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8"/>
  </p:handoutMasterIdLst>
  <p:sldIdLst>
    <p:sldId id="256" r:id="rId3"/>
    <p:sldId id="258" r:id="rId4"/>
    <p:sldId id="259" r:id="rId6"/>
    <p:sldId id="261" r:id="rId7"/>
    <p:sldId id="262" r:id="rId8"/>
    <p:sldId id="263" r:id="rId9"/>
    <p:sldId id="264" r:id="rId10"/>
    <p:sldId id="265" r:id="rId11"/>
    <p:sldId id="266" r:id="rId12"/>
    <p:sldId id="267" r:id="rId13"/>
    <p:sldId id="268" r:id="rId14"/>
    <p:sldId id="269" r:id="rId15"/>
    <p:sldId id="270" r:id="rId16"/>
    <p:sldId id="271"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330" r:id="rId54"/>
    <p:sldId id="331" r:id="rId55"/>
    <p:sldId id="332" r:id="rId56"/>
    <p:sldId id="333"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1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S Sudarshan" initials="S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6"/>
        <p:guide pos="38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365"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565"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5E82CE-5F33-4AA9-922C-5F54A6966317}" type="slidenum">
              <a:rPr lang="en-US" altLang="en-US" sz="1200"/>
            </a:fld>
            <a:endParaRPr lang="en-US" altLang="en-US" sz="1200"/>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MS PGothic" panose="020B0600070205080204" pitchFamily="34" charset="-128"/>
              </a:defRPr>
            </a:lvl1pPr>
            <a:lvl2pPr marL="742950" indent="-285750" defTabSz="927100">
              <a:defRPr sz="1600">
                <a:solidFill>
                  <a:schemeClr val="tx1"/>
                </a:solidFill>
                <a:latin typeface="Helvetica" panose="020B0604020202020204" pitchFamily="34" charset="0"/>
                <a:ea typeface="MS PGothic" panose="020B0600070205080204" pitchFamily="34" charset="-128"/>
              </a:defRPr>
            </a:lvl2pPr>
            <a:lvl3pPr marL="1143000" indent="-228600" defTabSz="927100">
              <a:defRPr sz="1600">
                <a:solidFill>
                  <a:schemeClr val="tx1"/>
                </a:solidFill>
                <a:latin typeface="Helvetica" panose="020B0604020202020204" pitchFamily="34" charset="0"/>
                <a:ea typeface="MS PGothic" panose="020B0600070205080204" pitchFamily="34" charset="-128"/>
              </a:defRPr>
            </a:lvl3pPr>
            <a:lvl4pPr marL="1600200" indent="-228600" defTabSz="927100">
              <a:defRPr sz="1600">
                <a:solidFill>
                  <a:schemeClr val="tx1"/>
                </a:solidFill>
                <a:latin typeface="Helvetica" panose="020B0604020202020204" pitchFamily="34" charset="0"/>
                <a:ea typeface="MS PGothic" panose="020B0600070205080204" pitchFamily="34" charset="-128"/>
              </a:defRPr>
            </a:lvl4pPr>
            <a:lvl5pPr marL="2057400" indent="-228600" defTabSz="927100">
              <a:defRPr sz="1600">
                <a:solidFill>
                  <a:schemeClr val="tx1"/>
                </a:solidFill>
                <a:latin typeface="Helvetica" panose="020B0604020202020204" pitchFamily="34" charset="0"/>
                <a:ea typeface="MS PGothic"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94E467F-6EAC-4F92-B33E-2BE268A09E9A}" type="slidenum">
              <a:rPr lang="en-US" altLang="en-US" sz="1200"/>
            </a:fld>
            <a:endParaRPr lang="en-US" altLang="en-US" sz="1200"/>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xfrm>
            <a:off x="931414" y="4410392"/>
            <a:ext cx="5134874" cy="4175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4B50642-8067-4638-B2FE-15C691E00756}" type="slidenum">
              <a:rPr lang="en-US" altLang="en-US" sz="1200"/>
            </a:fld>
            <a:endParaRPr lang="en-US" altLang="en-US" sz="1200"/>
          </a:p>
        </p:txBody>
      </p:sp>
      <p:sp>
        <p:nvSpPr>
          <p:cNvPr id="121859" name="Rectangle 2"/>
          <p:cNvSpPr>
            <a:spLocks noGrp="1" noRot="1" noChangeAspect="1" noChangeArrowheads="1" noTextEdit="1"/>
          </p:cNvSpPr>
          <p:nvPr>
            <p:ph type="sldImg"/>
          </p:nvPr>
        </p:nvSpPr>
        <p:spPr>
          <a:xfrm>
            <a:off x="1177925" y="695325"/>
            <a:ext cx="4641850" cy="3481388"/>
          </a:xfrm>
        </p:spPr>
      </p:sp>
      <p:sp>
        <p:nvSpPr>
          <p:cNvPr id="121860"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FCC4C7-9321-4F85-AC15-C96C02999C1E}" type="slidenum">
              <a:rPr lang="en-US" altLang="en-US" sz="1200"/>
            </a:fld>
            <a:endParaRPr lang="en-US" altLang="en-US" sz="1200"/>
          </a:p>
        </p:txBody>
      </p:sp>
      <p:sp>
        <p:nvSpPr>
          <p:cNvPr id="132099" name="Rectangle 2"/>
          <p:cNvSpPr>
            <a:spLocks noGrp="1" noRot="1" noChangeAspect="1" noChangeArrowheads="1" noTextEdit="1"/>
          </p:cNvSpPr>
          <p:nvPr>
            <p:ph type="sldImg"/>
          </p:nvPr>
        </p:nvSpPr>
        <p:spPr>
          <a:xfrm>
            <a:off x="1177925" y="695325"/>
            <a:ext cx="4641850" cy="3481388"/>
          </a:xfrm>
        </p:spPr>
      </p:sp>
      <p:sp>
        <p:nvSpPr>
          <p:cNvPr id="132100"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6443853-1DD4-4877-B587-65D98B968857}" type="slidenum">
              <a:rPr lang="en-US" altLang="en-US" sz="1200"/>
            </a:fld>
            <a:endParaRPr lang="en-US" altLang="en-US" sz="1200"/>
          </a:p>
        </p:txBody>
      </p:sp>
      <p:sp>
        <p:nvSpPr>
          <p:cNvPr id="137219" name="Rectangle 2"/>
          <p:cNvSpPr>
            <a:spLocks noGrp="1" noRot="1" noChangeAspect="1" noChangeArrowheads="1" noTextEdit="1"/>
          </p:cNvSpPr>
          <p:nvPr>
            <p:ph type="sldImg"/>
          </p:nvPr>
        </p:nvSpPr>
        <p:spPr>
          <a:xfrm>
            <a:off x="1177925" y="695325"/>
            <a:ext cx="4641850" cy="3481388"/>
          </a:xfrm>
        </p:spPr>
      </p:sp>
      <p:sp>
        <p:nvSpPr>
          <p:cNvPr id="137220"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D68D37E2-178F-4C89-825E-0C97CDC9D321}" type="slidenum">
              <a:rPr lang="en-US" altLang="zh-CN" smtClean="0"/>
            </a:fld>
            <a:endParaRPr lang="en-US" altLang="zh-CN"/>
          </a:p>
        </p:txBody>
      </p:sp>
      <p:sp>
        <p:nvSpPr>
          <p:cNvPr id="121859" name="Rectangle 2"/>
          <p:cNvSpPr>
            <a:spLocks noGrp="1" noRot="1" noChangeAspect="1" noChangeArrowheads="1" noTextEdit="1"/>
          </p:cNvSpPr>
          <p:nvPr>
            <p:ph type="sldImg"/>
          </p:nvPr>
        </p:nvSpPr>
        <p:spPr>
          <a:xfrm>
            <a:off x="1177925" y="695325"/>
            <a:ext cx="4641850" cy="3481388"/>
          </a:xfrm>
        </p:spPr>
      </p:sp>
      <p:sp>
        <p:nvSpPr>
          <p:cNvPr id="121860" name="Rectangle 3"/>
          <p:cNvSpPr>
            <a:spLocks noGrp="1" noChangeArrowheads="1"/>
          </p:cNvSpPr>
          <p:nvPr>
            <p:ph type="body" idx="1"/>
          </p:nvPr>
        </p:nvSpPr>
        <p:spPr>
          <a:xfrm>
            <a:off x="931863" y="4410075"/>
            <a:ext cx="5133975" cy="4178300"/>
          </a:xfrm>
          <a:noFill/>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4E4753A-8DE0-4CA5-9E0D-F3763DCF04F6}" type="slidenum">
              <a:rPr lang="en-US" altLang="en-US" sz="1200"/>
            </a:fld>
            <a:endParaRPr lang="en-US" altLang="en-US" sz="1200"/>
          </a:p>
        </p:txBody>
      </p:sp>
      <p:sp>
        <p:nvSpPr>
          <p:cNvPr id="147459" name="Rectangle 2"/>
          <p:cNvSpPr>
            <a:spLocks noGrp="1" noRot="1" noChangeAspect="1" noChangeArrowheads="1" noTextEdit="1"/>
          </p:cNvSpPr>
          <p:nvPr>
            <p:ph type="sldImg"/>
          </p:nvPr>
        </p:nvSpPr>
        <p:spPr>
          <a:xfrm>
            <a:off x="1177925" y="695325"/>
            <a:ext cx="4641850" cy="3481388"/>
          </a:xfrm>
        </p:spPr>
      </p:sp>
      <p:sp>
        <p:nvSpPr>
          <p:cNvPr id="147460"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E239C7-4B01-4ACB-AC64-19B9EB42973F}" type="slidenum">
              <a:rPr lang="en-US" altLang="en-US" sz="1200"/>
            </a:fld>
            <a:endParaRPr lang="en-US" altLang="en-US" sz="1200"/>
          </a:p>
        </p:txBody>
      </p:sp>
      <p:sp>
        <p:nvSpPr>
          <p:cNvPr id="148483" name="Rectangle 2"/>
          <p:cNvSpPr>
            <a:spLocks noGrp="1" noRot="1" noChangeAspect="1" noChangeArrowheads="1" noTextEdit="1"/>
          </p:cNvSpPr>
          <p:nvPr>
            <p:ph type="sldImg"/>
          </p:nvPr>
        </p:nvSpPr>
        <p:spPr>
          <a:xfrm>
            <a:off x="1177925" y="695325"/>
            <a:ext cx="4641850" cy="3481388"/>
          </a:xfrm>
        </p:spPr>
      </p:sp>
      <p:sp>
        <p:nvSpPr>
          <p:cNvPr id="148484"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7999FEA-463D-4EC2-9BE5-4E48B7E10B51}" type="slidenum">
              <a:rPr lang="en-US" altLang="en-US" sz="1200"/>
            </a:fld>
            <a:endParaRPr lang="en-US" altLang="en-US" sz="1200"/>
          </a:p>
        </p:txBody>
      </p:sp>
      <p:sp>
        <p:nvSpPr>
          <p:cNvPr id="150531" name="Rectangle 2"/>
          <p:cNvSpPr>
            <a:spLocks noGrp="1" noRot="1" noChangeAspect="1" noChangeArrowheads="1" noTextEdit="1"/>
          </p:cNvSpPr>
          <p:nvPr>
            <p:ph type="sldImg"/>
          </p:nvPr>
        </p:nvSpPr>
        <p:spPr>
          <a:xfrm>
            <a:off x="1177925" y="695325"/>
            <a:ext cx="4641850" cy="3481388"/>
          </a:xfrm>
        </p:spPr>
      </p:sp>
      <p:sp>
        <p:nvSpPr>
          <p:cNvPr id="150532"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FA8EE5B-27ED-41B6-B0F7-B62E458A1259}" type="slidenum">
              <a:rPr lang="en-US" altLang="en-US" sz="1200"/>
            </a:fld>
            <a:endParaRPr lang="en-US" altLang="en-US" sz="1200"/>
          </a:p>
        </p:txBody>
      </p:sp>
      <p:sp>
        <p:nvSpPr>
          <p:cNvPr id="161795" name="Rectangle 2"/>
          <p:cNvSpPr>
            <a:spLocks noGrp="1" noRot="1" noChangeAspect="1" noChangeArrowheads="1" noTextEdit="1"/>
          </p:cNvSpPr>
          <p:nvPr>
            <p:ph type="sldImg"/>
          </p:nvPr>
        </p:nvSpPr>
        <p:spPr>
          <a:xfrm>
            <a:off x="1177925" y="695325"/>
            <a:ext cx="4641850" cy="3481388"/>
          </a:xfrm>
        </p:spPr>
      </p:sp>
      <p:sp>
        <p:nvSpPr>
          <p:cNvPr id="161796"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365"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565"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E6BB600-5F46-4F6C-928D-3BCCB73D5636}" type="slidenum">
              <a:rPr lang="en-US" altLang="en-US" sz="1300">
                <a:latin typeface="Times New Roman" panose="02020603050405020304" pitchFamily="18" charset="0"/>
              </a:rPr>
            </a:fld>
            <a:endParaRPr lang="en-US" altLang="en-US" sz="1300" dirty="0">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B94BD-CECE-4C33-9065-62089078E886}" type="slidenum">
              <a:rPr lang="en-US" altLang="en-US" sz="1200"/>
            </a:fld>
            <a:endParaRPr lang="en-US" altLang="en-US" sz="1200"/>
          </a:p>
        </p:txBody>
      </p:sp>
      <p:sp>
        <p:nvSpPr>
          <p:cNvPr id="162819" name="Rectangle 2"/>
          <p:cNvSpPr>
            <a:spLocks noGrp="1" noRot="1" noChangeAspect="1" noChangeArrowheads="1" noTextEdit="1"/>
          </p:cNvSpPr>
          <p:nvPr>
            <p:ph type="sldImg"/>
          </p:nvPr>
        </p:nvSpPr>
        <p:spPr>
          <a:xfrm>
            <a:off x="1177925" y="695325"/>
            <a:ext cx="4641850" cy="3481388"/>
          </a:xfrm>
        </p:spPr>
      </p:sp>
      <p:sp>
        <p:nvSpPr>
          <p:cNvPr id="162820"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F5AE4C2-505E-4B52-AE25-D384F1F0AFC8}" type="slidenum">
              <a:rPr lang="en-US" altLang="en-US" sz="1200"/>
            </a:fld>
            <a:endParaRPr lang="en-US" altLang="en-US" sz="1200"/>
          </a:p>
        </p:txBody>
      </p:sp>
      <p:sp>
        <p:nvSpPr>
          <p:cNvPr id="173059" name="Rectangle 2"/>
          <p:cNvSpPr>
            <a:spLocks noGrp="1" noRot="1" noChangeAspect="1" noChangeArrowheads="1" noTextEdit="1"/>
          </p:cNvSpPr>
          <p:nvPr>
            <p:ph type="sldImg"/>
          </p:nvPr>
        </p:nvSpPr>
        <p:spPr>
          <a:xfrm>
            <a:off x="1177925" y="695325"/>
            <a:ext cx="4641850" cy="3481388"/>
          </a:xfrm>
        </p:spPr>
      </p:sp>
      <p:sp>
        <p:nvSpPr>
          <p:cNvPr id="173060"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9E8797-367B-4BC3-98D0-381C471A0413}" type="slidenum">
              <a:rPr lang="en-US" altLang="en-US" sz="1200"/>
            </a:fld>
            <a:endParaRPr lang="en-US" altLang="en-US" sz="1200"/>
          </a:p>
        </p:txBody>
      </p:sp>
      <p:sp>
        <p:nvSpPr>
          <p:cNvPr id="181251" name="Rectangle 2"/>
          <p:cNvSpPr>
            <a:spLocks noGrp="1" noRot="1" noChangeAspect="1" noChangeArrowheads="1" noTextEdit="1"/>
          </p:cNvSpPr>
          <p:nvPr>
            <p:ph type="sldImg"/>
          </p:nvPr>
        </p:nvSpPr>
        <p:spPr>
          <a:xfrm>
            <a:off x="1177925" y="695325"/>
            <a:ext cx="4641850" cy="3481388"/>
          </a:xfrm>
        </p:spPr>
      </p:sp>
      <p:sp>
        <p:nvSpPr>
          <p:cNvPr id="181252"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84E881-A958-4B68-ADE6-2B7C0AFAFFC8}" type="slidenum">
              <a:rPr lang="en-US" altLang="en-US" sz="1200"/>
            </a:fld>
            <a:endParaRPr lang="en-US" altLang="en-US" sz="1200"/>
          </a:p>
        </p:txBody>
      </p:sp>
      <p:sp>
        <p:nvSpPr>
          <p:cNvPr id="182275" name="Rectangle 2"/>
          <p:cNvSpPr>
            <a:spLocks noGrp="1" noRot="1" noChangeAspect="1" noChangeArrowheads="1" noTextEdit="1"/>
          </p:cNvSpPr>
          <p:nvPr>
            <p:ph type="sldImg"/>
          </p:nvPr>
        </p:nvSpPr>
        <p:spPr>
          <a:xfrm>
            <a:off x="1177925" y="695325"/>
            <a:ext cx="4641850" cy="3481388"/>
          </a:xfrm>
        </p:spPr>
      </p:sp>
      <p:sp>
        <p:nvSpPr>
          <p:cNvPr id="182276"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7662A18-7A7C-4076-893B-6E4783118D4F}" type="slidenum">
              <a:rPr lang="en-US" altLang="en-US" sz="1200"/>
            </a:fld>
            <a:endParaRPr lang="en-US" altLang="en-US" sz="1200"/>
          </a:p>
        </p:txBody>
      </p:sp>
      <p:sp>
        <p:nvSpPr>
          <p:cNvPr id="192515" name="Rectangle 2"/>
          <p:cNvSpPr>
            <a:spLocks noGrp="1" noRot="1" noChangeAspect="1" noChangeArrowheads="1" noTextEdit="1"/>
          </p:cNvSpPr>
          <p:nvPr>
            <p:ph type="sldImg"/>
          </p:nvPr>
        </p:nvSpPr>
        <p:spPr>
          <a:xfrm>
            <a:off x="1177925" y="695325"/>
            <a:ext cx="4641850" cy="3481388"/>
          </a:xfrm>
        </p:spPr>
      </p:sp>
      <p:sp>
        <p:nvSpPr>
          <p:cNvPr id="192516"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005">
              <a:defRPr sz="1600">
                <a:solidFill>
                  <a:schemeClr val="tx1"/>
                </a:solidFill>
                <a:latin typeface="Helvetica" panose="020B0604020202020204" pitchFamily="34" charset="0"/>
                <a:ea typeface="MS PGothic" panose="020B0600070205080204" pitchFamily="34" charset="-128"/>
              </a:defRPr>
            </a:lvl1pPr>
            <a:lvl2pPr marL="742950" indent="-285750" defTabSz="929005">
              <a:defRPr sz="1600">
                <a:solidFill>
                  <a:schemeClr val="tx1"/>
                </a:solidFill>
                <a:latin typeface="Helvetica" panose="020B0604020202020204" pitchFamily="34" charset="0"/>
                <a:ea typeface="MS PGothic" panose="020B0600070205080204" pitchFamily="34" charset="-128"/>
              </a:defRPr>
            </a:lvl2pPr>
            <a:lvl3pPr marL="1143000" indent="-228600" defTabSz="929005">
              <a:defRPr sz="1600">
                <a:solidFill>
                  <a:schemeClr val="tx1"/>
                </a:solidFill>
                <a:latin typeface="Helvetica" panose="020B0604020202020204" pitchFamily="34" charset="0"/>
                <a:ea typeface="MS PGothic" panose="020B0600070205080204" pitchFamily="34" charset="-128"/>
              </a:defRPr>
            </a:lvl3pPr>
            <a:lvl4pPr marL="1600200" indent="-228600" defTabSz="929005">
              <a:defRPr sz="1600">
                <a:solidFill>
                  <a:schemeClr val="tx1"/>
                </a:solidFill>
                <a:latin typeface="Helvetica" panose="020B0604020202020204" pitchFamily="34" charset="0"/>
                <a:ea typeface="MS PGothic" panose="020B0600070205080204" pitchFamily="34" charset="-128"/>
              </a:defRPr>
            </a:lvl4pPr>
            <a:lvl5pPr marL="2057400" indent="-228600" defTabSz="929005">
              <a:defRPr sz="1600">
                <a:solidFill>
                  <a:schemeClr val="tx1"/>
                </a:solidFill>
                <a:latin typeface="Helvetica" panose="020B0604020202020204" pitchFamily="34" charset="0"/>
                <a:ea typeface="MS PGothic" panose="020B0600070205080204" pitchFamily="34" charset="-128"/>
              </a:defRPr>
            </a:lvl5pPr>
            <a:lvl6pPr marL="25146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900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6A4B368-5493-43AB-83D2-FB2745DC6257}" type="slidenum">
              <a:rPr lang="en-US" altLang="en-US" sz="1200"/>
            </a:fld>
            <a:endParaRPr lang="en-US" altLang="en-US" sz="1200"/>
          </a:p>
        </p:txBody>
      </p:sp>
      <p:sp>
        <p:nvSpPr>
          <p:cNvPr id="210947" name="Rectangle 2"/>
          <p:cNvSpPr>
            <a:spLocks noGrp="1" noRot="1" noChangeAspect="1" noChangeArrowheads="1" noTextEdit="1"/>
          </p:cNvSpPr>
          <p:nvPr>
            <p:ph type="sldImg"/>
          </p:nvPr>
        </p:nvSpPr>
        <p:spPr>
          <a:xfrm>
            <a:off x="1177925" y="695325"/>
            <a:ext cx="4641850" cy="3481388"/>
          </a:xfrm>
        </p:spPr>
      </p:sp>
      <p:sp>
        <p:nvSpPr>
          <p:cNvPr id="210948" name="Rectangle 3"/>
          <p:cNvSpPr>
            <a:spLocks noGrp="1" noChangeArrowheads="1"/>
          </p:cNvSpPr>
          <p:nvPr>
            <p:ph type="body" idx="1"/>
          </p:nvPr>
        </p:nvSpPr>
        <p:spPr>
          <a:xfrm>
            <a:off x="931414" y="4410392"/>
            <a:ext cx="5134874" cy="41773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fld>
            <a:endParaRPr lang="en-US" altLang="en-US"/>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fld>
            <a:endParaRPr lang="en-US" altLang="en-US"/>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fld>
            <a:endParaRPr lang="en-US" altLang="en-US"/>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fld>
            <a:endParaRPr lang="en-US" altLang="en-US"/>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365"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565"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434B2C1-B6FF-4E08-B576-E580E4C742E5}" type="slidenum">
              <a:rPr lang="en-US" altLang="en-US" sz="1300">
                <a:latin typeface="Times New Roman" panose="02020603050405020304" pitchFamily="18" charset="0"/>
              </a:rPr>
            </a:fld>
            <a:endParaRPr lang="en-US" altLang="en-US" sz="1300" dirty="0">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fld>
            <a:endParaRPr lang="en-US" altLang="en-US"/>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fld>
            <a:endParaRPr lang="en-US" altLang="en-US"/>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fld>
            <a:endParaRPr lang="en-US" altLang="en-US"/>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530">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53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53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53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fld>
            <a:endParaRPr lang="en-US" altLang="en-US"/>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7B586B-FBE3-4075-88E9-19535EAEDE53}"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120282-FA19-4407-98A6-B549395434D4}" type="slidenum">
              <a:rPr lang="en-US" altLang="en-US" sz="1300">
                <a:latin typeface="Times New Roman" panose="02020603050405020304" pitchFamily="18" charset="0"/>
              </a:rPr>
            </a:fld>
            <a:endParaRPr lang="en-US" altLang="en-US"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3DE15F-304C-4F8B-973C-37594E88A915}"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CF7858-74D6-4DDB-8009-CC35575E0098}"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8365"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5565"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CB64798-7BD6-4B88-81ED-0C1AFAB11F92}" type="slidenum">
              <a:rPr lang="en-US" altLang="en-US" sz="1300">
                <a:latin typeface="Times New Roman" panose="02020603050405020304" pitchFamily="18" charset="0"/>
              </a:rPr>
            </a:fld>
            <a:endParaRPr lang="en-US" altLang="en-US" sz="1300" dirty="0">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p:sp>
      <p:sp>
        <p:nvSpPr>
          <p:cNvPr id="337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1DA6A0-02BB-4D71-B33D-F03ABD98D15B}"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p:spPr>
      </p:sp>
      <p:sp>
        <p:nvSpPr>
          <p:cNvPr id="24580" name="Rectangle 3"/>
          <p:cNvSpPr>
            <a:spLocks noGrp="1" noChangeArrowheads="1"/>
          </p:cNvSpPr>
          <p:nvPr>
            <p:ph type="body" idx="1"/>
          </p:nvPr>
        </p:nvSpPr>
        <p:spPr>
          <a:xfrm>
            <a:off x="931864" y="4410076"/>
            <a:ext cx="5133975" cy="417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p:spPr>
      </p:sp>
      <p:sp>
        <p:nvSpPr>
          <p:cNvPr id="40964"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p:spPr>
      </p:sp>
      <p:sp>
        <p:nvSpPr>
          <p:cNvPr id="65540" name="Rectangle 3"/>
          <p:cNvSpPr>
            <a:spLocks noGrp="1" noChangeArrowheads="1"/>
          </p:cNvSpPr>
          <p:nvPr>
            <p:ph type="body" idx="1"/>
          </p:nvPr>
        </p:nvSpPr>
        <p:spPr>
          <a:xfrm>
            <a:off x="931864" y="4410075"/>
            <a:ext cx="5133975" cy="417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746108EA-3CE0-4E4F-A9B0-E9657872EF69}" type="slidenum">
              <a:rPr lang="en-US" altLang="zh-CN" smtClean="0"/>
            </a:fld>
            <a:endParaRPr lang="en-US" altLang="zh-CN"/>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p:spPr>
        <p:txBody>
          <a:bodyPr/>
          <a:lstStyle/>
          <a:p>
            <a:endParaRPr lang="en-IN"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a:xfrm>
            <a:off x="914400" y="1102497"/>
            <a:ext cx="10363200"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9DC0FF13-A7A4-47FE-9669-E2EFAD58ABEC}" type="slidenum">
              <a:rPr lang="en-US" altLang="en-US" smtClean="0"/>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sv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image" Target="../media/image9.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关山复度路犹长</a:t>
            </a:r>
            <a:endParaRPr lang="zh-CN" altLang="zh-CN"/>
          </a:p>
        </p:txBody>
      </p:sp>
      <p:sp>
        <p:nvSpPr>
          <p:cNvPr id="3" name="副标题 2"/>
          <p:cNvSpPr>
            <a:spLocks noGrp="1"/>
          </p:cNvSpPr>
          <p:nvPr>
            <p:ph type="subTitle" idx="1"/>
            <p:custDataLst>
              <p:tags r:id="rId2"/>
            </p:custDataLst>
          </p:nvPr>
        </p:nvSpPr>
        <p:spPr/>
        <p:txBody>
          <a:bodyPr/>
          <a:p>
            <a:r>
              <a:rPr lang="en-US" altLang="zh-CN"/>
              <a:t>2025.1 </a:t>
            </a:r>
            <a:r>
              <a:rPr lang="zh-CN" altLang="en-US"/>
              <a:t>数据库</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a:t>
            </a:r>
            <a:endParaRPr lang="en-US" sz="2800" dirty="0">
              <a:ea typeface="+mj-ea"/>
            </a:endParaRPr>
          </a:p>
        </p:txBody>
      </p:sp>
      <p:sp>
        <p:nvSpPr>
          <p:cNvPr id="64515" name="Rectangle 3"/>
          <p:cNvSpPr>
            <a:spLocks noGrp="1" noChangeArrowheads="1"/>
          </p:cNvSpPr>
          <p:nvPr>
            <p:ph type="body" idx="1"/>
          </p:nvPr>
        </p:nvSpPr>
        <p:spPr>
          <a:xfrm>
            <a:off x="2292350" y="1135063"/>
            <a:ext cx="7523394" cy="4943475"/>
          </a:xfrm>
        </p:spPr>
        <p:txBody>
          <a:bodyPr>
            <a:normAutofit fontScale="70000"/>
          </a:bodyPr>
          <a:lstStyle/>
          <a:p>
            <a:r>
              <a:rPr lang="en-US" altLang="en-US" sz="1700" dirty="0"/>
              <a:t>Ensures that a value that appears in one relation for a given set of attributes also appears for a certain set of attributes in another relation.</a:t>
            </a:r>
            <a:endParaRPr lang="en-US" altLang="en-US" sz="1700" dirty="0"/>
          </a:p>
          <a:p>
            <a:pPr lvl="1"/>
            <a:r>
              <a:rPr lang="en-US" altLang="en-US" sz="1700" dirty="0"/>
              <a:t>Example:  If “Biology” is a department name appearing in one of the tuples in the </a:t>
            </a:r>
            <a:r>
              <a:rPr lang="en-US" altLang="en-US" sz="1700" i="1" dirty="0"/>
              <a:t>instructor</a:t>
            </a:r>
            <a:r>
              <a:rPr lang="en-US" altLang="en-US" sz="1700" dirty="0"/>
              <a:t> relation, then there exists a tuple in the </a:t>
            </a:r>
            <a:r>
              <a:rPr lang="en-US" altLang="en-US" sz="1700" i="1" dirty="0"/>
              <a:t>department</a:t>
            </a:r>
            <a:r>
              <a:rPr lang="en-US" altLang="en-US" sz="1700" dirty="0"/>
              <a:t> relation for “Biology”.</a:t>
            </a:r>
            <a:endParaRPr lang="en-US" altLang="en-US" sz="1700" dirty="0"/>
          </a:p>
          <a:p>
            <a:r>
              <a:rPr lang="en-US" altLang="en-US" sz="1700" dirty="0"/>
              <a:t>Let A be a set of attributes.  Let R and S be two relations that contain attributes A and where A is the primary key of S. A is said to be a  </a:t>
            </a:r>
            <a:r>
              <a:rPr lang="en-US" altLang="en-US" sz="1700" b="1" dirty="0">
                <a:solidFill>
                  <a:srgbClr val="FF0000"/>
                </a:solidFill>
              </a:rPr>
              <a:t>foreign key</a:t>
            </a:r>
            <a:r>
              <a:rPr lang="en-US" altLang="en-US" sz="1700" dirty="0">
                <a:solidFill>
                  <a:srgbClr val="FF0000"/>
                </a:solidFill>
              </a:rPr>
              <a:t> </a:t>
            </a:r>
            <a:r>
              <a:rPr lang="en-US" altLang="en-US" sz="1700" dirty="0"/>
              <a:t>of R if for any values of A appearing in R these values also appear in S.   </a:t>
            </a:r>
            <a:r>
              <a:rPr lang="zh-CN" altLang="en-US" sz="1700" dirty="0">
                <a:solidFill>
                  <a:srgbClr val="FF0000"/>
                </a:solidFill>
                <a:latin typeface="华文宋体" panose="02010600040101010101" pitchFamily="2" charset="-122"/>
                <a:ea typeface="华文宋体" panose="02010600040101010101" pitchFamily="2" charset="-122"/>
              </a:rPr>
              <a:t>外码</a:t>
            </a:r>
            <a:endParaRPr lang="zh-CN" altLang="en-US" sz="1700" dirty="0">
              <a:solidFill>
                <a:srgbClr val="FF0000"/>
              </a:solidFill>
              <a:latin typeface="华文宋体" panose="02010600040101010101" pitchFamily="2" charset="-122"/>
              <a:ea typeface="华文宋体" panose="02010600040101010101" pitchFamily="2" charset="-122"/>
            </a:endParaRPr>
          </a:p>
          <a:p>
            <a:endParaRPr lang="en-US" altLang="en-US" sz="1700" dirty="0">
              <a:solidFill>
                <a:srgbClr val="FF0000"/>
              </a:solidFill>
              <a:latin typeface="华文宋体" panose="02010600040101010101" pitchFamily="2" charset="-122"/>
              <a:ea typeface="华文宋体" panose="02010600040101010101" pitchFamily="2" charset="-122"/>
            </a:endParaRPr>
          </a:p>
          <a:p>
            <a:r>
              <a:rPr lang="zh-CN" altLang="en-US" sz="1700" dirty="0">
                <a:solidFill>
                  <a:schemeClr val="tx1"/>
                </a:solidFill>
                <a:latin typeface="华文宋体" panose="02010600040101010101" pitchFamily="2" charset="-122"/>
                <a:ea typeface="华文宋体" panose="02010600040101010101" pitchFamily="2" charset="-122"/>
              </a:rPr>
              <a:t>确保在给定属性集的一个关系中出现的值也出现在另一个关系中的特定属性集上。</a:t>
            </a:r>
            <a:endParaRPr lang="zh-CN" altLang="en-US" sz="1700" dirty="0">
              <a:solidFill>
                <a:schemeClr val="tx1"/>
              </a:solidFill>
              <a:latin typeface="华文宋体" panose="02010600040101010101" pitchFamily="2" charset="-122"/>
              <a:ea typeface="华文宋体" panose="02010600040101010101" pitchFamily="2" charset="-122"/>
            </a:endParaRPr>
          </a:p>
          <a:p>
            <a:r>
              <a:rPr lang="zh-CN" altLang="en-US" sz="1700" dirty="0">
                <a:solidFill>
                  <a:schemeClr val="tx1"/>
                </a:solidFill>
                <a:latin typeface="华文宋体" panose="02010600040101010101" pitchFamily="2" charset="-122"/>
                <a:ea typeface="华文宋体" panose="02010600040101010101" pitchFamily="2" charset="-122"/>
              </a:rPr>
              <a:t>示例：如果</a:t>
            </a:r>
            <a:r>
              <a:rPr lang="en-US" altLang="zh-CN" sz="1700" dirty="0">
                <a:solidFill>
                  <a:schemeClr val="tx1"/>
                </a:solidFill>
                <a:latin typeface="华文宋体" panose="02010600040101010101" pitchFamily="2" charset="-122"/>
                <a:ea typeface="华文宋体" panose="02010600040101010101" pitchFamily="2" charset="-122"/>
              </a:rPr>
              <a:t> “Biology” </a:t>
            </a:r>
            <a:r>
              <a:rPr lang="zh-CN" altLang="en-US" sz="1700" dirty="0">
                <a:solidFill>
                  <a:schemeClr val="tx1"/>
                </a:solidFill>
                <a:latin typeface="华文宋体" panose="02010600040101010101" pitchFamily="2" charset="-122"/>
                <a:ea typeface="华文宋体" panose="02010600040101010101" pitchFamily="2" charset="-122"/>
              </a:rPr>
              <a:t>是出现在讲师关系的某个元组中的部门名称，则</a:t>
            </a:r>
            <a:r>
              <a:rPr lang="en-US" altLang="zh-CN" sz="1700" dirty="0">
                <a:solidFill>
                  <a:schemeClr val="tx1"/>
                </a:solidFill>
                <a:latin typeface="华文宋体" panose="02010600040101010101" pitchFamily="2" charset="-122"/>
                <a:ea typeface="华文宋体" panose="02010600040101010101" pitchFamily="2" charset="-122"/>
              </a:rPr>
              <a:t> “Biology” </a:t>
            </a:r>
            <a:r>
              <a:rPr lang="zh-CN" altLang="en-US" sz="1700" dirty="0">
                <a:solidFill>
                  <a:schemeClr val="tx1"/>
                </a:solidFill>
                <a:latin typeface="华文宋体" panose="02010600040101010101" pitchFamily="2" charset="-122"/>
                <a:ea typeface="华文宋体" panose="02010600040101010101" pitchFamily="2" charset="-122"/>
              </a:rPr>
              <a:t>的部门关系中存在一个元组。</a:t>
            </a:r>
            <a:endParaRPr lang="zh-CN" altLang="en-US" sz="1700" dirty="0">
              <a:solidFill>
                <a:schemeClr val="tx1"/>
              </a:solidFill>
              <a:latin typeface="华文宋体" panose="02010600040101010101" pitchFamily="2" charset="-122"/>
              <a:ea typeface="华文宋体" panose="02010600040101010101" pitchFamily="2" charset="-122"/>
            </a:endParaRPr>
          </a:p>
          <a:p>
            <a:r>
              <a:rPr lang="zh-CN" altLang="en-US" sz="1700" dirty="0">
                <a:solidFill>
                  <a:schemeClr val="tx1"/>
                </a:solidFill>
                <a:latin typeface="华文宋体" panose="02010600040101010101" pitchFamily="2" charset="-122"/>
                <a:ea typeface="华文宋体" panose="02010600040101010101" pitchFamily="2" charset="-122"/>
              </a:rPr>
              <a:t>设</a:t>
            </a:r>
            <a:r>
              <a:rPr lang="en-US" altLang="zh-CN" sz="1700" dirty="0">
                <a:solidFill>
                  <a:schemeClr val="tx1"/>
                </a:solidFill>
                <a:latin typeface="华文宋体" panose="02010600040101010101" pitchFamily="2" charset="-122"/>
                <a:ea typeface="华文宋体" panose="02010600040101010101" pitchFamily="2" charset="-122"/>
              </a:rPr>
              <a:t> A </a:t>
            </a:r>
            <a:r>
              <a:rPr lang="zh-CN" altLang="en-US" sz="1700" dirty="0">
                <a:solidFill>
                  <a:schemeClr val="tx1"/>
                </a:solidFill>
                <a:latin typeface="华文宋体" panose="02010600040101010101" pitchFamily="2" charset="-122"/>
                <a:ea typeface="华文宋体" panose="02010600040101010101" pitchFamily="2" charset="-122"/>
              </a:rPr>
              <a:t>为一组属性。</a:t>
            </a:r>
            <a:r>
              <a:rPr lang="en-US" altLang="zh-CN" sz="1700" dirty="0">
                <a:solidFill>
                  <a:schemeClr val="tx1"/>
                </a:solidFill>
                <a:latin typeface="华文宋体" panose="02010600040101010101" pitchFamily="2" charset="-122"/>
                <a:ea typeface="华文宋体" panose="02010600040101010101" pitchFamily="2" charset="-122"/>
              </a:rPr>
              <a:t> </a:t>
            </a:r>
            <a:r>
              <a:rPr lang="zh-CN" altLang="en-US" sz="1700" dirty="0">
                <a:solidFill>
                  <a:schemeClr val="tx1"/>
                </a:solidFill>
                <a:latin typeface="华文宋体" panose="02010600040101010101" pitchFamily="2" charset="-122"/>
                <a:ea typeface="华文宋体" panose="02010600040101010101" pitchFamily="2" charset="-122"/>
              </a:rPr>
              <a:t>设</a:t>
            </a:r>
            <a:r>
              <a:rPr lang="en-US" altLang="zh-CN" sz="1700" dirty="0">
                <a:solidFill>
                  <a:schemeClr val="tx1"/>
                </a:solidFill>
                <a:latin typeface="华文宋体" panose="02010600040101010101" pitchFamily="2" charset="-122"/>
                <a:ea typeface="华文宋体" panose="02010600040101010101" pitchFamily="2" charset="-122"/>
              </a:rPr>
              <a:t> R </a:t>
            </a:r>
            <a:r>
              <a:rPr lang="zh-CN" altLang="en-US" sz="1700" dirty="0">
                <a:solidFill>
                  <a:schemeClr val="tx1"/>
                </a:solidFill>
                <a:latin typeface="华文宋体" panose="02010600040101010101" pitchFamily="2" charset="-122"/>
                <a:ea typeface="华文宋体" panose="02010600040101010101" pitchFamily="2" charset="-122"/>
              </a:rPr>
              <a:t>和</a:t>
            </a:r>
            <a:r>
              <a:rPr lang="en-US" altLang="zh-CN" sz="1700" dirty="0">
                <a:solidFill>
                  <a:schemeClr val="tx1"/>
                </a:solidFill>
                <a:latin typeface="华文宋体" panose="02010600040101010101" pitchFamily="2" charset="-122"/>
                <a:ea typeface="华文宋体" panose="02010600040101010101" pitchFamily="2" charset="-122"/>
              </a:rPr>
              <a:t> S </a:t>
            </a:r>
            <a:r>
              <a:rPr lang="zh-CN" altLang="en-US" sz="1700" dirty="0">
                <a:solidFill>
                  <a:schemeClr val="tx1"/>
                </a:solidFill>
                <a:latin typeface="华文宋体" panose="02010600040101010101" pitchFamily="2" charset="-122"/>
                <a:ea typeface="华文宋体" panose="02010600040101010101" pitchFamily="2" charset="-122"/>
              </a:rPr>
              <a:t>是包含属性</a:t>
            </a:r>
            <a:r>
              <a:rPr lang="en-US" altLang="zh-CN" sz="1700" dirty="0">
                <a:solidFill>
                  <a:schemeClr val="tx1"/>
                </a:solidFill>
                <a:latin typeface="华文宋体" panose="02010600040101010101" pitchFamily="2" charset="-122"/>
                <a:ea typeface="华文宋体" panose="02010600040101010101" pitchFamily="2" charset="-122"/>
              </a:rPr>
              <a:t> A </a:t>
            </a:r>
            <a:r>
              <a:rPr lang="zh-CN" altLang="en-US" sz="1700" dirty="0">
                <a:solidFill>
                  <a:schemeClr val="tx1"/>
                </a:solidFill>
                <a:latin typeface="华文宋体" panose="02010600040101010101" pitchFamily="2" charset="-122"/>
                <a:ea typeface="华文宋体" panose="02010600040101010101" pitchFamily="2" charset="-122"/>
              </a:rPr>
              <a:t>的两个关系，其中</a:t>
            </a:r>
            <a:r>
              <a:rPr lang="en-US" altLang="zh-CN" sz="1700" dirty="0">
                <a:solidFill>
                  <a:schemeClr val="tx1"/>
                </a:solidFill>
                <a:latin typeface="华文宋体" panose="02010600040101010101" pitchFamily="2" charset="-122"/>
                <a:ea typeface="华文宋体" panose="02010600040101010101" pitchFamily="2" charset="-122"/>
              </a:rPr>
              <a:t> A </a:t>
            </a:r>
            <a:r>
              <a:rPr lang="zh-CN" altLang="en-US" sz="1700" dirty="0">
                <a:solidFill>
                  <a:schemeClr val="tx1"/>
                </a:solidFill>
                <a:latin typeface="华文宋体" panose="02010600040101010101" pitchFamily="2" charset="-122"/>
                <a:ea typeface="华文宋体" panose="02010600040101010101" pitchFamily="2" charset="-122"/>
              </a:rPr>
              <a:t>是</a:t>
            </a:r>
            <a:r>
              <a:rPr lang="en-US" altLang="zh-CN" sz="1700" dirty="0">
                <a:solidFill>
                  <a:schemeClr val="tx1"/>
                </a:solidFill>
                <a:latin typeface="华文宋体" panose="02010600040101010101" pitchFamily="2" charset="-122"/>
                <a:ea typeface="华文宋体" panose="02010600040101010101" pitchFamily="2" charset="-122"/>
              </a:rPr>
              <a:t> S </a:t>
            </a:r>
            <a:r>
              <a:rPr lang="zh-CN" altLang="en-US" sz="1700" dirty="0">
                <a:solidFill>
                  <a:schemeClr val="tx1"/>
                </a:solidFill>
                <a:latin typeface="华文宋体" panose="02010600040101010101" pitchFamily="2" charset="-122"/>
                <a:ea typeface="华文宋体" panose="02010600040101010101" pitchFamily="2" charset="-122"/>
              </a:rPr>
              <a:t>的主键。如果</a:t>
            </a:r>
            <a:r>
              <a:rPr lang="en-US" altLang="zh-CN" sz="1700" dirty="0">
                <a:solidFill>
                  <a:schemeClr val="tx1"/>
                </a:solidFill>
                <a:latin typeface="华文宋体" panose="02010600040101010101" pitchFamily="2" charset="-122"/>
                <a:ea typeface="华文宋体" panose="02010600040101010101" pitchFamily="2" charset="-122"/>
              </a:rPr>
              <a:t> A </a:t>
            </a:r>
            <a:r>
              <a:rPr lang="zh-CN" altLang="en-US" sz="1700" dirty="0">
                <a:solidFill>
                  <a:schemeClr val="tx1"/>
                </a:solidFill>
                <a:latin typeface="华文宋体" panose="02010600040101010101" pitchFamily="2" charset="-122"/>
                <a:ea typeface="华文宋体" panose="02010600040101010101" pitchFamily="2" charset="-122"/>
              </a:rPr>
              <a:t>的任何值出现在</a:t>
            </a:r>
            <a:r>
              <a:rPr lang="en-US" altLang="zh-CN" sz="1700" dirty="0">
                <a:solidFill>
                  <a:schemeClr val="tx1"/>
                </a:solidFill>
                <a:latin typeface="华文宋体" panose="02010600040101010101" pitchFamily="2" charset="-122"/>
                <a:ea typeface="华文宋体" panose="02010600040101010101" pitchFamily="2" charset="-122"/>
              </a:rPr>
              <a:t> R </a:t>
            </a:r>
            <a:r>
              <a:rPr lang="zh-CN" altLang="en-US" sz="1700" dirty="0">
                <a:solidFill>
                  <a:schemeClr val="tx1"/>
                </a:solidFill>
                <a:latin typeface="华文宋体" panose="02010600040101010101" pitchFamily="2" charset="-122"/>
                <a:ea typeface="华文宋体" panose="02010600040101010101" pitchFamily="2" charset="-122"/>
              </a:rPr>
              <a:t>中，这些值也出现在</a:t>
            </a:r>
            <a:r>
              <a:rPr lang="en-US" altLang="zh-CN" sz="1700" dirty="0">
                <a:solidFill>
                  <a:schemeClr val="tx1"/>
                </a:solidFill>
                <a:latin typeface="华文宋体" panose="02010600040101010101" pitchFamily="2" charset="-122"/>
                <a:ea typeface="华文宋体" panose="02010600040101010101" pitchFamily="2" charset="-122"/>
              </a:rPr>
              <a:t> S </a:t>
            </a:r>
            <a:r>
              <a:rPr lang="zh-CN" altLang="en-US" sz="1700" dirty="0">
                <a:solidFill>
                  <a:schemeClr val="tx1"/>
                </a:solidFill>
                <a:latin typeface="华文宋体" panose="02010600040101010101" pitchFamily="2" charset="-122"/>
                <a:ea typeface="华文宋体" panose="02010600040101010101" pitchFamily="2" charset="-122"/>
              </a:rPr>
              <a:t>中，则称</a:t>
            </a:r>
            <a:r>
              <a:rPr lang="en-US" altLang="zh-CN" sz="1700" dirty="0">
                <a:solidFill>
                  <a:schemeClr val="tx1"/>
                </a:solidFill>
                <a:latin typeface="华文宋体" panose="02010600040101010101" pitchFamily="2" charset="-122"/>
                <a:ea typeface="华文宋体" panose="02010600040101010101" pitchFamily="2" charset="-122"/>
              </a:rPr>
              <a:t> A </a:t>
            </a:r>
            <a:r>
              <a:rPr lang="zh-CN" altLang="en-US" sz="1700" dirty="0">
                <a:solidFill>
                  <a:schemeClr val="tx1"/>
                </a:solidFill>
                <a:latin typeface="华文宋体" panose="02010600040101010101" pitchFamily="2" charset="-122"/>
                <a:ea typeface="华文宋体" panose="02010600040101010101" pitchFamily="2" charset="-122"/>
              </a:rPr>
              <a:t>是</a:t>
            </a:r>
            <a:r>
              <a:rPr lang="en-US" altLang="zh-CN" sz="1700" dirty="0">
                <a:solidFill>
                  <a:schemeClr val="tx1"/>
                </a:solidFill>
                <a:latin typeface="华文宋体" panose="02010600040101010101" pitchFamily="2" charset="-122"/>
                <a:ea typeface="华文宋体" panose="02010600040101010101" pitchFamily="2" charset="-122"/>
              </a:rPr>
              <a:t> R </a:t>
            </a:r>
            <a:r>
              <a:rPr lang="zh-CN" altLang="en-US" sz="1700" dirty="0">
                <a:solidFill>
                  <a:schemeClr val="tx1"/>
                </a:solidFill>
                <a:latin typeface="华文宋体" panose="02010600040101010101" pitchFamily="2" charset="-122"/>
                <a:ea typeface="华文宋体" panose="02010600040101010101" pitchFamily="2" charset="-122"/>
              </a:rPr>
              <a:t>的</a:t>
            </a:r>
            <a:r>
              <a:rPr lang="zh-CN" altLang="en-US" sz="1700" dirty="0">
                <a:solidFill>
                  <a:srgbClr val="FF0000"/>
                </a:solidFill>
                <a:latin typeface="华文宋体" panose="02010600040101010101" pitchFamily="2" charset="-122"/>
                <a:ea typeface="华文宋体" panose="02010600040101010101" pitchFamily="2" charset="-122"/>
              </a:rPr>
              <a:t>外键</a:t>
            </a:r>
            <a:r>
              <a:rPr lang="en-US" altLang="zh-CN" sz="1700" dirty="0">
                <a:solidFill>
                  <a:srgbClr val="FF0000"/>
                </a:solidFill>
                <a:latin typeface="华文宋体" panose="02010600040101010101" pitchFamily="2" charset="-122"/>
                <a:ea typeface="华文宋体" panose="02010600040101010101" pitchFamily="2" charset="-122"/>
              </a:rPr>
              <a:t>/</a:t>
            </a:r>
            <a:r>
              <a:rPr lang="zh-CN" altLang="en-US" sz="1700" dirty="0">
                <a:solidFill>
                  <a:srgbClr val="FF0000"/>
                </a:solidFill>
                <a:latin typeface="华文宋体" panose="02010600040101010101" pitchFamily="2" charset="-122"/>
                <a:ea typeface="华文宋体" panose="02010600040101010101" pitchFamily="2" charset="-122"/>
              </a:rPr>
              <a:t>外码。</a:t>
            </a:r>
            <a:endParaRPr lang="zh-CN" altLang="en-US" sz="1700" dirty="0">
              <a:solidFill>
                <a:srgbClr val="FF0000"/>
              </a:solidFill>
              <a:latin typeface="华文宋体" panose="02010600040101010101" pitchFamily="2" charset="-122"/>
              <a:ea typeface="华文宋体" panose="02010600040101010101" pitchFamily="2" charset="-122"/>
            </a:endParaRPr>
          </a:p>
          <a:p>
            <a:endParaRPr lang="zh-CN" altLang="en-US" sz="1700" dirty="0">
              <a:solidFill>
                <a:srgbClr val="FF0000"/>
              </a:solidFill>
              <a:latin typeface="华文宋体" panose="02010600040101010101" pitchFamily="2" charset="-122"/>
              <a:ea typeface="华文宋体"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Complex Check Conditions</a:t>
            </a:r>
            <a:endParaRPr lang="en-US" sz="2800" dirty="0">
              <a:ea typeface="+mj-ea"/>
            </a:endParaRPr>
          </a:p>
        </p:txBody>
      </p:sp>
      <p:sp>
        <p:nvSpPr>
          <p:cNvPr id="69635" name="Rectangle 3"/>
          <p:cNvSpPr>
            <a:spLocks noGrp="1" noChangeArrowheads="1"/>
          </p:cNvSpPr>
          <p:nvPr>
            <p:ph type="body" idx="1"/>
          </p:nvPr>
        </p:nvSpPr>
        <p:spPr>
          <a:xfrm>
            <a:off x="2292350" y="1093789"/>
            <a:ext cx="7534402" cy="4173156"/>
          </a:xfrm>
        </p:spPr>
        <p:txBody>
          <a:bodyPr>
            <a:normAutofit fontScale="60000"/>
          </a:bodyPr>
          <a:lstStyle/>
          <a:p>
            <a:r>
              <a:rPr lang="en-US" altLang="en-US" sz="1700" dirty="0"/>
              <a:t>The predicate in the check clause can be an arbitrary predicate that can include a subquery.</a:t>
            </a:r>
            <a:endParaRPr lang="en-US" altLang="en-US" sz="1700" dirty="0"/>
          </a:p>
          <a:p>
            <a:pPr>
              <a:buNone/>
            </a:pPr>
            <a:r>
              <a:rPr lang="en-US" altLang="en-US" sz="1700" b="1" dirty="0"/>
              <a:t>          check </a:t>
            </a:r>
            <a:r>
              <a:rPr lang="en-US" altLang="en-US" sz="1700" dirty="0"/>
              <a:t>(</a:t>
            </a:r>
            <a:r>
              <a:rPr lang="en-US" altLang="en-US" sz="1700" i="1" dirty="0" err="1"/>
              <a:t>time_slot_id</a:t>
            </a:r>
            <a:r>
              <a:rPr lang="en-US" altLang="en-US" sz="1700" i="1" dirty="0"/>
              <a:t>  </a:t>
            </a:r>
            <a:r>
              <a:rPr lang="en-US" altLang="en-US" sz="1700" b="1" dirty="0"/>
              <a:t>in </a:t>
            </a:r>
            <a:r>
              <a:rPr lang="en-US" altLang="en-US" sz="1700" dirty="0"/>
              <a:t>(</a:t>
            </a:r>
            <a:r>
              <a:rPr lang="en-US" altLang="en-US" sz="1700" b="1" dirty="0"/>
              <a:t>select </a:t>
            </a:r>
            <a:r>
              <a:rPr lang="en-US" altLang="en-US" sz="1700" i="1" dirty="0" err="1"/>
              <a:t>time_slot_id</a:t>
            </a:r>
            <a:r>
              <a:rPr lang="en-US" altLang="en-US" sz="1700" i="1" dirty="0"/>
              <a:t> </a:t>
            </a:r>
            <a:r>
              <a:rPr lang="en-US" altLang="en-US" sz="1700" b="1" dirty="0"/>
              <a:t>from </a:t>
            </a:r>
            <a:r>
              <a:rPr lang="en-US" altLang="en-US" sz="1700" i="1" dirty="0" err="1"/>
              <a:t>time_slot</a:t>
            </a:r>
            <a:r>
              <a:rPr lang="en-US" altLang="en-US" sz="1700" dirty="0"/>
              <a:t>))</a:t>
            </a:r>
            <a:endParaRPr lang="en-US" altLang="en-US" sz="1700" dirty="0"/>
          </a:p>
          <a:p>
            <a:pPr>
              <a:buNone/>
            </a:pPr>
            <a:r>
              <a:rPr lang="en-US" altLang="en-US" sz="1700" dirty="0"/>
              <a:t>     The check condition states  that the  </a:t>
            </a:r>
            <a:r>
              <a:rPr lang="en-US" altLang="en-US" sz="1700" dirty="0" err="1"/>
              <a:t>time_slot_id</a:t>
            </a:r>
            <a:r>
              <a:rPr lang="en-US" altLang="en-US" sz="1700" dirty="0"/>
              <a:t> in each tuple in the </a:t>
            </a:r>
            <a:r>
              <a:rPr lang="en-US" altLang="en-US" sz="1700" i="1" dirty="0"/>
              <a:t>section</a:t>
            </a:r>
            <a:r>
              <a:rPr lang="en-US" altLang="en-US" sz="1700" dirty="0"/>
              <a:t>  relation is actually the identifier of a time slot in the </a:t>
            </a:r>
            <a:r>
              <a:rPr lang="en-US" altLang="en-US" sz="1700" i="1" dirty="0" err="1"/>
              <a:t>time_slot</a:t>
            </a:r>
            <a:r>
              <a:rPr lang="en-US" altLang="en-US" sz="1700" dirty="0"/>
              <a:t> relation.</a:t>
            </a:r>
            <a:endParaRPr lang="en-US" altLang="en-US" sz="1700" dirty="0"/>
          </a:p>
          <a:p>
            <a:pPr lvl="1"/>
            <a:r>
              <a:rPr lang="en-US" altLang="en-US" sz="1700" dirty="0"/>
              <a:t>The condition has to be checked not only when a tuple is inserted or modified in </a:t>
            </a:r>
            <a:r>
              <a:rPr lang="en-US" altLang="en-US" sz="1700" i="1" dirty="0"/>
              <a:t>section</a:t>
            </a:r>
            <a:r>
              <a:rPr lang="en-US" altLang="en-US" sz="1700" dirty="0"/>
              <a:t> , but also when the relation </a:t>
            </a:r>
            <a:r>
              <a:rPr lang="en-US" altLang="en-US" sz="1700" i="1" dirty="0" err="1"/>
              <a:t>time_slot</a:t>
            </a:r>
            <a:r>
              <a:rPr lang="en-US" altLang="en-US" sz="1700" i="1" dirty="0"/>
              <a:t> </a:t>
            </a:r>
            <a:r>
              <a:rPr lang="en-US" altLang="en-US" sz="1700" dirty="0"/>
              <a:t>changes </a:t>
            </a:r>
            <a:endParaRPr lang="en-US" altLang="en-US" sz="1700" dirty="0"/>
          </a:p>
          <a:p>
            <a:r>
              <a:rPr lang="en-US" altLang="zh-CN" dirty="0"/>
              <a:t>Cannot use </a:t>
            </a:r>
            <a:r>
              <a:rPr lang="en-US" altLang="zh-CN" dirty="0" err="1"/>
              <a:t>subquery</a:t>
            </a:r>
            <a:r>
              <a:rPr lang="en-US" altLang="zh-CN" dirty="0"/>
              <a:t> in check constraint.  </a:t>
            </a:r>
            <a:r>
              <a:rPr lang="zh-CN" altLang="en-US" dirty="0">
                <a:latin typeface="华文宋体" panose="02010600040101010101" pitchFamily="2" charset="-122"/>
                <a:ea typeface="华文宋体" panose="02010600040101010101" pitchFamily="2" charset="-122"/>
              </a:rPr>
              <a:t>注意，几乎所有的</a:t>
            </a:r>
            <a:r>
              <a:rPr lang="en-US" altLang="zh-CN" dirty="0">
                <a:latin typeface="华文宋体" panose="02010600040101010101" pitchFamily="2" charset="-122"/>
                <a:ea typeface="华文宋体" panose="02010600040101010101" pitchFamily="2" charset="-122"/>
              </a:rPr>
              <a:t>DBMS</a:t>
            </a:r>
            <a:r>
              <a:rPr lang="zh-CN" altLang="en-US" dirty="0">
                <a:latin typeface="华文宋体" panose="02010600040101010101" pitchFamily="2" charset="-122"/>
                <a:ea typeface="华文宋体" panose="02010600040101010101" pitchFamily="2" charset="-122"/>
              </a:rPr>
              <a:t>不支持带子查询的</a:t>
            </a:r>
            <a:r>
              <a:rPr lang="en-US" altLang="zh-CN" dirty="0">
                <a:latin typeface="华文宋体" panose="02010600040101010101" pitchFamily="2" charset="-122"/>
                <a:ea typeface="华文宋体" panose="02010600040101010101" pitchFamily="2" charset="-122"/>
              </a:rPr>
              <a:t>check</a:t>
            </a:r>
            <a:r>
              <a:rPr lang="zh-CN" altLang="en-US" dirty="0">
                <a:latin typeface="华文宋体" panose="02010600040101010101" pitchFamily="2" charset="-122"/>
                <a:ea typeface="华文宋体" panose="02010600040101010101" pitchFamily="2" charset="-122"/>
              </a:rPr>
              <a:t>约束</a:t>
            </a:r>
            <a:endParaRPr lang="zh-CN" altLang="en-US" dirty="0">
              <a:latin typeface="华文宋体" panose="02010600040101010101" pitchFamily="2" charset="-122"/>
              <a:ea typeface="华文宋体" panose="02010600040101010101" pitchFamily="2" charset="-122"/>
            </a:endParaRPr>
          </a:p>
          <a:p>
            <a:endParaRPr lang="zh-CN" altLang="en-US" dirty="0">
              <a:latin typeface="华文宋体" panose="02010600040101010101" pitchFamily="2" charset="-122"/>
              <a:ea typeface="华文宋体" panose="02010600040101010101" pitchFamily="2" charset="-122"/>
            </a:endParaRPr>
          </a:p>
          <a:p>
            <a:r>
              <a:rPr lang="zh-CN" altLang="en-US" dirty="0">
                <a:latin typeface="华文宋体" panose="02010600040101010101" pitchFamily="2" charset="-122"/>
                <a:ea typeface="华文宋体" panose="02010600040101010101" pitchFamily="2" charset="-122"/>
              </a:rPr>
              <a:t>不仅在</a:t>
            </a:r>
            <a:r>
              <a:rPr lang="en-US" altLang="zh-CN" dirty="0">
                <a:latin typeface="华文宋体" panose="02010600040101010101" pitchFamily="2" charset="-122"/>
                <a:ea typeface="华文宋体" panose="02010600040101010101" pitchFamily="2" charset="-122"/>
              </a:rPr>
              <a:t> section </a:t>
            </a:r>
            <a:r>
              <a:rPr lang="zh-CN" altLang="en-US" dirty="0">
                <a:latin typeface="华文宋体" panose="02010600040101010101" pitchFamily="2" charset="-122"/>
                <a:ea typeface="华文宋体" panose="02010600040101010101" pitchFamily="2" charset="-122"/>
              </a:rPr>
              <a:t>中插入或修改</a:t>
            </a:r>
            <a:r>
              <a:rPr lang="en-US" altLang="zh-CN" dirty="0">
                <a:latin typeface="华文宋体" panose="02010600040101010101" pitchFamily="2" charset="-122"/>
                <a:ea typeface="华文宋体" panose="02010600040101010101" pitchFamily="2" charset="-122"/>
              </a:rPr>
              <a:t> tuples </a:t>
            </a:r>
            <a:r>
              <a:rPr lang="zh-CN" altLang="en-US" dirty="0">
                <a:latin typeface="华文宋体" panose="02010600040101010101" pitchFamily="2" charset="-122"/>
                <a:ea typeface="华文宋体" panose="02010600040101010101" pitchFamily="2" charset="-122"/>
              </a:rPr>
              <a:t>时必须检查条件，而且当关系</a:t>
            </a:r>
            <a:r>
              <a:rPr lang="en-US" altLang="zh-CN" dirty="0">
                <a:latin typeface="华文宋体" panose="02010600040101010101" pitchFamily="2" charset="-122"/>
                <a:ea typeface="华文宋体" panose="02010600040101010101" pitchFamily="2" charset="-122"/>
              </a:rPr>
              <a:t>time_slot</a:t>
            </a:r>
            <a:r>
              <a:rPr lang="zh-CN" altLang="en-US" dirty="0">
                <a:latin typeface="华文宋体" panose="02010600040101010101" pitchFamily="2" charset="-122"/>
                <a:ea typeface="华文宋体" panose="02010600040101010101" pitchFamily="2" charset="-122"/>
              </a:rPr>
              <a:t>发生变化时也必须检查该条件</a:t>
            </a:r>
            <a:endParaRPr lang="zh-CN" altLang="en-US" dirty="0">
              <a:latin typeface="华文宋体" panose="02010600040101010101" pitchFamily="2" charset="-122"/>
              <a:ea typeface="华文宋体" panose="02010600040101010101" pitchFamily="2" charset="-122"/>
            </a:endParaRPr>
          </a:p>
          <a:p>
            <a:r>
              <a:rPr lang="zh-CN" altLang="en-US" dirty="0">
                <a:latin typeface="华文宋体" panose="02010600040101010101" pitchFamily="2" charset="-122"/>
                <a:ea typeface="华文宋体" panose="02010600040101010101" pitchFamily="2" charset="-122"/>
              </a:rPr>
              <a:t>不能在</a:t>
            </a:r>
            <a:r>
              <a:rPr lang="en-US" altLang="zh-CN" dirty="0">
                <a:latin typeface="华文宋体" panose="02010600040101010101" pitchFamily="2" charset="-122"/>
                <a:ea typeface="华文宋体" panose="02010600040101010101" pitchFamily="2" charset="-122"/>
              </a:rPr>
              <a:t> check </a:t>
            </a:r>
            <a:r>
              <a:rPr lang="zh-CN" altLang="en-US" dirty="0">
                <a:latin typeface="华文宋体" panose="02010600040101010101" pitchFamily="2" charset="-122"/>
                <a:ea typeface="华文宋体" panose="02010600040101010101" pitchFamily="2" charset="-122"/>
              </a:rPr>
              <a:t>约束中使用</a:t>
            </a:r>
            <a:r>
              <a:rPr lang="en-US" altLang="zh-CN" dirty="0">
                <a:latin typeface="华文宋体" panose="02010600040101010101" pitchFamily="2" charset="-122"/>
                <a:ea typeface="华文宋体" panose="02010600040101010101" pitchFamily="2" charset="-122"/>
              </a:rPr>
              <a:t> subquery</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注意，几乎所有的</a:t>
            </a:r>
            <a:r>
              <a:rPr lang="en-US" altLang="zh-CN" dirty="0">
                <a:latin typeface="华文宋体" panose="02010600040101010101" pitchFamily="2" charset="-122"/>
                <a:ea typeface="华文宋体" panose="02010600040101010101" pitchFamily="2" charset="-122"/>
              </a:rPr>
              <a:t>DBMS</a:t>
            </a:r>
            <a:r>
              <a:rPr lang="zh-CN" altLang="en-US" dirty="0">
                <a:latin typeface="华文宋体" panose="02010600040101010101" pitchFamily="2" charset="-122"/>
                <a:ea typeface="华文宋体" panose="02010600040101010101" pitchFamily="2" charset="-122"/>
              </a:rPr>
              <a:t>不支持带子查询的</a:t>
            </a:r>
            <a:r>
              <a:rPr lang="en-US" altLang="zh-CN" dirty="0">
                <a:latin typeface="华文宋体" panose="02010600040101010101" pitchFamily="2" charset="-122"/>
                <a:ea typeface="华文宋体" panose="02010600040101010101" pitchFamily="2" charset="-122"/>
              </a:rPr>
              <a:t>check</a:t>
            </a:r>
            <a:r>
              <a:rPr lang="zh-CN" altLang="en-US" dirty="0">
                <a:latin typeface="华文宋体" panose="02010600040101010101" pitchFamily="2" charset="-122"/>
                <a:ea typeface="华文宋体" panose="02010600040101010101" pitchFamily="2" charset="-122"/>
              </a:rPr>
              <a:t>约束</a:t>
            </a:r>
            <a:endParaRPr lang="zh-CN" altLang="en-US" dirty="0">
              <a:latin typeface="华文宋体" panose="02010600040101010101" pitchFamily="2" charset="-122"/>
              <a:ea typeface="华文宋体" panose="02010600040101010101" pitchFamily="2" charset="-122"/>
            </a:endParaRPr>
          </a:p>
          <a:p>
            <a:pPr>
              <a:buNone/>
            </a:pPr>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608400" y="404565"/>
            <a:ext cx="10969200" cy="705600"/>
          </a:xfrm>
        </p:spPr>
        <p:txBody>
          <a:bodyPr/>
          <a:lstStyle/>
          <a:p>
            <a:pPr>
              <a:defRPr/>
            </a:pPr>
            <a:r>
              <a:rPr lang="en-US" altLang="zh-CN" dirty="0">
                <a:ea typeface="宋体" panose="02010600030101010101" pitchFamily="2" charset="-122"/>
              </a:rPr>
              <a:t>Division Operator</a:t>
            </a:r>
            <a:endParaRPr lang="en-US" altLang="zh-CN" dirty="0">
              <a:ea typeface="宋体" panose="02010600030101010101" pitchFamily="2" charset="-122"/>
            </a:endParaRPr>
          </a:p>
        </p:txBody>
      </p:sp>
      <p:sp>
        <p:nvSpPr>
          <p:cNvPr id="39939" name="Rectangle 3"/>
          <p:cNvSpPr>
            <a:spLocks noGrp="1" noChangeArrowheads="1"/>
          </p:cNvSpPr>
          <p:nvPr>
            <p:ph type="body" idx="1"/>
          </p:nvPr>
        </p:nvSpPr>
        <p:spPr>
          <a:xfrm>
            <a:off x="2362200" y="1109980"/>
            <a:ext cx="8237855" cy="5198745"/>
          </a:xfrm>
        </p:spPr>
        <p:txBody>
          <a:bodyPr>
            <a:normAutofit fontScale="90000" lnSpcReduction="20000"/>
          </a:bodyPr>
          <a:lstStyle/>
          <a:p>
            <a:r>
              <a:rPr lang="en-US" altLang="zh-CN" sz="1800">
                <a:ea typeface="宋体" panose="02010600030101010101" pitchFamily="2" charset="-122"/>
                <a:sym typeface="Symbol" panose="05050102010706020507" pitchFamily="18" charset="2"/>
              </a:rPr>
              <a:t>Given relations r(R) and s(S), such that S  R,  r  s is the largest relation t(R-S) such that  </a:t>
            </a:r>
            <a:r>
              <a:rPr lang="zh-CN" altLang="en-US" sz="1800">
                <a:solidFill>
                  <a:srgbClr val="FF0000"/>
                </a:solidFill>
                <a:ea typeface="宋体" panose="02010600030101010101" pitchFamily="2" charset="-122"/>
                <a:sym typeface="Symbol" panose="05050102010706020507" pitchFamily="18" charset="2"/>
              </a:rPr>
              <a:t>商是满足逆乘不溢出的最大关系</a:t>
            </a:r>
            <a:endParaRPr lang="zh-CN" altLang="en-US" sz="1800">
              <a:solidFill>
                <a:srgbClr val="FF0000"/>
              </a:solidFill>
              <a:ea typeface="宋体" panose="02010600030101010101" pitchFamily="2" charset="-122"/>
              <a:sym typeface="Symbol" panose="05050102010706020507" pitchFamily="18" charset="2"/>
            </a:endParaRPr>
          </a:p>
          <a:p>
            <a:r>
              <a:rPr lang="zh-CN" altLang="en-US" sz="1800">
                <a:solidFill>
                  <a:srgbClr val="FF0000"/>
                </a:solidFill>
                <a:ea typeface="宋体" panose="02010600030101010101" pitchFamily="2" charset="-122"/>
                <a:sym typeface="Symbol" panose="05050102010706020507" pitchFamily="18" charset="2"/>
              </a:rPr>
              <a:t>除法是左侧的值中</a:t>
            </a:r>
            <a:r>
              <a:rPr lang="en-US" altLang="zh-CN" sz="1800">
                <a:solidFill>
                  <a:srgbClr val="FF0000"/>
                </a:solidFill>
                <a:ea typeface="宋体" panose="02010600030101010101" pitchFamily="2" charset="-122"/>
                <a:sym typeface="Symbol" panose="05050102010706020507" pitchFamily="18" charset="2"/>
              </a:rPr>
              <a:t> </a:t>
            </a:r>
            <a:r>
              <a:rPr lang="zh-CN" altLang="en-US" sz="1800" b="1">
                <a:solidFill>
                  <a:srgbClr val="FF0000"/>
                </a:solidFill>
                <a:ea typeface="宋体" panose="02010600030101010101" pitchFamily="2" charset="-122"/>
                <a:sym typeface="Symbol" panose="05050102010706020507" pitchFamily="18" charset="2"/>
              </a:rPr>
              <a:t>在右侧中全部有对应的</a:t>
            </a:r>
            <a:r>
              <a:rPr lang="en-US" altLang="zh-CN" sz="1800">
                <a:solidFill>
                  <a:srgbClr val="FF0000"/>
                </a:solidFill>
                <a:ea typeface="宋体" panose="02010600030101010101" pitchFamily="2" charset="-122"/>
                <a:sym typeface="Symbol" panose="05050102010706020507" pitchFamily="18" charset="2"/>
              </a:rPr>
              <a:t> </a:t>
            </a:r>
            <a:r>
              <a:rPr lang="zh-CN" altLang="en-US" sz="1800">
                <a:solidFill>
                  <a:srgbClr val="FF0000"/>
                </a:solidFill>
                <a:ea typeface="宋体" panose="02010600030101010101" pitchFamily="2" charset="-122"/>
                <a:sym typeface="Symbol" panose="05050102010706020507" pitchFamily="18" charset="2"/>
              </a:rPr>
              <a:t>值才会被保留，往往用于查询</a:t>
            </a:r>
            <a:r>
              <a:rPr lang="en-US" altLang="zh-CN" sz="1800">
                <a:solidFill>
                  <a:srgbClr val="FF0000"/>
                </a:solidFill>
                <a:ea typeface="宋体" panose="02010600030101010101" pitchFamily="2" charset="-122"/>
                <a:sym typeface="Symbol" panose="05050102010706020507" pitchFamily="18" charset="2"/>
              </a:rPr>
              <a:t>“</a:t>
            </a:r>
            <a:r>
              <a:rPr lang="zh-CN" altLang="en-US" sz="1800">
                <a:solidFill>
                  <a:srgbClr val="FF0000"/>
                </a:solidFill>
                <a:ea typeface="宋体" panose="02010600030101010101" pitchFamily="2" charset="-122"/>
                <a:sym typeface="Symbol" panose="05050102010706020507" pitchFamily="18" charset="2"/>
              </a:rPr>
              <a:t>所有</a:t>
            </a:r>
            <a:r>
              <a:rPr lang="en-US" altLang="zh-CN" sz="1800">
                <a:solidFill>
                  <a:srgbClr val="FF0000"/>
                </a:solidFill>
                <a:ea typeface="宋体" panose="02010600030101010101" pitchFamily="2" charset="-122"/>
                <a:sym typeface="Symbol" panose="05050102010706020507" pitchFamily="18" charset="2"/>
              </a:rPr>
              <a:t>”</a:t>
            </a:r>
            <a:br>
              <a:rPr lang="en-US" altLang="zh-CN" sz="1800">
                <a:ea typeface="宋体" panose="02010600030101010101" pitchFamily="2" charset="-122"/>
                <a:sym typeface="Symbol" panose="05050102010706020507" pitchFamily="18" charset="2"/>
              </a:rPr>
            </a:br>
            <a:r>
              <a:rPr lang="en-US" altLang="zh-CN" sz="1800">
                <a:ea typeface="宋体" panose="02010600030101010101" pitchFamily="2" charset="-122"/>
                <a:sym typeface="Symbol" panose="05050102010706020507" pitchFamily="18" charset="2"/>
              </a:rPr>
              <a:t>                  t x s  r</a:t>
            </a:r>
            <a:endParaRPr lang="en-US" altLang="zh-CN" sz="1800">
              <a:ea typeface="宋体" panose="02010600030101010101" pitchFamily="2" charset="-122"/>
              <a:sym typeface="Symbol" panose="05050102010706020507" pitchFamily="18" charset="2"/>
            </a:endParaRPr>
          </a:p>
          <a:p>
            <a:r>
              <a:rPr lang="en-US" altLang="zh-CN" sz="1800">
                <a:ea typeface="宋体" panose="02010600030101010101" pitchFamily="2" charset="-122"/>
                <a:sym typeface="Symbol" panose="05050102010706020507" pitchFamily="18" charset="2"/>
              </a:rPr>
              <a:t>E.g. let  </a:t>
            </a:r>
            <a:r>
              <a:rPr lang="en-US" altLang="zh-CN" sz="1800" i="1">
                <a:ea typeface="宋体" panose="02010600030101010101" pitchFamily="2" charset="-122"/>
                <a:sym typeface="Symbol" panose="05050102010706020507" pitchFamily="18" charset="2"/>
              </a:rPr>
              <a:t>r</a:t>
            </a:r>
            <a:r>
              <a:rPr lang="en-US" altLang="zh-CN" sz="1800">
                <a:ea typeface="宋体" panose="02010600030101010101" pitchFamily="2" charset="-122"/>
                <a:sym typeface="Symbol" panose="05050102010706020507" pitchFamily="18" charset="2"/>
              </a:rPr>
              <a:t>(</a:t>
            </a:r>
            <a:r>
              <a:rPr lang="en-US" altLang="zh-CN" sz="1800" i="1">
                <a:ea typeface="宋体" panose="02010600030101010101" pitchFamily="2" charset="-122"/>
                <a:sym typeface="Symbol" panose="05050102010706020507" pitchFamily="18" charset="2"/>
              </a:rPr>
              <a:t>ID, course_id</a:t>
            </a:r>
            <a:r>
              <a:rPr lang="en-US" altLang="zh-CN" sz="1800">
                <a:ea typeface="宋体" panose="02010600030101010101" pitchFamily="2" charset="-122"/>
                <a:sym typeface="Symbol" panose="05050102010706020507" pitchFamily="18" charset="2"/>
              </a:rPr>
              <a:t>) = </a:t>
            </a:r>
            <a:r>
              <a:rPr lang="en-US" altLang="zh-CN" sz="1800" i="1" baseline="-25000">
                <a:ea typeface="宋体" panose="02010600030101010101" pitchFamily="2" charset="-122"/>
                <a:sym typeface="Symbol" panose="05050102010706020507" pitchFamily="18" charset="2"/>
              </a:rPr>
              <a:t>ID, course_id</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takes </a:t>
            </a:r>
            <a:r>
              <a:rPr lang="en-US" altLang="zh-CN" sz="1800">
                <a:ea typeface="宋体" panose="02010600030101010101" pitchFamily="2" charset="-122"/>
                <a:sym typeface="Symbol" panose="05050102010706020507" pitchFamily="18" charset="2"/>
              </a:rPr>
              <a:t>) and</a:t>
            </a:r>
            <a:br>
              <a:rPr lang="en-US" altLang="zh-CN" sz="1800">
                <a:ea typeface="宋体" panose="02010600030101010101" pitchFamily="2" charset="-122"/>
                <a:sym typeface="Symbol" panose="05050102010706020507" pitchFamily="18" charset="2"/>
              </a:rPr>
            </a:br>
            <a:r>
              <a:rPr lang="en-US" altLang="zh-CN" sz="1800">
                <a:ea typeface="宋体" panose="02010600030101010101" pitchFamily="2" charset="-122"/>
                <a:sym typeface="Symbol" panose="05050102010706020507" pitchFamily="18" charset="2"/>
              </a:rPr>
              <a:t>             s(course_id) = </a:t>
            </a:r>
            <a:r>
              <a:rPr lang="en-US" altLang="zh-CN" sz="1800" i="1" baseline="-25000">
                <a:ea typeface="宋体" panose="02010600030101010101" pitchFamily="2" charset="-122"/>
                <a:sym typeface="Symbol" panose="05050102010706020507" pitchFamily="18" charset="2"/>
              </a:rPr>
              <a:t>course_id</a:t>
            </a:r>
            <a:r>
              <a:rPr lang="en-US" altLang="zh-CN" sz="1800">
                <a:ea typeface="宋体" panose="02010600030101010101" pitchFamily="2" charset="-122"/>
                <a:sym typeface="Symbol" panose="05050102010706020507" pitchFamily="18" charset="2"/>
              </a:rPr>
              <a:t> (</a:t>
            </a:r>
            <a:r>
              <a:rPr lang="en-US" altLang="zh-CN" sz="2400">
                <a:ea typeface="宋体" panose="02010600030101010101" pitchFamily="2" charset="-122"/>
                <a:sym typeface="Symbol" panose="05050102010706020507" pitchFamily="18" charset="2"/>
              </a:rPr>
              <a:t></a:t>
            </a:r>
            <a:r>
              <a:rPr lang="en-US" altLang="zh-CN" sz="2400" baseline="-25000">
                <a:ea typeface="宋体" panose="02010600030101010101" pitchFamily="2" charset="-122"/>
                <a:sym typeface="Symbol" panose="05050102010706020507" pitchFamily="18" charset="2"/>
              </a:rPr>
              <a:t>dept_name=“Biology”</a:t>
            </a:r>
            <a:r>
              <a:rPr lang="en-US" altLang="zh-CN" sz="1800">
                <a:ea typeface="宋体" panose="02010600030101010101" pitchFamily="2" charset="-122"/>
                <a:sym typeface="Symbol" panose="05050102010706020507" pitchFamily="18" charset="2"/>
              </a:rPr>
              <a:t>(</a:t>
            </a:r>
            <a:r>
              <a:rPr lang="en-US" altLang="zh-CN" sz="1800" i="1">
                <a:ea typeface="宋体" panose="02010600030101010101" pitchFamily="2" charset="-122"/>
                <a:sym typeface="Symbol" panose="05050102010706020507" pitchFamily="18" charset="2"/>
              </a:rPr>
              <a:t>course </a:t>
            </a:r>
            <a:r>
              <a:rPr lang="en-US" altLang="zh-CN" sz="1800">
                <a:ea typeface="宋体" panose="02010600030101010101" pitchFamily="2" charset="-122"/>
                <a:sym typeface="Symbol" panose="05050102010706020507" pitchFamily="18" charset="2"/>
              </a:rPr>
              <a:t>) </a:t>
            </a:r>
            <a:br>
              <a:rPr lang="en-US" altLang="zh-CN" sz="1800">
                <a:ea typeface="宋体" panose="02010600030101010101" pitchFamily="2" charset="-122"/>
                <a:sym typeface="Symbol" panose="05050102010706020507" pitchFamily="18" charset="2"/>
              </a:rPr>
            </a:br>
            <a:r>
              <a:rPr lang="en-US" altLang="zh-CN" sz="1800">
                <a:ea typeface="宋体" panose="02010600030101010101" pitchFamily="2" charset="-122"/>
                <a:sym typeface="Symbol" panose="05050102010706020507" pitchFamily="18" charset="2"/>
              </a:rPr>
              <a:t>then r  s gives us students who have taken all courses in the Biology department</a:t>
            </a:r>
            <a:endParaRPr lang="en-US" altLang="zh-CN" sz="1800">
              <a:ea typeface="宋体" panose="02010600030101010101" pitchFamily="2" charset="-122"/>
              <a:sym typeface="Symbol" panose="05050102010706020507" pitchFamily="18" charset="2"/>
            </a:endParaRPr>
          </a:p>
          <a:p>
            <a:r>
              <a:rPr lang="en-US" altLang="zh-CN" sz="1800">
                <a:ea typeface="宋体" panose="02010600030101010101" pitchFamily="2" charset="-122"/>
                <a:sym typeface="Symbol" panose="05050102010706020507" pitchFamily="18" charset="2"/>
              </a:rPr>
              <a:t>Can  write </a:t>
            </a:r>
            <a:r>
              <a:rPr lang="en-US" altLang="zh-CN" sz="1800" i="1">
                <a:ea typeface="宋体" panose="02010600030101010101" pitchFamily="2" charset="-122"/>
                <a:sym typeface="Symbol" panose="05050102010706020507" pitchFamily="18" charset="2"/>
              </a:rPr>
              <a:t>r</a:t>
            </a:r>
            <a:r>
              <a:rPr lang="en-US" altLang="zh-CN" sz="1800">
                <a:ea typeface="宋体" panose="02010600030101010101" pitchFamily="2" charset="-122"/>
                <a:sym typeface="Symbol" panose="05050102010706020507" pitchFamily="18" charset="2"/>
              </a:rPr>
              <a:t>  </a:t>
            </a:r>
            <a:r>
              <a:rPr lang="en-US" altLang="zh-CN" sz="1800" i="1">
                <a:ea typeface="宋体" panose="02010600030101010101" pitchFamily="2" charset="-122"/>
                <a:sym typeface="Symbol" panose="05050102010706020507" pitchFamily="18" charset="2"/>
              </a:rPr>
              <a:t>s</a:t>
            </a:r>
            <a:r>
              <a:rPr lang="en-US" altLang="zh-CN" sz="1800">
                <a:ea typeface="宋体" panose="02010600030101010101" pitchFamily="2" charset="-122"/>
                <a:sym typeface="Symbol" panose="05050102010706020507" pitchFamily="18" charset="2"/>
              </a:rPr>
              <a:t> as </a:t>
            </a:r>
            <a:endParaRPr lang="en-US" altLang="zh-CN" sz="1800">
              <a:ea typeface="宋体" panose="02010600030101010101" pitchFamily="2" charset="-122"/>
              <a:sym typeface="Symbol" panose="05050102010706020507" pitchFamily="18" charset="2"/>
            </a:endParaRPr>
          </a:p>
          <a:p>
            <a:pPr>
              <a:lnSpc>
                <a:spcPct val="130000"/>
              </a:lnSpc>
              <a:buFont typeface="Monotype Sorts" pitchFamily="-65" charset="2"/>
              <a:buNone/>
            </a:pPr>
            <a:r>
              <a:rPr lang="en-US" altLang="zh-CN" sz="1800">
                <a:ea typeface="宋体" panose="02010600030101010101" pitchFamily="2" charset="-122"/>
              </a:rPr>
              <a:t>			</a:t>
            </a:r>
            <a:r>
              <a:rPr lang="en-US" altLang="zh-CN" sz="1800" i="1">
                <a:ea typeface="宋体" panose="02010600030101010101" pitchFamily="2" charset="-122"/>
              </a:rPr>
              <a:t>temp1</a:t>
            </a:r>
            <a:r>
              <a:rPr lang="en-US" altLang="zh-CN" sz="1800" baseline="30000">
                <a:ea typeface="宋体" panose="02010600030101010101" pitchFamily="2" charset="-122"/>
              </a:rPr>
              <a:t> </a:t>
            </a:r>
            <a:r>
              <a:rPr lang="en-US" altLang="zh-CN" sz="1800">
                <a:ea typeface="宋体" panose="02010600030101010101" pitchFamily="2" charset="-122"/>
                <a:sym typeface="Symbol" panose="05050102010706020507" pitchFamily="18" charset="2"/>
              </a:rPr>
              <a:t> </a:t>
            </a:r>
            <a:r>
              <a:rPr lang="en-US" altLang="zh-CN" sz="1800" i="1" baseline="-25000">
                <a:ea typeface="宋体" panose="02010600030101010101" pitchFamily="2" charset="-122"/>
                <a:sym typeface="Symbol" panose="05050102010706020507" pitchFamily="18" charset="2"/>
              </a:rPr>
              <a:t>R-S</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r </a:t>
            </a:r>
            <a:r>
              <a:rPr lang="en-US" altLang="zh-CN" sz="1800">
                <a:ea typeface="宋体" panose="02010600030101010101" pitchFamily="2" charset="-122"/>
                <a:sym typeface="Symbol" panose="05050102010706020507" pitchFamily="18" charset="2"/>
              </a:rPr>
              <a:t>)</a:t>
            </a:r>
            <a:r>
              <a:rPr lang="en-US" altLang="zh-CN" sz="1800">
                <a:ea typeface="宋体" panose="02010600030101010101" pitchFamily="2" charset="-122"/>
              </a:rPr>
              <a:t> </a:t>
            </a:r>
            <a:br>
              <a:rPr lang="en-US" altLang="zh-CN" sz="1800">
                <a:ea typeface="宋体" panose="02010600030101010101" pitchFamily="2" charset="-122"/>
              </a:rPr>
            </a:br>
            <a:r>
              <a:rPr lang="en-US" altLang="zh-CN" sz="1800">
                <a:ea typeface="宋体" panose="02010600030101010101" pitchFamily="2" charset="-122"/>
              </a:rPr>
              <a:t>		</a:t>
            </a:r>
            <a:r>
              <a:rPr lang="en-US" altLang="zh-CN" sz="1800" i="1">
                <a:ea typeface="宋体" panose="02010600030101010101" pitchFamily="2" charset="-122"/>
              </a:rPr>
              <a:t>temp2</a:t>
            </a:r>
            <a:r>
              <a:rPr lang="en-US" altLang="zh-CN" sz="1800">
                <a:ea typeface="宋体" panose="02010600030101010101" pitchFamily="2" charset="-122"/>
              </a:rPr>
              <a:t> </a:t>
            </a:r>
            <a:r>
              <a:rPr lang="en-US" altLang="zh-CN" sz="1800">
                <a:ea typeface="宋体" panose="02010600030101010101" pitchFamily="2" charset="-122"/>
                <a:sym typeface="Symbol" panose="05050102010706020507" pitchFamily="18" charset="2"/>
              </a:rPr>
              <a:t> </a:t>
            </a:r>
            <a:r>
              <a:rPr lang="en-US" altLang="zh-CN" sz="1800" i="1" baseline="-25000">
                <a:ea typeface="宋体" panose="02010600030101010101" pitchFamily="2" charset="-122"/>
                <a:sym typeface="Symbol" panose="05050102010706020507" pitchFamily="18" charset="2"/>
              </a:rPr>
              <a:t>R-S</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temp1</a:t>
            </a:r>
            <a:r>
              <a:rPr lang="en-US" altLang="zh-CN" sz="1800">
                <a:ea typeface="宋体" panose="02010600030101010101" pitchFamily="2" charset="-122"/>
                <a:sym typeface="Symbol" panose="05050102010706020507" pitchFamily="18" charset="2"/>
              </a:rPr>
              <a:t> x </a:t>
            </a:r>
            <a:r>
              <a:rPr lang="en-US" altLang="zh-CN" sz="1800" i="1">
                <a:ea typeface="宋体" panose="02010600030101010101" pitchFamily="2" charset="-122"/>
                <a:sym typeface="Symbol" panose="05050102010706020507" pitchFamily="18" charset="2"/>
              </a:rPr>
              <a:t>s </a:t>
            </a:r>
            <a:r>
              <a:rPr lang="en-US" altLang="zh-CN" sz="1800">
                <a:ea typeface="宋体" panose="02010600030101010101" pitchFamily="2" charset="-122"/>
                <a:sym typeface="Symbol" panose="05050102010706020507" pitchFamily="18" charset="2"/>
              </a:rPr>
              <a:t>) – </a:t>
            </a:r>
            <a:r>
              <a:rPr lang="en-US" altLang="zh-CN" sz="1800" i="1" baseline="-25000">
                <a:ea typeface="宋体" panose="02010600030101010101" pitchFamily="2" charset="-122"/>
                <a:sym typeface="Symbol" panose="05050102010706020507" pitchFamily="18" charset="2"/>
              </a:rPr>
              <a:t>R-S,S </a:t>
            </a:r>
            <a:r>
              <a:rPr lang="en-US" altLang="zh-CN" sz="1800">
                <a:ea typeface="宋体" panose="02010600030101010101" pitchFamily="2" charset="-122"/>
                <a:sym typeface="Symbol" panose="05050102010706020507" pitchFamily="18" charset="2"/>
              </a:rPr>
              <a:t>(</a:t>
            </a:r>
            <a:r>
              <a:rPr lang="en-US" altLang="zh-CN" sz="1800" i="1">
                <a:ea typeface="宋体" panose="02010600030101010101" pitchFamily="2" charset="-122"/>
                <a:sym typeface="Symbol" panose="05050102010706020507" pitchFamily="18" charset="2"/>
              </a:rPr>
              <a:t>r </a:t>
            </a:r>
            <a:r>
              <a:rPr lang="en-US" altLang="zh-CN" sz="1800">
                <a:ea typeface="宋体" panose="02010600030101010101" pitchFamily="2" charset="-122"/>
                <a:sym typeface="Symbol" panose="05050102010706020507" pitchFamily="18" charset="2"/>
              </a:rPr>
              <a:t>))</a:t>
            </a:r>
            <a:br>
              <a:rPr lang="en-US" altLang="zh-CN" sz="1800">
                <a:ea typeface="宋体" panose="02010600030101010101" pitchFamily="2" charset="-122"/>
                <a:sym typeface="Symbol" panose="05050102010706020507" pitchFamily="18" charset="2"/>
              </a:rPr>
            </a:b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result</a:t>
            </a:r>
            <a:r>
              <a:rPr lang="en-US" altLang="zh-CN" sz="1800">
                <a:ea typeface="宋体" panose="02010600030101010101" pitchFamily="2" charset="-122"/>
                <a:sym typeface="Symbol" panose="05050102010706020507" pitchFamily="18" charset="2"/>
              </a:rPr>
              <a:t> = </a:t>
            </a:r>
            <a:r>
              <a:rPr lang="en-US" altLang="zh-CN" sz="1800" i="1">
                <a:ea typeface="宋体" panose="02010600030101010101" pitchFamily="2" charset="-122"/>
                <a:sym typeface="Symbol" panose="05050102010706020507" pitchFamily="18" charset="2"/>
              </a:rPr>
              <a:t>temp1</a:t>
            </a:r>
            <a:r>
              <a:rPr lang="en-US" altLang="zh-CN" sz="1800">
                <a:ea typeface="宋体" panose="02010600030101010101" pitchFamily="2" charset="-122"/>
                <a:sym typeface="Symbol" panose="05050102010706020507" pitchFamily="18" charset="2"/>
              </a:rPr>
              <a:t> –</a:t>
            </a:r>
            <a:r>
              <a:rPr lang="en-US" altLang="zh-CN" sz="1800" i="1">
                <a:ea typeface="宋体" panose="02010600030101010101" pitchFamily="2" charset="-122"/>
                <a:sym typeface="Symbol" panose="05050102010706020507" pitchFamily="18" charset="2"/>
              </a:rPr>
              <a:t> temp2</a:t>
            </a:r>
            <a:endParaRPr lang="en-US" altLang="zh-CN" sz="1800">
              <a:ea typeface="宋体" panose="02010600030101010101" pitchFamily="2" charset="-122"/>
              <a:sym typeface="Symbol" panose="05050102010706020507" pitchFamily="18" charset="2"/>
            </a:endParaRPr>
          </a:p>
          <a:p>
            <a:pPr marL="628650" lvl="1">
              <a:lnSpc>
                <a:spcPct val="130000"/>
              </a:lnSpc>
            </a:pPr>
            <a:r>
              <a:rPr lang="en-US" altLang="zh-CN" sz="1800">
                <a:ea typeface="宋体" panose="02010600030101010101" pitchFamily="2" charset="-122"/>
                <a:sym typeface="Symbol" panose="05050102010706020507" pitchFamily="18" charset="2"/>
              </a:rPr>
              <a:t>The result to the right of the  is assigned to the relation variable on the left of the .</a:t>
            </a:r>
            <a:endParaRPr lang="en-US" altLang="zh-CN" sz="1800">
              <a:ea typeface="宋体" panose="02010600030101010101" pitchFamily="2" charset="-122"/>
              <a:sym typeface="Symbol" panose="05050102010706020507" pitchFamily="18" charset="2"/>
            </a:endParaRPr>
          </a:p>
          <a:p>
            <a:pPr marL="628650" lvl="1">
              <a:lnSpc>
                <a:spcPct val="130000"/>
              </a:lnSpc>
            </a:pPr>
            <a:r>
              <a:rPr lang="en-US" altLang="zh-CN" sz="1800">
                <a:ea typeface="宋体" panose="02010600030101010101" pitchFamily="2" charset="-122"/>
                <a:sym typeface="Symbol" panose="05050102010706020507" pitchFamily="18" charset="2"/>
              </a:rPr>
              <a:t>May use variable in subsequent expressions.</a:t>
            </a:r>
            <a:endParaRPr lang="en-US" altLang="zh-CN" sz="1800">
              <a:ea typeface="宋体" panose="02010600030101010101" pitchFamily="2" charset="-122"/>
              <a:sym typeface="Symbol" panose="05050102010706020507"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152400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0738" name="Rectangle 2"/>
          <p:cNvSpPr>
            <a:spLocks noGrp="1" noChangeArrowheads="1"/>
          </p:cNvSpPr>
          <p:nvPr>
            <p:ph type="title"/>
          </p:nvPr>
        </p:nvSpPr>
        <p:spPr>
          <a:xfrm>
            <a:off x="2376488" y="225425"/>
            <a:ext cx="8113712" cy="457200"/>
          </a:xfrm>
        </p:spPr>
        <p:txBody>
          <a:bodyPr>
            <a:normAutofit fontScale="90000"/>
          </a:bodyPr>
          <a:lstStyle/>
          <a:p>
            <a:pPr>
              <a:defRPr/>
            </a:pPr>
            <a:r>
              <a:rPr lang="en-US" altLang="en-US" dirty="0">
                <a:effectLst>
                  <a:outerShdw blurRad="38100" dist="38100" dir="2700000" algn="tl">
                    <a:srgbClr val="C0C0C0"/>
                  </a:outerShdw>
                </a:effectLst>
              </a:rPr>
              <a:t>Many-to-One Relationships</a:t>
            </a:r>
            <a:endParaRPr lang="en-US" altLang="en-US" dirty="0">
              <a:effectLst>
                <a:outerShdw blurRad="38100" dist="38100" dir="2700000" algn="tl">
                  <a:srgbClr val="C0C0C0"/>
                </a:outerShdw>
              </a:effectLst>
            </a:endParaRPr>
          </a:p>
        </p:txBody>
      </p:sp>
      <p:sp>
        <p:nvSpPr>
          <p:cNvPr id="32771" name="Rectangle 3"/>
          <p:cNvSpPr>
            <a:spLocks noGrp="1" noChangeArrowheads="1"/>
          </p:cNvSpPr>
          <p:nvPr>
            <p:ph type="body" idx="1"/>
          </p:nvPr>
        </p:nvSpPr>
        <p:spPr>
          <a:xfrm>
            <a:off x="2269724" y="1108012"/>
            <a:ext cx="7752101" cy="1814512"/>
          </a:xfrm>
        </p:spPr>
        <p:txBody>
          <a:bodyPr>
            <a:normAutofit fontScale="90000"/>
          </a:bodyPr>
          <a:lstStyle/>
          <a:p>
            <a:r>
              <a:rPr lang="en-US" altLang="en-US" sz="1700" dirty="0"/>
              <a:t>In a many-to-one relationship between an </a:t>
            </a:r>
            <a:r>
              <a:rPr lang="en-US" altLang="en-US" sz="1700" i="1" dirty="0"/>
              <a:t>instructor</a:t>
            </a:r>
            <a:r>
              <a:rPr lang="en-US" altLang="en-US" sz="1700" dirty="0"/>
              <a:t> and a </a:t>
            </a:r>
            <a:r>
              <a:rPr lang="en-US" altLang="en-US" sz="1700" i="1" dirty="0"/>
              <a:t>student, </a:t>
            </a:r>
            <a:endParaRPr lang="en-US" altLang="en-US" sz="1700" i="1" dirty="0"/>
          </a:p>
          <a:p>
            <a:pPr lvl="1"/>
            <a:r>
              <a:rPr lang="en-US" altLang="en-US" sz="1700" dirty="0">
                <a:ea typeface="MS PGothic" panose="020B0600070205080204" pitchFamily="34" charset="-128"/>
              </a:rPr>
              <a:t>an instructor</a:t>
            </a:r>
            <a:r>
              <a:rPr lang="en-US" altLang="en-US" sz="1700" i="1" dirty="0">
                <a:ea typeface="MS PGothic" panose="020B0600070205080204" pitchFamily="34" charset="-128"/>
              </a:rPr>
              <a:t> </a:t>
            </a:r>
            <a:r>
              <a:rPr lang="en-US" altLang="en-US" sz="1700" dirty="0">
                <a:ea typeface="MS PGothic" panose="020B0600070205080204" pitchFamily="34" charset="-128"/>
              </a:rPr>
              <a:t> is associated with at most one student via </a:t>
            </a:r>
            <a:r>
              <a:rPr lang="en-US" altLang="en-US" sz="1700" i="1" dirty="0">
                <a:ea typeface="MS PGothic" panose="020B0600070205080204" pitchFamily="34" charset="-128"/>
              </a:rPr>
              <a:t>advisor</a:t>
            </a:r>
            <a:r>
              <a:rPr lang="en-US" altLang="en-US" sz="1700" dirty="0">
                <a:ea typeface="MS PGothic" panose="020B0600070205080204" pitchFamily="34" charset="-128"/>
              </a:rPr>
              <a:t>, </a:t>
            </a:r>
            <a:endParaRPr lang="en-US" altLang="en-US" sz="1700" dirty="0">
              <a:ea typeface="MS PGothic" panose="020B0600070205080204" pitchFamily="34" charset="-128"/>
            </a:endParaRPr>
          </a:p>
          <a:p>
            <a:pPr lvl="1"/>
            <a:r>
              <a:rPr lang="en-US" altLang="en-US" sz="1700" dirty="0">
                <a:ea typeface="MS PGothic" panose="020B0600070205080204" pitchFamily="34" charset="-128"/>
              </a:rPr>
              <a:t>and a student is associated with several (including 0) instructors via </a:t>
            </a:r>
            <a:r>
              <a:rPr lang="en-US" altLang="en-US" sz="1700" i="1" dirty="0">
                <a:ea typeface="MS PGothic" panose="020B0600070205080204" pitchFamily="34" charset="-128"/>
              </a:rPr>
              <a:t>advisor</a:t>
            </a:r>
            <a:endParaRPr lang="en-US" altLang="en-US" sz="1700" i="1" dirty="0">
              <a:ea typeface="MS PGothic" panose="020B0600070205080204" pitchFamily="34" charset="-128"/>
            </a:endParaRPr>
          </a:p>
        </p:txBody>
      </p:sp>
      <p:grpSp>
        <p:nvGrpSpPr>
          <p:cNvPr id="3" name="Group 2"/>
          <p:cNvGrpSpPr/>
          <p:nvPr/>
        </p:nvGrpSpPr>
        <p:grpSpPr>
          <a:xfrm>
            <a:off x="3523869" y="2532454"/>
            <a:ext cx="5876163" cy="1814513"/>
            <a:chOff x="1999869" y="2532454"/>
            <a:chExt cx="5876163" cy="1814513"/>
          </a:xfrm>
        </p:grpSpPr>
        <p:pic>
          <p:nvPicPr>
            <p:cNvPr id="32772" name="Picture 5"/>
            <p:cNvPicPr preferRelativeResize="0">
              <a:picLocks noChangeAspect="1" noChangeArrowheads="1"/>
            </p:cNvPicPr>
            <p:nvPr/>
          </p:nvPicPr>
          <p:blipFill>
            <a:blip r:embed="rId1">
              <a:extLst>
                <a:ext uri="{28A0092B-C50C-407E-A947-70E740481C1C}">
                  <a14:useLocalDpi xmlns:a14="http://schemas.microsoft.com/office/drawing/2010/main" val="0"/>
                </a:ext>
              </a:extLst>
            </a:blip>
            <a:srcRect t="68164" b="6378"/>
            <a:stretch>
              <a:fillRect/>
            </a:stretch>
          </p:blipFill>
          <p:spPr bwMode="auto">
            <a:xfrm>
              <a:off x="1999869" y="2532454"/>
              <a:ext cx="5876163"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6"/>
            <p:cNvSpPr>
              <a:spLocks noChangeShapeType="1"/>
            </p:cNvSpPr>
            <p:nvPr/>
          </p:nvSpPr>
          <p:spPr bwMode="auto">
            <a:xfrm>
              <a:off x="6361211" y="3472078"/>
              <a:ext cx="228600" cy="1587"/>
            </a:xfrm>
            <a:prstGeom prst="line">
              <a:avLst/>
            </a:prstGeom>
            <a:noFill/>
            <a:ln w="12700">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en-US"/>
            </a:p>
          </p:txBody>
        </p:sp>
      </p:grpSp>
      <p:sp>
        <p:nvSpPr>
          <p:cNvPr id="4" name="文本框 3"/>
          <p:cNvSpPr txBox="1"/>
          <p:nvPr/>
        </p:nvSpPr>
        <p:spPr>
          <a:xfrm>
            <a:off x="1927860" y="4585970"/>
            <a:ext cx="4064000" cy="922020"/>
          </a:xfrm>
          <a:prstGeom prst="rect">
            <a:avLst/>
          </a:prstGeom>
          <a:noFill/>
        </p:spPr>
        <p:txBody>
          <a:bodyPr wrap="square" rtlCol="0">
            <a:spAutoFit/>
          </a:bodyPr>
          <a:p>
            <a:r>
              <a:rPr lang="zh-CN" altLang="en-US"/>
              <a:t>一对多，多对一，多对多，一对一</a:t>
            </a:r>
            <a:endParaRPr lang="zh-CN" altLang="en-US"/>
          </a:p>
          <a:p>
            <a:r>
              <a:rPr lang="zh-CN" altLang="en-US"/>
              <a:t>的箭头不一样，</a:t>
            </a:r>
            <a:r>
              <a:rPr lang="en-US" altLang="zh-CN"/>
              <a:t>“</a:t>
            </a:r>
            <a:r>
              <a:rPr lang="zh-CN" altLang="en-US"/>
              <a:t>多</a:t>
            </a:r>
            <a:r>
              <a:rPr lang="en-US" altLang="zh-CN"/>
              <a:t>”</a:t>
            </a:r>
            <a:r>
              <a:rPr lang="zh-CN" altLang="en-US"/>
              <a:t>的那方没有箭头，</a:t>
            </a:r>
            <a:r>
              <a:rPr lang="en-US" altLang="zh-CN"/>
              <a:t>“</a:t>
            </a:r>
            <a:r>
              <a:rPr lang="zh-CN" altLang="en-US"/>
              <a:t>一</a:t>
            </a:r>
            <a:r>
              <a:rPr lang="en-US" altLang="zh-CN"/>
              <a:t>”</a:t>
            </a:r>
            <a:r>
              <a:rPr lang="zh-CN" altLang="en-US"/>
              <a:t>的那方有箭头（真有说法吗）</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bwMode="auto">
          <a:xfrm>
            <a:off x="152400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Primary Key for Relationship Sets</a:t>
            </a:r>
            <a:endParaRPr lang="en-US" altLang="en-US" dirty="0">
              <a:effectLst>
                <a:outerShdw blurRad="38100" dist="38100" dir="2700000" algn="tl">
                  <a:srgbClr val="C0C0C0"/>
                </a:outerShdw>
              </a:effectLst>
            </a:endParaRPr>
          </a:p>
        </p:txBody>
      </p:sp>
      <p:sp>
        <p:nvSpPr>
          <p:cNvPr id="39939" name="Rectangle 3"/>
          <p:cNvSpPr>
            <a:spLocks noGrp="1" noChangeArrowheads="1"/>
          </p:cNvSpPr>
          <p:nvPr>
            <p:ph type="body" idx="1"/>
          </p:nvPr>
        </p:nvSpPr>
        <p:spPr>
          <a:xfrm>
            <a:off x="2292350" y="1133857"/>
            <a:ext cx="7665436" cy="4462272"/>
          </a:xfrm>
        </p:spPr>
        <p:txBody>
          <a:bodyPr>
            <a:normAutofit fontScale="90000" lnSpcReduction="20000"/>
          </a:bodyPr>
          <a:lstStyle/>
          <a:p>
            <a:r>
              <a:rPr lang="en-US" altLang="en-US" sz="1700" dirty="0"/>
              <a:t>To distinguish among the various relationships of a relationship set we use the individual  primary keys of the entities in the relationship set.</a:t>
            </a:r>
            <a:endParaRPr lang="en-US" altLang="en-US" sz="1700" dirty="0"/>
          </a:p>
          <a:p>
            <a:pPr lvl="1"/>
            <a:r>
              <a:rPr lang="en-US" altLang="en-US" sz="1700" dirty="0">
                <a:ea typeface="MS PGothic" panose="020B0600070205080204" pitchFamily="34" charset="-128"/>
              </a:rPr>
              <a:t>Let </a:t>
            </a:r>
            <a:r>
              <a:rPr lang="en-US" altLang="en-US" sz="1700" i="1" dirty="0">
                <a:ea typeface="MS PGothic" panose="020B0600070205080204" pitchFamily="34" charset="-128"/>
              </a:rPr>
              <a:t>R</a:t>
            </a:r>
            <a:r>
              <a:rPr lang="en-US" altLang="en-US" sz="1700" dirty="0">
                <a:ea typeface="MS PGothic" panose="020B0600070205080204" pitchFamily="34" charset="-128"/>
              </a:rPr>
              <a:t> be a relationship set involving entity sets E1, E2, .. </a:t>
            </a:r>
            <a:r>
              <a:rPr lang="en-US" altLang="en-US" sz="1700" dirty="0" err="1">
                <a:ea typeface="MS PGothic" panose="020B0600070205080204" pitchFamily="34" charset="-128"/>
              </a:rPr>
              <a:t>En</a:t>
            </a:r>
            <a:endParaRPr lang="en-US" altLang="en-US" sz="1700" dirty="0">
              <a:ea typeface="MS PGothic" panose="020B0600070205080204" pitchFamily="34" charset="-128"/>
            </a:endParaRPr>
          </a:p>
          <a:p>
            <a:pPr lvl="1"/>
            <a:r>
              <a:rPr lang="en-US" altLang="en-US" sz="1700" dirty="0">
                <a:ea typeface="MS PGothic" panose="020B0600070205080204" pitchFamily="34" charset="-128"/>
              </a:rPr>
              <a:t>The </a:t>
            </a:r>
            <a:r>
              <a:rPr lang="en-US" altLang="zh-CN" sz="1700" dirty="0">
                <a:ea typeface="MS PGothic" panose="020B0600070205080204" pitchFamily="34" charset="-128"/>
              </a:rPr>
              <a:t>super</a:t>
            </a:r>
            <a:r>
              <a:rPr lang="en-US" altLang="en-US" sz="1700" dirty="0">
                <a:ea typeface="MS PGothic" panose="020B0600070205080204" pitchFamily="34" charset="-128"/>
              </a:rPr>
              <a:t> key for R is consists of the  union of the primary keys of entity sets E1, E2, ..En</a:t>
            </a:r>
            <a:endParaRPr lang="en-US" altLang="en-US" sz="1700" dirty="0">
              <a:ea typeface="MS PGothic" panose="020B0600070205080204" pitchFamily="34" charset="-128"/>
            </a:endParaRPr>
          </a:p>
          <a:p>
            <a:pPr lvl="2"/>
            <a:r>
              <a:rPr lang="en-US" altLang="zh-CN" sz="1600" i="1" dirty="0"/>
              <a:t>NOTE:  this means </a:t>
            </a:r>
            <a:r>
              <a:rPr lang="en-US" altLang="zh-CN" sz="1600" b="1" i="1" dirty="0">
                <a:solidFill>
                  <a:srgbClr val="000099"/>
                </a:solidFill>
              </a:rPr>
              <a:t>a pair of entity sets can have at most one relationship in a particular binary relationship set.</a:t>
            </a:r>
            <a:r>
              <a:rPr lang="en-US" altLang="zh-CN" sz="1600" i="1" dirty="0"/>
              <a:t>  </a:t>
            </a:r>
            <a:r>
              <a:rPr lang="zh-CN" altLang="en-US" sz="1600" dirty="0">
                <a:solidFill>
                  <a:srgbClr val="FF0000"/>
                </a:solidFill>
                <a:highlight>
                  <a:srgbClr val="FFFF00"/>
                </a:highlight>
                <a:latin typeface="华文宋体" panose="02010600040101010101" pitchFamily="2" charset="-122"/>
                <a:ea typeface="华文宋体" panose="02010600040101010101" pitchFamily="2" charset="-122"/>
              </a:rPr>
              <a:t>对于二元联系，</a:t>
            </a:r>
            <a:r>
              <a:rPr lang="zh-CN" altLang="en-US" sz="1600" dirty="0">
                <a:solidFill>
                  <a:srgbClr val="FF0000"/>
                </a:solidFill>
                <a:highlight>
                  <a:srgbClr val="FFFF00"/>
                </a:highlight>
              </a:rPr>
              <a:t>实体集间任一对实体最多产生一个联系</a:t>
            </a:r>
            <a:endParaRPr lang="en-US" altLang="en-US" dirty="0">
              <a:highlight>
                <a:srgbClr val="FFFF00"/>
              </a:highlight>
              <a:ea typeface="MS PGothic" panose="020B0600070205080204" pitchFamily="34" charset="-128"/>
            </a:endParaRPr>
          </a:p>
          <a:p>
            <a:pPr lvl="1"/>
            <a:r>
              <a:rPr lang="en-US" altLang="en-US" sz="1700" dirty="0">
                <a:ea typeface="MS PGothic" panose="020B0600070205080204" pitchFamily="34" charset="-128"/>
              </a:rPr>
              <a:t>If the relationship set </a:t>
            </a:r>
            <a:r>
              <a:rPr lang="en-US" altLang="en-US" sz="1700" i="1" dirty="0">
                <a:ea typeface="MS PGothic" panose="020B0600070205080204" pitchFamily="34" charset="-128"/>
              </a:rPr>
              <a:t>R</a:t>
            </a:r>
            <a:r>
              <a:rPr lang="en-US" altLang="en-US" sz="1700" dirty="0">
                <a:ea typeface="MS PGothic" panose="020B0600070205080204" pitchFamily="34" charset="-128"/>
              </a:rPr>
              <a:t> has attributes  a1, a2, .., am associated with it, then the  </a:t>
            </a:r>
            <a:r>
              <a:rPr lang="en-US" altLang="zh-CN" sz="1700" dirty="0">
                <a:ea typeface="MS PGothic" panose="020B0600070205080204" pitchFamily="34" charset="-128"/>
              </a:rPr>
              <a:t>super</a:t>
            </a:r>
            <a:r>
              <a:rPr lang="en-US" altLang="en-US" sz="1700" dirty="0">
                <a:ea typeface="MS PGothic" panose="020B0600070205080204" pitchFamily="34" charset="-128"/>
              </a:rPr>
              <a:t> key of </a:t>
            </a:r>
            <a:r>
              <a:rPr lang="en-US" altLang="en-US" sz="1700" i="1" dirty="0">
                <a:ea typeface="MS PGothic" panose="020B0600070205080204" pitchFamily="34" charset="-128"/>
              </a:rPr>
              <a:t>R  </a:t>
            </a:r>
            <a:r>
              <a:rPr lang="en-US" altLang="en-US" sz="1700" dirty="0">
                <a:ea typeface="MS PGothic" panose="020B0600070205080204" pitchFamily="34" charset="-128"/>
              </a:rPr>
              <a:t>also includes the attributes  a1, a2, .., am </a:t>
            </a:r>
            <a:endParaRPr lang="en-US" altLang="en-US" sz="1700" dirty="0">
              <a:ea typeface="MS PGothic" panose="020B0600070205080204" pitchFamily="34" charset="-128"/>
            </a:endParaRPr>
          </a:p>
          <a:p>
            <a:r>
              <a:rPr lang="en-US" altLang="en-US" sz="1700" dirty="0"/>
              <a:t>Example: relationship set “advisor”.</a:t>
            </a:r>
            <a:endParaRPr lang="en-US" altLang="en-US" sz="1700" dirty="0"/>
          </a:p>
          <a:p>
            <a:pPr lvl="1"/>
            <a:r>
              <a:rPr lang="en-US" altLang="en-US" sz="1700" dirty="0">
                <a:ea typeface="MS PGothic" panose="020B0600070205080204" pitchFamily="34" charset="-128"/>
              </a:rPr>
              <a:t>The primary key  consists of </a:t>
            </a:r>
            <a:r>
              <a:rPr lang="en-US" altLang="en-US" sz="1700" i="1" dirty="0">
                <a:ea typeface="MS PGothic" panose="020B0600070205080204" pitchFamily="34" charset="-128"/>
              </a:rPr>
              <a:t>instructor.ID</a:t>
            </a:r>
            <a:r>
              <a:rPr lang="en-US" altLang="en-US" sz="1700" dirty="0">
                <a:ea typeface="MS PGothic" panose="020B0600070205080204" pitchFamily="34" charset="-128"/>
              </a:rPr>
              <a:t> and s</a:t>
            </a:r>
            <a:r>
              <a:rPr lang="en-US" altLang="en-US" sz="1700" i="1" dirty="0">
                <a:ea typeface="MS PGothic" panose="020B0600070205080204" pitchFamily="34" charset="-128"/>
              </a:rPr>
              <a:t>tudent.ID</a:t>
            </a:r>
            <a:endParaRPr lang="en-US" altLang="en-US" sz="1700" i="1" dirty="0">
              <a:ea typeface="MS PGothic" panose="020B0600070205080204" pitchFamily="34" charset="-128"/>
            </a:endParaRPr>
          </a:p>
          <a:p>
            <a:r>
              <a:rPr lang="en-US" altLang="en-US" sz="1700" dirty="0"/>
              <a:t>The choice of the primary key for a relationship set depends on  the mapping cardinality of the relationship set.</a:t>
            </a:r>
            <a:endParaRPr lang="en-US" altLang="en-US"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MS PGothic" panose="020B0600070205080204" pitchFamily="34" charset="-128"/>
              </a:rPr>
              <a:t>Functional Dependencies Definition </a:t>
            </a:r>
            <a:endParaRPr lang="en-US" altLang="en-US" sz="2800" dirty="0">
              <a:effectLst>
                <a:outerShdw blurRad="38100" dist="38100" dir="2700000" algn="tl">
                  <a:srgbClr val="C0C0C0"/>
                </a:outerShdw>
              </a:effectLst>
              <a:ea typeface="MS PGothic" panose="020B0600070205080204" pitchFamily="34" charset="-128"/>
            </a:endParaRPr>
          </a:p>
        </p:txBody>
      </p:sp>
      <p:sp>
        <p:nvSpPr>
          <p:cNvPr id="17411" name="Rectangle 3"/>
          <p:cNvSpPr>
            <a:spLocks noGrp="1" noChangeArrowheads="1"/>
          </p:cNvSpPr>
          <p:nvPr>
            <p:ph type="body" idx="1"/>
          </p:nvPr>
        </p:nvSpPr>
        <p:spPr>
          <a:xfrm>
            <a:off x="2292350" y="1065320"/>
            <a:ext cx="7839202" cy="5213560"/>
          </a:xfrm>
        </p:spPr>
        <p:txBody>
          <a:bodyPr>
            <a:normAutofit lnSpcReduction="10000"/>
          </a:bodyPr>
          <a:lstStyle/>
          <a:p>
            <a:pPr>
              <a:lnSpc>
                <a:spcPct val="90000"/>
              </a:lnSpc>
              <a:tabLst>
                <a:tab pos="2917825" algn="ctr"/>
              </a:tabLst>
            </a:pPr>
            <a:r>
              <a:rPr lang="en-US" altLang="en-US" sz="1700" dirty="0"/>
              <a:t>Let </a:t>
            </a:r>
            <a:r>
              <a:rPr lang="en-US" altLang="en-US" sz="1700" i="1" dirty="0"/>
              <a:t>R</a:t>
            </a:r>
            <a:r>
              <a:rPr lang="en-US" altLang="en-US" sz="1700" dirty="0"/>
              <a:t> be a relation schema</a:t>
            </a:r>
            <a:endParaRPr lang="en-US" altLang="en-US" sz="1700" dirty="0"/>
          </a:p>
          <a:p>
            <a:pPr>
              <a:lnSpc>
                <a:spcPct val="90000"/>
              </a:lnSpc>
              <a:buFont typeface="Monotype Sorts" pitchFamily="-65" charset="2"/>
              <a:buNone/>
              <a:tabLst>
                <a:tab pos="2917825" algn="ctr"/>
              </a:tabLst>
            </a:pPr>
            <a:r>
              <a:rPr lang="en-US" altLang="en-US" sz="1700" dirty="0"/>
              <a:t>		</a:t>
            </a:r>
            <a:r>
              <a:rPr lang="en-US" altLang="en-US" sz="1700" dirty="0">
                <a:sym typeface="Symbol" panose="05050102010706020507" pitchFamily="18" charset="2"/>
              </a:rPr>
              <a:t>  </a:t>
            </a:r>
            <a:r>
              <a:rPr lang="en-US" altLang="en-US" sz="1700" i="1" dirty="0">
                <a:sym typeface="Symbol" panose="05050102010706020507" pitchFamily="18" charset="2"/>
              </a:rPr>
              <a:t>R  and   </a:t>
            </a:r>
            <a:r>
              <a:rPr lang="en-US" altLang="en-US" sz="1700" dirty="0">
                <a:sym typeface="Symbol" panose="05050102010706020507" pitchFamily="18" charset="2"/>
              </a:rPr>
              <a:t> </a:t>
            </a:r>
            <a:r>
              <a:rPr lang="en-US" altLang="en-US" sz="1700" i="1" dirty="0">
                <a:sym typeface="Symbol" panose="05050102010706020507" pitchFamily="18" charset="2"/>
              </a:rPr>
              <a:t>R</a:t>
            </a:r>
            <a:endParaRPr lang="en-US" altLang="en-US" sz="1700" i="1" dirty="0">
              <a:sym typeface="Symbol" panose="05050102010706020507" pitchFamily="18" charset="2"/>
            </a:endParaRPr>
          </a:p>
          <a:p>
            <a:pPr>
              <a:lnSpc>
                <a:spcPct val="90000"/>
              </a:lnSpc>
              <a:tabLst>
                <a:tab pos="2917825" algn="ctr"/>
              </a:tabLst>
            </a:pPr>
            <a:r>
              <a:rPr lang="en-US" altLang="en-US" sz="1700" dirty="0">
                <a:sym typeface="Symbol" panose="05050102010706020507" pitchFamily="18" charset="2"/>
              </a:rPr>
              <a:t>The </a:t>
            </a:r>
            <a:r>
              <a:rPr lang="en-US" altLang="en-US" sz="1700" b="1" dirty="0">
                <a:solidFill>
                  <a:srgbClr val="002060"/>
                </a:solidFill>
                <a:sym typeface="Symbol" panose="05050102010706020507" pitchFamily="18" charset="2"/>
              </a:rPr>
              <a:t>functional dependency</a:t>
            </a:r>
            <a:endParaRPr lang="en-US" altLang="en-US" sz="1700" b="1" dirty="0">
              <a:solidFill>
                <a:srgbClr val="002060"/>
              </a:solidFill>
              <a:sym typeface="Symbol" panose="05050102010706020507" pitchFamily="18" charset="2"/>
            </a:endParaRPr>
          </a:p>
          <a:p>
            <a:pPr>
              <a:lnSpc>
                <a:spcPct val="90000"/>
              </a:lnSpc>
              <a:buFont typeface="Monotype Sorts" pitchFamily="-65" charset="2"/>
              <a:buNone/>
              <a:tabLst>
                <a:tab pos="2917825" algn="ctr"/>
              </a:tabLst>
            </a:pPr>
            <a:r>
              <a:rPr lang="en-US" altLang="en-US" sz="1700" i="1" dirty="0">
                <a:solidFill>
                  <a:srgbClr val="002060"/>
                </a:solidFill>
                <a:sym typeface="Symbol" panose="05050102010706020507" pitchFamily="18" charset="2"/>
              </a:rPr>
              <a:t>		 </a:t>
            </a:r>
            <a:r>
              <a:rPr lang="en-US" altLang="en-US" sz="1700" b="1" dirty="0">
                <a:solidFill>
                  <a:srgbClr val="002060"/>
                </a:solidFill>
                <a:sym typeface="Symbol" panose="05050102010706020507" pitchFamily="18" charset="2"/>
              </a:rPr>
              <a:t> </a:t>
            </a:r>
            <a:r>
              <a:rPr lang="en-US" altLang="en-US" sz="1700" b="1" dirty="0">
                <a:solidFill>
                  <a:srgbClr val="002060"/>
                </a:solidFill>
                <a:sym typeface="Monotype Sorts" pitchFamily="-65" charset="2"/>
              </a:rPr>
              <a:t> </a:t>
            </a:r>
            <a:r>
              <a:rPr lang="en-US" altLang="en-US" sz="1700" b="1" i="1" dirty="0">
                <a:solidFill>
                  <a:srgbClr val="002060"/>
                </a:solidFill>
                <a:sym typeface="Symbol" panose="05050102010706020507" pitchFamily="18" charset="2"/>
              </a:rPr>
              <a:t></a:t>
            </a:r>
            <a:endParaRPr lang="en-US" altLang="en-US" sz="900" b="1" i="1" dirty="0">
              <a:solidFill>
                <a:srgbClr val="002060"/>
              </a:solidFill>
              <a:sym typeface="Symbol" panose="05050102010706020507" pitchFamily="18" charset="2"/>
            </a:endParaRPr>
          </a:p>
          <a:p>
            <a:pPr>
              <a:lnSpc>
                <a:spcPct val="90000"/>
              </a:lnSpc>
              <a:buFont typeface="Monotype Sorts" pitchFamily="-65" charset="2"/>
              <a:buNone/>
              <a:tabLst>
                <a:tab pos="2917825" algn="ctr"/>
              </a:tabLst>
            </a:pPr>
            <a:br>
              <a:rPr lang="en-US" altLang="en-US" sz="900" b="1" i="1" dirty="0">
                <a:solidFill>
                  <a:srgbClr val="000099"/>
                </a:solidFill>
                <a:sym typeface="Symbol" panose="05050102010706020507" pitchFamily="18" charset="2"/>
              </a:rPr>
            </a:br>
            <a:r>
              <a:rPr lang="en-US" altLang="en-US" sz="1700" b="1" dirty="0">
                <a:solidFill>
                  <a:srgbClr val="002060"/>
                </a:solidFill>
                <a:sym typeface="Symbol" panose="05050102010706020507" pitchFamily="18" charset="2"/>
              </a:rPr>
              <a:t>holds on</a:t>
            </a:r>
            <a:r>
              <a:rPr lang="en-US" altLang="en-US" sz="1700" dirty="0">
                <a:solidFill>
                  <a:srgbClr val="002060"/>
                </a:solidFill>
                <a:sym typeface="Symbol" panose="05050102010706020507" pitchFamily="18" charset="2"/>
              </a:rPr>
              <a:t> </a:t>
            </a:r>
            <a:r>
              <a:rPr lang="en-US" altLang="en-US" sz="1700" i="1" dirty="0">
                <a:sym typeface="Symbol" panose="05050102010706020507" pitchFamily="18" charset="2"/>
              </a:rPr>
              <a:t>R</a:t>
            </a:r>
            <a:r>
              <a:rPr lang="en-US" altLang="en-US" sz="1700" dirty="0">
                <a:sym typeface="Symbol" panose="05050102010706020507" pitchFamily="18" charset="2"/>
              </a:rPr>
              <a:t> if and only if for any legal relations </a:t>
            </a:r>
            <a:r>
              <a:rPr lang="en-US" altLang="en-US" sz="1700" i="1" dirty="0">
                <a:sym typeface="Symbol" panose="05050102010706020507" pitchFamily="18" charset="2"/>
              </a:rPr>
              <a:t>r</a:t>
            </a:r>
            <a:r>
              <a:rPr lang="en-US" altLang="en-US" sz="1700" dirty="0">
                <a:sym typeface="Symbol" panose="05050102010706020507" pitchFamily="18" charset="2"/>
              </a:rPr>
              <a:t>(R), whenever any two tuples </a:t>
            </a:r>
            <a:r>
              <a:rPr lang="en-US" altLang="en-US" sz="1700" i="1" dirty="0">
                <a:sym typeface="Symbol" panose="05050102010706020507" pitchFamily="18" charset="2"/>
              </a:rPr>
              <a:t>t</a:t>
            </a:r>
            <a:r>
              <a:rPr lang="en-US" altLang="en-US" sz="1700" baseline="-25000" dirty="0">
                <a:sym typeface="Symbol" panose="05050102010706020507" pitchFamily="18" charset="2"/>
              </a:rPr>
              <a:t>1</a:t>
            </a:r>
            <a:r>
              <a:rPr lang="en-US" altLang="en-US" sz="1700" i="1" dirty="0">
                <a:sym typeface="Symbol" panose="05050102010706020507" pitchFamily="18" charset="2"/>
              </a:rPr>
              <a:t> </a:t>
            </a:r>
            <a:r>
              <a:rPr lang="en-US" altLang="en-US" sz="1700" dirty="0">
                <a:sym typeface="Symbol" panose="05050102010706020507" pitchFamily="18" charset="2"/>
              </a:rPr>
              <a:t>and </a:t>
            </a:r>
            <a:r>
              <a:rPr lang="en-US" altLang="en-US" sz="1700" i="1" dirty="0">
                <a:sym typeface="Symbol" panose="05050102010706020507" pitchFamily="18" charset="2"/>
              </a:rPr>
              <a:t>t</a:t>
            </a:r>
            <a:r>
              <a:rPr lang="en-US" altLang="en-US" sz="1700" baseline="-25000" dirty="0">
                <a:sym typeface="Symbol" panose="05050102010706020507" pitchFamily="18" charset="2"/>
              </a:rPr>
              <a:t>2</a:t>
            </a:r>
            <a:r>
              <a:rPr lang="en-US" altLang="en-US" sz="1700" dirty="0">
                <a:sym typeface="Symbol" panose="05050102010706020507" pitchFamily="18" charset="2"/>
              </a:rPr>
              <a:t> of </a:t>
            </a:r>
            <a:r>
              <a:rPr lang="en-US" altLang="en-US" sz="1700" i="1" dirty="0">
                <a:sym typeface="Symbol" panose="05050102010706020507" pitchFamily="18" charset="2"/>
              </a:rPr>
              <a:t>r</a:t>
            </a:r>
            <a:r>
              <a:rPr lang="en-US" altLang="en-US" sz="1700" dirty="0">
                <a:sym typeface="Symbol" panose="05050102010706020507" pitchFamily="18" charset="2"/>
              </a:rPr>
              <a:t> agree on the attributes , they also agree on the attributes </a:t>
            </a:r>
            <a:r>
              <a:rPr lang="en-US" altLang="en-US" sz="1700" i="1" dirty="0">
                <a:sym typeface="Symbol" panose="05050102010706020507" pitchFamily="18" charset="2"/>
              </a:rPr>
              <a:t>. </a:t>
            </a:r>
            <a:r>
              <a:rPr lang="en-US" altLang="en-US" sz="1700" dirty="0">
                <a:sym typeface="Symbol" panose="05050102010706020507" pitchFamily="18" charset="2"/>
              </a:rPr>
              <a:t> That is, </a:t>
            </a:r>
            <a:endParaRPr lang="en-US" altLang="en-US" sz="900" dirty="0">
              <a:sym typeface="Symbol" panose="05050102010706020507" pitchFamily="18" charset="2"/>
            </a:endParaRPr>
          </a:p>
          <a:p>
            <a:pPr>
              <a:lnSpc>
                <a:spcPct val="90000"/>
              </a:lnSpc>
              <a:buFont typeface="Monotype Sorts" pitchFamily="-65" charset="2"/>
              <a:buNone/>
              <a:tabLst>
                <a:tab pos="2917825" algn="ctr"/>
              </a:tabLst>
            </a:pPr>
            <a:endParaRPr lang="en-US" altLang="en-US" sz="900" dirty="0">
              <a:sym typeface="Symbol" panose="05050102010706020507" pitchFamily="18" charset="2"/>
            </a:endParaRPr>
          </a:p>
          <a:p>
            <a:pPr>
              <a:lnSpc>
                <a:spcPct val="90000"/>
              </a:lnSpc>
              <a:buFont typeface="Monotype Sorts" pitchFamily="-65" charset="2"/>
              <a:buNone/>
              <a:tabLst>
                <a:tab pos="2917825" algn="ctr"/>
              </a:tabLst>
            </a:pPr>
            <a:r>
              <a:rPr lang="en-US" altLang="en-US" sz="1700" i="1" dirty="0">
                <a:sym typeface="Symbol" panose="05050102010706020507" pitchFamily="18" charset="2"/>
              </a:rPr>
              <a:t>		 t</a:t>
            </a:r>
            <a:r>
              <a:rPr lang="en-US" altLang="en-US" sz="1700" baseline="-25000" dirty="0">
                <a:sym typeface="Symbol" panose="05050102010706020507" pitchFamily="18" charset="2"/>
              </a:rPr>
              <a:t>1</a:t>
            </a:r>
            <a:r>
              <a:rPr lang="en-US" altLang="en-US" sz="1700" dirty="0">
                <a:sym typeface="Symbol" panose="05050102010706020507" pitchFamily="18" charset="2"/>
              </a:rPr>
              <a:t>[] = </a:t>
            </a:r>
            <a:r>
              <a:rPr lang="en-US" altLang="en-US" sz="1700" i="1" dirty="0">
                <a:sym typeface="Symbol" panose="05050102010706020507" pitchFamily="18" charset="2"/>
              </a:rPr>
              <a:t>t</a:t>
            </a:r>
            <a:r>
              <a:rPr lang="en-US" altLang="en-US" sz="1700" baseline="-25000" dirty="0">
                <a:sym typeface="Symbol" panose="05050102010706020507" pitchFamily="18" charset="2"/>
              </a:rPr>
              <a:t>2 </a:t>
            </a:r>
            <a:r>
              <a:rPr lang="en-US" altLang="en-US" sz="1700" dirty="0">
                <a:sym typeface="Symbol" panose="05050102010706020507" pitchFamily="18" charset="2"/>
              </a:rPr>
              <a:t>[]      </a:t>
            </a:r>
            <a:r>
              <a:rPr lang="en-US" altLang="en-US" sz="1700" i="1" dirty="0">
                <a:sym typeface="Symbol" panose="05050102010706020507" pitchFamily="18" charset="2"/>
              </a:rPr>
              <a:t>t</a:t>
            </a:r>
            <a:r>
              <a:rPr lang="en-US" altLang="en-US" sz="1700" baseline="-25000" dirty="0">
                <a:sym typeface="Symbol" panose="05050102010706020507" pitchFamily="18" charset="2"/>
              </a:rPr>
              <a:t>1</a:t>
            </a:r>
            <a:r>
              <a:rPr lang="en-US" altLang="en-US" sz="1700" dirty="0">
                <a:sym typeface="Symbol" panose="05050102010706020507" pitchFamily="18" charset="2"/>
              </a:rPr>
              <a:t>[</a:t>
            </a:r>
            <a:r>
              <a:rPr lang="en-US" altLang="en-US" sz="1700" i="1" dirty="0">
                <a:sym typeface="Symbol" panose="05050102010706020507" pitchFamily="18" charset="2"/>
              </a:rPr>
              <a:t> </a:t>
            </a:r>
            <a:r>
              <a:rPr lang="en-US" altLang="en-US" sz="1700" dirty="0">
                <a:sym typeface="Symbol" panose="05050102010706020507" pitchFamily="18" charset="2"/>
              </a:rPr>
              <a:t>]  = </a:t>
            </a:r>
            <a:r>
              <a:rPr lang="en-US" altLang="en-US" sz="1700" i="1" dirty="0">
                <a:sym typeface="Symbol" panose="05050102010706020507" pitchFamily="18" charset="2"/>
              </a:rPr>
              <a:t>t</a:t>
            </a:r>
            <a:r>
              <a:rPr lang="en-US" altLang="en-US" sz="1700" baseline="-25000" dirty="0">
                <a:sym typeface="Symbol" panose="05050102010706020507" pitchFamily="18" charset="2"/>
              </a:rPr>
              <a:t>2 </a:t>
            </a:r>
            <a:r>
              <a:rPr lang="en-US" altLang="en-US" sz="1700" dirty="0">
                <a:sym typeface="Symbol" panose="05050102010706020507" pitchFamily="18" charset="2"/>
              </a:rPr>
              <a:t>[</a:t>
            </a:r>
            <a:r>
              <a:rPr lang="en-US" altLang="en-US" sz="1700" i="1" dirty="0">
                <a:sym typeface="Symbol" panose="05050102010706020507" pitchFamily="18" charset="2"/>
              </a:rPr>
              <a:t> </a:t>
            </a:r>
            <a:r>
              <a:rPr lang="en-US" altLang="en-US" sz="1700" dirty="0">
                <a:sym typeface="Symbol" panose="05050102010706020507" pitchFamily="18" charset="2"/>
              </a:rPr>
              <a:t>] </a:t>
            </a:r>
            <a:endParaRPr lang="en-US" altLang="en-US" sz="900" dirty="0">
              <a:sym typeface="Symbol" panose="05050102010706020507" pitchFamily="18" charset="2"/>
            </a:endParaRPr>
          </a:p>
          <a:p>
            <a:pPr>
              <a:lnSpc>
                <a:spcPct val="90000"/>
              </a:lnSpc>
              <a:buFont typeface="Monotype Sorts" pitchFamily="-65" charset="2"/>
              <a:buNone/>
              <a:tabLst>
                <a:tab pos="2917825" algn="ctr"/>
              </a:tabLst>
            </a:pPr>
            <a:endParaRPr lang="en-US" altLang="en-US" sz="900" dirty="0">
              <a:sym typeface="Symbol" panose="05050102010706020507" pitchFamily="18" charset="2"/>
            </a:endParaRPr>
          </a:p>
          <a:p>
            <a:pPr>
              <a:lnSpc>
                <a:spcPct val="90000"/>
              </a:lnSpc>
              <a:tabLst>
                <a:tab pos="2917825" algn="ctr"/>
              </a:tabLst>
            </a:pPr>
            <a:r>
              <a:rPr lang="en-US" altLang="en-US" sz="1700" dirty="0"/>
              <a:t>Example:  Consider </a:t>
            </a:r>
            <a:r>
              <a:rPr lang="en-US" altLang="en-US" sz="1700" i="1" dirty="0"/>
              <a:t>r</a:t>
            </a:r>
            <a:r>
              <a:rPr lang="en-US" altLang="en-US" sz="1700" dirty="0"/>
              <a:t>(A</a:t>
            </a:r>
            <a:r>
              <a:rPr lang="en-US" altLang="en-US" sz="1700" i="1" dirty="0"/>
              <a:t>,B </a:t>
            </a:r>
            <a:r>
              <a:rPr lang="en-US" altLang="en-US" sz="1700" dirty="0"/>
              <a:t>) with the following instance of </a:t>
            </a:r>
            <a:r>
              <a:rPr lang="en-US" altLang="en-US" sz="1700" i="1" dirty="0"/>
              <a:t>r.</a:t>
            </a:r>
            <a:endParaRPr lang="en-US" altLang="en-US" sz="1700" dirty="0"/>
          </a:p>
          <a:p>
            <a:pPr>
              <a:lnSpc>
                <a:spcPct val="90000"/>
              </a:lnSpc>
              <a:tabLst>
                <a:tab pos="2917825" algn="ctr"/>
              </a:tabLst>
            </a:pPr>
            <a:endParaRPr lang="en-US" altLang="en-US" sz="1700" dirty="0"/>
          </a:p>
          <a:p>
            <a:pPr>
              <a:lnSpc>
                <a:spcPct val="90000"/>
              </a:lnSpc>
              <a:tabLst>
                <a:tab pos="2917825" algn="ctr"/>
              </a:tabLst>
            </a:pPr>
            <a:endParaRPr lang="en-US" altLang="en-US" sz="1700" dirty="0"/>
          </a:p>
          <a:p>
            <a:pPr>
              <a:lnSpc>
                <a:spcPct val="90000"/>
              </a:lnSpc>
              <a:buFont typeface="Monotype Sorts" pitchFamily="-65" charset="2"/>
              <a:buNone/>
              <a:tabLst>
                <a:tab pos="2917825" algn="ctr"/>
              </a:tabLst>
            </a:pPr>
            <a:endParaRPr lang="en-US" altLang="en-US" sz="1700" dirty="0"/>
          </a:p>
          <a:p>
            <a:pPr>
              <a:lnSpc>
                <a:spcPct val="90000"/>
              </a:lnSpc>
              <a:buFont typeface="Monotype Sorts" pitchFamily="-65" charset="2"/>
              <a:buNone/>
              <a:tabLst>
                <a:tab pos="2917825" algn="ctr"/>
              </a:tabLst>
            </a:pPr>
            <a:endParaRPr lang="en-US" altLang="en-US" sz="1700" dirty="0"/>
          </a:p>
          <a:p>
            <a:pPr>
              <a:lnSpc>
                <a:spcPct val="90000"/>
              </a:lnSpc>
              <a:tabLst>
                <a:tab pos="2917825" algn="ctr"/>
              </a:tabLst>
            </a:pPr>
            <a:r>
              <a:rPr lang="en-US" altLang="en-US" sz="1700" dirty="0"/>
              <a:t>On this instance, </a:t>
            </a:r>
            <a:r>
              <a:rPr lang="en-US" altLang="en-US" sz="1700" i="1" dirty="0"/>
              <a:t>B</a:t>
            </a:r>
            <a:r>
              <a:rPr lang="en-US" altLang="en-US" sz="1700" dirty="0"/>
              <a:t> </a:t>
            </a:r>
            <a:r>
              <a:rPr lang="en-US" altLang="en-US" sz="1700" dirty="0">
                <a:sym typeface="Symbol" panose="05050102010706020507" pitchFamily="18" charset="2"/>
              </a:rPr>
              <a:t></a:t>
            </a:r>
            <a:r>
              <a:rPr lang="en-US" altLang="en-US" sz="1700" dirty="0"/>
              <a:t> </a:t>
            </a:r>
            <a:r>
              <a:rPr lang="en-US" altLang="en-US" sz="1700" i="1" dirty="0"/>
              <a:t>A</a:t>
            </a:r>
            <a:r>
              <a:rPr lang="en-US" altLang="en-US" sz="1700" dirty="0"/>
              <a:t> hold;  </a:t>
            </a:r>
            <a:r>
              <a:rPr lang="en-US" altLang="en-US" sz="1700" i="1" dirty="0"/>
              <a:t>A</a:t>
            </a:r>
            <a:r>
              <a:rPr lang="en-US" altLang="en-US" sz="1700" dirty="0"/>
              <a:t> </a:t>
            </a:r>
            <a:r>
              <a:rPr lang="en-US" altLang="en-US" sz="1700" dirty="0">
                <a:sym typeface="Symbol" panose="05050102010706020507" pitchFamily="18" charset="2"/>
              </a:rPr>
              <a:t></a:t>
            </a:r>
            <a:r>
              <a:rPr lang="en-US" altLang="en-US" sz="1700" dirty="0">
                <a:sym typeface="Monotype Sorts" pitchFamily="-65" charset="2"/>
              </a:rPr>
              <a:t> </a:t>
            </a:r>
            <a:r>
              <a:rPr lang="en-US" altLang="en-US" sz="1700" i="1" dirty="0"/>
              <a:t>B</a:t>
            </a:r>
            <a:r>
              <a:rPr lang="en-US" altLang="en-US" sz="1700" dirty="0"/>
              <a:t> does </a:t>
            </a:r>
            <a:r>
              <a:rPr lang="en-US" altLang="en-US" sz="1700" b="1" dirty="0"/>
              <a:t>NOT</a:t>
            </a:r>
            <a:r>
              <a:rPr lang="en-US" altLang="en-US" sz="1700" dirty="0"/>
              <a:t> hold, </a:t>
            </a:r>
            <a:endParaRPr lang="en-US" altLang="en-US" sz="1700" dirty="0"/>
          </a:p>
          <a:p>
            <a:pPr>
              <a:lnSpc>
                <a:spcPct val="90000"/>
              </a:lnSpc>
              <a:tabLst>
                <a:tab pos="2917825" algn="ctr"/>
              </a:tabLst>
            </a:pPr>
            <a:endParaRPr lang="en-US" altLang="en-US" i="1" dirty="0">
              <a:sym typeface="Symbol" panose="05050102010706020507" pitchFamily="18" charset="2"/>
            </a:endParaRPr>
          </a:p>
        </p:txBody>
      </p:sp>
      <p:sp>
        <p:nvSpPr>
          <p:cNvPr id="17412" name="Text Box 4"/>
          <p:cNvSpPr txBox="1">
            <a:spLocks noChangeArrowheads="1"/>
          </p:cNvSpPr>
          <p:nvPr/>
        </p:nvSpPr>
        <p:spPr bwMode="auto">
          <a:xfrm>
            <a:off x="5313363" y="4424234"/>
            <a:ext cx="998537" cy="9220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Tx/>
              <a:buAutoNum type="arabicPlain"/>
            </a:pPr>
            <a:r>
              <a:rPr lang="en-US" altLang="en-US" sz="1800" dirty="0"/>
              <a:t>4</a:t>
            </a:r>
            <a:endParaRPr lang="en-US" altLang="en-US" sz="1800" dirty="0"/>
          </a:p>
          <a:p>
            <a:r>
              <a:rPr lang="en-US" altLang="en-US" sz="1800" dirty="0"/>
              <a:t>1     5</a:t>
            </a:r>
            <a:endParaRPr lang="en-US" altLang="en-US" sz="1800" dirty="0"/>
          </a:p>
          <a:p>
            <a:r>
              <a:rPr lang="en-US" altLang="en-US" sz="1800" dirty="0"/>
              <a:t>3     7</a:t>
            </a:r>
            <a:endParaRPr lang="en-US"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MS PGothic" panose="020B0600070205080204" pitchFamily="34" charset="-128"/>
              </a:rPr>
              <a:t>Boyce-Codd Normal Form  </a:t>
            </a:r>
            <a:r>
              <a:rPr lang="en-US" altLang="zh-CN" dirty="0">
                <a:ea typeface="宋体" panose="02010600030101010101" pitchFamily="2" charset="-122"/>
              </a:rPr>
              <a:t>BC</a:t>
            </a:r>
            <a:r>
              <a:rPr lang="zh-CN" altLang="en-US" dirty="0">
                <a:ea typeface="宋体" panose="02010600030101010101" pitchFamily="2" charset="-122"/>
              </a:rPr>
              <a:t>范式</a:t>
            </a:r>
            <a:endParaRPr lang="en-US" altLang="en-US" sz="2800" dirty="0">
              <a:effectLst>
                <a:outerShdw blurRad="38100" dist="38100" dir="2700000" algn="tl">
                  <a:srgbClr val="C0C0C0"/>
                </a:outerShdw>
              </a:effectLst>
              <a:ea typeface="MS PGothic" panose="020B0600070205080204" pitchFamily="34" charset="-128"/>
            </a:endParaRPr>
          </a:p>
        </p:txBody>
      </p:sp>
      <p:sp>
        <p:nvSpPr>
          <p:cNvPr id="683011" name="Rectangle 3"/>
          <p:cNvSpPr>
            <a:spLocks noGrp="1" noChangeArrowheads="1"/>
          </p:cNvSpPr>
          <p:nvPr>
            <p:ph type="body" idx="1"/>
          </p:nvPr>
        </p:nvSpPr>
        <p:spPr>
          <a:xfrm>
            <a:off x="2292350" y="1163639"/>
            <a:ext cx="7541149" cy="2664650"/>
          </a:xfrm>
        </p:spPr>
        <p:txBody>
          <a:bodyPr>
            <a:normAutofit lnSpcReduction="10000"/>
          </a:bodyPr>
          <a:lstStyle/>
          <a:p>
            <a:pPr>
              <a:lnSpc>
                <a:spcPct val="90000"/>
              </a:lnSpc>
            </a:pPr>
            <a:r>
              <a:rPr lang="en-US" altLang="en-US" sz="1700" dirty="0"/>
              <a:t>A relation schema </a:t>
            </a:r>
            <a:r>
              <a:rPr lang="en-US" altLang="en-US" sz="1700" i="1" dirty="0"/>
              <a:t>R</a:t>
            </a:r>
            <a:r>
              <a:rPr lang="en-US" altLang="en-US" sz="1700" dirty="0"/>
              <a:t> is in BCNF with respect to a set </a:t>
            </a:r>
            <a:r>
              <a:rPr lang="en-US" altLang="en-US" sz="1700" i="1" dirty="0"/>
              <a:t>F</a:t>
            </a:r>
            <a:r>
              <a:rPr lang="en-US" altLang="en-US" sz="1700" dirty="0"/>
              <a:t> of functional  dependencies if for all functional dependencies in </a:t>
            </a:r>
            <a:r>
              <a:rPr lang="en-US" altLang="en-US" sz="1700" i="1" dirty="0"/>
              <a:t>F</a:t>
            </a:r>
            <a:r>
              <a:rPr lang="en-US" altLang="en-US" sz="1700" baseline="30000" dirty="0"/>
              <a:t>+</a:t>
            </a:r>
            <a:r>
              <a:rPr lang="en-US" altLang="en-US" sz="1700" dirty="0"/>
              <a:t> of the form </a:t>
            </a:r>
            <a:endParaRPr lang="en-US" altLang="en-US" sz="1700" dirty="0"/>
          </a:p>
          <a:p>
            <a:pPr>
              <a:buFont typeface="Monotype Sorts" pitchFamily="-65" charset="2"/>
              <a:buNone/>
            </a:pPr>
            <a:r>
              <a:rPr lang="en-US" altLang="en-US" sz="1700" dirty="0">
                <a:sym typeface="Symbol" panose="05050102010706020507" pitchFamily="18" charset="2"/>
              </a:rPr>
              <a:t>                 </a:t>
            </a:r>
            <a:r>
              <a:rPr lang="en-US" altLang="en-US" sz="1700" dirty="0">
                <a:sym typeface="Greek Symbols"/>
              </a:rPr>
              <a:t> </a:t>
            </a:r>
            <a:r>
              <a:rPr lang="en-US" altLang="en-US" sz="1700" dirty="0">
                <a:sym typeface="Symbol" panose="05050102010706020507" pitchFamily="18" charset="2"/>
              </a:rPr>
              <a:t></a:t>
            </a:r>
            <a:r>
              <a:rPr lang="en-US" altLang="en-US" sz="1700" dirty="0">
                <a:sym typeface="Monotype Sorts" pitchFamily="-65" charset="2"/>
              </a:rPr>
              <a:t> </a:t>
            </a:r>
            <a:r>
              <a:rPr lang="en-US" altLang="en-US" sz="1700" i="1" dirty="0">
                <a:sym typeface="Symbol" panose="05050102010706020507" pitchFamily="18" charset="2"/>
              </a:rPr>
              <a:t></a:t>
            </a:r>
            <a:endParaRPr lang="en-US" altLang="en-US" sz="1700" i="1" dirty="0">
              <a:sym typeface="Greek Symbols"/>
            </a:endParaRPr>
          </a:p>
          <a:p>
            <a:pPr>
              <a:buFont typeface="Monotype Sorts" pitchFamily="-65" charset="2"/>
              <a:buNone/>
            </a:pPr>
            <a:r>
              <a:rPr lang="en-US" altLang="en-US" sz="1700" i="1" dirty="0">
                <a:sym typeface="Greek Symbols"/>
              </a:rPr>
              <a:t>      </a:t>
            </a:r>
            <a:r>
              <a:rPr lang="en-US" altLang="en-US" sz="1700" dirty="0">
                <a:sym typeface="Greek Symbols"/>
              </a:rPr>
              <a:t>where </a:t>
            </a:r>
            <a:r>
              <a:rPr lang="en-US" altLang="en-US" sz="1700" dirty="0">
                <a:sym typeface="Symbol" panose="05050102010706020507" pitchFamily="18" charset="2"/>
              </a:rPr>
              <a:t></a:t>
            </a:r>
            <a:r>
              <a:rPr lang="en-US" altLang="en-US" sz="1700" dirty="0">
                <a:sym typeface="Greek Symbols"/>
              </a:rPr>
              <a:t> </a:t>
            </a:r>
            <a:r>
              <a:rPr lang="en-US" altLang="en-US" sz="1700" dirty="0">
                <a:sym typeface="Symbol" panose="05050102010706020507" pitchFamily="18" charset="2"/>
              </a:rPr>
              <a:t> </a:t>
            </a:r>
            <a:r>
              <a:rPr lang="en-US" altLang="en-US" sz="1700" i="1" dirty="0">
                <a:sym typeface="Symbol" panose="05050102010706020507" pitchFamily="18" charset="2"/>
              </a:rPr>
              <a:t>R</a:t>
            </a:r>
            <a:r>
              <a:rPr lang="en-US" altLang="en-US" sz="1700" dirty="0">
                <a:sym typeface="Symbol" panose="05050102010706020507" pitchFamily="18" charset="2"/>
              </a:rPr>
              <a:t> and </a:t>
            </a:r>
            <a:r>
              <a:rPr lang="en-US" altLang="en-US" sz="1700" i="1" dirty="0">
                <a:sym typeface="Symbol" panose="05050102010706020507" pitchFamily="18" charset="2"/>
              </a:rPr>
              <a:t></a:t>
            </a:r>
            <a:r>
              <a:rPr lang="en-US" altLang="en-US" sz="1700" dirty="0">
                <a:sym typeface="Greek Symbols"/>
              </a:rPr>
              <a:t> </a:t>
            </a:r>
            <a:r>
              <a:rPr lang="en-US" altLang="en-US" sz="1700" dirty="0">
                <a:sym typeface="Symbol" panose="05050102010706020507" pitchFamily="18" charset="2"/>
              </a:rPr>
              <a:t> </a:t>
            </a:r>
            <a:r>
              <a:rPr lang="en-US" altLang="en-US" sz="1700" i="1" dirty="0">
                <a:sym typeface="Symbol" panose="05050102010706020507" pitchFamily="18" charset="2"/>
              </a:rPr>
              <a:t>R</a:t>
            </a:r>
            <a:r>
              <a:rPr lang="en-US" altLang="en-US" sz="1700" dirty="0">
                <a:sym typeface="Symbol" panose="05050102010706020507" pitchFamily="18" charset="2"/>
              </a:rPr>
              <a:t>,</a:t>
            </a:r>
            <a:r>
              <a:rPr lang="en-US" altLang="en-US" sz="1700" i="1" dirty="0">
                <a:sym typeface="Symbol" panose="05050102010706020507" pitchFamily="18" charset="2"/>
              </a:rPr>
              <a:t> </a:t>
            </a:r>
            <a:r>
              <a:rPr lang="en-US" altLang="en-US" sz="1700" dirty="0">
                <a:sym typeface="Symbol" panose="05050102010706020507" pitchFamily="18" charset="2"/>
              </a:rPr>
              <a:t>at least one of the following holds:</a:t>
            </a:r>
            <a:endParaRPr lang="en-US" altLang="en-US" sz="1700" dirty="0">
              <a:sym typeface="Symbol" panose="05050102010706020507" pitchFamily="18" charset="2"/>
            </a:endParaRPr>
          </a:p>
          <a:p>
            <a:pPr lvl="1"/>
            <a:r>
              <a:rPr lang="en-US" altLang="en-US" sz="1700" dirty="0">
                <a:sym typeface="Symbol" panose="05050102010706020507" pitchFamily="18" charset="2"/>
              </a:rPr>
              <a:t></a:t>
            </a:r>
            <a:r>
              <a:rPr lang="en-US" altLang="en-US" sz="1700" dirty="0">
                <a:sym typeface="Greek Symbols"/>
              </a:rPr>
              <a:t> </a:t>
            </a:r>
            <a:r>
              <a:rPr lang="en-US" altLang="en-US" sz="1700" dirty="0">
                <a:sym typeface="Symbol" panose="05050102010706020507" pitchFamily="18" charset="2"/>
              </a:rPr>
              <a:t></a:t>
            </a:r>
            <a:r>
              <a:rPr lang="en-US" altLang="en-US" sz="1700" dirty="0">
                <a:sym typeface="Monotype Sorts" pitchFamily="-65" charset="2"/>
              </a:rPr>
              <a:t> </a:t>
            </a:r>
            <a:r>
              <a:rPr lang="en-US" altLang="en-US" sz="1700" i="1" dirty="0">
                <a:sym typeface="Symbol" panose="05050102010706020507" pitchFamily="18" charset="2"/>
              </a:rPr>
              <a:t></a:t>
            </a:r>
            <a:r>
              <a:rPr lang="en-US" altLang="en-US" sz="1700" i="1" dirty="0">
                <a:sym typeface="Greek Symbols"/>
              </a:rPr>
              <a:t>  </a:t>
            </a:r>
            <a:r>
              <a:rPr lang="en-US" altLang="en-US" sz="1700" dirty="0">
                <a:sym typeface="Greek Symbols"/>
              </a:rPr>
              <a:t>is trivial (i.e., </a:t>
            </a:r>
            <a:r>
              <a:rPr lang="en-US" altLang="en-US" sz="1700" i="1" dirty="0">
                <a:sym typeface="Symbol" panose="05050102010706020507" pitchFamily="18" charset="2"/>
              </a:rPr>
              <a:t></a:t>
            </a:r>
            <a:r>
              <a:rPr lang="en-US" altLang="en-US" sz="1700" dirty="0">
                <a:sym typeface="Greek Symbols"/>
              </a:rPr>
              <a:t> </a:t>
            </a:r>
            <a:r>
              <a:rPr lang="en-US" altLang="en-US" sz="1700" dirty="0">
                <a:sym typeface="Symbol" panose="05050102010706020507" pitchFamily="18" charset="2"/>
              </a:rPr>
              <a:t> </a:t>
            </a:r>
            <a:r>
              <a:rPr lang="en-US" altLang="en-US" sz="1700" dirty="0">
                <a:sym typeface="Greek Symbols"/>
              </a:rPr>
              <a:t>)</a:t>
            </a:r>
            <a:endParaRPr lang="en-US" altLang="en-US" sz="1700" dirty="0">
              <a:sym typeface="Greek Symbols"/>
            </a:endParaRPr>
          </a:p>
          <a:p>
            <a:pPr lvl="1"/>
            <a:r>
              <a:rPr lang="en-US" altLang="en-US" sz="1700" dirty="0">
                <a:sym typeface="Symbol" panose="05050102010706020507" pitchFamily="18" charset="2"/>
              </a:rPr>
              <a:t></a:t>
            </a:r>
            <a:r>
              <a:rPr lang="en-US" altLang="en-US" sz="1700" dirty="0">
                <a:sym typeface="Greek Symbols"/>
              </a:rPr>
              <a:t> is a </a:t>
            </a:r>
            <a:r>
              <a:rPr lang="en-US" altLang="en-US" sz="1700" dirty="0" err="1">
                <a:sym typeface="Greek Symbols"/>
              </a:rPr>
              <a:t>superkey</a:t>
            </a:r>
            <a:r>
              <a:rPr lang="en-US" altLang="en-US" sz="1700" dirty="0">
                <a:sym typeface="Greek Symbols"/>
              </a:rPr>
              <a:t> for </a:t>
            </a:r>
            <a:r>
              <a:rPr lang="en-US" altLang="en-US" sz="1700" i="1" dirty="0">
                <a:sym typeface="Greek Symbols"/>
              </a:rPr>
              <a:t>R</a:t>
            </a:r>
            <a:endParaRPr lang="en-US" altLang="en-US" sz="1700" i="1" dirty="0">
              <a:sym typeface="Greek Symbols"/>
            </a:endParaRPr>
          </a:p>
          <a:p>
            <a:endParaRPr lang="en-US" altLang="en-US" sz="2000" i="1" dirty="0">
              <a:sym typeface="Greek Symbols"/>
            </a:endParaRPr>
          </a:p>
          <a:p>
            <a:endParaRPr lang="en-US" altLang="en-US" sz="2000" dirty="0">
              <a:sym typeface="Symbol" panose="05050102010706020507" pitchFamily="18" charset="2"/>
            </a:endParaRPr>
          </a:p>
        </p:txBody>
      </p:sp>
      <p:sp>
        <p:nvSpPr>
          <p:cNvPr id="2" name="文本框 1"/>
          <p:cNvSpPr txBox="1"/>
          <p:nvPr/>
        </p:nvSpPr>
        <p:spPr>
          <a:xfrm>
            <a:off x="2167255" y="4638040"/>
            <a:ext cx="8757285" cy="598805"/>
          </a:xfrm>
          <a:prstGeom prst="rect">
            <a:avLst/>
          </a:prstGeom>
          <a:noFill/>
        </p:spPr>
        <p:txBody>
          <a:bodyPr wrap="square" rtlCol="0" anchor="t">
            <a:spAutoFit/>
          </a:bodyPr>
          <a:p>
            <a:pPr>
              <a:defRPr/>
            </a:pPr>
            <a:r>
              <a:rPr lang="en-US" altLang="en-US" sz="1700" dirty="0">
                <a:ea typeface="MS PGothic" panose="020B0600070205080204" pitchFamily="34" charset="-128"/>
                <a:sym typeface="+mn-ea"/>
              </a:rPr>
              <a:t>It is not always possible to achieve both BCNF and dependency preservation  </a:t>
            </a:r>
            <a:endParaRPr lang="en-US" altLang="en-US" sz="1700" dirty="0">
              <a:ea typeface="MS PGothic" panose="020B0600070205080204" pitchFamily="34" charset="-128"/>
              <a:sym typeface="+mn-ea"/>
            </a:endParaRPr>
          </a:p>
          <a:p>
            <a:pPr>
              <a:defRPr/>
            </a:pPr>
            <a:r>
              <a:rPr lang="zh-CN" altLang="en-US" sz="1600" dirty="0">
                <a:ea typeface="宋体" panose="02010600030101010101" pitchFamily="2" charset="-122"/>
                <a:sym typeface="+mn-ea"/>
              </a:rPr>
              <a:t>分解到</a:t>
            </a:r>
            <a:r>
              <a:rPr lang="en-US" altLang="zh-CN" sz="1600" dirty="0">
                <a:ea typeface="宋体" panose="02010600030101010101" pitchFamily="2" charset="-122"/>
                <a:sym typeface="+mn-ea"/>
              </a:rPr>
              <a:t>BC</a:t>
            </a:r>
            <a:r>
              <a:rPr lang="zh-CN" altLang="en-US" sz="1600" dirty="0">
                <a:ea typeface="宋体" panose="02010600030101010101" pitchFamily="2" charset="-122"/>
                <a:sym typeface="+mn-ea"/>
              </a:rPr>
              <a:t>范式不能保证总能保持函数依赖</a:t>
            </a:r>
            <a:endParaRPr lang="zh-CN" altLang="en-US" sz="1600" dirty="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30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83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8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MS PGothic" panose="020B0600070205080204" pitchFamily="34" charset="-128"/>
              </a:rPr>
              <a:t>Third Normal Form </a:t>
            </a:r>
            <a:r>
              <a:rPr lang="en-US" altLang="zh-CN" dirty="0">
                <a:ea typeface="宋体" panose="02010600030101010101" pitchFamily="2" charset="-122"/>
              </a:rPr>
              <a:t>3</a:t>
            </a:r>
            <a:r>
              <a:rPr lang="zh-CN" altLang="en-US" dirty="0">
                <a:ea typeface="宋体" panose="02010600030101010101" pitchFamily="2" charset="-122"/>
              </a:rPr>
              <a:t>范式</a:t>
            </a:r>
            <a:endParaRPr lang="en-US" altLang="en-US" sz="2800" dirty="0">
              <a:effectLst>
                <a:outerShdw blurRad="38100" dist="38100" dir="2700000" algn="tl">
                  <a:srgbClr val="C0C0C0"/>
                </a:outerShdw>
              </a:effectLst>
              <a:ea typeface="MS PGothic" panose="020B0600070205080204" pitchFamily="34" charset="-128"/>
            </a:endParaRPr>
          </a:p>
        </p:txBody>
      </p:sp>
      <p:sp>
        <p:nvSpPr>
          <p:cNvPr id="32771" name="Rectangle 3"/>
          <p:cNvSpPr>
            <a:spLocks noGrp="1" noChangeArrowheads="1"/>
          </p:cNvSpPr>
          <p:nvPr>
            <p:ph type="body" idx="1"/>
          </p:nvPr>
        </p:nvSpPr>
        <p:spPr>
          <a:xfrm>
            <a:off x="2292350" y="1093788"/>
            <a:ext cx="7621048" cy="4903787"/>
          </a:xfrm>
        </p:spPr>
        <p:txBody>
          <a:bodyPr>
            <a:normAutofit lnSpcReduction="20000"/>
          </a:bodyPr>
          <a:lstStyle/>
          <a:p>
            <a:pPr>
              <a:tabLst>
                <a:tab pos="2738120" algn="l"/>
              </a:tabLst>
            </a:pPr>
            <a:r>
              <a:rPr lang="en-US" altLang="en-US" sz="1700" dirty="0"/>
              <a:t>A relation schema </a:t>
            </a:r>
            <a:r>
              <a:rPr lang="en-US" altLang="en-US" sz="1700" i="1" dirty="0"/>
              <a:t>R</a:t>
            </a:r>
            <a:r>
              <a:rPr lang="en-US" altLang="en-US" sz="1700" dirty="0"/>
              <a:t> is in </a:t>
            </a:r>
            <a:r>
              <a:rPr lang="en-US" altLang="en-US" sz="1700" b="1" dirty="0">
                <a:solidFill>
                  <a:srgbClr val="002060"/>
                </a:solidFill>
              </a:rPr>
              <a:t>third normal form (3NF)</a:t>
            </a:r>
            <a:r>
              <a:rPr lang="en-US" altLang="en-US" sz="1700" dirty="0">
                <a:solidFill>
                  <a:srgbClr val="002060"/>
                </a:solidFill>
              </a:rPr>
              <a:t> </a:t>
            </a:r>
            <a:r>
              <a:rPr lang="en-US" altLang="en-US" sz="1700" dirty="0"/>
              <a:t>if for all:</a:t>
            </a:r>
            <a:endParaRPr lang="en-US" altLang="en-US" sz="1700" dirty="0"/>
          </a:p>
          <a:p>
            <a:pPr>
              <a:buFont typeface="Monotype Sorts" pitchFamily="-65" charset="2"/>
              <a:buNone/>
              <a:tabLst>
                <a:tab pos="2738120" algn="l"/>
              </a:tabLst>
            </a:pPr>
            <a:r>
              <a:rPr lang="en-US" altLang="en-US" sz="1700" dirty="0"/>
              <a:t>		</a:t>
            </a:r>
            <a:r>
              <a:rPr lang="en-US" altLang="en-US" sz="1700" dirty="0">
                <a:sym typeface="Symbol" panose="05050102010706020507" pitchFamily="18" charset="2"/>
              </a:rPr>
              <a:t></a:t>
            </a:r>
            <a:r>
              <a:rPr lang="en-US" altLang="en-US" sz="1700" dirty="0">
                <a:sym typeface="Greek Symbols"/>
              </a:rPr>
              <a:t> </a:t>
            </a:r>
            <a:r>
              <a:rPr lang="en-US" altLang="en-US" sz="1700" dirty="0">
                <a:sym typeface="Symbol" panose="05050102010706020507" pitchFamily="18" charset="2"/>
              </a:rPr>
              <a:t></a:t>
            </a:r>
            <a:r>
              <a:rPr lang="en-US" altLang="en-US" sz="1700" dirty="0">
                <a:sym typeface="Monotype Sorts" pitchFamily="-65" charset="2"/>
              </a:rPr>
              <a:t> </a:t>
            </a:r>
            <a:r>
              <a:rPr lang="en-US" altLang="en-US" sz="1700" i="1" dirty="0">
                <a:sym typeface="Symbol" panose="05050102010706020507" pitchFamily="18" charset="2"/>
              </a:rPr>
              <a:t></a:t>
            </a:r>
            <a:r>
              <a:rPr lang="en-US" altLang="en-US" sz="1700" dirty="0">
                <a:sym typeface="Monotype Sorts" pitchFamily="-65" charset="2"/>
              </a:rPr>
              <a:t> in </a:t>
            </a:r>
            <a:r>
              <a:rPr lang="en-US" altLang="en-US" sz="1700" i="1" dirty="0">
                <a:sym typeface="Monotype Sorts" pitchFamily="-65" charset="2"/>
              </a:rPr>
              <a:t>F</a:t>
            </a:r>
            <a:r>
              <a:rPr lang="en-US" altLang="en-US" sz="1700" baseline="30000" dirty="0">
                <a:sym typeface="Monotype Sorts" pitchFamily="-65" charset="2"/>
              </a:rPr>
              <a:t>+</a:t>
            </a:r>
            <a:endParaRPr lang="en-US" altLang="en-US" sz="1700" baseline="30000" dirty="0">
              <a:sym typeface="Monotype Sorts" pitchFamily="-65" charset="2"/>
            </a:endParaRPr>
          </a:p>
          <a:p>
            <a:pPr>
              <a:buFont typeface="Monotype Sorts" pitchFamily="-65" charset="2"/>
              <a:buNone/>
              <a:tabLst>
                <a:tab pos="2738120" algn="l"/>
              </a:tabLst>
            </a:pPr>
            <a:r>
              <a:rPr lang="en-US" altLang="en-US" sz="800" dirty="0">
                <a:sym typeface="Monotype Sorts" pitchFamily="-65" charset="2"/>
              </a:rPr>
              <a:t> </a:t>
            </a:r>
            <a:br>
              <a:rPr lang="en-US" altLang="en-US" sz="1700" dirty="0">
                <a:sym typeface="Monotype Sorts" pitchFamily="-65" charset="2"/>
              </a:rPr>
            </a:br>
            <a:r>
              <a:rPr lang="en-US" altLang="en-US" sz="1700" dirty="0">
                <a:sym typeface="Monotype Sorts" pitchFamily="-65" charset="2"/>
              </a:rPr>
              <a:t>at least one of the following holds:</a:t>
            </a:r>
            <a:endParaRPr lang="en-US" altLang="en-US" sz="1700" dirty="0">
              <a:sym typeface="Monotype Sorts" pitchFamily="-65" charset="2"/>
            </a:endParaRPr>
          </a:p>
          <a:p>
            <a:pPr lvl="1">
              <a:tabLst>
                <a:tab pos="2738120" algn="l"/>
              </a:tabLst>
            </a:pPr>
            <a:r>
              <a:rPr lang="en-US" altLang="en-US" sz="1700" dirty="0">
                <a:sym typeface="Symbol" panose="05050102010706020507" pitchFamily="18" charset="2"/>
              </a:rPr>
              <a:t></a:t>
            </a:r>
            <a:r>
              <a:rPr lang="en-US" altLang="en-US" sz="1700" dirty="0">
                <a:sym typeface="Greek Symbols"/>
              </a:rPr>
              <a:t> </a:t>
            </a:r>
            <a:r>
              <a:rPr lang="en-US" altLang="en-US" sz="1700" dirty="0">
                <a:sym typeface="Symbol" panose="05050102010706020507" pitchFamily="18" charset="2"/>
              </a:rPr>
              <a:t></a:t>
            </a:r>
            <a:r>
              <a:rPr lang="en-US" altLang="en-US" sz="1700" dirty="0">
                <a:sym typeface="Monotype Sorts" pitchFamily="-65" charset="2"/>
              </a:rPr>
              <a:t> </a:t>
            </a:r>
            <a:r>
              <a:rPr lang="en-US" altLang="en-US" sz="1700" i="1" dirty="0">
                <a:sym typeface="Symbol" panose="05050102010706020507" pitchFamily="18" charset="2"/>
              </a:rPr>
              <a:t></a:t>
            </a:r>
            <a:r>
              <a:rPr lang="en-US" altLang="en-US" sz="1700" i="1" dirty="0">
                <a:sym typeface="Greek Symbols"/>
              </a:rPr>
              <a:t> </a:t>
            </a:r>
            <a:r>
              <a:rPr lang="en-US" altLang="en-US" sz="1700" dirty="0">
                <a:sym typeface="Greek Symbols"/>
              </a:rPr>
              <a:t>is trivial (i.e., </a:t>
            </a:r>
            <a:r>
              <a:rPr lang="en-US" altLang="en-US" sz="1700" i="1" dirty="0">
                <a:sym typeface="Symbol" panose="05050102010706020507" pitchFamily="18" charset="2"/>
              </a:rPr>
              <a:t></a:t>
            </a:r>
            <a:r>
              <a:rPr lang="en-US" altLang="en-US" sz="1700" i="1" dirty="0">
                <a:sym typeface="Greek Symbols"/>
              </a:rPr>
              <a:t> </a:t>
            </a:r>
            <a:r>
              <a:rPr lang="en-US" altLang="en-US" sz="1700" dirty="0">
                <a:sym typeface="Symbol" panose="05050102010706020507" pitchFamily="18" charset="2"/>
              </a:rPr>
              <a:t> </a:t>
            </a:r>
            <a:r>
              <a:rPr lang="en-US" altLang="en-US" sz="1700" dirty="0">
                <a:sym typeface="Greek Symbols"/>
              </a:rPr>
              <a:t>)</a:t>
            </a:r>
            <a:endParaRPr lang="en-US" altLang="en-US" sz="1700" dirty="0">
              <a:sym typeface="Greek Symbols"/>
            </a:endParaRPr>
          </a:p>
          <a:p>
            <a:pPr lvl="1">
              <a:tabLst>
                <a:tab pos="2738120" algn="l"/>
              </a:tabLst>
            </a:pPr>
            <a:r>
              <a:rPr lang="en-US" altLang="en-US" sz="1700" dirty="0">
                <a:sym typeface="Symbol" panose="05050102010706020507" pitchFamily="18" charset="2"/>
              </a:rPr>
              <a:t></a:t>
            </a:r>
            <a:r>
              <a:rPr lang="en-US" altLang="en-US" sz="1700" dirty="0">
                <a:sym typeface="Greek Symbols"/>
              </a:rPr>
              <a:t> is a </a:t>
            </a:r>
            <a:r>
              <a:rPr lang="en-US" altLang="en-US" sz="1700" dirty="0" err="1">
                <a:sym typeface="Greek Symbols"/>
              </a:rPr>
              <a:t>superkey</a:t>
            </a:r>
            <a:r>
              <a:rPr lang="en-US" altLang="en-US" sz="1700" dirty="0">
                <a:sym typeface="Greek Symbols"/>
              </a:rPr>
              <a:t> for </a:t>
            </a:r>
            <a:r>
              <a:rPr lang="en-US" altLang="en-US" sz="1700" i="1" dirty="0">
                <a:sym typeface="Greek Symbols"/>
              </a:rPr>
              <a:t>R</a:t>
            </a:r>
            <a:endParaRPr lang="en-US" altLang="en-US" sz="1700" dirty="0">
              <a:sym typeface="Greek Symbols"/>
            </a:endParaRPr>
          </a:p>
          <a:p>
            <a:pPr lvl="1">
              <a:tabLst>
                <a:tab pos="2738120" algn="l"/>
              </a:tabLst>
            </a:pPr>
            <a:r>
              <a:rPr lang="en-US" altLang="en-US" sz="1700" dirty="0">
                <a:sym typeface="Greek Symbols"/>
              </a:rPr>
              <a:t>Each attribute </a:t>
            </a:r>
            <a:r>
              <a:rPr lang="en-US" altLang="en-US" sz="1700" i="1" dirty="0">
                <a:sym typeface="Greek Symbols"/>
              </a:rPr>
              <a:t>A</a:t>
            </a:r>
            <a:r>
              <a:rPr lang="en-US" altLang="en-US" sz="1700" dirty="0">
                <a:sym typeface="Greek Symbols"/>
              </a:rPr>
              <a:t> in </a:t>
            </a:r>
            <a:r>
              <a:rPr lang="en-US" altLang="en-US" sz="1700" i="1" dirty="0">
                <a:sym typeface="Symbol" panose="05050102010706020507" pitchFamily="18" charset="2"/>
              </a:rPr>
              <a:t></a:t>
            </a:r>
            <a:r>
              <a:rPr lang="en-US" altLang="en-US" sz="1700" dirty="0">
                <a:sym typeface="Greek Symbols"/>
              </a:rPr>
              <a:t> – </a:t>
            </a:r>
            <a:r>
              <a:rPr lang="en-US" altLang="en-US" sz="1700" dirty="0">
                <a:sym typeface="Symbol" panose="05050102010706020507" pitchFamily="18" charset="2"/>
              </a:rPr>
              <a:t></a:t>
            </a:r>
            <a:r>
              <a:rPr lang="en-US" altLang="en-US" sz="1700" dirty="0">
                <a:sym typeface="Greek Symbols"/>
              </a:rPr>
              <a:t> is contained in a candidate key for </a:t>
            </a:r>
            <a:r>
              <a:rPr lang="en-US" altLang="en-US" sz="1700" i="1" dirty="0">
                <a:sym typeface="Greek Symbols"/>
              </a:rPr>
              <a:t>R.</a:t>
            </a:r>
            <a:r>
              <a:rPr lang="zh-CN" altLang="en-US" sz="1600" dirty="0">
                <a:ea typeface="宋体" panose="02010600030101010101" pitchFamily="2" charset="-122"/>
                <a:sym typeface="Greek Symbols" pitchFamily="18" charset="2"/>
              </a:rPr>
              <a:t>比</a:t>
            </a:r>
            <a:r>
              <a:rPr lang="en-US" altLang="zh-CN" sz="1600" dirty="0">
                <a:ea typeface="宋体" panose="02010600030101010101" pitchFamily="2" charset="-122"/>
                <a:sym typeface="Greek Symbols" pitchFamily="18" charset="2"/>
              </a:rPr>
              <a:t>BC</a:t>
            </a:r>
            <a:r>
              <a:rPr lang="zh-CN" altLang="en-US" sz="1600" dirty="0">
                <a:ea typeface="宋体" panose="02010600030101010101" pitchFamily="2" charset="-122"/>
                <a:sym typeface="Greek Symbols" pitchFamily="18" charset="2"/>
              </a:rPr>
              <a:t>范式多了一个条件</a:t>
            </a:r>
            <a:endParaRPr lang="en-US" altLang="en-US" sz="1700" i="1" dirty="0">
              <a:sym typeface="Greek Symbols"/>
            </a:endParaRPr>
          </a:p>
          <a:p>
            <a:pPr lvl="1">
              <a:buFont typeface="Monotype Sorts" pitchFamily="-65" charset="2"/>
              <a:buNone/>
              <a:tabLst>
                <a:tab pos="2738120" algn="l"/>
              </a:tabLst>
            </a:pPr>
            <a:r>
              <a:rPr lang="en-US" altLang="en-US" sz="1700" i="1" dirty="0">
                <a:sym typeface="Greek Symbols"/>
              </a:rPr>
              <a:t>   </a:t>
            </a:r>
            <a:r>
              <a:rPr lang="en-US" altLang="en-US" sz="1700" dirty="0">
                <a:sym typeface="Greek Symbols"/>
              </a:rPr>
              <a:t>(</a:t>
            </a:r>
            <a:r>
              <a:rPr lang="en-US" altLang="en-US" sz="1700" b="1" dirty="0">
                <a:sym typeface="Greek Symbols"/>
              </a:rPr>
              <a:t>NOTE</a:t>
            </a:r>
            <a:r>
              <a:rPr lang="en-US" altLang="en-US" sz="1700" i="1" dirty="0">
                <a:sym typeface="Greek Symbols"/>
              </a:rPr>
              <a:t>: </a:t>
            </a:r>
            <a:r>
              <a:rPr lang="en-US" altLang="en-US" sz="1700" dirty="0">
                <a:sym typeface="Greek Symbols"/>
              </a:rPr>
              <a:t>each attribute may be in a different candidate key)</a:t>
            </a:r>
            <a:endParaRPr lang="en-US" altLang="en-US" sz="1700" i="1" dirty="0">
              <a:sym typeface="Greek Symbols"/>
            </a:endParaRPr>
          </a:p>
          <a:p>
            <a:pPr>
              <a:tabLst>
                <a:tab pos="2738120" algn="l"/>
              </a:tabLst>
            </a:pPr>
            <a:r>
              <a:rPr lang="en-US" altLang="en-US" sz="1700" dirty="0">
                <a:sym typeface="Greek Symbols"/>
              </a:rPr>
              <a:t>If a relation is in BCNF it is in 3NF (since in BCNF one of the first two conditions above must hold).</a:t>
            </a:r>
            <a:endParaRPr lang="en-US" altLang="en-US" sz="1700" dirty="0">
              <a:sym typeface="Greek Symbols"/>
            </a:endParaRPr>
          </a:p>
          <a:p>
            <a:pPr>
              <a:tabLst>
                <a:tab pos="2738120" algn="l"/>
              </a:tabLst>
            </a:pPr>
            <a:r>
              <a:rPr lang="en-US" altLang="en-US" sz="1700" dirty="0"/>
              <a:t>Third condition is a minimal relaxation of BCNF to ensure dependency preservation (will see why later).  </a:t>
            </a:r>
            <a:r>
              <a:rPr lang="zh-CN" altLang="en-US" sz="1700" dirty="0">
                <a:latin typeface="宋体" panose="02010600030101010101" pitchFamily="2" charset="-122"/>
                <a:ea typeface="宋体" panose="02010600030101010101" pitchFamily="2" charset="-122"/>
              </a:rPr>
              <a:t>放松的第三个条件用以保证保持函数依赖</a:t>
            </a:r>
            <a:endParaRPr lang="en-US" altLang="en-US" sz="1700" dirty="0">
              <a:latin typeface="宋体" panose="02010600030101010101" pitchFamily="2" charset="-122"/>
              <a:ea typeface="宋体" panose="02010600030101010101" pitchFamily="2" charset="-122"/>
            </a:endParaRPr>
          </a:p>
          <a:p>
            <a:pPr>
              <a:tabLst>
                <a:tab pos="2738120" algn="l"/>
              </a:tabLst>
            </a:pPr>
            <a:endParaRPr lang="en-US" altLang="en-US" sz="2000" dirty="0">
              <a:sym typeface="Greek Symbol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defRPr/>
            </a:pPr>
            <a:r>
              <a:rPr lang="en-US" altLang="zh-CN" dirty="0">
                <a:ea typeface="宋体" panose="02010600030101010101" pitchFamily="2" charset="-122"/>
              </a:rPr>
              <a:t>Second Normal Form   2</a:t>
            </a:r>
            <a:r>
              <a:rPr lang="zh-CN" altLang="en-US" dirty="0">
                <a:ea typeface="宋体" panose="02010600030101010101" pitchFamily="2" charset="-122"/>
              </a:rPr>
              <a:t>范式</a:t>
            </a:r>
            <a:endParaRPr lang="en-US" altLang="zh-CN" dirty="0">
              <a:ea typeface="宋体" panose="02010600030101010101" pitchFamily="2" charset="-122"/>
            </a:endParaRPr>
          </a:p>
        </p:txBody>
      </p:sp>
      <p:sp>
        <p:nvSpPr>
          <p:cNvPr id="24579" name="Rectangle 3"/>
          <p:cNvSpPr>
            <a:spLocks noGrp="1" noChangeArrowheads="1"/>
          </p:cNvSpPr>
          <p:nvPr>
            <p:ph type="body" idx="1"/>
          </p:nvPr>
        </p:nvSpPr>
        <p:spPr>
          <a:xfrm>
            <a:off x="2338388" y="1093788"/>
            <a:ext cx="7980362" cy="4903787"/>
          </a:xfrm>
        </p:spPr>
        <p:txBody>
          <a:bodyPr>
            <a:normAutofit fontScale="60000"/>
          </a:bodyPr>
          <a:lstStyle/>
          <a:p>
            <a:pPr>
              <a:tabLst>
                <a:tab pos="2738120" algn="l"/>
              </a:tabLst>
            </a:pPr>
            <a:r>
              <a:rPr lang="en-US" altLang="zh-CN" sz="1800">
                <a:ea typeface="宋体" panose="02010600030101010101" pitchFamily="2" charset="-122"/>
              </a:rPr>
              <a:t>A functional dependency </a:t>
            </a:r>
            <a:r>
              <a:rPr lang="en-US" altLang="zh-CN" sz="1800">
                <a:ea typeface="宋体" panose="02010600030101010101" pitchFamily="2" charset="-122"/>
                <a:sym typeface="Symbol" panose="05050102010706020507" pitchFamily="18" charset="2"/>
              </a:rPr>
              <a:t></a:t>
            </a:r>
            <a:r>
              <a:rPr lang="en-US" altLang="zh-CN" sz="1800">
                <a:ea typeface="宋体" panose="02010600030101010101" pitchFamily="2" charset="-122"/>
                <a:sym typeface="Greek Symbols" pitchFamily="18" charset="2"/>
              </a:rPr>
              <a:t> </a:t>
            </a:r>
            <a:r>
              <a:rPr lang="en-US" altLang="zh-CN" sz="1800">
                <a:ea typeface="宋体" panose="02010600030101010101" pitchFamily="2" charset="-122"/>
                <a:sym typeface="Symbol" panose="05050102010706020507" pitchFamily="18" charset="2"/>
              </a:rPr>
              <a:t></a:t>
            </a:r>
            <a:r>
              <a:rPr lang="en-US" altLang="zh-CN" sz="1800">
                <a:ea typeface="宋体" panose="02010600030101010101" pitchFamily="2" charset="-122"/>
                <a:sym typeface="Monotype Sorts" pitchFamily="-65" charset="2"/>
              </a:rPr>
              <a:t> </a:t>
            </a:r>
            <a:r>
              <a:rPr lang="en-US" altLang="zh-CN" sz="1800" i="1">
                <a:ea typeface="宋体" panose="02010600030101010101" pitchFamily="2" charset="-122"/>
                <a:sym typeface="Symbol" panose="05050102010706020507" pitchFamily="18" charset="2"/>
              </a:rPr>
              <a:t></a:t>
            </a:r>
            <a:r>
              <a:rPr lang="en-US" altLang="zh-CN" sz="1800">
                <a:ea typeface="宋体" panose="02010600030101010101" pitchFamily="2" charset="-122"/>
                <a:sym typeface="Monotype Sorts" pitchFamily="-65" charset="2"/>
              </a:rPr>
              <a:t>  is called </a:t>
            </a:r>
            <a:r>
              <a:rPr lang="en-US" altLang="zh-CN" sz="1800" b="1">
                <a:solidFill>
                  <a:srgbClr val="000099"/>
                </a:solidFill>
                <a:ea typeface="宋体" panose="02010600030101010101" pitchFamily="2" charset="-122"/>
                <a:sym typeface="Monotype Sorts" pitchFamily="-65" charset="2"/>
              </a:rPr>
              <a:t>a partial dependency </a:t>
            </a:r>
            <a:r>
              <a:rPr lang="en-US" altLang="zh-CN" sz="1800">
                <a:ea typeface="宋体" panose="02010600030101010101" pitchFamily="2" charset="-122"/>
                <a:sym typeface="Monotype Sorts" pitchFamily="-65" charset="2"/>
              </a:rPr>
              <a:t>if  there is a proper subset γ of </a:t>
            </a:r>
            <a:r>
              <a:rPr lang="en-US" altLang="zh-CN" sz="1800">
                <a:ea typeface="宋体" panose="02010600030101010101" pitchFamily="2" charset="-122"/>
                <a:sym typeface="Symbol" panose="05050102010706020507" pitchFamily="18" charset="2"/>
              </a:rPr>
              <a:t></a:t>
            </a:r>
            <a:r>
              <a:rPr lang="en-US" altLang="zh-CN" sz="1800">
                <a:ea typeface="宋体" panose="02010600030101010101" pitchFamily="2" charset="-122"/>
                <a:sym typeface="Greek Symbols" pitchFamily="18" charset="2"/>
              </a:rPr>
              <a:t> </a:t>
            </a:r>
            <a:r>
              <a:rPr lang="en-US" altLang="zh-CN" sz="1800">
                <a:ea typeface="宋体" panose="02010600030101010101" pitchFamily="2" charset="-122"/>
                <a:sym typeface="Symbol" panose="05050102010706020507" pitchFamily="18" charset="2"/>
              </a:rPr>
              <a:t>such that </a:t>
            </a:r>
            <a:r>
              <a:rPr lang="en-US" altLang="zh-CN" sz="1800">
                <a:ea typeface="宋体" panose="02010600030101010101" pitchFamily="2" charset="-122"/>
                <a:sym typeface="Monotype Sorts" pitchFamily="-65" charset="2"/>
              </a:rPr>
              <a:t> γ </a:t>
            </a:r>
            <a:r>
              <a:rPr lang="en-US" altLang="zh-CN" sz="1800">
                <a:ea typeface="宋体" panose="02010600030101010101" pitchFamily="2" charset="-122"/>
                <a:sym typeface="Symbol" panose="05050102010706020507" pitchFamily="18" charset="2"/>
              </a:rPr>
              <a:t></a:t>
            </a:r>
            <a:r>
              <a:rPr lang="en-US" altLang="zh-CN" sz="1800">
                <a:ea typeface="宋体" panose="02010600030101010101" pitchFamily="2" charset="-122"/>
                <a:sym typeface="Monotype Sorts" pitchFamily="-65" charset="2"/>
              </a:rPr>
              <a:t> </a:t>
            </a:r>
            <a:r>
              <a:rPr lang="en-US" altLang="zh-CN" sz="1800" i="1">
                <a:ea typeface="宋体" panose="02010600030101010101" pitchFamily="2" charset="-122"/>
                <a:sym typeface="Symbol" panose="05050102010706020507" pitchFamily="18" charset="2"/>
              </a:rPr>
              <a:t></a:t>
            </a:r>
            <a:r>
              <a:rPr lang="en-US" altLang="zh-CN" sz="1800">
                <a:ea typeface="宋体" panose="02010600030101010101" pitchFamily="2" charset="-122"/>
                <a:sym typeface="Monotype Sorts" pitchFamily="-65" charset="2"/>
              </a:rPr>
              <a:t> . We say that </a:t>
            </a:r>
            <a:r>
              <a:rPr lang="en-US" altLang="zh-CN" sz="1800" i="1">
                <a:ea typeface="宋体" panose="02010600030101010101" pitchFamily="2" charset="-122"/>
                <a:sym typeface="Symbol" panose="05050102010706020507" pitchFamily="18" charset="2"/>
              </a:rPr>
              <a:t> </a:t>
            </a:r>
            <a:r>
              <a:rPr lang="en-US" altLang="zh-CN" sz="1800">
                <a:ea typeface="宋体" panose="02010600030101010101" pitchFamily="2" charset="-122"/>
                <a:sym typeface="Symbol" panose="05050102010706020507" pitchFamily="18" charset="2"/>
              </a:rPr>
              <a:t>is partially dependent on</a:t>
            </a:r>
            <a:r>
              <a:rPr lang="en-US" altLang="zh-CN" sz="1800">
                <a:ea typeface="宋体" panose="02010600030101010101" pitchFamily="2" charset="-122"/>
              </a:rPr>
              <a:t> </a:t>
            </a:r>
            <a:r>
              <a:rPr lang="en-US" altLang="zh-CN" sz="1800">
                <a:ea typeface="宋体" panose="02010600030101010101" pitchFamily="2" charset="-122"/>
                <a:sym typeface="Symbol" panose="05050102010706020507" pitchFamily="18" charset="2"/>
              </a:rPr>
              <a:t></a:t>
            </a:r>
            <a:r>
              <a:rPr lang="en-US" altLang="zh-CN" sz="1800">
                <a:ea typeface="宋体" panose="02010600030101010101" pitchFamily="2" charset="-122"/>
                <a:sym typeface="Greek Symbols" pitchFamily="18" charset="2"/>
              </a:rPr>
              <a:t>.</a:t>
            </a:r>
            <a:endParaRPr lang="en-US" altLang="zh-CN" sz="1800">
              <a:ea typeface="宋体" panose="02010600030101010101" pitchFamily="2" charset="-122"/>
            </a:endParaRPr>
          </a:p>
          <a:p>
            <a:pPr>
              <a:tabLst>
                <a:tab pos="2738120" algn="l"/>
              </a:tabLst>
            </a:pPr>
            <a:r>
              <a:rPr lang="en-US" altLang="zh-CN" sz="1800">
                <a:ea typeface="宋体" panose="02010600030101010101" pitchFamily="2" charset="-122"/>
              </a:rPr>
              <a:t>A relation schema </a:t>
            </a:r>
            <a:r>
              <a:rPr lang="en-US" altLang="zh-CN" sz="1800" i="1">
                <a:ea typeface="宋体" panose="02010600030101010101" pitchFamily="2" charset="-122"/>
              </a:rPr>
              <a:t>R</a:t>
            </a:r>
            <a:r>
              <a:rPr lang="en-US" altLang="zh-CN" sz="1800">
                <a:ea typeface="宋体" panose="02010600030101010101" pitchFamily="2" charset="-122"/>
              </a:rPr>
              <a:t> is in </a:t>
            </a:r>
            <a:r>
              <a:rPr lang="en-US" altLang="zh-CN" sz="1800" b="1">
                <a:solidFill>
                  <a:srgbClr val="000099"/>
                </a:solidFill>
                <a:ea typeface="宋体" panose="02010600030101010101" pitchFamily="2" charset="-122"/>
              </a:rPr>
              <a:t>second normal form</a:t>
            </a:r>
            <a:r>
              <a:rPr lang="en-US" altLang="zh-CN" sz="1800" b="1">
                <a:ea typeface="宋体" panose="02010600030101010101" pitchFamily="2" charset="-122"/>
              </a:rPr>
              <a:t> (</a:t>
            </a:r>
            <a:r>
              <a:rPr lang="en-US" altLang="zh-CN" sz="1800" b="1">
                <a:solidFill>
                  <a:srgbClr val="000099"/>
                </a:solidFill>
                <a:ea typeface="宋体" panose="02010600030101010101" pitchFamily="2" charset="-122"/>
              </a:rPr>
              <a:t>2NF</a:t>
            </a:r>
            <a:r>
              <a:rPr lang="en-US" altLang="zh-CN" sz="1800" b="1">
                <a:ea typeface="宋体" panose="02010600030101010101" pitchFamily="2" charset="-122"/>
              </a:rPr>
              <a:t>)</a:t>
            </a:r>
            <a:r>
              <a:rPr lang="en-US" altLang="zh-CN" sz="1800">
                <a:ea typeface="宋体" panose="02010600030101010101" pitchFamily="2" charset="-122"/>
              </a:rPr>
              <a:t> if each attribute A in R meets one of the following</a:t>
            </a:r>
            <a:r>
              <a:rPr lang="en-US" altLang="zh-CN" sz="1800">
                <a:ea typeface="宋体" panose="02010600030101010101" pitchFamily="2" charset="-122"/>
                <a:sym typeface="Monotype Sorts" pitchFamily="-65" charset="2"/>
              </a:rPr>
              <a:t>:</a:t>
            </a:r>
            <a:endParaRPr lang="en-US" altLang="zh-CN" sz="1800">
              <a:ea typeface="宋体" panose="02010600030101010101" pitchFamily="2" charset="-122"/>
              <a:sym typeface="Monotype Sorts" pitchFamily="-65" charset="2"/>
            </a:endParaRPr>
          </a:p>
          <a:p>
            <a:pPr lvl="1">
              <a:tabLst>
                <a:tab pos="2738120" algn="l"/>
              </a:tabLst>
            </a:pPr>
            <a:r>
              <a:rPr lang="en-US" altLang="zh-CN" sz="1800">
                <a:ea typeface="宋体" panose="02010600030101010101" pitchFamily="2" charset="-122"/>
                <a:sym typeface="Symbol" panose="05050102010706020507" pitchFamily="18" charset="2"/>
              </a:rPr>
              <a:t>It appears in </a:t>
            </a:r>
            <a:r>
              <a:rPr lang="en-US" altLang="zh-CN" sz="1800">
                <a:ea typeface="宋体" panose="02010600030101010101" pitchFamily="2" charset="-122"/>
                <a:sym typeface="Greek Symbols" pitchFamily="18" charset="2"/>
              </a:rPr>
              <a:t>a Candidate key.</a:t>
            </a:r>
            <a:endParaRPr lang="en-US" altLang="zh-CN" sz="1800">
              <a:ea typeface="宋体" panose="02010600030101010101" pitchFamily="2" charset="-122"/>
              <a:sym typeface="Greek Symbols" pitchFamily="18" charset="2"/>
            </a:endParaRPr>
          </a:p>
          <a:p>
            <a:pPr lvl="1">
              <a:tabLst>
                <a:tab pos="2738120" algn="l"/>
              </a:tabLst>
            </a:pPr>
            <a:r>
              <a:rPr lang="en-US" altLang="zh-CN" sz="1800">
                <a:ea typeface="宋体" panose="02010600030101010101" pitchFamily="2" charset="-122"/>
                <a:sym typeface="Greek Symbols" pitchFamily="18" charset="2"/>
              </a:rPr>
              <a:t>It is not partially dependent on a candidate key.</a:t>
            </a:r>
            <a:endParaRPr lang="en-US" altLang="zh-CN" sz="1800">
              <a:ea typeface="宋体" panose="02010600030101010101" pitchFamily="2" charset="-122"/>
              <a:sym typeface="Greek Symbols" pitchFamily="18" charset="2"/>
            </a:endParaRPr>
          </a:p>
          <a:p>
            <a:pPr lvl="1">
              <a:buFont typeface="Monotype Sorts" pitchFamily="-65" charset="2"/>
              <a:buNone/>
              <a:tabLst>
                <a:tab pos="2738120" algn="l"/>
              </a:tabLst>
            </a:pPr>
            <a:r>
              <a:rPr lang="en-US" altLang="zh-CN" sz="1800" i="1">
                <a:ea typeface="宋体" panose="02010600030101010101" pitchFamily="2" charset="-122"/>
                <a:sym typeface="Greek Symbols" pitchFamily="18" charset="2"/>
              </a:rPr>
              <a:t>   </a:t>
            </a:r>
            <a:r>
              <a:rPr lang="en-US" altLang="zh-CN" sz="1800">
                <a:ea typeface="宋体" panose="02010600030101010101" pitchFamily="2" charset="-122"/>
                <a:sym typeface="Greek Symbols" pitchFamily="18" charset="2"/>
              </a:rPr>
              <a:t>(</a:t>
            </a:r>
            <a:r>
              <a:rPr lang="zh-CN" altLang="en-US" sz="1800" b="1">
                <a:ea typeface="宋体" panose="02010600030101010101" pitchFamily="2" charset="-122"/>
                <a:sym typeface="Greek Symbols" pitchFamily="18" charset="2"/>
              </a:rPr>
              <a:t>条件比</a:t>
            </a:r>
            <a:r>
              <a:rPr lang="en-US" altLang="zh-CN" sz="1800" b="1">
                <a:ea typeface="宋体" panose="02010600030101010101" pitchFamily="2" charset="-122"/>
                <a:sym typeface="Greek Symbols" pitchFamily="18" charset="2"/>
              </a:rPr>
              <a:t>3NF</a:t>
            </a:r>
            <a:r>
              <a:rPr lang="zh-CN" altLang="en-US" sz="1800" b="1">
                <a:ea typeface="宋体" panose="02010600030101010101" pitchFamily="2" charset="-122"/>
                <a:sym typeface="Greek Symbols" pitchFamily="18" charset="2"/>
              </a:rPr>
              <a:t>条件宽</a:t>
            </a:r>
            <a:r>
              <a:rPr lang="en-US" altLang="zh-CN" sz="1800">
                <a:ea typeface="宋体" panose="02010600030101010101" pitchFamily="2" charset="-122"/>
                <a:sym typeface="Greek Symbols" pitchFamily="18" charset="2"/>
              </a:rPr>
              <a:t>)</a:t>
            </a:r>
            <a:endParaRPr lang="en-US" altLang="zh-CN" sz="1800">
              <a:ea typeface="宋体" panose="02010600030101010101" pitchFamily="2" charset="-122"/>
              <a:sym typeface="Greek Symbols" pitchFamily="18" charset="2"/>
            </a:endParaRPr>
          </a:p>
          <a:p>
            <a:pPr lvl="1">
              <a:buFont typeface="Monotype Sorts" pitchFamily="-65" charset="2"/>
              <a:buNone/>
              <a:tabLst>
                <a:tab pos="2738120" algn="l"/>
              </a:tabLst>
            </a:pPr>
            <a:r>
              <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如果</a:t>
            </a:r>
            <a:r>
              <a:rPr lang="en-US" altLang="zh-CN"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 R </a:t>
            </a:r>
            <a:r>
              <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中的每个属性</a:t>
            </a:r>
            <a:r>
              <a:rPr lang="en-US" altLang="zh-CN"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 A </a:t>
            </a:r>
            <a:r>
              <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都满足以下条件之一，则关系架构</a:t>
            </a:r>
            <a:r>
              <a:rPr lang="en-US" altLang="zh-CN"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 R </a:t>
            </a:r>
            <a:endParaRPr lang="en-US" altLang="zh-CN"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endParaRPr>
          </a:p>
          <a:p>
            <a:pPr lvl="1">
              <a:buFont typeface="Monotype Sorts" pitchFamily="-65" charset="2"/>
              <a:buNone/>
              <a:tabLst>
                <a:tab pos="2738120" algn="l"/>
              </a:tabLst>
            </a:pPr>
            <a:r>
              <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符合第二范式</a:t>
            </a:r>
            <a:r>
              <a:rPr lang="en-US" altLang="zh-CN"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 </a:t>
            </a:r>
            <a:r>
              <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a:t>
            </a:r>
            <a:r>
              <a:rPr lang="en-US" altLang="zh-CN"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2NF</a:t>
            </a:r>
            <a:r>
              <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a:t>
            </a:r>
            <a:endPar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endParaRPr>
          </a:p>
          <a:p>
            <a:pPr lvl="1" indent="0">
              <a:buFont typeface="Monotype Sorts" pitchFamily="-65" charset="2"/>
              <a:buNone/>
              <a:tabLst>
                <a:tab pos="2738120" algn="l"/>
              </a:tabLst>
            </a:pPr>
            <a:r>
              <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它在</a:t>
            </a:r>
            <a:r>
              <a:rPr lang="en-US" altLang="zh-CN"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 Candidate </a:t>
            </a:r>
            <a:r>
              <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键中。</a:t>
            </a:r>
            <a:endPar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endParaRPr>
          </a:p>
          <a:p>
            <a:pPr lvl="1" indent="0">
              <a:buFont typeface="Monotype Sorts" pitchFamily="-65" charset="2"/>
              <a:buNone/>
              <a:tabLst>
                <a:tab pos="2738120" algn="l"/>
              </a:tabLst>
            </a:pPr>
            <a:r>
              <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rPr>
              <a:t>它不部分依赖于候选键。</a:t>
            </a:r>
            <a:endParaRPr lang="zh-CN" altLang="en-US" sz="1800" i="1">
              <a:latin typeface="华文宋体" panose="02010600040101010101" pitchFamily="2" charset="-122"/>
              <a:ea typeface="华文宋体" panose="02010600040101010101" pitchFamily="2" charset="-122"/>
              <a:cs typeface="华文宋体" panose="02010600040101010101" pitchFamily="2" charset="-122"/>
              <a:sym typeface="Greek Symbols" pitchFamily="18" charset="2"/>
            </a:endParaRPr>
          </a:p>
          <a:p>
            <a:pPr>
              <a:tabLst>
                <a:tab pos="2738120" algn="l"/>
              </a:tabLst>
            </a:pPr>
            <a:r>
              <a:rPr lang="en-US" altLang="zh-CN" sz="1800">
                <a:ea typeface="宋体" panose="02010600030101010101" pitchFamily="2" charset="-122"/>
                <a:sym typeface="Greek Symbols" pitchFamily="18" charset="2"/>
              </a:rPr>
              <a:t>Example</a:t>
            </a:r>
            <a:endParaRPr lang="en-US" altLang="zh-CN" sz="1800">
              <a:ea typeface="宋体" panose="02010600030101010101" pitchFamily="2" charset="-122"/>
              <a:sym typeface="Greek Symbols" pitchFamily="18" charset="2"/>
            </a:endParaRPr>
          </a:p>
          <a:p>
            <a:pPr>
              <a:buFont typeface="Monotype Sorts" pitchFamily="-65" charset="2"/>
              <a:buNone/>
              <a:tabLst>
                <a:tab pos="2738120" algn="l"/>
              </a:tabLst>
            </a:pPr>
            <a:r>
              <a:rPr lang="en-US" altLang="zh-CN" sz="1800">
                <a:ea typeface="宋体" panose="02010600030101010101" pitchFamily="2" charset="-122"/>
                <a:sym typeface="Greek Symbols" pitchFamily="18" charset="2"/>
              </a:rPr>
              <a:t>      R = (A, B, C)</a:t>
            </a:r>
            <a:endParaRPr lang="en-US" altLang="zh-CN" sz="1800">
              <a:ea typeface="宋体" panose="02010600030101010101" pitchFamily="2" charset="-122"/>
              <a:sym typeface="Greek Symbols" pitchFamily="18" charset="2"/>
            </a:endParaRPr>
          </a:p>
          <a:p>
            <a:pPr>
              <a:buFont typeface="Monotype Sorts" pitchFamily="-65" charset="2"/>
              <a:buNone/>
              <a:tabLst>
                <a:tab pos="2738120" algn="l"/>
              </a:tabLst>
            </a:pPr>
            <a:r>
              <a:rPr lang="en-US" altLang="zh-CN" sz="1800">
                <a:ea typeface="宋体" panose="02010600030101010101" pitchFamily="2" charset="-122"/>
                <a:sym typeface="Greek Symbols" pitchFamily="18" charset="2"/>
              </a:rPr>
              <a:t>      F ={ A </a:t>
            </a:r>
            <a:r>
              <a:rPr lang="en-US" altLang="zh-CN" sz="1800">
                <a:ea typeface="宋体" panose="02010600030101010101" pitchFamily="2" charset="-122"/>
                <a:sym typeface="Symbol" panose="05050102010706020507" pitchFamily="18" charset="2"/>
              </a:rPr>
              <a:t> B, B  C}</a:t>
            </a:r>
            <a:endParaRPr lang="en-US" altLang="zh-CN" sz="1800">
              <a:ea typeface="宋体" panose="02010600030101010101" pitchFamily="2" charset="-122"/>
              <a:sym typeface="Symbol" panose="05050102010706020507" pitchFamily="18" charset="2"/>
            </a:endParaRPr>
          </a:p>
          <a:p>
            <a:pPr>
              <a:buFont typeface="Monotype Sorts" pitchFamily="-65" charset="2"/>
              <a:buNone/>
              <a:tabLst>
                <a:tab pos="2738120" algn="l"/>
              </a:tabLst>
            </a:pPr>
            <a:r>
              <a:rPr lang="en-US" altLang="zh-CN" sz="1800">
                <a:ea typeface="宋体" panose="02010600030101010101" pitchFamily="2" charset="-122"/>
                <a:sym typeface="Symbol" panose="05050102010706020507" pitchFamily="18" charset="2"/>
              </a:rPr>
              <a:t>      </a:t>
            </a:r>
            <a:r>
              <a:rPr lang="zh-CN" altLang="en-US" sz="1800">
                <a:ea typeface="宋体" panose="02010600030101010101" pitchFamily="2" charset="-122"/>
                <a:sym typeface="Symbol" panose="05050102010706020507" pitchFamily="18" charset="2"/>
              </a:rPr>
              <a:t>满足</a:t>
            </a:r>
            <a:r>
              <a:rPr lang="en-US" altLang="zh-CN" sz="1800">
                <a:ea typeface="宋体" panose="02010600030101010101" pitchFamily="2" charset="-122"/>
                <a:sym typeface="Symbol" panose="05050102010706020507" pitchFamily="18" charset="2"/>
              </a:rPr>
              <a:t>2NF</a:t>
            </a:r>
            <a:r>
              <a:rPr lang="zh-CN" altLang="en-US" sz="1800">
                <a:ea typeface="宋体" panose="02010600030101010101" pitchFamily="2" charset="-122"/>
                <a:sym typeface="Symbol" panose="05050102010706020507" pitchFamily="18" charset="2"/>
              </a:rPr>
              <a:t>， 不满足</a:t>
            </a:r>
            <a:r>
              <a:rPr lang="en-US" altLang="zh-CN" sz="1800">
                <a:ea typeface="宋体" panose="02010600030101010101" pitchFamily="2" charset="-122"/>
                <a:sym typeface="Symbol" panose="05050102010706020507" pitchFamily="18" charset="2"/>
              </a:rPr>
              <a:t>3NF</a:t>
            </a:r>
            <a:endParaRPr lang="zh-CN" altLang="en-US" sz="1800">
              <a:ea typeface="宋体" panose="02010600030101010101" pitchFamily="2" charset="-122"/>
              <a:sym typeface="Greek Symbols"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406234" y="302796"/>
            <a:ext cx="7924800" cy="457200"/>
          </a:xfrm>
        </p:spPr>
        <p:txBody>
          <a:bodyPr>
            <a:normAutofit fontScale="90000"/>
          </a:bodyPr>
          <a:lstStyle/>
          <a:p>
            <a:pPr>
              <a:defRPr/>
            </a:pPr>
            <a:r>
              <a:rPr lang="en-US" altLang="en-US" sz="2800" dirty="0">
                <a:effectLst>
                  <a:outerShdw blurRad="38100" dist="38100" dir="2700000" algn="tl">
                    <a:srgbClr val="C0C0C0"/>
                  </a:outerShdw>
                </a:effectLst>
                <a:ea typeface="MS PGothic" panose="020B0600070205080204" pitchFamily="34" charset="-128"/>
              </a:rPr>
              <a:t>Closure of a Set of Functional Dependencies</a:t>
            </a:r>
            <a:endParaRPr lang="en-US" altLang="en-US" sz="2800" dirty="0">
              <a:effectLst>
                <a:outerShdw blurRad="38100" dist="38100" dir="2700000" algn="tl">
                  <a:srgbClr val="C0C0C0"/>
                </a:outerShdw>
              </a:effectLst>
              <a:ea typeface="MS PGothic" panose="020B0600070205080204" pitchFamily="34" charset="-128"/>
            </a:endParaRPr>
          </a:p>
        </p:txBody>
      </p:sp>
      <p:sp>
        <p:nvSpPr>
          <p:cNvPr id="43011" name="Rectangle 3"/>
          <p:cNvSpPr>
            <a:spLocks noGrp="1" noChangeArrowheads="1"/>
          </p:cNvSpPr>
          <p:nvPr>
            <p:ph type="body" idx="1"/>
          </p:nvPr>
        </p:nvSpPr>
        <p:spPr>
          <a:xfrm>
            <a:off x="2296357" y="1137711"/>
            <a:ext cx="7705817" cy="2620461"/>
          </a:xfrm>
        </p:spPr>
        <p:txBody>
          <a:bodyPr>
            <a:normAutofit lnSpcReduction="20000"/>
          </a:bodyPr>
          <a:lstStyle/>
          <a:p>
            <a:r>
              <a:rPr lang="en-US" altLang="en-US" dirty="0"/>
              <a:t>Given a set </a:t>
            </a:r>
            <a:r>
              <a:rPr lang="en-US" altLang="en-US" i="1" dirty="0"/>
              <a:t>F</a:t>
            </a:r>
            <a:r>
              <a:rPr lang="en-US" altLang="en-US" dirty="0"/>
              <a:t> set of functional dependencies, there are certain other functional dependencies that are logically implied by </a:t>
            </a:r>
            <a:r>
              <a:rPr lang="en-US" altLang="en-US" i="1" dirty="0"/>
              <a:t>F</a:t>
            </a:r>
            <a:r>
              <a:rPr lang="en-US" altLang="en-US" dirty="0"/>
              <a:t>.</a:t>
            </a:r>
            <a:endParaRPr lang="en-US" altLang="en-US" dirty="0"/>
          </a:p>
          <a:p>
            <a:pPr lvl="1"/>
            <a:r>
              <a:rPr lang="en-US" altLang="en-US" dirty="0"/>
              <a:t> If  </a:t>
            </a:r>
            <a:r>
              <a:rPr lang="en-US" altLang="en-US" i="1" dirty="0"/>
              <a:t>A</a:t>
            </a:r>
            <a:r>
              <a:rPr lang="en-US" altLang="en-US" dirty="0"/>
              <a:t> </a:t>
            </a:r>
            <a:r>
              <a:rPr lang="en-US" altLang="en-US" dirty="0">
                <a:sym typeface="Symbol" panose="05050102010706020507" pitchFamily="18" charset="2"/>
              </a:rPr>
              <a:t></a:t>
            </a:r>
            <a:r>
              <a:rPr lang="en-US" altLang="en-US" dirty="0">
                <a:sym typeface="Monotype Sorts" pitchFamily="-65" charset="2"/>
              </a:rPr>
              <a:t> </a:t>
            </a:r>
            <a:r>
              <a:rPr lang="en-US" altLang="en-US" i="1" dirty="0">
                <a:sym typeface="Monotype Sorts" pitchFamily="-65" charset="2"/>
              </a:rPr>
              <a:t>B</a:t>
            </a:r>
            <a:r>
              <a:rPr lang="en-US" altLang="en-US" dirty="0">
                <a:sym typeface="Monotype Sorts" pitchFamily="-65" charset="2"/>
              </a:rPr>
              <a:t> and  </a:t>
            </a:r>
            <a:r>
              <a:rPr lang="en-US" altLang="en-US" i="1" dirty="0">
                <a:sym typeface="Monotype Sorts" pitchFamily="-65" charset="2"/>
              </a:rPr>
              <a:t>B</a:t>
            </a:r>
            <a:r>
              <a:rPr lang="en-US" altLang="en-US" dirty="0">
                <a:sym typeface="Monotype Sorts" pitchFamily="-65" charset="2"/>
              </a:rPr>
              <a:t> </a:t>
            </a:r>
            <a:r>
              <a:rPr lang="en-US" altLang="en-US" dirty="0">
                <a:sym typeface="Symbol" panose="05050102010706020507" pitchFamily="18" charset="2"/>
              </a:rPr>
              <a:t></a:t>
            </a:r>
            <a:r>
              <a:rPr lang="en-US" altLang="en-US" dirty="0">
                <a:sym typeface="Monotype Sorts" pitchFamily="-65" charset="2"/>
              </a:rPr>
              <a:t> </a:t>
            </a:r>
            <a:r>
              <a:rPr lang="en-US" altLang="en-US" i="1" dirty="0">
                <a:sym typeface="Monotype Sorts" pitchFamily="-65" charset="2"/>
              </a:rPr>
              <a:t>C</a:t>
            </a:r>
            <a:r>
              <a:rPr lang="en-US" altLang="en-US" dirty="0">
                <a:sym typeface="Monotype Sorts" pitchFamily="-65" charset="2"/>
              </a:rPr>
              <a:t>,  then we can infer that </a:t>
            </a:r>
            <a:r>
              <a:rPr lang="en-US" altLang="en-US" i="1" dirty="0">
                <a:sym typeface="Monotype Sorts" pitchFamily="-65" charset="2"/>
              </a:rPr>
              <a:t>A</a:t>
            </a:r>
            <a:r>
              <a:rPr lang="en-US" altLang="en-US" dirty="0">
                <a:sym typeface="Monotype Sorts" pitchFamily="-65" charset="2"/>
              </a:rPr>
              <a:t> </a:t>
            </a:r>
            <a:r>
              <a:rPr lang="en-US" altLang="en-US" dirty="0">
                <a:sym typeface="Symbol" panose="05050102010706020507" pitchFamily="18" charset="2"/>
              </a:rPr>
              <a:t></a:t>
            </a:r>
            <a:r>
              <a:rPr lang="en-US" altLang="en-US" dirty="0">
                <a:sym typeface="Monotype Sorts" pitchFamily="-65" charset="2"/>
              </a:rPr>
              <a:t> C</a:t>
            </a:r>
            <a:endParaRPr lang="en-US" altLang="en-US" dirty="0">
              <a:sym typeface="Monotype Sorts" pitchFamily="-65" charset="2"/>
            </a:endParaRPr>
          </a:p>
          <a:p>
            <a:pPr lvl="1"/>
            <a:r>
              <a:rPr lang="en-US" altLang="en-US" dirty="0">
                <a:sym typeface="Monotype Sorts" pitchFamily="-65" charset="2"/>
              </a:rPr>
              <a:t>etc.</a:t>
            </a:r>
            <a:endParaRPr lang="en-US" altLang="en-US" dirty="0"/>
          </a:p>
          <a:p>
            <a:r>
              <a:rPr lang="en-US" altLang="en-US" dirty="0"/>
              <a:t>The set of </a:t>
            </a:r>
            <a:r>
              <a:rPr lang="en-US" altLang="en-US" b="1" dirty="0">
                <a:solidFill>
                  <a:srgbClr val="002060"/>
                </a:solidFill>
              </a:rPr>
              <a:t>all</a:t>
            </a:r>
            <a:r>
              <a:rPr lang="en-US" altLang="en-US" dirty="0">
                <a:solidFill>
                  <a:srgbClr val="002060"/>
                </a:solidFill>
              </a:rPr>
              <a:t> </a:t>
            </a:r>
            <a:r>
              <a:rPr lang="en-US" altLang="en-US" dirty="0"/>
              <a:t>functional dependencies logically implied by </a:t>
            </a:r>
            <a:r>
              <a:rPr lang="en-US" altLang="en-US" i="1" dirty="0"/>
              <a:t>F</a:t>
            </a:r>
            <a:r>
              <a:rPr lang="en-US" altLang="en-US" dirty="0"/>
              <a:t> is the </a:t>
            </a:r>
            <a:r>
              <a:rPr lang="en-US" altLang="en-US" b="1" dirty="0">
                <a:solidFill>
                  <a:srgbClr val="002060"/>
                </a:solidFill>
              </a:rPr>
              <a:t>closure</a:t>
            </a:r>
            <a:r>
              <a:rPr lang="en-US" altLang="en-US" dirty="0"/>
              <a:t> of </a:t>
            </a:r>
            <a:r>
              <a:rPr lang="en-US" altLang="en-US" i="1" dirty="0"/>
              <a:t>F</a:t>
            </a:r>
            <a:r>
              <a:rPr lang="en-US" altLang="en-US" dirty="0"/>
              <a:t>.    </a:t>
            </a:r>
            <a:r>
              <a:rPr lang="zh-CN" altLang="en-US" sz="1600" dirty="0">
                <a:ea typeface="宋体" panose="02010600030101010101" pitchFamily="2" charset="-122"/>
              </a:rPr>
              <a:t>函数依赖集闭包</a:t>
            </a:r>
            <a:endParaRPr lang="en-US" altLang="en-US" dirty="0"/>
          </a:p>
          <a:p>
            <a:r>
              <a:rPr lang="en-US" altLang="en-US" dirty="0"/>
              <a:t>We denote the </a:t>
            </a:r>
            <a:r>
              <a:rPr lang="en-US" altLang="en-US" i="1" dirty="0"/>
              <a:t>closure </a:t>
            </a:r>
            <a:r>
              <a:rPr lang="en-US" altLang="en-US" dirty="0"/>
              <a:t>of </a:t>
            </a:r>
            <a:r>
              <a:rPr lang="en-US" altLang="en-US" i="1" dirty="0"/>
              <a:t>F</a:t>
            </a:r>
            <a:r>
              <a:rPr lang="en-US" altLang="en-US" dirty="0"/>
              <a:t> by </a:t>
            </a:r>
            <a:r>
              <a:rPr lang="en-US" altLang="en-US" b="1" i="1" dirty="0">
                <a:solidFill>
                  <a:srgbClr val="002060"/>
                </a:solidFill>
              </a:rPr>
              <a:t>F</a:t>
            </a:r>
            <a:r>
              <a:rPr lang="en-US" altLang="en-US" b="1" i="1" baseline="44000" dirty="0">
                <a:solidFill>
                  <a:srgbClr val="002060"/>
                </a:solidFill>
              </a:rPr>
              <a:t>+</a:t>
            </a:r>
            <a:r>
              <a:rPr lang="en-US" altLang="en-US" i="1" dirty="0">
                <a:solidFill>
                  <a:srgbClr val="000099"/>
                </a:solidFill>
              </a:rPr>
              <a:t>.</a:t>
            </a:r>
            <a:endParaRPr lang="en-US" altLang="en-US" i="1" dirty="0">
              <a:solidFill>
                <a:srgbClr val="000099"/>
              </a:solidFill>
            </a:endParaRPr>
          </a:p>
          <a:p>
            <a:endParaRPr lang="en-US" altLang="en-US" dirty="0">
              <a:sym typeface="Greek Symbol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en-US" sz="2800" dirty="0"/>
              <a:t>Join Operation (Cont.)</a:t>
            </a:r>
            <a:endParaRPr lang="en-US" altLang="en-US" sz="2800" dirty="0"/>
          </a:p>
        </p:txBody>
      </p:sp>
      <mc:AlternateContent xmlns:mc="http://schemas.openxmlformats.org/markup-compatibility/2006">
        <mc:Choice xmlns:a14="http://schemas.microsoft.com/office/drawing/2010/main" Requires="a14">
          <p:sp>
            <p:nvSpPr>
              <p:cNvPr id="7170" name="Rectangle 3"/>
              <p:cNvSpPr>
                <a:spLocks noGrp="1" noChangeArrowheads="1"/>
              </p:cNvSpPr>
              <p:nvPr>
                <p:ph type="body" idx="1"/>
              </p:nvPr>
            </p:nvSpPr>
            <p:spPr>
              <a:xfrm>
                <a:off x="2292350" y="1138873"/>
                <a:ext cx="7644131" cy="4823015"/>
              </a:xfrm>
            </p:spPr>
            <p:txBody>
              <a:bodyPr>
                <a:normAutofit fontScale="90000" lnSpcReduction="10000"/>
              </a:bodyPr>
              <a:lstStyle/>
              <a:p>
                <a:pPr>
                  <a:tabLst>
                    <a:tab pos="3149600" algn="ctr"/>
                  </a:tabLst>
                </a:pPr>
                <a:r>
                  <a:rPr lang="en-US" altLang="en-US" sz="1700" dirty="0"/>
                  <a:t>The </a:t>
                </a:r>
                <a:r>
                  <a:rPr lang="en-US" altLang="en-US" sz="1700" b="1" dirty="0"/>
                  <a:t>join </a:t>
                </a:r>
                <a:r>
                  <a:rPr lang="en-US" altLang="en-US" sz="1700" dirty="0"/>
                  <a:t>operation allows us to combine  a select operation and a  Cartesian-Product  operation into a single operation.</a:t>
                </a:r>
                <a:endParaRPr lang="en-US" altLang="en-US" sz="1700" dirty="0"/>
              </a:p>
              <a:p>
                <a:pPr>
                  <a:tabLst>
                    <a:tab pos="3149600" algn="ctr"/>
                  </a:tabLst>
                </a:pPr>
                <a:r>
                  <a:rPr lang="en-US" altLang="en-US" sz="1700" dirty="0"/>
                  <a:t>Consider relations </a:t>
                </a:r>
                <a:r>
                  <a:rPr lang="en-US" altLang="en-US" sz="1700" i="1" dirty="0"/>
                  <a:t>r </a:t>
                </a:r>
                <a:r>
                  <a:rPr lang="en-US" altLang="en-US" sz="1700" dirty="0"/>
                  <a:t>(</a:t>
                </a:r>
                <a:r>
                  <a:rPr lang="en-US" altLang="en-US" sz="1700" i="1" dirty="0"/>
                  <a:t>R</a:t>
                </a:r>
                <a:r>
                  <a:rPr lang="en-US" altLang="en-US" sz="1700" dirty="0"/>
                  <a:t>) and </a:t>
                </a:r>
                <a:r>
                  <a:rPr lang="en-US" altLang="en-US" sz="1700" i="1" dirty="0"/>
                  <a:t>s </a:t>
                </a:r>
                <a:r>
                  <a:rPr lang="en-US" altLang="en-US" sz="1700" dirty="0"/>
                  <a:t>(</a:t>
                </a:r>
                <a:r>
                  <a:rPr lang="en-US" altLang="en-US" sz="1700" i="1" dirty="0"/>
                  <a:t>S</a:t>
                </a:r>
                <a:r>
                  <a:rPr lang="en-US" altLang="en-US" sz="1700" dirty="0"/>
                  <a:t>)</a:t>
                </a:r>
                <a:endParaRPr lang="en-US" altLang="en-US" sz="1700" dirty="0"/>
              </a:p>
              <a:p>
                <a:r>
                  <a:rPr lang="en-US" altLang="en-US" sz="1700" dirty="0"/>
                  <a:t>Let  “theta” be a predicate on attributes in the schema R “union” S. The join operation  r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m:t>
                        </m:r>
                      </m:e>
                      <m:sub>
                        <m:r>
                          <a:rPr lang="en-US" sz="1700" i="1">
                            <a:latin typeface="Cambria Math" panose="02040503050406030204" pitchFamily="18" charset="0"/>
                          </a:rPr>
                          <m:t>𝜃</m:t>
                        </m:r>
                      </m:sub>
                    </m:sSub>
                  </m:oMath>
                </a14:m>
                <a:r>
                  <a:rPr lang="en-US" altLang="en-US" sz="1700" dirty="0"/>
                  <a:t> s is defined as follows:</a:t>
                </a:r>
                <a:endParaRPr lang="en-US" altLang="en-US" sz="1700" dirty="0"/>
              </a:p>
              <a:p>
                <a:pPr>
                  <a:buNone/>
                </a:pPr>
                <a14:m>
                  <m:oMathPara xmlns:m="http://schemas.openxmlformats.org/officeDocument/2006/math">
                    <m:oMathParaPr>
                      <m:jc m:val="centerGroup"/>
                    </m:oMathParaPr>
                    <m:oMath xmlns:m="http://schemas.openxmlformats.org/officeDocument/2006/math">
                      <m:r>
                        <a:rPr lang="en-US" i="1">
                          <a:highlight>
                            <a:srgbClr val="FFFF00"/>
                          </a:highlight>
                          <a:latin typeface="Cambria Math" panose="02040503050406030204" pitchFamily="18" charset="0"/>
                        </a:rPr>
                        <m:t>𝑟</m:t>
                      </m:r>
                      <m:sSub>
                        <m:sSubPr>
                          <m:ctrlPr>
                            <a:rPr lang="en-US" i="1">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m:t>
                          </m:r>
                        </m:e>
                        <m:sub>
                          <m:r>
                            <a:rPr lang="en-US" i="1">
                              <a:highlight>
                                <a:srgbClr val="FFFF00"/>
                              </a:highlight>
                              <a:latin typeface="Cambria Math" panose="02040503050406030204" pitchFamily="18" charset="0"/>
                            </a:rPr>
                            <m:t>𝜃</m:t>
                          </m:r>
                        </m:sub>
                      </m:sSub>
                      <m:r>
                        <a:rPr lang="en-US" i="1">
                          <a:highlight>
                            <a:srgbClr val="FFFF00"/>
                          </a:highlight>
                          <a:latin typeface="Cambria Math" panose="02040503050406030204" pitchFamily="18" charset="0"/>
                        </a:rPr>
                        <m:t>𝑠</m:t>
                      </m:r>
                      <m:r>
                        <a:rPr lang="en-US" i="1">
                          <a:highlight>
                            <a:srgbClr val="FFFF00"/>
                          </a:highlight>
                          <a:latin typeface="Cambria Math" panose="02040503050406030204" pitchFamily="18" charset="0"/>
                        </a:rPr>
                        <m:t>=</m:t>
                      </m:r>
                      <m:sSub>
                        <m:sSubPr>
                          <m:ctrlPr>
                            <a:rPr lang="en-US" i="1">
                              <a:highlight>
                                <a:srgbClr val="FFFF00"/>
                              </a:highlight>
                              <a:latin typeface="Cambria Math" panose="02040503050406030204" pitchFamily="18" charset="0"/>
                            </a:rPr>
                          </m:ctrlPr>
                        </m:sSubPr>
                        <m:e>
                          <m:r>
                            <a:rPr lang="en-US" i="1">
                              <a:highlight>
                                <a:srgbClr val="FFFF00"/>
                              </a:highlight>
                              <a:latin typeface="Cambria Math" panose="02040503050406030204" pitchFamily="18" charset="0"/>
                            </a:rPr>
                            <m:t>𝜎</m:t>
                          </m:r>
                        </m:e>
                        <m:sub>
                          <m:r>
                            <a:rPr lang="en-US" i="1">
                              <a:highlight>
                                <a:srgbClr val="FFFF00"/>
                              </a:highlight>
                              <a:latin typeface="Cambria Math" panose="02040503050406030204" pitchFamily="18" charset="0"/>
                            </a:rPr>
                            <m:t>𝜃</m:t>
                          </m:r>
                        </m:sub>
                      </m:sSub>
                      <m:r>
                        <a:rPr lang="en-US" b="0" i="1" smtClean="0">
                          <a:highlight>
                            <a:srgbClr val="FFFF00"/>
                          </a:highlight>
                          <a:latin typeface="Cambria Math" panose="02040503050406030204" pitchFamily="18" charset="0"/>
                        </a:rPr>
                        <m:t> </m:t>
                      </m:r>
                      <m:r>
                        <a:rPr lang="en-US" i="1">
                          <a:highlight>
                            <a:srgbClr val="FFFF00"/>
                          </a:highlight>
                          <a:latin typeface="Cambria Math" panose="02040503050406030204" pitchFamily="18" charset="0"/>
                        </a:rPr>
                        <m:t>(</m:t>
                      </m:r>
                      <m:r>
                        <a:rPr lang="en-US" i="1">
                          <a:highlight>
                            <a:srgbClr val="FFFF00"/>
                          </a:highlight>
                          <a:latin typeface="Cambria Math" panose="02040503050406030204" pitchFamily="18" charset="0"/>
                        </a:rPr>
                        <m:t>𝑟</m:t>
                      </m:r>
                      <m:r>
                        <a:rPr lang="en-US" i="1">
                          <a:highlight>
                            <a:srgbClr val="FFFF00"/>
                          </a:highlight>
                          <a:latin typeface="Cambria Math" panose="02040503050406030204" pitchFamily="18" charset="0"/>
                        </a:rPr>
                        <m:t> × </m:t>
                      </m:r>
                      <m:r>
                        <a:rPr lang="en-US" i="1">
                          <a:highlight>
                            <a:srgbClr val="FFFF00"/>
                          </a:highlight>
                          <a:latin typeface="Cambria Math" panose="02040503050406030204" pitchFamily="18" charset="0"/>
                        </a:rPr>
                        <m:t>𝑠</m:t>
                      </m:r>
                      <m:r>
                        <a:rPr lang="en-US" i="1">
                          <a:highlight>
                            <a:srgbClr val="FFFF00"/>
                          </a:highlight>
                          <a:latin typeface="Cambria Math" panose="02040503050406030204" pitchFamily="18" charset="0"/>
                        </a:rPr>
                        <m:t>)</m:t>
                      </m:r>
                    </m:oMath>
                  </m:oMathPara>
                </a14:m>
                <a:endParaRPr lang="en-US" altLang="ja-JP" dirty="0">
                  <a:highlight>
                    <a:srgbClr val="FFFF00"/>
                  </a:highlight>
                  <a:sym typeface="Symbol" panose="05050102010706020507" pitchFamily="18" charset="2"/>
                </a:endParaRPr>
              </a:p>
              <a:p>
                <a:pPr>
                  <a:buNone/>
                </a:pPr>
                <a:endParaRPr lang="en-US" altLang="ja-JP" dirty="0">
                  <a:sym typeface="Symbol" panose="05050102010706020507" pitchFamily="18" charset="2"/>
                </a:endParaRPr>
              </a:p>
              <a:p>
                <a:r>
                  <a:rPr lang="en-US" altLang="ja-JP" sz="1700" dirty="0">
                    <a:sym typeface="Symbol" panose="05050102010706020507" pitchFamily="18" charset="2"/>
                  </a:rPr>
                  <a:t>Thus</a:t>
                </a:r>
                <a:endParaRPr lang="en-US" altLang="ja-JP" sz="1700" dirty="0">
                  <a:sym typeface="Symbol" panose="05050102010706020507" pitchFamily="18" charset="2"/>
                </a:endParaRPr>
              </a:p>
              <a:p>
                <a:pPr marL="0" indent="0">
                  <a:buNone/>
                </a:pPr>
                <a:r>
                  <a:rPr lang="en-US" altLang="en-US" i="1" dirty="0">
                    <a:sym typeface="Symbol" panose="05050102010706020507" pitchFamily="18" charset="2"/>
                  </a:rPr>
                  <a:t></a:t>
                </a:r>
                <a:r>
                  <a:rPr lang="en-US" altLang="en-US" i="1" baseline="-25000" dirty="0">
                    <a:sym typeface="Symbol" panose="05050102010706020507" pitchFamily="18" charset="2"/>
                  </a:rPr>
                  <a:t>instructor.id =  teaches.id</a:t>
                </a:r>
                <a:r>
                  <a:rPr lang="en-US" altLang="ja-JP" sz="1700" dirty="0">
                    <a:sym typeface="Symbol" panose="05050102010706020507" pitchFamily="18" charset="2"/>
                  </a:rPr>
                  <a:t>(</a:t>
                </a:r>
                <a:r>
                  <a:rPr lang="en-US" altLang="ja-JP" sz="1700" i="1" dirty="0">
                    <a:sym typeface="Symbol" panose="05050102010706020507" pitchFamily="18" charset="2"/>
                  </a:rPr>
                  <a:t>instructor  </a:t>
                </a:r>
                <a:r>
                  <a:rPr lang="en-US" altLang="ja-JP" sz="1700" dirty="0">
                    <a:sym typeface="Symbol" panose="05050102010706020507" pitchFamily="18" charset="2"/>
                  </a:rPr>
                  <a:t>x</a:t>
                </a:r>
                <a:r>
                  <a:rPr lang="en-US" altLang="ja-JP" sz="1700" i="1" dirty="0">
                    <a:sym typeface="Symbol" panose="05050102010706020507" pitchFamily="18" charset="2"/>
                  </a:rPr>
                  <a:t> teaches </a:t>
                </a:r>
                <a:r>
                  <a:rPr lang="en-US" altLang="ja-JP" sz="1700" dirty="0">
                    <a:sym typeface="Symbol" panose="05050102010706020507" pitchFamily="18" charset="2"/>
                  </a:rPr>
                  <a:t>))</a:t>
                </a:r>
                <a:endParaRPr lang="en-US" altLang="ja-JP" sz="1700" dirty="0">
                  <a:sym typeface="Symbol" panose="05050102010706020507" pitchFamily="18" charset="2"/>
                </a:endParaRPr>
              </a:p>
              <a:p>
                <a:pPr marL="0" indent="0">
                  <a:buNone/>
                </a:pPr>
                <a:endParaRPr lang="en-US" altLang="ja-JP" sz="1700" dirty="0">
                  <a:sym typeface="Symbol" panose="05050102010706020507" pitchFamily="18" charset="2"/>
                </a:endParaRPr>
              </a:p>
              <a:p>
                <a:r>
                  <a:rPr lang="en-US" altLang="ja-JP" sz="1700" dirty="0">
                    <a:sym typeface="Symbol" panose="05050102010706020507" pitchFamily="18" charset="2"/>
                  </a:rPr>
                  <a:t>Can equivalently be written as </a:t>
                </a:r>
                <a:endParaRPr lang="en-US" altLang="ja-JP" sz="1700" dirty="0">
                  <a:sym typeface="Symbol" panose="05050102010706020507" pitchFamily="18" charset="2"/>
                </a:endParaRPr>
              </a:p>
              <a:p>
                <a:pPr>
                  <a:buNone/>
                </a:pPr>
                <a:r>
                  <a:rPr lang="en-US" altLang="en-US" sz="1700" i="1" dirty="0">
                    <a:sym typeface="Symbol" panose="05050102010706020507" pitchFamily="18" charset="2"/>
                  </a:rPr>
                  <a:t>                 instructor</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 </m:t>
                        </m:r>
                      </m:sub>
                    </m:sSub>
                  </m:oMath>
                </a14:m>
                <a:r>
                  <a:rPr lang="en-US" i="1" baseline="-25000" dirty="0"/>
                  <a:t>Instructor.id = teaches.id</a:t>
                </a:r>
                <a:r>
                  <a:rPr lang="en-US" sz="1700" i="1" dirty="0"/>
                  <a:t>teaches</a:t>
                </a:r>
                <a:r>
                  <a:rPr lang="en-US" sz="1700" dirty="0"/>
                  <a:t>.</a:t>
                </a:r>
                <a:endParaRPr lang="en-US" sz="1700" dirty="0"/>
              </a:p>
              <a:p>
                <a:pPr>
                  <a:buNone/>
                </a:pPr>
                <a:endParaRPr lang="en-US" altLang="ja-JP" dirty="0">
                  <a:sym typeface="Symbol" panose="05050102010706020507" pitchFamily="18" charset="2"/>
                </a:endParaRPr>
              </a:p>
            </p:txBody>
          </p:sp>
        </mc:Choice>
        <mc:Fallback>
          <p:sp>
            <p:nvSpPr>
              <p:cNvPr id="7170" name="Rectangle 3"/>
              <p:cNvSpPr>
                <a:spLocks noRot="1" noChangeAspect="1" noMove="1" noResize="1" noEditPoints="1" noAdjustHandles="1" noChangeArrowheads="1" noChangeShapeType="1" noTextEdit="1"/>
              </p:cNvSpPr>
              <p:nvPr>
                <p:ph type="body" idx="1"/>
              </p:nvPr>
            </p:nvSpPr>
            <p:spPr>
              <a:xfrm>
                <a:off x="2292350" y="1138873"/>
                <a:ext cx="7644131" cy="4823015"/>
              </a:xfrm>
              <a:blipFill rotWithShape="1">
                <a:blip r:embed="rId1"/>
                <a:stretch>
                  <a:fillRect t="-7" b="-3070"/>
                </a:stretch>
              </a:blipFill>
            </p:spPr>
            <p:txBody>
              <a:bodyPr/>
              <a:lstStyle/>
              <a:p>
                <a:r>
                  <a:rPr lang="zh-CN" alt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a:xfrm>
            <a:off x="2501900" y="304800"/>
            <a:ext cx="7924800" cy="457200"/>
          </a:xfrm>
        </p:spPr>
        <p:txBody>
          <a:bodyPr>
            <a:normAutofit fontScale="90000"/>
          </a:bodyPr>
          <a:lstStyle/>
          <a:p>
            <a:pPr>
              <a:defRPr/>
            </a:pPr>
            <a:r>
              <a:rPr lang="en-US" altLang="en-US" sz="2800" dirty="0">
                <a:effectLst>
                  <a:outerShdw blurRad="38100" dist="38100" dir="2700000" algn="tl">
                    <a:srgbClr val="C0C0C0"/>
                  </a:outerShdw>
                </a:effectLst>
                <a:ea typeface="MS PGothic" panose="020B0600070205080204" pitchFamily="34" charset="-128"/>
              </a:rPr>
              <a:t>Closure of a Set of Functional Dependencies</a:t>
            </a:r>
            <a:endParaRPr lang="en-US" altLang="en-US" sz="2800" dirty="0">
              <a:effectLst>
                <a:outerShdw blurRad="38100" dist="38100" dir="2700000" algn="tl">
                  <a:srgbClr val="C0C0C0"/>
                </a:outerShdw>
              </a:effectLst>
              <a:ea typeface="MS PGothic" panose="020B0600070205080204" pitchFamily="34" charset="-128"/>
            </a:endParaRPr>
          </a:p>
        </p:txBody>
      </p:sp>
      <p:sp>
        <p:nvSpPr>
          <p:cNvPr id="44035" name="Rectangle 3"/>
          <p:cNvSpPr>
            <a:spLocks noGrp="1" noChangeArrowheads="1"/>
          </p:cNvSpPr>
          <p:nvPr>
            <p:ph type="body" idx="1"/>
          </p:nvPr>
        </p:nvSpPr>
        <p:spPr>
          <a:xfrm>
            <a:off x="2296358" y="1124904"/>
            <a:ext cx="7741327" cy="3513084"/>
          </a:xfrm>
        </p:spPr>
        <p:txBody>
          <a:bodyPr>
            <a:normAutofit lnSpcReduction="20000"/>
          </a:bodyPr>
          <a:lstStyle/>
          <a:p>
            <a:r>
              <a:rPr lang="en-US" altLang="en-US" dirty="0"/>
              <a:t>We can compute F</a:t>
            </a:r>
            <a:r>
              <a:rPr lang="en-US" altLang="en-US" i="1" baseline="30000" dirty="0"/>
              <a:t>+</a:t>
            </a:r>
            <a:r>
              <a:rPr lang="en-US" altLang="en-US" i="1" dirty="0"/>
              <a:t>,</a:t>
            </a:r>
            <a:r>
              <a:rPr lang="en-US" altLang="en-US" dirty="0"/>
              <a:t> the closure of F, by repeatedly applying </a:t>
            </a:r>
            <a:r>
              <a:rPr lang="en-US" altLang="en-US" b="1" dirty="0">
                <a:solidFill>
                  <a:srgbClr val="002060"/>
                </a:solidFill>
              </a:rPr>
              <a:t>Armstrong</a:t>
            </a:r>
            <a:r>
              <a:rPr lang="en-US" altLang="en-US" b="1" dirty="0">
                <a:solidFill>
                  <a:srgbClr val="002060"/>
                </a:solidFill>
                <a:latin typeface="Arial" panose="020B0604020202020204" pitchFamily="34" charset="0"/>
              </a:rPr>
              <a:t>’</a:t>
            </a:r>
            <a:r>
              <a:rPr lang="en-US" altLang="ja-JP" b="1" dirty="0">
                <a:solidFill>
                  <a:srgbClr val="002060"/>
                </a:solidFill>
              </a:rPr>
              <a:t>s Axioms</a:t>
            </a:r>
            <a:r>
              <a:rPr lang="en-US" altLang="ja-JP" b="1" dirty="0">
                <a:solidFill>
                  <a:srgbClr val="000099"/>
                </a:solidFill>
              </a:rPr>
              <a:t>:</a:t>
            </a:r>
            <a:r>
              <a:rPr lang="zh-CN" altLang="en-US" sz="1600" b="1" dirty="0">
                <a:solidFill>
                  <a:srgbClr val="000099"/>
                </a:solidFill>
                <a:ea typeface="宋体" panose="02010600030101010101" pitchFamily="2" charset="-122"/>
              </a:rPr>
              <a:t>阿姆斯特朗公理系统</a:t>
            </a:r>
            <a:endParaRPr lang="en-US" altLang="ja-JP" b="1" dirty="0">
              <a:solidFill>
                <a:srgbClr val="000099"/>
              </a:solidFill>
            </a:endParaRPr>
          </a:p>
          <a:p>
            <a:pPr lvl="1"/>
            <a:r>
              <a:rPr lang="en-US" altLang="en-US" b="1" dirty="0">
                <a:sym typeface="Symbol" panose="05050102010706020507" pitchFamily="18" charset="2"/>
              </a:rPr>
              <a:t>Reflexive rule:</a:t>
            </a:r>
            <a:r>
              <a:rPr lang="en-US" altLang="en-US" dirty="0"/>
              <a:t> if </a:t>
            </a:r>
            <a:r>
              <a:rPr lang="en-US" altLang="en-US" i="1" dirty="0">
                <a:sym typeface="Symbol" panose="05050102010706020507" pitchFamily="18" charset="2"/>
              </a:rPr>
              <a:t></a:t>
            </a:r>
            <a:r>
              <a:rPr lang="en-US" altLang="en-US" dirty="0">
                <a:sym typeface="Symbol" panose="05050102010706020507" pitchFamily="18" charset="2"/>
              </a:rPr>
              <a:t>  , then  </a:t>
            </a:r>
            <a:r>
              <a:rPr lang="en-US" altLang="en-US" dirty="0">
                <a:sym typeface="Monotype Sorts" pitchFamily="-65" charset="2"/>
              </a:rPr>
              <a:t> </a:t>
            </a:r>
            <a:r>
              <a:rPr lang="en-US" altLang="en-US" i="1" dirty="0">
                <a:sym typeface="Symbol" panose="05050102010706020507" pitchFamily="18" charset="2"/>
              </a:rPr>
              <a:t>    </a:t>
            </a:r>
            <a:r>
              <a:rPr lang="zh-CN" altLang="en-US" dirty="0">
                <a:latin typeface="宋体" panose="02010600030101010101" pitchFamily="2" charset="-122"/>
                <a:ea typeface="宋体" panose="02010600030101010101" pitchFamily="2" charset="-122"/>
                <a:sym typeface="Symbol" panose="05050102010706020507" pitchFamily="18" charset="2"/>
              </a:rPr>
              <a:t>自反律</a:t>
            </a:r>
            <a:endParaRPr lang="en-US" altLang="en-US" dirty="0">
              <a:latin typeface="宋体" panose="02010600030101010101" pitchFamily="2" charset="-122"/>
              <a:ea typeface="宋体" panose="02010600030101010101" pitchFamily="2" charset="-122"/>
              <a:sym typeface="Symbol" panose="05050102010706020507" pitchFamily="18" charset="2"/>
            </a:endParaRPr>
          </a:p>
          <a:p>
            <a:pPr lvl="1"/>
            <a:r>
              <a:rPr lang="en-US" altLang="en-US" b="1" dirty="0">
                <a:sym typeface="Symbol" panose="05050102010706020507" pitchFamily="18" charset="2"/>
              </a:rPr>
              <a:t>Augmentation  rule</a:t>
            </a:r>
            <a:r>
              <a:rPr lang="en-US" altLang="en-US" b="1" dirty="0">
                <a:solidFill>
                  <a:srgbClr val="000099"/>
                </a:solidFill>
                <a:sym typeface="Symbol" panose="05050102010706020507" pitchFamily="18" charset="2"/>
              </a:rPr>
              <a:t>: </a:t>
            </a:r>
            <a:r>
              <a:rPr lang="en-US" altLang="en-US" dirty="0">
                <a:sym typeface="Symbol" panose="05050102010706020507" pitchFamily="18" charset="2"/>
              </a:rPr>
              <a:t>if  </a:t>
            </a:r>
            <a:r>
              <a:rPr lang="en-US" altLang="en-US" dirty="0">
                <a:sym typeface="Monotype Sorts" pitchFamily="-65" charset="2"/>
              </a:rPr>
              <a:t> </a:t>
            </a:r>
            <a:r>
              <a:rPr lang="en-US" altLang="en-US" i="1" dirty="0">
                <a:sym typeface="Symbol" panose="05050102010706020507" pitchFamily="18" charset="2"/>
              </a:rPr>
              <a:t>, </a:t>
            </a:r>
            <a:r>
              <a:rPr lang="en-US" altLang="en-US" dirty="0">
                <a:sym typeface="Symbol" panose="05050102010706020507" pitchFamily="18" charset="2"/>
              </a:rPr>
              <a:t>then </a:t>
            </a:r>
            <a:r>
              <a:rPr lang="en-US" altLang="en-US" dirty="0">
                <a:sym typeface="Greek Symbols"/>
              </a:rPr>
              <a:t> </a:t>
            </a:r>
            <a:r>
              <a:rPr lang="en-US" altLang="en-US" dirty="0">
                <a:sym typeface="Symbol" panose="05050102010706020507" pitchFamily="18" charset="2"/>
              </a:rPr>
              <a:t> </a:t>
            </a:r>
            <a:r>
              <a:rPr lang="en-US" altLang="en-US" dirty="0">
                <a:sym typeface="Monotype Sorts" pitchFamily="-65" charset="2"/>
              </a:rPr>
              <a:t> </a:t>
            </a:r>
            <a:r>
              <a:rPr lang="en-US" altLang="en-US" dirty="0">
                <a:sym typeface="Symbol" panose="05050102010706020507" pitchFamily="18" charset="2"/>
              </a:rPr>
              <a:t> </a:t>
            </a:r>
            <a:r>
              <a:rPr lang="en-US" altLang="en-US" dirty="0">
                <a:sym typeface="Monotype Sorts" pitchFamily="-65" charset="2"/>
              </a:rPr>
              <a:t> </a:t>
            </a:r>
            <a:r>
              <a:rPr lang="en-US" altLang="en-US" i="1" dirty="0">
                <a:sym typeface="Symbol" panose="05050102010706020507" pitchFamily="18" charset="2"/>
              </a:rPr>
              <a:t>    </a:t>
            </a:r>
            <a:r>
              <a:rPr lang="zh-CN" altLang="en-US" dirty="0">
                <a:latin typeface="宋体" panose="02010600030101010101" pitchFamily="2" charset="-122"/>
                <a:ea typeface="宋体" panose="02010600030101010101" pitchFamily="2" charset="-122"/>
                <a:sym typeface="Symbol" panose="05050102010706020507" pitchFamily="18" charset="2"/>
              </a:rPr>
              <a:t>增广律</a:t>
            </a:r>
            <a:endParaRPr lang="en-US" altLang="en-US" dirty="0">
              <a:latin typeface="宋体" panose="02010600030101010101" pitchFamily="2" charset="-122"/>
              <a:ea typeface="宋体" panose="02010600030101010101" pitchFamily="2" charset="-122"/>
              <a:sym typeface="Symbol" panose="05050102010706020507" pitchFamily="18" charset="2"/>
            </a:endParaRPr>
          </a:p>
          <a:p>
            <a:pPr lvl="1"/>
            <a:r>
              <a:rPr lang="en-US" altLang="en-US" b="1" dirty="0">
                <a:sym typeface="Symbol" panose="05050102010706020507" pitchFamily="18" charset="2"/>
              </a:rPr>
              <a:t>Transitivity rule</a:t>
            </a:r>
            <a:r>
              <a:rPr lang="en-US" altLang="en-US" b="1" dirty="0">
                <a:solidFill>
                  <a:srgbClr val="000099"/>
                </a:solidFill>
                <a:sym typeface="Symbol" panose="05050102010706020507" pitchFamily="18" charset="2"/>
              </a:rPr>
              <a:t>:  </a:t>
            </a:r>
            <a:r>
              <a:rPr lang="en-US" altLang="en-US" dirty="0">
                <a:sym typeface="Symbol" panose="05050102010706020507" pitchFamily="18" charset="2"/>
              </a:rPr>
              <a:t>if  </a:t>
            </a:r>
            <a:r>
              <a:rPr lang="en-US" altLang="en-US" dirty="0">
                <a:sym typeface="Monotype Sorts" pitchFamily="-65" charset="2"/>
              </a:rPr>
              <a:t> </a:t>
            </a:r>
            <a:r>
              <a:rPr lang="en-US" altLang="en-US" i="1" dirty="0">
                <a:sym typeface="Symbol" panose="05050102010706020507" pitchFamily="18" charset="2"/>
              </a:rPr>
              <a:t>, </a:t>
            </a:r>
            <a:r>
              <a:rPr lang="en-US" altLang="en-US" dirty="0">
                <a:sym typeface="Symbol" panose="05050102010706020507" pitchFamily="18" charset="2"/>
              </a:rPr>
              <a:t>and </a:t>
            </a:r>
            <a:r>
              <a:rPr lang="en-US" altLang="en-US" i="1" dirty="0">
                <a:sym typeface="Symbol" panose="05050102010706020507" pitchFamily="18" charset="2"/>
              </a:rPr>
              <a:t> </a:t>
            </a:r>
            <a:r>
              <a:rPr lang="en-US" altLang="en-US" dirty="0">
                <a:sym typeface="Symbol" panose="05050102010706020507" pitchFamily="18" charset="2"/>
              </a:rPr>
              <a:t> </a:t>
            </a:r>
            <a:r>
              <a:rPr lang="en-US" altLang="en-US" dirty="0">
                <a:sym typeface="Monotype Sorts" pitchFamily="-65" charset="2"/>
              </a:rPr>
              <a:t>, then </a:t>
            </a:r>
            <a:r>
              <a:rPr lang="en-US" altLang="en-US" dirty="0">
                <a:sym typeface="Symbol" panose="05050102010706020507" pitchFamily="18" charset="2"/>
              </a:rPr>
              <a:t> </a:t>
            </a:r>
            <a:r>
              <a:rPr lang="en-US" altLang="en-US" dirty="0">
                <a:sym typeface="Monotype Sorts" pitchFamily="-65" charset="2"/>
              </a:rPr>
              <a:t> </a:t>
            </a:r>
            <a:r>
              <a:rPr lang="en-US" altLang="en-US" dirty="0">
                <a:sym typeface="Symbol" panose="05050102010706020507" pitchFamily="18" charset="2"/>
              </a:rPr>
              <a:t>   </a:t>
            </a:r>
            <a:r>
              <a:rPr lang="zh-CN" altLang="en-US" dirty="0">
                <a:latin typeface="宋体" panose="02010600030101010101" pitchFamily="2" charset="-122"/>
                <a:ea typeface="宋体" panose="02010600030101010101" pitchFamily="2" charset="-122"/>
                <a:sym typeface="Symbol" panose="05050102010706020507" pitchFamily="18" charset="2"/>
              </a:rPr>
              <a:t>传递律</a:t>
            </a:r>
            <a:endParaRPr lang="en-US" altLang="en-US" b="1" dirty="0">
              <a:latin typeface="宋体" panose="02010600030101010101" pitchFamily="2" charset="-122"/>
              <a:ea typeface="宋体" panose="02010600030101010101" pitchFamily="2" charset="-122"/>
              <a:sym typeface="Greek Symbols"/>
            </a:endParaRPr>
          </a:p>
          <a:p>
            <a:r>
              <a:rPr lang="en-US" altLang="en-US" dirty="0">
                <a:sym typeface="Greek Symbols"/>
              </a:rPr>
              <a:t>These rules are </a:t>
            </a:r>
            <a:endParaRPr lang="en-US" altLang="en-US" dirty="0">
              <a:sym typeface="Greek Symbols"/>
            </a:endParaRPr>
          </a:p>
          <a:p>
            <a:pPr lvl="1"/>
            <a:r>
              <a:rPr lang="en-US" altLang="en-US" b="1" dirty="0">
                <a:solidFill>
                  <a:srgbClr val="002060"/>
                </a:solidFill>
                <a:sym typeface="Greek Symbols"/>
              </a:rPr>
              <a:t>Sound</a:t>
            </a:r>
            <a:r>
              <a:rPr lang="en-US" altLang="en-US" dirty="0">
                <a:solidFill>
                  <a:srgbClr val="002060"/>
                </a:solidFill>
                <a:sym typeface="Greek Symbols"/>
              </a:rPr>
              <a:t> </a:t>
            </a:r>
            <a:r>
              <a:rPr lang="en-US" altLang="en-US" dirty="0">
                <a:sym typeface="Greek Symbols"/>
              </a:rPr>
              <a:t>-- generate only functional dependencies that actually hold,  and    </a:t>
            </a:r>
            <a:r>
              <a:rPr lang="zh-CN" altLang="en-US" sz="1600" dirty="0">
                <a:ea typeface="宋体" panose="02010600030101010101" pitchFamily="2" charset="-122"/>
                <a:sym typeface="Greek Symbols" pitchFamily="18" charset="2"/>
              </a:rPr>
              <a:t>正确的（推出来的都正确）</a:t>
            </a:r>
            <a:endParaRPr lang="en-US" altLang="en-US" dirty="0">
              <a:sym typeface="Greek Symbols"/>
            </a:endParaRPr>
          </a:p>
          <a:p>
            <a:pPr lvl="1"/>
            <a:r>
              <a:rPr lang="en-US" altLang="en-US" b="1" dirty="0">
                <a:solidFill>
                  <a:srgbClr val="002060"/>
                </a:solidFill>
                <a:sym typeface="Greek Symbols"/>
              </a:rPr>
              <a:t>Complete</a:t>
            </a:r>
            <a:r>
              <a:rPr lang="en-US" altLang="en-US" dirty="0">
                <a:sym typeface="Greek Symbols"/>
              </a:rPr>
              <a:t>  -- generate all functional dependencies that hold.    </a:t>
            </a:r>
            <a:r>
              <a:rPr lang="zh-CN" altLang="en-US" sz="1600" dirty="0">
                <a:ea typeface="宋体" panose="02010600030101010101" pitchFamily="2" charset="-122"/>
                <a:sym typeface="Greek Symbols" pitchFamily="18" charset="2"/>
              </a:rPr>
              <a:t>完备的（蕴含的都推得出来）</a:t>
            </a:r>
            <a:endParaRPr lang="en-US" altLang="en-US" dirty="0">
              <a:sym typeface="Greek Symbol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2387600" y="161925"/>
            <a:ext cx="8077200" cy="609600"/>
          </a:xfrm>
        </p:spPr>
        <p:txBody>
          <a:bodyPr>
            <a:normAutofit fontScale="90000"/>
          </a:bodyPr>
          <a:lstStyle/>
          <a:p>
            <a:pPr>
              <a:defRPr/>
            </a:pPr>
            <a:r>
              <a:rPr lang="en-US" altLang="en-US" sz="2800" dirty="0">
                <a:effectLst>
                  <a:outerShdw blurRad="38100" dist="38100" dir="2700000" algn="tl">
                    <a:srgbClr val="C0C0C0"/>
                  </a:outerShdw>
                </a:effectLst>
                <a:ea typeface="MS PGothic" panose="020B0600070205080204" pitchFamily="34" charset="-128"/>
              </a:rPr>
              <a:t>Closure of Functional Dependencies (Cont.)</a:t>
            </a:r>
            <a:endParaRPr lang="en-US" altLang="en-US" sz="2800" dirty="0">
              <a:effectLst>
                <a:outerShdw blurRad="38100" dist="38100" dir="2700000" algn="tl">
                  <a:srgbClr val="C0C0C0"/>
                </a:outerShdw>
              </a:effectLst>
              <a:ea typeface="MS PGothic" panose="020B0600070205080204" pitchFamily="34" charset="-128"/>
            </a:endParaRPr>
          </a:p>
        </p:txBody>
      </p:sp>
      <p:sp>
        <p:nvSpPr>
          <p:cNvPr id="46083" name="Rectangle 3"/>
          <p:cNvSpPr>
            <a:spLocks noGrp="1" noChangeArrowheads="1"/>
          </p:cNvSpPr>
          <p:nvPr>
            <p:ph type="body" idx="1"/>
          </p:nvPr>
        </p:nvSpPr>
        <p:spPr>
          <a:xfrm>
            <a:off x="2296358" y="1118694"/>
            <a:ext cx="7285646" cy="2466477"/>
          </a:xfrm>
        </p:spPr>
        <p:txBody>
          <a:bodyPr>
            <a:normAutofit fontScale="90000" lnSpcReduction="20000"/>
          </a:bodyPr>
          <a:lstStyle/>
          <a:p>
            <a:r>
              <a:rPr lang="en-US" altLang="en-US" dirty="0"/>
              <a:t>Additional rules:</a:t>
            </a:r>
            <a:endParaRPr lang="en-US" altLang="en-US" dirty="0"/>
          </a:p>
          <a:p>
            <a:pPr lvl="1"/>
            <a:r>
              <a:rPr lang="en-US" altLang="en-US" b="1" dirty="0">
                <a:sym typeface="Symbol" panose="05050102010706020507" pitchFamily="18" charset="2"/>
              </a:rPr>
              <a:t>Union rule</a:t>
            </a:r>
            <a:r>
              <a:rPr lang="en-US" altLang="en-US" dirty="0">
                <a:sym typeface="Symbol" panose="05050102010706020507" pitchFamily="18" charset="2"/>
              </a:rPr>
              <a:t>: If  </a:t>
            </a:r>
            <a:r>
              <a:rPr lang="en-US" altLang="en-US" dirty="0">
                <a:sym typeface="Monotype Sorts" pitchFamily="-65" charset="2"/>
              </a:rPr>
              <a:t> </a:t>
            </a:r>
            <a:r>
              <a:rPr lang="en-US" altLang="en-US" i="1" dirty="0">
                <a:sym typeface="Symbol" panose="05050102010706020507" pitchFamily="18" charset="2"/>
              </a:rPr>
              <a:t> </a:t>
            </a:r>
            <a:r>
              <a:rPr lang="en-US" altLang="en-US" dirty="0">
                <a:sym typeface="Symbol" panose="05050102010706020507" pitchFamily="18" charset="2"/>
              </a:rPr>
              <a:t>holds</a:t>
            </a:r>
            <a:r>
              <a:rPr lang="en-US" altLang="en-US" i="1" dirty="0">
                <a:sym typeface="Symbol" panose="05050102010706020507" pitchFamily="18" charset="2"/>
              </a:rPr>
              <a:t> a</a:t>
            </a:r>
            <a:r>
              <a:rPr lang="en-US" altLang="en-US" dirty="0">
                <a:sym typeface="Symbol" panose="05050102010706020507" pitchFamily="18" charset="2"/>
              </a:rPr>
              <a:t>nd </a:t>
            </a:r>
            <a:r>
              <a:rPr lang="en-US" altLang="en-US" i="1" dirty="0">
                <a:sym typeface="Symbol" panose="05050102010706020507" pitchFamily="18" charset="2"/>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dirty="0">
                <a:sym typeface="Monotype Sorts" pitchFamily="-65" charset="2"/>
              </a:rPr>
              <a:t> holds,  then </a:t>
            </a:r>
            <a:r>
              <a:rPr lang="en-US" altLang="en-US" dirty="0">
                <a:sym typeface="Symbol" panose="05050102010706020507" pitchFamily="18" charset="2"/>
              </a:rPr>
              <a:t> </a:t>
            </a:r>
            <a:r>
              <a:rPr lang="en-US" altLang="en-US" dirty="0">
                <a:sym typeface="Monotype Sorts" pitchFamily="-65" charset="2"/>
              </a:rPr>
              <a:t> </a:t>
            </a:r>
            <a:r>
              <a:rPr lang="en-US" altLang="en-US" i="1" dirty="0">
                <a:sym typeface="Symbol" panose="05050102010706020507" pitchFamily="18" charset="2"/>
              </a:rPr>
              <a:t> </a:t>
            </a:r>
            <a:r>
              <a:rPr lang="en-US" altLang="en-US" dirty="0">
                <a:sym typeface="Symbol" panose="05050102010706020507" pitchFamily="18" charset="2"/>
              </a:rPr>
              <a:t></a:t>
            </a:r>
            <a:r>
              <a:rPr lang="en-US" altLang="en-US" dirty="0">
                <a:sym typeface="Greek Symbols"/>
              </a:rPr>
              <a:t> holds.</a:t>
            </a:r>
            <a:r>
              <a:rPr lang="zh-CN" altLang="en-US" sz="1600" b="1" dirty="0">
                <a:solidFill>
                  <a:srgbClr val="000099"/>
                </a:solidFill>
                <a:ea typeface="宋体" panose="02010600030101010101" pitchFamily="2" charset="-122"/>
                <a:sym typeface="Greek Symbols" pitchFamily="18" charset="2"/>
              </a:rPr>
              <a:t>合并规则</a:t>
            </a:r>
            <a:endParaRPr lang="en-US" altLang="en-US" dirty="0">
              <a:sym typeface="Greek Symbols"/>
            </a:endParaRPr>
          </a:p>
          <a:p>
            <a:pPr lvl="1"/>
            <a:r>
              <a:rPr lang="en-US" altLang="en-US" b="1" dirty="0">
                <a:sym typeface="Monotype Sorts" pitchFamily="-65" charset="2"/>
              </a:rPr>
              <a:t>Decomposition rule</a:t>
            </a:r>
            <a:r>
              <a:rPr lang="en-US" altLang="en-US" dirty="0">
                <a:sym typeface="Monotype Sorts" pitchFamily="-65" charset="2"/>
              </a:rPr>
              <a:t>:</a:t>
            </a:r>
            <a:r>
              <a:rPr lang="en-US" altLang="en-US" b="1" dirty="0">
                <a:sym typeface="Monotype Sorts" pitchFamily="-65" charset="2"/>
              </a:rPr>
              <a:t> </a:t>
            </a:r>
            <a:r>
              <a:rPr lang="en-US" altLang="en-US" dirty="0">
                <a:sym typeface="Greek Symbols"/>
              </a:rPr>
              <a:t>If </a:t>
            </a:r>
            <a:r>
              <a:rPr lang="en-US" altLang="en-US" dirty="0">
                <a:sym typeface="Symbol" panose="05050102010706020507" pitchFamily="18" charset="2"/>
              </a:rPr>
              <a:t> </a:t>
            </a:r>
            <a:r>
              <a:rPr lang="en-US" altLang="en-US" dirty="0">
                <a:sym typeface="Monotype Sorts" pitchFamily="-65" charset="2"/>
              </a:rPr>
              <a:t> </a:t>
            </a:r>
            <a:r>
              <a:rPr lang="en-US" altLang="en-US" i="1" dirty="0">
                <a:sym typeface="Symbol" panose="05050102010706020507" pitchFamily="18" charset="2"/>
              </a:rPr>
              <a:t> </a:t>
            </a:r>
            <a:r>
              <a:rPr lang="en-US" altLang="en-US" dirty="0">
                <a:sym typeface="Symbol" panose="05050102010706020507" pitchFamily="18" charset="2"/>
              </a:rPr>
              <a:t></a:t>
            </a:r>
            <a:r>
              <a:rPr lang="en-US" altLang="en-US" dirty="0">
                <a:sym typeface="Monotype Sorts" pitchFamily="-65" charset="2"/>
              </a:rPr>
              <a:t> holds, then </a:t>
            </a:r>
            <a:r>
              <a:rPr lang="en-US" altLang="en-US" dirty="0">
                <a:sym typeface="Symbol" panose="05050102010706020507" pitchFamily="18" charset="2"/>
              </a:rPr>
              <a:t> </a:t>
            </a:r>
            <a:r>
              <a:rPr lang="en-US" altLang="en-US" dirty="0">
                <a:sym typeface="Monotype Sorts" pitchFamily="-65" charset="2"/>
              </a:rPr>
              <a:t> </a:t>
            </a:r>
            <a:r>
              <a:rPr lang="en-US" altLang="en-US" i="1" dirty="0">
                <a:sym typeface="Symbol" panose="05050102010706020507" pitchFamily="18" charset="2"/>
              </a:rPr>
              <a:t>  </a:t>
            </a:r>
            <a:r>
              <a:rPr lang="en-US" altLang="en-US" dirty="0">
                <a:sym typeface="Symbol" panose="05050102010706020507" pitchFamily="18" charset="2"/>
              </a:rPr>
              <a:t>holds and </a:t>
            </a:r>
            <a:r>
              <a:rPr lang="en-US" altLang="en-US" i="1" dirty="0">
                <a:sym typeface="Symbol" panose="05050102010706020507" pitchFamily="18" charset="2"/>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dirty="0">
                <a:sym typeface="Monotype Sorts" pitchFamily="-65" charset="2"/>
              </a:rPr>
              <a:t> holds.  </a:t>
            </a:r>
            <a:r>
              <a:rPr lang="zh-CN" altLang="en-US" sz="1600" b="1" dirty="0">
                <a:solidFill>
                  <a:srgbClr val="000099"/>
                </a:solidFill>
                <a:ea typeface="宋体" panose="02010600030101010101" pitchFamily="2" charset="-122"/>
                <a:sym typeface="Monotype Sorts" pitchFamily="-65" charset="2"/>
              </a:rPr>
              <a:t>分解规则</a:t>
            </a:r>
            <a:endParaRPr lang="en-US" altLang="en-US" dirty="0">
              <a:sym typeface="Monotype Sorts" pitchFamily="-65" charset="2"/>
            </a:endParaRPr>
          </a:p>
          <a:p>
            <a:pPr lvl="1"/>
            <a:r>
              <a:rPr lang="en-US" altLang="en-US" b="1" dirty="0" err="1">
                <a:sym typeface="Greek Symbols"/>
              </a:rPr>
              <a:t>Pseudotransitivity</a:t>
            </a:r>
            <a:r>
              <a:rPr lang="en-US" altLang="en-US" b="1" dirty="0">
                <a:sym typeface="Greek Symbols"/>
              </a:rPr>
              <a:t> </a:t>
            </a:r>
            <a:r>
              <a:rPr lang="en-US" altLang="en-US" b="1" dirty="0" err="1">
                <a:sym typeface="Greek Symbols"/>
              </a:rPr>
              <a:t>rule</a:t>
            </a:r>
            <a:r>
              <a:rPr lang="en-US" altLang="en-US" dirty="0" err="1">
                <a:sym typeface="Greek Symbols"/>
              </a:rPr>
              <a:t>:</a:t>
            </a:r>
            <a:r>
              <a:rPr lang="en-US" altLang="en-US" dirty="0" err="1">
                <a:sym typeface="Monotype Sorts" pitchFamily="-65" charset="2"/>
              </a:rPr>
              <a:t>If</a:t>
            </a:r>
            <a:r>
              <a:rPr lang="en-US" altLang="en-US" dirty="0">
                <a:sym typeface="Monotype Sorts" pitchFamily="-65" charset="2"/>
              </a:rPr>
              <a:t> </a:t>
            </a:r>
            <a:r>
              <a:rPr lang="en-US" altLang="en-US" dirty="0">
                <a:sym typeface="Symbol" panose="05050102010706020507" pitchFamily="18" charset="2"/>
              </a:rPr>
              <a:t> </a:t>
            </a:r>
            <a:r>
              <a:rPr lang="en-US" altLang="en-US" dirty="0">
                <a:sym typeface="Monotype Sorts" pitchFamily="-65" charset="2"/>
              </a:rPr>
              <a:t> </a:t>
            </a:r>
            <a:r>
              <a:rPr lang="en-US" altLang="en-US" i="1" dirty="0">
                <a:sym typeface="Symbol" panose="05050102010706020507" pitchFamily="18" charset="2"/>
              </a:rPr>
              <a:t>  </a:t>
            </a:r>
            <a:r>
              <a:rPr lang="en-US" altLang="en-US" dirty="0">
                <a:sym typeface="Symbol" panose="05050102010706020507" pitchFamily="18" charset="2"/>
              </a:rPr>
              <a:t>holds</a:t>
            </a:r>
            <a:r>
              <a:rPr lang="en-US" altLang="en-US" i="1" dirty="0">
                <a:sym typeface="Symbol" panose="05050102010706020507" pitchFamily="18" charset="2"/>
              </a:rPr>
              <a:t> a</a:t>
            </a:r>
            <a:r>
              <a:rPr lang="en-US" altLang="en-US" dirty="0">
                <a:sym typeface="Symbol" panose="05050102010706020507" pitchFamily="18" charset="2"/>
              </a:rPr>
              <a:t>nd </a:t>
            </a:r>
            <a:r>
              <a:rPr lang="en-US" altLang="en-US" dirty="0">
                <a:sym typeface="Greek Symbols"/>
              </a:rPr>
              <a:t> </a:t>
            </a:r>
            <a:r>
              <a:rPr lang="en-US" altLang="en-US" i="1" dirty="0">
                <a:sym typeface="Symbol" panose="05050102010706020507" pitchFamily="18" charset="2"/>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dirty="0">
                <a:sym typeface="Greek Symbols"/>
              </a:rPr>
              <a:t> holds, then </a:t>
            </a:r>
            <a:r>
              <a:rPr lang="en-US" altLang="en-US" dirty="0">
                <a:sym typeface="Symbol" panose="05050102010706020507" pitchFamily="18" charset="2"/>
              </a:rPr>
              <a:t> </a:t>
            </a:r>
            <a:r>
              <a:rPr lang="en-US" altLang="en-US" dirty="0">
                <a:sym typeface="Greek Symbols"/>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dirty="0">
                <a:sym typeface="Greek Symbols"/>
              </a:rPr>
              <a:t> holds</a:t>
            </a:r>
            <a:r>
              <a:rPr lang="en-US" altLang="en-US" b="1" dirty="0">
                <a:sym typeface="Greek Symbols"/>
              </a:rPr>
              <a:t>.  </a:t>
            </a:r>
            <a:r>
              <a:rPr lang="zh-CN" altLang="en-US" sz="1600" b="1" dirty="0">
                <a:solidFill>
                  <a:srgbClr val="000099"/>
                </a:solidFill>
                <a:ea typeface="宋体" panose="02010600030101010101" pitchFamily="2" charset="-122"/>
                <a:sym typeface="Greek Symbols"/>
              </a:rPr>
              <a:t>伪传递规则</a:t>
            </a:r>
            <a:endParaRPr lang="en-US" altLang="en-US" sz="1600" b="1" dirty="0">
              <a:solidFill>
                <a:srgbClr val="000099"/>
              </a:solidFill>
              <a:ea typeface="宋体" panose="02010600030101010101" pitchFamily="2" charset="-122"/>
              <a:sym typeface="Greek Symbols"/>
            </a:endParaRPr>
          </a:p>
          <a:p>
            <a:r>
              <a:rPr lang="en-US" altLang="en-US" dirty="0">
                <a:sym typeface="Greek Symbols"/>
              </a:rPr>
              <a:t>The above rules can be inferred from Armstrong</a:t>
            </a:r>
            <a:r>
              <a:rPr lang="ja-JP" altLang="en-US" dirty="0">
                <a:latin typeface="Arial" panose="020B0604020202020204" pitchFamily="34" charset="0"/>
                <a:sym typeface="Greek Symbols"/>
              </a:rPr>
              <a:t>’</a:t>
            </a:r>
            <a:r>
              <a:rPr lang="en-US" altLang="ja-JP" dirty="0">
                <a:sym typeface="Greek Symbols"/>
              </a:rPr>
              <a:t>s axioms.</a:t>
            </a:r>
            <a:endParaRPr lang="en-US" altLang="en-US" dirty="0">
              <a:sym typeface="Greek Symbol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MS PGothic" panose="020B0600070205080204" pitchFamily="34" charset="-128"/>
              </a:rPr>
              <a:t>Canonical Cover</a:t>
            </a:r>
            <a:r>
              <a:rPr lang="zh-CN" altLang="en-US">
                <a:effectLst>
                  <a:outerShdw blurRad="38100" dist="38100" dir="2700000" algn="tl">
                    <a:srgbClr val="C0C0C0"/>
                  </a:outerShdw>
                </a:effectLst>
                <a:ea typeface="宋体" panose="02010600030101010101" pitchFamily="2" charset="-122"/>
              </a:rPr>
              <a:t>正则覆盖</a:t>
            </a:r>
            <a:endParaRPr lang="zh-CN" altLang="en-US">
              <a:effectLst>
                <a:outerShdw blurRad="38100" dist="38100" dir="2700000" algn="tl">
                  <a:srgbClr val="C0C0C0"/>
                </a:outerShdw>
              </a:effectLst>
              <a:ea typeface="宋体" panose="02010600030101010101" pitchFamily="2" charset="-122"/>
            </a:endParaRPr>
          </a:p>
        </p:txBody>
      </p:sp>
      <p:sp>
        <p:nvSpPr>
          <p:cNvPr id="719875" name="Rectangle 3"/>
          <p:cNvSpPr>
            <a:spLocks noGrp="1" noChangeArrowheads="1"/>
          </p:cNvSpPr>
          <p:nvPr>
            <p:ph type="body" idx="1"/>
          </p:nvPr>
        </p:nvSpPr>
        <p:spPr>
          <a:xfrm>
            <a:off x="2520955" y="1524586"/>
            <a:ext cx="7378695" cy="2505993"/>
          </a:xfrm>
        </p:spPr>
        <p:txBody>
          <a:bodyPr>
            <a:normAutofit fontScale="60000"/>
          </a:bodyPr>
          <a:lstStyle/>
          <a:p>
            <a:pPr>
              <a:lnSpc>
                <a:spcPct val="90000"/>
              </a:lnSpc>
            </a:pPr>
            <a:r>
              <a:rPr lang="en-US" altLang="en-US" i="1" dirty="0">
                <a:sym typeface="Greek Symbols"/>
              </a:rPr>
              <a:t>F</a:t>
            </a:r>
            <a:r>
              <a:rPr lang="en-US" altLang="en-US" dirty="0">
                <a:sym typeface="Greek Symbols"/>
              </a:rPr>
              <a:t> logically implies all dependencies in </a:t>
            </a:r>
            <a:r>
              <a:rPr lang="en-US" altLang="en-US" i="1" dirty="0">
                <a:sym typeface="Greek Symbols"/>
              </a:rPr>
              <a:t>F</a:t>
            </a:r>
            <a:r>
              <a:rPr lang="en-US" altLang="en-US" i="1" baseline="-25000" dirty="0">
                <a:sym typeface="Greek Symbols"/>
              </a:rPr>
              <a:t>c</a:t>
            </a:r>
            <a:r>
              <a:rPr lang="en-US" altLang="en-US" dirty="0">
                <a:sym typeface="Greek Symbols"/>
              </a:rPr>
              <a:t> , and </a:t>
            </a:r>
            <a:endParaRPr lang="en-US" altLang="en-US" dirty="0">
              <a:sym typeface="Greek Symbols"/>
            </a:endParaRPr>
          </a:p>
          <a:p>
            <a:pPr>
              <a:lnSpc>
                <a:spcPct val="90000"/>
              </a:lnSpc>
            </a:pPr>
            <a:r>
              <a:rPr lang="en-US" altLang="en-US" i="1" dirty="0">
                <a:sym typeface="Greek Symbols"/>
              </a:rPr>
              <a:t>F</a:t>
            </a:r>
            <a:r>
              <a:rPr lang="en-US" altLang="en-US" i="1" baseline="-25000" dirty="0">
                <a:sym typeface="Greek Symbols"/>
              </a:rPr>
              <a:t>c</a:t>
            </a:r>
            <a:r>
              <a:rPr lang="en-US" altLang="en-US" baseline="-25000" dirty="0">
                <a:sym typeface="Greek Symbols"/>
              </a:rPr>
              <a:t> </a:t>
            </a:r>
            <a:r>
              <a:rPr lang="en-US" altLang="en-US" dirty="0">
                <a:sym typeface="Greek Symbols"/>
              </a:rPr>
              <a:t>logically implies all dependencies in </a:t>
            </a:r>
            <a:r>
              <a:rPr lang="en-US" altLang="en-US" i="1" dirty="0">
                <a:sym typeface="Greek Symbols"/>
              </a:rPr>
              <a:t>F,</a:t>
            </a:r>
            <a:r>
              <a:rPr lang="en-US" altLang="en-US" dirty="0">
                <a:sym typeface="Greek Symbols"/>
              </a:rPr>
              <a:t> and</a:t>
            </a:r>
            <a:endParaRPr lang="en-US" altLang="en-US" dirty="0">
              <a:sym typeface="Greek Symbols"/>
            </a:endParaRPr>
          </a:p>
          <a:p>
            <a:pPr>
              <a:lnSpc>
                <a:spcPct val="90000"/>
              </a:lnSpc>
            </a:pPr>
            <a:r>
              <a:rPr lang="en-US" altLang="en-US" dirty="0">
                <a:sym typeface="Greek Symbols"/>
              </a:rPr>
              <a:t>No functional dependency in </a:t>
            </a:r>
            <a:r>
              <a:rPr lang="en-US" altLang="en-US" i="1" dirty="0">
                <a:sym typeface="Greek Symbols"/>
              </a:rPr>
              <a:t>F</a:t>
            </a:r>
            <a:r>
              <a:rPr lang="en-US" altLang="en-US" i="1" baseline="-25000" dirty="0">
                <a:sym typeface="Greek Symbols"/>
              </a:rPr>
              <a:t>c</a:t>
            </a:r>
            <a:r>
              <a:rPr lang="en-US" altLang="en-US" dirty="0">
                <a:sym typeface="Greek Symbols"/>
              </a:rPr>
              <a:t> contains an extraneous attribute, and</a:t>
            </a:r>
            <a:endParaRPr lang="en-US" altLang="en-US" dirty="0">
              <a:sym typeface="Greek Symbols"/>
            </a:endParaRPr>
          </a:p>
          <a:p>
            <a:pPr>
              <a:lnSpc>
                <a:spcPct val="90000"/>
              </a:lnSpc>
            </a:pPr>
            <a:r>
              <a:rPr lang="en-US" altLang="en-US" dirty="0">
                <a:sym typeface="Greek Symbols"/>
              </a:rPr>
              <a:t>Each left side of functional dependency in </a:t>
            </a:r>
            <a:r>
              <a:rPr lang="en-US" altLang="en-US" i="1" dirty="0">
                <a:sym typeface="Greek Symbols"/>
              </a:rPr>
              <a:t>F</a:t>
            </a:r>
            <a:r>
              <a:rPr lang="en-US" altLang="en-US" i="1" baseline="-25000" dirty="0">
                <a:sym typeface="Greek Symbols"/>
              </a:rPr>
              <a:t>c</a:t>
            </a:r>
            <a:r>
              <a:rPr lang="en-US" altLang="en-US" i="1" dirty="0">
                <a:sym typeface="Greek Symbols"/>
              </a:rPr>
              <a:t> </a:t>
            </a:r>
            <a:r>
              <a:rPr lang="en-US" altLang="en-US" dirty="0">
                <a:sym typeface="Greek Symbols"/>
              </a:rPr>
              <a:t>is unique. That is, there are no two dependencies in </a:t>
            </a:r>
            <a:r>
              <a:rPr lang="en-US" altLang="en-US" i="1" dirty="0">
                <a:sym typeface="Greek Symbols"/>
              </a:rPr>
              <a:t>F</a:t>
            </a:r>
            <a:r>
              <a:rPr lang="en-US" altLang="en-US" i="1" baseline="-25000" dirty="0">
                <a:sym typeface="Greek Symbols"/>
              </a:rPr>
              <a:t>c</a:t>
            </a:r>
            <a:endParaRPr lang="en-US" altLang="en-US" dirty="0">
              <a:sym typeface="Greek Symbols"/>
            </a:endParaRPr>
          </a:p>
          <a:p>
            <a:pPr lvl="1">
              <a:lnSpc>
                <a:spcPct val="90000"/>
              </a:lnSpc>
            </a:pP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and </a:t>
            </a:r>
            <a:r>
              <a:rPr lang="en-US" altLang="en-US" dirty="0">
                <a:sym typeface="Symbol" panose="05050102010706020507" pitchFamily="18" charset="2"/>
              </a:rPr>
              <a:t></a:t>
            </a:r>
            <a:r>
              <a:rPr lang="en-US" altLang="en-US" baseline="-25000" dirty="0">
                <a:sym typeface="Greek Symbols"/>
              </a:rPr>
              <a:t>2</a:t>
            </a:r>
            <a:r>
              <a:rPr lang="en-US" altLang="en-US" dirty="0">
                <a:sym typeface="Greek Symbols"/>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baseline="-25000" dirty="0">
                <a:sym typeface="Greek Symbols"/>
              </a:rPr>
              <a:t>2</a:t>
            </a:r>
            <a:r>
              <a:rPr lang="en-US" altLang="en-US" dirty="0">
                <a:sym typeface="Greek Symbols"/>
              </a:rPr>
              <a:t> such that </a:t>
            </a:r>
            <a:endParaRPr lang="en-US" altLang="en-US" dirty="0">
              <a:sym typeface="Greek Symbols"/>
            </a:endParaRPr>
          </a:p>
          <a:p>
            <a:pPr lvl="1">
              <a:lnSpc>
                <a:spcPct val="90000"/>
              </a:lnSpc>
            </a:pP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baseline="-25000" dirty="0">
                <a:sym typeface="Greek Symbols"/>
              </a:rPr>
              <a:t>2</a:t>
            </a:r>
            <a:endParaRPr lang="en-US" altLang="en-US" baseline="-25000" dirty="0">
              <a:sym typeface="Greek Symbols"/>
            </a:endParaRPr>
          </a:p>
          <a:p>
            <a:pPr>
              <a:lnSpc>
                <a:spcPct val="90000"/>
              </a:lnSpc>
              <a:buFont typeface="Monotype Sorts" pitchFamily="-65" charset="2"/>
              <a:buNone/>
            </a:pPr>
            <a:r>
              <a:rPr lang="en-US" altLang="en-US" dirty="0">
                <a:sym typeface="Greek Symbols"/>
              </a:rPr>
              <a:t> </a:t>
            </a:r>
            <a:endParaRPr lang="en-US" altLang="en-US" dirty="0">
              <a:sym typeface="Greek Symbols"/>
            </a:endParaRPr>
          </a:p>
          <a:p>
            <a:pPr>
              <a:lnSpc>
                <a:spcPct val="90000"/>
              </a:lnSpc>
              <a:buFont typeface="Monotype Sorts" pitchFamily="-65" charset="2"/>
              <a:buNone/>
            </a:pPr>
            <a:endParaRPr lang="en-US" altLang="en-US" dirty="0">
              <a:sym typeface="Greek Symbols"/>
            </a:endParaRPr>
          </a:p>
          <a:p>
            <a:pPr>
              <a:lnSpc>
                <a:spcPct val="90000"/>
              </a:lnSpc>
              <a:buFont typeface="Monotype Sorts" pitchFamily="-65" charset="2"/>
              <a:buNone/>
            </a:pPr>
            <a:endParaRPr lang="en-US" altLang="en-US" dirty="0">
              <a:sym typeface="Greek Symbols"/>
            </a:endParaRPr>
          </a:p>
          <a:p>
            <a:pPr lvl="1">
              <a:lnSpc>
                <a:spcPct val="90000"/>
              </a:lnSpc>
              <a:buFont typeface="Monotype Sorts" pitchFamily="-65" charset="2"/>
              <a:buNone/>
            </a:pPr>
            <a:endParaRPr lang="en-US" altLang="en-US" dirty="0">
              <a:sym typeface="Greek Symbols"/>
            </a:endParaRPr>
          </a:p>
          <a:p>
            <a:pPr>
              <a:lnSpc>
                <a:spcPct val="90000"/>
              </a:lnSpc>
            </a:pPr>
            <a:endParaRPr lang="en-US" altLang="en-US" dirty="0">
              <a:sym typeface="Greek Symbols"/>
            </a:endParaRPr>
          </a:p>
          <a:p>
            <a:pPr>
              <a:lnSpc>
                <a:spcPct val="90000"/>
              </a:lnSpc>
            </a:pPr>
            <a:endParaRPr lang="en-US" altLang="en-US" dirty="0"/>
          </a:p>
        </p:txBody>
      </p:sp>
      <p:sp>
        <p:nvSpPr>
          <p:cNvPr id="2" name="TextBox 1"/>
          <p:cNvSpPr txBox="1"/>
          <p:nvPr/>
        </p:nvSpPr>
        <p:spPr>
          <a:xfrm>
            <a:off x="2292350" y="1118934"/>
            <a:ext cx="6534813" cy="614045"/>
          </a:xfrm>
          <a:prstGeom prst="rect">
            <a:avLst/>
          </a:prstGeom>
          <a:noFill/>
        </p:spPr>
        <p:txBody>
          <a:bodyPr wrap="square" rtlCol="0">
            <a:spAutoFit/>
          </a:bodyPr>
          <a:lstStyle/>
          <a:p>
            <a:r>
              <a:rPr lang="en-US" altLang="en-US" sz="1700" dirty="0">
                <a:sym typeface="Greek Symbols"/>
              </a:rPr>
              <a:t>A </a:t>
            </a:r>
            <a:r>
              <a:rPr lang="en-US" altLang="en-US" sz="1700" b="1" dirty="0">
                <a:solidFill>
                  <a:srgbClr val="002060"/>
                </a:solidFill>
                <a:sym typeface="Greek Symbols"/>
              </a:rPr>
              <a:t>canonical cover</a:t>
            </a:r>
            <a:r>
              <a:rPr lang="en-US" altLang="en-US" sz="1700" i="1" dirty="0">
                <a:solidFill>
                  <a:srgbClr val="002060"/>
                </a:solidFill>
                <a:sym typeface="Greek Symbols"/>
              </a:rPr>
              <a:t> </a:t>
            </a:r>
            <a:r>
              <a:rPr lang="en-US" altLang="en-US" sz="1700" dirty="0">
                <a:sym typeface="Greek Symbols"/>
              </a:rPr>
              <a:t>for </a:t>
            </a:r>
            <a:r>
              <a:rPr lang="en-US" altLang="en-US" sz="1700" i="1" dirty="0">
                <a:sym typeface="Greek Symbols"/>
              </a:rPr>
              <a:t>F</a:t>
            </a:r>
            <a:r>
              <a:rPr lang="en-US" altLang="en-US" sz="1700" dirty="0">
                <a:sym typeface="Greek Symbols"/>
              </a:rPr>
              <a:t> is a set of dependencies </a:t>
            </a:r>
            <a:r>
              <a:rPr lang="en-US" altLang="en-US" sz="1700" i="1" dirty="0">
                <a:sym typeface="Greek Symbols"/>
              </a:rPr>
              <a:t>F</a:t>
            </a:r>
            <a:r>
              <a:rPr lang="en-US" altLang="en-US" sz="1700" i="1" baseline="-25000" dirty="0">
                <a:sym typeface="Greek Symbols"/>
              </a:rPr>
              <a:t>c </a:t>
            </a:r>
            <a:r>
              <a:rPr lang="en-US" altLang="en-US" sz="1700" dirty="0">
                <a:sym typeface="Greek Symbols"/>
              </a:rPr>
              <a:t>such that </a:t>
            </a:r>
            <a:endParaRPr lang="en-US" altLang="en-US" sz="1700" dirty="0">
              <a:sym typeface="Greek Symbols"/>
            </a:endParaRPr>
          </a:p>
          <a:p>
            <a:endParaRPr lang="en-US" sz="1700" dirty="0"/>
          </a:p>
        </p:txBody>
      </p:sp>
      <p:sp>
        <p:nvSpPr>
          <p:cNvPr id="3" name="文本框 2"/>
          <p:cNvSpPr txBox="1"/>
          <p:nvPr/>
        </p:nvSpPr>
        <p:spPr>
          <a:xfrm>
            <a:off x="1852930" y="3529330"/>
            <a:ext cx="7905750" cy="2861310"/>
          </a:xfrm>
          <a:prstGeom prst="rect">
            <a:avLst/>
          </a:prstGeom>
          <a:noFill/>
        </p:spPr>
        <p:txBody>
          <a:bodyPr wrap="square" rtlCol="0">
            <a:spAutoFit/>
          </a:bodyPr>
          <a:p>
            <a:r>
              <a:rPr lang="zh-CN" altLang="en-US"/>
              <a:t>正则覆盖（</a:t>
            </a:r>
            <a:r>
              <a:rPr lang="en-US" altLang="zh-CN"/>
              <a:t>Canonical Cover</a:t>
            </a:r>
            <a:r>
              <a:rPr lang="zh-CN" altLang="en-US"/>
              <a:t>）是指一组函数依赖的最小集合，它保持了原始函数依赖集的功能，并且满足以下两个条件：</a:t>
            </a:r>
            <a:endParaRPr lang="zh-CN" altLang="en-US"/>
          </a:p>
          <a:p>
            <a:endParaRPr lang="en-US" altLang="zh-CN"/>
          </a:p>
          <a:p>
            <a:r>
              <a:rPr lang="zh-CN" altLang="en-US"/>
              <a:t>没有冗余的函数依赖：对于每一个函数依赖</a:t>
            </a:r>
            <a:r>
              <a:rPr lang="en-US" altLang="zh-CN"/>
              <a:t> X </a:t>
            </a:r>
            <a:r>
              <a:rPr lang="en-US" altLang="en-US"/>
              <a:t>→</a:t>
            </a:r>
            <a:r>
              <a:rPr lang="en-US" altLang="zh-CN"/>
              <a:t> Y</a:t>
            </a:r>
            <a:r>
              <a:rPr lang="zh-CN" altLang="en-US"/>
              <a:t>，在正则覆盖中都不能进一步简化为更小的左部或右部而不改变其语义。即不存在</a:t>
            </a:r>
            <a:r>
              <a:rPr lang="en-US" altLang="zh-CN"/>
              <a:t>X</a:t>
            </a:r>
            <a:r>
              <a:rPr lang="zh-CN" altLang="en-US"/>
              <a:t>的一个真子集</a:t>
            </a:r>
            <a:r>
              <a:rPr lang="en-US" altLang="zh-CN"/>
              <a:t>X'</a:t>
            </a:r>
            <a:r>
              <a:rPr lang="zh-CN" altLang="en-US"/>
              <a:t>使得</a:t>
            </a:r>
            <a:r>
              <a:rPr lang="en-US" altLang="zh-CN"/>
              <a:t>X' </a:t>
            </a:r>
            <a:r>
              <a:rPr lang="en-US" altLang="en-US"/>
              <a:t>→</a:t>
            </a:r>
            <a:r>
              <a:rPr lang="en-US" altLang="zh-CN"/>
              <a:t> Y</a:t>
            </a:r>
            <a:r>
              <a:rPr lang="zh-CN" altLang="en-US"/>
              <a:t>成立；同时</a:t>
            </a:r>
            <a:r>
              <a:rPr lang="en-US" altLang="zh-CN"/>
              <a:t>Y</a:t>
            </a:r>
            <a:r>
              <a:rPr lang="zh-CN" altLang="en-US"/>
              <a:t>也不能被减少到一个更小的集合而保持相同的语义。</a:t>
            </a:r>
            <a:endParaRPr lang="zh-CN" altLang="en-US"/>
          </a:p>
          <a:p>
            <a:endParaRPr lang="zh-CN" altLang="en-US"/>
          </a:p>
          <a:p>
            <a:r>
              <a:rPr lang="zh-CN" altLang="en-US"/>
              <a:t>没有冗余的属性：对于每个函数依赖</a:t>
            </a:r>
            <a:r>
              <a:rPr lang="en-US" altLang="zh-CN"/>
              <a:t> X </a:t>
            </a:r>
            <a:r>
              <a:rPr lang="en-US" altLang="en-US"/>
              <a:t>→</a:t>
            </a:r>
            <a:r>
              <a:rPr lang="en-US" altLang="zh-CN"/>
              <a:t> Y </a:t>
            </a:r>
            <a:r>
              <a:rPr lang="zh-CN" altLang="en-US"/>
              <a:t>中的每个属性</a:t>
            </a:r>
            <a:r>
              <a:rPr lang="en-US" altLang="zh-CN"/>
              <a:t> A ∈ X </a:t>
            </a:r>
            <a:r>
              <a:rPr lang="zh-CN" altLang="en-US"/>
              <a:t>和</a:t>
            </a:r>
            <a:r>
              <a:rPr lang="en-US" altLang="zh-CN"/>
              <a:t> B ∈ Y</a:t>
            </a:r>
            <a:r>
              <a:rPr lang="zh-CN" altLang="en-US"/>
              <a:t>，</a:t>
            </a:r>
            <a:r>
              <a:rPr lang="en-US" altLang="zh-CN"/>
              <a:t>A </a:t>
            </a:r>
            <a:r>
              <a:rPr lang="zh-CN" altLang="en-US"/>
              <a:t>不是冗余的。也就是说，如果从</a:t>
            </a:r>
            <a:r>
              <a:rPr lang="en-US" altLang="zh-CN"/>
              <a:t> X </a:t>
            </a:r>
            <a:r>
              <a:rPr lang="zh-CN" altLang="en-US"/>
              <a:t>或</a:t>
            </a:r>
            <a:r>
              <a:rPr lang="en-US" altLang="zh-CN"/>
              <a:t> Y </a:t>
            </a:r>
            <a:r>
              <a:rPr lang="zh-CN" altLang="en-US"/>
              <a:t>中移除任何单个属性，则该函数依赖将不再成立。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98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198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198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ea typeface="MS PGothic" panose="020B0600070205080204" pitchFamily="34" charset="-128"/>
              </a:rPr>
              <a:t>Canonical Cover</a:t>
            </a:r>
            <a:endParaRPr lang="en-US" altLang="en-US" dirty="0">
              <a:effectLst>
                <a:outerShdw blurRad="38100" dist="38100" dir="2700000" algn="tl">
                  <a:srgbClr val="C0C0C0"/>
                </a:outerShdw>
              </a:effectLst>
              <a:ea typeface="MS PGothic" panose="020B0600070205080204" pitchFamily="34" charset="-128"/>
            </a:endParaRPr>
          </a:p>
        </p:txBody>
      </p:sp>
      <p:sp>
        <p:nvSpPr>
          <p:cNvPr id="719875" name="Rectangle 3"/>
          <p:cNvSpPr>
            <a:spLocks noGrp="1" noChangeArrowheads="1"/>
          </p:cNvSpPr>
          <p:nvPr>
            <p:ph type="body" idx="1"/>
          </p:nvPr>
        </p:nvSpPr>
        <p:spPr>
          <a:xfrm>
            <a:off x="2386965" y="1086485"/>
            <a:ext cx="7244080" cy="3822065"/>
          </a:xfrm>
        </p:spPr>
        <p:txBody>
          <a:bodyPr>
            <a:normAutofit fontScale="60000"/>
          </a:bodyPr>
          <a:lstStyle/>
          <a:p>
            <a:pPr>
              <a:lnSpc>
                <a:spcPct val="90000"/>
              </a:lnSpc>
            </a:pPr>
            <a:r>
              <a:rPr lang="en-US" altLang="en-US" dirty="0"/>
              <a:t>To compute a canonical cover for </a:t>
            </a:r>
            <a:r>
              <a:rPr lang="en-US" altLang="en-US" i="1" dirty="0"/>
              <a:t>F</a:t>
            </a:r>
            <a:r>
              <a:rPr lang="en-US" altLang="en-US" dirty="0"/>
              <a:t>:</a:t>
            </a:r>
            <a:endParaRPr lang="en-US" altLang="en-US" dirty="0"/>
          </a:p>
          <a:p>
            <a:pPr>
              <a:lnSpc>
                <a:spcPct val="90000"/>
              </a:lnSpc>
              <a:buFont typeface="Monotype Sorts" pitchFamily="-65" charset="2"/>
              <a:buNone/>
            </a:pPr>
            <a:r>
              <a:rPr lang="en-US" altLang="en-US" sz="800" dirty="0"/>
              <a:t> </a:t>
            </a:r>
            <a:br>
              <a:rPr lang="en-US" altLang="en-US" dirty="0"/>
            </a:br>
            <a:r>
              <a:rPr lang="en-US" altLang="en-US" b="1" dirty="0"/>
              <a:t>repeat</a:t>
            </a:r>
            <a:endParaRPr lang="en-US" altLang="en-US" b="1" dirty="0"/>
          </a:p>
          <a:p>
            <a:pPr>
              <a:lnSpc>
                <a:spcPct val="90000"/>
              </a:lnSpc>
              <a:buFont typeface="Monotype Sorts" pitchFamily="-65" charset="2"/>
              <a:buNone/>
            </a:pPr>
            <a:r>
              <a:rPr lang="en-US" altLang="en-US" b="1" dirty="0"/>
              <a:t>	         </a:t>
            </a:r>
            <a:r>
              <a:rPr lang="en-US" altLang="en-US" dirty="0"/>
              <a:t>Use the union rule to replace any dependencies in </a:t>
            </a:r>
            <a:r>
              <a:rPr lang="en-US" altLang="en-US" i="1" dirty="0"/>
              <a:t>F </a:t>
            </a:r>
            <a:r>
              <a:rPr lang="en-US" altLang="en-US" dirty="0"/>
              <a:t>of the form</a:t>
            </a:r>
            <a:endParaRPr lang="en-US" altLang="en-US" dirty="0"/>
          </a:p>
          <a:p>
            <a:pPr>
              <a:lnSpc>
                <a:spcPct val="90000"/>
              </a:lnSpc>
              <a:buFont typeface="Monotype Sorts" pitchFamily="-65" charset="2"/>
              <a:buNone/>
            </a:pPr>
            <a:r>
              <a:rPr lang="en-US" altLang="en-US" sz="800" i="1" dirty="0"/>
              <a:t> </a:t>
            </a:r>
            <a:br>
              <a:rPr lang="en-US" altLang="en-US" i="1" dirty="0"/>
            </a:br>
            <a:r>
              <a:rPr lang="en-US" altLang="en-US" i="1" dirty="0"/>
              <a:t>		 </a:t>
            </a: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and </a:t>
            </a: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baseline="-25000" dirty="0">
                <a:sym typeface="Greek Symbols"/>
              </a:rPr>
              <a:t>2</a:t>
            </a:r>
            <a:r>
              <a:rPr lang="en-US" altLang="en-US" dirty="0">
                <a:sym typeface="Greek Symbols"/>
              </a:rPr>
              <a:t> with </a:t>
            </a: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baseline="-25000" dirty="0">
                <a:sym typeface="Greek Symbols"/>
              </a:rPr>
              <a:t>1</a:t>
            </a:r>
            <a:r>
              <a:rPr lang="en-US" altLang="en-US" dirty="0">
                <a:sym typeface="Greek Symbols"/>
              </a:rPr>
              <a:t> </a:t>
            </a:r>
            <a:r>
              <a:rPr lang="en-US" altLang="en-US" dirty="0">
                <a:sym typeface="Symbol" panose="05050102010706020507" pitchFamily="18" charset="2"/>
              </a:rPr>
              <a:t></a:t>
            </a:r>
            <a:r>
              <a:rPr lang="en-US" altLang="en-US" baseline="-25000" dirty="0">
                <a:sym typeface="Greek Symbols"/>
              </a:rPr>
              <a:t>2</a:t>
            </a:r>
            <a:endParaRPr lang="en-US" altLang="en-US" baseline="-25000" dirty="0">
              <a:sym typeface="Greek Symbols"/>
            </a:endParaRPr>
          </a:p>
          <a:p>
            <a:pPr>
              <a:lnSpc>
                <a:spcPct val="90000"/>
              </a:lnSpc>
              <a:spcBef>
                <a:spcPts val="0"/>
              </a:spcBef>
              <a:buFont typeface="Monotype Sorts" pitchFamily="-65" charset="2"/>
              <a:buNone/>
            </a:pPr>
            <a:r>
              <a:rPr lang="en-US" altLang="en-US" sz="800" dirty="0">
                <a:sym typeface="Greek Symbols"/>
              </a:rPr>
              <a:t> </a:t>
            </a:r>
            <a:br>
              <a:rPr lang="en-US" altLang="en-US" dirty="0">
                <a:sym typeface="Greek Symbols"/>
              </a:rPr>
            </a:br>
            <a:r>
              <a:rPr lang="en-US" altLang="en-US" dirty="0">
                <a:sym typeface="Greek Symbols"/>
              </a:rPr>
              <a:t>	Find a functional dependency </a:t>
            </a:r>
            <a:r>
              <a:rPr lang="en-US" altLang="en-US" dirty="0">
                <a:sym typeface="Symbol" panose="05050102010706020507" pitchFamily="18" charset="2"/>
              </a:rPr>
              <a:t></a:t>
            </a:r>
            <a:r>
              <a:rPr lang="en-US" altLang="en-US" dirty="0">
                <a:sym typeface="Greek Symbols"/>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dirty="0">
                <a:sym typeface="Greek Symbols"/>
              </a:rPr>
              <a:t>  in </a:t>
            </a:r>
            <a:r>
              <a:rPr lang="en-US" altLang="en-US" i="1" dirty="0">
                <a:sym typeface="Greek Symbols"/>
              </a:rPr>
              <a:t>F</a:t>
            </a:r>
            <a:r>
              <a:rPr lang="en-US" altLang="en-US" i="1" baseline="-25000" dirty="0">
                <a:sym typeface="Greek Symbols"/>
              </a:rPr>
              <a:t>c</a:t>
            </a:r>
            <a:r>
              <a:rPr lang="en-US" altLang="en-US" dirty="0">
                <a:sym typeface="Greek Symbols"/>
              </a:rPr>
              <a:t> with an extraneous  </a:t>
            </a:r>
            <a:endParaRPr lang="en-US" altLang="en-US" dirty="0">
              <a:sym typeface="Greek Symbols"/>
            </a:endParaRPr>
          </a:p>
          <a:p>
            <a:pPr>
              <a:lnSpc>
                <a:spcPct val="90000"/>
              </a:lnSpc>
              <a:spcBef>
                <a:spcPts val="0"/>
              </a:spcBef>
              <a:buFont typeface="Monotype Sorts" pitchFamily="-65" charset="2"/>
              <a:buNone/>
            </a:pPr>
            <a:r>
              <a:rPr lang="en-US" altLang="en-US" dirty="0">
                <a:sym typeface="Greek Symbols"/>
              </a:rPr>
              <a:t>               attribute either in </a:t>
            </a:r>
            <a:r>
              <a:rPr lang="en-US" altLang="en-US" dirty="0">
                <a:sym typeface="Symbol" panose="05050102010706020507" pitchFamily="18" charset="2"/>
              </a:rPr>
              <a:t></a:t>
            </a:r>
            <a:r>
              <a:rPr lang="en-US" altLang="en-US" dirty="0">
                <a:sym typeface="Greek Symbols"/>
              </a:rPr>
              <a:t> or in </a:t>
            </a:r>
            <a:r>
              <a:rPr lang="en-US" altLang="en-US" dirty="0">
                <a:sym typeface="Symbol" panose="05050102010706020507" pitchFamily="18" charset="2"/>
              </a:rPr>
              <a:t></a:t>
            </a:r>
            <a:r>
              <a:rPr lang="en-US" altLang="en-US" dirty="0">
                <a:sym typeface="Monotype Sorts" pitchFamily="-65" charset="2"/>
              </a:rPr>
              <a:t> </a:t>
            </a:r>
            <a:endParaRPr lang="en-US" altLang="en-US" dirty="0">
              <a:sym typeface="Monotype Sorts" pitchFamily="-65" charset="2"/>
            </a:endParaRPr>
          </a:p>
          <a:p>
            <a:pPr>
              <a:lnSpc>
                <a:spcPct val="90000"/>
              </a:lnSpc>
              <a:buFont typeface="Monotype Sorts" pitchFamily="-65" charset="2"/>
              <a:buNone/>
            </a:pPr>
            <a:br>
              <a:rPr lang="en-US" altLang="en-US" sz="800" dirty="0">
                <a:sym typeface="Greek Symbols"/>
              </a:rPr>
            </a:br>
            <a:r>
              <a:rPr lang="en-US" altLang="en-US" dirty="0">
                <a:sym typeface="Greek Symbols"/>
              </a:rPr>
              <a:t>                /* Note: test for extraneous attributes done using </a:t>
            </a:r>
            <a:r>
              <a:rPr lang="en-US" altLang="en-US" i="1" dirty="0">
                <a:sym typeface="Greek Symbols"/>
              </a:rPr>
              <a:t>F</a:t>
            </a:r>
            <a:r>
              <a:rPr lang="en-US" altLang="en-US" i="1" baseline="-25000" dirty="0">
                <a:sym typeface="Greek Symbols"/>
              </a:rPr>
              <a:t>c,</a:t>
            </a:r>
            <a:r>
              <a:rPr lang="en-US" altLang="en-US" dirty="0">
                <a:sym typeface="Greek Symbols"/>
              </a:rPr>
              <a:t> not F*/</a:t>
            </a:r>
            <a:endParaRPr lang="en-US" altLang="en-US" dirty="0">
              <a:sym typeface="Greek Symbols"/>
            </a:endParaRPr>
          </a:p>
          <a:p>
            <a:pPr>
              <a:lnSpc>
                <a:spcPct val="90000"/>
              </a:lnSpc>
              <a:buFont typeface="Monotype Sorts" pitchFamily="-65" charset="2"/>
              <a:buNone/>
            </a:pPr>
            <a:r>
              <a:rPr lang="en-US" altLang="en-US" sz="800" dirty="0">
                <a:sym typeface="Greek Symbols"/>
              </a:rPr>
              <a:t> </a:t>
            </a:r>
            <a:br>
              <a:rPr lang="en-US" altLang="en-US" dirty="0">
                <a:sym typeface="Greek Symbols"/>
              </a:rPr>
            </a:br>
            <a:r>
              <a:rPr lang="en-US" altLang="en-US" dirty="0">
                <a:sym typeface="Greek Symbols"/>
              </a:rPr>
              <a:t> 	If an extraneous attribute is found, delete it from </a:t>
            </a:r>
            <a:r>
              <a:rPr lang="en-US" altLang="en-US" dirty="0">
                <a:sym typeface="Symbol" panose="05050102010706020507" pitchFamily="18" charset="2"/>
              </a:rPr>
              <a:t></a:t>
            </a:r>
            <a:r>
              <a:rPr lang="en-US" altLang="en-US" dirty="0">
                <a:sym typeface="Greek Symbols"/>
              </a:rPr>
              <a:t> </a:t>
            </a:r>
            <a:r>
              <a:rPr lang="en-US" altLang="en-US" dirty="0">
                <a:sym typeface="Symbol" panose="05050102010706020507" pitchFamily="18" charset="2"/>
              </a:rPr>
              <a:t></a:t>
            </a:r>
            <a:r>
              <a:rPr lang="en-US" altLang="en-US" dirty="0">
                <a:sym typeface="Monotype Sorts" pitchFamily="-65" charset="2"/>
              </a:rPr>
              <a:t> </a:t>
            </a:r>
            <a:r>
              <a:rPr lang="en-US" altLang="en-US" dirty="0">
                <a:sym typeface="Symbol" panose="05050102010706020507" pitchFamily="18" charset="2"/>
              </a:rPr>
              <a:t></a:t>
            </a:r>
            <a:r>
              <a:rPr lang="en-US" altLang="en-US" i="1" dirty="0">
                <a:sym typeface="Greek Symbols"/>
              </a:rPr>
              <a:t> </a:t>
            </a:r>
            <a:endParaRPr lang="en-US" altLang="en-US" i="1" dirty="0">
              <a:sym typeface="Greek Symbols"/>
            </a:endParaRPr>
          </a:p>
          <a:p>
            <a:pPr>
              <a:lnSpc>
                <a:spcPct val="90000"/>
              </a:lnSpc>
              <a:buFont typeface="Monotype Sorts" pitchFamily="-65" charset="2"/>
              <a:buNone/>
            </a:pPr>
            <a:br>
              <a:rPr lang="en-US" altLang="en-US" sz="800" dirty="0">
                <a:sym typeface="Greek Symbols"/>
              </a:rPr>
            </a:br>
            <a:r>
              <a:rPr lang="en-US" altLang="en-US" b="1" dirty="0">
                <a:sym typeface="Greek Symbols"/>
              </a:rPr>
              <a:t>until  </a:t>
            </a:r>
            <a:r>
              <a:rPr lang="en-US" altLang="en-US" dirty="0">
                <a:sym typeface="Greek Symbols"/>
              </a:rPr>
              <a:t>(</a:t>
            </a:r>
            <a:r>
              <a:rPr lang="en-US" altLang="en-US" i="1" dirty="0">
                <a:sym typeface="Greek Symbols"/>
              </a:rPr>
              <a:t>F</a:t>
            </a:r>
            <a:r>
              <a:rPr lang="en-US" altLang="en-US" i="1" baseline="-25000" dirty="0">
                <a:sym typeface="Greek Symbols"/>
              </a:rPr>
              <a:t>c</a:t>
            </a:r>
            <a:r>
              <a:rPr lang="en-US" altLang="en-US" dirty="0">
                <a:sym typeface="Greek Symbols"/>
              </a:rPr>
              <a:t> not change</a:t>
            </a:r>
            <a:endParaRPr lang="en-US" altLang="en-US" dirty="0">
              <a:sym typeface="Greek Symbols"/>
            </a:endParaRPr>
          </a:p>
          <a:p>
            <a:pPr>
              <a:lnSpc>
                <a:spcPct val="90000"/>
              </a:lnSpc>
              <a:buFont typeface="Monotype Sorts" pitchFamily="-65" charset="2"/>
              <a:buNone/>
            </a:pPr>
            <a:r>
              <a:rPr lang="en-US" altLang="en-US" sz="800" dirty="0">
                <a:sym typeface="Greek Symbols"/>
              </a:rPr>
              <a:t> </a:t>
            </a:r>
            <a:endParaRPr lang="en-US" altLang="en-US" sz="800" dirty="0">
              <a:sym typeface="Greek Symbols"/>
            </a:endParaRPr>
          </a:p>
          <a:p>
            <a:pPr>
              <a:lnSpc>
                <a:spcPct val="90000"/>
              </a:lnSpc>
            </a:pPr>
            <a:r>
              <a:rPr lang="en-US" altLang="en-US" dirty="0">
                <a:sym typeface="Greek Symbols"/>
              </a:rPr>
              <a:t>Note: Union rule may become applicable after some extraneous attributes have been deleted, so it has to be re-applied</a:t>
            </a:r>
            <a:endParaRPr lang="en-US" altLang="en-US" dirty="0">
              <a:sym typeface="Greek Symbols"/>
            </a:endParaRPr>
          </a:p>
          <a:p>
            <a:pPr>
              <a:lnSpc>
                <a:spcPct val="90000"/>
              </a:lnSpc>
            </a:pPr>
            <a:endParaRPr lang="en-US" altLang="en-US" dirty="0">
              <a:sym typeface="Greek Symbols"/>
            </a:endParaRPr>
          </a:p>
        </p:txBody>
      </p:sp>
      <p:sp>
        <p:nvSpPr>
          <p:cNvPr id="2" name="文本框 1"/>
          <p:cNvSpPr txBox="1"/>
          <p:nvPr/>
        </p:nvSpPr>
        <p:spPr>
          <a:xfrm>
            <a:off x="1291590" y="4824730"/>
            <a:ext cx="8909685" cy="1476375"/>
          </a:xfrm>
          <a:prstGeom prst="rect">
            <a:avLst/>
          </a:prstGeom>
          <a:noFill/>
        </p:spPr>
        <p:txBody>
          <a:bodyPr wrap="square" rtlCol="0">
            <a:spAutoFit/>
          </a:bodyPr>
          <a:p>
            <a:r>
              <a:rPr lang="zh-CN" altLang="en-US"/>
              <a:t>构建正则覆盖的方法通常包括以下步骤：</a:t>
            </a:r>
            <a:endParaRPr lang="zh-CN" altLang="en-US"/>
          </a:p>
          <a:p>
            <a:endParaRPr lang="en-US" altLang="zh-CN"/>
          </a:p>
          <a:p>
            <a:r>
              <a:rPr lang="zh-CN" altLang="en-US"/>
              <a:t>消除冗余的函数依赖：检查并移除那些可以从其他函数依赖推导出来的函数依赖。</a:t>
            </a:r>
            <a:endParaRPr lang="zh-CN" altLang="en-US"/>
          </a:p>
          <a:p>
            <a:r>
              <a:rPr lang="zh-CN" altLang="en-US"/>
              <a:t>替换左边的属性集：对于每个函数依赖，尝试去除左部中的任何不必要的属性。</a:t>
            </a:r>
            <a:endParaRPr lang="zh-CN" altLang="en-US"/>
          </a:p>
          <a:p>
            <a:r>
              <a:rPr lang="zh-CN" altLang="en-US"/>
              <a:t>替换右边的属性：确保右部的每个属性都是必需的，不能被其他属性所替代或合并。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autoUpdateAnimBg="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MS PGothic" panose="020B0600070205080204" pitchFamily="34" charset="-128"/>
              </a:rPr>
              <a:t>Example of BCNF Decomposition</a:t>
            </a:r>
            <a:endParaRPr lang="en-US" altLang="en-US">
              <a:effectLst>
                <a:outerShdw blurRad="38100" dist="38100" dir="2700000" algn="tl">
                  <a:srgbClr val="C0C0C0"/>
                </a:outerShdw>
              </a:effectLst>
              <a:ea typeface="MS PGothic" panose="020B0600070205080204" pitchFamily="34" charset="-128"/>
            </a:endParaRPr>
          </a:p>
        </p:txBody>
      </p:sp>
      <p:sp>
        <p:nvSpPr>
          <p:cNvPr id="742403" name="Rectangle 3"/>
          <p:cNvSpPr>
            <a:spLocks noGrp="1" noChangeArrowheads="1"/>
          </p:cNvSpPr>
          <p:nvPr>
            <p:ph type="body" idx="1"/>
          </p:nvPr>
        </p:nvSpPr>
        <p:spPr>
          <a:xfrm>
            <a:off x="2292350" y="1093788"/>
            <a:ext cx="7594415" cy="4633244"/>
          </a:xfrm>
        </p:spPr>
        <p:txBody>
          <a:bodyPr>
            <a:normAutofit lnSpcReduction="10000"/>
          </a:bodyPr>
          <a:lstStyle/>
          <a:p>
            <a:pPr>
              <a:lnSpc>
                <a:spcPct val="90000"/>
              </a:lnSpc>
              <a:tabLst>
                <a:tab pos="744220" algn="l"/>
                <a:tab pos="2574925" algn="l"/>
              </a:tabLst>
            </a:pPr>
            <a:r>
              <a:rPr lang="en-US" altLang="en-US" i="1" dirty="0"/>
              <a:t>class </a:t>
            </a:r>
            <a:r>
              <a:rPr lang="en-US" altLang="en-US" dirty="0"/>
              <a:t>(</a:t>
            </a:r>
            <a:r>
              <a:rPr lang="en-US" altLang="en-US" i="1" dirty="0" err="1"/>
              <a:t>course_id</a:t>
            </a:r>
            <a:r>
              <a:rPr lang="en-US" altLang="en-US" dirty="0"/>
              <a:t>, </a:t>
            </a:r>
            <a:r>
              <a:rPr lang="en-US" altLang="en-US" i="1" dirty="0"/>
              <a:t>title</a:t>
            </a:r>
            <a:r>
              <a:rPr lang="en-US" altLang="en-US" dirty="0"/>
              <a:t>, </a:t>
            </a:r>
            <a:r>
              <a:rPr lang="en-US" altLang="en-US" i="1" dirty="0" err="1"/>
              <a:t>dept_name</a:t>
            </a:r>
            <a:r>
              <a:rPr lang="en-US" altLang="en-US" dirty="0"/>
              <a:t>, </a:t>
            </a:r>
            <a:r>
              <a:rPr lang="en-US" altLang="en-US" i="1" dirty="0"/>
              <a:t>credits</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 </a:t>
            </a:r>
            <a:r>
              <a:rPr lang="en-US" altLang="en-US" i="1" dirty="0"/>
              <a:t>building</a:t>
            </a:r>
            <a:r>
              <a:rPr lang="en-US" altLang="en-US" dirty="0"/>
              <a:t>, </a:t>
            </a:r>
            <a:r>
              <a:rPr lang="en-US" altLang="en-US" i="1" dirty="0" err="1"/>
              <a:t>room_number</a:t>
            </a:r>
            <a:r>
              <a:rPr lang="en-US" altLang="en-US" dirty="0"/>
              <a:t>, </a:t>
            </a:r>
            <a:r>
              <a:rPr lang="en-US" altLang="en-US" i="1" dirty="0"/>
              <a:t>capacity</a:t>
            </a:r>
            <a:r>
              <a:rPr lang="en-US" altLang="en-US" dirty="0"/>
              <a:t>, </a:t>
            </a:r>
            <a:r>
              <a:rPr lang="en-US" altLang="en-US" i="1" dirty="0" err="1"/>
              <a:t>time_slot_id</a:t>
            </a:r>
            <a:r>
              <a:rPr lang="en-US" altLang="en-US" dirty="0"/>
              <a:t>)</a:t>
            </a:r>
            <a:endParaRPr lang="en-US" altLang="en-US" dirty="0"/>
          </a:p>
          <a:p>
            <a:pPr>
              <a:lnSpc>
                <a:spcPct val="90000"/>
              </a:lnSpc>
              <a:tabLst>
                <a:tab pos="744220" algn="l"/>
                <a:tab pos="2574925" algn="l"/>
              </a:tabLst>
            </a:pPr>
            <a:r>
              <a:rPr lang="en-US" altLang="en-US" dirty="0"/>
              <a:t>Functional dependencies:</a:t>
            </a:r>
            <a:endParaRPr lang="en-US" altLang="en-US" dirty="0"/>
          </a:p>
          <a:p>
            <a:pPr lvl="1">
              <a:lnSpc>
                <a:spcPct val="90000"/>
              </a:lnSpc>
              <a:tabLst>
                <a:tab pos="744220" algn="l"/>
                <a:tab pos="2574925" algn="l"/>
              </a:tabLst>
            </a:pPr>
            <a:r>
              <a:rPr lang="en-US" altLang="en-US" i="1" dirty="0" err="1"/>
              <a:t>course_id</a:t>
            </a:r>
            <a:r>
              <a:rPr lang="en-US" altLang="en-US" dirty="0"/>
              <a:t>→ </a:t>
            </a:r>
            <a:r>
              <a:rPr lang="en-US" altLang="en-US" i="1" dirty="0"/>
              <a:t>title</a:t>
            </a:r>
            <a:r>
              <a:rPr lang="en-US" altLang="en-US" dirty="0"/>
              <a:t>, </a:t>
            </a:r>
            <a:r>
              <a:rPr lang="en-US" altLang="en-US" i="1" dirty="0" err="1"/>
              <a:t>dept_name</a:t>
            </a:r>
            <a:r>
              <a:rPr lang="en-US" altLang="en-US" dirty="0"/>
              <a:t>, </a:t>
            </a:r>
            <a:r>
              <a:rPr lang="en-US" altLang="en-US" i="1" dirty="0"/>
              <a:t>credits</a:t>
            </a:r>
            <a:endParaRPr lang="en-US" altLang="en-US" i="1" dirty="0"/>
          </a:p>
          <a:p>
            <a:pPr lvl="1">
              <a:lnSpc>
                <a:spcPct val="90000"/>
              </a:lnSpc>
              <a:tabLst>
                <a:tab pos="744220" algn="l"/>
                <a:tab pos="2574925" algn="l"/>
              </a:tabLst>
            </a:pPr>
            <a:r>
              <a:rPr lang="en-US" altLang="en-US" i="1" dirty="0"/>
              <a:t>building</a:t>
            </a:r>
            <a:r>
              <a:rPr lang="en-US" altLang="en-US" dirty="0"/>
              <a:t>, </a:t>
            </a:r>
            <a:r>
              <a:rPr lang="en-US" altLang="en-US" i="1" dirty="0" err="1"/>
              <a:t>room_number</a:t>
            </a:r>
            <a:r>
              <a:rPr lang="en-US" altLang="en-US" dirty="0" err="1"/>
              <a:t>→</a:t>
            </a:r>
            <a:r>
              <a:rPr lang="en-US" altLang="en-US" i="1" dirty="0" err="1"/>
              <a:t>capacity</a:t>
            </a:r>
            <a:endParaRPr lang="en-US" altLang="en-US" i="1" dirty="0"/>
          </a:p>
          <a:p>
            <a:pPr lvl="1">
              <a:lnSpc>
                <a:spcPct val="90000"/>
              </a:lnSpc>
              <a:tabLst>
                <a:tab pos="744220" algn="l"/>
                <a:tab pos="2574925" algn="l"/>
              </a:tabLst>
            </a:pP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err="1"/>
              <a:t>year</a:t>
            </a:r>
            <a:r>
              <a:rPr lang="en-US" altLang="en-US" dirty="0" err="1"/>
              <a:t>→</a:t>
            </a:r>
            <a:r>
              <a:rPr lang="en-US" altLang="en-US" i="1" dirty="0" err="1"/>
              <a:t>building</a:t>
            </a:r>
            <a:r>
              <a:rPr lang="en-US" altLang="en-US" dirty="0"/>
              <a:t>, </a:t>
            </a:r>
            <a:r>
              <a:rPr lang="en-US" altLang="en-US" i="1" dirty="0" err="1"/>
              <a:t>room_number</a:t>
            </a:r>
            <a:r>
              <a:rPr lang="en-US" altLang="en-US" dirty="0"/>
              <a:t>, </a:t>
            </a:r>
            <a:r>
              <a:rPr lang="en-US" altLang="en-US" i="1" dirty="0" err="1"/>
              <a:t>time_slot_id</a:t>
            </a:r>
            <a:endParaRPr lang="en-US" altLang="en-US" i="1" dirty="0"/>
          </a:p>
          <a:p>
            <a:pPr>
              <a:lnSpc>
                <a:spcPct val="90000"/>
              </a:lnSpc>
              <a:tabLst>
                <a:tab pos="744220" algn="l"/>
                <a:tab pos="2574925" algn="l"/>
              </a:tabLst>
            </a:pPr>
            <a:r>
              <a:rPr lang="en-US" altLang="en-US" dirty="0"/>
              <a:t>A candidate key {</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a:t>
            </a:r>
            <a:endParaRPr lang="en-US" altLang="en-US" dirty="0"/>
          </a:p>
          <a:p>
            <a:pPr>
              <a:lnSpc>
                <a:spcPct val="90000"/>
              </a:lnSpc>
              <a:tabLst>
                <a:tab pos="744220" algn="l"/>
                <a:tab pos="2574925" algn="l"/>
              </a:tabLst>
            </a:pPr>
            <a:r>
              <a:rPr lang="en-US" altLang="en-US" dirty="0"/>
              <a:t>BCNF Decomposition:</a:t>
            </a:r>
            <a:endParaRPr lang="en-US" altLang="en-US" dirty="0"/>
          </a:p>
          <a:p>
            <a:pPr lvl="1">
              <a:lnSpc>
                <a:spcPct val="90000"/>
              </a:lnSpc>
              <a:tabLst>
                <a:tab pos="744220" algn="l"/>
                <a:tab pos="2574925" algn="l"/>
              </a:tabLst>
            </a:pPr>
            <a:r>
              <a:rPr lang="en-US" altLang="en-US" i="1" dirty="0" err="1"/>
              <a:t>course_id</a:t>
            </a:r>
            <a:r>
              <a:rPr lang="en-US" altLang="en-US" dirty="0"/>
              <a:t>→ </a:t>
            </a:r>
            <a:r>
              <a:rPr lang="en-US" altLang="en-US" i="1" dirty="0"/>
              <a:t>title</a:t>
            </a:r>
            <a:r>
              <a:rPr lang="en-US" altLang="en-US" dirty="0"/>
              <a:t>, </a:t>
            </a:r>
            <a:r>
              <a:rPr lang="en-US" altLang="en-US" i="1" dirty="0" err="1"/>
              <a:t>dept_name</a:t>
            </a:r>
            <a:r>
              <a:rPr lang="en-US" altLang="en-US" dirty="0"/>
              <a:t>, </a:t>
            </a:r>
            <a:r>
              <a:rPr lang="en-US" altLang="en-US" i="1" dirty="0"/>
              <a:t>credits  </a:t>
            </a:r>
            <a:r>
              <a:rPr lang="en-US" altLang="en-US" dirty="0"/>
              <a:t>holds</a:t>
            </a:r>
            <a:endParaRPr lang="en-US" altLang="en-US" dirty="0"/>
          </a:p>
          <a:p>
            <a:pPr lvl="2">
              <a:lnSpc>
                <a:spcPct val="90000"/>
              </a:lnSpc>
              <a:tabLst>
                <a:tab pos="744220" algn="l"/>
                <a:tab pos="2574925" algn="l"/>
              </a:tabLst>
            </a:pPr>
            <a:r>
              <a:rPr lang="en-US" altLang="en-US" dirty="0"/>
              <a:t>but </a:t>
            </a:r>
            <a:r>
              <a:rPr lang="en-US" altLang="en-US" i="1" dirty="0" err="1"/>
              <a:t>course_id</a:t>
            </a:r>
            <a:r>
              <a:rPr lang="en-US" altLang="en-US" i="1" dirty="0"/>
              <a:t> </a:t>
            </a:r>
            <a:r>
              <a:rPr lang="en-US" altLang="en-US" dirty="0"/>
              <a:t>is not a </a:t>
            </a:r>
            <a:r>
              <a:rPr lang="en-US" altLang="en-US" dirty="0" err="1"/>
              <a:t>superkey</a:t>
            </a:r>
            <a:r>
              <a:rPr lang="en-US" altLang="en-US" dirty="0"/>
              <a:t>.</a:t>
            </a:r>
            <a:endParaRPr lang="en-US" altLang="en-US" dirty="0"/>
          </a:p>
          <a:p>
            <a:pPr lvl="1">
              <a:lnSpc>
                <a:spcPct val="90000"/>
              </a:lnSpc>
              <a:tabLst>
                <a:tab pos="744220" algn="l"/>
                <a:tab pos="2574925" algn="l"/>
              </a:tabLst>
            </a:pPr>
            <a:r>
              <a:rPr lang="en-US" altLang="en-US" dirty="0"/>
              <a:t> We replace </a:t>
            </a:r>
            <a:r>
              <a:rPr lang="en-US" altLang="en-US" i="1" dirty="0"/>
              <a:t>class </a:t>
            </a:r>
            <a:r>
              <a:rPr lang="en-US" altLang="en-US" dirty="0"/>
              <a:t>by:</a:t>
            </a:r>
            <a:endParaRPr lang="en-US" altLang="en-US" dirty="0"/>
          </a:p>
          <a:p>
            <a:pPr lvl="2">
              <a:lnSpc>
                <a:spcPct val="90000"/>
              </a:lnSpc>
              <a:tabLst>
                <a:tab pos="744220" algn="l"/>
                <a:tab pos="2574925" algn="l"/>
              </a:tabLst>
            </a:pPr>
            <a:r>
              <a:rPr lang="en-US" altLang="en-US" i="1" dirty="0"/>
              <a:t>course</a:t>
            </a:r>
            <a:r>
              <a:rPr lang="en-US" altLang="en-US" dirty="0"/>
              <a:t>(</a:t>
            </a:r>
            <a:r>
              <a:rPr lang="en-US" altLang="en-US" i="1" dirty="0" err="1"/>
              <a:t>course_id</a:t>
            </a:r>
            <a:r>
              <a:rPr lang="en-US" altLang="en-US" dirty="0"/>
              <a:t>, </a:t>
            </a:r>
            <a:r>
              <a:rPr lang="en-US" altLang="en-US" i="1" dirty="0"/>
              <a:t>title</a:t>
            </a:r>
            <a:r>
              <a:rPr lang="en-US" altLang="en-US" dirty="0"/>
              <a:t>, </a:t>
            </a:r>
            <a:r>
              <a:rPr lang="en-US" altLang="en-US" i="1" dirty="0" err="1"/>
              <a:t>dept_name</a:t>
            </a:r>
            <a:r>
              <a:rPr lang="en-US" altLang="en-US" dirty="0"/>
              <a:t>, </a:t>
            </a:r>
            <a:r>
              <a:rPr lang="en-US" altLang="en-US" i="1" dirty="0"/>
              <a:t>credits</a:t>
            </a:r>
            <a:r>
              <a:rPr lang="en-US" altLang="en-US" dirty="0"/>
              <a:t>)</a:t>
            </a:r>
            <a:endParaRPr lang="en-US" altLang="en-US" dirty="0"/>
          </a:p>
          <a:p>
            <a:pPr lvl="2">
              <a:lnSpc>
                <a:spcPct val="90000"/>
              </a:lnSpc>
              <a:tabLst>
                <a:tab pos="744220" algn="l"/>
                <a:tab pos="2574925" algn="l"/>
              </a:tabLst>
            </a:pPr>
            <a:r>
              <a:rPr lang="en-US" altLang="en-US" i="1" dirty="0"/>
              <a:t>class-1 </a:t>
            </a:r>
            <a:r>
              <a:rPr lang="en-US" altLang="en-US" dirty="0"/>
              <a:t>(</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 </a:t>
            </a:r>
            <a:r>
              <a:rPr lang="en-US" altLang="en-US" i="1" dirty="0"/>
              <a:t>building</a:t>
            </a:r>
            <a:r>
              <a:rPr lang="en-US" altLang="en-US" dirty="0"/>
              <a:t>,           </a:t>
            </a:r>
            <a:br>
              <a:rPr lang="en-US" altLang="en-US" dirty="0"/>
            </a:br>
            <a:r>
              <a:rPr lang="en-US" altLang="en-US" dirty="0"/>
              <a:t>             </a:t>
            </a:r>
            <a:r>
              <a:rPr lang="en-US" altLang="en-US" i="1" dirty="0" err="1"/>
              <a:t>room_number</a:t>
            </a:r>
            <a:r>
              <a:rPr lang="en-US" altLang="en-US" i="1" dirty="0"/>
              <a:t>, capacity</a:t>
            </a:r>
            <a:r>
              <a:rPr lang="en-US" altLang="en-US" dirty="0"/>
              <a:t>, </a:t>
            </a:r>
            <a:r>
              <a:rPr lang="en-US" altLang="en-US" i="1" dirty="0" err="1"/>
              <a:t>time_slot_id</a:t>
            </a:r>
            <a:r>
              <a:rPr lang="en-US" altLang="en-US" dirty="0"/>
              <a:t>)</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240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240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4240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4240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240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4240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42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MS PGothic" panose="020B0600070205080204" pitchFamily="34" charset="-128"/>
              </a:rPr>
              <a:t>3NF Decompsition Example (Cont.)</a:t>
            </a:r>
            <a:endParaRPr lang="en-US" altLang="en-US">
              <a:effectLst>
                <a:outerShdw blurRad="38100" dist="38100" dir="2700000" algn="tl">
                  <a:srgbClr val="C0C0C0"/>
                </a:outerShdw>
              </a:effectLst>
              <a:ea typeface="MS PGothic" panose="020B0600070205080204" pitchFamily="34" charset="-128"/>
            </a:endParaRPr>
          </a:p>
        </p:txBody>
      </p:sp>
      <p:sp>
        <p:nvSpPr>
          <p:cNvPr id="760835" name="Rectangle 3"/>
          <p:cNvSpPr>
            <a:spLocks noGrp="1" noChangeArrowheads="1"/>
          </p:cNvSpPr>
          <p:nvPr>
            <p:ph type="body" idx="1"/>
          </p:nvPr>
        </p:nvSpPr>
        <p:spPr>
          <a:xfrm>
            <a:off x="2292350" y="1171852"/>
            <a:ext cx="7617661" cy="4434864"/>
          </a:xfrm>
        </p:spPr>
        <p:txBody>
          <a:bodyPr>
            <a:normAutofit fontScale="90000" lnSpcReduction="10000"/>
          </a:bodyPr>
          <a:lstStyle/>
          <a:p>
            <a:r>
              <a:rPr lang="en-US" altLang="en-US" dirty="0">
                <a:sym typeface="Monotype Sorts" pitchFamily="-65" charset="2"/>
              </a:rPr>
              <a:t>The </a:t>
            </a:r>
            <a:r>
              <a:rPr lang="en-US" altLang="en-US" b="1" dirty="0">
                <a:sym typeface="Monotype Sorts" pitchFamily="-65" charset="2"/>
              </a:rPr>
              <a:t>for</a:t>
            </a:r>
            <a:r>
              <a:rPr lang="en-US" altLang="en-US" dirty="0">
                <a:sym typeface="Monotype Sorts" pitchFamily="-65" charset="2"/>
              </a:rPr>
              <a:t> loop generates following 3NF schema:</a:t>
            </a:r>
            <a:endParaRPr lang="en-US" altLang="en-US" dirty="0">
              <a:sym typeface="Monotype Sorts" pitchFamily="-65" charset="2"/>
            </a:endParaRPr>
          </a:p>
          <a:p>
            <a:pPr>
              <a:buFont typeface="Monotype Sorts" pitchFamily="-65" charset="2"/>
              <a:buNone/>
            </a:pPr>
            <a:r>
              <a:rPr lang="en-US" altLang="en-US" dirty="0">
                <a:sym typeface="Monotype Sorts" pitchFamily="-65" charset="2"/>
              </a:rPr>
              <a:t>	            (</a:t>
            </a:r>
            <a:r>
              <a:rPr lang="en-US" altLang="en-US" i="1" dirty="0" err="1"/>
              <a:t>customer_id</a:t>
            </a:r>
            <a:r>
              <a:rPr lang="en-US" altLang="en-US" i="1" dirty="0"/>
              <a:t>, </a:t>
            </a:r>
            <a:r>
              <a:rPr lang="en-US" altLang="en-US" i="1" dirty="0" err="1"/>
              <a:t>employee_id</a:t>
            </a:r>
            <a:r>
              <a:rPr lang="en-US" altLang="en-US" i="1" dirty="0"/>
              <a:t>, type </a:t>
            </a:r>
            <a:r>
              <a:rPr lang="en-US" altLang="en-US" dirty="0"/>
              <a:t>)</a:t>
            </a:r>
            <a:endParaRPr lang="en-US" altLang="en-US" dirty="0"/>
          </a:p>
          <a:p>
            <a:pPr>
              <a:buFont typeface="Monotype Sorts" pitchFamily="-65" charset="2"/>
              <a:buNone/>
            </a:pPr>
            <a:r>
              <a:rPr lang="en-US" altLang="en-US" dirty="0"/>
              <a:t>                  </a:t>
            </a:r>
            <a:r>
              <a:rPr lang="en-US" altLang="en-US" dirty="0">
                <a:sym typeface="Monotype Sorts" pitchFamily="-65" charset="2"/>
              </a:rPr>
              <a:t>(</a:t>
            </a:r>
            <a:r>
              <a:rPr lang="en-US" altLang="en-US" i="1" u="sng" dirty="0" err="1"/>
              <a:t>employee_id</a:t>
            </a:r>
            <a:r>
              <a:rPr lang="en-US" altLang="en-US" i="1" dirty="0"/>
              <a:t>, </a:t>
            </a:r>
            <a:r>
              <a:rPr lang="en-US" altLang="en-US" i="1" dirty="0" err="1"/>
              <a:t>branch_name</a:t>
            </a:r>
            <a:r>
              <a:rPr lang="en-US" altLang="en-US" dirty="0"/>
              <a:t>)</a:t>
            </a:r>
            <a:endParaRPr lang="en-US" altLang="en-US" dirty="0"/>
          </a:p>
          <a:p>
            <a:pPr>
              <a:buFont typeface="Monotype Sorts" pitchFamily="-65" charset="2"/>
              <a:buNone/>
            </a:pPr>
            <a:r>
              <a:rPr lang="en-US" altLang="en-US" dirty="0"/>
              <a:t>                  (</a:t>
            </a:r>
            <a:r>
              <a:rPr lang="en-US" altLang="en-US" i="1" dirty="0" err="1"/>
              <a:t>customer_id</a:t>
            </a:r>
            <a:r>
              <a:rPr lang="en-US" altLang="en-US" i="1" dirty="0"/>
              <a:t>, </a:t>
            </a:r>
            <a:r>
              <a:rPr lang="en-US" altLang="en-US" i="1" dirty="0" err="1"/>
              <a:t>branch_name</a:t>
            </a:r>
            <a:r>
              <a:rPr lang="en-US" altLang="en-US" i="1" dirty="0"/>
              <a:t>, </a:t>
            </a:r>
            <a:r>
              <a:rPr lang="en-US" altLang="en-US" i="1" dirty="0" err="1"/>
              <a:t>employee_id</a:t>
            </a:r>
            <a:r>
              <a:rPr lang="en-US" altLang="en-US" i="1" dirty="0"/>
              <a:t>)</a:t>
            </a:r>
            <a:endParaRPr lang="en-US" altLang="en-US" i="1" dirty="0"/>
          </a:p>
          <a:p>
            <a:pPr lvl="1">
              <a:lnSpc>
                <a:spcPct val="80000"/>
              </a:lnSpc>
            </a:pPr>
            <a:r>
              <a:rPr lang="en-US" altLang="en-US" dirty="0"/>
              <a:t>Observe that</a:t>
            </a:r>
            <a:r>
              <a:rPr lang="en-US" altLang="en-US" dirty="0">
                <a:sym typeface="Monotype Sorts" pitchFamily="-65" charset="2"/>
              </a:rPr>
              <a:t> (</a:t>
            </a:r>
            <a:r>
              <a:rPr lang="en-US" altLang="en-US" i="1" dirty="0" err="1"/>
              <a:t>customer_id</a:t>
            </a:r>
            <a:r>
              <a:rPr lang="en-US" altLang="en-US" i="1" dirty="0"/>
              <a:t>, </a:t>
            </a:r>
            <a:r>
              <a:rPr lang="en-US" altLang="en-US" i="1" dirty="0" err="1"/>
              <a:t>employee_id</a:t>
            </a:r>
            <a:r>
              <a:rPr lang="en-US" altLang="en-US" i="1" dirty="0"/>
              <a:t>, type </a:t>
            </a:r>
            <a:r>
              <a:rPr lang="en-US" altLang="en-US" dirty="0"/>
              <a:t>) contains a candidate key of the original schema, so no further relation schema needs be added</a:t>
            </a:r>
            <a:endParaRPr lang="en-US" altLang="en-US" dirty="0"/>
          </a:p>
          <a:p>
            <a:r>
              <a:rPr lang="en-US" altLang="en-US" dirty="0"/>
              <a:t>At end of for loop, detect and delete schemas, such as  </a:t>
            </a:r>
            <a:r>
              <a:rPr lang="en-US" altLang="en-US" dirty="0">
                <a:sym typeface="Monotype Sorts" pitchFamily="-65" charset="2"/>
              </a:rPr>
              <a:t>(</a:t>
            </a:r>
            <a:r>
              <a:rPr lang="en-US" altLang="en-US" i="1" u="sng" dirty="0" err="1"/>
              <a:t>employee_id</a:t>
            </a:r>
            <a:r>
              <a:rPr lang="en-US" altLang="en-US" i="1" dirty="0"/>
              <a:t>, </a:t>
            </a:r>
            <a:r>
              <a:rPr lang="en-US" altLang="en-US" i="1" dirty="0" err="1"/>
              <a:t>branch_name</a:t>
            </a:r>
            <a:r>
              <a:rPr lang="en-US" altLang="en-US" dirty="0"/>
              <a:t>), which are subsets of other schemas</a:t>
            </a:r>
            <a:endParaRPr lang="en-US" altLang="en-US" dirty="0"/>
          </a:p>
          <a:p>
            <a:pPr lvl="1"/>
            <a:r>
              <a:rPr lang="en-US" altLang="en-US" dirty="0"/>
              <a:t>result will not depend on the order in which FDs are considered</a:t>
            </a:r>
            <a:endParaRPr lang="en-US" altLang="en-US" dirty="0"/>
          </a:p>
          <a:p>
            <a:r>
              <a:rPr lang="en-US" altLang="en-US" dirty="0"/>
              <a:t>The resultant simplified 3NF schema is:</a:t>
            </a:r>
            <a:endParaRPr lang="en-US" altLang="en-US" dirty="0"/>
          </a:p>
          <a:p>
            <a:pPr>
              <a:buFont typeface="Monotype Sorts" pitchFamily="-65" charset="2"/>
              <a:buNone/>
            </a:pPr>
            <a:r>
              <a:rPr lang="en-US" altLang="en-US" dirty="0">
                <a:sym typeface="Monotype Sorts" pitchFamily="-65" charset="2"/>
              </a:rPr>
              <a:t> 		   (</a:t>
            </a:r>
            <a:r>
              <a:rPr lang="en-US" altLang="en-US" i="1" dirty="0" err="1"/>
              <a:t>customer_id</a:t>
            </a:r>
            <a:r>
              <a:rPr lang="en-US" altLang="en-US" i="1" dirty="0"/>
              <a:t>, </a:t>
            </a:r>
            <a:r>
              <a:rPr lang="en-US" altLang="en-US" i="1" dirty="0" err="1"/>
              <a:t>employee_id</a:t>
            </a:r>
            <a:r>
              <a:rPr lang="en-US" altLang="en-US" i="1" dirty="0"/>
              <a:t>, type</a:t>
            </a:r>
            <a:r>
              <a:rPr lang="en-US" altLang="en-US" dirty="0"/>
              <a:t>)</a:t>
            </a:r>
            <a:endParaRPr lang="en-US" altLang="en-US" dirty="0"/>
          </a:p>
          <a:p>
            <a:pPr>
              <a:buFont typeface="Monotype Sorts" pitchFamily="-65" charset="2"/>
              <a:buNone/>
            </a:pPr>
            <a:r>
              <a:rPr lang="en-US" altLang="en-US" dirty="0"/>
              <a:t>                (</a:t>
            </a:r>
            <a:r>
              <a:rPr lang="en-US" altLang="en-US" i="1" dirty="0" err="1"/>
              <a:t>customer_id</a:t>
            </a:r>
            <a:r>
              <a:rPr lang="en-US" altLang="en-US" i="1" dirty="0"/>
              <a:t>, </a:t>
            </a:r>
            <a:r>
              <a:rPr lang="en-US" altLang="en-US" i="1" dirty="0" err="1"/>
              <a:t>branch_name</a:t>
            </a:r>
            <a:r>
              <a:rPr lang="en-US" altLang="en-US" i="1" dirty="0"/>
              <a:t>, </a:t>
            </a:r>
            <a:r>
              <a:rPr lang="en-US" altLang="en-US" i="1" dirty="0" err="1"/>
              <a:t>employee_id</a:t>
            </a:r>
            <a:r>
              <a:rPr lang="en-US" altLang="en-US" i="1" dirty="0"/>
              <a:t>)</a:t>
            </a:r>
            <a:endParaRPr lang="en-US" alt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08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08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083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083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08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MS PGothic" panose="020B0600070205080204" pitchFamily="34" charset="-128"/>
              </a:rPr>
              <a:t>Comparison of BCNF and 3NF</a:t>
            </a:r>
            <a:endParaRPr lang="en-US" altLang="en-US">
              <a:effectLst>
                <a:outerShdw blurRad="38100" dist="38100" dir="2700000" algn="tl">
                  <a:srgbClr val="C0C0C0"/>
                </a:outerShdw>
              </a:effectLst>
              <a:ea typeface="MS PGothic" panose="020B0600070205080204" pitchFamily="34" charset="-128"/>
            </a:endParaRPr>
          </a:p>
        </p:txBody>
      </p:sp>
      <p:sp>
        <p:nvSpPr>
          <p:cNvPr id="77827" name="Rectangle 3"/>
          <p:cNvSpPr>
            <a:spLocks noGrp="1" noChangeArrowheads="1"/>
          </p:cNvSpPr>
          <p:nvPr>
            <p:ph type="body" idx="1"/>
          </p:nvPr>
        </p:nvSpPr>
        <p:spPr>
          <a:xfrm>
            <a:off x="2292350" y="1093789"/>
            <a:ext cx="7629692" cy="2970211"/>
          </a:xfrm>
        </p:spPr>
        <p:txBody>
          <a:bodyPr>
            <a:normAutofit fontScale="90000" lnSpcReduction="20000"/>
          </a:bodyPr>
          <a:lstStyle/>
          <a:p>
            <a:r>
              <a:rPr lang="en-US" altLang="en-US" dirty="0"/>
              <a:t>It is always possible to decompose a relation into a set of  relations that are in 3NF such that:  </a:t>
            </a:r>
            <a:r>
              <a:rPr lang="zh-CN" altLang="en-US" sz="1600" dirty="0">
                <a:ea typeface="宋体" panose="02010600030101010101" pitchFamily="2" charset="-122"/>
              </a:rPr>
              <a:t>分解到</a:t>
            </a:r>
            <a:r>
              <a:rPr lang="en-US" altLang="zh-CN" sz="1600" dirty="0">
                <a:ea typeface="宋体" panose="02010600030101010101" pitchFamily="2" charset="-122"/>
              </a:rPr>
              <a:t>3NF</a:t>
            </a:r>
            <a:endParaRPr lang="en-US" altLang="en-US" dirty="0"/>
          </a:p>
          <a:p>
            <a:pPr lvl="1"/>
            <a:r>
              <a:rPr lang="en-US" altLang="en-US" dirty="0"/>
              <a:t>The decomposition is lossless   </a:t>
            </a:r>
            <a:r>
              <a:rPr lang="zh-CN" altLang="en-US" sz="1600" dirty="0">
                <a:ea typeface="宋体" panose="02010600030101010101" pitchFamily="2" charset="-122"/>
              </a:rPr>
              <a:t>无损</a:t>
            </a:r>
            <a:endParaRPr lang="en-US" altLang="en-US" dirty="0"/>
          </a:p>
          <a:p>
            <a:pPr lvl="1"/>
            <a:r>
              <a:rPr lang="en-US" altLang="en-US" dirty="0"/>
              <a:t>The dependencies are preserved  </a:t>
            </a:r>
            <a:r>
              <a:rPr lang="zh-CN" altLang="en-US" sz="1600" dirty="0">
                <a:ea typeface="宋体" panose="02010600030101010101" pitchFamily="2" charset="-122"/>
              </a:rPr>
              <a:t>保持函数依赖</a:t>
            </a:r>
            <a:endParaRPr lang="en-US" altLang="en-US" dirty="0"/>
          </a:p>
          <a:p>
            <a:r>
              <a:rPr lang="en-US" altLang="en-US" dirty="0"/>
              <a:t>It is always possible to decompose a relation into a set of relations that are in BCNF such that:  </a:t>
            </a:r>
            <a:r>
              <a:rPr lang="zh-CN" altLang="en-US" sz="1600" dirty="0">
                <a:ea typeface="宋体" panose="02010600030101010101" pitchFamily="2" charset="-122"/>
              </a:rPr>
              <a:t>分解到</a:t>
            </a:r>
            <a:r>
              <a:rPr lang="en-US" altLang="zh-CN" sz="1600" dirty="0">
                <a:ea typeface="宋体" panose="02010600030101010101" pitchFamily="2" charset="-122"/>
              </a:rPr>
              <a:t>BC</a:t>
            </a:r>
            <a:r>
              <a:rPr lang="zh-CN" altLang="en-US" sz="1600" dirty="0">
                <a:ea typeface="宋体" panose="02010600030101010101" pitchFamily="2" charset="-122"/>
              </a:rPr>
              <a:t>范式</a:t>
            </a:r>
            <a:endParaRPr lang="en-US" altLang="en-US" dirty="0"/>
          </a:p>
          <a:p>
            <a:pPr lvl="1"/>
            <a:r>
              <a:rPr lang="en-US" altLang="en-US" dirty="0"/>
              <a:t>The decomposition is lossless  </a:t>
            </a:r>
            <a:r>
              <a:rPr lang="zh-CN" altLang="en-US" sz="1600" dirty="0">
                <a:ea typeface="宋体" panose="02010600030101010101" pitchFamily="2" charset="-122"/>
              </a:rPr>
              <a:t>无损</a:t>
            </a:r>
            <a:endParaRPr lang="en-US" altLang="en-US" dirty="0"/>
          </a:p>
          <a:p>
            <a:pPr lvl="1"/>
            <a:r>
              <a:rPr lang="en-US" altLang="en-US" dirty="0"/>
              <a:t>It may not be possible to preserve dependencies.</a:t>
            </a:r>
            <a:r>
              <a:rPr lang="zh-CN" altLang="en-US" sz="1600" dirty="0">
                <a:ea typeface="宋体" panose="02010600030101010101" pitchFamily="2" charset="-122"/>
              </a:rPr>
              <a:t>可能不保持函数依赖</a:t>
            </a:r>
            <a:endParaRPr lang="en-US" altLang="en-US" dirty="0"/>
          </a:p>
          <a:p>
            <a:pPr lvl="1"/>
            <a:endParaRPr lang="en-US" altLang="en-US" dirty="0"/>
          </a:p>
        </p:txBody>
      </p:sp>
      <p:sp>
        <p:nvSpPr>
          <p:cNvPr id="77828" name="Rectangle 4"/>
          <p:cNvSpPr>
            <a:spLocks noChangeArrowheads="1"/>
          </p:cNvSpPr>
          <p:nvPr/>
        </p:nvSpPr>
        <p:spPr bwMode="auto">
          <a:xfrm>
            <a:off x="2120900" y="4064000"/>
            <a:ext cx="72834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683895" algn="l"/>
              </a:tabLst>
              <a:defRPr sz="1600">
                <a:solidFill>
                  <a:schemeClr val="tx1"/>
                </a:solidFill>
                <a:latin typeface="Helvetica" panose="020B0604020202020204" pitchFamily="34" charset="0"/>
                <a:ea typeface="MS PGothic" panose="020B0600070205080204" pitchFamily="34" charset="-128"/>
              </a:defRPr>
            </a:lvl1pPr>
            <a:lvl2pPr marL="742950" indent="-285750">
              <a:tabLst>
                <a:tab pos="683895" algn="l"/>
              </a:tabLst>
              <a:defRPr sz="1600">
                <a:solidFill>
                  <a:schemeClr val="tx1"/>
                </a:solidFill>
                <a:latin typeface="Helvetica" panose="020B0604020202020204" pitchFamily="34" charset="0"/>
                <a:ea typeface="MS PGothic" panose="020B0600070205080204" pitchFamily="34" charset="-128"/>
              </a:defRPr>
            </a:lvl2pPr>
            <a:lvl3pPr marL="1143000" indent="-228600">
              <a:tabLst>
                <a:tab pos="683895" algn="l"/>
              </a:tabLst>
              <a:defRPr sz="1600">
                <a:solidFill>
                  <a:schemeClr val="tx1"/>
                </a:solidFill>
                <a:latin typeface="Helvetica" panose="020B0604020202020204" pitchFamily="34" charset="0"/>
                <a:ea typeface="MS PGothic" panose="020B0600070205080204" pitchFamily="34" charset="-128"/>
              </a:defRPr>
            </a:lvl3pPr>
            <a:lvl4pPr marL="1600200" indent="-228600">
              <a:tabLst>
                <a:tab pos="683895" algn="l"/>
              </a:tabLst>
              <a:defRPr sz="1600">
                <a:solidFill>
                  <a:schemeClr val="tx1"/>
                </a:solidFill>
                <a:latin typeface="Helvetica" panose="020B0604020202020204" pitchFamily="34" charset="0"/>
                <a:ea typeface="MS PGothic" panose="020B0600070205080204" pitchFamily="34" charset="-128"/>
              </a:defRPr>
            </a:lvl4pPr>
            <a:lvl5pPr marL="2057400" indent="-228600">
              <a:tabLst>
                <a:tab pos="683895" algn="l"/>
              </a:tabLst>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83895" algn="l"/>
              </a:tabLs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83895" algn="l"/>
              </a:tabLs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83895" algn="l"/>
              </a:tabLs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83895" algn="l"/>
              </a:tabLs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pitchFamily="-65" charset="2"/>
              <a:buChar char="n"/>
            </a:pPr>
            <a:endParaRPr kumimoji="1" lang="en-US" altLang="en-US" sz="1800" i="1">
              <a:sym typeface="Monotype Sorts" pitchFamily="-65"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MS PGothic" panose="020B0600070205080204" pitchFamily="34" charset="-128"/>
              </a:rPr>
              <a:t>Fourth Normal Form</a:t>
            </a:r>
            <a:endParaRPr lang="en-US" altLang="en-US">
              <a:effectLst>
                <a:outerShdw blurRad="38100" dist="38100" dir="2700000" algn="tl">
                  <a:srgbClr val="C0C0C0"/>
                </a:outerShdw>
              </a:effectLst>
              <a:ea typeface="MS PGothic" panose="020B0600070205080204" pitchFamily="34" charset="-128"/>
            </a:endParaRPr>
          </a:p>
        </p:txBody>
      </p:sp>
      <p:sp>
        <p:nvSpPr>
          <p:cNvPr id="88067" name="Rectangle 3"/>
          <p:cNvSpPr>
            <a:spLocks noGrp="1" noChangeArrowheads="1"/>
          </p:cNvSpPr>
          <p:nvPr>
            <p:ph type="body" idx="1"/>
          </p:nvPr>
        </p:nvSpPr>
        <p:spPr>
          <a:xfrm>
            <a:off x="2292350" y="1092614"/>
            <a:ext cx="7594415" cy="2241299"/>
          </a:xfrm>
        </p:spPr>
        <p:txBody>
          <a:bodyPr>
            <a:normAutofit fontScale="90000" lnSpcReduction="20000"/>
          </a:bodyPr>
          <a:lstStyle/>
          <a:p>
            <a:r>
              <a:rPr lang="en-US" altLang="en-US" dirty="0"/>
              <a:t>A relation schema </a:t>
            </a:r>
            <a:r>
              <a:rPr lang="en-US" altLang="en-US" i="1" dirty="0"/>
              <a:t>R</a:t>
            </a:r>
            <a:r>
              <a:rPr lang="en-US" altLang="en-US" dirty="0"/>
              <a:t> is in </a:t>
            </a:r>
            <a:r>
              <a:rPr lang="en-US" altLang="en-US" b="1" dirty="0">
                <a:solidFill>
                  <a:srgbClr val="002060"/>
                </a:solidFill>
              </a:rPr>
              <a:t>4NF</a:t>
            </a:r>
            <a:r>
              <a:rPr lang="en-US" altLang="en-US" dirty="0"/>
              <a:t> with respect to a set </a:t>
            </a:r>
            <a:r>
              <a:rPr lang="en-US" altLang="en-US" i="1" dirty="0"/>
              <a:t>D</a:t>
            </a:r>
            <a:r>
              <a:rPr lang="en-US" altLang="en-US" dirty="0"/>
              <a:t> of functional and multivalued dependencies </a:t>
            </a:r>
            <a:r>
              <a:rPr lang="en-US" altLang="en-US" b="1" dirty="0"/>
              <a:t>if for all multivalued dependencies in </a:t>
            </a:r>
            <a:r>
              <a:rPr lang="en-US" altLang="en-US" b="1" i="1" dirty="0"/>
              <a:t>D</a:t>
            </a:r>
            <a:r>
              <a:rPr lang="en-US" altLang="en-US" b="1" baseline="30000" dirty="0"/>
              <a:t>+</a:t>
            </a:r>
            <a:r>
              <a:rPr lang="en-US" altLang="en-US" b="1" dirty="0"/>
              <a:t> of the form </a:t>
            </a:r>
            <a:r>
              <a:rPr lang="en-US" altLang="en-US" b="1" dirty="0">
                <a:sym typeface="Symbol" panose="05050102010706020507" pitchFamily="18" charset="2"/>
              </a:rPr>
              <a:t></a:t>
            </a:r>
            <a:r>
              <a:rPr lang="en-US" altLang="en-US" b="1" dirty="0">
                <a:sym typeface="Greek Symbols"/>
              </a:rPr>
              <a:t> </a:t>
            </a:r>
            <a:r>
              <a:rPr lang="en-US" altLang="en-US" b="1" dirty="0">
                <a:sym typeface="Symbol" panose="05050102010706020507" pitchFamily="18" charset="2"/>
              </a:rPr>
              <a:t></a:t>
            </a:r>
            <a:r>
              <a:rPr lang="en-US" altLang="en-US" b="1" i="1" dirty="0">
                <a:sym typeface="Monotype Sorts" pitchFamily="-65" charset="2"/>
              </a:rPr>
              <a:t> </a:t>
            </a:r>
            <a:r>
              <a:rPr lang="en-US" altLang="en-US" b="1" dirty="0">
                <a:sym typeface="Symbol" panose="05050102010706020507" pitchFamily="18" charset="2"/>
              </a:rPr>
              <a:t></a:t>
            </a:r>
            <a:r>
              <a:rPr lang="en-US" altLang="en-US" b="1" dirty="0">
                <a:sym typeface="Greek Symbols"/>
              </a:rPr>
              <a:t>, where </a:t>
            </a:r>
            <a:r>
              <a:rPr lang="en-US" altLang="en-US" b="1" dirty="0">
                <a:sym typeface="Symbol" panose="05050102010706020507" pitchFamily="18" charset="2"/>
              </a:rPr>
              <a:t></a:t>
            </a:r>
            <a:r>
              <a:rPr lang="en-US" altLang="en-US" b="1" dirty="0">
                <a:sym typeface="Greek Symbols"/>
              </a:rPr>
              <a:t> </a:t>
            </a:r>
            <a:r>
              <a:rPr lang="en-US" altLang="en-US" b="1" dirty="0">
                <a:sym typeface="Symbol" panose="05050102010706020507" pitchFamily="18" charset="2"/>
              </a:rPr>
              <a:t> </a:t>
            </a:r>
            <a:r>
              <a:rPr lang="en-US" altLang="en-US" b="1" i="1" dirty="0">
                <a:sym typeface="Symbol" panose="05050102010706020507" pitchFamily="18" charset="2"/>
              </a:rPr>
              <a:t>R</a:t>
            </a:r>
            <a:r>
              <a:rPr lang="en-US" altLang="en-US" b="1" dirty="0">
                <a:sym typeface="Symbol" panose="05050102010706020507" pitchFamily="18" charset="2"/>
              </a:rPr>
              <a:t> and </a:t>
            </a:r>
            <a:r>
              <a:rPr lang="en-US" altLang="en-US" b="1" i="1" dirty="0">
                <a:sym typeface="Greek Symbols"/>
              </a:rPr>
              <a:t> </a:t>
            </a:r>
            <a:r>
              <a:rPr lang="en-US" altLang="en-US" b="1" dirty="0">
                <a:sym typeface="Symbol" panose="05050102010706020507" pitchFamily="18" charset="2"/>
              </a:rPr>
              <a:t> </a:t>
            </a:r>
            <a:r>
              <a:rPr lang="en-US" altLang="en-US" b="1" i="1" dirty="0">
                <a:sym typeface="Symbol" panose="05050102010706020507" pitchFamily="18" charset="2"/>
              </a:rPr>
              <a:t>R, </a:t>
            </a:r>
            <a:r>
              <a:rPr lang="en-US" altLang="en-US" b="1" dirty="0">
                <a:sym typeface="Symbol" panose="05050102010706020507" pitchFamily="18" charset="2"/>
              </a:rPr>
              <a:t>at least one of the following hold:</a:t>
            </a:r>
            <a:endParaRPr lang="en-US" altLang="en-US" b="1" dirty="0">
              <a:sym typeface="Symbol" panose="05050102010706020507" pitchFamily="18" charset="2"/>
            </a:endParaRPr>
          </a:p>
          <a:p>
            <a:pPr lvl="1"/>
            <a:r>
              <a:rPr lang="en-US" altLang="en-US" dirty="0">
                <a:sym typeface="Symbol" panose="05050102010706020507" pitchFamily="18" charset="2"/>
              </a:rPr>
              <a:t></a:t>
            </a:r>
            <a:r>
              <a:rPr lang="en-US" altLang="en-US" dirty="0">
                <a:sym typeface="Greek Symbols"/>
              </a:rPr>
              <a:t> </a:t>
            </a:r>
            <a:r>
              <a:rPr lang="en-US" altLang="en-US" b="1" dirty="0">
                <a:sym typeface="Symbol" panose="05050102010706020507" pitchFamily="18" charset="2"/>
              </a:rPr>
              <a:t></a:t>
            </a:r>
            <a:r>
              <a:rPr lang="en-US" altLang="en-US" i="1" dirty="0">
                <a:sym typeface="Monotype Sorts" pitchFamily="-65" charset="2"/>
              </a:rPr>
              <a:t> </a:t>
            </a:r>
            <a:r>
              <a:rPr lang="en-US" altLang="en-US" dirty="0">
                <a:sym typeface="Symbol" panose="05050102010706020507" pitchFamily="18" charset="2"/>
              </a:rPr>
              <a:t></a:t>
            </a:r>
            <a:r>
              <a:rPr lang="en-US" altLang="en-US" dirty="0">
                <a:sym typeface="Greek Symbols"/>
              </a:rPr>
              <a:t> is trivial (i.e., </a:t>
            </a:r>
            <a:r>
              <a:rPr lang="en-US" altLang="en-US" dirty="0">
                <a:sym typeface="Symbol" panose="05050102010706020507" pitchFamily="18" charset="2"/>
              </a:rPr>
              <a:t></a:t>
            </a:r>
            <a:r>
              <a:rPr lang="en-US" altLang="en-US" i="1" dirty="0">
                <a:sym typeface="Greek Symbols"/>
              </a:rPr>
              <a:t> </a:t>
            </a:r>
            <a:r>
              <a:rPr lang="en-US" altLang="en-US" dirty="0">
                <a:sym typeface="Symbol" panose="05050102010706020507" pitchFamily="18" charset="2"/>
              </a:rPr>
              <a:t> </a:t>
            </a:r>
            <a:r>
              <a:rPr lang="en-US" altLang="en-US" dirty="0">
                <a:sym typeface="Greek Symbols"/>
              </a:rPr>
              <a:t> or </a:t>
            </a:r>
            <a:r>
              <a:rPr lang="en-US" altLang="en-US" dirty="0">
                <a:sym typeface="Symbol" panose="05050102010706020507" pitchFamily="18" charset="2"/>
              </a:rPr>
              <a:t></a:t>
            </a:r>
            <a:r>
              <a:rPr lang="en-US" altLang="en-US" dirty="0">
                <a:sym typeface="Greek Symbols"/>
              </a:rPr>
              <a:t> </a:t>
            </a:r>
            <a:r>
              <a:rPr lang="en-US" altLang="en-US" dirty="0">
                <a:sym typeface="Symbol" panose="05050102010706020507" pitchFamily="18" charset="2"/>
              </a:rPr>
              <a:t> </a:t>
            </a:r>
            <a:r>
              <a:rPr lang="en-US" altLang="en-US" i="1" dirty="0">
                <a:sym typeface="Greek Symbols"/>
              </a:rPr>
              <a:t> = R)</a:t>
            </a:r>
            <a:endParaRPr lang="en-US" altLang="en-US" i="1" dirty="0">
              <a:sym typeface="Greek Symbols"/>
            </a:endParaRPr>
          </a:p>
          <a:p>
            <a:pPr lvl="1"/>
            <a:r>
              <a:rPr lang="en-US" altLang="en-US" dirty="0">
                <a:sym typeface="Symbol" panose="05050102010706020507" pitchFamily="18" charset="2"/>
              </a:rPr>
              <a:t></a:t>
            </a:r>
            <a:r>
              <a:rPr lang="en-US" altLang="en-US" dirty="0">
                <a:sym typeface="Greek Symbols"/>
              </a:rPr>
              <a:t> is a </a:t>
            </a:r>
            <a:r>
              <a:rPr lang="en-US" altLang="en-US" dirty="0" err="1">
                <a:sym typeface="Greek Symbols"/>
              </a:rPr>
              <a:t>superkey</a:t>
            </a:r>
            <a:r>
              <a:rPr lang="en-US" altLang="en-US" dirty="0">
                <a:sym typeface="Greek Symbols"/>
              </a:rPr>
              <a:t> for schema </a:t>
            </a:r>
            <a:r>
              <a:rPr lang="en-US" altLang="en-US" i="1" dirty="0">
                <a:sym typeface="Greek Symbols"/>
              </a:rPr>
              <a:t>R</a:t>
            </a:r>
            <a:endParaRPr lang="en-US" altLang="en-US" i="1" dirty="0">
              <a:sym typeface="Greek Symbols"/>
            </a:endParaRPr>
          </a:p>
          <a:p>
            <a:r>
              <a:rPr lang="en-US" altLang="en-US" dirty="0">
                <a:sym typeface="Greek Symbols"/>
              </a:rPr>
              <a:t>If a relation is in 4NF it is in BCNF</a:t>
            </a:r>
            <a:endParaRPr lang="en-US" altLang="en-US" dirty="0">
              <a:sym typeface="Greek Symbol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ea typeface="MS PGothic" panose="020B0600070205080204" pitchFamily="34" charset="-128"/>
              </a:rPr>
              <a:t>First Normal Form</a:t>
            </a:r>
            <a:endParaRPr lang="en-US" altLang="en-US">
              <a:effectLst>
                <a:outerShdw blurRad="38100" dist="38100" dir="2700000" algn="tl">
                  <a:srgbClr val="C0C0C0"/>
                </a:outerShdw>
              </a:effectLst>
              <a:ea typeface="MS PGothic" panose="020B0600070205080204" pitchFamily="34" charset="-128"/>
            </a:endParaRPr>
          </a:p>
        </p:txBody>
      </p:sp>
      <p:sp>
        <p:nvSpPr>
          <p:cNvPr id="106499" name="Rectangle 3"/>
          <p:cNvSpPr>
            <a:spLocks noGrp="1" noChangeArrowheads="1"/>
          </p:cNvSpPr>
          <p:nvPr>
            <p:ph type="body" idx="1"/>
          </p:nvPr>
        </p:nvSpPr>
        <p:spPr>
          <a:xfrm>
            <a:off x="2292351" y="1117268"/>
            <a:ext cx="7789724" cy="4321008"/>
          </a:xfrm>
        </p:spPr>
        <p:txBody>
          <a:bodyPr>
            <a:normAutofit fontScale="90000" lnSpcReduction="10000"/>
          </a:bodyPr>
          <a:lstStyle/>
          <a:p>
            <a:r>
              <a:rPr lang="en-US" altLang="en-US" dirty="0"/>
              <a:t>Domain is </a:t>
            </a:r>
            <a:r>
              <a:rPr lang="en-US" altLang="en-US" b="1" dirty="0">
                <a:solidFill>
                  <a:srgbClr val="002060"/>
                </a:solidFill>
              </a:rPr>
              <a:t>atomic</a:t>
            </a:r>
            <a:r>
              <a:rPr lang="en-US" altLang="en-US" dirty="0">
                <a:solidFill>
                  <a:srgbClr val="002060"/>
                </a:solidFill>
              </a:rPr>
              <a:t> </a:t>
            </a:r>
            <a:r>
              <a:rPr lang="en-US" altLang="en-US" dirty="0"/>
              <a:t>if its elements are considered to be indivisible units</a:t>
            </a:r>
            <a:endParaRPr lang="en-US" altLang="en-US" dirty="0"/>
          </a:p>
          <a:p>
            <a:pPr lvl="1"/>
            <a:r>
              <a:rPr lang="en-US" altLang="en-US" dirty="0"/>
              <a:t>Examples of non-atomic domains:</a:t>
            </a:r>
            <a:endParaRPr lang="en-US" altLang="en-US" dirty="0"/>
          </a:p>
          <a:p>
            <a:pPr lvl="2"/>
            <a:r>
              <a:rPr lang="en-US" altLang="en-US" dirty="0"/>
              <a:t>Set of names, composite attributes</a:t>
            </a:r>
            <a:endParaRPr lang="en-US" altLang="en-US" dirty="0"/>
          </a:p>
          <a:p>
            <a:pPr lvl="2"/>
            <a:r>
              <a:rPr lang="en-US" altLang="en-US" dirty="0"/>
              <a:t>Identification numbers like CS101  that can be broken up into parts</a:t>
            </a:r>
            <a:endParaRPr lang="en-US" altLang="en-US" dirty="0"/>
          </a:p>
          <a:p>
            <a:r>
              <a:rPr lang="en-US" altLang="en-US" dirty="0"/>
              <a:t>A relational schema R is in </a:t>
            </a:r>
            <a:r>
              <a:rPr lang="en-US" altLang="en-US" b="1" dirty="0">
                <a:solidFill>
                  <a:srgbClr val="002060"/>
                </a:solidFill>
              </a:rPr>
              <a:t>first normal form</a:t>
            </a:r>
            <a:r>
              <a:rPr lang="en-US" altLang="en-US" dirty="0">
                <a:solidFill>
                  <a:srgbClr val="002060"/>
                </a:solidFill>
              </a:rPr>
              <a:t> </a:t>
            </a:r>
            <a:r>
              <a:rPr lang="en-US" altLang="en-US" dirty="0"/>
              <a:t>if the domains of all attributes of R are atomic</a:t>
            </a:r>
            <a:endParaRPr lang="en-US" altLang="en-US" dirty="0"/>
          </a:p>
          <a:p>
            <a:r>
              <a:rPr lang="en-US" altLang="en-US" dirty="0"/>
              <a:t>Non-atomic values complicate storage and encourage redundant (repeated) storage of data</a:t>
            </a:r>
            <a:endParaRPr lang="en-US" altLang="en-US" dirty="0"/>
          </a:p>
          <a:p>
            <a:pPr lvl="1"/>
            <a:r>
              <a:rPr lang="en-US" altLang="en-US" dirty="0"/>
              <a:t>Example:  Set of accounts stored with each customer, and set of owners stored with each account</a:t>
            </a:r>
            <a:endParaRPr lang="en-US" altLang="en-US" dirty="0"/>
          </a:p>
          <a:p>
            <a:pPr lvl="1"/>
            <a:r>
              <a:rPr lang="en-US" altLang="en-US" dirty="0"/>
              <a:t>We assume all relations are in first normal form (and revisit this in Chapter 22: Object Based Databases)</a:t>
            </a: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分别解释什么是第一，第二，第三，第四范式</a:t>
            </a:r>
            <a:endParaRPr lang="zh-CN" altLang="en-US"/>
          </a:p>
        </p:txBody>
      </p:sp>
      <p:sp>
        <p:nvSpPr>
          <p:cNvPr id="3" name="内容占位符 2"/>
          <p:cNvSpPr>
            <a:spLocks noGrp="1"/>
          </p:cNvSpPr>
          <p:nvPr>
            <p:ph idx="1"/>
          </p:nvPr>
        </p:nvSpPr>
        <p:spPr>
          <a:xfrm>
            <a:off x="914400" y="1400312"/>
            <a:ext cx="10363200" cy="5367972"/>
          </a:xfrm>
        </p:spPr>
        <p:txBody>
          <a:bodyPr>
            <a:noAutofit/>
          </a:bodyPr>
          <a:p>
            <a:r>
              <a:rPr lang="zh-CN" altLang="en-US" sz="1400"/>
              <a:t>第一范式</a:t>
            </a:r>
            <a:r>
              <a:rPr lang="en-US" altLang="zh-CN" sz="1400"/>
              <a:t> (1NF, First Normal Form)</a:t>
            </a:r>
            <a:endParaRPr lang="en-US" altLang="zh-CN" sz="1400"/>
          </a:p>
          <a:p>
            <a:r>
              <a:rPr lang="zh-CN" altLang="en-US" sz="1400"/>
              <a:t>原子性：每个字段（列）的值必须是不可分割的基本数据项，即每个单元格只包含单个值。</a:t>
            </a:r>
            <a:endParaRPr lang="zh-CN" altLang="en-US" sz="1400"/>
          </a:p>
          <a:p>
            <a:r>
              <a:rPr lang="zh-CN" altLang="en-US" sz="1400"/>
              <a:t>唯一行：表中没有重复的行（记录），每一行都应该是唯一的，可以通过主键或候选键来唯一标识。</a:t>
            </a:r>
            <a:endParaRPr lang="zh-CN" altLang="en-US" sz="1400"/>
          </a:p>
          <a:p>
            <a:r>
              <a:rPr lang="zh-CN" altLang="en-US" sz="1400"/>
              <a:t>固定结构：每张表都有固定的列数，且这些列在整个表的所有行中保持一致。</a:t>
            </a:r>
            <a:endParaRPr lang="zh-CN" altLang="en-US" sz="1400"/>
          </a:p>
          <a:p>
            <a:r>
              <a:rPr lang="zh-CN" altLang="en-US" sz="1400"/>
              <a:t>遵循第一范式的目的是确保表中的每一个单元格都是单一值，并且每一行的数据都是独一无二的。</a:t>
            </a:r>
            <a:endParaRPr lang="zh-CN" altLang="en-US" sz="1400"/>
          </a:p>
          <a:p>
            <a:endParaRPr lang="en-US" altLang="zh-CN" sz="1400"/>
          </a:p>
          <a:p>
            <a:r>
              <a:rPr lang="zh-CN" altLang="en-US" sz="1400"/>
              <a:t>第二范式</a:t>
            </a:r>
            <a:r>
              <a:rPr lang="en-US" altLang="zh-CN" sz="1400"/>
              <a:t> (2NF, Second Normal Form)</a:t>
            </a:r>
            <a:endParaRPr lang="en-US" altLang="zh-CN" sz="1400"/>
          </a:p>
          <a:p>
            <a:r>
              <a:rPr lang="zh-CN" altLang="en-US" sz="1400"/>
              <a:t>一个关系模式要符合第二范式，它首先必须满足第一范式的要求。</a:t>
            </a:r>
            <a:endParaRPr lang="zh-CN" altLang="en-US" sz="1400"/>
          </a:p>
          <a:p>
            <a:r>
              <a:rPr lang="zh-CN" altLang="en-US" sz="1400"/>
              <a:t>此外，所有非主属性（非主键字段）必须完全依赖于整个主键，而不是部分依赖。也就是说，如果一个表有一个复合主键，则每个非主属性不能仅依赖于主键的一部分。</a:t>
            </a:r>
            <a:endParaRPr lang="zh-CN" altLang="en-US" sz="1400"/>
          </a:p>
          <a:p>
            <a:r>
              <a:rPr lang="zh-CN" altLang="en-US" sz="1400"/>
              <a:t>通过遵守第二范式，可以消除部分依赖，从而进一步减少数据冗余。</a:t>
            </a:r>
            <a:endParaRPr lang="zh-CN" altLang="en-US" sz="1400"/>
          </a:p>
          <a:p>
            <a:endParaRPr lang="en-US" altLang="zh-CN" sz="1400"/>
          </a:p>
          <a:p>
            <a:endParaRPr lang="zh-CN"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ltLang="en-US" sz="2800" dirty="0"/>
              <a:t>Union Operation</a:t>
            </a:r>
            <a:endParaRPr lang="en-US" altLang="en-US" sz="2800" dirty="0"/>
          </a:p>
        </p:txBody>
      </p:sp>
      <p:sp>
        <p:nvSpPr>
          <p:cNvPr id="9218" name="Rectangle 3"/>
          <p:cNvSpPr>
            <a:spLocks noGrp="1" noChangeArrowheads="1"/>
          </p:cNvSpPr>
          <p:nvPr>
            <p:ph type="body" idx="1"/>
          </p:nvPr>
        </p:nvSpPr>
        <p:spPr>
          <a:xfrm>
            <a:off x="2292350" y="1114489"/>
            <a:ext cx="7683191" cy="4688903"/>
          </a:xfrm>
        </p:spPr>
        <p:txBody>
          <a:bodyPr>
            <a:normAutofit fontScale="90000" lnSpcReduction="20000"/>
          </a:bodyPr>
          <a:lstStyle/>
          <a:p>
            <a:pPr>
              <a:tabLst>
                <a:tab pos="2965450" algn="ctr"/>
              </a:tabLst>
            </a:pPr>
            <a:r>
              <a:rPr lang="en-US" altLang="en-US" sz="1700" dirty="0"/>
              <a:t>The union operation </a:t>
            </a:r>
            <a:r>
              <a:rPr lang="en-US" altLang="en-US" sz="1700" dirty="0">
                <a:sym typeface="Symbol" panose="05050102010706020507" pitchFamily="18" charset="2"/>
              </a:rPr>
              <a:t>allows us to combine two relations </a:t>
            </a:r>
            <a:endParaRPr lang="en-US" altLang="en-US" sz="1700" dirty="0"/>
          </a:p>
          <a:p>
            <a:pPr>
              <a:tabLst>
                <a:tab pos="2965450" algn="ctr"/>
              </a:tabLst>
            </a:pPr>
            <a:r>
              <a:rPr lang="en-US" altLang="en-US" sz="1700" dirty="0"/>
              <a:t>Notation:  </a:t>
            </a:r>
            <a:r>
              <a:rPr lang="en-US" altLang="en-US" sz="1700" i="1" dirty="0"/>
              <a:t>r </a:t>
            </a:r>
            <a:r>
              <a:rPr lang="en-US" altLang="en-US" sz="1700" dirty="0"/>
              <a:t> </a:t>
            </a:r>
            <a:r>
              <a:rPr lang="en-US" altLang="en-US" sz="1700" dirty="0">
                <a:sym typeface="Symbol" panose="05050102010706020507" pitchFamily="18" charset="2"/>
              </a:rPr>
              <a:t> </a:t>
            </a:r>
            <a:r>
              <a:rPr lang="en-US" altLang="en-US" sz="1700" i="1" dirty="0">
                <a:sym typeface="Symbol" panose="05050102010706020507" pitchFamily="18" charset="2"/>
              </a:rPr>
              <a:t>s</a:t>
            </a:r>
            <a:endParaRPr lang="en-US" altLang="en-US" sz="1700" dirty="0">
              <a:sym typeface="Symbol" panose="05050102010706020507" pitchFamily="18" charset="2"/>
            </a:endParaRPr>
          </a:p>
          <a:p>
            <a:pPr>
              <a:tabLst>
                <a:tab pos="2965450" algn="ctr"/>
              </a:tabLst>
            </a:pPr>
            <a:r>
              <a:rPr lang="en-US" altLang="en-US" sz="1700" dirty="0">
                <a:highlight>
                  <a:srgbClr val="FFFF00"/>
                </a:highlight>
                <a:sym typeface="Symbol" panose="05050102010706020507" pitchFamily="18" charset="2"/>
              </a:rPr>
              <a:t>For </a:t>
            </a:r>
            <a:r>
              <a:rPr lang="en-US" altLang="en-US" sz="1700" i="1" dirty="0">
                <a:highlight>
                  <a:srgbClr val="FFFF00"/>
                </a:highlight>
              </a:rPr>
              <a:t>r</a:t>
            </a:r>
            <a:r>
              <a:rPr lang="en-US" altLang="en-US" sz="1700" dirty="0">
                <a:highlight>
                  <a:srgbClr val="FFFF00"/>
                </a:highlight>
              </a:rPr>
              <a:t>  </a:t>
            </a:r>
            <a:r>
              <a:rPr lang="en-US" altLang="en-US" sz="1700" dirty="0">
                <a:highlight>
                  <a:srgbClr val="FFFF00"/>
                </a:highlight>
                <a:sym typeface="Symbol" panose="05050102010706020507" pitchFamily="18" charset="2"/>
              </a:rPr>
              <a:t> </a:t>
            </a:r>
            <a:r>
              <a:rPr lang="en-US" altLang="en-US" sz="1700" i="1" dirty="0">
                <a:highlight>
                  <a:srgbClr val="FFFF00"/>
                </a:highlight>
                <a:sym typeface="Symbol" panose="05050102010706020507" pitchFamily="18" charset="2"/>
              </a:rPr>
              <a:t>s</a:t>
            </a:r>
            <a:r>
              <a:rPr lang="en-US" altLang="en-US" sz="1700" dirty="0">
                <a:highlight>
                  <a:srgbClr val="FFFF00"/>
                </a:highlight>
                <a:sym typeface="Symbol" panose="05050102010706020507" pitchFamily="18" charset="2"/>
              </a:rPr>
              <a:t> to be valid.</a:t>
            </a:r>
            <a:endParaRPr lang="en-US" altLang="en-US" sz="1700" dirty="0">
              <a:highlight>
                <a:srgbClr val="FFFF00"/>
              </a:highlight>
              <a:sym typeface="Symbol" panose="05050102010706020507" pitchFamily="18" charset="2"/>
            </a:endParaRPr>
          </a:p>
          <a:p>
            <a:pPr>
              <a:buFont typeface="Monotype Sorts" pitchFamily="-65" charset="2"/>
              <a:buNone/>
              <a:tabLst>
                <a:tab pos="2965450" algn="ctr"/>
              </a:tabLst>
            </a:pPr>
            <a:r>
              <a:rPr lang="en-US" altLang="en-US" sz="1700" i="1" dirty="0">
                <a:highlight>
                  <a:srgbClr val="FFFF00"/>
                </a:highlight>
                <a:sym typeface="Symbol" panose="05050102010706020507" pitchFamily="18" charset="2"/>
              </a:rPr>
              <a:t>	</a:t>
            </a:r>
            <a:r>
              <a:rPr lang="en-US" altLang="en-US" sz="1700" dirty="0">
                <a:highlight>
                  <a:srgbClr val="FFFF00"/>
                </a:highlight>
                <a:sym typeface="Symbol" panose="05050102010706020507" pitchFamily="18" charset="2"/>
              </a:rPr>
              <a:t>1.   </a:t>
            </a:r>
            <a:r>
              <a:rPr lang="en-US" altLang="en-US" sz="1700" i="1" dirty="0">
                <a:highlight>
                  <a:srgbClr val="FFFF00"/>
                </a:highlight>
                <a:sym typeface="Symbol" panose="05050102010706020507" pitchFamily="18" charset="2"/>
              </a:rPr>
              <a:t>r,</a:t>
            </a:r>
            <a:r>
              <a:rPr lang="en-US" altLang="en-US" sz="1700" dirty="0">
                <a:highlight>
                  <a:srgbClr val="FFFF00"/>
                </a:highlight>
                <a:sym typeface="Symbol" panose="05050102010706020507" pitchFamily="18" charset="2"/>
              </a:rPr>
              <a:t> </a:t>
            </a:r>
            <a:r>
              <a:rPr lang="en-US" altLang="en-US" sz="1700" i="1" dirty="0">
                <a:highlight>
                  <a:srgbClr val="FFFF00"/>
                </a:highlight>
                <a:sym typeface="Symbol" panose="05050102010706020507" pitchFamily="18" charset="2"/>
              </a:rPr>
              <a:t>s</a:t>
            </a:r>
            <a:r>
              <a:rPr lang="en-US" altLang="en-US" sz="1700" dirty="0">
                <a:highlight>
                  <a:srgbClr val="FFFF00"/>
                </a:highlight>
                <a:sym typeface="Symbol" panose="05050102010706020507" pitchFamily="18" charset="2"/>
              </a:rPr>
              <a:t> must have the </a:t>
            </a:r>
            <a:r>
              <a:rPr lang="en-US" altLang="en-US" sz="1700" i="1" dirty="0">
                <a:highlight>
                  <a:srgbClr val="FFFF00"/>
                </a:highlight>
                <a:sym typeface="Symbol" panose="05050102010706020507" pitchFamily="18" charset="2"/>
              </a:rPr>
              <a:t>same </a:t>
            </a:r>
            <a:r>
              <a:rPr lang="en-US" altLang="en-US" sz="1700" b="1" dirty="0">
                <a:solidFill>
                  <a:srgbClr val="FF0000"/>
                </a:solidFill>
                <a:highlight>
                  <a:srgbClr val="FFFF00"/>
                </a:highlight>
                <a:sym typeface="Symbol" panose="05050102010706020507" pitchFamily="18" charset="2"/>
              </a:rPr>
              <a:t>arity</a:t>
            </a:r>
            <a:r>
              <a:rPr lang="en-US" altLang="en-US" sz="1700" dirty="0">
                <a:highlight>
                  <a:srgbClr val="FFFF00"/>
                </a:highlight>
                <a:sym typeface="Symbol" panose="05050102010706020507" pitchFamily="18" charset="2"/>
              </a:rPr>
              <a:t> (same number of attributes)</a:t>
            </a:r>
            <a:endParaRPr lang="en-US" altLang="en-US" sz="1700" dirty="0">
              <a:highlight>
                <a:srgbClr val="FFFF00"/>
              </a:highlight>
              <a:sym typeface="Symbol" panose="05050102010706020507" pitchFamily="18" charset="2"/>
            </a:endParaRPr>
          </a:p>
          <a:p>
            <a:pPr>
              <a:spcBef>
                <a:spcPts val="0"/>
              </a:spcBef>
              <a:buNone/>
              <a:tabLst>
                <a:tab pos="2965450" algn="ctr"/>
              </a:tabLst>
            </a:pPr>
            <a:r>
              <a:rPr lang="en-US" altLang="en-US" sz="1700" dirty="0">
                <a:highlight>
                  <a:srgbClr val="FFFF00"/>
                </a:highlight>
                <a:sym typeface="Symbol" panose="05050102010706020507" pitchFamily="18" charset="2"/>
              </a:rPr>
              <a:t>	2.   The attribute domains must be </a:t>
            </a:r>
            <a:r>
              <a:rPr lang="en-US" altLang="en-US" sz="1700" b="1" dirty="0">
                <a:solidFill>
                  <a:srgbClr val="FF0000"/>
                </a:solidFill>
                <a:highlight>
                  <a:srgbClr val="FFFF00"/>
                </a:highlight>
                <a:sym typeface="Symbol" panose="05050102010706020507" pitchFamily="18" charset="2"/>
              </a:rPr>
              <a:t>compatible</a:t>
            </a:r>
            <a:r>
              <a:rPr lang="en-US" altLang="en-US" sz="1700" dirty="0">
                <a:highlight>
                  <a:srgbClr val="FFFF00"/>
                </a:highlight>
                <a:sym typeface="Symbol" panose="05050102010706020507" pitchFamily="18" charset="2"/>
              </a:rPr>
              <a:t> (example: 2</a:t>
            </a:r>
            <a:r>
              <a:rPr lang="en-US" altLang="en-US" sz="1700" baseline="30000" dirty="0">
                <a:highlight>
                  <a:srgbClr val="FFFF00"/>
                </a:highlight>
                <a:sym typeface="Symbol" panose="05050102010706020507" pitchFamily="18" charset="2"/>
              </a:rPr>
              <a:t>nd</a:t>
            </a:r>
            <a:r>
              <a:rPr lang="en-US" altLang="en-US" sz="1700" dirty="0">
                <a:highlight>
                  <a:srgbClr val="FFFF00"/>
                </a:highlight>
                <a:sym typeface="Symbol" panose="05050102010706020507" pitchFamily="18" charset="2"/>
              </a:rPr>
              <a:t> </a:t>
            </a:r>
            <a:endParaRPr lang="en-US" altLang="en-US" sz="1700" dirty="0">
              <a:highlight>
                <a:srgbClr val="FFFF00"/>
              </a:highlight>
              <a:sym typeface="Symbol" panose="05050102010706020507" pitchFamily="18" charset="2"/>
            </a:endParaRPr>
          </a:p>
          <a:p>
            <a:pPr lvl="1">
              <a:spcBef>
                <a:spcPts val="0"/>
              </a:spcBef>
              <a:buNone/>
              <a:tabLst>
                <a:tab pos="2965450" algn="ctr"/>
              </a:tabLst>
            </a:pPr>
            <a:r>
              <a:rPr lang="en-US" altLang="en-US" sz="1600" dirty="0">
                <a:highlight>
                  <a:srgbClr val="FFFF00"/>
                </a:highlight>
                <a:sym typeface="Symbol" panose="05050102010706020507" pitchFamily="18" charset="2"/>
              </a:rPr>
              <a:t>     </a:t>
            </a:r>
            <a:r>
              <a:rPr lang="en-US" altLang="en-US" dirty="0">
                <a:highlight>
                  <a:srgbClr val="FFFF00"/>
                </a:highlight>
                <a:sym typeface="Symbol" panose="05050102010706020507" pitchFamily="18" charset="2"/>
              </a:rPr>
              <a:t>column of </a:t>
            </a:r>
            <a:r>
              <a:rPr lang="en-US" altLang="en-US" i="1" dirty="0">
                <a:highlight>
                  <a:srgbClr val="FFFF00"/>
                </a:highlight>
                <a:sym typeface="Symbol" panose="05050102010706020507" pitchFamily="18" charset="2"/>
              </a:rPr>
              <a:t>r</a:t>
            </a:r>
            <a:r>
              <a:rPr lang="en-US" altLang="en-US" dirty="0">
                <a:highlight>
                  <a:srgbClr val="FFFF00"/>
                </a:highlight>
                <a:sym typeface="Symbol" panose="05050102010706020507" pitchFamily="18" charset="2"/>
              </a:rPr>
              <a:t> deals with the same type of values as does the </a:t>
            </a:r>
            <a:endParaRPr lang="en-US" altLang="en-US" dirty="0">
              <a:highlight>
                <a:srgbClr val="FFFF00"/>
              </a:highlight>
              <a:sym typeface="Symbol" panose="05050102010706020507" pitchFamily="18" charset="2"/>
            </a:endParaRPr>
          </a:p>
          <a:p>
            <a:pPr lvl="1">
              <a:spcBef>
                <a:spcPts val="0"/>
              </a:spcBef>
              <a:buNone/>
              <a:tabLst>
                <a:tab pos="2965450" algn="ctr"/>
              </a:tabLst>
            </a:pPr>
            <a:r>
              <a:rPr lang="en-US" altLang="en-US" dirty="0">
                <a:highlight>
                  <a:srgbClr val="FFFF00"/>
                </a:highlight>
                <a:sym typeface="Symbol" panose="05050102010706020507" pitchFamily="18" charset="2"/>
              </a:rPr>
              <a:t>     2</a:t>
            </a:r>
            <a:r>
              <a:rPr lang="en-US" altLang="en-US" baseline="30000" dirty="0">
                <a:highlight>
                  <a:srgbClr val="FFFF00"/>
                </a:highlight>
                <a:sym typeface="Symbol" panose="05050102010706020507" pitchFamily="18" charset="2"/>
              </a:rPr>
              <a:t>nd </a:t>
            </a:r>
            <a:r>
              <a:rPr lang="en-US" altLang="en-US" dirty="0">
                <a:highlight>
                  <a:srgbClr val="FFFF00"/>
                </a:highlight>
                <a:sym typeface="Symbol" panose="05050102010706020507" pitchFamily="18" charset="2"/>
              </a:rPr>
              <a:t>column of </a:t>
            </a:r>
            <a:r>
              <a:rPr lang="en-US" altLang="en-US" i="1" dirty="0">
                <a:highlight>
                  <a:srgbClr val="FFFF00"/>
                </a:highlight>
                <a:sym typeface="Symbol" panose="05050102010706020507" pitchFamily="18" charset="2"/>
              </a:rPr>
              <a:t>s</a:t>
            </a:r>
            <a:r>
              <a:rPr lang="en-US" altLang="en-US" dirty="0">
                <a:highlight>
                  <a:srgbClr val="FFFF00"/>
                </a:highlight>
                <a:sym typeface="Symbol" panose="05050102010706020507" pitchFamily="18" charset="2"/>
              </a:rPr>
              <a:t>)</a:t>
            </a:r>
            <a:endParaRPr lang="en-US" altLang="en-US" dirty="0">
              <a:highlight>
                <a:srgbClr val="FFFF00"/>
              </a:highlight>
              <a:sym typeface="Symbol" panose="05050102010706020507" pitchFamily="18" charset="2"/>
            </a:endParaRPr>
          </a:p>
          <a:p>
            <a:pPr lvl="1">
              <a:spcBef>
                <a:spcPts val="0"/>
              </a:spcBef>
              <a:buNone/>
              <a:tabLst>
                <a:tab pos="2965450" algn="ctr"/>
              </a:tabLst>
            </a:pPr>
            <a:r>
              <a:rPr lang="en-US" altLang="en-US" dirty="0">
                <a:highlight>
                  <a:srgbClr val="FFFF00"/>
                </a:highlight>
                <a:sym typeface="Symbol" panose="05050102010706020507" pitchFamily="18" charset="2"/>
              </a:rPr>
              <a:t>R</a:t>
            </a:r>
            <a:r>
              <a:rPr lang="zh-CN" altLang="en-US" dirty="0">
                <a:highlight>
                  <a:srgbClr val="FFFF00"/>
                </a:highlight>
                <a:sym typeface="Symbol" panose="05050102010706020507" pitchFamily="18" charset="2"/>
              </a:rPr>
              <a:t>和</a:t>
            </a:r>
            <a:r>
              <a:rPr lang="en-US" altLang="zh-CN" dirty="0">
                <a:highlight>
                  <a:srgbClr val="FFFF00"/>
                </a:highlight>
                <a:sym typeface="Symbol" panose="05050102010706020507" pitchFamily="18" charset="2"/>
              </a:rPr>
              <a:t>S</a:t>
            </a:r>
            <a:r>
              <a:rPr lang="zh-CN" altLang="en-US" dirty="0">
                <a:highlight>
                  <a:srgbClr val="FFFF00"/>
                </a:highlight>
                <a:sym typeface="Symbol" panose="05050102010706020507" pitchFamily="18" charset="2"/>
              </a:rPr>
              <a:t>要有相同数量的属性，且相同位置上的属性要可以计算</a:t>
            </a:r>
            <a:endParaRPr lang="zh-CN" altLang="en-US" dirty="0">
              <a:highlight>
                <a:srgbClr val="FFFF00"/>
              </a:highlight>
              <a:sym typeface="Symbol" panose="05050102010706020507" pitchFamily="18" charset="2"/>
            </a:endParaRPr>
          </a:p>
          <a:p>
            <a:pPr lvl="1">
              <a:spcBef>
                <a:spcPts val="0"/>
              </a:spcBef>
              <a:buNone/>
              <a:tabLst>
                <a:tab pos="2965450" algn="ctr"/>
              </a:tabLst>
            </a:pPr>
            <a:r>
              <a:rPr lang="zh-CN" altLang="en-US" dirty="0">
                <a:highlight>
                  <a:srgbClr val="FFFF00"/>
                </a:highlight>
                <a:sym typeface="Symbol" panose="05050102010706020507" pitchFamily="18" charset="2"/>
              </a:rPr>
              <a:t>（比如都是数字，而不能是数字和文字）</a:t>
            </a:r>
            <a:endParaRPr lang="en-US" altLang="en-US" dirty="0">
              <a:highlight>
                <a:srgbClr val="FFFF00"/>
              </a:highlight>
              <a:sym typeface="Symbol" panose="05050102010706020507" pitchFamily="18" charset="2"/>
            </a:endParaRPr>
          </a:p>
          <a:p>
            <a:pPr>
              <a:lnSpc>
                <a:spcPct val="140000"/>
              </a:lnSpc>
              <a:tabLst>
                <a:tab pos="2965450" algn="ctr"/>
              </a:tabLst>
            </a:pPr>
            <a:r>
              <a:rPr lang="en-US" altLang="en-US" sz="1700" dirty="0"/>
              <a:t>Example: to find all courses taught in the Fall 2017 semester, or in the Spring 2018 semester, or in both</a:t>
            </a:r>
            <a:br>
              <a:rPr lang="en-US" altLang="en-US" sz="1700" dirty="0"/>
            </a:br>
            <a:r>
              <a:rPr lang="en-US" altLang="en-US" dirty="0"/>
              <a:t>   </a:t>
            </a:r>
            <a:r>
              <a:rPr lang="en-US" altLang="en-US" dirty="0">
                <a:sym typeface="Symbol" panose="05050102010706020507" pitchFamily="18" charset="2"/>
              </a:rPr>
              <a:t></a:t>
            </a:r>
            <a:r>
              <a:rPr lang="en-US" altLang="en-US" i="1" baseline="-25000" dirty="0" err="1"/>
              <a:t>course_id</a:t>
            </a:r>
            <a:r>
              <a:rPr lang="en-US" altLang="en-US" dirty="0"/>
              <a:t> (</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baseline="-25000" dirty="0">
                <a:sym typeface="Symbol" panose="05050102010706020507" pitchFamily="18" charset="2"/>
              </a:rPr>
              <a:t>semester=</a:t>
            </a:r>
            <a:r>
              <a:rPr lang="ja-JP" altLang="en-US" i="1" baseline="-25000" dirty="0">
                <a:sym typeface="Symbol" panose="05050102010706020507" pitchFamily="18" charset="2"/>
              </a:rPr>
              <a:t>“</a:t>
            </a:r>
            <a:r>
              <a:rPr lang="en-US" altLang="ja-JP" i="1" baseline="-25000" dirty="0">
                <a:sym typeface="Symbol" panose="05050102010706020507" pitchFamily="18" charset="2"/>
              </a:rPr>
              <a:t>Fall</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l-GR" altLang="ja-JP" i="1" baseline="-25000" dirty="0">
                <a:sym typeface="Symbol" panose="05050102010706020507" pitchFamily="18" charset="2"/>
              </a:rPr>
              <a:t>Λ</a:t>
            </a:r>
            <a:r>
              <a:rPr lang="en-US" altLang="ja-JP" i="1" baseline="-25000" dirty="0">
                <a:sym typeface="Symbol" panose="05050102010706020507" pitchFamily="18" charset="2"/>
              </a:rPr>
              <a:t> year=2017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    </a:t>
            </a:r>
            <a:br>
              <a:rPr lang="en-US" altLang="ja-JP" sz="1700" dirty="0">
                <a:sym typeface="Symbol" panose="05050102010706020507" pitchFamily="18" charset="2"/>
              </a:rPr>
            </a:br>
            <a:r>
              <a:rPr lang="en-US" altLang="ja-JP" sz="1700" dirty="0">
                <a:sym typeface="Symbol" panose="05050102010706020507" pitchFamily="18" charset="2"/>
              </a:rPr>
              <a:t>   </a:t>
            </a:r>
            <a:r>
              <a:rPr lang="en-US" altLang="ja-JP" dirty="0">
                <a:sym typeface="Symbol" panose="05050102010706020507" pitchFamily="18" charset="2"/>
              </a:rPr>
              <a:t></a:t>
            </a:r>
            <a:r>
              <a:rPr lang="en-US" altLang="ja-JP" i="1" baseline="-25000" dirty="0" err="1"/>
              <a:t>course_id</a:t>
            </a:r>
            <a:r>
              <a:rPr lang="en-US" altLang="ja-JP" dirty="0"/>
              <a:t> (</a:t>
            </a:r>
            <a:r>
              <a:rPr lang="en-US" altLang="ja-JP" i="1" dirty="0">
                <a:sym typeface="Symbol" panose="05050102010706020507" pitchFamily="18" charset="2"/>
              </a:rPr>
              <a:t></a:t>
            </a:r>
            <a:r>
              <a:rPr lang="en-US" altLang="ja-JP" dirty="0">
                <a:sym typeface="Symbol" panose="05050102010706020507" pitchFamily="18" charset="2"/>
              </a:rPr>
              <a:t> </a:t>
            </a:r>
            <a:r>
              <a:rPr lang="en-US" altLang="ja-JP" i="1" baseline="-25000" dirty="0">
                <a:sym typeface="Symbol" panose="05050102010706020507" pitchFamily="18" charset="2"/>
              </a:rPr>
              <a:t>semester=</a:t>
            </a:r>
            <a:r>
              <a:rPr lang="ja-JP" altLang="en-US" i="1" baseline="-25000" dirty="0">
                <a:sym typeface="Symbol" panose="05050102010706020507" pitchFamily="18" charset="2"/>
              </a:rPr>
              <a:t>“</a:t>
            </a:r>
            <a:r>
              <a:rPr lang="en-US" altLang="ja-JP" i="1" baseline="-25000" dirty="0">
                <a:sym typeface="Symbol" panose="05050102010706020507" pitchFamily="18" charset="2"/>
              </a:rPr>
              <a:t>Spring</a:t>
            </a:r>
            <a:r>
              <a:rPr lang="ja-JP" altLang="en-US" i="1" baseline="-25000" dirty="0">
                <a:sym typeface="Symbol" panose="05050102010706020507" pitchFamily="18" charset="2"/>
              </a:rPr>
              <a:t>”</a:t>
            </a:r>
            <a:r>
              <a:rPr lang="en-US" altLang="ja-JP" i="1" baseline="-25000" dirty="0">
                <a:sym typeface="Symbol" panose="05050102010706020507" pitchFamily="18" charset="2"/>
              </a:rPr>
              <a:t>  </a:t>
            </a:r>
            <a:r>
              <a:rPr lang="el-GR" altLang="ja-JP" i="1" baseline="-25000" dirty="0">
                <a:sym typeface="Symbol" panose="05050102010706020507" pitchFamily="18" charset="2"/>
              </a:rPr>
              <a:t>Λ</a:t>
            </a:r>
            <a:r>
              <a:rPr lang="en-US" altLang="ja-JP" i="1" baseline="-25000" dirty="0">
                <a:sym typeface="Symbol" panose="05050102010706020507" pitchFamily="18" charset="2"/>
              </a:rPr>
              <a:t> year=2018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a:t>
            </a:r>
            <a:endParaRPr lang="en-US" altLang="ja-JP" sz="1700" dirty="0">
              <a:sym typeface="Symbol" panose="05050102010706020507" pitchFamily="18" charset="2"/>
            </a:endParaRPr>
          </a:p>
          <a:p>
            <a:pPr>
              <a:lnSpc>
                <a:spcPct val="140000"/>
              </a:lnSpc>
              <a:tabLst>
                <a:tab pos="2965450" algn="ctr"/>
              </a:tabLst>
            </a:pPr>
            <a:endParaRPr lang="en-US" altLang="en-US" sz="1700" dirty="0"/>
          </a:p>
          <a:p>
            <a:pPr>
              <a:lnSpc>
                <a:spcPct val="140000"/>
              </a:lnSpc>
              <a:buFont typeface="Monotype Sorts" pitchFamily="-65" charset="2"/>
              <a:buNone/>
              <a:tabLst>
                <a:tab pos="2965450" algn="ctr"/>
              </a:tabLst>
            </a:pPr>
            <a:endParaRPr lang="en-US" altLang="en-US"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分别解释什么是第一，第二，第三，第四范式</a:t>
            </a:r>
            <a:endParaRPr lang="zh-CN" altLang="en-US"/>
          </a:p>
        </p:txBody>
      </p:sp>
      <p:sp>
        <p:nvSpPr>
          <p:cNvPr id="3" name="内容占位符 2"/>
          <p:cNvSpPr>
            <a:spLocks noGrp="1"/>
          </p:cNvSpPr>
          <p:nvPr>
            <p:ph idx="1"/>
          </p:nvPr>
        </p:nvSpPr>
        <p:spPr>
          <a:xfrm>
            <a:off x="1015365" y="1413510"/>
            <a:ext cx="10519410" cy="5503545"/>
          </a:xfrm>
        </p:spPr>
        <p:txBody>
          <a:bodyPr>
            <a:noAutofit/>
          </a:bodyPr>
          <a:p>
            <a:r>
              <a:rPr lang="zh-CN" altLang="en-US" sz="1400"/>
              <a:t>第三范式</a:t>
            </a:r>
            <a:r>
              <a:rPr lang="en-US" altLang="zh-CN" sz="1400"/>
              <a:t> (3NF, Third Normal Form)</a:t>
            </a:r>
            <a:endParaRPr lang="en-US" altLang="zh-CN" sz="1400"/>
          </a:p>
          <a:p>
            <a:r>
              <a:rPr lang="zh-CN" altLang="en-US" sz="1400"/>
              <a:t>一个关系模式要符合第三范式，它首先必须满足第二范式的要求。</a:t>
            </a:r>
            <a:endParaRPr lang="zh-CN" altLang="en-US" sz="1400"/>
          </a:p>
          <a:p>
            <a:r>
              <a:rPr lang="zh-CN" altLang="en-US" sz="1400"/>
              <a:t>在此基础上，所有非主属性之间不存在传递依赖。换句话说，非主属性只能依赖于主键，而非其他非主属性。</a:t>
            </a:r>
            <a:endParaRPr lang="zh-CN" altLang="en-US" sz="1400"/>
          </a:p>
          <a:p>
            <a:r>
              <a:rPr lang="zh-CN" altLang="en-US" sz="1400"/>
              <a:t>第三范式的目的是消除非主属性之间的依赖，从而避免更新异常、插入异常和删除异常。</a:t>
            </a:r>
            <a:endParaRPr lang="zh-CN" altLang="en-US" sz="1400"/>
          </a:p>
          <a:p>
            <a:endParaRPr lang="en-US" altLang="zh-CN" sz="1400"/>
          </a:p>
          <a:p>
            <a:r>
              <a:rPr lang="zh-CN" altLang="en-US" sz="1400"/>
              <a:t>第四范式</a:t>
            </a:r>
            <a:r>
              <a:rPr lang="en-US" altLang="zh-CN" sz="1400"/>
              <a:t> (4NF, Fourth Normal Form)</a:t>
            </a:r>
            <a:endParaRPr lang="en-US" altLang="zh-CN" sz="1400"/>
          </a:p>
          <a:p>
            <a:r>
              <a:rPr lang="zh-CN" altLang="en-US" sz="1400"/>
              <a:t>一个关系模式要符合第四范式，它首先必须满足第三范式的要求。</a:t>
            </a:r>
            <a:endParaRPr lang="zh-CN" altLang="en-US" sz="1400"/>
          </a:p>
          <a:p>
            <a:r>
              <a:rPr lang="zh-CN" altLang="en-US" sz="1400"/>
              <a:t>此外，对于多值依赖，除了平凡的多值依赖（即每个属性对自身或多值依赖的右侧包含主键）之外，不允许存在非平凡的多值依赖。</a:t>
            </a:r>
            <a:endParaRPr lang="zh-CN" altLang="en-US" sz="1400"/>
          </a:p>
          <a:p>
            <a:r>
              <a:rPr lang="zh-CN" altLang="en-US" sz="1400"/>
              <a:t>第四范式主要关注的是处理多值依赖的问题，确保一个多值属性不会导致不必要的数据冗余。</a:t>
            </a:r>
            <a:endParaRPr lang="zh-CN" altLang="en-US" sz="1400"/>
          </a:p>
          <a:p>
            <a:endParaRPr lang="en-US" altLang="zh-CN" sz="1400"/>
          </a:p>
          <a:p>
            <a:r>
              <a:rPr lang="zh-CN" altLang="en-US" sz="1400"/>
              <a:t>总结</a:t>
            </a:r>
            <a:endParaRPr lang="zh-CN" altLang="en-US" sz="1400"/>
          </a:p>
          <a:p>
            <a:r>
              <a:rPr lang="zh-CN" altLang="en-US" sz="1400"/>
              <a:t>随着范式的提升，我们逐步解决了不同类型的依赖问题：</a:t>
            </a:r>
            <a:endParaRPr lang="en-US" altLang="zh-CN" sz="1400"/>
          </a:p>
          <a:p>
            <a:r>
              <a:rPr lang="en-US" altLang="zh-CN" sz="1400"/>
              <a:t>1NF </a:t>
            </a:r>
            <a:r>
              <a:rPr lang="zh-CN" altLang="en-US" sz="1400"/>
              <a:t>消除重复组。</a:t>
            </a:r>
            <a:r>
              <a:rPr lang="en-US" altLang="zh-CN" sz="1400"/>
              <a:t>2NF </a:t>
            </a:r>
            <a:r>
              <a:rPr lang="zh-CN" altLang="en-US" sz="1400"/>
              <a:t>消除部分依赖。</a:t>
            </a:r>
            <a:r>
              <a:rPr lang="en-US" altLang="zh-CN" sz="1400"/>
              <a:t>3NF </a:t>
            </a:r>
            <a:r>
              <a:rPr lang="zh-CN" altLang="en-US" sz="1400"/>
              <a:t>消除传递依赖。</a:t>
            </a:r>
            <a:r>
              <a:rPr lang="en-US" altLang="zh-CN" sz="1400"/>
              <a:t>4NF </a:t>
            </a:r>
            <a:r>
              <a:rPr lang="zh-CN" altLang="en-US" sz="1400"/>
              <a:t>消除多值依赖。</a:t>
            </a:r>
            <a:endParaRPr lang="zh-CN"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endParaRPr lang="en-US" altLang="en-US">
              <a:effectLst>
                <a:outerShdw blurRad="38100" dist="38100" dir="2700000" algn="tl">
                  <a:srgbClr val="C0C0C0"/>
                </a:outerShdw>
              </a:effectLst>
            </a:endParaRPr>
          </a:p>
        </p:txBody>
      </p:sp>
      <p:sp>
        <p:nvSpPr>
          <p:cNvPr id="358403" name="Rectangle 3"/>
          <p:cNvSpPr>
            <a:spLocks noGrp="1" noChangeArrowheads="1"/>
          </p:cNvSpPr>
          <p:nvPr>
            <p:ph idx="1"/>
          </p:nvPr>
        </p:nvSpPr>
        <p:spPr>
          <a:xfrm>
            <a:off x="2207394" y="1102497"/>
            <a:ext cx="7777212" cy="3729385"/>
          </a:xfrm>
        </p:spPr>
        <p:txBody>
          <a:bodyPr>
            <a:normAutofit fontScale="90000" lnSpcReduction="20000"/>
          </a:bodyPr>
          <a:lstStyle/>
          <a:p>
            <a:pPr marL="381000" indent="-381000">
              <a:buFont typeface="Monotype Sorts" pitchFamily="-65" charset="2"/>
              <a:buNone/>
            </a:pPr>
            <a:r>
              <a:rPr lang="en-US" altLang="en-US" dirty="0"/>
              <a:t>1.	Conjunctive selection operations can be deconstructed into a sequence of individual selections.</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i="1" baseline="-46000" dirty="0">
                <a:sym typeface="Greek Symbols" pitchFamily="18" charset="2"/>
              </a:rPr>
              <a:t>2 </a:t>
            </a:r>
            <a:r>
              <a:rPr lang="en-US" altLang="en-US" dirty="0"/>
              <a:t>(E) </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 </a:t>
            </a:r>
            <a:r>
              <a:rPr lang="en-US" altLang="en-US" dirty="0"/>
              <a:t>(E))</a:t>
            </a:r>
            <a:r>
              <a:rPr lang="en-US" altLang="en-US" baseline="-25000" dirty="0"/>
              <a:t> </a:t>
            </a:r>
            <a:endParaRPr lang="en-US" altLang="en-US" dirty="0"/>
          </a:p>
          <a:p>
            <a:pPr marL="381000" indent="-381000">
              <a:buFont typeface="Monotype Sorts" pitchFamily="-65" charset="2"/>
              <a:buNone/>
            </a:pPr>
            <a:r>
              <a:rPr lang="en-US" altLang="en-US" dirty="0"/>
              <a:t>2.	Selection operations are commutative.</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a:t>
            </a:r>
            <a:r>
              <a:rPr lang="en-US" altLang="en-US" dirty="0"/>
              <a:t>(E))</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1</a:t>
            </a:r>
            <a:r>
              <a:rPr lang="en-US" altLang="en-US" dirty="0"/>
              <a:t>(E))</a:t>
            </a:r>
            <a:endParaRPr lang="en-US" altLang="en-US" dirty="0"/>
          </a:p>
          <a:p>
            <a:pPr marL="381000" indent="-381000">
              <a:buNone/>
            </a:pPr>
            <a:r>
              <a:rPr lang="en-US" altLang="en-US" dirty="0"/>
              <a:t>3.	Only the last in a sequence of projection operations is needed, the others can be omitted.</a:t>
            </a:r>
            <a:br>
              <a:rPr lang="en-US" altLang="en-US" dirty="0"/>
            </a:br>
            <a:r>
              <a:rPr lang="en-US" altLang="en-US"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n</a:t>
            </a:r>
            <a:r>
              <a:rPr lang="en-IN" dirty="0"/>
              <a:t>(E))…))     ≡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(E)</a:t>
            </a:r>
            <a:br>
              <a:rPr lang="en-US" altLang="en-US" dirty="0"/>
            </a:br>
            <a:r>
              <a:rPr lang="en-US" altLang="en-US" dirty="0"/>
              <a:t>where </a:t>
            </a:r>
            <a:r>
              <a:rPr lang="en-US" altLang="en-US" i="1" dirty="0"/>
              <a:t>L</a:t>
            </a:r>
            <a:r>
              <a:rPr lang="en-US" altLang="en-US" i="1" baseline="-25000" dirty="0"/>
              <a:t>1</a:t>
            </a:r>
            <a:r>
              <a:rPr lang="en-US" altLang="en-US" dirty="0"/>
              <a:t> </a:t>
            </a:r>
            <a:r>
              <a:rPr lang="en-IN" dirty="0"/>
              <a:t>⊆</a:t>
            </a:r>
            <a:r>
              <a:rPr lang="en-US" altLang="en-US" dirty="0"/>
              <a:t> </a:t>
            </a:r>
            <a:r>
              <a:rPr lang="en-US" altLang="en-US" i="1" dirty="0"/>
              <a:t>L</a:t>
            </a:r>
            <a:r>
              <a:rPr lang="en-US" altLang="en-US" i="1" baseline="-25000" dirty="0"/>
              <a:t>2</a:t>
            </a:r>
            <a:r>
              <a:rPr lang="en-US" altLang="en-US" dirty="0"/>
              <a:t> … </a:t>
            </a:r>
            <a:r>
              <a:rPr lang="en-IN" dirty="0"/>
              <a:t>⊆</a:t>
            </a:r>
            <a:r>
              <a:rPr lang="en-US" altLang="en-US" dirty="0"/>
              <a:t> </a:t>
            </a:r>
            <a:r>
              <a:rPr lang="en-US" altLang="en-US" i="1" dirty="0"/>
              <a:t>L</a:t>
            </a:r>
            <a:r>
              <a:rPr lang="en-US" altLang="en-US" i="1" baseline="-25000" dirty="0"/>
              <a:t>n</a:t>
            </a:r>
            <a:endParaRPr lang="en-US" altLang="en-US" i="1" baseline="-25000" dirty="0"/>
          </a:p>
          <a:p>
            <a:pPr marL="0" indent="0">
              <a:buNone/>
            </a:pPr>
            <a:r>
              <a:rPr lang="en-US" altLang="en-US" dirty="0"/>
              <a:t>4.    Selections can be combined with Cartesian products and theta joins.</a:t>
            </a:r>
            <a:endParaRPr lang="en-US" altLang="en-US" dirty="0"/>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 </a:t>
            </a:r>
            <a:r>
              <a:rPr lang="en-US" altLang="en-US" dirty="0"/>
              <a:t>(E</a:t>
            </a:r>
            <a:r>
              <a:rPr lang="en-US" altLang="en-US" baseline="-25000" dirty="0"/>
              <a:t>1</a:t>
            </a:r>
            <a:r>
              <a:rPr lang="en-US" altLang="en-US" dirty="0"/>
              <a:t> x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dirty="0"/>
              <a:t> E</a:t>
            </a:r>
            <a:r>
              <a:rPr lang="en-US" altLang="en-US" baseline="-25000" dirty="0"/>
              <a:t>2</a:t>
            </a:r>
            <a:endParaRPr lang="en-US" altLang="en-US" baseline="-25000" dirty="0">
              <a:sym typeface="Symbol" panose="05050102010706020507" pitchFamily="18" charset="2"/>
            </a:endParaRP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 </a:t>
            </a:r>
            <a:r>
              <a:rPr lang="en-US" altLang="en-US" baseline="-46000" dirty="0">
                <a:sym typeface="Greek Symbols" pitchFamily="18" charset="2"/>
              </a:rPr>
              <a:t>1 </a:t>
            </a:r>
            <a:r>
              <a:rPr lang="en-US" altLang="en-US" dirty="0"/>
              <a:t>(E</a:t>
            </a:r>
            <a:r>
              <a:rPr lang="en-US" altLang="en-US" baseline="-25000" dirty="0"/>
              <a:t>1</a:t>
            </a:r>
            <a:r>
              <a:rPr lang="en-US" altLang="en-US" dirty="0"/>
              <a:t> </a:t>
            </a:r>
            <a:r>
              <a:rPr lang="en-IN" altLang="en-US"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IN" baseline="-25000"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
        <p:nvSpPr>
          <p:cNvPr id="359427" name="Rectangle 3"/>
          <p:cNvSpPr>
            <a:spLocks noGrp="1" noChangeArrowheads="1"/>
          </p:cNvSpPr>
          <p:nvPr>
            <p:ph idx="1"/>
          </p:nvPr>
        </p:nvSpPr>
        <p:spPr>
          <a:xfrm>
            <a:off x="2217018" y="1102497"/>
            <a:ext cx="7469205" cy="5367972"/>
          </a:xfrm>
        </p:spPr>
        <p:txBody>
          <a:bodyPr/>
          <a:lstStyle/>
          <a:p>
            <a:pPr marL="0" indent="0">
              <a:buNone/>
              <a:tabLst>
                <a:tab pos="3376295" algn="ctr"/>
              </a:tabLst>
            </a:pPr>
            <a:r>
              <a:rPr lang="en-US" altLang="en-US" dirty="0"/>
              <a:t>5.  Theta-join operations (and natural joins) are commutative.</a:t>
            </a:r>
            <a:br>
              <a:rPr lang="en-US" altLang="en-US" dirty="0"/>
            </a:br>
            <a:br>
              <a:rPr lang="en-US" altLang="en-US" dirty="0"/>
            </a:br>
            <a:r>
              <a:rPr lang="en-US" altLang="en-US" dirty="0"/>
              <a:t>	          </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i="1" dirty="0"/>
              <a:t>E</a:t>
            </a:r>
            <a:r>
              <a:rPr lang="en-US" altLang="en-US" baseline="-25000" dirty="0"/>
              <a:t>2</a:t>
            </a:r>
            <a:r>
              <a:rPr lang="en-IN" altLang="en-US" dirty="0"/>
              <a:t> ⨝</a:t>
            </a:r>
            <a:r>
              <a:rPr lang="en-US" altLang="en-US" dirty="0"/>
              <a:t> </a:t>
            </a:r>
            <a:r>
              <a:rPr lang="en-US" altLang="en-US" i="1" dirty="0"/>
              <a:t>E</a:t>
            </a:r>
            <a:r>
              <a:rPr lang="en-US" altLang="en-US" baseline="-25000" dirty="0"/>
              <a:t>1</a:t>
            </a:r>
            <a:br>
              <a:rPr lang="en-US" altLang="en-US" dirty="0"/>
            </a:br>
            <a:endParaRPr lang="en-US" altLang="en-US" baseline="-25000" dirty="0">
              <a:sym typeface="Greek Symbols" pitchFamily="18" charset="2"/>
            </a:endParaRPr>
          </a:p>
          <a:p>
            <a:pPr>
              <a:buFont typeface="Monotype Sorts" pitchFamily="-65" charset="2"/>
              <a:buNone/>
              <a:tabLst>
                <a:tab pos="3376295" algn="ctr"/>
              </a:tabLst>
            </a:pPr>
            <a:r>
              <a:rPr lang="en-US" altLang="en-US" dirty="0">
                <a:sym typeface="Greek Symbols" pitchFamily="18" charset="2"/>
              </a:rPr>
              <a:t>6.	(a) Natural join operations are associative:</a:t>
            </a:r>
            <a:endParaRPr lang="en-US" altLang="en-US" dirty="0">
              <a:sym typeface="Greek Symbols" pitchFamily="18" charset="2"/>
            </a:endParaRPr>
          </a:p>
          <a:p>
            <a:pPr>
              <a:buNone/>
              <a:tabLst>
                <a:tab pos="3376295" algn="ctr"/>
              </a:tabLst>
            </a:pPr>
            <a:r>
              <a:rPr lang="en-US" altLang="en-US" dirty="0">
                <a:sym typeface="Greek Symbols" pitchFamily="18" charset="2"/>
              </a:rPr>
              <a:t>	                </a:t>
            </a: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dirty="0"/>
              <a:t> (</a:t>
            </a:r>
            <a:r>
              <a:rPr lang="en-US" altLang="en-US" i="1" dirty="0"/>
              <a:t>E</a:t>
            </a:r>
            <a:r>
              <a:rPr lang="en-US" altLang="en-US" baseline="-25000" dirty="0"/>
              <a:t>2</a:t>
            </a:r>
            <a:r>
              <a:rPr lang="en-IN" altLang="en-US" dirty="0"/>
              <a:t> ⨝</a:t>
            </a:r>
            <a:r>
              <a:rPr lang="en-US" altLang="en-US" i="1" dirty="0"/>
              <a:t> E</a:t>
            </a:r>
            <a:r>
              <a:rPr lang="en-US" altLang="en-US" baseline="-25000" dirty="0"/>
              <a:t>3</a:t>
            </a:r>
            <a:r>
              <a:rPr lang="en-US" altLang="en-US" dirty="0"/>
              <a:t>)</a:t>
            </a:r>
            <a:br>
              <a:rPr lang="en-US" altLang="en-US" dirty="0"/>
            </a:br>
            <a:br>
              <a:rPr lang="en-US" altLang="en-US" dirty="0"/>
            </a:br>
            <a:r>
              <a:rPr lang="en-US" altLang="en-US" dirty="0"/>
              <a:t>(b) Theta joins are associative in the following manner:</a:t>
            </a:r>
            <a:br>
              <a:rPr lang="en-US" altLang="en-US" dirty="0"/>
            </a:br>
            <a:br>
              <a:rPr lang="en-US" altLang="en-US" dirty="0"/>
            </a:b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2 </a:t>
            </a:r>
            <a:r>
              <a:rPr lang="en-US" altLang="en-US" baseline="-25000" dirty="0">
                <a:sym typeface="Symbol" panose="05050102010706020507" pitchFamily="18" charset="2"/>
              </a:rPr>
              <a:t> </a:t>
            </a:r>
            <a:r>
              <a:rPr lang="en-US" altLang="en-US" baseline="-46000" dirty="0">
                <a:sym typeface="Greek Symbols" pitchFamily="18" charset="2"/>
              </a:rPr>
              <a:t>3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baseline="-46000" dirty="0">
                <a:sym typeface="Greek Symbols" pitchFamily="18" charset="2"/>
              </a:rPr>
              <a:t>3</a:t>
            </a:r>
            <a:r>
              <a:rPr lang="en-US" altLang="en-US" dirty="0"/>
              <a:t> (</a:t>
            </a:r>
            <a:r>
              <a:rPr lang="en-US" altLang="en-US" i="1" dirty="0"/>
              <a:t>E</a:t>
            </a:r>
            <a:r>
              <a:rPr lang="en-US" altLang="en-US" baseline="-25000" dirty="0"/>
              <a:t>2</a:t>
            </a:r>
            <a:r>
              <a:rPr lang="en-IN" altLang="en-US" dirty="0"/>
              <a:t> ⨝</a:t>
            </a:r>
            <a:r>
              <a:rPr lang="en-US" altLang="en-US" baseline="-25000" dirty="0">
                <a:sym typeface="Symbol" panose="05050102010706020507" pitchFamily="18" charset="2"/>
              </a:rPr>
              <a:t> </a:t>
            </a:r>
            <a:r>
              <a:rPr lang="en-US" altLang="en-US" baseline="-46000" dirty="0">
                <a:sym typeface="Greek Symbols" pitchFamily="18" charset="2"/>
              </a:rPr>
              <a:t>2</a:t>
            </a:r>
            <a:r>
              <a:rPr lang="en-US" altLang="en-US" i="1" dirty="0"/>
              <a:t> E</a:t>
            </a:r>
            <a:r>
              <a:rPr lang="en-US" altLang="en-US" baseline="-25000" dirty="0"/>
              <a:t>3</a:t>
            </a:r>
            <a:r>
              <a:rPr lang="en-US" altLang="en-US" dirty="0"/>
              <a:t>)</a:t>
            </a:r>
            <a:br>
              <a:rPr lang="en-US" altLang="en-US" dirty="0"/>
            </a:br>
            <a:r>
              <a:rPr lang="en-US" altLang="en-US" dirty="0"/>
              <a:t>     </a:t>
            </a:r>
            <a:br>
              <a:rPr lang="en-US" altLang="en-US" dirty="0"/>
            </a:br>
            <a:r>
              <a:rPr lang="en-US" altLang="en-US" dirty="0"/>
              <a:t>     where </a:t>
            </a:r>
            <a:r>
              <a:rPr lang="en-US" altLang="en-US" dirty="0">
                <a:sym typeface="Symbol" panose="05050102010706020507" pitchFamily="18" charset="2"/>
              </a:rPr>
              <a:t></a:t>
            </a:r>
            <a:r>
              <a:rPr lang="en-US" altLang="en-US" i="1" baseline="-25000" dirty="0">
                <a:sym typeface="Greek Symbols" pitchFamily="18" charset="2"/>
              </a:rPr>
              <a:t>2</a:t>
            </a:r>
            <a:r>
              <a:rPr lang="en-US" altLang="en-US" i="1" dirty="0">
                <a:sym typeface="Greek Symbols" pitchFamily="18" charset="2"/>
              </a:rPr>
              <a:t> </a:t>
            </a:r>
            <a:r>
              <a:rPr lang="en-US" altLang="en-US" dirty="0">
                <a:sym typeface="Greek Symbols" pitchFamily="18" charset="2"/>
              </a:rPr>
              <a:t>involves attributes from only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and </a:t>
            </a:r>
            <a:r>
              <a:rPr lang="en-US" altLang="en-US" i="1" dirty="0">
                <a:sym typeface="Greek Symbols" pitchFamily="18" charset="2"/>
              </a:rPr>
              <a:t>E</a:t>
            </a:r>
            <a:r>
              <a:rPr lang="en-US" altLang="en-US" i="1" baseline="-25000" dirty="0">
                <a:sym typeface="Greek Symbols" pitchFamily="18" charset="2"/>
              </a:rPr>
              <a:t>3</a:t>
            </a:r>
            <a:r>
              <a:rPr lang="en-US" altLang="en-US" i="1" dirty="0">
                <a:sym typeface="Greek Symbols" pitchFamily="18" charset="2"/>
              </a:rPr>
              <a:t>.</a:t>
            </a:r>
            <a:endParaRPr lang="en-US" altLang="en-US" i="1" dirty="0">
              <a:sym typeface="Greek Symbols" pitchFamily="18" charset="2"/>
            </a:endParaRPr>
          </a:p>
        </p:txBody>
      </p:sp>
      <p:sp>
        <p:nvSpPr>
          <p:cNvPr id="4" name="Object 3"/>
          <p:cNvSpPr txBox="1"/>
          <p:nvPr/>
        </p:nvSpPr>
        <p:spPr bwMode="auto">
          <a:xfrm>
            <a:off x="3171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
        <p:nvSpPr>
          <p:cNvPr id="25603" name="Rectangle 3"/>
          <p:cNvSpPr>
            <a:spLocks noGrp="1" noChangeArrowheads="1"/>
          </p:cNvSpPr>
          <p:nvPr>
            <p:ph idx="1"/>
          </p:nvPr>
        </p:nvSpPr>
        <p:spPr>
          <a:xfrm>
            <a:off x="2197768" y="1102497"/>
            <a:ext cx="7700211" cy="5367972"/>
          </a:xfrm>
        </p:spPr>
        <p:txBody>
          <a:bodyPr/>
          <a:lstStyle/>
          <a:p>
            <a:pPr>
              <a:buNone/>
            </a:pPr>
            <a:r>
              <a:rPr lang="en-US" altLang="en-US" dirty="0"/>
              <a:t>7.	The selection operation distributes over the theta join operation under the following two conditions:</a:t>
            </a:r>
            <a:br>
              <a:rPr lang="en-US" altLang="en-US" dirty="0"/>
            </a:br>
            <a:r>
              <a:rPr lang="en-US" altLang="en-US" dirty="0"/>
              <a:t>(a)  When all the attributes in </a:t>
            </a:r>
            <a:r>
              <a:rPr lang="en-US" altLang="en-US" dirty="0">
                <a:sym typeface="Symbol" panose="05050102010706020507" pitchFamily="18" charset="2"/>
              </a:rPr>
              <a:t></a:t>
            </a:r>
            <a:r>
              <a:rPr lang="en-US" altLang="en-US" baseline="-25000" dirty="0">
                <a:sym typeface="Greek Symbols" pitchFamily="18" charset="2"/>
              </a:rPr>
              <a:t>0 </a:t>
            </a:r>
            <a:r>
              <a:rPr lang="en-US" altLang="en-US" dirty="0">
                <a:sym typeface="Greek Symbols" pitchFamily="18" charset="2"/>
              </a:rPr>
              <a:t> involve only the attributes of one </a:t>
            </a:r>
            <a:br>
              <a:rPr lang="en-US" altLang="en-US" dirty="0">
                <a:sym typeface="Greek Symbols" pitchFamily="18" charset="2"/>
              </a:rPr>
            </a:br>
            <a:r>
              <a:rPr lang="en-US" altLang="en-US" dirty="0">
                <a:sym typeface="Greek Symbols" pitchFamily="18" charset="2"/>
              </a:rPr>
              <a:t>       of the expressions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being joined.</a:t>
            </a:r>
            <a:br>
              <a:rPr lang="en-US" altLang="en-US" dirty="0">
                <a:sym typeface="Greek Symbols" pitchFamily="18" charset="2"/>
              </a:rPr>
            </a:b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baseline="-46000" dirty="0">
                <a:sym typeface="Greek Symbols" pitchFamily="18" charset="2"/>
              </a:rPr>
              <a:t>0 </a:t>
            </a:r>
            <a:r>
              <a:rPr lang="en-US" altLang="en-US" dirty="0">
                <a:sym typeface="Symbol" panose="05050102010706020507" pitchFamily="18" charset="2"/>
              </a:rPr>
              <a:t>E</a:t>
            </a:r>
            <a:r>
              <a:rPr lang="en-US" altLang="en-US" baseline="-25000" dirty="0">
                <a:sym typeface="Symbol" panose="05050102010706020507" pitchFamily="18" charset="2"/>
              </a:rPr>
              <a:t>1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    </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0</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Greek Symbols" pitchFamily="18" charset="2"/>
              </a:rPr>
              <a:t> </a:t>
            </a:r>
            <a:br>
              <a:rPr lang="en-US" altLang="en-US" dirty="0">
                <a:sym typeface="Greek Symbols" pitchFamily="18" charset="2"/>
              </a:rPr>
            </a:br>
            <a:endParaRPr lang="en-US" altLang="en-US" dirty="0">
              <a:sym typeface="Greek Symbols" pitchFamily="18" charset="2"/>
            </a:endParaRPr>
          </a:p>
          <a:p>
            <a:pPr>
              <a:buFont typeface="Monotype Sorts" pitchFamily="-65" charset="2"/>
              <a:buNone/>
            </a:pPr>
            <a:r>
              <a:rPr lang="en-US" altLang="en-US" dirty="0">
                <a:sym typeface="Greek Symbols" pitchFamily="18" charset="2"/>
              </a:rPr>
              <a:t>	(b) When </a:t>
            </a:r>
            <a:r>
              <a:rPr lang="en-US" altLang="en-US" dirty="0">
                <a:sym typeface="Symbol" panose="05050102010706020507" pitchFamily="18" charset="2"/>
              </a:rPr>
              <a:t></a:t>
            </a:r>
            <a:r>
              <a:rPr lang="en-US" altLang="en-US" baseline="-25000" dirty="0">
                <a:sym typeface="Greek Symbols" pitchFamily="18" charset="2"/>
              </a:rPr>
              <a:t>1 </a:t>
            </a:r>
            <a:r>
              <a:rPr lang="en-US" altLang="en-US" dirty="0">
                <a:sym typeface="Greek Symbols" pitchFamily="18" charset="2"/>
              </a:rPr>
              <a:t>involves only the attributes of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and</a:t>
            </a:r>
            <a:r>
              <a:rPr lang="en-US" altLang="en-US" i="1" dirty="0">
                <a:sym typeface="Greek Symbols" pitchFamily="18" charset="2"/>
              </a:rPr>
              <a:t> </a:t>
            </a:r>
            <a:r>
              <a:rPr lang="en-US" altLang="en-US" dirty="0">
                <a:sym typeface="Symbol" panose="05050102010706020507" pitchFamily="18" charset="2"/>
              </a:rPr>
              <a:t></a:t>
            </a:r>
            <a:r>
              <a:rPr lang="en-US" altLang="en-US" baseline="-25000" dirty="0">
                <a:sym typeface="Greek Symbols" pitchFamily="18" charset="2"/>
              </a:rPr>
              <a:t>2 </a:t>
            </a:r>
            <a:r>
              <a:rPr lang="en-US" altLang="en-US" dirty="0">
                <a:sym typeface="Greek Symbols" pitchFamily="18" charset="2"/>
              </a:rPr>
              <a:t> involves  </a:t>
            </a:r>
            <a:br>
              <a:rPr lang="en-US" altLang="en-US" dirty="0">
                <a:sym typeface="Greek Symbols" pitchFamily="18" charset="2"/>
              </a:rPr>
            </a:br>
            <a:r>
              <a:rPr lang="en-US" altLang="en-US" dirty="0">
                <a:sym typeface="Greek Symbols" pitchFamily="18" charset="2"/>
              </a:rPr>
              <a:t>      only the attributes of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endParaRPr lang="en-US" altLang="en-US" dirty="0">
              <a:sym typeface="Greek Symbols" pitchFamily="18" charset="2"/>
            </a:endParaRPr>
          </a:p>
          <a:p>
            <a:pPr>
              <a:buNone/>
            </a:pP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baseline="-25000" dirty="0">
                <a:sym typeface="Greek Symbols"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a:t>
            </a:r>
            <a:r>
              <a:rPr lang="en-IN" altLang="en-US" dirty="0"/>
              <a:t> ⨝</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2207394" y="1102497"/>
            <a:ext cx="7757962" cy="5367972"/>
          </a:xfrm>
        </p:spPr>
        <p:txBody>
          <a:bodyPr>
            <a:normAutofit lnSpcReduction="20000"/>
          </a:bodyPr>
          <a:lstStyle/>
          <a:p>
            <a:pPr>
              <a:buFont typeface="Monotype Sorts" pitchFamily="-65" charset="2"/>
              <a:buNone/>
              <a:tabLst>
                <a:tab pos="3087370" algn="ctr"/>
              </a:tabLst>
            </a:pPr>
            <a:r>
              <a:rPr lang="en-US" altLang="en-US" dirty="0"/>
              <a:t>8.	The projection operation distributes over the theta join operation as follows:</a:t>
            </a:r>
            <a:endParaRPr lang="en-US" altLang="en-US" dirty="0"/>
          </a:p>
          <a:p>
            <a:pPr>
              <a:buFont typeface="Monotype Sorts" pitchFamily="-65" charset="2"/>
              <a:buNone/>
              <a:tabLst>
                <a:tab pos="3087370" algn="ctr"/>
              </a:tabLst>
            </a:pPr>
            <a:r>
              <a:rPr lang="en-US" altLang="en-US" dirty="0"/>
              <a:t>	(a) if </a:t>
            </a:r>
            <a:r>
              <a:rPr kumimoji="0" lang="en-US" altLang="en-US" dirty="0">
                <a:solidFill>
                  <a:srgbClr val="000000"/>
                </a:solidFill>
                <a:sym typeface="Symbol" panose="05050102010706020507" pitchFamily="18" charset="2"/>
              </a:rPr>
              <a:t></a:t>
            </a:r>
            <a:r>
              <a:rPr lang="en-US" altLang="en-US" dirty="0">
                <a:sym typeface="Greek Symbols" pitchFamily="18" charset="2"/>
              </a:rPr>
              <a:t> involves only attributes from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i="1" dirty="0"/>
              <a:t>E</a:t>
            </a:r>
            <a:r>
              <a:rPr lang="en-US" altLang="en-US" i="1" baseline="-25000" dirty="0"/>
              <a:t>2</a:t>
            </a:r>
            <a:r>
              <a:rPr lang="en-IN" altLang="en-US" dirty="0"/>
              <a:t>)</a:t>
            </a:r>
            <a:r>
              <a:rPr lang="en-US" altLang="en-US" dirty="0"/>
              <a:t> </a:t>
            </a:r>
            <a:r>
              <a:rPr lang="en-US" altLang="en-US" dirty="0">
                <a:sym typeface="Symbol" panose="05050102010706020507" pitchFamily="18" charset="2"/>
              </a:rPr>
              <a:t>	</a:t>
            </a:r>
            <a:endParaRPr lang="en-US" altLang="en-US" dirty="0">
              <a:sym typeface="Symbol" panose="05050102010706020507" pitchFamily="18" charset="2"/>
            </a:endParaRPr>
          </a:p>
          <a:p>
            <a:pPr>
              <a:buFont typeface="Monotype Sorts" pitchFamily="-65" charset="2"/>
              <a:buNone/>
              <a:tabLst>
                <a:tab pos="3087370" algn="ctr"/>
              </a:tabLst>
            </a:pPr>
            <a:r>
              <a:rPr lang="en-US" altLang="en-US" dirty="0">
                <a:sym typeface="Symbol" panose="05050102010706020507" pitchFamily="18" charset="2"/>
              </a:rPr>
              <a:t>	(b) In general, consider a join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sym typeface="Greek Symbols" pitchFamily="18" charset="2"/>
              </a:rPr>
              <a:t>. </a:t>
            </a:r>
            <a:endParaRPr lang="en-US" altLang="en-US" dirty="0">
              <a:sym typeface="Greek Symbols" pitchFamily="18" charset="2"/>
            </a:endParaRPr>
          </a:p>
          <a:p>
            <a:pPr lvl="1">
              <a:tabLst>
                <a:tab pos="3087370" algn="ctr"/>
              </a:tabLst>
            </a:pPr>
            <a:r>
              <a:rPr lang="en-US" altLang="en-US" dirty="0">
                <a:sym typeface="Greek Symbols" pitchFamily="18" charset="2"/>
              </a:rPr>
              <a:t> Let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and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be sets of attributes from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respectively.  </a:t>
            </a:r>
            <a:endParaRPr lang="en-US" altLang="en-US" dirty="0">
              <a:sym typeface="Greek Symbols" pitchFamily="18" charset="2"/>
            </a:endParaRPr>
          </a:p>
          <a:p>
            <a:pPr lvl="1">
              <a:tabLst>
                <a:tab pos="3087370" algn="ctr"/>
              </a:tabLst>
            </a:pPr>
            <a:r>
              <a:rPr lang="en-US" altLang="en-US" dirty="0">
                <a:sym typeface="Greek Symbols" pitchFamily="18" charset="2"/>
              </a:rPr>
              <a:t>Let </a:t>
            </a:r>
            <a:r>
              <a:rPr lang="en-US" altLang="en-US" i="1" dirty="0">
                <a:sym typeface="Symbol" panose="05050102010706020507" pitchFamily="18" charset="2"/>
              </a:rPr>
              <a:t>L</a:t>
            </a:r>
            <a:r>
              <a:rPr lang="en-US" altLang="en-US" baseline="-25000" dirty="0">
                <a:sym typeface="Symbol" panose="05050102010706020507" pitchFamily="18" charset="2"/>
              </a:rPr>
              <a:t>3</a:t>
            </a:r>
            <a:r>
              <a:rPr lang="en-US" altLang="en-US" dirty="0">
                <a:sym typeface="Symbol" panose="05050102010706020507" pitchFamily="18" charset="2"/>
              </a:rPr>
              <a:t> be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that are involved in join condition </a:t>
            </a:r>
            <a:r>
              <a:rPr lang="en-US" altLang="en-US" i="1" dirty="0">
                <a:sym typeface="Greek Symbols" pitchFamily="18" charset="2"/>
              </a:rPr>
              <a:t>, </a:t>
            </a:r>
            <a:r>
              <a:rPr lang="en-US" altLang="en-US" dirty="0">
                <a:sym typeface="Greek Symbols" pitchFamily="18" charset="2"/>
              </a:rPr>
              <a:t>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and</a:t>
            </a:r>
            <a:endParaRPr lang="en-US" altLang="en-US" dirty="0">
              <a:sym typeface="Symbol" panose="05050102010706020507" pitchFamily="18" charset="2"/>
            </a:endParaRPr>
          </a:p>
          <a:p>
            <a:pPr lvl="1">
              <a:tabLst>
                <a:tab pos="3087370" algn="ctr"/>
              </a:tabLst>
            </a:pPr>
            <a:r>
              <a:rPr lang="en-US" altLang="en-US" dirty="0">
                <a:sym typeface="Symbol" panose="05050102010706020507" pitchFamily="18" charset="2"/>
              </a:rPr>
              <a:t> let </a:t>
            </a:r>
            <a:r>
              <a:rPr lang="en-US" altLang="en-US" i="1" dirty="0">
                <a:sym typeface="Greek Symbols" pitchFamily="18" charset="2"/>
              </a:rPr>
              <a:t>L</a:t>
            </a:r>
            <a:r>
              <a:rPr lang="en-US" altLang="en-US" baseline="-25000" dirty="0">
                <a:sym typeface="Greek Symbols" pitchFamily="18" charset="2"/>
              </a:rPr>
              <a:t>4</a:t>
            </a:r>
            <a:r>
              <a:rPr lang="en-US" altLang="en-US" dirty="0">
                <a:sym typeface="Greek Symbols" pitchFamily="18" charset="2"/>
              </a:rPr>
              <a:t> be attributes of </a:t>
            </a:r>
            <a:r>
              <a:rPr lang="en-US" altLang="en-US" i="1" dirty="0">
                <a:sym typeface="Greek Symbols" pitchFamily="18" charset="2"/>
              </a:rPr>
              <a:t>E</a:t>
            </a:r>
            <a:r>
              <a:rPr lang="en-US" altLang="en-US" baseline="-25000" dirty="0">
                <a:sym typeface="Greek Symbols" pitchFamily="18" charset="2"/>
              </a:rPr>
              <a:t>2 </a:t>
            </a:r>
            <a:r>
              <a:rPr lang="en-US" altLang="en-US" dirty="0">
                <a:sym typeface="Greek Symbols" pitchFamily="18" charset="2"/>
              </a:rPr>
              <a:t>that are involved in join condition </a:t>
            </a:r>
            <a:r>
              <a:rPr lang="en-US" altLang="en-US" dirty="0">
                <a:sym typeface="Symbol" panose="05050102010706020507" pitchFamily="18" charset="2"/>
              </a:rPr>
              <a:t></a:t>
            </a:r>
            <a:r>
              <a:rPr lang="en-US" altLang="en-US" dirty="0">
                <a:sym typeface="Greek Symbols" pitchFamily="18" charset="2"/>
              </a:rPr>
              <a:t>, 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3</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4</a:t>
            </a:r>
            <a:r>
              <a:rPr lang="en-IN" dirty="0"/>
              <a:t>(</a:t>
            </a:r>
            <a:r>
              <a:rPr lang="en-US" altLang="en-US" i="1" dirty="0"/>
              <a:t>E</a:t>
            </a:r>
            <a:r>
              <a:rPr lang="en-US" altLang="en-US" baseline="-25000" dirty="0"/>
              <a:t>2</a:t>
            </a:r>
            <a:r>
              <a:rPr lang="en-IN" altLang="en-US" dirty="0"/>
              <a:t>))</a:t>
            </a:r>
            <a:endParaRPr lang="en-IN" altLang="en-US" dirty="0"/>
          </a:p>
          <a:p>
            <a:pPr lvl="1">
              <a:tabLst>
                <a:tab pos="3087370" algn="ctr"/>
              </a:tabLst>
            </a:pPr>
            <a:endParaRPr lang="en-IN" altLang="en-US" dirty="0"/>
          </a:p>
          <a:p>
            <a:pPr marL="457200" lvl="1" indent="0">
              <a:buNone/>
              <a:tabLst>
                <a:tab pos="3087370" algn="ctr"/>
              </a:tabLst>
            </a:pPr>
            <a:r>
              <a:rPr lang="en-IN" altLang="en-US" dirty="0"/>
              <a:t>Similar equivalences hold for </a:t>
            </a:r>
            <a:r>
              <a:rPr lang="en-IN" altLang="en-US" dirty="0" err="1"/>
              <a:t>outerjoin</a:t>
            </a:r>
            <a:r>
              <a:rPr lang="en-IN" altLang="en-US" dirty="0"/>
              <a:t> operations: </a:t>
            </a:r>
            <a:r>
              <a:rPr lang="en-IN" dirty="0"/>
              <a:t>⟕, ⟖, and ⟗</a:t>
            </a:r>
            <a:r>
              <a:rPr lang="en-IN" altLang="en-US" dirty="0"/>
              <a:t> </a:t>
            </a:r>
            <a:endParaRPr lang="en-US" altLang="en-US" dirty="0">
              <a:sym typeface="Symbol" panose="05050102010706020507" pitchFamily="18" charset="2"/>
            </a:endParaRPr>
          </a:p>
        </p:txBody>
      </p:sp>
      <p:sp>
        <p:nvSpPr>
          <p:cNvPr id="3614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
        <p:nvSpPr>
          <p:cNvPr id="362499" name="Rectangle 3"/>
          <p:cNvSpPr>
            <a:spLocks noGrp="1" noChangeArrowheads="1"/>
          </p:cNvSpPr>
          <p:nvPr>
            <p:ph idx="1"/>
          </p:nvPr>
        </p:nvSpPr>
        <p:spPr>
          <a:xfrm>
            <a:off x="2197768" y="1096159"/>
            <a:ext cx="7401828" cy="4659747"/>
          </a:xfrm>
        </p:spPr>
        <p:txBody>
          <a:bodyPr>
            <a:normAutofit fontScale="70000"/>
          </a:bodyPr>
          <a:lstStyle/>
          <a:p>
            <a:pPr marL="0" indent="0">
              <a:buNone/>
              <a:tabLst>
                <a:tab pos="2279650" algn="l"/>
              </a:tabLst>
            </a:pPr>
            <a:r>
              <a:rPr lang="en-US" altLang="en-US" dirty="0">
                <a:solidFill>
                  <a:srgbClr val="002060"/>
                </a:solidFill>
              </a:rPr>
              <a:t> 9.  </a:t>
            </a:r>
            <a:r>
              <a:rPr lang="en-US" altLang="en-US" dirty="0"/>
              <a:t>The set operations union and intersection are commutative</a:t>
            </a:r>
            <a:br>
              <a:rPr lang="en-US" altLang="en-US" dirty="0"/>
            </a:br>
            <a:r>
              <a:rPr lang="en-US" altLang="en-US" i="1" dirty="0"/>
              <a:t>E</a:t>
            </a:r>
            <a:r>
              <a:rPr lang="en-US" altLang="en-US" baseline="-25000" dirty="0"/>
              <a:t>1</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i="1" dirty="0"/>
              <a:t>E</a:t>
            </a:r>
            <a:r>
              <a:rPr lang="en-US" altLang="en-US" baseline="-25000" dirty="0"/>
              <a:t>2</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i="1" dirty="0" err="1"/>
              <a:t>E</a:t>
            </a:r>
            <a:r>
              <a:rPr lang="en-US" altLang="en-US" baseline="-25000" dirty="0" err="1"/>
              <a:t>1</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i="1" dirty="0"/>
              <a:t>E</a:t>
            </a:r>
            <a:r>
              <a:rPr lang="en-US" altLang="en-US" baseline="-25000" dirty="0"/>
              <a:t>2</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br>
              <a:rPr lang="en-US" altLang="en-US" dirty="0">
                <a:sym typeface="Symbol" panose="05050102010706020507" pitchFamily="18" charset="2"/>
              </a:rPr>
            </a:br>
            <a:r>
              <a:rPr lang="en-US" altLang="en-US" dirty="0"/>
              <a:t>(set difference is not commutative).</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10.  </a:t>
            </a:r>
            <a:r>
              <a:rPr lang="en-US" altLang="en-US" dirty="0">
                <a:sym typeface="Symbol" panose="05050102010706020507" pitchFamily="18" charset="2"/>
              </a:rPr>
              <a:t>Set union and intersection are associative.</a:t>
            </a:r>
            <a:br>
              <a:rPr lang="en-US" altLang="en-US" dirty="0">
                <a:sym typeface="Symbol" panose="05050102010706020507" pitchFamily="18" charset="2"/>
              </a:rPr>
            </a:br>
            <a:r>
              <a:rPr lang="en-US" altLang="en-US" dirty="0"/>
              <a:t> (</a:t>
            </a:r>
            <a:r>
              <a:rPr lang="en-US" altLang="en-US" i="1" dirty="0"/>
              <a:t>E</a:t>
            </a:r>
            <a:r>
              <a:rPr lang="en-US" altLang="en-US" baseline="-25000" dirty="0"/>
              <a:t>1</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a:t>
            </a:r>
            <a:r>
              <a:rPr lang="en-US" altLang="en-US" i="1" dirty="0"/>
              <a:t>E</a:t>
            </a:r>
            <a:r>
              <a:rPr lang="en-US" altLang="en-US" baseline="-25000" dirty="0"/>
              <a:t>1</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br>
              <a:rPr lang="en-US" altLang="en-US" baseline="-25000" dirty="0">
                <a:sym typeface="Symbol" panose="05050102010706020507" pitchFamily="18" charset="2"/>
              </a:rPr>
            </a:br>
            <a:r>
              <a:rPr lang="en-US" altLang="en-US" dirty="0"/>
              <a:t> (</a:t>
            </a:r>
            <a:r>
              <a:rPr lang="en-US" altLang="en-US" i="1" dirty="0"/>
              <a:t>E</a:t>
            </a:r>
            <a:r>
              <a:rPr lang="en-US" altLang="en-US" baseline="-25000" dirty="0"/>
              <a:t>1</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   </a:t>
            </a:r>
            <a:r>
              <a:rPr lang="en-US" altLang="en-US" i="1" dirty="0"/>
              <a:t>E</a:t>
            </a:r>
            <a:r>
              <a:rPr lang="en-US" altLang="en-US" baseline="-25000" dirty="0"/>
              <a:t>1</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11.  </a:t>
            </a:r>
            <a:r>
              <a:rPr lang="en-US" altLang="en-US" dirty="0">
                <a:sym typeface="Symbol" panose="05050102010706020507" pitchFamily="18" charset="2"/>
              </a:rPr>
              <a:t>The selection operation distributes over ,  and –. </a:t>
            </a:r>
            <a:br>
              <a:rPr lang="en-US" altLang="en-US" dirty="0">
                <a:sym typeface="Symbol" panose="05050102010706020507" pitchFamily="18" charset="2"/>
              </a:rPr>
            </a:b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Symbol" panose="05050102010706020507"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Symbol" panose="05050102010706020507"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c.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d.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Symbol" panose="05050102010706020507"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i="1" dirty="0">
                <a:sym typeface="Greek Symbols" pitchFamily="18" charset="2"/>
              </a:rPr>
              <a:t>E</a:t>
            </a:r>
            <a:r>
              <a:rPr lang="en-US" altLang="en-US" baseline="-25000" dirty="0">
                <a:sym typeface="Greek Symbols" pitchFamily="18" charset="2"/>
              </a:rPr>
              <a:t>2</a:t>
            </a:r>
            <a:br>
              <a:rPr lang="en-US" altLang="en-US" baseline="-25000" dirty="0">
                <a:sym typeface="Greek Symbols" pitchFamily="18" charset="2"/>
              </a:rPr>
            </a:br>
            <a:r>
              <a:rPr lang="en-US" altLang="en-US" dirty="0">
                <a:sym typeface="Greek Symbols" pitchFamily="18" charset="2"/>
              </a:rPr>
              <a:t>e.   </a:t>
            </a:r>
            <a:r>
              <a:rPr lang="en-US" altLang="en-US" i="1" dirty="0">
                <a:highlight>
                  <a:srgbClr val="FFFF00"/>
                </a:highlight>
                <a:sym typeface="Symbol" panose="05050102010706020507" pitchFamily="18" charset="2"/>
              </a:rPr>
              <a:t></a:t>
            </a:r>
            <a:r>
              <a:rPr lang="en-US" altLang="en-US" baseline="-25000" dirty="0">
                <a:highlight>
                  <a:srgbClr val="FFFF00"/>
                </a:highlight>
                <a:sym typeface="Symbol" panose="05050102010706020507" pitchFamily="18" charset="2"/>
              </a:rPr>
              <a:t></a:t>
            </a:r>
            <a:r>
              <a:rPr lang="en-US" altLang="en-US" dirty="0">
                <a:highlight>
                  <a:srgbClr val="FFFF00"/>
                </a:highlight>
                <a:sym typeface="Greek Symbols" pitchFamily="18" charset="2"/>
              </a:rPr>
              <a:t>(</a:t>
            </a:r>
            <a:r>
              <a:rPr lang="en-US" altLang="en-US" i="1" dirty="0">
                <a:highlight>
                  <a:srgbClr val="FFFF00"/>
                </a:highlight>
                <a:sym typeface="Greek Symbols" pitchFamily="18" charset="2"/>
              </a:rPr>
              <a:t>E</a:t>
            </a:r>
            <a:r>
              <a:rPr lang="en-US" altLang="en-US" baseline="-25000" dirty="0">
                <a:highlight>
                  <a:srgbClr val="FFFF00"/>
                </a:highlight>
                <a:sym typeface="Greek Symbols" pitchFamily="18" charset="2"/>
              </a:rPr>
              <a:t>1</a:t>
            </a:r>
            <a:r>
              <a:rPr lang="en-US" altLang="en-US" dirty="0">
                <a:highlight>
                  <a:srgbClr val="FFFF00"/>
                </a:highlight>
                <a:sym typeface="Greek Symbols" pitchFamily="18" charset="2"/>
              </a:rPr>
              <a:t> – </a:t>
            </a:r>
            <a:r>
              <a:rPr lang="en-US" altLang="en-US" i="1" dirty="0">
                <a:highlight>
                  <a:srgbClr val="FFFF00"/>
                </a:highlight>
                <a:sym typeface="Greek Symbols" pitchFamily="18" charset="2"/>
              </a:rPr>
              <a:t>E</a:t>
            </a:r>
            <a:r>
              <a:rPr lang="en-US" altLang="en-US" baseline="-25000" dirty="0">
                <a:highlight>
                  <a:srgbClr val="FFFF00"/>
                </a:highlight>
                <a:sym typeface="Greek Symbols" pitchFamily="18" charset="2"/>
              </a:rPr>
              <a:t>2</a:t>
            </a:r>
            <a:r>
              <a:rPr lang="en-US" altLang="en-US" dirty="0">
                <a:highlight>
                  <a:srgbClr val="FFFF00"/>
                </a:highlight>
                <a:sym typeface="Greek Symbols" pitchFamily="18" charset="2"/>
              </a:rPr>
              <a:t>)    </a:t>
            </a:r>
            <a:r>
              <a:rPr lang="en-IN" dirty="0">
                <a:highlight>
                  <a:srgbClr val="FFFF00"/>
                </a:highlight>
              </a:rPr>
              <a:t>≡</a:t>
            </a:r>
            <a:r>
              <a:rPr lang="en-US" altLang="en-US" i="1" dirty="0">
                <a:highlight>
                  <a:srgbClr val="FFFF00"/>
                </a:highlight>
                <a:sym typeface="Symbol" panose="05050102010706020507" pitchFamily="18" charset="2"/>
              </a:rPr>
              <a:t></a:t>
            </a:r>
            <a:r>
              <a:rPr lang="en-US" altLang="en-US" baseline="-25000" dirty="0">
                <a:highlight>
                  <a:srgbClr val="FFFF00"/>
                </a:highlight>
                <a:sym typeface="Symbol" panose="05050102010706020507" pitchFamily="18" charset="2"/>
              </a:rPr>
              <a:t></a:t>
            </a:r>
            <a:r>
              <a:rPr lang="en-US" altLang="en-US" dirty="0">
                <a:highlight>
                  <a:srgbClr val="FFFF00"/>
                </a:highlight>
                <a:sym typeface="Greek Symbols" pitchFamily="18" charset="2"/>
              </a:rPr>
              <a:t>(</a:t>
            </a:r>
            <a:r>
              <a:rPr lang="en-US" altLang="en-US" i="1" dirty="0">
                <a:highlight>
                  <a:srgbClr val="FFFF00"/>
                </a:highlight>
                <a:sym typeface="Greek Symbols" pitchFamily="18" charset="2"/>
              </a:rPr>
              <a:t>E</a:t>
            </a:r>
            <a:r>
              <a:rPr lang="en-US" altLang="en-US" baseline="-25000" dirty="0">
                <a:highlight>
                  <a:srgbClr val="FFFF00"/>
                </a:highlight>
                <a:sym typeface="Greek Symbols" pitchFamily="18" charset="2"/>
              </a:rPr>
              <a:t>1</a:t>
            </a:r>
            <a:r>
              <a:rPr lang="en-US" altLang="en-US" dirty="0">
                <a:highlight>
                  <a:srgbClr val="FFFF00"/>
                </a:highlight>
                <a:sym typeface="Greek Symbols" pitchFamily="18" charset="2"/>
              </a:rPr>
              <a:t>) – </a:t>
            </a:r>
            <a:r>
              <a:rPr lang="en-US" altLang="en-US" i="1" dirty="0">
                <a:highlight>
                  <a:srgbClr val="FFFF00"/>
                </a:highlight>
                <a:sym typeface="Greek Symbols" pitchFamily="18" charset="2"/>
              </a:rPr>
              <a:t>E</a:t>
            </a:r>
            <a:r>
              <a:rPr lang="en-US" altLang="en-US" baseline="-25000" dirty="0">
                <a:highlight>
                  <a:srgbClr val="FFFF00"/>
                </a:highlight>
                <a:sym typeface="Greek Symbols" pitchFamily="18" charset="2"/>
              </a:rPr>
              <a:t>2</a:t>
            </a:r>
            <a:br>
              <a:rPr lang="en-US" altLang="en-US" dirty="0">
                <a:highlight>
                  <a:srgbClr val="FFFF00"/>
                </a:highlight>
                <a:sym typeface="Greek Symbols" pitchFamily="18" charset="2"/>
              </a:rPr>
            </a:br>
            <a:r>
              <a:rPr lang="en-US" altLang="en-US" dirty="0">
                <a:highlight>
                  <a:srgbClr val="FFFF00"/>
                </a:highlight>
                <a:sym typeface="Greek Symbols" pitchFamily="18" charset="2"/>
              </a:rPr>
              <a:t>        preceding equivalence does not hold for</a:t>
            </a:r>
            <a:r>
              <a:rPr lang="en-US" altLang="en-US" dirty="0">
                <a:highlight>
                  <a:srgbClr val="FFFF00"/>
                </a:highlight>
                <a:sym typeface="Symbol" panose="05050102010706020507" pitchFamily="18" charset="2"/>
              </a:rPr>
              <a:t> </a:t>
            </a:r>
            <a:endParaRPr lang="en-US" altLang="en-US" dirty="0">
              <a:highlight>
                <a:srgbClr val="FFFF00"/>
              </a:highlight>
              <a:sym typeface="Symbol" panose="05050102010706020507" pitchFamily="18" charset="2"/>
            </a:endParaRPr>
          </a:p>
          <a:p>
            <a:pPr marL="0" indent="0">
              <a:buNone/>
              <a:tabLst>
                <a:tab pos="2279650" algn="l"/>
              </a:tabLst>
            </a:pPr>
            <a:r>
              <a:rPr lang="en-US" altLang="en-US" dirty="0">
                <a:solidFill>
                  <a:srgbClr val="002060"/>
                </a:solidFill>
                <a:sym typeface="Greek Symbols" pitchFamily="18" charset="2"/>
              </a:rPr>
              <a:t>12.  </a:t>
            </a:r>
            <a:r>
              <a:rPr lang="en-US" altLang="en-US" dirty="0">
                <a:sym typeface="Greek Symbols" pitchFamily="18" charset="2"/>
              </a:rPr>
              <a:t>The projection operation distributes over union</a:t>
            </a:r>
            <a:br>
              <a:rPr lang="en-US" altLang="en-US" dirty="0">
                <a:sym typeface="Greek Symbols" pitchFamily="18" charset="2"/>
              </a:rPr>
            </a:br>
            <a:r>
              <a:rPr lang="en-US" altLang="en-US" dirty="0">
                <a:sym typeface="Symbol" panose="05050102010706020507" pitchFamily="18" charset="2"/>
              </a:rPr>
              <a:t></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2</a:t>
            </a:r>
            <a:r>
              <a:rPr lang="en-US" altLang="en-US" dirty="0"/>
              <a:t>)) </a:t>
            </a:r>
            <a:endParaRPr lang="en-US" altLang="en-US" dirty="0">
              <a:sym typeface="Greek Symbols" pitchFamily="18" charset="2"/>
            </a:endParaRPr>
          </a:p>
          <a:p>
            <a:pPr marL="405130" indent="-405130">
              <a:buFont typeface="Monotype Sorts" pitchFamily="-65" charset="2"/>
              <a:buAutoNum type="arabicPeriod" startAt="10"/>
              <a:tabLst>
                <a:tab pos="2279650" algn="l"/>
              </a:tabLst>
            </a:pPr>
            <a:endParaRPr lang="en-US" altLang="en-US" dirty="0">
              <a:sym typeface="Symbol" panose="05050102010706020507" pitchFamily="18" charset="2"/>
            </a:endParaRPr>
          </a:p>
          <a:p>
            <a:pPr marL="405130" indent="-405130">
              <a:buFont typeface="Monotype Sorts" pitchFamily="-65" charset="2"/>
              <a:buNone/>
              <a:tabLst>
                <a:tab pos="2279650" algn="l"/>
              </a:tabLst>
            </a:pP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
        <p:nvSpPr>
          <p:cNvPr id="362499" name="Rectangle 3"/>
          <p:cNvSpPr>
            <a:spLocks noGrp="1" noChangeArrowheads="1"/>
          </p:cNvSpPr>
          <p:nvPr>
            <p:ph idx="1"/>
          </p:nvPr>
        </p:nvSpPr>
        <p:spPr>
          <a:xfrm>
            <a:off x="2217020" y="932534"/>
            <a:ext cx="7806088" cy="5642002"/>
          </a:xfrm>
        </p:spPr>
        <p:txBody>
          <a:bodyPr>
            <a:normAutofit fontScale="90000" lnSpcReduction="20000"/>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Selection distributes over aggregation as below</a:t>
            </a:r>
            <a:br>
              <a:rPr lang="en-US" altLang="en-US" dirty="0">
                <a:sym typeface="Greek Symbols" pitchFamily="18" charset="2"/>
              </a:rPr>
            </a:b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r>
              <a:rPr lang="en-IN" dirty="0"/>
              <a:t>≡   </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dirty="0">
                <a:sym typeface="Greek Symbols" pitchFamily="18" charset="2"/>
              </a:rPr>
              <a:t> only involves attributes in G</a:t>
            </a:r>
            <a:endParaRPr lang="en-US" altLang="en-US" dirty="0">
              <a:sym typeface="Greek Symbols" pitchFamily="18" charset="2"/>
            </a:endParaRPr>
          </a:p>
          <a:p>
            <a:pPr marL="0" indent="0">
              <a:spcBef>
                <a:spcPts val="715"/>
              </a:spcBef>
              <a:buNone/>
              <a:tabLst>
                <a:tab pos="2279650" algn="l"/>
              </a:tabLst>
            </a:pPr>
            <a:r>
              <a:rPr lang="en-US" altLang="en-US" dirty="0">
                <a:solidFill>
                  <a:srgbClr val="002060"/>
                </a:solidFill>
                <a:sym typeface="Greek Symbols" pitchFamily="18" charset="2"/>
              </a:rPr>
              <a:t>14.</a:t>
            </a:r>
            <a:r>
              <a:rPr lang="en-US" altLang="en-US" dirty="0">
                <a:sym typeface="Greek Symbols" pitchFamily="18" charset="2"/>
              </a:rPr>
              <a:t>  a. Full </a:t>
            </a:r>
            <a:r>
              <a:rPr lang="en-US" altLang="en-US" dirty="0" err="1">
                <a:sym typeface="Greek Symbols" pitchFamily="18" charset="2"/>
              </a:rPr>
              <a:t>outerjoin</a:t>
            </a:r>
            <a:r>
              <a:rPr lang="en-US" altLang="en-US" dirty="0">
                <a:sym typeface="Greek Symbols" pitchFamily="18" charset="2"/>
              </a:rPr>
              <a:t> is commutative:</a:t>
            </a:r>
            <a:br>
              <a:rPr lang="en-US" altLang="en-US" dirty="0">
                <a:sym typeface="Greek Symbols" pitchFamily="18" charset="2"/>
              </a:rPr>
            </a:br>
            <a:r>
              <a:rPr lang="en-US" altLang="en-US" dirty="0">
                <a:sym typeface="Greek Symbols" pitchFamily="18" charset="2"/>
              </a:rPr>
              <a:t>            </a:t>
            </a:r>
            <a:r>
              <a:rPr lang="en-US" altLang="en-US" i="1" dirty="0"/>
              <a:t>E</a:t>
            </a:r>
            <a:r>
              <a:rPr lang="en-US" altLang="en-US" baseline="-25000" dirty="0"/>
              <a:t>1</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b. Left and right </a:t>
            </a:r>
            <a:r>
              <a:rPr lang="en-US" altLang="en-US" dirty="0" err="1">
                <a:sym typeface="Symbol" panose="05050102010706020507" pitchFamily="18" charset="2"/>
              </a:rPr>
              <a:t>outerjoin</a:t>
            </a:r>
            <a:r>
              <a:rPr lang="en-US" altLang="en-US" dirty="0">
                <a:sym typeface="Symbol" panose="05050102010706020507" pitchFamily="18" charset="2"/>
              </a:rPr>
              <a:t> are not commutative, but: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t>E</a:t>
            </a:r>
            <a:r>
              <a:rPr lang="en-US" altLang="en-US" baseline="-25000" dirty="0"/>
              <a:t>1</a:t>
            </a:r>
            <a:r>
              <a:rPr lang="en-US" altLang="en-US" dirty="0"/>
              <a:t> </a:t>
            </a:r>
            <a:r>
              <a:rPr lang="en-IN" dirty="0"/>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endParaRPr lang="en-US" altLang="en-US" dirty="0">
              <a:sym typeface="Greek Symbols" pitchFamily="18" charset="2"/>
            </a:endParaRPr>
          </a:p>
          <a:p>
            <a:pPr marL="0" indent="0">
              <a:spcBef>
                <a:spcPts val="715"/>
              </a:spcBef>
              <a:buNone/>
              <a:tabLst>
                <a:tab pos="2279650" algn="l"/>
              </a:tabLst>
            </a:pPr>
            <a:r>
              <a:rPr lang="en-US" altLang="en-US" dirty="0">
                <a:solidFill>
                  <a:srgbClr val="002060"/>
                </a:solidFill>
                <a:sym typeface="Greek Symbols" pitchFamily="18" charset="2"/>
              </a:rPr>
              <a:t>15.  </a:t>
            </a:r>
            <a:r>
              <a:rPr lang="en-US" altLang="en-US" dirty="0">
                <a:sym typeface="Greek Symbols" pitchFamily="18" charset="2"/>
              </a:rPr>
              <a:t>Selection distributes over left and right </a:t>
            </a:r>
            <a:r>
              <a:rPr lang="en-US" altLang="en-US" dirty="0" err="1">
                <a:sym typeface="Greek Symbols" pitchFamily="18" charset="2"/>
              </a:rPr>
              <a:t>outerjoins</a:t>
            </a:r>
            <a:r>
              <a:rPr lang="en-US" altLang="en-US" dirty="0">
                <a:sym typeface="Greek Symbols" pitchFamily="18" charset="2"/>
              </a:rPr>
              <a:t> as below,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Greek Symbols" pitchFamily="18" charset="2"/>
              </a:rPr>
              <a:t>             </a:t>
            </a:r>
            <a:endParaRPr lang="en-US" altLang="en-US" dirty="0">
              <a:sym typeface="Greek Symbols" pitchFamily="18" charset="2"/>
            </a:endParaRPr>
          </a:p>
          <a:p>
            <a:pPr marL="0" indent="0">
              <a:spcBef>
                <a:spcPts val="0"/>
              </a:spcBef>
              <a:buNone/>
              <a:tabLst>
                <a:tab pos="2279650" algn="l"/>
              </a:tabLst>
            </a:pPr>
            <a:r>
              <a:rPr lang="en-US" altLang="en-US" dirty="0">
                <a:sym typeface="Greek Symbols" pitchFamily="18" charset="2"/>
              </a:rPr>
              <a:t>       only involves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Greek Symbols" pitchFamily="18" charset="2"/>
              </a:rPr>
              <a:t>E</a:t>
            </a:r>
            <a:r>
              <a:rPr lang="en-US" altLang="en-US" baseline="-25000" dirty="0">
                <a:sym typeface="Greek Symbols" pitchFamily="18" charset="2"/>
              </a:rPr>
              <a:t>2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a:t>
            </a:r>
            <a:endParaRPr lang="en-US" altLang="en-US" dirty="0">
              <a:sym typeface="Greek Symbols" pitchFamily="18" charset="2"/>
            </a:endParaRPr>
          </a:p>
          <a:p>
            <a:pPr marL="0" indent="0">
              <a:buNone/>
              <a:tabLst>
                <a:tab pos="2279650" algn="l"/>
              </a:tabLst>
            </a:pPr>
            <a:r>
              <a:rPr lang="en-US" altLang="en-US" dirty="0">
                <a:solidFill>
                  <a:srgbClr val="002060"/>
                </a:solidFill>
                <a:sym typeface="Greek Symbols" pitchFamily="18" charset="2"/>
              </a:rPr>
              <a:t>16.  </a:t>
            </a:r>
            <a:r>
              <a:rPr lang="en-US" altLang="en-US" dirty="0" err="1">
                <a:sym typeface="Greek Symbols" pitchFamily="18" charset="2"/>
              </a:rPr>
              <a:t>Outerjoins</a:t>
            </a:r>
            <a:r>
              <a:rPr lang="en-US" altLang="en-US" dirty="0">
                <a:sym typeface="Greek Symbols" pitchFamily="18" charset="2"/>
              </a:rPr>
              <a:t> can be replaced by inner joins under some conditions</a:t>
            </a:r>
            <a:endParaRPr lang="en-US" altLang="en-US" dirty="0">
              <a:sym typeface="Greek Symbols" pitchFamily="18" charset="2"/>
            </a:endParaRPr>
          </a:p>
          <a:p>
            <a:pPr marL="0" indent="0">
              <a:buNone/>
              <a:tabLst>
                <a:tab pos="2279650" algn="l"/>
              </a:tabLst>
            </a:pP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is null rejecting on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5130" indent="-405130">
              <a:buFont typeface="Monotype Sorts" pitchFamily="-65" charset="2"/>
              <a:buNone/>
              <a:tabLst>
                <a:tab pos="2279650" algn="l"/>
              </a:tabLst>
            </a:pPr>
            <a:endParaRPr lang="en-US" altLang="en-US" dirty="0">
              <a:sym typeface="Symbol" panose="05050102010706020507" pitchFamily="18" charset="2"/>
            </a:endParaRPr>
          </a:p>
          <a:p>
            <a:pPr marL="405130" indent="-405130">
              <a:buFont typeface="Monotype Sorts" pitchFamily="-65" charset="2"/>
              <a:buNone/>
              <a:tabLst>
                <a:tab pos="2279650" algn="l"/>
              </a:tabLst>
            </a:pP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endParaRPr lang="en-US" altLang="en-US">
              <a:effectLst>
                <a:outerShdw blurRad="38100" dist="38100" dir="2700000" algn="tl">
                  <a:srgbClr val="C0C0C0"/>
                </a:outerShdw>
              </a:effectLst>
            </a:endParaRPr>
          </a:p>
        </p:txBody>
      </p:sp>
      <p:sp>
        <p:nvSpPr>
          <p:cNvPr id="362499" name="Rectangle 3"/>
          <p:cNvSpPr>
            <a:spLocks noGrp="1" noChangeArrowheads="1"/>
          </p:cNvSpPr>
          <p:nvPr>
            <p:ph idx="1"/>
          </p:nvPr>
        </p:nvSpPr>
        <p:spPr>
          <a:xfrm>
            <a:off x="2207394" y="932534"/>
            <a:ext cx="7796463" cy="5642002"/>
          </a:xfrm>
        </p:spPr>
        <p:txBody>
          <a:bodyPr/>
          <a:lstStyle/>
          <a:p>
            <a:pPr marL="0" indent="0">
              <a:buNone/>
              <a:tabLst>
                <a:tab pos="2279650" algn="l"/>
              </a:tabLst>
            </a:pPr>
            <a:r>
              <a:rPr lang="en-US" altLang="en-US" dirty="0">
                <a:sym typeface="Greek Symbols" pitchFamily="18" charset="2"/>
              </a:rPr>
              <a:t>Note that several equivalences that hold for joins do not hold for </a:t>
            </a:r>
            <a:r>
              <a:rPr lang="en-US" altLang="en-US" dirty="0" err="1">
                <a:sym typeface="Greek Symbols" pitchFamily="18" charset="2"/>
              </a:rPr>
              <a:t>outerjoins</a:t>
            </a:r>
            <a:endParaRPr lang="en-US" altLang="en-US" dirty="0" err="1">
              <a:sym typeface="Greek Symbols" pitchFamily="18" charset="2"/>
            </a:endParaRPr>
          </a:p>
          <a:p>
            <a:pPr marL="0" indent="0">
              <a:buNone/>
              <a:tabLst>
                <a:tab pos="2279650" algn="l"/>
              </a:tabLst>
            </a:pPr>
            <a:r>
              <a:rPr lang="zh-CN" altLang="en-US" dirty="0" err="1">
                <a:sym typeface="Greek Symbols" pitchFamily="18" charset="2"/>
              </a:rPr>
              <a:t>自然连接满足交换律与结合律，但三种外连接都不满足结合律</a:t>
            </a:r>
            <a:endParaRPr lang="zh-CN" altLang="en-US" dirty="0" err="1">
              <a:sym typeface="Greek Symbols" pitchFamily="18" charset="2"/>
            </a:endParaRPr>
          </a:p>
          <a:p>
            <a:pPr marL="0" indent="0">
              <a:buNone/>
              <a:tabLst>
                <a:tab pos="2279650" algn="l"/>
              </a:tabLst>
            </a:pPr>
            <a:r>
              <a:rPr lang="zh-CN" altLang="en-US" dirty="0">
                <a:sym typeface="Greek Symbols" pitchFamily="18" charset="2"/>
              </a:rPr>
              <a:t>全外连接满足交换律，左右外连接不满足交换律</a:t>
            </a:r>
            <a:endParaRPr lang="en-US" altLang="en-US" dirty="0">
              <a:sym typeface="Greek Symbols" pitchFamily="18" charset="2"/>
            </a:endParaRPr>
          </a:p>
          <a:p>
            <a:pPr>
              <a:tabLst>
                <a:tab pos="2279650" algn="l"/>
              </a:tabLst>
            </a:pP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altLang="en-US"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a:t>
            </a:r>
            <a:endParaRPr lang="en-US" altLang="en-US" dirty="0">
              <a:sym typeface="Greek Symbols" pitchFamily="18" charset="2"/>
            </a:endParaRPr>
          </a:p>
          <a:p>
            <a:pPr>
              <a:tabLst>
                <a:tab pos="2279650" algn="l"/>
              </a:tabLst>
            </a:pPr>
            <a:r>
              <a:rPr lang="en-US" altLang="en-US" dirty="0" err="1">
                <a:sym typeface="Greek Symbols" pitchFamily="18" charset="2"/>
              </a:rPr>
              <a:t>Outerjoins</a:t>
            </a:r>
            <a:r>
              <a:rPr lang="en-US" altLang="en-US" dirty="0">
                <a:sym typeface="Greek Symbols" pitchFamily="18" charset="2"/>
              </a:rPr>
              <a:t> are not associative</a:t>
            </a:r>
            <a:br>
              <a:rPr lang="en-US" altLang="en-US" dirty="0">
                <a:sym typeface="Greek Symbols" pitchFamily="18" charset="2"/>
              </a:rPr>
            </a:br>
            <a:r>
              <a:rPr lang="en-US" altLang="en-US" dirty="0">
                <a:sym typeface="Greek Symbols" pitchFamily="18" charset="2"/>
              </a:rPr>
              <a:t>               (r </a:t>
            </a:r>
            <a:r>
              <a:rPr lang="en-IN" dirty="0"/>
              <a:t>⟕ s) ⟕ t     ≢     r ⟕ (s ⟕ t)</a:t>
            </a:r>
            <a:endParaRPr lang="en-IN" dirty="0"/>
          </a:p>
          <a:p>
            <a:pPr lvl="1">
              <a:tabLst>
                <a:tab pos="2279650" algn="l"/>
              </a:tabLst>
            </a:pPr>
            <a:r>
              <a:rPr lang="en-IN" altLang="en-US" dirty="0">
                <a:sym typeface="Greek Symbols" pitchFamily="18" charset="2"/>
              </a:rPr>
              <a:t>e.g. with r(A,B) = {(1,1),    s(B,C) = { (1,1)},   t(A,C) = { }</a:t>
            </a:r>
            <a:endParaRPr lang="en-US" altLang="en-US"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5130" indent="-405130">
              <a:buFont typeface="Monotype Sorts" pitchFamily="-65" charset="2"/>
              <a:buNone/>
              <a:tabLst>
                <a:tab pos="2279650" algn="l"/>
              </a:tabLst>
            </a:pPr>
            <a:endParaRPr lang="en-US" altLang="en-US" dirty="0">
              <a:sym typeface="Symbol" panose="05050102010706020507" pitchFamily="18" charset="2"/>
            </a:endParaRPr>
          </a:p>
          <a:p>
            <a:pPr marL="405130" indent="-405130">
              <a:buFont typeface="Monotype Sorts" pitchFamily="-65" charset="2"/>
              <a:buNone/>
              <a:tabLst>
                <a:tab pos="2279650" algn="l"/>
              </a:tabLst>
            </a:pP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Heuristic</a:t>
            </a:r>
            <a:r>
              <a:rPr lang="zh-CN" altLang="en-US" dirty="0">
                <a:effectLst>
                  <a:outerShdw blurRad="38100" dist="38100" dir="2700000" algn="tl">
                    <a:srgbClr val="C0C0C0"/>
                  </a:outerShdw>
                </a:effectLst>
              </a:rPr>
              <a:t>（</a:t>
            </a:r>
            <a:r>
              <a:rPr lang="zh-CN" altLang="en-US" dirty="0">
                <a:effectLst>
                  <a:outerShdw blurRad="38100" dist="38100" dir="2700000" algn="tl">
                    <a:srgbClr val="C0C0C0"/>
                  </a:outerShdw>
                </a:effectLst>
                <a:latin typeface="华文宋体" panose="02010600040101010101" pitchFamily="2" charset="-122"/>
                <a:ea typeface="华文宋体" panose="02010600040101010101" pitchFamily="2" charset="-122"/>
              </a:rPr>
              <a:t>启发式</a:t>
            </a:r>
            <a:r>
              <a:rPr lang="zh-CN" altLang="en-US" dirty="0">
                <a:effectLst>
                  <a:outerShdw blurRad="38100" dist="38100" dir="2700000" algn="tl">
                    <a:srgbClr val="C0C0C0"/>
                  </a:outerShdw>
                </a:effectLst>
              </a:rPr>
              <a:t>）</a:t>
            </a:r>
            <a:r>
              <a:rPr lang="en-US" altLang="en-US" dirty="0">
                <a:effectLst>
                  <a:outerShdw blurRad="38100" dist="38100" dir="2700000" algn="tl">
                    <a:srgbClr val="C0C0C0"/>
                  </a:outerShdw>
                </a:effectLst>
              </a:rPr>
              <a:t> Optimization</a:t>
            </a:r>
            <a:endParaRPr lang="en-US" altLang="en-US" dirty="0">
              <a:effectLst>
                <a:outerShdw blurRad="38100" dist="38100" dir="2700000" algn="tl">
                  <a:srgbClr val="C0C0C0"/>
                </a:outerShdw>
              </a:effectLst>
            </a:endParaRPr>
          </a:p>
        </p:txBody>
      </p:sp>
      <p:sp>
        <p:nvSpPr>
          <p:cNvPr id="63491" name="Rectangle 3"/>
          <p:cNvSpPr>
            <a:spLocks noGrp="1" noChangeArrowheads="1"/>
          </p:cNvSpPr>
          <p:nvPr>
            <p:ph idx="1"/>
          </p:nvPr>
        </p:nvSpPr>
        <p:spPr>
          <a:xfrm>
            <a:off x="608597" y="1128232"/>
            <a:ext cx="7911967" cy="5367972"/>
          </a:xfrm>
        </p:spPr>
        <p:txBody>
          <a:bodyPr/>
          <a:lstStyle/>
          <a:p>
            <a:r>
              <a:rPr lang="en-US" altLang="en-US" dirty="0"/>
              <a:t>Cost-based optimization is expensive, even with dynamic programming.</a:t>
            </a:r>
            <a:endParaRPr lang="en-US" altLang="en-US" dirty="0"/>
          </a:p>
          <a:p>
            <a:r>
              <a:rPr lang="en-US" altLang="en-US" dirty="0"/>
              <a:t>Systems may use </a:t>
            </a:r>
            <a:r>
              <a:rPr lang="en-US" altLang="en-US" i="1" dirty="0"/>
              <a:t>heuristics </a:t>
            </a:r>
            <a:r>
              <a:rPr lang="en-US" altLang="en-US" dirty="0"/>
              <a:t>to reduce the number of choices that must be made in a cost-based fashion.</a:t>
            </a:r>
            <a:endParaRPr lang="en-US" altLang="en-US" dirty="0"/>
          </a:p>
          <a:p>
            <a:r>
              <a:rPr lang="en-US" altLang="en-US" dirty="0"/>
              <a:t>Heuristic optimization transforms the query-tree by using a set of rules that typically (but not in all cases) improve execution performance:</a:t>
            </a:r>
            <a:endParaRPr lang="en-US" altLang="en-US" dirty="0"/>
          </a:p>
          <a:p>
            <a:pPr lvl="1"/>
            <a:r>
              <a:rPr lang="en-US" altLang="en-US" dirty="0"/>
              <a:t>Perform selection early (reduces the number of tuples)</a:t>
            </a:r>
            <a:endParaRPr lang="en-US" altLang="en-US" dirty="0"/>
          </a:p>
          <a:p>
            <a:pPr lvl="1"/>
            <a:r>
              <a:rPr lang="en-US" altLang="en-US" dirty="0"/>
              <a:t>Perform projection early (reduces the number of attributes)</a:t>
            </a:r>
            <a:endParaRPr lang="en-US" altLang="en-US" dirty="0"/>
          </a:p>
          <a:p>
            <a:pPr lvl="1"/>
            <a:r>
              <a:rPr lang="en-US" altLang="en-US" dirty="0"/>
              <a:t>Perform most restrictive selection and join operations (i.e., with smallest result size) before other similar operations.</a:t>
            </a:r>
            <a:endParaRPr lang="en-US" altLang="en-US" dirty="0"/>
          </a:p>
          <a:p>
            <a:pPr lvl="1"/>
            <a:r>
              <a:rPr lang="en-US" altLang="en-US" dirty="0"/>
              <a:t>Some systems use only heuristics, others combine heuristics with partial cost-based optimization.</a:t>
            </a:r>
            <a:endParaRPr lang="en-US" altLang="en-US" dirty="0"/>
          </a:p>
        </p:txBody>
      </p:sp>
      <p:sp>
        <p:nvSpPr>
          <p:cNvPr id="2" name="文本框 1"/>
          <p:cNvSpPr txBox="1"/>
          <p:nvPr/>
        </p:nvSpPr>
        <p:spPr>
          <a:xfrm>
            <a:off x="8418195" y="1219200"/>
            <a:ext cx="3732530" cy="5908040"/>
          </a:xfrm>
          <a:prstGeom prst="rect">
            <a:avLst/>
          </a:prstGeom>
          <a:noFill/>
        </p:spPr>
        <p:txBody>
          <a:bodyPr wrap="square" rtlCol="0">
            <a:spAutoFit/>
          </a:bodyPr>
          <a:p>
            <a:r>
              <a:rPr lang="zh-CN" altLang="en-US">
                <a:latin typeface="华文宋体" panose="02010600040101010101" pitchFamily="2" charset="-122"/>
                <a:ea typeface="华文宋体" panose="02010600040101010101" pitchFamily="2" charset="-122"/>
                <a:cs typeface="华文宋体" panose="02010600040101010101" pitchFamily="2" charset="-122"/>
              </a:rPr>
              <a:t>基于成本的优化成本高昂，即使使用动态规划也是如此。</a:t>
            </a:r>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r>
              <a:rPr lang="zh-CN" altLang="en-US">
                <a:latin typeface="华文宋体" panose="02010600040101010101" pitchFamily="2" charset="-122"/>
                <a:ea typeface="华文宋体" panose="02010600040101010101" pitchFamily="2" charset="-122"/>
                <a:cs typeface="华文宋体" panose="02010600040101010101" pitchFamily="2" charset="-122"/>
              </a:rPr>
              <a:t>系统可以使用启发式方法来减少必须以基于成本的方式做出的选择数量。</a:t>
            </a:r>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r>
              <a:rPr lang="zh-CN" altLang="en-US">
                <a:latin typeface="华文宋体" panose="02010600040101010101" pitchFamily="2" charset="-122"/>
                <a:ea typeface="华文宋体" panose="02010600040101010101" pitchFamily="2" charset="-122"/>
                <a:cs typeface="华文宋体" panose="02010600040101010101" pitchFamily="2" charset="-122"/>
              </a:rPr>
              <a:t>启发式优化通过使用一组规则来转换查询树，</a:t>
            </a:r>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r>
              <a:rPr lang="zh-CN" altLang="en-US">
                <a:latin typeface="华文宋体" panose="02010600040101010101" pitchFamily="2" charset="-122"/>
                <a:ea typeface="华文宋体" panose="02010600040101010101" pitchFamily="2" charset="-122"/>
                <a:cs typeface="华文宋体" panose="02010600040101010101" pitchFamily="2" charset="-122"/>
              </a:rPr>
              <a:t>这些规则通常（但并非在所有情况下）可以提高执行性能：</a:t>
            </a:r>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pPr indent="457200"/>
            <a:r>
              <a:rPr lang="zh-CN" altLang="en-US">
                <a:highlight>
                  <a:srgbClr val="FFFF00"/>
                </a:highlight>
                <a:latin typeface="华文宋体" panose="02010600040101010101" pitchFamily="2" charset="-122"/>
                <a:ea typeface="华文宋体" panose="02010600040101010101" pitchFamily="2" charset="-122"/>
                <a:cs typeface="华文宋体" panose="02010600040101010101" pitchFamily="2" charset="-122"/>
              </a:rPr>
              <a:t>尽早执行选择（减少</a:t>
            </a:r>
            <a:r>
              <a:rPr lang="en-US" altLang="zh-CN">
                <a:highlight>
                  <a:srgbClr val="FFFF00"/>
                </a:highlight>
                <a:latin typeface="华文宋体" panose="02010600040101010101" pitchFamily="2" charset="-122"/>
                <a:ea typeface="华文宋体" panose="02010600040101010101" pitchFamily="2" charset="-122"/>
                <a:cs typeface="华文宋体" panose="02010600040101010101" pitchFamily="2" charset="-122"/>
              </a:rPr>
              <a:t> Tuples </a:t>
            </a:r>
            <a:r>
              <a:rPr lang="zh-CN" altLang="en-US">
                <a:highlight>
                  <a:srgbClr val="FFFF00"/>
                </a:highlight>
                <a:latin typeface="华文宋体" panose="02010600040101010101" pitchFamily="2" charset="-122"/>
                <a:ea typeface="华文宋体" panose="02010600040101010101" pitchFamily="2" charset="-122"/>
                <a:cs typeface="华文宋体" panose="02010600040101010101" pitchFamily="2" charset="-122"/>
              </a:rPr>
              <a:t>的数量）</a:t>
            </a:r>
            <a:endParaRPr lang="zh-CN" altLang="en-US">
              <a:highlight>
                <a:srgbClr val="FFFF00"/>
              </a:highlight>
              <a:latin typeface="华文宋体" panose="02010600040101010101" pitchFamily="2" charset="-122"/>
              <a:ea typeface="华文宋体" panose="02010600040101010101" pitchFamily="2" charset="-122"/>
              <a:cs typeface="华文宋体" panose="02010600040101010101" pitchFamily="2" charset="-122"/>
            </a:endParaRPr>
          </a:p>
          <a:p>
            <a:pPr indent="457200"/>
            <a:r>
              <a:rPr lang="zh-CN" altLang="en-US">
                <a:highlight>
                  <a:srgbClr val="FFFF00"/>
                </a:highlight>
                <a:latin typeface="华文宋体" panose="02010600040101010101" pitchFamily="2" charset="-122"/>
                <a:ea typeface="华文宋体" panose="02010600040101010101" pitchFamily="2" charset="-122"/>
                <a:cs typeface="华文宋体" panose="02010600040101010101" pitchFamily="2" charset="-122"/>
              </a:rPr>
              <a:t>提前执行投影（减少属性数量）</a:t>
            </a:r>
            <a:endParaRPr lang="zh-CN" altLang="en-US">
              <a:highlight>
                <a:srgbClr val="FFFF00"/>
              </a:highlight>
              <a:latin typeface="华文宋体" panose="02010600040101010101" pitchFamily="2" charset="-122"/>
              <a:ea typeface="华文宋体" panose="02010600040101010101" pitchFamily="2" charset="-122"/>
              <a:cs typeface="华文宋体" panose="02010600040101010101" pitchFamily="2" charset="-122"/>
            </a:endParaRPr>
          </a:p>
          <a:p>
            <a:pPr indent="457200"/>
            <a:r>
              <a:rPr lang="zh-CN" altLang="en-US">
                <a:highlight>
                  <a:srgbClr val="FFFF00"/>
                </a:highlight>
                <a:latin typeface="华文宋体" panose="02010600040101010101" pitchFamily="2" charset="-122"/>
                <a:ea typeface="华文宋体" panose="02010600040101010101" pitchFamily="2" charset="-122"/>
                <a:cs typeface="华文宋体" panose="02010600040101010101" pitchFamily="2" charset="-122"/>
              </a:rPr>
              <a:t>在其他类似操作之前执行限制性最强的选择和连接操作（即，具有最小的结果大小）。</a:t>
            </a:r>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pPr indent="457200"/>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r>
              <a:rPr lang="zh-CN" altLang="en-US">
                <a:latin typeface="华文宋体" panose="02010600040101010101" pitchFamily="2" charset="-122"/>
                <a:ea typeface="华文宋体" panose="02010600040101010101" pitchFamily="2" charset="-122"/>
                <a:cs typeface="华文宋体" panose="02010600040101010101" pitchFamily="2" charset="-122"/>
              </a:rPr>
              <a:t>一些系统仅使用启发式方法，而其他系统将启发式方法与基于部分成本的优化相结合。</a:t>
            </a:r>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ACID Properties</a:t>
            </a:r>
            <a:endParaRPr lang="en-US">
              <a:effectLst>
                <a:outerShdw blurRad="38100" dist="38100" dir="2700000" algn="tl">
                  <a:srgbClr val="C0C0C0"/>
                </a:outerShdw>
              </a:effectLst>
            </a:endParaRPr>
          </a:p>
        </p:txBody>
      </p:sp>
      <p:sp>
        <p:nvSpPr>
          <p:cNvPr id="10243" name="Rectangle 3"/>
          <p:cNvSpPr>
            <a:spLocks noGrp="1" noChangeArrowheads="1"/>
          </p:cNvSpPr>
          <p:nvPr>
            <p:ph idx="1"/>
          </p:nvPr>
        </p:nvSpPr>
        <p:spPr>
          <a:xfrm>
            <a:off x="2225336" y="1901295"/>
            <a:ext cx="7856738" cy="4569174"/>
          </a:xfrm>
        </p:spPr>
        <p:txBody>
          <a:bodyPr>
            <a:normAutofit fontScale="90000"/>
          </a:bodyPr>
          <a:lstStyle/>
          <a:p>
            <a:r>
              <a:rPr lang="en-US" altLang="en-US" b="1" dirty="0">
                <a:solidFill>
                  <a:srgbClr val="000099"/>
                </a:solidFill>
              </a:rPr>
              <a:t>Atomicity</a:t>
            </a:r>
            <a:r>
              <a:rPr lang="en-US" altLang="en-US" b="1" dirty="0"/>
              <a:t>. </a:t>
            </a:r>
            <a:r>
              <a:rPr lang="en-US" altLang="en-US" dirty="0"/>
              <a:t> Either all operations of the transaction are properly reflected in the database or none are.  </a:t>
            </a:r>
            <a:r>
              <a:rPr lang="zh-CN" altLang="en-US" dirty="0">
                <a:latin typeface="华文宋体" panose="02010600040101010101" pitchFamily="2" charset="-122"/>
                <a:ea typeface="华文宋体" panose="02010600040101010101" pitchFamily="2" charset="-122"/>
              </a:rPr>
              <a:t>原</a:t>
            </a:r>
            <a:endParaRPr lang="en-US" altLang="en-US" dirty="0">
              <a:latin typeface="华文宋体" panose="02010600040101010101" pitchFamily="2" charset="-122"/>
              <a:ea typeface="华文宋体" panose="02010600040101010101" pitchFamily="2" charset="-122"/>
            </a:endParaRPr>
          </a:p>
          <a:p>
            <a:r>
              <a:rPr lang="en-US" altLang="en-US" b="1" dirty="0">
                <a:solidFill>
                  <a:srgbClr val="000099"/>
                </a:solidFill>
              </a:rPr>
              <a:t>Consistency</a:t>
            </a:r>
            <a:r>
              <a:rPr lang="en-US" altLang="en-US" b="1" dirty="0"/>
              <a:t>.</a:t>
            </a:r>
            <a:r>
              <a:rPr lang="en-US" altLang="en-US" dirty="0"/>
              <a:t>  Execution of a transaction in isolation preserves the consistency of the database.  </a:t>
            </a:r>
            <a:r>
              <a:rPr lang="zh-CN" altLang="en-US" dirty="0">
                <a:latin typeface="华文宋体" panose="02010600040101010101" pitchFamily="2" charset="-122"/>
                <a:ea typeface="华文宋体" panose="02010600040101010101" pitchFamily="2" charset="-122"/>
              </a:rPr>
              <a:t>致</a:t>
            </a:r>
            <a:endParaRPr lang="en-US" altLang="en-US" dirty="0">
              <a:latin typeface="华文宋体" panose="02010600040101010101" pitchFamily="2" charset="-122"/>
              <a:ea typeface="华文宋体" panose="02010600040101010101" pitchFamily="2" charset="-122"/>
            </a:endParaRPr>
          </a:p>
          <a:p>
            <a:r>
              <a:rPr lang="en-US" altLang="en-US" b="1" dirty="0">
                <a:solidFill>
                  <a:srgbClr val="000099"/>
                </a:solidFill>
              </a:rPr>
              <a:t>Isolation</a:t>
            </a:r>
            <a:r>
              <a:rPr lang="en-US" altLang="en-US" b="1" dirty="0"/>
              <a:t>.</a:t>
            </a:r>
            <a:r>
              <a:rPr lang="en-US" altLang="en-US" dirty="0"/>
              <a:t>  Although multiple transactions may execute concurrently, each transaction must be unaware of other concurrently executing transactions.  Intermediate transaction results must be hidden from other concurrently executed transactions.  </a:t>
            </a:r>
            <a:r>
              <a:rPr lang="zh-CN" altLang="en-US" dirty="0">
                <a:latin typeface="华文宋体" panose="02010600040101010101" pitchFamily="2" charset="-122"/>
                <a:ea typeface="华文宋体" panose="02010600040101010101" pitchFamily="2" charset="-122"/>
              </a:rPr>
              <a:t>隔</a:t>
            </a:r>
            <a:endParaRPr lang="en-US" altLang="en-US" dirty="0">
              <a:latin typeface="华文宋体" panose="02010600040101010101" pitchFamily="2" charset="-122"/>
              <a:ea typeface="华文宋体" panose="02010600040101010101" pitchFamily="2" charset="-122"/>
            </a:endParaRPr>
          </a:p>
          <a:p>
            <a:pPr lvl="1"/>
            <a:r>
              <a:rPr lang="en-US" altLang="en-US" dirty="0"/>
              <a:t>That is, for every pair of transactions </a:t>
            </a:r>
            <a:r>
              <a:rPr lang="en-US" altLang="en-US" i="1" dirty="0"/>
              <a:t>T</a:t>
            </a:r>
            <a:r>
              <a:rPr lang="en-US" altLang="en-US" i="1" baseline="-25000" dirty="0"/>
              <a:t>i</a:t>
            </a:r>
            <a:r>
              <a:rPr lang="en-US" altLang="en-US" i="1" dirty="0"/>
              <a:t> </a:t>
            </a:r>
            <a:r>
              <a:rPr lang="en-US" altLang="en-US" dirty="0"/>
              <a:t>and </a:t>
            </a:r>
            <a:r>
              <a:rPr lang="en-US" altLang="en-US" i="1" dirty="0"/>
              <a:t>T</a:t>
            </a:r>
            <a:r>
              <a:rPr lang="en-US" altLang="en-US" i="1" baseline="-25000" dirty="0"/>
              <a:t>j</a:t>
            </a:r>
            <a:r>
              <a:rPr lang="en-US" altLang="en-US" i="1" dirty="0"/>
              <a:t>, </a:t>
            </a:r>
            <a:r>
              <a:rPr lang="en-US" altLang="en-US" dirty="0"/>
              <a:t>it appears to </a:t>
            </a:r>
            <a:r>
              <a:rPr lang="en-US" altLang="en-US" i="1" dirty="0"/>
              <a:t>T</a:t>
            </a:r>
            <a:r>
              <a:rPr lang="en-US" altLang="en-US" i="1" baseline="-25000" dirty="0"/>
              <a:t>i</a:t>
            </a:r>
            <a:r>
              <a:rPr lang="en-US" altLang="en-US" i="1" dirty="0"/>
              <a:t> </a:t>
            </a:r>
            <a:r>
              <a:rPr lang="en-US" altLang="en-US" dirty="0"/>
              <a:t>that either </a:t>
            </a:r>
            <a:r>
              <a:rPr lang="en-US" altLang="en-US" i="1" dirty="0"/>
              <a:t>T</a:t>
            </a:r>
            <a:r>
              <a:rPr lang="en-US" altLang="en-US" i="1" baseline="-25000" dirty="0"/>
              <a:t>j</a:t>
            </a:r>
            <a:r>
              <a:rPr lang="en-US" altLang="en-US" i="1" dirty="0"/>
              <a:t>, </a:t>
            </a:r>
            <a:r>
              <a:rPr lang="en-US" altLang="en-US" dirty="0"/>
              <a:t>finished execution before </a:t>
            </a:r>
            <a:r>
              <a:rPr lang="en-US" altLang="en-US" i="1" dirty="0"/>
              <a:t>T</a:t>
            </a:r>
            <a:r>
              <a:rPr lang="en-US" altLang="en-US" i="1" baseline="-25000" dirty="0"/>
              <a:t>i</a:t>
            </a:r>
            <a:r>
              <a:rPr lang="en-US" altLang="en-US" dirty="0"/>
              <a:t> started, or </a:t>
            </a:r>
            <a:r>
              <a:rPr lang="en-US" altLang="en-US" i="1" dirty="0"/>
              <a:t>T</a:t>
            </a:r>
            <a:r>
              <a:rPr lang="en-US" altLang="en-US" i="1" baseline="-25000" dirty="0"/>
              <a:t>j</a:t>
            </a:r>
            <a:r>
              <a:rPr lang="en-US" altLang="en-US" dirty="0"/>
              <a:t> started execution after </a:t>
            </a:r>
            <a:r>
              <a:rPr lang="en-US" altLang="en-US" i="1" dirty="0"/>
              <a:t>T</a:t>
            </a:r>
            <a:r>
              <a:rPr lang="en-US" altLang="en-US" i="1" baseline="-25000" dirty="0"/>
              <a:t>i</a:t>
            </a:r>
            <a:r>
              <a:rPr lang="en-US" altLang="en-US" dirty="0"/>
              <a:t> finished.</a:t>
            </a:r>
            <a:endParaRPr lang="en-US" altLang="en-US" dirty="0"/>
          </a:p>
          <a:p>
            <a:r>
              <a:rPr lang="en-US" altLang="en-US" b="1" dirty="0">
                <a:solidFill>
                  <a:srgbClr val="000099"/>
                </a:solidFill>
              </a:rPr>
              <a:t>Durability</a:t>
            </a:r>
            <a:r>
              <a:rPr lang="en-US" altLang="en-US" b="1" dirty="0"/>
              <a:t>.  </a:t>
            </a:r>
            <a:r>
              <a:rPr lang="en-US" altLang="en-US" dirty="0"/>
              <a:t>After a transaction completes successfully, the changes it has made to the database persist, even if there are system failures.  </a:t>
            </a:r>
            <a:r>
              <a:rPr lang="zh-CN" altLang="en-US" dirty="0">
                <a:latin typeface="华文宋体" panose="02010600040101010101" pitchFamily="2" charset="-122"/>
                <a:ea typeface="华文宋体" panose="02010600040101010101" pitchFamily="2" charset="-122"/>
              </a:rPr>
              <a:t>久</a:t>
            </a:r>
            <a:endParaRPr lang="en-US" altLang="en-US" dirty="0">
              <a:latin typeface="华文宋体" panose="02010600040101010101" pitchFamily="2" charset="-122"/>
              <a:ea typeface="华文宋体" panose="02010600040101010101" pitchFamily="2" charset="-122"/>
            </a:endParaRPr>
          </a:p>
        </p:txBody>
      </p:sp>
      <p:sp>
        <p:nvSpPr>
          <p:cNvPr id="10244" name="Text Box 4"/>
          <p:cNvSpPr txBox="1">
            <a:spLocks noChangeArrowheads="1"/>
          </p:cNvSpPr>
          <p:nvPr/>
        </p:nvSpPr>
        <p:spPr bwMode="auto">
          <a:xfrm>
            <a:off x="2225336" y="1024880"/>
            <a:ext cx="7670307" cy="87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700" dirty="0"/>
              <a:t>A  </a:t>
            </a:r>
            <a:r>
              <a:rPr kumimoji="1" lang="en-US" altLang="en-US" sz="1700" b="1" dirty="0">
                <a:solidFill>
                  <a:srgbClr val="000099"/>
                </a:solidFill>
              </a:rPr>
              <a:t>transaction</a:t>
            </a:r>
            <a:r>
              <a:rPr lang="en-US" altLang="en-US" sz="1700" dirty="0"/>
              <a:t>  is a unit of program execution that accesses and possibly updates various data items. To preserve the integrity of data the database system must ensure:</a:t>
            </a:r>
            <a:endParaRPr lang="en-US" alt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2292350" y="111125"/>
            <a:ext cx="8077200" cy="609600"/>
          </a:xfrm>
        </p:spPr>
        <p:txBody>
          <a:bodyPr/>
          <a:lstStyle/>
          <a:p>
            <a:r>
              <a:rPr lang="en-US" altLang="en-US" sz="2800" dirty="0"/>
              <a:t>Set Difference Operation</a:t>
            </a:r>
            <a:endParaRPr lang="en-US" altLang="en-US" sz="2800" dirty="0"/>
          </a:p>
        </p:txBody>
      </p:sp>
      <p:sp>
        <p:nvSpPr>
          <p:cNvPr id="10242" name="Rectangle 3"/>
          <p:cNvSpPr>
            <a:spLocks noGrp="1" noChangeArrowheads="1"/>
          </p:cNvSpPr>
          <p:nvPr>
            <p:ph type="body" idx="1"/>
          </p:nvPr>
        </p:nvSpPr>
        <p:spPr>
          <a:xfrm>
            <a:off x="2292351" y="1077913"/>
            <a:ext cx="7754212" cy="3737927"/>
          </a:xfrm>
        </p:spPr>
        <p:txBody>
          <a:bodyPr>
            <a:normAutofit fontScale="70000"/>
          </a:bodyPr>
          <a:lstStyle/>
          <a:p>
            <a:pPr>
              <a:spcBef>
                <a:spcPct val="60000"/>
              </a:spcBef>
            </a:pPr>
            <a:r>
              <a:rPr lang="en-US" altLang="en-US" sz="1700" dirty="0"/>
              <a:t>The set-difference operation allows us to find tuples that are in one relation but are not in another. </a:t>
            </a:r>
            <a:endParaRPr lang="en-US" altLang="en-US" sz="1700" dirty="0"/>
          </a:p>
          <a:p>
            <a:pPr>
              <a:spcBef>
                <a:spcPct val="60000"/>
              </a:spcBef>
            </a:pPr>
            <a:r>
              <a:rPr lang="en-US" altLang="en-US" sz="1700" dirty="0"/>
              <a:t>Notation </a:t>
            </a:r>
            <a:r>
              <a:rPr lang="en-US" altLang="en-US" sz="1700" i="1" dirty="0"/>
              <a:t>r – s</a:t>
            </a:r>
            <a:endParaRPr lang="en-US" altLang="en-US" sz="1700" i="1" dirty="0"/>
          </a:p>
          <a:p>
            <a:r>
              <a:rPr lang="en-US" altLang="en-US" sz="1700" dirty="0"/>
              <a:t>Set differences must be taken between </a:t>
            </a:r>
            <a:r>
              <a:rPr lang="en-US" altLang="en-US" sz="1700" b="1" dirty="0">
                <a:solidFill>
                  <a:srgbClr val="002060"/>
                </a:solidFill>
              </a:rPr>
              <a:t>compatible</a:t>
            </a:r>
            <a:r>
              <a:rPr lang="en-US" altLang="en-US" sz="1700" dirty="0"/>
              <a:t> relations.</a:t>
            </a:r>
            <a:endParaRPr lang="en-US" altLang="en-US" sz="1700" dirty="0"/>
          </a:p>
          <a:p>
            <a:pPr lvl="1"/>
            <a:r>
              <a:rPr lang="en-US" altLang="en-US" sz="1700" i="1" dirty="0">
                <a:highlight>
                  <a:srgbClr val="FFFF00"/>
                </a:highlight>
              </a:rPr>
              <a:t>r</a:t>
            </a:r>
            <a:r>
              <a:rPr lang="en-US" altLang="en-US" sz="1700" dirty="0">
                <a:highlight>
                  <a:srgbClr val="FFFF00"/>
                </a:highlight>
              </a:rPr>
              <a:t> and </a:t>
            </a:r>
            <a:r>
              <a:rPr lang="en-US" altLang="en-US" sz="1700" i="1" dirty="0">
                <a:highlight>
                  <a:srgbClr val="FFFF00"/>
                </a:highlight>
              </a:rPr>
              <a:t>s</a:t>
            </a:r>
            <a:r>
              <a:rPr lang="en-US" altLang="en-US" sz="1700" dirty="0">
                <a:highlight>
                  <a:srgbClr val="FFFF00"/>
                </a:highlight>
              </a:rPr>
              <a:t> must have the </a:t>
            </a:r>
            <a:r>
              <a:rPr lang="en-US" altLang="en-US" sz="1700" dirty="0">
                <a:solidFill>
                  <a:srgbClr val="002060"/>
                </a:solidFill>
                <a:highlight>
                  <a:srgbClr val="FFFF00"/>
                </a:highlight>
              </a:rPr>
              <a:t>same</a:t>
            </a:r>
            <a:r>
              <a:rPr lang="en-US" altLang="en-US" sz="1700" dirty="0">
                <a:highlight>
                  <a:srgbClr val="FFFF00"/>
                </a:highlight>
              </a:rPr>
              <a:t> </a:t>
            </a:r>
            <a:r>
              <a:rPr lang="en-US" altLang="en-US" sz="1700" dirty="0" err="1">
                <a:highlight>
                  <a:srgbClr val="FFFF00"/>
                </a:highlight>
              </a:rPr>
              <a:t>arity</a:t>
            </a:r>
            <a:endParaRPr lang="en-US" altLang="en-US" sz="1700" dirty="0">
              <a:highlight>
                <a:srgbClr val="FFFF00"/>
              </a:highlight>
            </a:endParaRPr>
          </a:p>
          <a:p>
            <a:pPr lvl="1"/>
            <a:r>
              <a:rPr lang="en-US" altLang="en-US" sz="1700" dirty="0">
                <a:highlight>
                  <a:srgbClr val="FFFF00"/>
                </a:highlight>
              </a:rPr>
              <a:t>attribute domains of </a:t>
            </a:r>
            <a:r>
              <a:rPr lang="en-US" altLang="en-US" sz="1700" i="1" dirty="0">
                <a:highlight>
                  <a:srgbClr val="FFFF00"/>
                </a:highlight>
              </a:rPr>
              <a:t>r </a:t>
            </a:r>
            <a:r>
              <a:rPr lang="en-US" altLang="en-US" sz="1700" dirty="0">
                <a:highlight>
                  <a:srgbClr val="FFFF00"/>
                </a:highlight>
              </a:rPr>
              <a:t>and </a:t>
            </a:r>
            <a:r>
              <a:rPr lang="en-US" altLang="en-US" sz="1700" i="1" dirty="0">
                <a:highlight>
                  <a:srgbClr val="FFFF00"/>
                </a:highlight>
              </a:rPr>
              <a:t>s </a:t>
            </a:r>
            <a:r>
              <a:rPr lang="en-US" altLang="en-US" sz="1700" dirty="0">
                <a:highlight>
                  <a:srgbClr val="FFFF00"/>
                </a:highlight>
              </a:rPr>
              <a:t>must be compatible</a:t>
            </a:r>
            <a:endParaRPr lang="en-US" altLang="en-US" sz="1700" dirty="0">
              <a:highlight>
                <a:srgbClr val="FFFF00"/>
              </a:highlight>
            </a:endParaRPr>
          </a:p>
          <a:p>
            <a:pPr>
              <a:lnSpc>
                <a:spcPct val="140000"/>
              </a:lnSpc>
            </a:pPr>
            <a:r>
              <a:rPr lang="en-US" altLang="en-US" sz="1700" dirty="0"/>
              <a:t>Example: to find all courses taught in the Fall 2017 semester, but not in the Spring 2018 semester</a:t>
            </a:r>
            <a:br>
              <a:rPr lang="en-US" altLang="en-US" sz="1700" dirty="0"/>
            </a:br>
            <a:r>
              <a:rPr lang="en-US" altLang="en-US" sz="1700" dirty="0"/>
              <a:t>   </a:t>
            </a:r>
            <a:r>
              <a:rPr lang="en-US" altLang="en-US" sz="1700" dirty="0">
                <a:sym typeface="Symbol" panose="05050102010706020507" pitchFamily="18" charset="2"/>
              </a:rPr>
              <a:t></a:t>
            </a:r>
            <a:r>
              <a:rPr lang="en-US" altLang="en-US" sz="1700" i="1" baseline="-25000" dirty="0" err="1"/>
              <a:t>course_id</a:t>
            </a:r>
            <a:r>
              <a:rPr lang="en-US" altLang="en-US" sz="1700" dirty="0"/>
              <a:t> (</a:t>
            </a:r>
            <a:r>
              <a:rPr lang="en-US" altLang="en-US" sz="1700" i="1" dirty="0">
                <a:sym typeface="Symbol" panose="05050102010706020507" pitchFamily="18" charset="2"/>
              </a:rPr>
              <a:t></a:t>
            </a:r>
            <a:r>
              <a:rPr lang="en-US" altLang="en-US" sz="1700" dirty="0">
                <a:sym typeface="Symbol" panose="05050102010706020507" pitchFamily="18" charset="2"/>
              </a:rPr>
              <a:t> </a:t>
            </a:r>
            <a:r>
              <a:rPr lang="en-US" altLang="en-US" sz="1700" i="1" baseline="-25000" dirty="0">
                <a:sym typeface="Symbol" panose="05050102010706020507" pitchFamily="18" charset="2"/>
              </a:rPr>
              <a:t>semester=</a:t>
            </a:r>
            <a:r>
              <a:rPr lang="ja-JP" altLang="en-US" sz="1700" i="1" baseline="-25000" dirty="0">
                <a:sym typeface="Symbol" panose="05050102010706020507" pitchFamily="18" charset="2"/>
              </a:rPr>
              <a:t>“</a:t>
            </a:r>
            <a:r>
              <a:rPr lang="en-US" altLang="ja-JP" sz="1700" i="1" baseline="-25000" dirty="0">
                <a:sym typeface="Symbol" panose="05050102010706020507" pitchFamily="18" charset="2"/>
              </a:rPr>
              <a:t>Fall</a:t>
            </a:r>
            <a:r>
              <a:rPr lang="ja-JP" altLang="en-US" sz="1700" i="1" baseline="-25000" dirty="0">
                <a:sym typeface="Symbol" panose="05050102010706020507" pitchFamily="18" charset="2"/>
              </a:rPr>
              <a:t>”</a:t>
            </a:r>
            <a:r>
              <a:rPr lang="en-US" altLang="ja-JP" sz="1700" i="1" baseline="-25000" dirty="0">
                <a:sym typeface="Symbol" panose="05050102010706020507" pitchFamily="18" charset="2"/>
              </a:rPr>
              <a:t>  </a:t>
            </a:r>
            <a:r>
              <a:rPr lang="el-GR" altLang="ja-JP" sz="1700" i="1" baseline="-25000" dirty="0">
                <a:sym typeface="Symbol" panose="05050102010706020507" pitchFamily="18" charset="2"/>
              </a:rPr>
              <a:t>Λ</a:t>
            </a:r>
            <a:r>
              <a:rPr lang="en-US" altLang="ja-JP" sz="1700" i="1" baseline="-25000" dirty="0">
                <a:sym typeface="Symbol" panose="05050102010706020507" pitchFamily="18" charset="2"/>
              </a:rPr>
              <a:t> year=2017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  −  </a:t>
            </a:r>
            <a:br>
              <a:rPr lang="en-US" altLang="ja-JP" sz="1700" dirty="0">
                <a:sym typeface="Symbol" panose="05050102010706020507" pitchFamily="18" charset="2"/>
              </a:rPr>
            </a:br>
            <a:r>
              <a:rPr lang="en-US" altLang="ja-JP" sz="1700" dirty="0">
                <a:sym typeface="Symbol" panose="05050102010706020507" pitchFamily="18" charset="2"/>
              </a:rPr>
              <a:t>   </a:t>
            </a:r>
            <a:r>
              <a:rPr lang="en-US" altLang="ja-JP" sz="1700" i="1" baseline="-25000" dirty="0" err="1"/>
              <a:t>course_id</a:t>
            </a:r>
            <a:r>
              <a:rPr lang="en-US" altLang="ja-JP" sz="1700" dirty="0"/>
              <a:t> (</a:t>
            </a:r>
            <a:r>
              <a:rPr lang="en-US" altLang="ja-JP" sz="1700" i="1" dirty="0">
                <a:sym typeface="Symbol" panose="05050102010706020507" pitchFamily="18" charset="2"/>
              </a:rPr>
              <a:t></a:t>
            </a:r>
            <a:r>
              <a:rPr lang="en-US" altLang="ja-JP" sz="1700" dirty="0">
                <a:sym typeface="Symbol" panose="05050102010706020507" pitchFamily="18" charset="2"/>
              </a:rPr>
              <a:t> </a:t>
            </a:r>
            <a:r>
              <a:rPr lang="en-US" altLang="ja-JP" sz="1700" i="1" baseline="-25000" dirty="0">
                <a:sym typeface="Symbol" panose="05050102010706020507" pitchFamily="18" charset="2"/>
              </a:rPr>
              <a:t>semester=</a:t>
            </a:r>
            <a:r>
              <a:rPr lang="ja-JP" altLang="en-US" sz="1700" i="1" baseline="-25000" dirty="0">
                <a:sym typeface="Symbol" panose="05050102010706020507" pitchFamily="18" charset="2"/>
              </a:rPr>
              <a:t>“</a:t>
            </a:r>
            <a:r>
              <a:rPr lang="en-US" altLang="ja-JP" sz="1700" i="1" baseline="-25000" dirty="0">
                <a:sym typeface="Symbol" panose="05050102010706020507" pitchFamily="18" charset="2"/>
              </a:rPr>
              <a:t>Spring</a:t>
            </a:r>
            <a:r>
              <a:rPr lang="ja-JP" altLang="en-US" sz="1700" i="1" baseline="-25000" dirty="0">
                <a:sym typeface="Symbol" panose="05050102010706020507" pitchFamily="18" charset="2"/>
              </a:rPr>
              <a:t>”</a:t>
            </a:r>
            <a:r>
              <a:rPr lang="en-US" altLang="ja-JP" sz="1700" i="1" baseline="-25000" dirty="0">
                <a:sym typeface="Symbol" panose="05050102010706020507" pitchFamily="18" charset="2"/>
              </a:rPr>
              <a:t>  </a:t>
            </a:r>
            <a:r>
              <a:rPr lang="el-GR" altLang="ja-JP" sz="1700" i="1" baseline="-25000" dirty="0">
                <a:sym typeface="Symbol" panose="05050102010706020507" pitchFamily="18" charset="2"/>
              </a:rPr>
              <a:t>Λ</a:t>
            </a:r>
            <a:r>
              <a:rPr lang="en-US" altLang="ja-JP" sz="1700" i="1" baseline="-25000" dirty="0">
                <a:sym typeface="Symbol" panose="05050102010706020507" pitchFamily="18" charset="2"/>
              </a:rPr>
              <a:t> year=2018 </a:t>
            </a:r>
            <a:r>
              <a:rPr lang="en-US" altLang="ja-JP" sz="1700" dirty="0">
                <a:sym typeface="Symbol" panose="05050102010706020507" pitchFamily="18" charset="2"/>
              </a:rPr>
              <a:t>(</a:t>
            </a:r>
            <a:r>
              <a:rPr lang="en-US" altLang="ja-JP" sz="1700" i="1" dirty="0">
                <a:sym typeface="Symbol" panose="05050102010706020507" pitchFamily="18" charset="2"/>
              </a:rPr>
              <a:t>section</a:t>
            </a:r>
            <a:r>
              <a:rPr lang="en-US" altLang="ja-JP" sz="1700" dirty="0">
                <a:sym typeface="Symbol" panose="05050102010706020507" pitchFamily="18" charset="2"/>
              </a:rPr>
              <a:t>))</a:t>
            </a:r>
            <a:endParaRPr lang="en-US" altLang="ja-JP" sz="1700" dirty="0">
              <a:sym typeface="Symbol" panose="05050102010706020507" pitchFamily="18" charset="2"/>
            </a:endParaRPr>
          </a:p>
          <a:p>
            <a:endParaRPr lang="en-US" altLang="en-US" sz="1600" dirty="0">
              <a:sym typeface="Symbol" panose="05050102010706020507" pitchFamily="18" charset="2"/>
            </a:endParaRPr>
          </a:p>
          <a:p>
            <a:pPr>
              <a:buFont typeface="Monotype Sorts" pitchFamily="-65" charset="2"/>
              <a:buNone/>
            </a:pPr>
            <a:endParaRPr lang="en-US" altLang="en-US" sz="1600" dirty="0">
              <a:sym typeface="Symbol" panose="05050102010706020507" pitchFamily="18" charset="2"/>
            </a:endParaRPr>
          </a:p>
          <a:p>
            <a:pPr>
              <a:buFont typeface="Monotype Sorts" pitchFamily="-65" charset="2"/>
              <a:buNone/>
            </a:pPr>
            <a:endParaRPr lang="en-US" altLang="en-US" sz="1600" dirty="0">
              <a:sym typeface="Symbol" panose="05050102010706020507" pitchFamily="18" charset="2"/>
            </a:endParaRPr>
          </a:p>
          <a:p>
            <a:pPr>
              <a:buFont typeface="Monotype Sorts" pitchFamily="-65" charset="2"/>
              <a:buNone/>
            </a:pPr>
            <a:endParaRPr lang="en-US" altLang="en-US" sz="1600" dirty="0">
              <a:sym typeface="Symbol" panose="05050102010706020507" pitchFamily="18" charset="2"/>
            </a:endParaRPr>
          </a:p>
        </p:txBody>
      </p:sp>
      <p:pic>
        <p:nvPicPr>
          <p:cNvPr id="3" name="Graphic 2"/>
          <p:cNvPicPr>
            <a:picLocks noChangeAspect="1"/>
          </p:cNvPicPr>
          <p:nvPr/>
        </p:nvPicPr>
        <p:blipFill rotWithShape="1">
          <a:blip r:embed="rId1">
            <a:extLst>
              <a:ext uri="{96DAC541-7B7A-43D3-8B79-37D633B846F1}">
                <asvg:svgBlip xmlns:asvg="http://schemas.microsoft.com/office/drawing/2016/SVG/main" r:embed="rId2"/>
              </a:ext>
            </a:extLst>
          </a:blip>
          <a:srcRect l="40709" r="41294" b="41353"/>
          <a:stretch>
            <a:fillRect/>
          </a:stretch>
        </p:blipFill>
        <p:spPr>
          <a:xfrm>
            <a:off x="5495064" y="4882073"/>
            <a:ext cx="1201872" cy="9833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a:t>
            </a:r>
            <a:endParaRPr lang="en-US" dirty="0">
              <a:effectLst>
                <a:outerShdw blurRad="38100" dist="38100" dir="2700000" algn="tl">
                  <a:srgbClr val="C0C0C0"/>
                </a:outerShdw>
              </a:effectLst>
            </a:endParaRPr>
          </a:p>
        </p:txBody>
      </p:sp>
      <p:sp>
        <p:nvSpPr>
          <p:cNvPr id="25603" name="Rectangle 3"/>
          <p:cNvSpPr>
            <a:spLocks noGrp="1" noChangeArrowheads="1"/>
          </p:cNvSpPr>
          <p:nvPr>
            <p:ph idx="1"/>
          </p:nvPr>
        </p:nvSpPr>
        <p:spPr>
          <a:xfrm>
            <a:off x="2216458" y="1102497"/>
            <a:ext cx="7937192" cy="5367972"/>
          </a:xfrm>
        </p:spPr>
        <p:txBody>
          <a:bodyPr>
            <a:normAutofit fontScale="90000"/>
          </a:bodyPr>
          <a:lstStyle/>
          <a:p>
            <a:pPr>
              <a:defRPr/>
            </a:pPr>
            <a:r>
              <a:rPr lang="en-US" dirty="0"/>
              <a:t>Let </a:t>
            </a:r>
            <a:r>
              <a:rPr lang="en-US" i="1" dirty="0"/>
              <a:t>S</a:t>
            </a:r>
            <a:r>
              <a:rPr lang="en-US" dirty="0"/>
              <a:t> and </a:t>
            </a:r>
            <a:r>
              <a:rPr lang="en-US" i="1" dirty="0"/>
              <a:t>S’</a:t>
            </a:r>
            <a:r>
              <a:rPr lang="en-IN" dirty="0"/>
              <a:t> </a:t>
            </a:r>
            <a:r>
              <a:rPr lang="en-US" dirty="0"/>
              <a:t>be two schedules with the same set of transactions.  </a:t>
            </a:r>
            <a:r>
              <a:rPr lang="en-US" i="1" dirty="0"/>
              <a:t>S</a:t>
            </a:r>
            <a:r>
              <a:rPr lang="en-US" dirty="0"/>
              <a:t> and </a:t>
            </a:r>
            <a:r>
              <a:rPr lang="en-US" i="1" dirty="0"/>
              <a:t>S’ </a:t>
            </a:r>
            <a:r>
              <a:rPr lang="en-US" dirty="0"/>
              <a:t>are </a:t>
            </a:r>
            <a:r>
              <a:rPr lang="en-US" b="1" dirty="0">
                <a:solidFill>
                  <a:srgbClr val="000099"/>
                </a:solidFill>
              </a:rPr>
              <a:t>view equivalent</a:t>
            </a:r>
            <a:r>
              <a:rPr lang="en-US" i="1" dirty="0"/>
              <a:t> </a:t>
            </a:r>
            <a:r>
              <a:rPr lang="en-US" dirty="0"/>
              <a:t>if the following three conditions are met, for each data item </a:t>
            </a:r>
            <a:r>
              <a:rPr lang="en-US" i="1" dirty="0"/>
              <a:t>Q,</a:t>
            </a:r>
            <a:r>
              <a:rPr lang="en-US" dirty="0"/>
              <a:t>  </a:t>
            </a:r>
            <a:r>
              <a:rPr lang="zh-CN" altLang="en-US" dirty="0">
                <a:latin typeface="华文宋体" panose="02010600040101010101" pitchFamily="2" charset="-122"/>
                <a:ea typeface="华文宋体" panose="02010600040101010101" pitchFamily="2" charset="-122"/>
              </a:rPr>
              <a:t>视图等价</a:t>
            </a:r>
            <a:endParaRPr lang="en-US" dirty="0">
              <a:latin typeface="华文宋体" panose="02010600040101010101" pitchFamily="2" charset="-122"/>
              <a:ea typeface="华文宋体" panose="02010600040101010101" pitchFamily="2" charset="-122"/>
            </a:endParaRPr>
          </a:p>
          <a:p>
            <a:pPr marL="457200" lvl="1" indent="0">
              <a:spcBef>
                <a:spcPts val="0"/>
              </a:spcBef>
              <a:buNone/>
              <a:defRPr/>
            </a:pPr>
            <a:r>
              <a:rPr lang="en-US" dirty="0">
                <a:solidFill>
                  <a:srgbClr val="FF9900"/>
                </a:solidFill>
              </a:rPr>
              <a:t>1.   </a:t>
            </a:r>
            <a:r>
              <a:rPr lang="en-US" dirty="0"/>
              <a:t>If in schedule S, transaction </a:t>
            </a:r>
            <a:r>
              <a:rPr lang="en-US" i="1" dirty="0"/>
              <a:t>T</a:t>
            </a:r>
            <a:r>
              <a:rPr lang="en-US" i="1" baseline="-25000" dirty="0"/>
              <a:t>i</a:t>
            </a:r>
            <a:r>
              <a:rPr lang="en-US" i="1" dirty="0"/>
              <a:t> </a:t>
            </a:r>
            <a:r>
              <a:rPr lang="en-US" dirty="0"/>
              <a:t>reads the initial value of </a:t>
            </a:r>
            <a:r>
              <a:rPr lang="en-US" i="1" dirty="0"/>
              <a:t>Q</a:t>
            </a:r>
            <a:r>
              <a:rPr lang="en-US" dirty="0"/>
              <a:t>, then in </a:t>
            </a:r>
            <a:endParaRPr lang="en-US" dirty="0"/>
          </a:p>
          <a:p>
            <a:pPr marL="457200" lvl="1" indent="0">
              <a:spcBef>
                <a:spcPts val="0"/>
              </a:spcBef>
              <a:buNone/>
              <a:defRPr/>
            </a:pPr>
            <a:r>
              <a:rPr lang="en-US" dirty="0"/>
              <a:t>      schedule </a:t>
            </a:r>
            <a:r>
              <a:rPr lang="en-US" i="1" dirty="0"/>
              <a:t>S</a:t>
            </a:r>
            <a:r>
              <a:rPr lang="en-IN" i="1" dirty="0"/>
              <a:t>’</a:t>
            </a:r>
            <a:r>
              <a:rPr lang="en-US" altLang="ja-JP" dirty="0"/>
              <a:t> also transaction </a:t>
            </a:r>
            <a:r>
              <a:rPr lang="en-US" altLang="ja-JP" i="1" dirty="0"/>
              <a:t>T</a:t>
            </a:r>
            <a:r>
              <a:rPr lang="en-US" altLang="ja-JP" i="1" baseline="-25000" dirty="0"/>
              <a:t>i</a:t>
            </a:r>
            <a:r>
              <a:rPr lang="en-US" altLang="ja-JP" i="1" dirty="0"/>
              <a:t> </a:t>
            </a:r>
            <a:r>
              <a:rPr lang="en-US" altLang="ja-JP" dirty="0"/>
              <a:t> must read the initial value of </a:t>
            </a:r>
            <a:r>
              <a:rPr lang="en-US" altLang="ja-JP" i="1" dirty="0"/>
              <a:t>Q.</a:t>
            </a:r>
            <a:endParaRPr lang="en-US" altLang="ja-JP" i="1" dirty="0"/>
          </a:p>
          <a:p>
            <a:pPr marL="457200" lvl="1" indent="0">
              <a:spcBef>
                <a:spcPts val="0"/>
              </a:spcBef>
              <a:buNone/>
              <a:defRPr/>
            </a:pPr>
            <a:r>
              <a:rPr lang="en-US" dirty="0">
                <a:solidFill>
                  <a:srgbClr val="FF9900"/>
                </a:solidFill>
              </a:rPr>
              <a:t>2.</a:t>
            </a:r>
            <a:r>
              <a:rPr lang="en-US" dirty="0"/>
              <a:t>   If in schedule S transaction </a:t>
            </a:r>
            <a:r>
              <a:rPr lang="en-US" i="1" dirty="0"/>
              <a:t>T</a:t>
            </a:r>
            <a:r>
              <a:rPr lang="en-US" i="1" baseline="-25000" dirty="0"/>
              <a:t>i</a:t>
            </a:r>
            <a:r>
              <a:rPr lang="en-US" i="1" dirty="0"/>
              <a:t> </a:t>
            </a:r>
            <a:r>
              <a:rPr lang="en-US" dirty="0"/>
              <a:t>executes </a:t>
            </a:r>
            <a:r>
              <a:rPr lang="en-US" b="1" dirty="0"/>
              <a:t>read</a:t>
            </a:r>
            <a:r>
              <a:rPr lang="en-US" dirty="0"/>
              <a:t>(</a:t>
            </a:r>
            <a:r>
              <a:rPr lang="en-US" i="1" dirty="0"/>
              <a:t>Q)</a:t>
            </a:r>
            <a:r>
              <a:rPr lang="en-US" dirty="0"/>
              <a:t>, and that value was      produced by transaction </a:t>
            </a:r>
            <a:r>
              <a:rPr lang="en-US" i="1" dirty="0"/>
              <a:t>T</a:t>
            </a:r>
            <a:r>
              <a:rPr lang="en-US" i="1" baseline="-25000" dirty="0"/>
              <a:t>j</a:t>
            </a:r>
            <a:r>
              <a:rPr lang="en-US" dirty="0"/>
              <a:t> </a:t>
            </a:r>
            <a:r>
              <a:rPr lang="en-US" i="1" dirty="0"/>
              <a:t> </a:t>
            </a:r>
            <a:r>
              <a:rPr lang="en-US" dirty="0"/>
              <a:t>(if any), then in schedule </a:t>
            </a:r>
            <a:r>
              <a:rPr lang="en-US" i="1" dirty="0"/>
              <a:t>S</a:t>
            </a:r>
            <a:r>
              <a:rPr lang="en-IN" i="1" dirty="0"/>
              <a:t>’</a:t>
            </a:r>
            <a:r>
              <a:rPr lang="en-US" altLang="ja-JP" dirty="0"/>
              <a:t> also </a:t>
            </a:r>
            <a:endParaRPr lang="en-US" altLang="ja-JP" dirty="0"/>
          </a:p>
          <a:p>
            <a:pPr marL="457200" lvl="1" indent="0">
              <a:spcBef>
                <a:spcPts val="0"/>
              </a:spcBef>
              <a:buNone/>
              <a:defRPr/>
            </a:pPr>
            <a:r>
              <a:rPr lang="en-US" altLang="ja-JP" dirty="0"/>
              <a:t>      transaction </a:t>
            </a:r>
            <a:r>
              <a:rPr lang="en-US" altLang="ja-JP" i="1" dirty="0"/>
              <a:t>T</a:t>
            </a:r>
            <a:r>
              <a:rPr lang="en-US" altLang="ja-JP" i="1" baseline="-25000" dirty="0"/>
              <a:t>i</a:t>
            </a:r>
            <a:r>
              <a:rPr lang="en-US" altLang="ja-JP" dirty="0"/>
              <a:t> must read the value of </a:t>
            </a:r>
            <a:r>
              <a:rPr lang="en-US" altLang="ja-JP" i="1" dirty="0"/>
              <a:t>Q</a:t>
            </a:r>
            <a:r>
              <a:rPr lang="en-US" altLang="ja-JP" dirty="0"/>
              <a:t> that was produced by the </a:t>
            </a:r>
            <a:endParaRPr lang="en-US" altLang="ja-JP" dirty="0"/>
          </a:p>
          <a:p>
            <a:pPr marL="457200" lvl="1" indent="0">
              <a:spcBef>
                <a:spcPts val="0"/>
              </a:spcBef>
              <a:buNone/>
              <a:defRPr/>
            </a:pPr>
            <a:r>
              <a:rPr lang="en-US" altLang="ja-JP" dirty="0"/>
              <a:t>      same </a:t>
            </a:r>
            <a:r>
              <a:rPr lang="en-US" altLang="ja-JP" b="1" dirty="0"/>
              <a:t>write</a:t>
            </a:r>
            <a:r>
              <a:rPr lang="en-US" altLang="ja-JP" dirty="0"/>
              <a:t>(Q) operation of transaction </a:t>
            </a:r>
            <a:r>
              <a:rPr lang="en-US" altLang="ja-JP" i="1" dirty="0"/>
              <a:t>T</a:t>
            </a:r>
            <a:r>
              <a:rPr lang="en-US" altLang="ja-JP" i="1" baseline="-25000" dirty="0"/>
              <a:t>j</a:t>
            </a:r>
            <a:r>
              <a:rPr lang="en-US" altLang="ja-JP" dirty="0"/>
              <a:t> .</a:t>
            </a:r>
            <a:endParaRPr lang="en-US" altLang="ja-JP" dirty="0"/>
          </a:p>
          <a:p>
            <a:pPr marL="457200" lvl="1" indent="0">
              <a:spcBef>
                <a:spcPts val="0"/>
              </a:spcBef>
              <a:buNone/>
              <a:defRPr/>
            </a:pPr>
            <a:r>
              <a:rPr lang="en-US" dirty="0">
                <a:solidFill>
                  <a:srgbClr val="FF9900"/>
                </a:solidFill>
              </a:rPr>
              <a:t>3.   </a:t>
            </a:r>
            <a:r>
              <a:rPr lang="en-US" dirty="0"/>
              <a:t>The transaction (if any) that performs the final </a:t>
            </a:r>
            <a:r>
              <a:rPr lang="en-US" b="1" dirty="0"/>
              <a:t>write</a:t>
            </a:r>
            <a:r>
              <a:rPr lang="en-US" dirty="0"/>
              <a:t>(</a:t>
            </a:r>
            <a:r>
              <a:rPr lang="en-US" i="1" dirty="0"/>
              <a:t>Q</a:t>
            </a:r>
            <a:r>
              <a:rPr lang="en-US" dirty="0"/>
              <a:t>) operation in </a:t>
            </a:r>
            <a:endParaRPr lang="en-US" dirty="0"/>
          </a:p>
          <a:p>
            <a:pPr marL="457200" lvl="1" indent="0">
              <a:spcBef>
                <a:spcPts val="0"/>
              </a:spcBef>
              <a:buNone/>
              <a:defRPr/>
            </a:pPr>
            <a:r>
              <a:rPr lang="en-US" dirty="0"/>
              <a:t>      schedule </a:t>
            </a:r>
            <a:r>
              <a:rPr lang="en-US" i="1" dirty="0"/>
              <a:t>S </a:t>
            </a:r>
            <a:r>
              <a:rPr lang="en-US" dirty="0"/>
              <a:t>must also perform the final</a:t>
            </a:r>
            <a:r>
              <a:rPr lang="en-US" i="1" dirty="0"/>
              <a:t> </a:t>
            </a:r>
            <a:r>
              <a:rPr lang="en-US" b="1" dirty="0"/>
              <a:t>write</a:t>
            </a:r>
            <a:r>
              <a:rPr lang="en-US" dirty="0"/>
              <a:t>(</a:t>
            </a:r>
            <a:r>
              <a:rPr lang="en-US" i="1" dirty="0"/>
              <a:t>Q</a:t>
            </a:r>
            <a:r>
              <a:rPr lang="en-US" dirty="0"/>
              <a:t>) operation in schedule </a:t>
            </a:r>
            <a:r>
              <a:rPr lang="en-US" i="1" dirty="0"/>
              <a:t>S</a:t>
            </a:r>
            <a:r>
              <a:rPr lang="en-IN" altLang="ja-JP" i="1" dirty="0"/>
              <a:t>’</a:t>
            </a:r>
            <a:r>
              <a:rPr lang="en-US" altLang="ja-JP" i="1" dirty="0"/>
              <a:t>.</a:t>
            </a:r>
            <a:endParaRPr lang="en-US" altLang="ja-JP" i="1" dirty="0"/>
          </a:p>
          <a:p>
            <a:pPr marL="400050">
              <a:defRPr/>
            </a:pPr>
            <a:r>
              <a:rPr lang="en-US" dirty="0"/>
              <a:t>As can be seen, view equivalence is also based purely on </a:t>
            </a:r>
            <a:r>
              <a:rPr lang="en-US" b="1" dirty="0"/>
              <a:t>reads </a:t>
            </a:r>
            <a:r>
              <a:rPr lang="en-US" dirty="0"/>
              <a:t>and </a:t>
            </a:r>
            <a:r>
              <a:rPr lang="en-US" b="1" dirty="0"/>
              <a:t>writes</a:t>
            </a:r>
            <a:r>
              <a:rPr lang="en-US" dirty="0"/>
              <a:t> alone.</a:t>
            </a:r>
            <a:endParaRPr lang="en-US" dirty="0"/>
          </a:p>
          <a:p>
            <a:pPr marL="400050">
              <a:defRPr/>
            </a:pPr>
            <a:endParaRPr lang="zh-CN" altLang="en-US" sz="1600" dirty="0">
              <a:latin typeface="华文宋体" panose="02010600040101010101" pitchFamily="2" charset="-122"/>
              <a:ea typeface="华文宋体" panose="02010600040101010101" pitchFamily="2" charset="-122"/>
              <a:cs typeface="华文宋体" panose="020106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endParaRPr lang="en-US">
              <a:effectLst>
                <a:outerShdw blurRad="38100" dist="38100" dir="2700000" algn="tl">
                  <a:srgbClr val="C0C0C0"/>
                </a:outerShdw>
              </a:effectLst>
            </a:endParaRPr>
          </a:p>
        </p:txBody>
      </p:sp>
      <p:sp>
        <p:nvSpPr>
          <p:cNvPr id="6147" name="Rectangle 3"/>
          <p:cNvSpPr>
            <a:spLocks noGrp="1" noChangeArrowheads="1"/>
          </p:cNvSpPr>
          <p:nvPr>
            <p:ph idx="1"/>
          </p:nvPr>
        </p:nvSpPr>
        <p:spPr>
          <a:xfrm>
            <a:off x="2216458" y="1102497"/>
            <a:ext cx="7643674" cy="5367972"/>
          </a:xfrm>
        </p:spPr>
        <p:txBody>
          <a:bodyPr/>
          <a:lstStyle/>
          <a:p>
            <a:r>
              <a:rPr lang="en-US" altLang="en-US" dirty="0"/>
              <a:t>A lock is a mechanism to control concurrent access to a data item</a:t>
            </a:r>
            <a:endParaRPr lang="en-US" altLang="en-US" dirty="0"/>
          </a:p>
          <a:p>
            <a:r>
              <a:rPr lang="en-US" altLang="en-US" dirty="0"/>
              <a:t>Data items can be locked in two modes :</a:t>
            </a:r>
            <a:endParaRPr lang="en-US" altLang="en-US" dirty="0"/>
          </a:p>
          <a:p>
            <a:pPr>
              <a:buFont typeface="Monotype Sorts" pitchFamily="-65" charset="2"/>
              <a:buNone/>
            </a:pPr>
            <a:r>
              <a:rPr lang="en-US" altLang="en-US" i="1" dirty="0"/>
              <a:t>    </a:t>
            </a:r>
            <a:r>
              <a:rPr lang="en-US" altLang="en-US" dirty="0"/>
              <a:t>1</a:t>
            </a:r>
            <a:r>
              <a:rPr lang="en-US" altLang="en-US" i="1" dirty="0"/>
              <a:t>.  </a:t>
            </a:r>
            <a:r>
              <a:rPr lang="en-US" altLang="en-US" b="1" dirty="0">
                <a:solidFill>
                  <a:srgbClr val="002060"/>
                </a:solidFill>
              </a:rPr>
              <a:t>exclusive</a:t>
            </a:r>
            <a:r>
              <a:rPr lang="en-US" altLang="en-US" i="1" dirty="0"/>
              <a:t> (X) mode</a:t>
            </a:r>
            <a:r>
              <a:rPr lang="en-US" altLang="en-US" dirty="0"/>
              <a:t>. Data item can be both read as well  as   </a:t>
            </a:r>
            <a:endParaRPr lang="en-US" altLang="en-US" dirty="0"/>
          </a:p>
          <a:p>
            <a:pPr>
              <a:lnSpc>
                <a:spcPct val="60000"/>
              </a:lnSpc>
              <a:buFont typeface="Monotype Sorts" pitchFamily="-65" charset="2"/>
              <a:buNone/>
            </a:pPr>
            <a:r>
              <a:rPr lang="en-US" altLang="en-US" dirty="0"/>
              <a:t>         written. X-lock is requested using </a:t>
            </a:r>
            <a:r>
              <a:rPr lang="en-US" altLang="en-US" b="1" dirty="0"/>
              <a:t> lock-X</a:t>
            </a:r>
            <a:r>
              <a:rPr lang="en-US" altLang="en-US" dirty="0"/>
              <a:t> instruction. </a:t>
            </a:r>
            <a:r>
              <a:rPr lang="zh-CN" altLang="en-US" sz="1600" dirty="0">
                <a:latin typeface="华文宋体" panose="02010600040101010101" pitchFamily="2" charset="-122"/>
                <a:ea typeface="华文宋体" panose="02010600040101010101" pitchFamily="2" charset="-122"/>
              </a:rPr>
              <a:t>独占锁（排它锁）</a:t>
            </a:r>
            <a:endParaRPr lang="en-US" altLang="en-US" dirty="0">
              <a:latin typeface="华文宋体" panose="02010600040101010101" pitchFamily="2" charset="-122"/>
              <a:ea typeface="华文宋体" panose="02010600040101010101" pitchFamily="2" charset="-122"/>
            </a:endParaRPr>
          </a:p>
          <a:p>
            <a:pPr>
              <a:buFont typeface="Monotype Sorts" pitchFamily="-65" charset="2"/>
              <a:buNone/>
            </a:pPr>
            <a:r>
              <a:rPr lang="en-US" altLang="en-US" i="1" dirty="0"/>
              <a:t>    </a:t>
            </a:r>
            <a:r>
              <a:rPr lang="en-US" altLang="en-US" dirty="0"/>
              <a:t>2</a:t>
            </a:r>
            <a:r>
              <a:rPr lang="en-US" altLang="en-US" i="1" dirty="0"/>
              <a:t>.  </a:t>
            </a:r>
            <a:r>
              <a:rPr lang="en-US" altLang="en-US" b="1" dirty="0">
                <a:solidFill>
                  <a:srgbClr val="002060"/>
                </a:solidFill>
              </a:rPr>
              <a:t>shared</a:t>
            </a:r>
            <a:r>
              <a:rPr lang="en-US" altLang="en-US" i="1" dirty="0"/>
              <a:t> (S) mode</a:t>
            </a:r>
            <a:r>
              <a:rPr lang="en-US" altLang="en-US" dirty="0"/>
              <a:t>. Data item can only be read. S-lock is          </a:t>
            </a:r>
            <a:endParaRPr lang="en-US" altLang="en-US" dirty="0"/>
          </a:p>
          <a:p>
            <a:pPr>
              <a:lnSpc>
                <a:spcPct val="60000"/>
              </a:lnSpc>
              <a:buFont typeface="Monotype Sorts" pitchFamily="-65" charset="2"/>
              <a:buNone/>
            </a:pPr>
            <a:r>
              <a:rPr lang="en-US" altLang="en-US" dirty="0"/>
              <a:t>         requested using </a:t>
            </a:r>
            <a:r>
              <a:rPr lang="en-US" altLang="en-US" b="1" dirty="0"/>
              <a:t> lock-S</a:t>
            </a:r>
            <a:r>
              <a:rPr lang="en-US" altLang="en-US" dirty="0"/>
              <a:t> instruction. </a:t>
            </a:r>
            <a:r>
              <a:rPr lang="zh-CN" altLang="en-US" sz="1600" dirty="0">
                <a:latin typeface="华文宋体" panose="02010600040101010101" pitchFamily="2" charset="-122"/>
                <a:ea typeface="华文宋体" panose="02010600040101010101" pitchFamily="2" charset="-122"/>
              </a:rPr>
              <a:t>共享锁</a:t>
            </a:r>
            <a:endParaRPr lang="en-US" altLang="en-US" dirty="0"/>
          </a:p>
          <a:p>
            <a:pPr>
              <a:lnSpc>
                <a:spcPct val="110000"/>
              </a:lnSpc>
            </a:pPr>
            <a:r>
              <a:rPr lang="en-US" altLang="en-US" dirty="0"/>
              <a:t>Lock requests are made to concurrency-control manager. Transaction can proceed only after request is granted.</a:t>
            </a: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The Two-Phase Locking Protocol</a:t>
            </a:r>
            <a:endParaRPr lang="en-US">
              <a:effectLst>
                <a:outerShdw blurRad="38100" dist="38100" dir="2700000" algn="tl">
                  <a:srgbClr val="C0C0C0"/>
                </a:outerShdw>
              </a:effectLst>
            </a:endParaRPr>
          </a:p>
        </p:txBody>
      </p:sp>
      <p:sp>
        <p:nvSpPr>
          <p:cNvPr id="11267" name="Rectangle 3"/>
          <p:cNvSpPr>
            <a:spLocks noGrp="1" noChangeArrowheads="1"/>
          </p:cNvSpPr>
          <p:nvPr>
            <p:ph idx="1"/>
          </p:nvPr>
        </p:nvSpPr>
        <p:spPr>
          <a:xfrm>
            <a:off x="2202845" y="1102497"/>
            <a:ext cx="4797264" cy="5367972"/>
          </a:xfrm>
        </p:spPr>
        <p:txBody>
          <a:bodyPr>
            <a:normAutofit lnSpcReduction="10000"/>
          </a:bodyPr>
          <a:lstStyle/>
          <a:p>
            <a:r>
              <a:rPr lang="en-US" altLang="en-US" dirty="0"/>
              <a:t>A protocol which ensures conflict-serializable schedules.</a:t>
            </a:r>
            <a:endParaRPr lang="en-US" altLang="en-US" dirty="0"/>
          </a:p>
          <a:p>
            <a:r>
              <a:rPr lang="en-US" altLang="en-US" dirty="0"/>
              <a:t>Phase 1: </a:t>
            </a:r>
            <a:r>
              <a:rPr lang="en-US" altLang="en-US" b="1" dirty="0">
                <a:solidFill>
                  <a:srgbClr val="002060"/>
                </a:solidFill>
              </a:rPr>
              <a:t>Growing Phase</a:t>
            </a:r>
            <a:endParaRPr lang="en-US" altLang="en-US" b="1" dirty="0">
              <a:solidFill>
                <a:srgbClr val="002060"/>
              </a:solidFill>
            </a:endParaRPr>
          </a:p>
          <a:p>
            <a:pPr lvl="1"/>
            <a:r>
              <a:rPr lang="en-US" altLang="en-US" dirty="0"/>
              <a:t>Transaction may obtain locks </a:t>
            </a:r>
            <a:endParaRPr lang="en-US" altLang="en-US" dirty="0"/>
          </a:p>
          <a:p>
            <a:pPr lvl="1"/>
            <a:r>
              <a:rPr lang="en-US" altLang="en-US" dirty="0"/>
              <a:t>Transaction may not release locks</a:t>
            </a:r>
            <a:endParaRPr lang="en-US" altLang="en-US" dirty="0"/>
          </a:p>
          <a:p>
            <a:r>
              <a:rPr lang="en-US" altLang="en-US" dirty="0"/>
              <a:t>Phase 2: </a:t>
            </a:r>
            <a:r>
              <a:rPr lang="en-US" altLang="en-US" b="1" dirty="0">
                <a:solidFill>
                  <a:srgbClr val="002060"/>
                </a:solidFill>
              </a:rPr>
              <a:t>Shrinking Phase</a:t>
            </a:r>
            <a:endParaRPr lang="en-US" altLang="en-US" b="1" dirty="0">
              <a:solidFill>
                <a:srgbClr val="002060"/>
              </a:solidFill>
            </a:endParaRPr>
          </a:p>
          <a:p>
            <a:pPr lvl="1"/>
            <a:r>
              <a:rPr lang="en-US" altLang="en-US" dirty="0"/>
              <a:t>Transaction may release locks</a:t>
            </a:r>
            <a:endParaRPr lang="en-US" altLang="en-US" dirty="0"/>
          </a:p>
          <a:p>
            <a:pPr lvl="1"/>
            <a:r>
              <a:rPr lang="en-US" altLang="en-US" dirty="0"/>
              <a:t>Transaction may not obtain locks</a:t>
            </a:r>
            <a:endParaRPr lang="en-US" altLang="en-US" dirty="0"/>
          </a:p>
          <a:p>
            <a:pPr>
              <a:lnSpc>
                <a:spcPct val="120000"/>
              </a:lnSpc>
            </a:pPr>
            <a:r>
              <a:rPr lang="en-US" altLang="en-US" dirty="0"/>
              <a:t>The protocol assures serializability. It can be proved that the transactions can be serialized in the order of their </a:t>
            </a:r>
            <a:r>
              <a:rPr lang="en-US" altLang="en-US" b="1" dirty="0">
                <a:solidFill>
                  <a:srgbClr val="002060"/>
                </a:solidFill>
              </a:rPr>
              <a:t>lock points</a:t>
            </a:r>
            <a:r>
              <a:rPr lang="en-US" altLang="en-US" i="1" dirty="0">
                <a:solidFill>
                  <a:srgbClr val="002060"/>
                </a:solidFill>
              </a:rPr>
              <a:t> </a:t>
            </a:r>
            <a:r>
              <a:rPr lang="en-US" altLang="en-US" dirty="0">
                <a:solidFill>
                  <a:srgbClr val="002060"/>
                </a:solidFill>
              </a:rPr>
              <a:t> </a:t>
            </a:r>
            <a:r>
              <a:rPr lang="en-US" altLang="en-US" dirty="0"/>
              <a:t>(i.e., the point where a transaction acquired its final lock). </a:t>
            </a:r>
            <a:r>
              <a:rPr lang="zh-CN" altLang="en-US" dirty="0">
                <a:latin typeface="华文宋体" panose="02010600040101010101" pitchFamily="2" charset="-122"/>
                <a:ea typeface="华文宋体" panose="02010600040101010101" pitchFamily="2" charset="-122"/>
              </a:rPr>
              <a:t>封锁点</a:t>
            </a:r>
            <a:endParaRPr lang="en-US" altLang="en-US" dirty="0"/>
          </a:p>
        </p:txBody>
      </p:sp>
      <p:grpSp>
        <p:nvGrpSpPr>
          <p:cNvPr id="22" name="Group 21"/>
          <p:cNvGrpSpPr/>
          <p:nvPr/>
        </p:nvGrpSpPr>
        <p:grpSpPr>
          <a:xfrm>
            <a:off x="7093117" y="1941816"/>
            <a:ext cx="3276433" cy="1791517"/>
            <a:chOff x="5713455" y="1541124"/>
            <a:chExt cx="3276433" cy="1791517"/>
          </a:xfrm>
        </p:grpSpPr>
        <p:cxnSp>
          <p:nvCxnSpPr>
            <p:cNvPr id="3" name="Straight Connector 2"/>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p:cNvSpPr txBox="1"/>
            <p:nvPr/>
          </p:nvSpPr>
          <p:spPr>
            <a:xfrm>
              <a:off x="6935552" y="2964341"/>
              <a:ext cx="801385" cy="368300"/>
            </a:xfrm>
            <a:prstGeom prst="rect">
              <a:avLst/>
            </a:prstGeom>
            <a:noFill/>
          </p:spPr>
          <p:txBody>
            <a:bodyPr wrap="square" rtlCol="0">
              <a:spAutoFit/>
            </a:bodyPr>
            <a:lstStyle/>
            <a:p>
              <a:r>
                <a:rPr lang="en-IN" dirty="0"/>
                <a:t>Time</a:t>
              </a:r>
              <a:endParaRPr lang="en-IN" dirty="0"/>
            </a:p>
          </p:txBody>
        </p:sp>
        <p:sp>
          <p:nvSpPr>
            <p:cNvPr id="19" name="TextBox 18"/>
            <p:cNvSpPr txBox="1"/>
            <p:nvPr/>
          </p:nvSpPr>
          <p:spPr>
            <a:xfrm rot="16200000">
              <a:off x="5496912" y="1900888"/>
              <a:ext cx="801385" cy="368300"/>
            </a:xfrm>
            <a:prstGeom prst="rect">
              <a:avLst/>
            </a:prstGeom>
            <a:noFill/>
          </p:spPr>
          <p:txBody>
            <a:bodyPr wrap="square" rtlCol="0">
              <a:spAutoFit/>
            </a:bodyPr>
            <a:lstStyle/>
            <a:p>
              <a:r>
                <a:rPr lang="en-IN" dirty="0"/>
                <a:t>Locks</a:t>
              </a:r>
              <a:endParaRPr lang="en-IN" dirty="0"/>
            </a:p>
          </p:txBody>
        </p:sp>
        <p:cxnSp>
          <p:nvCxnSpPr>
            <p:cNvPr id="18" name="Straight Arrow Connector 17"/>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p:cNvCxnSpPr/>
          <p:nvPr/>
        </p:nvCxnSpPr>
        <p:spPr bwMode="auto">
          <a:xfrm>
            <a:off x="5190478" y="1861257"/>
            <a:ext cx="3021493" cy="609600"/>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p:nvPr/>
        </p:nvCxnSpPr>
        <p:spPr bwMode="auto">
          <a:xfrm flipV="1">
            <a:off x="5394664" y="2583951"/>
            <a:ext cx="3804867" cy="372313"/>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p:cNvCxnSpPr/>
          <p:nvPr/>
        </p:nvCxnSpPr>
        <p:spPr bwMode="auto">
          <a:xfrm flipV="1">
            <a:off x="6779581" y="2825355"/>
            <a:ext cx="1954740" cy="1737767"/>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 Conversions</a:t>
            </a:r>
            <a:endParaRPr lang="en-US">
              <a:effectLst>
                <a:outerShdw blurRad="38100" dist="38100" dir="2700000" algn="tl">
                  <a:srgbClr val="C0C0C0"/>
                </a:outerShdw>
              </a:effectLst>
            </a:endParaRPr>
          </a:p>
        </p:txBody>
      </p:sp>
      <p:sp>
        <p:nvSpPr>
          <p:cNvPr id="14339" name="Rectangle 4"/>
          <p:cNvSpPr>
            <a:spLocks noGrp="1" noChangeArrowheads="1"/>
          </p:cNvSpPr>
          <p:nvPr>
            <p:ph idx="1"/>
          </p:nvPr>
        </p:nvSpPr>
        <p:spPr>
          <a:xfrm>
            <a:off x="2216458" y="1102497"/>
            <a:ext cx="8153092" cy="5367972"/>
          </a:xfrm>
          <a:noFill/>
        </p:spPr>
        <p:txBody>
          <a:bodyPr/>
          <a:lstStyle/>
          <a:p>
            <a:r>
              <a:rPr lang="en-US" altLang="en-US" dirty="0"/>
              <a:t>Two-phase locking protocol with lock conversions:</a:t>
            </a:r>
            <a:endParaRPr lang="en-US" altLang="en-US" dirty="0"/>
          </a:p>
          <a:p>
            <a:pPr>
              <a:buFont typeface="Monotype Sorts" pitchFamily="-65" charset="2"/>
              <a:buNone/>
            </a:pPr>
            <a:r>
              <a:rPr lang="en-US" altLang="en-US" dirty="0"/>
              <a:t>     –   Growing Phase:        </a:t>
            </a:r>
            <a:endParaRPr lang="en-US" altLang="en-US" dirty="0"/>
          </a:p>
          <a:p>
            <a:pPr lvl="1"/>
            <a:r>
              <a:rPr lang="en-US" altLang="en-US" dirty="0"/>
              <a:t>can acquire a lock-S on item</a:t>
            </a:r>
            <a:endParaRPr lang="en-US" altLang="en-US" dirty="0"/>
          </a:p>
          <a:p>
            <a:pPr lvl="1"/>
            <a:r>
              <a:rPr lang="en-US" altLang="en-US" dirty="0"/>
              <a:t>can acquire a lock-X on item</a:t>
            </a:r>
            <a:endParaRPr lang="en-US" altLang="en-US" dirty="0"/>
          </a:p>
          <a:p>
            <a:pPr lvl="1"/>
            <a:r>
              <a:rPr lang="en-US" altLang="en-US" dirty="0"/>
              <a:t>can </a:t>
            </a:r>
            <a:r>
              <a:rPr lang="en-US" altLang="en-US" b="1" dirty="0">
                <a:solidFill>
                  <a:srgbClr val="002060"/>
                </a:solidFill>
              </a:rPr>
              <a:t>convert</a:t>
            </a:r>
            <a:r>
              <a:rPr lang="en-US" altLang="en-US" dirty="0"/>
              <a:t> a lock-S to a lock-X (</a:t>
            </a:r>
            <a:r>
              <a:rPr lang="en-US" altLang="en-US" b="1" dirty="0">
                <a:solidFill>
                  <a:srgbClr val="002060"/>
                </a:solidFill>
              </a:rPr>
              <a:t>upgrade</a:t>
            </a:r>
            <a:r>
              <a:rPr lang="en-US" altLang="en-US" dirty="0"/>
              <a:t>)</a:t>
            </a:r>
            <a:endParaRPr lang="en-US" altLang="en-US" dirty="0"/>
          </a:p>
          <a:p>
            <a:pPr>
              <a:buFont typeface="Monotype Sorts" pitchFamily="-65" charset="2"/>
              <a:buNone/>
            </a:pPr>
            <a:r>
              <a:rPr lang="en-US" altLang="en-US" dirty="0"/>
              <a:t>     –   Shrinking Phase:</a:t>
            </a:r>
            <a:endParaRPr lang="en-US" altLang="en-US" dirty="0"/>
          </a:p>
          <a:p>
            <a:pPr lvl="1"/>
            <a:r>
              <a:rPr lang="en-US" altLang="en-US" dirty="0"/>
              <a:t>can release a lock-S</a:t>
            </a:r>
            <a:endParaRPr lang="en-US" altLang="en-US" dirty="0"/>
          </a:p>
          <a:p>
            <a:pPr lvl="1"/>
            <a:r>
              <a:rPr lang="en-US" altLang="en-US" dirty="0"/>
              <a:t>can release a lock-X</a:t>
            </a:r>
            <a:endParaRPr lang="en-US" altLang="en-US" dirty="0"/>
          </a:p>
          <a:p>
            <a:pPr lvl="1"/>
            <a:r>
              <a:rPr lang="en-US" altLang="en-US" dirty="0"/>
              <a:t>can convert a lock-X to a lock-S  (</a:t>
            </a:r>
            <a:r>
              <a:rPr lang="en-US" altLang="en-US" b="1" dirty="0">
                <a:solidFill>
                  <a:srgbClr val="002060"/>
                </a:solidFill>
              </a:rPr>
              <a:t>downgrade</a:t>
            </a:r>
            <a:r>
              <a:rPr lang="en-US" altLang="en-US" dirty="0"/>
              <a:t>)</a:t>
            </a:r>
            <a:endParaRPr lang="en-US" altLang="en-US" dirty="0"/>
          </a:p>
          <a:p>
            <a:r>
              <a:rPr lang="en-US" altLang="en-US" dirty="0"/>
              <a:t>This protocol ensures serializability</a:t>
            </a:r>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Intention Lock Modes</a:t>
            </a:r>
            <a:r>
              <a:rPr lang="zh-CN" altLang="en-US" b="0" dirty="0">
                <a:effectLst>
                  <a:outerShdw blurRad="38100" dist="38100" dir="2700000" algn="tl">
                    <a:srgbClr val="C0C0C0"/>
                  </a:outerShdw>
                </a:effectLst>
                <a:latin typeface="华文宋体" panose="02010600040101010101" pitchFamily="2" charset="-122"/>
                <a:ea typeface="华文宋体" panose="02010600040101010101" pitchFamily="2" charset="-122"/>
              </a:rPr>
              <a:t>意向锁模式</a:t>
            </a:r>
            <a:endParaRPr lang="en-US" dirty="0">
              <a:effectLst>
                <a:outerShdw blurRad="38100" dist="38100" dir="2700000" algn="tl">
                  <a:srgbClr val="C0C0C0"/>
                </a:outerShdw>
              </a:effectLst>
            </a:endParaRPr>
          </a:p>
        </p:txBody>
      </p:sp>
      <p:sp>
        <p:nvSpPr>
          <p:cNvPr id="31747" name="Rectangle 3"/>
          <p:cNvSpPr>
            <a:spLocks noGrp="1" noChangeArrowheads="1"/>
          </p:cNvSpPr>
          <p:nvPr>
            <p:ph idx="1"/>
          </p:nvPr>
        </p:nvSpPr>
        <p:spPr>
          <a:xfrm>
            <a:off x="2198702" y="1102497"/>
            <a:ext cx="7741329" cy="5367972"/>
          </a:xfrm>
        </p:spPr>
        <p:txBody>
          <a:bodyPr/>
          <a:lstStyle/>
          <a:p>
            <a:r>
              <a:rPr lang="en-US" altLang="en-US" dirty="0"/>
              <a:t>In addition to S and X lock modes, there are three additional lock modes with multiple granularity:</a:t>
            </a:r>
            <a:endParaRPr lang="en-US" altLang="en-US" dirty="0"/>
          </a:p>
          <a:p>
            <a:pPr lvl="1"/>
            <a:r>
              <a:rPr lang="en-US" altLang="en-US" b="1" i="1" dirty="0"/>
              <a:t>intention-shared</a:t>
            </a:r>
            <a:r>
              <a:rPr lang="en-US" altLang="en-US" dirty="0"/>
              <a:t> (IS): indicates explicit locking at a lower level of the tree but only with shared locks.</a:t>
            </a:r>
            <a:endParaRPr lang="en-US" altLang="en-US" dirty="0"/>
          </a:p>
          <a:p>
            <a:pPr lvl="1"/>
            <a:r>
              <a:rPr lang="en-US" altLang="en-US" b="1" i="1" dirty="0"/>
              <a:t>intention</a:t>
            </a:r>
            <a:r>
              <a:rPr lang="en-US" altLang="en-US" b="1" dirty="0"/>
              <a:t>-</a:t>
            </a:r>
            <a:r>
              <a:rPr lang="en-US" altLang="en-US" b="1" i="1" dirty="0"/>
              <a:t>exclusive</a:t>
            </a:r>
            <a:r>
              <a:rPr lang="en-US" altLang="en-US" dirty="0"/>
              <a:t> (IX): indicates explicit locking at a lower level with exclusive or shared locks</a:t>
            </a:r>
            <a:endParaRPr lang="en-US" altLang="en-US" dirty="0"/>
          </a:p>
          <a:p>
            <a:pPr lvl="1"/>
            <a:r>
              <a:rPr lang="en-US" altLang="en-US" b="1" i="1" dirty="0"/>
              <a:t>shared and intention</a:t>
            </a:r>
            <a:r>
              <a:rPr lang="en-US" altLang="en-US" b="1" dirty="0"/>
              <a:t>-</a:t>
            </a:r>
            <a:r>
              <a:rPr lang="en-US" altLang="en-US" b="1" i="1" dirty="0"/>
              <a:t>exclusive</a:t>
            </a:r>
            <a:r>
              <a:rPr lang="en-US" altLang="en-US" dirty="0"/>
              <a:t> (SIX): the subtree rooted by that node is locked explicitly in shared mode and explicit locking is being done at a lower level with exclusive-mode locks.</a:t>
            </a:r>
            <a:endParaRPr lang="en-US" altLang="en-US" dirty="0"/>
          </a:p>
          <a:p>
            <a:r>
              <a:rPr lang="en-US" altLang="en-US" dirty="0"/>
              <a:t>Intention locks allow a higher level node to be locked in S or X mode without having to check all descendent nodes.</a:t>
            </a: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292349" y="117474"/>
            <a:ext cx="8180441" cy="653087"/>
          </a:xfrm>
        </p:spPr>
        <p:txBody>
          <a:bodyPr>
            <a:normAutofit fontScale="90000"/>
          </a:bodyPr>
          <a:lstStyle/>
          <a:p>
            <a:pPr>
              <a:defRPr/>
            </a:pPr>
            <a:r>
              <a:rPr lang="en-US" sz="2800" dirty="0">
                <a:effectLst>
                  <a:outerShdw blurRad="38100" dist="38100" dir="2700000" algn="tl">
                    <a:srgbClr val="C0C0C0"/>
                  </a:outerShdw>
                </a:effectLst>
              </a:rPr>
              <a:t>Compatibility Matrix with Intention Lock Modes</a:t>
            </a:r>
            <a:endParaRPr lang="en-US" sz="2800" dirty="0">
              <a:effectLst>
                <a:outerShdw blurRad="38100" dist="38100" dir="2700000" algn="tl">
                  <a:srgbClr val="C0C0C0"/>
                </a:outerShdw>
              </a:effectLst>
            </a:endParaRPr>
          </a:p>
        </p:txBody>
      </p:sp>
      <p:sp>
        <p:nvSpPr>
          <p:cNvPr id="32771" name="Rectangle 3"/>
          <p:cNvSpPr>
            <a:spLocks noGrp="1" noChangeArrowheads="1"/>
          </p:cNvSpPr>
          <p:nvPr>
            <p:ph idx="1"/>
          </p:nvPr>
        </p:nvSpPr>
        <p:spPr>
          <a:xfrm>
            <a:off x="2189108" y="1102497"/>
            <a:ext cx="8180441" cy="5367972"/>
          </a:xfrm>
        </p:spPr>
        <p:txBody>
          <a:bodyPr/>
          <a:lstStyle/>
          <a:p>
            <a:r>
              <a:rPr lang="en-US" altLang="en-US" dirty="0"/>
              <a:t>The compatibility matrix for all lock modes is: </a:t>
            </a:r>
            <a:endParaRPr lang="en-US" altLang="en-US" dirty="0">
              <a:sym typeface="Wingdings" panose="05000000000000000000" pitchFamily="2" charset="2"/>
            </a:endParaRPr>
          </a:p>
        </p:txBody>
      </p:sp>
      <p:pic>
        <p:nvPicPr>
          <p:cNvPr id="32772" name="Picture 1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3238" y="2022475"/>
            <a:ext cx="5881687"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Timestamp-Ordering Protocol</a:t>
            </a:r>
            <a:endParaRPr lang="en-US" dirty="0">
              <a:effectLst>
                <a:outerShdw blurRad="38100" dist="38100" dir="2700000" algn="tl">
                  <a:srgbClr val="C0C0C0"/>
                </a:outerShdw>
              </a:effectLst>
            </a:endParaRPr>
          </a:p>
        </p:txBody>
      </p:sp>
      <p:sp>
        <p:nvSpPr>
          <p:cNvPr id="34819" name="Rectangle 3"/>
          <p:cNvSpPr>
            <a:spLocks noGrp="1" noChangeArrowheads="1"/>
          </p:cNvSpPr>
          <p:nvPr>
            <p:ph idx="1"/>
          </p:nvPr>
        </p:nvSpPr>
        <p:spPr>
          <a:xfrm>
            <a:off x="2163192" y="1102497"/>
            <a:ext cx="7688062" cy="5367972"/>
          </a:xfrm>
        </p:spPr>
        <p:txBody>
          <a:bodyPr/>
          <a:lstStyle/>
          <a:p>
            <a:pPr marL="0" indent="0">
              <a:lnSpc>
                <a:spcPct val="110000"/>
              </a:lnSpc>
              <a:buNone/>
            </a:pPr>
            <a:r>
              <a:rPr lang="en-US" altLang="en-US" dirty="0"/>
              <a:t>The </a:t>
            </a:r>
            <a:r>
              <a:rPr lang="en-US" altLang="en-US" b="1" dirty="0">
                <a:solidFill>
                  <a:srgbClr val="002060"/>
                </a:solidFill>
              </a:rPr>
              <a:t>timestamp ordering (TSO) protocol  </a:t>
            </a:r>
            <a:r>
              <a:rPr lang="zh-CN" altLang="en-US" dirty="0">
                <a:solidFill>
                  <a:srgbClr val="002060"/>
                </a:solidFill>
                <a:latin typeface="华文宋体" panose="02010600040101010101" pitchFamily="2" charset="-122"/>
                <a:ea typeface="华文宋体" panose="02010600040101010101" pitchFamily="2" charset="-122"/>
              </a:rPr>
              <a:t>时间戳顺序协议</a:t>
            </a:r>
            <a:endParaRPr lang="en-US" altLang="en-US" b="1" dirty="0">
              <a:solidFill>
                <a:srgbClr val="002060"/>
              </a:solidFill>
            </a:endParaRPr>
          </a:p>
          <a:p>
            <a:pPr>
              <a:lnSpc>
                <a:spcPct val="110000"/>
              </a:lnSpc>
            </a:pPr>
            <a:r>
              <a:rPr lang="en-US" altLang="en-US" dirty="0"/>
              <a:t>Maintains for each data </a:t>
            </a:r>
            <a:r>
              <a:rPr lang="en-US" altLang="en-US" i="1" dirty="0"/>
              <a:t>Q </a:t>
            </a:r>
            <a:r>
              <a:rPr lang="en-US" altLang="en-US" dirty="0"/>
              <a:t>two timestamp values:</a:t>
            </a:r>
            <a:endParaRPr lang="en-US" altLang="en-US" dirty="0"/>
          </a:p>
          <a:p>
            <a:pPr lvl="1">
              <a:lnSpc>
                <a:spcPct val="110000"/>
              </a:lnSpc>
            </a:pPr>
            <a:r>
              <a:rPr lang="en-US" altLang="en-US" b="1" dirty="0"/>
              <a:t>W-timestamp</a:t>
            </a:r>
            <a:r>
              <a:rPr lang="en-US" altLang="en-US" dirty="0"/>
              <a:t>(</a:t>
            </a:r>
            <a:r>
              <a:rPr lang="en-US" altLang="en-US" i="1" dirty="0"/>
              <a:t>Q</a:t>
            </a:r>
            <a:r>
              <a:rPr lang="en-US" altLang="en-US" dirty="0"/>
              <a:t>) is the largest time-stamp of any transaction that executed </a:t>
            </a:r>
            <a:r>
              <a:rPr lang="en-US" altLang="en-US" b="1" dirty="0"/>
              <a:t>write</a:t>
            </a:r>
            <a:r>
              <a:rPr lang="en-US" altLang="en-US" dirty="0"/>
              <a:t>(</a:t>
            </a:r>
            <a:r>
              <a:rPr lang="en-US" altLang="en-US" i="1" dirty="0"/>
              <a:t>Q</a:t>
            </a:r>
            <a:r>
              <a:rPr lang="en-US" altLang="en-US" dirty="0"/>
              <a:t>) successfully.</a:t>
            </a:r>
            <a:endParaRPr lang="en-US" altLang="en-US" dirty="0"/>
          </a:p>
          <a:p>
            <a:pPr lvl="1">
              <a:lnSpc>
                <a:spcPct val="110000"/>
              </a:lnSpc>
            </a:pPr>
            <a:r>
              <a:rPr lang="en-US" altLang="en-US" b="1" dirty="0"/>
              <a:t>R-timestamp</a:t>
            </a:r>
            <a:r>
              <a:rPr lang="en-US" altLang="en-US" dirty="0"/>
              <a:t>(</a:t>
            </a:r>
            <a:r>
              <a:rPr lang="en-US" altLang="en-US" i="1" dirty="0"/>
              <a:t>Q</a:t>
            </a:r>
            <a:r>
              <a:rPr lang="en-US" altLang="en-US" dirty="0"/>
              <a:t>) is the largest time-stamp of any transaction that executed </a:t>
            </a:r>
            <a:r>
              <a:rPr lang="en-US" altLang="en-US" b="1" dirty="0"/>
              <a:t>read</a:t>
            </a:r>
            <a:r>
              <a:rPr lang="en-US" altLang="en-US" dirty="0"/>
              <a:t>(</a:t>
            </a:r>
            <a:r>
              <a:rPr lang="en-US" altLang="en-US" i="1" dirty="0"/>
              <a:t>Q</a:t>
            </a:r>
            <a:r>
              <a:rPr lang="en-US" altLang="en-US" dirty="0"/>
              <a:t>) successfully.</a:t>
            </a:r>
            <a:endParaRPr lang="en-US" altLang="en-US" dirty="0"/>
          </a:p>
          <a:p>
            <a:r>
              <a:rPr lang="en-US" altLang="en-US" dirty="0"/>
              <a:t>Imposes rules on read and write operations to ensure that </a:t>
            </a:r>
            <a:endParaRPr lang="en-US" altLang="en-US" dirty="0"/>
          </a:p>
          <a:p>
            <a:pPr lvl="1"/>
            <a:r>
              <a:rPr lang="en-US" altLang="en-US" dirty="0"/>
              <a:t>Any conflicting </a:t>
            </a:r>
            <a:r>
              <a:rPr lang="en-US" altLang="en-US" b="1" dirty="0"/>
              <a:t> </a:t>
            </a:r>
            <a:r>
              <a:rPr lang="en-US" altLang="en-US" dirty="0"/>
              <a:t>operations are executed in timestamp order</a:t>
            </a:r>
            <a:endParaRPr lang="en-US" altLang="en-US" dirty="0"/>
          </a:p>
          <a:p>
            <a:pPr lvl="1"/>
            <a:r>
              <a:rPr lang="en-US" altLang="en-US" dirty="0"/>
              <a:t>Out of order operations cause transaction rollback</a:t>
            </a: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picture 144"/>
          <p:cNvPicPr>
            <a:picLocks noChangeAspect="1"/>
          </p:cNvPicPr>
          <p:nvPr/>
        </p:nvPicPr>
        <p:blipFill>
          <a:blip r:embed="rId1"/>
          <a:stretch>
            <a:fillRect/>
          </a:stretch>
        </p:blipFill>
        <p:spPr>
          <a:xfrm rot="21600000">
            <a:off x="0" y="0"/>
            <a:ext cx="12192000" cy="6858000"/>
          </a:xfrm>
          <a:prstGeom prst="rect">
            <a:avLst/>
          </a:prstGeom>
        </p:spPr>
      </p:pic>
      <p:graphicFrame>
        <p:nvGraphicFramePr>
          <p:cNvPr id="146" name="table 146"/>
          <p:cNvGraphicFramePr>
            <a:graphicFrameLocks noGrp="1"/>
          </p:cNvGraphicFramePr>
          <p:nvPr/>
        </p:nvGraphicFramePr>
        <p:xfrm>
          <a:off x="352465" y="1457304"/>
          <a:ext cx="11715115" cy="3867150"/>
        </p:xfrm>
        <a:graphic>
          <a:graphicData uri="http://schemas.openxmlformats.org/drawingml/2006/table">
            <a:tbl>
              <a:tblPr/>
              <a:tblGrid>
                <a:gridCol w="3387725"/>
                <a:gridCol w="1727200"/>
                <a:gridCol w="2660650"/>
                <a:gridCol w="3939540"/>
              </a:tblGrid>
              <a:tr h="695325">
                <a:tc>
                  <a:txBody>
                    <a:bodyPr/>
                    <a:lstStyle/>
                    <a:p>
                      <a:pPr algn="l" rtl="0" eaLnBrk="0">
                        <a:lnSpc>
                          <a:spcPct val="131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127635" algn="l" rtl="0" eaLnBrk="0">
                        <a:lnSpc>
                          <a:spcPct val="95000"/>
                        </a:lnSpc>
                      </a:pPr>
                      <a:r>
                        <a:rPr sz="2400" b="1" kern="0" spc="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问题类型</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31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143510" algn="l" rtl="0" eaLnBrk="0">
                        <a:lnSpc>
                          <a:spcPct val="95000"/>
                        </a:lnSpc>
                      </a:pPr>
                      <a:r>
                        <a:rPr sz="2400" b="1" kern="0" spc="-1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出现频率</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31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137160" algn="l" rtl="0" eaLnBrk="0">
                        <a:lnSpc>
                          <a:spcPct val="95000"/>
                        </a:lnSpc>
                      </a:pPr>
                      <a:r>
                        <a:rPr sz="2400" b="1" kern="0" spc="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对事务的影响</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31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143510" algn="l" rtl="0" eaLnBrk="0">
                        <a:lnSpc>
                          <a:spcPct val="95000"/>
                        </a:lnSpc>
                      </a:pPr>
                      <a:r>
                        <a:rPr sz="2400" b="1" kern="0" spc="-4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解决方法</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l" rtl="0" eaLnBrk="0">
                        <a:lnSpc>
                          <a:spcPct val="103000"/>
                        </a:lnSpc>
                      </a:pPr>
                      <a:endParaRPr sz="800" dirty="0">
                        <a:latin typeface="Arial" panose="020B0604020202020204"/>
                        <a:ea typeface="Arial" panose="020B0604020202020204"/>
                        <a:cs typeface="Arial" panose="020B0604020202020204"/>
                      </a:endParaRPr>
                    </a:p>
                    <a:p>
                      <a:pPr marL="123190" algn="l" rtl="0" eaLnBrk="0">
                        <a:lnSpc>
                          <a:spcPct val="95000"/>
                        </a:lnSpc>
                        <a:spcBef>
                          <a:spcPts val="0"/>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无故障下事务回滚</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3000"/>
                        </a:lnSpc>
                      </a:pPr>
                      <a:endParaRPr sz="800" dirty="0">
                        <a:latin typeface="Arial" panose="020B0604020202020204"/>
                        <a:ea typeface="Arial" panose="020B0604020202020204"/>
                        <a:cs typeface="Arial" panose="020B0604020202020204"/>
                      </a:endParaRPr>
                    </a:p>
                    <a:p>
                      <a:pPr marL="139065" algn="l" rtl="0" eaLnBrk="0">
                        <a:lnSpc>
                          <a:spcPct val="95000"/>
                        </a:lnSpc>
                        <a:spcBef>
                          <a:spcPts val="0"/>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高</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5000"/>
                        </a:lnSpc>
                      </a:pPr>
                      <a:endParaRPr sz="800" dirty="0">
                        <a:latin typeface="Arial" panose="020B0604020202020204"/>
                        <a:ea typeface="Arial" panose="020B0604020202020204"/>
                        <a:cs typeface="Arial" panose="020B0604020202020204"/>
                      </a:endParaRPr>
                    </a:p>
                    <a:p>
                      <a:pPr marL="133350" algn="l" rtl="0" eaLnBrk="0">
                        <a:lnSpc>
                          <a:spcPct val="95000"/>
                        </a:lnSpc>
                        <a:spcBef>
                          <a:spcPts val="0"/>
                        </a:spcBef>
                      </a:pPr>
                      <a:r>
                        <a:rPr sz="2400" kern="0" spc="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原子性</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rtl="0" eaLnBrk="0">
                        <a:lnSpc>
                          <a:spcPct val="114000"/>
                        </a:lnSpc>
                      </a:pPr>
                      <a:endParaRPr sz="1000" dirty="0">
                        <a:latin typeface="Arial" panose="020B0604020202020204"/>
                        <a:ea typeface="Arial" panose="020B0604020202020204"/>
                        <a:cs typeface="Arial" panose="020B0604020202020204"/>
                      </a:endParaRPr>
                    </a:p>
                    <a:p>
                      <a:pPr algn="l" rtl="0" eaLnBrk="0">
                        <a:lnSpc>
                          <a:spcPct val="114000"/>
                        </a:lnSpc>
                      </a:pPr>
                      <a:endParaRPr sz="1000" dirty="0">
                        <a:latin typeface="Arial" panose="020B0604020202020204"/>
                        <a:ea typeface="Arial" panose="020B0604020202020204"/>
                        <a:cs typeface="Arial" panose="020B0604020202020204"/>
                      </a:endParaRPr>
                    </a:p>
                    <a:p>
                      <a:pPr algn="l" rtl="0" eaLnBrk="0">
                        <a:lnSpc>
                          <a:spcPct val="114000"/>
                        </a:lnSpc>
                      </a:pPr>
                      <a:endParaRPr sz="1000" dirty="0">
                        <a:latin typeface="Arial" panose="020B0604020202020204"/>
                        <a:ea typeface="Arial" panose="020B0604020202020204"/>
                        <a:cs typeface="Arial" panose="020B0604020202020204"/>
                      </a:endParaRPr>
                    </a:p>
                    <a:p>
                      <a:pPr algn="l" rtl="0" eaLnBrk="0">
                        <a:lnSpc>
                          <a:spcPct val="114000"/>
                        </a:lnSpc>
                      </a:pPr>
                      <a:endParaRPr sz="1000" dirty="0">
                        <a:latin typeface="Arial" panose="020B0604020202020204"/>
                        <a:ea typeface="Arial" panose="020B0604020202020204"/>
                        <a:cs typeface="Arial" panose="020B0604020202020204"/>
                      </a:endParaRPr>
                    </a:p>
                    <a:p>
                      <a:pPr algn="l" rtl="0" eaLnBrk="0">
                        <a:lnSpc>
                          <a:spcPct val="115000"/>
                        </a:lnSpc>
                      </a:pPr>
                      <a:endParaRPr sz="1000" dirty="0">
                        <a:latin typeface="Arial" panose="020B0604020202020204"/>
                        <a:ea typeface="Arial" panose="020B0604020202020204"/>
                        <a:cs typeface="Arial" panose="020B0604020202020204"/>
                      </a:endParaRPr>
                    </a:p>
                    <a:p>
                      <a:pPr marL="139700" algn="l" rtl="0" eaLnBrk="0">
                        <a:lnSpc>
                          <a:spcPct val="94000"/>
                        </a:lnSpc>
                        <a:spcBef>
                          <a:spcPts val="0"/>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单机数据库恢复</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9750">
                <a:tc>
                  <a:txBody>
                    <a:bodyPr/>
                    <a:lstStyle/>
                    <a:p>
                      <a:pPr algn="l" rtl="0" eaLnBrk="0">
                        <a:lnSpc>
                          <a:spcPct val="103000"/>
                        </a:lnSpc>
                      </a:pPr>
                      <a:endParaRPr sz="800" dirty="0">
                        <a:latin typeface="Arial" panose="020B0604020202020204"/>
                        <a:ea typeface="Arial" panose="020B0604020202020204"/>
                        <a:cs typeface="Arial" panose="020B0604020202020204"/>
                      </a:endParaRPr>
                    </a:p>
                    <a:p>
                      <a:pPr marL="123190" algn="l" rtl="0" eaLnBrk="0">
                        <a:lnSpc>
                          <a:spcPct val="95000"/>
                        </a:lnSpc>
                        <a:spcBef>
                          <a:spcPts val="0"/>
                        </a:spcBef>
                      </a:pPr>
                      <a:r>
                        <a:rPr sz="2400" kern="0" spc="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事务故障</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3000"/>
                        </a:lnSpc>
                      </a:pPr>
                      <a:endParaRPr sz="800" dirty="0">
                        <a:latin typeface="Arial" panose="020B0604020202020204"/>
                        <a:ea typeface="Arial" panose="020B0604020202020204"/>
                        <a:cs typeface="Arial" panose="020B0604020202020204"/>
                      </a:endParaRPr>
                    </a:p>
                    <a:p>
                      <a:pPr marL="139065" algn="l" rtl="0" eaLnBrk="0">
                        <a:lnSpc>
                          <a:spcPct val="95000"/>
                        </a:lnSpc>
                        <a:spcBef>
                          <a:spcPts val="0"/>
                        </a:spcBef>
                      </a:pPr>
                      <a:r>
                        <a:rPr sz="2400" kern="0" spc="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较高</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5000"/>
                        </a:lnSpc>
                      </a:pPr>
                      <a:endParaRPr sz="800" dirty="0">
                        <a:latin typeface="Arial" panose="020B0604020202020204"/>
                        <a:ea typeface="Arial" panose="020B0604020202020204"/>
                        <a:cs typeface="Arial" panose="020B0604020202020204"/>
                      </a:endParaRPr>
                    </a:p>
                    <a:p>
                      <a:pPr marL="133350" algn="l" rtl="0" eaLnBrk="0">
                        <a:lnSpc>
                          <a:spcPct val="95000"/>
                        </a:lnSpc>
                        <a:spcBef>
                          <a:spcPts val="0"/>
                        </a:spcBef>
                      </a:pPr>
                      <a:r>
                        <a:rPr sz="2400" kern="0" spc="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原子性</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1650">
                <a:tc>
                  <a:txBody>
                    <a:bodyPr/>
                    <a:lstStyle/>
                    <a:p>
                      <a:pPr algn="l" rtl="0" eaLnBrk="0">
                        <a:lnSpc>
                          <a:spcPct val="101000"/>
                        </a:lnSpc>
                      </a:pPr>
                      <a:endParaRPr sz="700" dirty="0">
                        <a:latin typeface="Arial" panose="020B0604020202020204"/>
                        <a:ea typeface="Arial" panose="020B0604020202020204"/>
                        <a:cs typeface="Arial" panose="020B0604020202020204"/>
                      </a:endParaRPr>
                    </a:p>
                    <a:p>
                      <a:pPr marL="123190" algn="l" rtl="0" eaLnBrk="0">
                        <a:lnSpc>
                          <a:spcPct val="94000"/>
                        </a:lnSpc>
                        <a:spcBef>
                          <a:spcPts val="5"/>
                        </a:spcBef>
                      </a:pPr>
                      <a:r>
                        <a:rPr sz="2400" kern="0" spc="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系统崩溃能重启</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0000"/>
                        </a:lnSpc>
                      </a:pPr>
                      <a:endParaRPr sz="700" dirty="0">
                        <a:latin typeface="Arial" panose="020B0604020202020204"/>
                        <a:ea typeface="Arial" panose="020B0604020202020204"/>
                        <a:cs typeface="Arial" panose="020B0604020202020204"/>
                      </a:endParaRPr>
                    </a:p>
                    <a:p>
                      <a:pPr marL="139065" algn="l" rtl="0" eaLnBrk="0">
                        <a:lnSpc>
                          <a:spcPct val="95000"/>
                        </a:lnSpc>
                      </a:pPr>
                      <a:r>
                        <a:rPr sz="2400" kern="0" spc="5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中等</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0000"/>
                        </a:lnSpc>
                      </a:pPr>
                      <a:endParaRPr sz="700" dirty="0">
                        <a:latin typeface="Arial" panose="020B0604020202020204"/>
                        <a:ea typeface="Arial" panose="020B0604020202020204"/>
                        <a:cs typeface="Arial" panose="020B0604020202020204"/>
                      </a:endParaRPr>
                    </a:p>
                    <a:p>
                      <a:pPr marL="133350" algn="l" rtl="0" eaLnBrk="0">
                        <a:lnSpc>
                          <a:spcPct val="95000"/>
                        </a:lnSpc>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原子性/持久性</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l" rtl="0" eaLnBrk="0">
                        <a:lnSpc>
                          <a:spcPct val="103000"/>
                        </a:lnSpc>
                      </a:pPr>
                      <a:endParaRPr sz="800" dirty="0">
                        <a:latin typeface="Arial" panose="020B0604020202020204"/>
                        <a:ea typeface="Arial" panose="020B0604020202020204"/>
                        <a:cs typeface="Arial" panose="020B0604020202020204"/>
                      </a:endParaRPr>
                    </a:p>
                    <a:p>
                      <a:pPr marL="123190" algn="l" rtl="0" eaLnBrk="0">
                        <a:lnSpc>
                          <a:spcPct val="95000"/>
                        </a:lnSpc>
                        <a:spcBef>
                          <a:spcPts val="0"/>
                        </a:spcBef>
                      </a:pPr>
                      <a:r>
                        <a:rPr sz="2400" kern="0" spc="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磁盘故障</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7000"/>
                        </a:lnSpc>
                      </a:pPr>
                      <a:endParaRPr sz="800" dirty="0">
                        <a:latin typeface="Arial" panose="020B0604020202020204"/>
                        <a:ea typeface="Arial" panose="020B0604020202020204"/>
                        <a:cs typeface="Arial" panose="020B0604020202020204"/>
                      </a:endParaRPr>
                    </a:p>
                    <a:p>
                      <a:pPr marL="139065" algn="l" rtl="0" eaLnBrk="0">
                        <a:lnSpc>
                          <a:spcPct val="95000"/>
                        </a:lnSpc>
                        <a:spcBef>
                          <a:spcPts val="0"/>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低</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3000"/>
                        </a:lnSpc>
                      </a:pPr>
                      <a:endParaRPr sz="800" dirty="0">
                        <a:latin typeface="Arial" panose="020B0604020202020204"/>
                        <a:ea typeface="Arial" panose="020B0604020202020204"/>
                        <a:cs typeface="Arial" panose="020B0604020202020204"/>
                      </a:endParaRPr>
                    </a:p>
                    <a:p>
                      <a:pPr marL="133350" algn="l" rtl="0" eaLnBrk="0">
                        <a:lnSpc>
                          <a:spcPct val="95000"/>
                        </a:lnSpc>
                        <a:spcBef>
                          <a:spcPts val="0"/>
                        </a:spcBef>
                      </a:pPr>
                      <a:r>
                        <a:rPr sz="2400" kern="0" spc="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持久性</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4000"/>
                        </a:lnSpc>
                      </a:pPr>
                      <a:endParaRPr sz="800" dirty="0">
                        <a:latin typeface="Arial" panose="020B0604020202020204"/>
                        <a:ea typeface="Arial" panose="020B0604020202020204"/>
                        <a:cs typeface="Arial" panose="020B0604020202020204"/>
                      </a:endParaRPr>
                    </a:p>
                    <a:p>
                      <a:pPr marL="139700" algn="l" rtl="0" eaLnBrk="0">
                        <a:lnSpc>
                          <a:spcPct val="94000"/>
                        </a:lnSpc>
                        <a:spcBef>
                          <a:spcPts val="5"/>
                        </a:spcBef>
                      </a:pPr>
                      <a:r>
                        <a:rPr sz="2400" kern="0" spc="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数据多副本</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6100">
                <a:tc>
                  <a:txBody>
                    <a:bodyPr/>
                    <a:lstStyle/>
                    <a:p>
                      <a:pPr algn="l" rtl="0" eaLnBrk="0">
                        <a:lnSpc>
                          <a:spcPct val="109000"/>
                        </a:lnSpc>
                      </a:pPr>
                      <a:endParaRPr sz="800" dirty="0">
                        <a:latin typeface="Arial" panose="020B0604020202020204"/>
                        <a:ea typeface="Arial" panose="020B0604020202020204"/>
                        <a:cs typeface="Arial" panose="020B0604020202020204"/>
                      </a:endParaRPr>
                    </a:p>
                    <a:p>
                      <a:pPr marL="123190" algn="l" rtl="0" eaLnBrk="0">
                        <a:lnSpc>
                          <a:spcPct val="94000"/>
                        </a:lnSpc>
                        <a:spcBef>
                          <a:spcPts val="5"/>
                        </a:spcBef>
                      </a:pPr>
                      <a:r>
                        <a:rPr sz="2400" kern="0" spc="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系统崩溃不能重启</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12000"/>
                        </a:lnSpc>
                      </a:pPr>
                      <a:endParaRPr sz="800" dirty="0">
                        <a:latin typeface="Arial" panose="020B0604020202020204"/>
                        <a:ea typeface="Arial" panose="020B0604020202020204"/>
                        <a:cs typeface="Arial" panose="020B0604020202020204"/>
                      </a:endParaRPr>
                    </a:p>
                    <a:p>
                      <a:pPr marL="139065" algn="l" rtl="0" eaLnBrk="0">
                        <a:lnSpc>
                          <a:spcPct val="95000"/>
                        </a:lnSpc>
                        <a:spcBef>
                          <a:spcPts val="5"/>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低</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4000"/>
                        </a:lnSpc>
                      </a:pPr>
                      <a:endParaRPr sz="800" dirty="0">
                        <a:latin typeface="Arial" panose="020B0604020202020204"/>
                        <a:ea typeface="Arial" panose="020B0604020202020204"/>
                        <a:cs typeface="Arial" panose="020B0604020202020204"/>
                      </a:endParaRPr>
                    </a:p>
                    <a:p>
                      <a:pPr algn="l" rtl="0" eaLnBrk="0">
                        <a:lnSpc>
                          <a:spcPct val="6000"/>
                        </a:lnSpc>
                      </a:pPr>
                      <a:endParaRPr sz="100" dirty="0">
                        <a:latin typeface="Arial" panose="020B0604020202020204"/>
                        <a:ea typeface="Arial" panose="020B0604020202020204"/>
                        <a:cs typeface="Arial" panose="020B0604020202020204"/>
                      </a:endParaRPr>
                    </a:p>
                    <a:p>
                      <a:pPr marL="137160" algn="l" rtl="0" eaLnBrk="0">
                        <a:lnSpc>
                          <a:spcPct val="95000"/>
                        </a:lnSpc>
                      </a:pPr>
                      <a:r>
                        <a:rPr sz="2400" b="1"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持久性</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12000"/>
                        </a:lnSpc>
                      </a:pPr>
                      <a:endParaRPr sz="800" dirty="0">
                        <a:latin typeface="Arial" panose="020B0604020202020204"/>
                        <a:ea typeface="Arial" panose="020B0604020202020204"/>
                        <a:cs typeface="Arial" panose="020B0604020202020204"/>
                      </a:endParaRPr>
                    </a:p>
                    <a:p>
                      <a:pPr marL="139700" algn="l" rtl="0" eaLnBrk="0">
                        <a:lnSpc>
                          <a:spcPct val="95000"/>
                        </a:lnSpc>
                        <a:spcBef>
                          <a:spcPts val="5"/>
                        </a:spcBef>
                      </a:pPr>
                      <a:r>
                        <a:rPr sz="2400" kern="0" spc="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一主多备</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7525">
                <a:tc>
                  <a:txBody>
                    <a:bodyPr/>
                    <a:lstStyle/>
                    <a:p>
                      <a:pPr algn="l" rtl="0" eaLnBrk="0">
                        <a:lnSpc>
                          <a:spcPct val="108000"/>
                        </a:lnSpc>
                      </a:pPr>
                      <a:endParaRPr sz="700" dirty="0">
                        <a:latin typeface="Arial" panose="020B0604020202020204"/>
                        <a:ea typeface="Arial" panose="020B0604020202020204"/>
                        <a:cs typeface="Arial" panose="020B0604020202020204"/>
                      </a:endParaRPr>
                    </a:p>
                    <a:p>
                      <a:pPr marL="123190" algn="l" rtl="0" eaLnBrk="0">
                        <a:lnSpc>
                          <a:spcPct val="95000"/>
                        </a:lnSpc>
                        <a:spcBef>
                          <a:spcPts val="0"/>
                        </a:spcBef>
                      </a:pPr>
                      <a:r>
                        <a:rPr sz="2400" kern="0" spc="3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自然灾害</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8000"/>
                        </a:lnSpc>
                      </a:pPr>
                      <a:endParaRPr sz="700" dirty="0">
                        <a:latin typeface="Arial" panose="020B0604020202020204"/>
                        <a:ea typeface="Arial" panose="020B0604020202020204"/>
                        <a:cs typeface="Arial" panose="020B0604020202020204"/>
                      </a:endParaRPr>
                    </a:p>
                    <a:p>
                      <a:pPr marL="139065" algn="l" rtl="0" eaLnBrk="0">
                        <a:lnSpc>
                          <a:spcPct val="95000"/>
                        </a:lnSpc>
                        <a:spcBef>
                          <a:spcPts val="0"/>
                        </a:spcBef>
                      </a:pPr>
                      <a:r>
                        <a:rPr sz="2400" kern="0" spc="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极低</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1000"/>
                        </a:lnSpc>
                      </a:pPr>
                      <a:endParaRPr sz="7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37160" algn="l" rtl="0" eaLnBrk="0">
                        <a:lnSpc>
                          <a:spcPct val="95000"/>
                        </a:lnSpc>
                      </a:pPr>
                      <a:r>
                        <a:rPr sz="2400" b="1"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持久性</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7000"/>
                        </a:lnSpc>
                      </a:pPr>
                      <a:endParaRPr sz="700" dirty="0">
                        <a:latin typeface="Arial" panose="020B0604020202020204"/>
                        <a:ea typeface="Arial" panose="020B0604020202020204"/>
                        <a:cs typeface="Arial" panose="020B0604020202020204"/>
                      </a:endParaRPr>
                    </a:p>
                    <a:p>
                      <a:pPr marL="139700" algn="l" rtl="0" eaLnBrk="0">
                        <a:lnSpc>
                          <a:spcPct val="94000"/>
                        </a:lnSpc>
                        <a:spcBef>
                          <a:spcPts val="5"/>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异地多机恢复</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8" name="textbox 148"/>
          <p:cNvSpPr/>
          <p:nvPr/>
        </p:nvSpPr>
        <p:spPr>
          <a:xfrm>
            <a:off x="3822659" y="5628164"/>
            <a:ext cx="8020684" cy="1187450"/>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20204"/>
              <a:ea typeface="Arial" panose="020B0604020202020204"/>
              <a:cs typeface="Arial" panose="020B0604020202020204"/>
            </a:endParaRPr>
          </a:p>
          <a:p>
            <a:pPr marL="12700" algn="l" rtl="0" eaLnBrk="0">
              <a:lnSpc>
                <a:spcPct val="78000"/>
              </a:lnSpc>
            </a:pPr>
            <a:r>
              <a:rPr sz="2600" b="1" kern="0" spc="-20" dirty="0">
                <a:solidFill>
                  <a:srgbClr val="000000">
                    <a:alpha val="100000"/>
                  </a:srgbClr>
                </a:solidFill>
                <a:latin typeface="Arial" panose="020B0604020202020204"/>
                <a:ea typeface="Arial" panose="020B0604020202020204"/>
                <a:cs typeface="Arial" panose="020B0604020202020204"/>
              </a:rPr>
              <a:t>Durability→</a:t>
            </a:r>
            <a:r>
              <a:rPr sz="2600" b="1" kern="0" spc="-490" dirty="0">
                <a:solidFill>
                  <a:srgbClr val="000000">
                    <a:alpha val="100000"/>
                  </a:srgbClr>
                </a:solidFill>
                <a:latin typeface="Arial" panose="020B0604020202020204"/>
                <a:ea typeface="Arial" panose="020B0604020202020204"/>
                <a:cs typeface="Arial" panose="020B0604020202020204"/>
              </a:rPr>
              <a:t> </a:t>
            </a:r>
            <a:r>
              <a:rPr sz="2600" b="1" kern="0" spc="-20" dirty="0">
                <a:solidFill>
                  <a:srgbClr val="000000">
                    <a:alpha val="100000"/>
                  </a:srgbClr>
                </a:solidFill>
                <a:latin typeface="Arial" panose="020B0604020202020204"/>
                <a:ea typeface="Arial" panose="020B0604020202020204"/>
                <a:cs typeface="Arial" panose="020B0604020202020204"/>
              </a:rPr>
              <a:t>High</a:t>
            </a:r>
            <a:r>
              <a:rPr sz="2600" b="1" kern="0" spc="160" dirty="0">
                <a:solidFill>
                  <a:srgbClr val="000000">
                    <a:alpha val="100000"/>
                  </a:srgbClr>
                </a:solidFill>
                <a:latin typeface="Arial" panose="020B0604020202020204"/>
                <a:ea typeface="Arial" panose="020B0604020202020204"/>
                <a:cs typeface="Arial" panose="020B0604020202020204"/>
              </a:rPr>
              <a:t>  </a:t>
            </a:r>
            <a:r>
              <a:rPr sz="2600" b="1" kern="0" spc="-20" dirty="0">
                <a:solidFill>
                  <a:srgbClr val="000000">
                    <a:alpha val="100000"/>
                  </a:srgbClr>
                </a:solidFill>
                <a:latin typeface="Arial" panose="020B0604020202020204"/>
                <a:ea typeface="Arial" panose="020B0604020202020204"/>
                <a:cs typeface="Arial" panose="020B0604020202020204"/>
              </a:rPr>
              <a:t>Availability</a:t>
            </a:r>
            <a:endParaRPr sz="2600" dirty="0">
              <a:latin typeface="Arial" panose="020B0604020202020204"/>
              <a:ea typeface="Arial" panose="020B0604020202020204"/>
              <a:cs typeface="Arial" panose="020B0604020202020204"/>
            </a:endParaRPr>
          </a:p>
          <a:p>
            <a:pPr marL="963295" algn="l" rtl="0" eaLnBrk="0">
              <a:lnSpc>
                <a:spcPct val="99000"/>
              </a:lnSpc>
              <a:spcBef>
                <a:spcPts val="10"/>
              </a:spcBef>
            </a:pPr>
            <a:r>
              <a:rPr sz="2600" b="1" kern="0" spc="-30" dirty="0">
                <a:solidFill>
                  <a:srgbClr val="000000">
                    <a:alpha val="100000"/>
                  </a:srgbClr>
                </a:solidFill>
                <a:latin typeface="黑体" panose="02010609060101010101" charset="-122"/>
                <a:ea typeface="黑体" panose="02010609060101010101" charset="-122"/>
                <a:cs typeface="黑体" panose="02010609060101010101" charset="-122"/>
              </a:rPr>
              <a:t>磁盘→多机高可用</a:t>
            </a:r>
            <a:endParaRPr sz="2600" dirty="0">
              <a:latin typeface="黑体" panose="02010609060101010101" charset="-122"/>
              <a:ea typeface="黑体" panose="02010609060101010101" charset="-122"/>
              <a:cs typeface="黑体" panose="02010609060101010101" charset="-122"/>
            </a:endParaRPr>
          </a:p>
          <a:p>
            <a:pPr algn="l" rtl="0" eaLnBrk="0">
              <a:lnSpc>
                <a:spcPct val="136000"/>
              </a:lnSpc>
            </a:pPr>
            <a:endParaRPr sz="1000" dirty="0">
              <a:latin typeface="Arial" panose="020B0604020202020204"/>
              <a:ea typeface="Arial" panose="020B0604020202020204"/>
              <a:cs typeface="Arial" panose="020B0604020202020204"/>
            </a:endParaRPr>
          </a:p>
          <a:p>
            <a:pPr algn="l" rtl="0" eaLnBrk="0">
              <a:lnSpc>
                <a:spcPct val="121000"/>
              </a:lnSpc>
            </a:pPr>
            <a:endParaRPr sz="300" dirty="0">
              <a:latin typeface="Arial" panose="020B0604020202020204"/>
              <a:ea typeface="Arial" panose="020B0604020202020204"/>
              <a:cs typeface="Arial" panose="020B0604020202020204"/>
            </a:endParaRPr>
          </a:p>
          <a:p>
            <a:pPr algn="r" rtl="0" eaLnBrk="0">
              <a:lnSpc>
                <a:spcPct val="90000"/>
              </a:lnSpc>
              <a:spcBef>
                <a:spcPts val="0"/>
              </a:spcBef>
            </a:pPr>
            <a:r>
              <a:rPr sz="1200" b="1" kern="0" spc="10" dirty="0">
                <a:solidFill>
                  <a:srgbClr val="000000">
                    <a:alpha val="100000"/>
                  </a:srgbClr>
                </a:solidFill>
                <a:latin typeface="黑体" panose="02010609060101010101" charset="-122"/>
                <a:ea typeface="黑体" panose="02010609060101010101" charset="-122"/>
                <a:cs typeface="黑体" panose="02010609060101010101" charset="-122"/>
              </a:rPr>
              <a:t>数据库系统—故障恢复</a:t>
            </a:r>
            <a:r>
              <a:rPr sz="1200" kern="0" spc="10" dirty="0">
                <a:solidFill>
                  <a:srgbClr val="000000">
                    <a:alpha val="100000"/>
                  </a:srgbClr>
                </a:solidFill>
                <a:latin typeface="黑体" panose="02010609060101010101" charset="-122"/>
                <a:ea typeface="黑体" panose="02010609060101010101" charset="-122"/>
                <a:cs typeface="黑体" panose="02010609060101010101" charset="-122"/>
              </a:rPr>
              <a:t>                                                     </a:t>
            </a:r>
            <a:r>
              <a:rPr sz="1200" kern="0" spc="0" dirty="0">
                <a:solidFill>
                  <a:srgbClr val="000000">
                    <a:alpha val="100000"/>
                  </a:srgbClr>
                </a:solidFill>
                <a:latin typeface="黑体" panose="02010609060101010101" charset="-122"/>
                <a:ea typeface="黑体" panose="02010609060101010101" charset="-122"/>
                <a:cs typeface="黑体" panose="02010609060101010101" charset="-122"/>
              </a:rPr>
              <a:t>          </a:t>
            </a:r>
            <a:r>
              <a:rPr sz="2200" b="1" kern="0" spc="0" baseline="-12000" dirty="0">
                <a:solidFill>
                  <a:srgbClr val="000000">
                    <a:alpha val="100000"/>
                  </a:srgbClr>
                </a:solidFill>
                <a:latin typeface="Times New Roman" panose="02020603050405020304"/>
                <a:ea typeface="Times New Roman" panose="02020603050405020304"/>
                <a:cs typeface="Times New Roman" panose="02020603050405020304"/>
              </a:rPr>
              <a:t>11</a:t>
            </a:r>
            <a:endParaRPr sz="2200" baseline="-12000" dirty="0">
              <a:latin typeface="Times New Roman" panose="02020603050405020304"/>
              <a:ea typeface="Times New Roman" panose="02020603050405020304"/>
              <a:cs typeface="Times New Roman" panose="02020603050405020304"/>
            </a:endParaRPr>
          </a:p>
        </p:txBody>
      </p:sp>
      <p:sp>
        <p:nvSpPr>
          <p:cNvPr id="150" name="textbox 150"/>
          <p:cNvSpPr/>
          <p:nvPr/>
        </p:nvSpPr>
        <p:spPr>
          <a:xfrm>
            <a:off x="2739217" y="134464"/>
            <a:ext cx="6725919" cy="726440"/>
          </a:xfrm>
          <a:prstGeom prst="rect">
            <a:avLst/>
          </a:prstGeom>
          <a:noFill/>
          <a:ln w="0" cap="flat">
            <a:noFill/>
            <a:prstDash val="solid"/>
            <a:miter lim="0"/>
          </a:ln>
        </p:spPr>
        <p:txBody>
          <a:bodyPr vert="horz" wrap="square" lIns="0" tIns="0" rIns="0" bIns="0"/>
          <a:lstStyle/>
          <a:p>
            <a:pPr algn="l" rtl="0" eaLnBrk="0">
              <a:lnSpc>
                <a:spcPct val="74000"/>
              </a:lnSpc>
            </a:pPr>
            <a:endParaRPr sz="100" dirty="0">
              <a:latin typeface="Arial" panose="020B0604020202020204"/>
              <a:ea typeface="Arial" panose="020B0604020202020204"/>
              <a:cs typeface="Arial" panose="020B0604020202020204"/>
            </a:endParaRPr>
          </a:p>
          <a:p>
            <a:pPr marL="12700" algn="l" rtl="0" eaLnBrk="0">
              <a:lnSpc>
                <a:spcPct val="96000"/>
              </a:lnSpc>
            </a:pPr>
            <a:r>
              <a:rPr sz="4800" b="1" kern="0" spc="-30" dirty="0">
                <a:solidFill>
                  <a:srgbClr val="000000">
                    <a:alpha val="100000"/>
                  </a:srgbClr>
                </a:solidFill>
                <a:latin typeface="黑体" panose="02010609060101010101" charset="-122"/>
                <a:ea typeface="黑体" panose="02010609060101010101" charset="-122"/>
                <a:cs typeface="黑体" panose="02010609060101010101" charset="-122"/>
              </a:rPr>
              <a:t>数据库恢复机制对应关系</a:t>
            </a:r>
            <a:endParaRPr sz="4800" dirty="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box 452"/>
          <p:cNvSpPr/>
          <p:nvPr/>
        </p:nvSpPr>
        <p:spPr>
          <a:xfrm>
            <a:off x="474036" y="1423584"/>
            <a:ext cx="11181715" cy="4552950"/>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20204"/>
              <a:ea typeface="Arial" panose="020B0604020202020204"/>
              <a:cs typeface="Arial" panose="020B0604020202020204"/>
            </a:endParaRPr>
          </a:p>
          <a:p>
            <a:pPr marL="12700" algn="l" rtl="0" eaLnBrk="0">
              <a:lnSpc>
                <a:spcPct val="96000"/>
              </a:lnSpc>
            </a:pPr>
            <a:r>
              <a:rPr sz="2300" b="1" kern="0" spc="-10" dirty="0">
                <a:solidFill>
                  <a:srgbClr val="660093">
                    <a:alpha val="100000"/>
                  </a:srgbClr>
                </a:solidFill>
                <a:latin typeface="黑体" panose="02010609060101010101" charset="-122"/>
                <a:ea typeface="黑体" panose="02010609060101010101" charset="-122"/>
                <a:cs typeface="黑体" panose="02010609060101010101" charset="-122"/>
              </a:rPr>
              <a:t>口有关数据库日志的</a:t>
            </a:r>
            <a:r>
              <a:rPr sz="2300" b="1" kern="0" spc="-20" dirty="0">
                <a:solidFill>
                  <a:srgbClr val="660093">
                    <a:alpha val="100000"/>
                  </a:srgbClr>
                </a:solidFill>
                <a:latin typeface="黑体" panose="02010609060101010101" charset="-122"/>
                <a:ea typeface="黑体" panose="02010609060101010101" charset="-122"/>
                <a:cs typeface="黑体" panose="02010609060101010101" charset="-122"/>
              </a:rPr>
              <a:t>三个重要性质：</a:t>
            </a:r>
            <a:endParaRPr sz="2300" dirty="0">
              <a:latin typeface="黑体" panose="02010609060101010101" charset="-122"/>
              <a:ea typeface="黑体" panose="02010609060101010101" charset="-122"/>
              <a:cs typeface="黑体" panose="02010609060101010101" charset="-122"/>
            </a:endParaRPr>
          </a:p>
          <a:p>
            <a:pPr marL="382905" algn="l" rtl="0" eaLnBrk="0">
              <a:lnSpc>
                <a:spcPct val="87000"/>
              </a:lnSpc>
              <a:spcBef>
                <a:spcPts val="915"/>
              </a:spcBef>
            </a:pPr>
            <a:r>
              <a:rPr sz="1900" kern="0" spc="60" dirty="0">
                <a:solidFill>
                  <a:srgbClr val="000000">
                    <a:alpha val="100000"/>
                  </a:srgbClr>
                </a:solidFill>
                <a:latin typeface="黑体" panose="02010609060101010101" charset="-122"/>
                <a:ea typeface="黑体" panose="02010609060101010101" charset="-122"/>
                <a:cs typeface="黑体" panose="02010609060101010101" charset="-122"/>
              </a:rPr>
              <a:t>一幂等性：</a:t>
            </a:r>
            <a:r>
              <a:rPr sz="1900" kern="0" spc="-370" dirty="0">
                <a:solidFill>
                  <a:srgbClr val="000000">
                    <a:alpha val="100000"/>
                  </a:srgbClr>
                </a:solidFill>
                <a:latin typeface="黑体" panose="02010609060101010101" charset="-122"/>
                <a:ea typeface="黑体" panose="02010609060101010101" charset="-122"/>
                <a:cs typeface="黑体" panose="02010609060101010101" charset="-122"/>
              </a:rPr>
              <a:t> </a:t>
            </a:r>
            <a:r>
              <a:rPr sz="1900" kern="0" spc="60" dirty="0">
                <a:solidFill>
                  <a:srgbClr val="000000">
                    <a:alpha val="100000"/>
                  </a:srgbClr>
                </a:solidFill>
                <a:latin typeface="黑体" panose="02010609060101010101" charset="-122"/>
                <a:ea typeface="黑体" panose="02010609060101010101" charset="-122"/>
                <a:cs typeface="黑体" panose="02010609060101010101" charset="-122"/>
              </a:rPr>
              <a:t>一条日志记</a:t>
            </a:r>
            <a:r>
              <a:rPr sz="1900" kern="0" spc="50" dirty="0">
                <a:solidFill>
                  <a:srgbClr val="000000">
                    <a:alpha val="100000"/>
                  </a:srgbClr>
                </a:solidFill>
                <a:latin typeface="黑体" panose="02010609060101010101" charset="-122"/>
                <a:ea typeface="黑体" panose="02010609060101010101" charset="-122"/>
                <a:cs typeface="黑体" panose="02010609060101010101" charset="-122"/>
              </a:rPr>
              <a:t>录无论执行一次或多次，得到的结果都是一致的。</a:t>
            </a:r>
            <a:endParaRPr sz="1900" dirty="0">
              <a:latin typeface="黑体" panose="02010609060101010101" charset="-122"/>
              <a:ea typeface="黑体" panose="02010609060101010101" charset="-122"/>
              <a:cs typeface="黑体" panose="02010609060101010101" charset="-122"/>
            </a:endParaRPr>
          </a:p>
          <a:p>
            <a:pPr marL="827405" algn="l" rtl="0" eaLnBrk="0">
              <a:lnSpc>
                <a:spcPts val="3400"/>
              </a:lnSpc>
            </a:pPr>
            <a:r>
              <a:rPr sz="1800" kern="0" spc="-80" dirty="0">
                <a:solidFill>
                  <a:srgbClr val="000000">
                    <a:alpha val="100000"/>
                  </a:srgbClr>
                </a:solidFill>
                <a:latin typeface="黑体" panose="02010609060101010101" charset="-122"/>
                <a:ea typeface="黑体" panose="02010609060101010101" charset="-122"/>
                <a:cs typeface="黑体" panose="02010609060101010101" charset="-122"/>
              </a:rPr>
              <a:t>·</a:t>
            </a:r>
            <a:r>
              <a:rPr sz="1800" kern="0" spc="-310" dirty="0">
                <a:solidFill>
                  <a:srgbClr val="000000">
                    <a:alpha val="100000"/>
                  </a:srgbClr>
                </a:solidFill>
                <a:latin typeface="黑体" panose="02010609060101010101" charset="-122"/>
                <a:ea typeface="黑体" panose="02010609060101010101" charset="-122"/>
                <a:cs typeface="黑体" panose="02010609060101010101" charset="-122"/>
              </a:rPr>
              <a:t> </a:t>
            </a:r>
            <a:r>
              <a:rPr sz="1800" kern="0" spc="-80" dirty="0">
                <a:solidFill>
                  <a:srgbClr val="000000">
                    <a:alpha val="100000"/>
                  </a:srgbClr>
                </a:solidFill>
                <a:latin typeface="黑体" panose="02010609060101010101" charset="-122"/>
                <a:ea typeface="黑体" panose="02010609060101010101" charset="-122"/>
                <a:cs typeface="黑体" panose="02010609060101010101" charset="-122"/>
              </a:rPr>
              <a:t>例</a:t>
            </a:r>
            <a:r>
              <a:rPr sz="1800" kern="0" spc="-300" dirty="0">
                <a:solidFill>
                  <a:srgbClr val="000000">
                    <a:alpha val="100000"/>
                  </a:srgbClr>
                </a:solidFill>
                <a:latin typeface="黑体" panose="02010609060101010101" charset="-122"/>
                <a:ea typeface="黑体" panose="02010609060101010101" charset="-122"/>
                <a:cs typeface="黑体" panose="02010609060101010101" charset="-122"/>
              </a:rPr>
              <a:t> </a:t>
            </a:r>
            <a:r>
              <a:rPr sz="1800" kern="0" spc="-80" dirty="0">
                <a:solidFill>
                  <a:srgbClr val="000000">
                    <a:alpha val="100000"/>
                  </a:srgbClr>
                </a:solidFill>
                <a:latin typeface="黑体" panose="02010609060101010101" charset="-122"/>
                <a:ea typeface="黑体" panose="02010609060101010101" charset="-122"/>
                <a:cs typeface="黑体" panose="02010609060101010101" charset="-122"/>
              </a:rPr>
              <a:t>如</a:t>
            </a:r>
            <a:r>
              <a:rPr sz="1800" kern="0" spc="-350" dirty="0">
                <a:solidFill>
                  <a:srgbClr val="000000">
                    <a:alpha val="100000"/>
                  </a:srgbClr>
                </a:solidFill>
                <a:latin typeface="黑体" panose="02010609060101010101" charset="-122"/>
                <a:ea typeface="黑体" panose="02010609060101010101" charset="-122"/>
                <a:cs typeface="黑体" panose="02010609060101010101" charset="-122"/>
              </a:rPr>
              <a:t> </a:t>
            </a:r>
            <a:r>
              <a:rPr sz="1800" kern="0" spc="-80" dirty="0">
                <a:solidFill>
                  <a:srgbClr val="000000">
                    <a:alpha val="100000"/>
                  </a:srgbClr>
                </a:solidFill>
                <a:latin typeface="黑体" panose="02010609060101010101" charset="-122"/>
                <a:ea typeface="黑体" panose="02010609060101010101" charset="-122"/>
                <a:cs typeface="黑体" panose="02010609060101010101" charset="-122"/>
              </a:rPr>
              <a:t>：</a:t>
            </a:r>
            <a:r>
              <a:rPr sz="1800" kern="0" spc="-80" dirty="0">
                <a:solidFill>
                  <a:srgbClr val="000000">
                    <a:alpha val="100000"/>
                  </a:srgbClr>
                </a:solidFill>
                <a:latin typeface="Arial" panose="020B0604020202020204"/>
                <a:ea typeface="Arial" panose="020B0604020202020204"/>
                <a:cs typeface="Arial" panose="020B0604020202020204"/>
              </a:rPr>
              <a:t>x=x+1</a:t>
            </a:r>
            <a:r>
              <a:rPr sz="1800" kern="0" spc="400" dirty="0">
                <a:solidFill>
                  <a:srgbClr val="000000">
                    <a:alpha val="100000"/>
                  </a:srgbClr>
                </a:solidFill>
                <a:latin typeface="Arial" panose="020B0604020202020204"/>
                <a:ea typeface="Arial" panose="020B0604020202020204"/>
                <a:cs typeface="Arial" panose="020B0604020202020204"/>
              </a:rPr>
              <a:t> </a:t>
            </a:r>
            <a:r>
              <a:rPr sz="1800" kern="0" spc="-80" dirty="0">
                <a:solidFill>
                  <a:srgbClr val="000000">
                    <a:alpha val="100000"/>
                  </a:srgbClr>
                </a:solidFill>
                <a:latin typeface="黑体" panose="02010609060101010101" charset="-122"/>
                <a:ea typeface="黑体" panose="02010609060101010101" charset="-122"/>
                <a:cs typeface="黑体" panose="02010609060101010101" charset="-122"/>
              </a:rPr>
              <a:t>不</a:t>
            </a:r>
            <a:r>
              <a:rPr sz="1800" kern="0" spc="-330" dirty="0">
                <a:solidFill>
                  <a:srgbClr val="000000">
                    <a:alpha val="100000"/>
                  </a:srgbClr>
                </a:solidFill>
                <a:latin typeface="黑体" panose="02010609060101010101" charset="-122"/>
                <a:ea typeface="黑体" panose="02010609060101010101" charset="-122"/>
                <a:cs typeface="黑体" panose="02010609060101010101" charset="-122"/>
              </a:rPr>
              <a:t> </a:t>
            </a:r>
            <a:r>
              <a:rPr sz="1800" kern="0" spc="-80" dirty="0">
                <a:solidFill>
                  <a:srgbClr val="000000">
                    <a:alpha val="100000"/>
                  </a:srgbClr>
                </a:solidFill>
                <a:latin typeface="黑体" panose="02010609060101010101" charset="-122"/>
                <a:ea typeface="黑体" panose="02010609060101010101" charset="-122"/>
                <a:cs typeface="黑体" panose="02010609060101010101" charset="-122"/>
              </a:rPr>
              <a:t>幂</a:t>
            </a:r>
            <a:r>
              <a:rPr sz="1800" kern="0" spc="-320" dirty="0">
                <a:solidFill>
                  <a:srgbClr val="000000">
                    <a:alpha val="100000"/>
                  </a:srgbClr>
                </a:solidFill>
                <a:latin typeface="黑体" panose="02010609060101010101" charset="-122"/>
                <a:ea typeface="黑体" panose="02010609060101010101" charset="-122"/>
                <a:cs typeface="黑体" panose="02010609060101010101" charset="-122"/>
              </a:rPr>
              <a:t> </a:t>
            </a:r>
            <a:r>
              <a:rPr sz="1800" kern="0" spc="-90" dirty="0">
                <a:solidFill>
                  <a:srgbClr val="000000">
                    <a:alpha val="100000"/>
                  </a:srgbClr>
                </a:solidFill>
                <a:latin typeface="黑体" panose="02010609060101010101" charset="-122"/>
                <a:ea typeface="黑体" panose="02010609060101010101" charset="-122"/>
                <a:cs typeface="黑体" panose="02010609060101010101" charset="-122"/>
              </a:rPr>
              <a:t>等</a:t>
            </a:r>
            <a:r>
              <a:rPr sz="1800" kern="0" spc="-380" dirty="0">
                <a:solidFill>
                  <a:srgbClr val="000000">
                    <a:alpha val="100000"/>
                  </a:srgbClr>
                </a:solidFill>
                <a:latin typeface="黑体" panose="02010609060101010101" charset="-122"/>
                <a:ea typeface="黑体" panose="02010609060101010101" charset="-122"/>
                <a:cs typeface="黑体" panose="02010609060101010101" charset="-122"/>
              </a:rPr>
              <a:t> </a:t>
            </a:r>
            <a:r>
              <a:rPr sz="1800" kern="0" spc="-90" dirty="0">
                <a:solidFill>
                  <a:srgbClr val="000000">
                    <a:alpha val="100000"/>
                  </a:srgbClr>
                </a:solidFill>
                <a:latin typeface="黑体" panose="02010609060101010101" charset="-122"/>
                <a:ea typeface="黑体" panose="02010609060101010101" charset="-122"/>
                <a:cs typeface="黑体" panose="02010609060101010101" charset="-122"/>
              </a:rPr>
              <a:t>；</a:t>
            </a:r>
            <a:r>
              <a:rPr sz="1800" kern="0" spc="-90" dirty="0">
                <a:solidFill>
                  <a:srgbClr val="000000">
                    <a:alpha val="100000"/>
                  </a:srgbClr>
                </a:solidFill>
                <a:latin typeface="Arial" panose="020B0604020202020204"/>
                <a:ea typeface="Arial" panose="020B0604020202020204"/>
                <a:cs typeface="Arial" panose="020B0604020202020204"/>
              </a:rPr>
              <a:t>x=0</a:t>
            </a:r>
            <a:r>
              <a:rPr sz="1800" kern="0" spc="260" dirty="0">
                <a:solidFill>
                  <a:srgbClr val="000000">
                    <a:alpha val="100000"/>
                  </a:srgbClr>
                </a:solidFill>
                <a:latin typeface="Arial" panose="020B0604020202020204"/>
                <a:ea typeface="Arial" panose="020B0604020202020204"/>
                <a:cs typeface="Arial" panose="020B0604020202020204"/>
              </a:rPr>
              <a:t> </a:t>
            </a:r>
            <a:r>
              <a:rPr sz="1800" kern="0" spc="-90" dirty="0">
                <a:solidFill>
                  <a:srgbClr val="000000">
                    <a:alpha val="100000"/>
                  </a:srgbClr>
                </a:solidFill>
                <a:latin typeface="黑体" panose="02010609060101010101" charset="-122"/>
                <a:ea typeface="黑体" panose="02010609060101010101" charset="-122"/>
                <a:cs typeface="黑体" panose="02010609060101010101" charset="-122"/>
              </a:rPr>
              <a:t>幂等</a:t>
            </a:r>
            <a:endParaRPr sz="1800" dirty="0">
              <a:latin typeface="黑体" panose="02010609060101010101" charset="-122"/>
              <a:ea typeface="黑体" panose="02010609060101010101" charset="-122"/>
              <a:cs typeface="黑体" panose="02010609060101010101" charset="-122"/>
            </a:endParaRPr>
          </a:p>
          <a:p>
            <a:pPr marL="827405" algn="l" rtl="0" eaLnBrk="0">
              <a:lnSpc>
                <a:spcPct val="94000"/>
              </a:lnSpc>
              <a:spcBef>
                <a:spcPts val="1325"/>
              </a:spcBef>
            </a:pPr>
            <a:r>
              <a:rPr sz="1900" kern="0" spc="70" dirty="0">
                <a:solidFill>
                  <a:srgbClr val="000000">
                    <a:alpha val="100000"/>
                  </a:srgbClr>
                </a:solidFill>
                <a:latin typeface="黑体" panose="02010609060101010101" charset="-122"/>
                <a:ea typeface="黑体" panose="02010609060101010101" charset="-122"/>
                <a:cs typeface="黑体" panose="02010609060101010101" charset="-122"/>
              </a:rPr>
              <a:t>·</a:t>
            </a:r>
            <a:r>
              <a:rPr sz="1900" kern="0" spc="-810" dirty="0">
                <a:solidFill>
                  <a:srgbClr val="000000">
                    <a:alpha val="100000"/>
                  </a:srgbClr>
                </a:solidFill>
                <a:latin typeface="黑体" panose="02010609060101010101" charset="-122"/>
                <a:ea typeface="黑体" panose="02010609060101010101" charset="-122"/>
                <a:cs typeface="黑体" panose="02010609060101010101" charset="-122"/>
              </a:rPr>
              <a:t> </a:t>
            </a:r>
            <a:r>
              <a:rPr sz="1900" kern="0" spc="70" dirty="0">
                <a:solidFill>
                  <a:srgbClr val="000000">
                    <a:alpha val="100000"/>
                  </a:srgbClr>
                </a:solidFill>
                <a:latin typeface="黑体" panose="02010609060101010101" charset="-122"/>
                <a:ea typeface="黑体" panose="02010609060101010101" charset="-122"/>
                <a:cs typeface="黑体" panose="02010609060101010101" charset="-122"/>
              </a:rPr>
              <a:t>物理日志满足幂等性；逻</a:t>
            </a:r>
            <a:r>
              <a:rPr sz="1900" kern="0" spc="60" dirty="0">
                <a:solidFill>
                  <a:srgbClr val="000000">
                    <a:alpha val="100000"/>
                  </a:srgbClr>
                </a:solidFill>
                <a:latin typeface="黑体" panose="02010609060101010101" charset="-122"/>
                <a:ea typeface="黑体" panose="02010609060101010101" charset="-122"/>
                <a:cs typeface="黑体" panose="02010609060101010101" charset="-122"/>
              </a:rPr>
              <a:t>辑日志不满足</a:t>
            </a:r>
            <a:endParaRPr sz="1900" dirty="0">
              <a:latin typeface="黑体" panose="02010609060101010101" charset="-122"/>
              <a:ea typeface="黑体" panose="02010609060101010101" charset="-122"/>
              <a:cs typeface="黑体" panose="02010609060101010101" charset="-122"/>
            </a:endParaRPr>
          </a:p>
          <a:p>
            <a:pPr marL="382905" algn="l" rtl="0" eaLnBrk="0">
              <a:lnSpc>
                <a:spcPct val="87000"/>
              </a:lnSpc>
              <a:spcBef>
                <a:spcPts val="1400"/>
              </a:spcBef>
            </a:pPr>
            <a:r>
              <a:rPr sz="1900" kern="0" spc="70" dirty="0">
                <a:solidFill>
                  <a:srgbClr val="000000">
                    <a:alpha val="100000"/>
                  </a:srgbClr>
                </a:solidFill>
                <a:latin typeface="黑体" panose="02010609060101010101" charset="-122"/>
                <a:ea typeface="黑体" panose="02010609060101010101" charset="-122"/>
                <a:cs typeface="黑体" panose="02010609060101010101" charset="-122"/>
              </a:rPr>
              <a:t>-失败可重做性：</a:t>
            </a:r>
            <a:r>
              <a:rPr sz="1900" kern="0" spc="70" dirty="0">
                <a:solidFill>
                  <a:srgbClr val="000000">
                    <a:alpha val="100000"/>
                  </a:srgbClr>
                </a:solidFill>
                <a:latin typeface="黑体" panose="02010609060101010101" charset="-122"/>
                <a:ea typeface="黑体" panose="02010609060101010101" charset="-122"/>
                <a:cs typeface="黑体" panose="02010609060101010101" charset="-122"/>
              </a:rPr>
              <a:t> </a:t>
            </a:r>
            <a:r>
              <a:rPr sz="1900" kern="0" spc="70" dirty="0">
                <a:solidFill>
                  <a:srgbClr val="000000">
                    <a:alpha val="100000"/>
                  </a:srgbClr>
                </a:solidFill>
                <a:latin typeface="黑体" panose="02010609060101010101" charset="-122"/>
                <a:ea typeface="黑体" panose="02010609060101010101" charset="-122"/>
                <a:cs typeface="黑体" panose="02010609060101010101" charset="-122"/>
              </a:rPr>
              <a:t>一条日志执行失败后，是否可以重做一</a:t>
            </a:r>
            <a:r>
              <a:rPr sz="1900" kern="0" spc="60" dirty="0">
                <a:solidFill>
                  <a:srgbClr val="000000">
                    <a:alpha val="100000"/>
                  </a:srgbClr>
                </a:solidFill>
                <a:latin typeface="黑体" panose="02010609060101010101" charset="-122"/>
                <a:ea typeface="黑体" panose="02010609060101010101" charset="-122"/>
                <a:cs typeface="黑体" panose="02010609060101010101" charset="-122"/>
              </a:rPr>
              <a:t>遍达成恢复目的。</a:t>
            </a:r>
            <a:endParaRPr sz="1900" dirty="0">
              <a:latin typeface="黑体" panose="02010609060101010101" charset="-122"/>
              <a:ea typeface="黑体" panose="02010609060101010101" charset="-122"/>
              <a:cs typeface="黑体" panose="02010609060101010101" charset="-122"/>
            </a:endParaRPr>
          </a:p>
          <a:p>
            <a:pPr marL="827405" algn="l" rtl="0" eaLnBrk="0">
              <a:lnSpc>
                <a:spcPts val="3250"/>
              </a:lnSpc>
            </a:pPr>
            <a:r>
              <a:rPr sz="1900" kern="0" spc="10" dirty="0">
                <a:solidFill>
                  <a:srgbClr val="000000">
                    <a:alpha val="100000"/>
                  </a:srgbClr>
                </a:solidFill>
                <a:latin typeface="黑体" panose="02010609060101010101" charset="-122"/>
                <a:ea typeface="黑体" panose="02010609060101010101" charset="-122"/>
                <a:cs typeface="黑体" panose="02010609060101010101" charset="-122"/>
              </a:rPr>
              <a:t>·例如：插入一条记录失败，再次插入成功。</a:t>
            </a:r>
            <a:endParaRPr sz="1900" dirty="0">
              <a:latin typeface="黑体" panose="02010609060101010101" charset="-122"/>
              <a:ea typeface="黑体" panose="02010609060101010101" charset="-122"/>
              <a:cs typeface="黑体" panose="02010609060101010101" charset="-122"/>
            </a:endParaRPr>
          </a:p>
          <a:p>
            <a:pPr marL="1056005" indent="-228600" algn="l" rtl="0" eaLnBrk="0">
              <a:lnSpc>
                <a:spcPct val="114000"/>
              </a:lnSpc>
              <a:spcBef>
                <a:spcPts val="1250"/>
              </a:spcBef>
            </a:pPr>
            <a:r>
              <a:rPr sz="1900" kern="0" spc="60" dirty="0">
                <a:solidFill>
                  <a:srgbClr val="000000">
                    <a:alpha val="100000"/>
                  </a:srgbClr>
                </a:solidFill>
                <a:latin typeface="黑体" panose="02010609060101010101" charset="-122"/>
                <a:ea typeface="黑体" panose="02010609060101010101" charset="-122"/>
                <a:cs typeface="黑体" panose="02010609060101010101" charset="-122"/>
              </a:rPr>
              <a:t>·物理日志满足失败可重做性；逻辑日志不满足：例如插入数据页面成功，而插入索引失败，</a:t>
            </a:r>
            <a:r>
              <a:rPr sz="1900" kern="0" spc="30" dirty="0">
                <a:solidFill>
                  <a:srgbClr val="000000">
                    <a:alpha val="100000"/>
                  </a:srgbClr>
                </a:solidFill>
                <a:latin typeface="黑体" panose="02010609060101010101" charset="-122"/>
                <a:ea typeface="黑体" panose="02010609060101010101" charset="-122"/>
                <a:cs typeface="黑体" panose="02010609060101010101" charset="-122"/>
              </a:rPr>
              <a:t>  </a:t>
            </a:r>
            <a:r>
              <a:rPr sz="1900" kern="0" spc="50" dirty="0">
                <a:solidFill>
                  <a:srgbClr val="000000">
                    <a:alpha val="100000"/>
                  </a:srgbClr>
                </a:solidFill>
                <a:latin typeface="黑体" panose="02010609060101010101" charset="-122"/>
                <a:ea typeface="黑体" panose="02010609060101010101" charset="-122"/>
                <a:cs typeface="黑体" panose="02010609060101010101" charset="-122"/>
              </a:rPr>
              <a:t>重做插入这个逻辑日志失败。</a:t>
            </a:r>
            <a:endParaRPr sz="1900" dirty="0">
              <a:latin typeface="黑体" panose="02010609060101010101" charset="-122"/>
              <a:ea typeface="黑体" panose="02010609060101010101" charset="-122"/>
              <a:cs typeface="黑体" panose="02010609060101010101" charset="-122"/>
            </a:endParaRPr>
          </a:p>
          <a:p>
            <a:pPr marL="827405" indent="-444500" algn="l" rtl="0" eaLnBrk="0">
              <a:lnSpc>
                <a:spcPct val="133000"/>
              </a:lnSpc>
              <a:spcBef>
                <a:spcPts val="635"/>
              </a:spcBef>
            </a:pPr>
            <a:r>
              <a:rPr sz="1900" kern="0" spc="160" dirty="0">
                <a:solidFill>
                  <a:srgbClr val="000000">
                    <a:alpha val="100000"/>
                  </a:srgbClr>
                </a:solidFill>
                <a:latin typeface="黑体" panose="02010609060101010101" charset="-122"/>
                <a:ea typeface="黑体" panose="02010609060101010101" charset="-122"/>
                <a:cs typeface="黑体" panose="02010609060101010101" charset="-122"/>
              </a:rPr>
              <a:t>-操作可逆性：逆向执行日志记录的操作，可以恢复原来状态(未执行这批操作时的状态)</a:t>
            </a:r>
            <a:r>
              <a:rPr sz="1900" kern="0" spc="0" dirty="0">
                <a:solidFill>
                  <a:srgbClr val="000000">
                    <a:alpha val="100000"/>
                  </a:srgbClr>
                </a:solidFill>
                <a:latin typeface="黑体" panose="02010609060101010101" charset="-122"/>
                <a:ea typeface="黑体" panose="02010609060101010101" charset="-122"/>
                <a:cs typeface="黑体" panose="02010609060101010101" charset="-122"/>
              </a:rPr>
              <a:t>      </a:t>
            </a:r>
            <a:r>
              <a:rPr sz="1900" kern="0" spc="160" dirty="0">
                <a:solidFill>
                  <a:srgbClr val="000000">
                    <a:alpha val="100000"/>
                  </a:srgbClr>
                </a:solidFill>
                <a:latin typeface="黑体" panose="02010609060101010101" charset="-122"/>
                <a:ea typeface="黑体" panose="02010609060101010101" charset="-122"/>
                <a:cs typeface="黑体" panose="02010609060101010101" charset="-122"/>
              </a:rPr>
              <a:t>·</a:t>
            </a:r>
            <a:r>
              <a:rPr sz="1900" kern="0" spc="-750" dirty="0">
                <a:solidFill>
                  <a:srgbClr val="000000">
                    <a:alpha val="100000"/>
                  </a:srgbClr>
                </a:solidFill>
                <a:latin typeface="黑体" panose="02010609060101010101" charset="-122"/>
                <a:ea typeface="黑体" panose="02010609060101010101" charset="-122"/>
                <a:cs typeface="黑体" panose="02010609060101010101" charset="-122"/>
              </a:rPr>
              <a:t> </a:t>
            </a:r>
            <a:r>
              <a:rPr sz="1900" kern="0" spc="160" dirty="0">
                <a:solidFill>
                  <a:srgbClr val="000000">
                    <a:alpha val="100000"/>
                  </a:srgbClr>
                </a:solidFill>
                <a:latin typeface="黑体" panose="02010609060101010101" charset="-122"/>
                <a:ea typeface="黑体" panose="02010609060101010101" charset="-122"/>
                <a:cs typeface="黑体" panose="02010609060101010101" charset="-122"/>
              </a:rPr>
              <a:t>例如第10个页面第100偏移量的值由20改</a:t>
            </a:r>
            <a:r>
              <a:rPr sz="1900" kern="0" spc="150" dirty="0">
                <a:solidFill>
                  <a:srgbClr val="000000">
                    <a:alpha val="100000"/>
                  </a:srgbClr>
                </a:solidFill>
                <a:latin typeface="黑体" panose="02010609060101010101" charset="-122"/>
                <a:ea typeface="黑体" panose="02010609060101010101" charset="-122"/>
                <a:cs typeface="黑体" panose="02010609060101010101" charset="-122"/>
              </a:rPr>
              <a:t>成21,逆操作由21改成20</a:t>
            </a:r>
            <a:endParaRPr sz="1900" dirty="0">
              <a:latin typeface="黑体" panose="02010609060101010101" charset="-122"/>
              <a:ea typeface="黑体" panose="02010609060101010101" charset="-122"/>
              <a:cs typeface="黑体" panose="02010609060101010101" charset="-122"/>
            </a:endParaRPr>
          </a:p>
          <a:p>
            <a:pPr algn="l" rtl="0" eaLnBrk="0">
              <a:lnSpc>
                <a:spcPct val="101000"/>
              </a:lnSpc>
            </a:pPr>
            <a:endParaRPr sz="1000" dirty="0">
              <a:latin typeface="Arial" panose="020B0604020202020204"/>
              <a:ea typeface="Arial" panose="020B0604020202020204"/>
              <a:cs typeface="Arial" panose="020B0604020202020204"/>
            </a:endParaRPr>
          </a:p>
          <a:p>
            <a:pPr marL="827405" algn="l" rtl="0" eaLnBrk="0">
              <a:lnSpc>
                <a:spcPct val="98000"/>
              </a:lnSpc>
              <a:spcBef>
                <a:spcPts val="5"/>
              </a:spcBef>
            </a:pPr>
            <a:r>
              <a:rPr sz="1900" kern="0" spc="130" dirty="0">
                <a:solidFill>
                  <a:srgbClr val="000000">
                    <a:alpha val="100000"/>
                  </a:srgbClr>
                </a:solidFill>
                <a:latin typeface="黑体" panose="02010609060101010101" charset="-122"/>
                <a:ea typeface="黑体" panose="02010609060101010101" charset="-122"/>
                <a:cs typeface="黑体" panose="02010609060101010101" charset="-122"/>
              </a:rPr>
              <a:t>·</a:t>
            </a:r>
            <a:r>
              <a:rPr sz="1900" kern="0" spc="-740" dirty="0">
                <a:solidFill>
                  <a:srgbClr val="000000">
                    <a:alpha val="100000"/>
                  </a:srgbClr>
                </a:solidFill>
                <a:latin typeface="黑体" panose="02010609060101010101" charset="-122"/>
                <a:ea typeface="黑体" panose="02010609060101010101" charset="-122"/>
                <a:cs typeface="黑体" panose="02010609060101010101" charset="-122"/>
              </a:rPr>
              <a:t> </a:t>
            </a:r>
            <a:r>
              <a:rPr sz="1900" kern="0" spc="130" dirty="0">
                <a:solidFill>
                  <a:srgbClr val="000000">
                    <a:alpha val="100000"/>
                  </a:srgbClr>
                </a:solidFill>
                <a:latin typeface="黑体" panose="02010609060101010101" charset="-122"/>
                <a:ea typeface="黑体" panose="02010609060101010101" charset="-122"/>
                <a:cs typeface="黑体" panose="02010609060101010101" charset="-122"/>
              </a:rPr>
              <a:t>物理日志不可逆(页面偏移量位置可能被后续记录修改),逻辑</a:t>
            </a:r>
            <a:r>
              <a:rPr sz="1900" kern="0" spc="120" dirty="0">
                <a:solidFill>
                  <a:srgbClr val="000000">
                    <a:alpha val="100000"/>
                  </a:srgbClr>
                </a:solidFill>
                <a:latin typeface="黑体" panose="02010609060101010101" charset="-122"/>
                <a:ea typeface="黑体" panose="02010609060101010101" charset="-122"/>
                <a:cs typeface="黑体" panose="02010609060101010101" charset="-122"/>
              </a:rPr>
              <a:t>日志可逆。</a:t>
            </a:r>
            <a:endParaRPr sz="1900" dirty="0">
              <a:latin typeface="黑体" panose="02010609060101010101" charset="-122"/>
              <a:ea typeface="黑体" panose="02010609060101010101" charset="-122"/>
              <a:cs typeface="黑体" panose="02010609060101010101" charset="-122"/>
            </a:endParaRPr>
          </a:p>
        </p:txBody>
      </p:sp>
      <p:sp>
        <p:nvSpPr>
          <p:cNvPr id="456" name="textbox 456"/>
          <p:cNvSpPr/>
          <p:nvPr/>
        </p:nvSpPr>
        <p:spPr>
          <a:xfrm>
            <a:off x="5226080" y="6596362"/>
            <a:ext cx="6657975" cy="299084"/>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2000"/>
              </a:lnSpc>
            </a:pPr>
            <a:r>
              <a:rPr sz="1800" kern="0" spc="30" baseline="9000" dirty="0">
                <a:solidFill>
                  <a:srgbClr val="000000">
                    <a:alpha val="100000"/>
                  </a:srgbClr>
                </a:solidFill>
                <a:latin typeface="黑体" panose="02010609060101010101" charset="-122"/>
                <a:ea typeface="黑体" panose="02010609060101010101" charset="-122"/>
                <a:cs typeface="黑体" panose="02010609060101010101" charset="-122"/>
              </a:rPr>
              <a:t>数据库系统—故障恢复</a:t>
            </a:r>
            <a:r>
              <a:rPr sz="1100" kern="0" spc="30" dirty="0">
                <a:solidFill>
                  <a:srgbClr val="000000">
                    <a:alpha val="100000"/>
                  </a:srgbClr>
                </a:solidFill>
                <a:latin typeface="黑体" panose="02010609060101010101" charset="-122"/>
                <a:ea typeface="黑体" panose="02010609060101010101" charset="-122"/>
                <a:cs typeface="黑体" panose="02010609060101010101" charset="-122"/>
              </a:rPr>
              <a:t>  </a:t>
            </a:r>
            <a:r>
              <a:rPr sz="1100" kern="0" spc="20" dirty="0">
                <a:solidFill>
                  <a:srgbClr val="000000">
                    <a:alpha val="100000"/>
                  </a:srgbClr>
                </a:solidFill>
                <a:latin typeface="黑体" panose="02010609060101010101" charset="-122"/>
                <a:ea typeface="黑体" panose="02010609060101010101" charset="-122"/>
                <a:cs typeface="黑体" panose="02010609060101010101" charset="-122"/>
              </a:rPr>
              <a:t>                                                                 </a:t>
            </a:r>
            <a:r>
              <a:rPr sz="3000" kern="0" spc="20" baseline="-19000" dirty="0">
                <a:solidFill>
                  <a:srgbClr val="000000">
                    <a:alpha val="100000"/>
                  </a:srgbClr>
                </a:solidFill>
                <a:latin typeface="Times New Roman" panose="02020603050405020304"/>
                <a:ea typeface="Times New Roman" panose="02020603050405020304"/>
                <a:cs typeface="Times New Roman" panose="02020603050405020304"/>
              </a:rPr>
              <a:t>34</a:t>
            </a:r>
            <a:endParaRPr sz="3000" baseline="-19000" dirty="0">
              <a:latin typeface="Times New Roman" panose="02020603050405020304"/>
              <a:ea typeface="Times New Roman" panose="02020603050405020304"/>
              <a:cs typeface="Times New Roman" panose="02020603050405020304"/>
            </a:endParaRPr>
          </a:p>
        </p:txBody>
      </p:sp>
      <p:pic>
        <p:nvPicPr>
          <p:cNvPr id="458" name="picture 458"/>
          <p:cNvPicPr>
            <a:picLocks noChangeAspect="1"/>
          </p:cNvPicPr>
          <p:nvPr/>
        </p:nvPicPr>
        <p:blipFill>
          <a:blip r:embed="rId1"/>
          <a:stretch>
            <a:fillRect/>
          </a:stretch>
        </p:blipFill>
        <p:spPr>
          <a:xfrm rot="21600000">
            <a:off x="508040" y="1168397"/>
            <a:ext cx="11201400" cy="12687"/>
          </a:xfrm>
          <a:prstGeom prst="rect">
            <a:avLst/>
          </a:prstGeom>
        </p:spPr>
      </p:pic>
      <p:pic>
        <p:nvPicPr>
          <p:cNvPr id="460" name="picture 460"/>
          <p:cNvPicPr>
            <a:picLocks noChangeAspect="1"/>
          </p:cNvPicPr>
          <p:nvPr/>
        </p:nvPicPr>
        <p:blipFill>
          <a:blip r:embed="rId2"/>
          <a:stretch>
            <a:fillRect/>
          </a:stretch>
        </p:blipFill>
        <p:spPr>
          <a:xfrm rot="21600000">
            <a:off x="476219" y="6038880"/>
            <a:ext cx="11195060" cy="12687"/>
          </a:xfrm>
          <a:prstGeom prst="rect">
            <a:avLst/>
          </a:prstGeom>
        </p:spPr>
      </p:pic>
      <p:pic>
        <p:nvPicPr>
          <p:cNvPr id="462" name="picture 462"/>
          <p:cNvPicPr>
            <a:picLocks noChangeAspect="1"/>
          </p:cNvPicPr>
          <p:nvPr/>
        </p:nvPicPr>
        <p:blipFill>
          <a:blip r:embed="rId3"/>
          <a:stretch>
            <a:fillRect/>
          </a:stretch>
        </p:blipFill>
        <p:spPr>
          <a:xfrm rot="21600000">
            <a:off x="228594" y="1485922"/>
            <a:ext cx="6350" cy="4330689"/>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box 506"/>
          <p:cNvSpPr/>
          <p:nvPr/>
        </p:nvSpPr>
        <p:spPr>
          <a:xfrm>
            <a:off x="1275069" y="4113115"/>
            <a:ext cx="10259059" cy="2221229"/>
          </a:xfrm>
          <a:prstGeom prst="rect">
            <a:avLst/>
          </a:prstGeom>
          <a:noFill/>
          <a:ln w="0" cap="flat">
            <a:noFill/>
            <a:prstDash val="solid"/>
            <a:miter lim="0"/>
          </a:ln>
        </p:spPr>
        <p:txBody>
          <a:bodyPr vert="horz" wrap="square" lIns="0" tIns="0" rIns="0" bIns="0"/>
          <a:lstStyle/>
          <a:p>
            <a:pPr algn="l" rtl="0" eaLnBrk="0">
              <a:lnSpc>
                <a:spcPct val="100000"/>
              </a:lnSpc>
            </a:pPr>
            <a:endParaRPr sz="100" dirty="0">
              <a:latin typeface="Arial" panose="020B0604020202020204"/>
              <a:ea typeface="Arial" panose="020B0604020202020204"/>
              <a:cs typeface="Arial" panose="020B0604020202020204"/>
            </a:endParaRPr>
          </a:p>
          <a:p>
            <a:pPr marL="18415" indent="-5715" algn="l" rtl="0" eaLnBrk="0">
              <a:lnSpc>
                <a:spcPct val="99000"/>
              </a:lnSpc>
            </a:pPr>
            <a:r>
              <a:rPr sz="2300" kern="0" spc="100" dirty="0">
                <a:solidFill>
                  <a:srgbClr val="6B0086">
                    <a:alpha val="100000"/>
                  </a:srgbClr>
                </a:solidFill>
                <a:latin typeface="黑体" panose="02010609060101010101" charset="-122"/>
                <a:ea typeface="黑体" panose="02010609060101010101" charset="-122"/>
                <a:cs typeface="黑体" panose="02010609060101010101" charset="-122"/>
              </a:rPr>
              <a:t>注</a:t>
            </a:r>
            <a:r>
              <a:rPr sz="2300" kern="0" spc="100" dirty="0">
                <a:solidFill>
                  <a:srgbClr val="000000">
                    <a:alpha val="100000"/>
                  </a:srgbClr>
                </a:solidFill>
                <a:latin typeface="黑体" panose="02010609060101010101" charset="-122"/>
                <a:ea typeface="黑体" panose="02010609060101010101" charset="-122"/>
                <a:cs typeface="黑体" panose="02010609060101010101" charset="-122"/>
              </a:rPr>
              <a:t>：</a:t>
            </a:r>
            <a:r>
              <a:rPr sz="2300" kern="0" spc="100" dirty="0">
                <a:solidFill>
                  <a:srgbClr val="6B0086">
                    <a:alpha val="100000"/>
                  </a:srgbClr>
                </a:solidFill>
                <a:latin typeface="黑体" panose="02010609060101010101" charset="-122"/>
                <a:ea typeface="黑体" panose="02010609060101010101" charset="-122"/>
                <a:cs typeface="黑体" panose="02010609060101010101" charset="-122"/>
              </a:rPr>
              <a:t>物理逻辑日志用于回滚时</a:t>
            </a:r>
            <a:r>
              <a:rPr sz="2300" kern="0" spc="100" dirty="0">
                <a:solidFill>
                  <a:srgbClr val="000000">
                    <a:alpha val="100000"/>
                  </a:srgbClr>
                </a:solidFill>
                <a:latin typeface="黑体" panose="02010609060101010101" charset="-122"/>
                <a:ea typeface="黑体" panose="02010609060101010101" charset="-122"/>
                <a:cs typeface="黑体" panose="02010609060101010101" charset="-122"/>
              </a:rPr>
              <a:t>，</a:t>
            </a:r>
            <a:r>
              <a:rPr sz="2300" kern="0" spc="90" dirty="0">
                <a:solidFill>
                  <a:srgbClr val="6B0086">
                    <a:alpha val="100000"/>
                  </a:srgbClr>
                </a:solidFill>
                <a:latin typeface="黑体" panose="02010609060101010101" charset="-122"/>
                <a:ea typeface="黑体" panose="02010609060101010101" charset="-122"/>
                <a:cs typeface="黑体" panose="02010609060101010101" charset="-122"/>
              </a:rPr>
              <a:t>特别是索引页面分裂</a:t>
            </a:r>
            <a:r>
              <a:rPr sz="2300" kern="0" spc="90" dirty="0">
                <a:solidFill>
                  <a:srgbClr val="000000">
                    <a:alpha val="100000"/>
                  </a:srgbClr>
                </a:solidFill>
                <a:latin typeface="黑体" panose="02010609060101010101" charset="-122"/>
                <a:ea typeface="黑体" panose="02010609060101010101" charset="-122"/>
                <a:cs typeface="黑体" panose="02010609060101010101" charset="-122"/>
              </a:rPr>
              <a:t>，</a:t>
            </a:r>
            <a:r>
              <a:rPr sz="2300" kern="0" spc="90" dirty="0">
                <a:solidFill>
                  <a:srgbClr val="6B0086">
                    <a:alpha val="100000"/>
                  </a:srgbClr>
                </a:solidFill>
                <a:latin typeface="黑体" panose="02010609060101010101" charset="-122"/>
                <a:ea typeface="黑体" panose="02010609060101010101" charset="-122"/>
                <a:cs typeface="黑体" panose="02010609060101010101" charset="-122"/>
              </a:rPr>
              <a:t>可通过页</a:t>
            </a:r>
            <a:r>
              <a:rPr sz="2300" kern="0" spc="0" dirty="0">
                <a:solidFill>
                  <a:srgbClr val="6B0086">
                    <a:alpha val="100000"/>
                  </a:srgbClr>
                </a:solidFill>
                <a:latin typeface="黑体" panose="02010609060101010101" charset="-122"/>
                <a:ea typeface="黑体" panose="02010609060101010101" charset="-122"/>
                <a:cs typeface="黑体" panose="02010609060101010101" charset="-122"/>
              </a:rPr>
              <a:t>            </a:t>
            </a:r>
            <a:r>
              <a:rPr sz="2300" kern="0" spc="80" dirty="0">
                <a:solidFill>
                  <a:srgbClr val="6B0086">
                    <a:alpha val="100000"/>
                  </a:srgbClr>
                </a:solidFill>
                <a:latin typeface="黑体" panose="02010609060101010101" charset="-122"/>
                <a:ea typeface="黑体" panose="02010609060101010101" charset="-122"/>
                <a:cs typeface="黑体" panose="02010609060101010101" charset="-122"/>
              </a:rPr>
              <a:t>面前后指针来完成回滚</a:t>
            </a:r>
            <a:r>
              <a:rPr sz="2300" kern="0" spc="80" dirty="0">
                <a:solidFill>
                  <a:srgbClr val="000000">
                    <a:alpha val="100000"/>
                  </a:srgbClr>
                </a:solidFill>
                <a:latin typeface="黑体" panose="02010609060101010101" charset="-122"/>
                <a:ea typeface="黑体" panose="02010609060101010101" charset="-122"/>
                <a:cs typeface="黑体" panose="02010609060101010101" charset="-122"/>
              </a:rPr>
              <a:t>。</a:t>
            </a:r>
            <a:endParaRPr sz="2300" dirty="0">
              <a:latin typeface="黑体" panose="02010609060101010101" charset="-122"/>
              <a:ea typeface="黑体" panose="02010609060101010101" charset="-122"/>
              <a:cs typeface="黑体" panose="02010609060101010101" charset="-122"/>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20000"/>
              </a:lnSpc>
            </a:pPr>
            <a:endParaRPr sz="300" dirty="0">
              <a:latin typeface="Arial" panose="020B0604020202020204"/>
              <a:ea typeface="Arial" panose="020B0604020202020204"/>
              <a:cs typeface="Arial" panose="020B0604020202020204"/>
            </a:endParaRPr>
          </a:p>
          <a:p>
            <a:pPr algn="r" rtl="0" eaLnBrk="0">
              <a:lnSpc>
                <a:spcPct val="89000"/>
              </a:lnSpc>
              <a:spcBef>
                <a:spcPts val="5"/>
              </a:spcBef>
            </a:pPr>
            <a:r>
              <a:rPr sz="1200" kern="0" spc="10" dirty="0">
                <a:solidFill>
                  <a:srgbClr val="000000">
                    <a:alpha val="100000"/>
                  </a:srgbClr>
                </a:solidFill>
                <a:latin typeface="黑体" panose="02010609060101010101" charset="-122"/>
                <a:ea typeface="黑体" panose="02010609060101010101" charset="-122"/>
                <a:cs typeface="黑体" panose="02010609060101010101" charset="-122"/>
              </a:rPr>
              <a:t>                                                       </a:t>
            </a:r>
            <a:r>
              <a:rPr sz="1200" kern="0" spc="0" dirty="0">
                <a:solidFill>
                  <a:srgbClr val="000000">
                    <a:alpha val="100000"/>
                  </a:srgbClr>
                </a:solidFill>
                <a:latin typeface="黑体" panose="02010609060101010101" charset="-122"/>
                <a:ea typeface="黑体" panose="02010609060101010101" charset="-122"/>
                <a:cs typeface="黑体" panose="02010609060101010101" charset="-122"/>
              </a:rPr>
              <a:t>  </a:t>
            </a:r>
            <a:r>
              <a:rPr sz="2200" b="1" kern="0" spc="10" baseline="-9000" dirty="0">
                <a:solidFill>
                  <a:srgbClr val="000000">
                    <a:alpha val="100000"/>
                  </a:srgbClr>
                </a:solidFill>
                <a:latin typeface="Times New Roman" panose="02020603050405020304"/>
                <a:ea typeface="Times New Roman" panose="02020603050405020304"/>
                <a:cs typeface="Times New Roman" panose="02020603050405020304"/>
              </a:rPr>
              <a:t>37</a:t>
            </a:r>
            <a:endParaRPr sz="2200" baseline="-9000" dirty="0">
              <a:latin typeface="Times New Roman" panose="02020603050405020304"/>
              <a:ea typeface="Times New Roman" panose="02020603050405020304"/>
              <a:cs typeface="Times New Roman" panose="02020603050405020304"/>
            </a:endParaRPr>
          </a:p>
        </p:txBody>
      </p:sp>
      <p:graphicFrame>
        <p:nvGraphicFramePr>
          <p:cNvPr id="508" name="table 508"/>
          <p:cNvGraphicFramePr>
            <a:graphicFrameLocks noGrp="1"/>
          </p:cNvGraphicFramePr>
          <p:nvPr/>
        </p:nvGraphicFramePr>
        <p:xfrm>
          <a:off x="739805" y="2041537"/>
          <a:ext cx="10686415" cy="1853565"/>
        </p:xfrm>
        <a:graphic>
          <a:graphicData uri="http://schemas.openxmlformats.org/drawingml/2006/table">
            <a:tbl>
              <a:tblPr/>
              <a:tblGrid>
                <a:gridCol w="1978025"/>
                <a:gridCol w="1726564"/>
                <a:gridCol w="1485900"/>
                <a:gridCol w="1606550"/>
                <a:gridCol w="1200150"/>
                <a:gridCol w="1092200"/>
                <a:gridCol w="1597025"/>
              </a:tblGrid>
              <a:tr h="454025">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1988"/>
                    </a:solidFill>
                  </a:tcPr>
                </a:tc>
                <a:tc>
                  <a:txBody>
                    <a:bodyPr/>
                    <a:lstStyle/>
                    <a:p>
                      <a:pPr algn="l" rtl="0" eaLnBrk="0">
                        <a:lnSpc>
                          <a:spcPct val="108000"/>
                        </a:lnSpc>
                      </a:pPr>
                      <a:endParaRPr sz="500" dirty="0">
                        <a:latin typeface="Arial" panose="020B0604020202020204"/>
                        <a:ea typeface="Arial" panose="020B0604020202020204"/>
                        <a:cs typeface="Arial" panose="020B0604020202020204"/>
                      </a:endParaRPr>
                    </a:p>
                    <a:p>
                      <a:pPr marL="130810" algn="l" rtl="0" eaLnBrk="0">
                        <a:lnSpc>
                          <a:spcPct val="95000"/>
                        </a:lnSpc>
                        <a:spcBef>
                          <a:spcPts val="0"/>
                        </a:spcBef>
                      </a:pPr>
                      <a:r>
                        <a:rPr sz="2400" b="1" kern="0" spc="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解析速度</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1988"/>
                    </a:solidFill>
                  </a:tcPr>
                </a:tc>
                <a:tc>
                  <a:txBody>
                    <a:bodyPr/>
                    <a:lstStyle/>
                    <a:p>
                      <a:pPr algn="l" rtl="0" eaLnBrk="0">
                        <a:lnSpc>
                          <a:spcPct val="117000"/>
                        </a:lnSpc>
                      </a:pPr>
                      <a:endParaRPr sz="500" dirty="0">
                        <a:latin typeface="Arial" panose="020B0604020202020204"/>
                        <a:ea typeface="Arial" panose="020B0604020202020204"/>
                        <a:cs typeface="Arial" panose="020B0604020202020204"/>
                      </a:endParaRPr>
                    </a:p>
                    <a:p>
                      <a:pPr marL="106045" algn="l" rtl="0" eaLnBrk="0">
                        <a:lnSpc>
                          <a:spcPct val="97000"/>
                        </a:lnSpc>
                        <a:spcBef>
                          <a:spcPts val="5"/>
                        </a:spcBef>
                      </a:pPr>
                      <a:r>
                        <a:rPr sz="2400" b="1" kern="0" spc="-1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日志量</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1988"/>
                    </a:solidFill>
                  </a:tcPr>
                </a:tc>
                <a:tc>
                  <a:txBody>
                    <a:bodyPr/>
                    <a:lstStyle/>
                    <a:p>
                      <a:pPr algn="l" rtl="0" eaLnBrk="0">
                        <a:lnSpc>
                          <a:spcPct val="105000"/>
                        </a:lnSpc>
                      </a:pPr>
                      <a:endParaRPr sz="500" dirty="0">
                        <a:latin typeface="Arial" panose="020B0604020202020204"/>
                        <a:ea typeface="Arial" panose="020B0604020202020204"/>
                        <a:cs typeface="Arial" panose="020B0604020202020204"/>
                      </a:endParaRPr>
                    </a:p>
                    <a:p>
                      <a:pPr marL="125095" algn="l" rtl="0" eaLnBrk="0">
                        <a:lnSpc>
                          <a:spcPct val="95000"/>
                        </a:lnSpc>
                        <a:spcBef>
                          <a:spcPts val="0"/>
                        </a:spcBef>
                      </a:pPr>
                      <a:r>
                        <a:rPr sz="2400" b="1" kern="0" spc="-1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可重做性</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1988"/>
                    </a:solidFill>
                  </a:tcPr>
                </a:tc>
                <a:tc>
                  <a:txBody>
                    <a:bodyPr/>
                    <a:lstStyle/>
                    <a:p>
                      <a:pPr algn="l" rtl="0" eaLnBrk="0">
                        <a:lnSpc>
                          <a:spcPct val="105000"/>
                        </a:lnSpc>
                      </a:pPr>
                      <a:endParaRPr sz="500" dirty="0">
                        <a:latin typeface="Arial" panose="020B0604020202020204"/>
                        <a:ea typeface="Arial" panose="020B0604020202020204"/>
                        <a:cs typeface="Arial" panose="020B0604020202020204"/>
                      </a:endParaRPr>
                    </a:p>
                    <a:p>
                      <a:pPr marL="137795" algn="l" rtl="0" eaLnBrk="0">
                        <a:lnSpc>
                          <a:spcPct val="95000"/>
                        </a:lnSpc>
                        <a:spcBef>
                          <a:spcPts val="0"/>
                        </a:spcBef>
                      </a:pPr>
                      <a:r>
                        <a:rPr sz="2400" b="1" kern="0" spc="-1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幂等性</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1988"/>
                    </a:solidFill>
                  </a:tcPr>
                </a:tc>
                <a:tc>
                  <a:txBody>
                    <a:bodyPr/>
                    <a:lstStyle/>
                    <a:p>
                      <a:pPr algn="l" rtl="0" eaLnBrk="0">
                        <a:lnSpc>
                          <a:spcPct val="111000"/>
                        </a:lnSpc>
                      </a:pPr>
                      <a:endParaRPr sz="500" dirty="0">
                        <a:latin typeface="Arial" panose="020B0604020202020204"/>
                        <a:ea typeface="Arial" panose="020B0604020202020204"/>
                        <a:cs typeface="Arial" panose="020B0604020202020204"/>
                      </a:endParaRPr>
                    </a:p>
                    <a:p>
                      <a:pPr marL="118745" algn="l" rtl="0" eaLnBrk="0">
                        <a:lnSpc>
                          <a:spcPct val="95000"/>
                        </a:lnSpc>
                        <a:spcBef>
                          <a:spcPts val="5"/>
                        </a:spcBef>
                      </a:pPr>
                      <a:r>
                        <a:rPr sz="2400" b="1" kern="0" spc="-1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可逆性</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1988"/>
                    </a:solidFill>
                  </a:tcPr>
                </a:tc>
                <a:tc>
                  <a:txBody>
                    <a:bodyPr/>
                    <a:lstStyle/>
                    <a:p>
                      <a:pPr algn="l" rtl="0" eaLnBrk="0">
                        <a:lnSpc>
                          <a:spcPct val="105000"/>
                        </a:lnSpc>
                      </a:pPr>
                      <a:endParaRPr sz="500" dirty="0">
                        <a:latin typeface="Arial" panose="020B0604020202020204"/>
                        <a:ea typeface="Arial" panose="020B0604020202020204"/>
                        <a:cs typeface="Arial" panose="020B0604020202020204"/>
                      </a:endParaRPr>
                    </a:p>
                    <a:p>
                      <a:pPr marL="272415" algn="l" rtl="0" eaLnBrk="0">
                        <a:lnSpc>
                          <a:spcPct val="95000"/>
                        </a:lnSpc>
                        <a:spcBef>
                          <a:spcPts val="0"/>
                        </a:spcBef>
                      </a:pPr>
                      <a:r>
                        <a:rPr sz="2400" b="1" kern="0" spc="-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应用场景</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0850">
                <a:tc>
                  <a:txBody>
                    <a:bodyPr/>
                    <a:lstStyle/>
                    <a:p>
                      <a:pPr algn="l" rtl="0" eaLnBrk="0">
                        <a:lnSpc>
                          <a:spcPct val="113000"/>
                        </a:lnSpc>
                      </a:pPr>
                      <a:endParaRPr sz="500" dirty="0">
                        <a:latin typeface="Arial" panose="020B0604020202020204"/>
                        <a:ea typeface="Arial" panose="020B0604020202020204"/>
                        <a:cs typeface="Arial" panose="020B0604020202020204"/>
                      </a:endParaRPr>
                    </a:p>
                    <a:p>
                      <a:pPr marL="123190" algn="l" rtl="0" eaLnBrk="0">
                        <a:lnSpc>
                          <a:spcPct val="95000"/>
                        </a:lnSpc>
                      </a:pPr>
                      <a:r>
                        <a:rPr sz="2400" kern="0" spc="3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物理日志</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EB"/>
                    </a:solidFill>
                  </a:tcPr>
                </a:tc>
                <a:tc>
                  <a:txBody>
                    <a:bodyPr/>
                    <a:lstStyle/>
                    <a:p>
                      <a:pPr algn="l" rtl="0" eaLnBrk="0">
                        <a:lnSpc>
                          <a:spcPct val="109000"/>
                        </a:lnSpc>
                      </a:pPr>
                      <a:endParaRPr sz="500" dirty="0">
                        <a:latin typeface="Arial" panose="020B0604020202020204"/>
                        <a:ea typeface="Arial" panose="020B0604020202020204"/>
                        <a:cs typeface="Arial" panose="020B0604020202020204"/>
                      </a:endParaRPr>
                    </a:p>
                    <a:p>
                      <a:pPr marL="126365" algn="l" rtl="0" eaLnBrk="0">
                        <a:lnSpc>
                          <a:spcPct val="95000"/>
                        </a:lnSpc>
                        <a:spcBef>
                          <a:spcPts val="5"/>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快</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EB"/>
                    </a:solidFill>
                  </a:tcPr>
                </a:tc>
                <a:tc>
                  <a:txBody>
                    <a:bodyPr/>
                    <a:lstStyle/>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6000"/>
                        </a:lnSpc>
                      </a:pPr>
                      <a:endParaRPr sz="100" dirty="0">
                        <a:latin typeface="Arial" panose="020B0604020202020204"/>
                        <a:ea typeface="Arial" panose="020B0604020202020204"/>
                        <a:cs typeface="Arial" panose="020B0604020202020204"/>
                      </a:endParaRPr>
                    </a:p>
                    <a:p>
                      <a:pPr marL="54610" algn="l" rtl="0" eaLnBrk="0">
                        <a:lnSpc>
                          <a:spcPct val="86000"/>
                        </a:lnSpc>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大</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eaVert">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DEB"/>
                    </a:solidFill>
                  </a:tcPr>
                </a:tc>
                <a:tc>
                  <a:txBody>
                    <a:bodyPr/>
                    <a:lstStyle/>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1000"/>
                        </a:lnSpc>
                      </a:pPr>
                      <a:endParaRPr sz="1000" dirty="0">
                        <a:latin typeface="Arial" panose="020B0604020202020204"/>
                        <a:ea typeface="Arial" panose="020B0604020202020204"/>
                        <a:cs typeface="Arial" panose="020B0604020202020204"/>
                      </a:endParaRPr>
                    </a:p>
                    <a:p>
                      <a:pPr algn="l" rtl="0" eaLnBrk="0">
                        <a:lnSpc>
                          <a:spcPct val="111000"/>
                        </a:lnSpc>
                      </a:pPr>
                      <a:endParaRPr sz="1000" dirty="0">
                        <a:latin typeface="Arial" panose="020B0604020202020204"/>
                        <a:ea typeface="Arial" panose="020B0604020202020204"/>
                        <a:cs typeface="Arial" panose="020B0604020202020204"/>
                      </a:endParaRPr>
                    </a:p>
                    <a:p>
                      <a:pPr marL="50165" algn="l" rtl="0" eaLnBrk="0">
                        <a:lnSpc>
                          <a:spcPct val="86000"/>
                        </a:lnSpc>
                        <a:spcBef>
                          <a:spcPts val="5"/>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是</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eaVert">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EB"/>
                    </a:solidFill>
                  </a:tcPr>
                </a:tc>
                <a:tc>
                  <a:txBody>
                    <a:bodyPr/>
                    <a:lstStyle/>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marL="50165" algn="l" rtl="0" eaLnBrk="0">
                        <a:lnSpc>
                          <a:spcPct val="86000"/>
                        </a:lnSpc>
                        <a:spcBef>
                          <a:spcPts val="5"/>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是</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eaVert">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EB"/>
                    </a:solidFill>
                  </a:tcPr>
                </a:tc>
                <a:tc>
                  <a:txBody>
                    <a:bodyPr/>
                    <a:lstStyle/>
                    <a:p>
                      <a:pPr algn="l" rtl="0" eaLnBrk="0">
                        <a:lnSpc>
                          <a:spcPct val="109000"/>
                        </a:lnSpc>
                      </a:pPr>
                      <a:endParaRPr sz="500" dirty="0">
                        <a:latin typeface="Arial" panose="020B0604020202020204"/>
                        <a:ea typeface="Arial" panose="020B0604020202020204"/>
                        <a:cs typeface="Arial" panose="020B0604020202020204"/>
                      </a:endParaRPr>
                    </a:p>
                    <a:p>
                      <a:pPr marL="127000" algn="l" rtl="0" eaLnBrk="0">
                        <a:lnSpc>
                          <a:spcPct val="95000"/>
                        </a:lnSpc>
                        <a:spcBef>
                          <a:spcPts val="5"/>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否</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DEB"/>
                    </a:solidFill>
                  </a:tcPr>
                </a:tc>
                <a:tc>
                  <a:txBody>
                    <a:bodyPr/>
                    <a:lstStyle/>
                    <a:p>
                      <a:pPr algn="l" rtl="0" eaLnBrk="0">
                        <a:lnSpc>
                          <a:spcPct val="106000"/>
                        </a:lnSpc>
                      </a:pPr>
                      <a:endParaRPr sz="500" dirty="0">
                        <a:latin typeface="Arial" panose="020B0604020202020204"/>
                        <a:ea typeface="Arial" panose="020B0604020202020204"/>
                        <a:cs typeface="Arial" panose="020B0604020202020204"/>
                      </a:endParaRPr>
                    </a:p>
                    <a:p>
                      <a:pPr marL="184150" algn="l" rtl="0" eaLnBrk="0">
                        <a:lnSpc>
                          <a:spcPct val="95000"/>
                        </a:lnSpc>
                        <a:spcBef>
                          <a:spcPts val="5"/>
                        </a:spcBef>
                      </a:pPr>
                      <a:r>
                        <a:rPr sz="2400" kern="0" spc="3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重做日志</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EB"/>
                    </a:solidFill>
                  </a:tcPr>
                </a:tc>
              </a:tr>
              <a:tr h="948689">
                <a:tc>
                  <a:txBody>
                    <a:bodyPr/>
                    <a:lstStyle/>
                    <a:p>
                      <a:pPr algn="l" rtl="0" eaLnBrk="0">
                        <a:lnSpc>
                          <a:spcPct val="102000"/>
                        </a:lnSpc>
                      </a:pPr>
                      <a:endParaRPr sz="1000" dirty="0">
                        <a:latin typeface="Arial" panose="020B0604020202020204"/>
                        <a:ea typeface="Arial" panose="020B0604020202020204"/>
                        <a:cs typeface="Arial" panose="020B0604020202020204"/>
                      </a:endParaRPr>
                    </a:p>
                    <a:p>
                      <a:pPr marL="123190" algn="l" rtl="0" eaLnBrk="0">
                        <a:lnSpc>
                          <a:spcPct val="95000"/>
                        </a:lnSpc>
                        <a:spcBef>
                          <a:spcPts val="5"/>
                        </a:spcBef>
                      </a:pPr>
                      <a:r>
                        <a:rPr sz="2400" kern="0" spc="3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逻辑日志</a:t>
                      </a:r>
                      <a:endParaRPr sz="2400" dirty="0">
                        <a:latin typeface="宋体" panose="02010600030101010101" pitchFamily="2" charset="-122"/>
                        <a:ea typeface="宋体" panose="02010600030101010101" pitchFamily="2" charset="-122"/>
                        <a:cs typeface="宋体" panose="02010600030101010101" pitchFamily="2" charset="-122"/>
                      </a:endParaRPr>
                    </a:p>
                    <a:p>
                      <a:pPr algn="l" rtl="0" eaLnBrk="0">
                        <a:lnSpc>
                          <a:spcPct val="102000"/>
                        </a:lnSpc>
                      </a:pPr>
                      <a:endParaRPr sz="7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algn="r" rtl="0" eaLnBrk="0">
                        <a:lnSpc>
                          <a:spcPct val="90000"/>
                        </a:lnSpc>
                      </a:pPr>
                      <a:r>
                        <a:rPr sz="2400" kern="0" spc="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物理逻辑日志</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F5"/>
                    </a:solidFill>
                  </a:tcPr>
                </a:tc>
                <a:tc>
                  <a:txBody>
                    <a:bodyPr/>
                    <a:lstStyle/>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26365" algn="l" rtl="0" eaLnBrk="0">
                        <a:lnSpc>
                          <a:spcPct val="95000"/>
                        </a:lnSpc>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慢</a:t>
                      </a:r>
                      <a:endParaRPr sz="2400" dirty="0">
                        <a:latin typeface="宋体" panose="02010600030101010101" pitchFamily="2" charset="-122"/>
                        <a:ea typeface="宋体" panose="02010600030101010101" pitchFamily="2" charset="-122"/>
                        <a:cs typeface="宋体" panose="02010600030101010101" pitchFamily="2" charset="-122"/>
                      </a:endParaRPr>
                    </a:p>
                    <a:p>
                      <a:pPr algn="l" rtl="0" eaLnBrk="0">
                        <a:lnSpc>
                          <a:spcPct val="101000"/>
                        </a:lnSpc>
                      </a:pPr>
                      <a:endParaRPr sz="700" dirty="0">
                        <a:latin typeface="Arial" panose="020B0604020202020204"/>
                        <a:ea typeface="Arial" panose="020B0604020202020204"/>
                        <a:cs typeface="Arial" panose="020B0604020202020204"/>
                      </a:endParaRPr>
                    </a:p>
                    <a:p>
                      <a:pPr marL="126365" algn="l" rtl="0" eaLnBrk="0">
                        <a:lnSpc>
                          <a:spcPct val="91000"/>
                        </a:lnSpc>
                        <a:spcBef>
                          <a:spcPts val="5"/>
                        </a:spcBef>
                      </a:pPr>
                      <a:r>
                        <a:rPr sz="2400" kern="0" spc="3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较快</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F5"/>
                    </a:solidFill>
                  </a:tcPr>
                </a:tc>
                <a:tc>
                  <a:txBody>
                    <a:bodyPr/>
                    <a:lstStyle/>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marL="51435" algn="l" rtl="0" eaLnBrk="0">
                        <a:lnSpc>
                          <a:spcPct val="82000"/>
                        </a:lnSpc>
                        <a:spcBef>
                          <a:spcPts val="5"/>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小</a:t>
                      </a:r>
                      <a:r>
                        <a:rPr sz="2400" kern="0" spc="50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中</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eaVert">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F5"/>
                    </a:solidFill>
                  </a:tcPr>
                </a:tc>
                <a:tc>
                  <a:txBody>
                    <a:bodyPr/>
                    <a:lstStyle/>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0000"/>
                        </a:lnSpc>
                      </a:pPr>
                      <a:endParaRPr sz="1000" dirty="0">
                        <a:latin typeface="Arial" panose="020B0604020202020204"/>
                        <a:ea typeface="Arial" panose="020B0604020202020204"/>
                        <a:cs typeface="Arial" panose="020B0604020202020204"/>
                      </a:endParaRPr>
                    </a:p>
                    <a:p>
                      <a:pPr algn="l" rtl="0" eaLnBrk="0">
                        <a:lnSpc>
                          <a:spcPct val="111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61595" algn="l" rtl="0" eaLnBrk="0">
                        <a:lnSpc>
                          <a:spcPct val="85000"/>
                        </a:lnSpc>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否</a:t>
                      </a:r>
                      <a:r>
                        <a:rPr sz="2400" kern="0" spc="35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是</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eaVert">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F5"/>
                    </a:solidFill>
                  </a:tcPr>
                </a:tc>
                <a:tc>
                  <a:txBody>
                    <a:bodyPr/>
                    <a:lstStyle/>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4000"/>
                        </a:lnSpc>
                      </a:pPr>
                      <a:endParaRPr sz="1000" dirty="0">
                        <a:latin typeface="Arial" panose="020B0604020202020204"/>
                        <a:ea typeface="Arial" panose="020B0604020202020204"/>
                        <a:cs typeface="Arial" panose="020B0604020202020204"/>
                      </a:endParaRPr>
                    </a:p>
                    <a:p>
                      <a:pPr algn="l" rtl="0" eaLnBrk="0">
                        <a:lnSpc>
                          <a:spcPct val="104000"/>
                        </a:lnSpc>
                      </a:pPr>
                      <a:endParaRPr sz="1000" dirty="0">
                        <a:latin typeface="Arial" panose="020B0604020202020204"/>
                        <a:ea typeface="Arial" panose="020B0604020202020204"/>
                        <a:cs typeface="Arial" panose="020B0604020202020204"/>
                      </a:endParaRPr>
                    </a:p>
                    <a:p>
                      <a:pPr algn="l" rtl="0" eaLnBrk="0">
                        <a:lnSpc>
                          <a:spcPct val="104000"/>
                        </a:lnSpc>
                      </a:pPr>
                      <a:endParaRPr sz="1000" dirty="0">
                        <a:latin typeface="Arial" panose="020B0604020202020204"/>
                        <a:ea typeface="Arial" panose="020B0604020202020204"/>
                        <a:cs typeface="Arial" panose="020B0604020202020204"/>
                      </a:endParaRPr>
                    </a:p>
                    <a:p>
                      <a:pPr marL="61595" algn="l" rtl="0" eaLnBrk="0">
                        <a:lnSpc>
                          <a:spcPct val="82000"/>
                        </a:lnSpc>
                        <a:spcBef>
                          <a:spcPts val="0"/>
                        </a:spcBef>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否</a:t>
                      </a:r>
                      <a:r>
                        <a:rPr sz="2400" kern="0" spc="3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否</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eaVert">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F5"/>
                    </a:solidFill>
                  </a:tcPr>
                </a:tc>
                <a:tc>
                  <a:txBody>
                    <a:bodyPr/>
                    <a:lstStyle/>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108000"/>
                        </a:lnSpc>
                      </a:pPr>
                      <a:endParaRPr sz="1000" dirty="0">
                        <a:latin typeface="Arial" panose="020B0604020202020204"/>
                        <a:ea typeface="Arial" panose="020B0604020202020204"/>
                        <a:cs typeface="Arial" panose="020B0604020202020204"/>
                      </a:endParaRPr>
                    </a:p>
                    <a:p>
                      <a:pPr algn="l" rtl="0" eaLnBrk="0">
                        <a:lnSpc>
                          <a:spcPct val="108000"/>
                        </a:lnSpc>
                      </a:pPr>
                      <a:endParaRPr sz="1000" dirty="0">
                        <a:latin typeface="Arial" panose="020B0604020202020204"/>
                        <a:ea typeface="Arial" panose="020B0604020202020204"/>
                        <a:cs typeface="Arial" panose="020B0604020202020204"/>
                      </a:endParaRPr>
                    </a:p>
                    <a:p>
                      <a:pPr algn="l" rtl="0" eaLnBrk="0">
                        <a:lnSpc>
                          <a:spcPct val="108000"/>
                        </a:lnSpc>
                      </a:pPr>
                      <a:endParaRPr sz="10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56515" algn="l" rtl="0" eaLnBrk="0">
                        <a:lnSpc>
                          <a:spcPct val="85000"/>
                        </a:lnSpc>
                      </a:pP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是</a:t>
                      </a:r>
                      <a:r>
                        <a:rPr sz="2400" kern="0" spc="4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否</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eaVert">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F5"/>
                    </a:solidFill>
                  </a:tcPr>
                </a:tc>
                <a:tc>
                  <a:txBody>
                    <a:bodyPr/>
                    <a:lstStyle/>
                    <a:p>
                      <a:pPr algn="l" rtl="0" eaLnBrk="0">
                        <a:lnSpc>
                          <a:spcPct val="103000"/>
                        </a:lnSpc>
                      </a:pPr>
                      <a:endParaRPr sz="500" dirty="0">
                        <a:latin typeface="Arial" panose="020B0604020202020204"/>
                        <a:ea typeface="Arial" panose="020B0604020202020204"/>
                        <a:cs typeface="Arial" panose="020B0604020202020204"/>
                      </a:endParaRPr>
                    </a:p>
                    <a:p>
                      <a:pPr marL="184150" algn="l" rtl="0" eaLnBrk="0">
                        <a:lnSpc>
                          <a:spcPct val="118000"/>
                        </a:lnSpc>
                        <a:spcBef>
                          <a:spcPts val="5"/>
                        </a:spcBef>
                      </a:pPr>
                      <a:r>
                        <a:rPr sz="2400" kern="0" spc="3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撤销日志</a:t>
                      </a:r>
                      <a:r>
                        <a:rPr sz="24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400" kern="0" spc="3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撤销日志</a:t>
                      </a:r>
                      <a:endParaRPr sz="24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7F5"/>
                    </a:solidFill>
                  </a:tcPr>
                </a:tc>
              </a:tr>
            </a:tbl>
          </a:graphicData>
        </a:graphic>
      </p:graphicFrame>
      <p:sp>
        <p:nvSpPr>
          <p:cNvPr id="510" name="textbox 510"/>
          <p:cNvSpPr/>
          <p:nvPr/>
        </p:nvSpPr>
        <p:spPr>
          <a:xfrm>
            <a:off x="2834255" y="157244"/>
            <a:ext cx="6632575" cy="709294"/>
          </a:xfrm>
          <a:prstGeom prst="rect">
            <a:avLst/>
          </a:prstGeom>
          <a:noFill/>
          <a:ln w="0" cap="flat">
            <a:noFill/>
            <a:prstDash val="solid"/>
            <a:miter lim="0"/>
          </a:ln>
        </p:spPr>
        <p:txBody>
          <a:bodyPr vert="horz" wrap="square" lIns="0" tIns="0" rIns="0" bIns="0"/>
          <a:lstStyle/>
          <a:p>
            <a:pPr algn="l" rtl="0" eaLnBrk="0">
              <a:lnSpc>
                <a:spcPct val="105000"/>
              </a:lnSpc>
            </a:pPr>
            <a:endParaRPr sz="100" dirty="0">
              <a:latin typeface="Arial" panose="020B0604020202020204"/>
              <a:ea typeface="Arial" panose="020B0604020202020204"/>
              <a:cs typeface="Arial" panose="020B0604020202020204"/>
            </a:endParaRPr>
          </a:p>
          <a:p>
            <a:pPr marL="12700" algn="l" rtl="0" eaLnBrk="0">
              <a:lnSpc>
                <a:spcPct val="95000"/>
              </a:lnSpc>
              <a:spcBef>
                <a:spcPts val="0"/>
              </a:spcBef>
            </a:pPr>
            <a:r>
              <a:rPr sz="4700" b="1" kern="0" spc="10" dirty="0">
                <a:solidFill>
                  <a:srgbClr val="000000">
                    <a:alpha val="100000"/>
                  </a:srgbClr>
                </a:solidFill>
                <a:latin typeface="黑体" panose="02010609060101010101" charset="-122"/>
                <a:ea typeface="黑体" panose="02010609060101010101" charset="-122"/>
                <a:cs typeface="黑体" panose="02010609060101010101" charset="-122"/>
              </a:rPr>
              <a:t>日志性质比较及使用</a:t>
            </a:r>
            <a:r>
              <a:rPr sz="4700" b="1" kern="0" spc="0" dirty="0">
                <a:solidFill>
                  <a:srgbClr val="000000">
                    <a:alpha val="100000"/>
                  </a:srgbClr>
                </a:solidFill>
                <a:latin typeface="黑体" panose="02010609060101010101" charset="-122"/>
                <a:ea typeface="黑体" panose="02010609060101010101" charset="-122"/>
                <a:cs typeface="黑体" panose="02010609060101010101" charset="-122"/>
              </a:rPr>
              <a:t>场景</a:t>
            </a:r>
            <a:endParaRPr sz="4700" dirty="0">
              <a:latin typeface="黑体" panose="02010609060101010101" charset="-122"/>
              <a:ea typeface="黑体" panose="02010609060101010101" charset="-122"/>
              <a:cs typeface="黑体" panose="02010609060101010101" charset="-122"/>
            </a:endParaRPr>
          </a:p>
        </p:txBody>
      </p:sp>
      <p:sp>
        <p:nvSpPr>
          <p:cNvPr id="488" name="textbox 488"/>
          <p:cNvSpPr/>
          <p:nvPr/>
        </p:nvSpPr>
        <p:spPr>
          <a:xfrm>
            <a:off x="739775" y="5069840"/>
            <a:ext cx="5480685" cy="1022350"/>
          </a:xfrm>
          <a:prstGeom prst="rect">
            <a:avLst/>
          </a:prstGeom>
          <a:noFill/>
          <a:ln w="0" cap="flat">
            <a:noFill/>
            <a:prstDash val="solid"/>
            <a:miter lim="0"/>
          </a:ln>
        </p:spPr>
        <p:txBody>
          <a:bodyPr vert="horz" wrap="square" lIns="0" tIns="0" rIns="0" bIns="0"/>
          <a:p>
            <a:pPr algn="l" rtl="0" eaLnBrk="0">
              <a:lnSpc>
                <a:spcPct val="80000"/>
              </a:lnSpc>
            </a:pPr>
            <a:endParaRPr sz="100" dirty="0">
              <a:latin typeface="Arial" panose="020B0604020202020204"/>
              <a:ea typeface="Arial" panose="020B0604020202020204"/>
              <a:cs typeface="Arial" panose="020B0604020202020204"/>
            </a:endParaRPr>
          </a:p>
          <a:p>
            <a:pPr marL="457200" indent="-444500" algn="l" rtl="0" eaLnBrk="0">
              <a:lnSpc>
                <a:spcPct val="94000"/>
              </a:lnSpc>
            </a:pPr>
            <a:r>
              <a:rPr sz="1600" kern="0" spc="50" dirty="0">
                <a:solidFill>
                  <a:srgbClr val="000000">
                    <a:alpha val="100000"/>
                  </a:srgbClr>
                </a:solidFill>
                <a:latin typeface="黑体" panose="02010609060101010101" charset="-122"/>
                <a:ea typeface="黑体" panose="02010609060101010101" charset="-122"/>
                <a:cs typeface="黑体" panose="02010609060101010101" charset="-122"/>
              </a:rPr>
              <a:t>√物理日志不具有可逆性，无法处理数据项位置变化的情况页面分裂后A的地址发生了变化，撤销的时候无法定位数据项</a:t>
            </a:r>
            <a:endParaRPr sz="1600" kern="0" spc="50" dirty="0">
              <a:solidFill>
                <a:srgbClr val="000000">
                  <a:alpha val="100000"/>
                </a:srgbClr>
              </a:solidFill>
              <a:latin typeface="黑体" panose="02010609060101010101" charset="-122"/>
              <a:ea typeface="黑体" panose="02010609060101010101" charset="-122"/>
              <a:cs typeface="黑体" panose="02010609060101010101" charset="-122"/>
            </a:endParaRPr>
          </a:p>
          <a:p>
            <a:pPr marL="12700" algn="l" rtl="0" eaLnBrk="0">
              <a:lnSpc>
                <a:spcPct val="92000"/>
              </a:lnSpc>
              <a:spcBef>
                <a:spcPts val="240"/>
              </a:spcBef>
            </a:pPr>
            <a:r>
              <a:rPr sz="1600" kern="0" spc="50" dirty="0">
                <a:solidFill>
                  <a:srgbClr val="000000">
                    <a:alpha val="100000"/>
                  </a:srgbClr>
                </a:solidFill>
                <a:latin typeface="黑体" panose="02010609060101010101" charset="-122"/>
                <a:ea typeface="黑体" panose="02010609060101010101" charset="-122"/>
                <a:cs typeface="黑体" panose="02010609060101010101" charset="-122"/>
              </a:rPr>
              <a:t>√ 因此物理日志一般不能用于回滚，Undo日志须用逻辑日志</a:t>
            </a:r>
            <a:endParaRPr sz="1600" kern="0" spc="10" dirty="0">
              <a:solidFill>
                <a:srgbClr val="000000">
                  <a:alpha val="100000"/>
                </a:srgbClr>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6802120" y="4612005"/>
            <a:ext cx="4623435" cy="2320290"/>
          </a:xfrm>
          <a:prstGeom prst="rect">
            <a:avLst/>
          </a:prstGeom>
          <a:noFill/>
        </p:spPr>
        <p:txBody>
          <a:bodyPr wrap="square" rtlCol="0" anchor="t">
            <a:spAutoFit/>
          </a:bodyPr>
          <a:p>
            <a:pPr marL="12700" algn="l" rtl="0" eaLnBrk="0">
              <a:lnSpc>
                <a:spcPct val="95000"/>
              </a:lnSpc>
            </a:pPr>
            <a:r>
              <a:rPr sz="1600" kern="0" spc="60" dirty="0">
                <a:solidFill>
                  <a:srgbClr val="000000">
                    <a:alpha val="100000"/>
                  </a:srgbClr>
                </a:solidFill>
                <a:latin typeface="黑体" panose="02010609060101010101" charset="-122"/>
                <a:ea typeface="黑体" panose="02010609060101010101" charset="-122"/>
                <a:cs typeface="黑体" panose="02010609060101010101" charset="-122"/>
                <a:sym typeface="+mn-ea"/>
              </a:rPr>
              <a:t>√</a:t>
            </a:r>
            <a:r>
              <a:rPr sz="1600" kern="0" spc="-940" dirty="0">
                <a:solidFill>
                  <a:srgbClr val="000000">
                    <a:alpha val="100000"/>
                  </a:srgbClr>
                </a:solidFill>
                <a:latin typeface="黑体" panose="02010609060101010101" charset="-122"/>
                <a:ea typeface="黑体" panose="02010609060101010101" charset="-122"/>
                <a:cs typeface="黑体" panose="02010609060101010101" charset="-122"/>
                <a:sym typeface="+mn-ea"/>
              </a:rPr>
              <a:t> </a:t>
            </a:r>
            <a:r>
              <a:rPr sz="1600" kern="0" spc="60" dirty="0">
                <a:solidFill>
                  <a:srgbClr val="000000">
                    <a:alpha val="100000"/>
                  </a:srgbClr>
                </a:solidFill>
                <a:latin typeface="黑体" panose="02010609060101010101" charset="-122"/>
                <a:ea typeface="黑体" panose="02010609060101010101" charset="-122"/>
                <a:cs typeface="黑体" panose="02010609060101010101" charset="-122"/>
                <a:sym typeface="+mn-ea"/>
              </a:rPr>
              <a:t>逻辑日志不具有幂等性</a:t>
            </a:r>
            <a:endParaRPr sz="1600" dirty="0">
              <a:latin typeface="黑体" panose="02010609060101010101" charset="-122"/>
              <a:ea typeface="黑体" panose="02010609060101010101" charset="-122"/>
              <a:cs typeface="黑体" panose="02010609060101010101" charset="-122"/>
            </a:endParaRPr>
          </a:p>
          <a:p>
            <a:pPr marL="12700" algn="l" rtl="0" eaLnBrk="0">
              <a:lnSpc>
                <a:spcPct val="95000"/>
              </a:lnSpc>
              <a:spcBef>
                <a:spcPts val="25"/>
              </a:spcBef>
            </a:pPr>
            <a:r>
              <a:rPr sz="1600" kern="0" spc="70" dirty="0">
                <a:solidFill>
                  <a:srgbClr val="000000">
                    <a:alpha val="100000"/>
                  </a:srgbClr>
                </a:solidFill>
                <a:latin typeface="黑体" panose="02010609060101010101" charset="-122"/>
                <a:ea typeface="黑体" panose="02010609060101010101" charset="-122"/>
                <a:cs typeface="黑体" panose="02010609060101010101" charset="-122"/>
                <a:sym typeface="+mn-ea"/>
              </a:rPr>
              <a:t>√逻辑日志不具有失败可重做性</a:t>
            </a:r>
            <a:endParaRPr sz="1600" dirty="0">
              <a:latin typeface="黑体" panose="02010609060101010101" charset="-122"/>
              <a:ea typeface="黑体" panose="02010609060101010101" charset="-122"/>
              <a:cs typeface="黑体" panose="02010609060101010101" charset="-122"/>
            </a:endParaRPr>
          </a:p>
          <a:p>
            <a:pPr marL="913765" indent="-469265" algn="l" rtl="0" eaLnBrk="0">
              <a:lnSpc>
                <a:spcPct val="93000"/>
              </a:lnSpc>
              <a:spcBef>
                <a:spcPts val="270"/>
              </a:spcBef>
            </a:pPr>
            <a:r>
              <a:rPr sz="1600" kern="0" spc="150" dirty="0">
                <a:solidFill>
                  <a:srgbClr val="000000">
                    <a:alpha val="100000"/>
                  </a:srgbClr>
                </a:solidFill>
                <a:latin typeface="黑体" panose="02010609060101010101" charset="-122"/>
                <a:ea typeface="黑体" panose="02010609060101010101" charset="-122"/>
                <a:cs typeface="黑体" panose="02010609060101010101" charset="-122"/>
                <a:sym typeface="+mn-ea"/>
              </a:rPr>
              <a:t>·</a:t>
            </a:r>
            <a:r>
              <a:rPr sz="1600" kern="0" spc="-860" dirty="0">
                <a:solidFill>
                  <a:srgbClr val="000000">
                    <a:alpha val="100000"/>
                  </a:srgbClr>
                </a:solidFill>
                <a:latin typeface="黑体" panose="02010609060101010101" charset="-122"/>
                <a:ea typeface="黑体" panose="02010609060101010101" charset="-122"/>
                <a:cs typeface="黑体" panose="02010609060101010101" charset="-122"/>
                <a:sym typeface="+mn-ea"/>
              </a:rPr>
              <a:t> </a:t>
            </a:r>
            <a:r>
              <a:rPr sz="1600" kern="0" spc="150" dirty="0">
                <a:solidFill>
                  <a:srgbClr val="000000">
                    <a:alpha val="100000"/>
                  </a:srgbClr>
                </a:solidFill>
                <a:latin typeface="黑体" panose="02010609060101010101" charset="-122"/>
                <a:ea typeface="黑体" panose="02010609060101010101" charset="-122"/>
                <a:cs typeface="黑体" panose="02010609060101010101" charset="-122"/>
                <a:sym typeface="+mn-ea"/>
              </a:rPr>
              <a:t>一条逻辑日志记录可能对应多项数据修</a:t>
            </a:r>
            <a:r>
              <a:rPr sz="1600" kern="0" spc="140" dirty="0">
                <a:solidFill>
                  <a:srgbClr val="000000">
                    <a:alpha val="100000"/>
                  </a:srgbClr>
                </a:solidFill>
                <a:latin typeface="黑体" panose="02010609060101010101" charset="-122"/>
                <a:ea typeface="黑体" panose="02010609060101010101" charset="-122"/>
                <a:cs typeface="黑体" panose="02010609060101010101" charset="-122"/>
                <a:sym typeface="+mn-ea"/>
              </a:rPr>
              <a:t>改(表、索引),崩溃时</a:t>
            </a:r>
            <a:r>
              <a:rPr sz="1600" kern="0" spc="1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sym typeface="+mn-ea"/>
              </a:rPr>
              <a:t>X</a:t>
            </a:r>
            <a:r>
              <a:rPr sz="1600" kern="0" spc="140" dirty="0">
                <a:solidFill>
                  <a:srgbClr val="000000">
                    <a:alpha val="100000"/>
                  </a:srgbClr>
                </a:solidFill>
                <a:latin typeface="黑体" panose="02010609060101010101" charset="-122"/>
                <a:ea typeface="黑体" panose="02010609060101010101" charset="-122"/>
                <a:cs typeface="黑体" panose="02010609060101010101" charset="-122"/>
                <a:sym typeface="+mn-ea"/>
              </a:rPr>
              <a:t>对索引</a:t>
            </a:r>
            <a:r>
              <a:rPr sz="1600" kern="0" spc="-40" dirty="0">
                <a:solidFill>
                  <a:srgbClr val="000000">
                    <a:alpha val="100000"/>
                  </a:srgbClr>
                </a:solidFill>
                <a:latin typeface="黑体" panose="02010609060101010101" charset="-122"/>
                <a:ea typeface="黑体" panose="02010609060101010101" charset="-122"/>
                <a:cs typeface="黑体" panose="02010609060101010101" charset="-122"/>
                <a:sym typeface="+mn-ea"/>
              </a:rPr>
              <a:t>造成影响，但没有影响数据页面。</a:t>
            </a:r>
            <a:endParaRPr sz="1600" dirty="0">
              <a:latin typeface="黑体" panose="02010609060101010101" charset="-122"/>
              <a:ea typeface="黑体" panose="02010609060101010101" charset="-122"/>
              <a:cs typeface="黑体" panose="02010609060101010101" charset="-122"/>
            </a:endParaRPr>
          </a:p>
          <a:p>
            <a:pPr marL="12700" algn="l" rtl="0" eaLnBrk="0">
              <a:lnSpc>
                <a:spcPct val="84000"/>
              </a:lnSpc>
              <a:spcBef>
                <a:spcPts val="265"/>
              </a:spcBef>
            </a:pPr>
            <a:r>
              <a:rPr sz="1600" kern="0" spc="40" dirty="0">
                <a:solidFill>
                  <a:srgbClr val="000000">
                    <a:alpha val="100000"/>
                  </a:srgbClr>
                </a:solidFill>
                <a:latin typeface="黑体" panose="02010609060101010101" charset="-122"/>
                <a:ea typeface="黑体" panose="02010609060101010101" charset="-122"/>
                <a:cs typeface="黑体" panose="02010609060101010101" charset="-122"/>
                <a:sym typeface="+mn-ea"/>
              </a:rPr>
              <a:t>√</a:t>
            </a:r>
            <a:r>
              <a:rPr sz="1600" kern="0" spc="-880" dirty="0">
                <a:solidFill>
                  <a:srgbClr val="000000">
                    <a:alpha val="100000"/>
                  </a:srgbClr>
                </a:solidFill>
                <a:latin typeface="黑体" panose="02010609060101010101" charset="-122"/>
                <a:ea typeface="黑体" panose="02010609060101010101" charset="-122"/>
                <a:cs typeface="黑体" panose="02010609060101010101" charset="-122"/>
                <a:sym typeface="+mn-ea"/>
              </a:rPr>
              <a:t> </a:t>
            </a:r>
            <a:r>
              <a:rPr sz="1600" kern="0" spc="40" dirty="0">
                <a:solidFill>
                  <a:srgbClr val="000000">
                    <a:alpha val="100000"/>
                  </a:srgbClr>
                </a:solidFill>
                <a:latin typeface="黑体" panose="02010609060101010101" charset="-122"/>
                <a:ea typeface="黑体" panose="02010609060101010101" charset="-122"/>
                <a:cs typeface="黑体" panose="02010609060101010101" charset="-122"/>
                <a:sym typeface="+mn-ea"/>
              </a:rPr>
              <a:t>是否能用逻辑日志重做日志记录?</a:t>
            </a:r>
            <a:endParaRPr sz="1600" dirty="0">
              <a:latin typeface="黑体" panose="02010609060101010101" charset="-122"/>
              <a:ea typeface="黑体" panose="02010609060101010101" charset="-122"/>
              <a:cs typeface="黑体" panose="02010609060101010101" charset="-122"/>
            </a:endParaRPr>
          </a:p>
          <a:p>
            <a:pPr marL="450850" algn="l" rtl="0" eaLnBrk="0">
              <a:lnSpc>
                <a:spcPts val="2985"/>
              </a:lnSpc>
            </a:pPr>
            <a:r>
              <a:rPr sz="1600" kern="0" spc="-80" dirty="0">
                <a:solidFill>
                  <a:srgbClr val="000000">
                    <a:alpha val="100000"/>
                  </a:srgbClr>
                </a:solidFill>
                <a:latin typeface="黑体" panose="02010609060101010101" charset="-122"/>
                <a:ea typeface="黑体" panose="02010609060101010101" charset="-122"/>
                <a:cs typeface="黑体" panose="02010609060101010101" charset="-122"/>
                <a:sym typeface="+mn-ea"/>
              </a:rPr>
              <a:t>·</a:t>
            </a:r>
            <a:r>
              <a:rPr sz="1600" kern="0" spc="780" dirty="0">
                <a:solidFill>
                  <a:srgbClr val="000000">
                    <a:alpha val="100000"/>
                  </a:srgbClr>
                </a:solidFill>
                <a:latin typeface="黑体" panose="02010609060101010101" charset="-122"/>
                <a:ea typeface="黑体" panose="02010609060101010101" charset="-122"/>
                <a:cs typeface="黑体" panose="02010609060101010101" charset="-122"/>
                <a:sym typeface="+mn-ea"/>
              </a:rPr>
              <a:t> </a:t>
            </a:r>
            <a:r>
              <a:rPr sz="1600" kern="0" spc="-80" dirty="0">
                <a:solidFill>
                  <a:srgbClr val="000000">
                    <a:alpha val="100000"/>
                  </a:srgbClr>
                </a:solidFill>
                <a:latin typeface="黑体" panose="02010609060101010101" charset="-122"/>
                <a:ea typeface="黑体" panose="02010609060101010101" charset="-122"/>
                <a:cs typeface="黑体" panose="02010609060101010101" charset="-122"/>
                <a:sym typeface="+mn-ea"/>
              </a:rPr>
              <a:t>重做/不重做都有问题!</a:t>
            </a:r>
            <a:endParaRPr sz="1600" dirty="0">
              <a:latin typeface="黑体" panose="02010609060101010101" charset="-122"/>
              <a:ea typeface="黑体" panose="02010609060101010101" charset="-122"/>
              <a:cs typeface="黑体" panose="02010609060101010101" charset="-122"/>
            </a:endParaRPr>
          </a:p>
          <a:p>
            <a:pPr marL="12700" algn="l" rtl="0" eaLnBrk="0">
              <a:lnSpc>
                <a:spcPts val="3230"/>
              </a:lnSpc>
            </a:pPr>
            <a:r>
              <a:rPr sz="1600" kern="0" spc="-90" dirty="0">
                <a:solidFill>
                  <a:srgbClr val="6D0095">
                    <a:alpha val="100000"/>
                  </a:srgbClr>
                </a:solidFill>
                <a:latin typeface="黑体" panose="02010609060101010101" charset="-122"/>
                <a:ea typeface="黑体" panose="02010609060101010101" charset="-122"/>
                <a:cs typeface="黑体" panose="02010609060101010101" charset="-122"/>
                <a:sym typeface="+mn-ea"/>
              </a:rPr>
              <a:t>√ 因 此</a:t>
            </a:r>
            <a:r>
              <a:rPr sz="1600" kern="0" spc="-90" dirty="0">
                <a:solidFill>
                  <a:srgbClr val="6D0095">
                    <a:alpha val="100000"/>
                  </a:srgbClr>
                </a:solidFill>
                <a:latin typeface="Arial" panose="020B0604020202020204"/>
                <a:ea typeface="Arial" panose="020B0604020202020204"/>
                <a:cs typeface="Arial" panose="020B0604020202020204"/>
                <a:sym typeface="+mn-ea"/>
              </a:rPr>
              <a:t>redo </a:t>
            </a:r>
            <a:r>
              <a:rPr sz="1600" kern="0" spc="-90" dirty="0">
                <a:solidFill>
                  <a:srgbClr val="6D0095">
                    <a:alpha val="100000"/>
                  </a:srgbClr>
                </a:solidFill>
                <a:latin typeface="黑体" panose="02010609060101010101" charset="-122"/>
                <a:ea typeface="黑体" panose="02010609060101010101" charset="-122"/>
                <a:cs typeface="黑体" panose="02010609060101010101" charset="-122"/>
                <a:sym typeface="+mn-ea"/>
              </a:rPr>
              <a:t>日</a:t>
            </a:r>
            <a:r>
              <a:rPr sz="1600" kern="0" spc="-100" dirty="0">
                <a:solidFill>
                  <a:srgbClr val="6D0095">
                    <a:alpha val="100000"/>
                  </a:srgbClr>
                </a:solidFill>
                <a:latin typeface="黑体" panose="02010609060101010101" charset="-122"/>
                <a:ea typeface="黑体" panose="02010609060101010101" charset="-122"/>
                <a:cs typeface="黑体" panose="02010609060101010101" charset="-122"/>
                <a:sym typeface="+mn-ea"/>
              </a:rPr>
              <a:t>志须用物理日志</a:t>
            </a:r>
            <a:endParaRPr lang="zh-CN" altLang="en-US" sz="1600" kern="0" spc="-100" dirty="0">
              <a:solidFill>
                <a:srgbClr val="6D0095">
                  <a:alpha val="100000"/>
                </a:srgbClr>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en-US" sz="2800" dirty="0"/>
              <a:t>Equivalent Queries</a:t>
            </a:r>
            <a:endParaRPr lang="en-US" altLang="en-US" sz="2800" dirty="0"/>
          </a:p>
        </p:txBody>
      </p:sp>
      <mc:AlternateContent xmlns:mc="http://schemas.openxmlformats.org/markup-compatibility/2006">
        <mc:Choice xmlns:a14="http://schemas.microsoft.com/office/drawing/2010/main" Requires="a14">
          <p:sp>
            <p:nvSpPr>
              <p:cNvPr id="7170" name="Rectangle 3"/>
              <p:cNvSpPr>
                <a:spLocks noGrp="1" noChangeArrowheads="1"/>
              </p:cNvSpPr>
              <p:nvPr>
                <p:ph type="body" idx="1"/>
              </p:nvPr>
            </p:nvSpPr>
            <p:spPr>
              <a:xfrm>
                <a:off x="2292349" y="1138873"/>
                <a:ext cx="7638803" cy="4506023"/>
              </a:xfrm>
            </p:spPr>
            <p:txBody>
              <a:bodyPr>
                <a:normAutofit fontScale="90000" lnSpcReduction="20000"/>
              </a:bodyPr>
              <a:lstStyle/>
              <a:p>
                <a:r>
                  <a:rPr lang="en-US" altLang="en-US" sz="1700" dirty="0"/>
                  <a:t>There is more than one way to write a query in relational algebra. </a:t>
                </a:r>
                <a:endParaRPr lang="en-US" altLang="en-US" sz="1700" dirty="0"/>
              </a:p>
              <a:p>
                <a:r>
                  <a:rPr lang="en-US" altLang="en-US" sz="1700" dirty="0"/>
                  <a:t>Example:  Find information about courses taught by instructors in the Physics department</a:t>
                </a:r>
                <a:endParaRPr lang="en-US" altLang="en-US" sz="1700" dirty="0"/>
              </a:p>
              <a:p>
                <a:r>
                  <a:rPr lang="en-US" altLang="en-US" sz="1700" dirty="0"/>
                  <a:t>Query 1</a:t>
                </a:r>
                <a:endParaRPr lang="en-US" altLang="en-US" sz="1700" dirty="0"/>
              </a:p>
              <a:p>
                <a:pPr marL="0" indent="0">
                  <a:buNone/>
                </a:pPr>
                <a:r>
                  <a:rPr lang="en-US" altLang="en-US" i="1" dirty="0">
                    <a:sym typeface="Symbol" panose="05050102010706020507" pitchFamily="18" charset="2"/>
                  </a:rPr>
                  <a:t></a:t>
                </a:r>
                <a:r>
                  <a:rPr lang="en-US" altLang="en-US" i="1" baseline="-25000" dirty="0" err="1">
                    <a:sym typeface="Symbol" panose="05050102010706020507" pitchFamily="18" charset="2"/>
                  </a:rPr>
                  <a:t>dept_name</a:t>
                </a:r>
                <a:r>
                  <a:rPr lang="en-US" altLang="en-US" i="1" baseline="-25000" dirty="0">
                    <a:sym typeface="Symbol" panose="05050102010706020507" pitchFamily="18" charset="2"/>
                  </a:rPr>
                  <a:t>=</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ja-JP" sz="1700" i="1" dirty="0">
                    <a:sym typeface="Symbol" panose="05050102010706020507" pitchFamily="18" charset="2"/>
                  </a:rPr>
                  <a:t>(i</a:t>
                </a:r>
                <a:r>
                  <a:rPr lang="en-US" altLang="en-US" sz="1700" i="1" dirty="0">
                    <a:sym typeface="Symbol" panose="05050102010706020507" pitchFamily="18" charset="2"/>
                  </a:rPr>
                  <a:t>nstructor</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m:t>
                        </m:r>
                      </m:e>
                      <m:sub>
                        <m:r>
                          <a:rPr lang="en-US" sz="1700" i="1">
                            <a:latin typeface="Cambria Math" panose="02040503050406030204" pitchFamily="18" charset="0"/>
                          </a:rPr>
                          <m:t> </m:t>
                        </m:r>
                      </m:sub>
                    </m:sSub>
                  </m:oMath>
                </a14:m>
                <a:r>
                  <a:rPr lang="en-US" i="1" baseline="-25000" dirty="0"/>
                  <a:t>instructor.ID = teaches.ID</a:t>
                </a:r>
                <a:r>
                  <a:rPr lang="en-US" sz="1700" i="1" dirty="0"/>
                  <a:t>teaches)</a:t>
                </a:r>
                <a:endParaRPr lang="en-US" altLang="en-US" sz="1700" dirty="0"/>
              </a:p>
              <a:p>
                <a:pPr>
                  <a:buNone/>
                </a:pPr>
                <a:endParaRPr lang="en-US" altLang="en-US" sz="1700" dirty="0"/>
              </a:p>
              <a:p>
                <a:r>
                  <a:rPr lang="en-US" altLang="en-US" sz="1700" dirty="0">
                    <a:sym typeface="Symbol" panose="05050102010706020507" pitchFamily="18" charset="2"/>
                  </a:rPr>
                  <a:t>Query 2</a:t>
                </a:r>
                <a:endParaRPr lang="en-US" altLang="en-US" sz="1700" dirty="0"/>
              </a:p>
              <a:p>
                <a:pPr>
                  <a:buNone/>
                </a:pPr>
                <a:r>
                  <a:rPr lang="en-US" altLang="en-US" sz="1700" i="1" dirty="0">
                    <a:sym typeface="Symbol" panose="05050102010706020507" pitchFamily="18" charset="2"/>
                  </a:rPr>
                  <a:t>       (</a:t>
                </a:r>
                <a:r>
                  <a:rPr lang="en-US" altLang="en-US" i="1" dirty="0">
                    <a:sym typeface="Symbol" panose="05050102010706020507" pitchFamily="18" charset="2"/>
                  </a:rPr>
                  <a:t></a:t>
                </a:r>
                <a:r>
                  <a:rPr lang="en-US" altLang="en-US" i="1" baseline="-25000" dirty="0" err="1">
                    <a:sym typeface="Symbol" panose="05050102010706020507" pitchFamily="18" charset="2"/>
                  </a:rPr>
                  <a:t>dept_name</a:t>
                </a:r>
                <a:r>
                  <a:rPr lang="en-US" altLang="en-US" i="1" baseline="-25000" dirty="0">
                    <a:sym typeface="Symbol" panose="05050102010706020507" pitchFamily="18" charset="2"/>
                  </a:rPr>
                  <a:t>=</a:t>
                </a:r>
                <a:r>
                  <a:rPr lang="ja-JP" altLang="en-US" i="1" baseline="-25000" dirty="0">
                    <a:sym typeface="Symbol" panose="05050102010706020507" pitchFamily="18" charset="2"/>
                  </a:rPr>
                  <a:t>“</a:t>
                </a:r>
                <a:r>
                  <a:rPr lang="en-US" altLang="ja-JP" i="1" baseline="-25000" dirty="0">
                    <a:sym typeface="Symbol" panose="05050102010706020507" pitchFamily="18" charset="2"/>
                  </a:rPr>
                  <a:t>Physics</a:t>
                </a:r>
                <a:r>
                  <a:rPr lang="ja-JP" altLang="en-US" i="1" baseline="-25000" dirty="0">
                    <a:sym typeface="Symbol" panose="05050102010706020507" pitchFamily="18" charset="2"/>
                  </a:rPr>
                  <a:t>” </a:t>
                </a:r>
                <a:r>
                  <a:rPr lang="en-US" altLang="ja-JP" sz="1700" i="1" dirty="0">
                    <a:sym typeface="Symbol" panose="05050102010706020507" pitchFamily="18" charset="2"/>
                  </a:rPr>
                  <a:t>(i</a:t>
                </a:r>
                <a:r>
                  <a:rPr lang="en-US" altLang="en-US" sz="1700" i="1" dirty="0">
                    <a:sym typeface="Symbol" panose="05050102010706020507" pitchFamily="18" charset="2"/>
                  </a:rPr>
                  <a:t>nstructor))</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m:t>
                        </m:r>
                      </m:e>
                      <m:sub>
                        <m:r>
                          <a:rPr lang="en-US" sz="1700" i="1">
                            <a:latin typeface="Cambria Math" panose="02040503050406030204" pitchFamily="18" charset="0"/>
                          </a:rPr>
                          <m:t> </m:t>
                        </m:r>
                      </m:sub>
                    </m:sSub>
                  </m:oMath>
                </a14:m>
                <a:r>
                  <a:rPr lang="en-US" i="1" baseline="-25000" dirty="0"/>
                  <a:t>instructor.ID = teaches.ID</a:t>
                </a:r>
                <a:r>
                  <a:rPr lang="en-US" sz="1700" i="1" dirty="0"/>
                  <a:t>teaches</a:t>
                </a:r>
                <a:endParaRPr lang="en-US" sz="1700" i="1" dirty="0"/>
              </a:p>
              <a:p>
                <a:pPr>
                  <a:buNone/>
                </a:pPr>
                <a:endParaRPr lang="en-US" sz="1700" i="1" dirty="0"/>
              </a:p>
              <a:p>
                <a:pPr>
                  <a:lnSpc>
                    <a:spcPct val="90000"/>
                  </a:lnSpc>
                  <a:tabLst>
                    <a:tab pos="1658620" algn="l"/>
                    <a:tab pos="3149600" algn="ctr"/>
                    <a:tab pos="3425825" algn="l"/>
                  </a:tabLst>
                </a:pPr>
                <a:r>
                  <a:rPr lang="en-US" altLang="en-US" sz="1700" dirty="0">
                    <a:sym typeface="Symbol" panose="05050102010706020507" pitchFamily="18" charset="2"/>
                  </a:rPr>
                  <a:t>The two queries are not identical; they are, however, equivalent -- they give the same result on any database.</a:t>
                </a:r>
                <a:endParaRPr lang="en-US" altLang="en-US" sz="1700" dirty="0">
                  <a:sym typeface="Symbol" panose="05050102010706020507" pitchFamily="18" charset="2"/>
                </a:endParaRPr>
              </a:p>
              <a:p>
                <a:pPr>
                  <a:lnSpc>
                    <a:spcPct val="90000"/>
                  </a:lnSpc>
                  <a:tabLst>
                    <a:tab pos="1658620" algn="l"/>
                    <a:tab pos="3149600" algn="ctr"/>
                    <a:tab pos="3425825" algn="l"/>
                  </a:tabLst>
                </a:pPr>
                <a:endParaRPr lang="en-US" altLang="en-US" dirty="0">
                  <a:sym typeface="Symbol" panose="05050102010706020507" pitchFamily="18" charset="2"/>
                </a:endParaRPr>
              </a:p>
              <a:p>
                <a:pPr>
                  <a:lnSpc>
                    <a:spcPct val="90000"/>
                  </a:lnSpc>
                  <a:tabLst>
                    <a:tab pos="1658620" algn="l"/>
                    <a:tab pos="3149600" algn="ctr"/>
                    <a:tab pos="3425825" algn="l"/>
                  </a:tabLst>
                </a:pPr>
                <a:r>
                  <a:rPr lang="zh-CN" altLang="en-US" dirty="0">
                    <a:ea typeface="宋体" panose="02010600030101010101" pitchFamily="2" charset="-122"/>
                    <a:sym typeface="Symbol" panose="05050102010706020507" pitchFamily="18" charset="2"/>
                  </a:rPr>
                  <a:t>先连接再选择与先选择再连接是等效的，连接和选择满足结合律</a:t>
                </a:r>
                <a:endParaRPr lang="en-US" altLang="en-US" dirty="0">
                  <a:sym typeface="Symbol" panose="05050102010706020507" pitchFamily="18" charset="2"/>
                </a:endParaRPr>
              </a:p>
              <a:p>
                <a:pPr>
                  <a:lnSpc>
                    <a:spcPct val="90000"/>
                  </a:lnSpc>
                  <a:tabLst>
                    <a:tab pos="1658620" algn="l"/>
                    <a:tab pos="3149600" algn="ctr"/>
                    <a:tab pos="3425825" algn="l"/>
                  </a:tabLst>
                </a:pPr>
                <a:endParaRPr lang="en-US" altLang="en-US" dirty="0">
                  <a:sym typeface="Symbol" panose="05050102010706020507" pitchFamily="18" charset="2"/>
                </a:endParaRPr>
              </a:p>
            </p:txBody>
          </p:sp>
        </mc:Choice>
        <mc:Fallback>
          <p:sp>
            <p:nvSpPr>
              <p:cNvPr id="7170" name="Rectangle 3"/>
              <p:cNvSpPr>
                <a:spLocks noRot="1" noChangeAspect="1" noMove="1" noResize="1" noEditPoints="1" noAdjustHandles="1" noChangeArrowheads="1" noChangeShapeType="1" noTextEdit="1"/>
              </p:cNvSpPr>
              <p:nvPr>
                <p:ph type="body" idx="1"/>
              </p:nvPr>
            </p:nvSpPr>
            <p:spPr>
              <a:xfrm>
                <a:off x="2292349" y="1138873"/>
                <a:ext cx="7638803" cy="4506023"/>
              </a:xfrm>
              <a:blipFill rotWithShape="1">
                <a:blip r:embed="rId1"/>
                <a:stretch>
                  <a:fillRect l="-8" t="-7" r="5" b="-1415"/>
                </a:stretch>
              </a:blipFill>
            </p:spPr>
            <p:txBody>
              <a:bodyPr/>
              <a:lstStyle/>
              <a:p>
                <a:r>
                  <a:rPr lang="zh-CN" alt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2" name="picture 1292"/>
          <p:cNvPicPr>
            <a:picLocks noChangeAspect="1"/>
          </p:cNvPicPr>
          <p:nvPr/>
        </p:nvPicPr>
        <p:blipFill>
          <a:blip r:embed="rId1"/>
          <a:stretch>
            <a:fillRect/>
          </a:stretch>
        </p:blipFill>
        <p:spPr>
          <a:xfrm rot="21600000">
            <a:off x="0" y="0"/>
            <a:ext cx="12192000" cy="6858000"/>
          </a:xfrm>
          <a:prstGeom prst="rect">
            <a:avLst/>
          </a:prstGeom>
        </p:spPr>
      </p:pic>
      <p:graphicFrame>
        <p:nvGraphicFramePr>
          <p:cNvPr id="1294" name="table 1294"/>
          <p:cNvGraphicFramePr>
            <a:graphicFrameLocks noGrp="1"/>
          </p:cNvGraphicFramePr>
          <p:nvPr/>
        </p:nvGraphicFramePr>
        <p:xfrm>
          <a:off x="949385" y="1647819"/>
          <a:ext cx="10184765" cy="4191000"/>
        </p:xfrm>
        <a:graphic>
          <a:graphicData uri="http://schemas.openxmlformats.org/drawingml/2006/table">
            <a:tbl>
              <a:tblPr/>
              <a:tblGrid>
                <a:gridCol w="5101590"/>
                <a:gridCol w="5083175"/>
              </a:tblGrid>
              <a:tr h="720725">
                <a:tc>
                  <a:txBody>
                    <a:bodyPr/>
                    <a:lstStyle/>
                    <a:p>
                      <a:pPr algn="l" rtl="0" eaLnBrk="0">
                        <a:lnSpc>
                          <a:spcPct val="158000"/>
                        </a:lnSpc>
                      </a:pPr>
                      <a:endParaRPr sz="1000" dirty="0">
                        <a:latin typeface="Arial" panose="020B0604020202020204"/>
                        <a:ea typeface="Arial" panose="020B0604020202020204"/>
                        <a:cs typeface="Arial" panose="020B0604020202020204"/>
                      </a:endParaRPr>
                    </a:p>
                    <a:p>
                      <a:pPr marL="2292350" algn="l" rtl="0" eaLnBrk="0">
                        <a:lnSpc>
                          <a:spcPct val="98000"/>
                        </a:lnSpc>
                        <a:spcBef>
                          <a:spcPts val="5"/>
                        </a:spcBef>
                      </a:pPr>
                      <a:r>
                        <a:rPr sz="2000" b="1" kern="0" spc="5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问题</a:t>
                      </a:r>
                      <a:endParaRPr sz="20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56000"/>
                        </a:lnSpc>
                      </a:pPr>
                      <a:endParaRPr sz="1000" dirty="0">
                        <a:latin typeface="Arial" panose="020B0604020202020204"/>
                        <a:ea typeface="Arial" panose="020B0604020202020204"/>
                        <a:cs typeface="Arial" panose="020B0604020202020204"/>
                      </a:endParaRPr>
                    </a:p>
                    <a:p>
                      <a:pPr marL="2023110" algn="l" rtl="0" eaLnBrk="0">
                        <a:lnSpc>
                          <a:spcPct val="97000"/>
                        </a:lnSpc>
                        <a:spcBef>
                          <a:spcPts val="5"/>
                        </a:spcBef>
                      </a:pPr>
                      <a:r>
                        <a:rPr sz="2000" b="1" kern="0" spc="40" dirty="0">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优化对策</a:t>
                      </a:r>
                      <a:endParaRPr sz="20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9950">
                <a:tc>
                  <a:txBody>
                    <a:bodyPr/>
                    <a:lstStyle/>
                    <a:p>
                      <a:pPr algn="l" rtl="0" eaLnBrk="0">
                        <a:lnSpc>
                          <a:spcPct val="130000"/>
                        </a:lnSpc>
                      </a:pPr>
                      <a:endParaRPr sz="1000" dirty="0">
                        <a:latin typeface="Arial" panose="020B0604020202020204"/>
                        <a:ea typeface="Arial" panose="020B0604020202020204"/>
                        <a:cs typeface="Arial" panose="020B0604020202020204"/>
                      </a:endParaRPr>
                    </a:p>
                    <a:p>
                      <a:pPr algn="l" rtl="0" eaLnBrk="0">
                        <a:lnSpc>
                          <a:spcPct val="130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726440" algn="l" rtl="0" eaLnBrk="0">
                        <a:lnSpc>
                          <a:spcPct val="97000"/>
                        </a:lnSpc>
                      </a:pPr>
                      <a:r>
                        <a:rPr sz="2000" kern="0" spc="5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重做阶段不必要的数据页面更新</a:t>
                      </a:r>
                      <a:endParaRPr sz="20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17000"/>
                        </a:lnSpc>
                      </a:pPr>
                      <a:endParaRPr sz="500" dirty="0">
                        <a:latin typeface="Arial" panose="020B0604020202020204"/>
                        <a:ea typeface="Arial" panose="020B0604020202020204"/>
                        <a:cs typeface="Arial" panose="020B0604020202020204"/>
                      </a:endParaRPr>
                    </a:p>
                    <a:p>
                      <a:pPr marL="2146300" indent="-2082800" algn="l" rtl="0" eaLnBrk="0">
                        <a:lnSpc>
                          <a:spcPct val="127000"/>
                        </a:lnSpc>
                        <a:spcBef>
                          <a:spcPts val="5"/>
                        </a:spcBef>
                      </a:pPr>
                      <a:r>
                        <a:rPr sz="2000" kern="0" spc="5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引入脏页表，更新前通过比较检查，优化更</a:t>
                      </a:r>
                      <a:r>
                        <a:rPr sz="2000" kern="0" spc="8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000" kern="0" spc="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新效率</a:t>
                      </a:r>
                      <a:endParaRPr sz="20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3600">
                <a:tc>
                  <a:txBody>
                    <a:bodyPr/>
                    <a:lstStyle/>
                    <a:p>
                      <a:pPr algn="l" rtl="0" eaLnBrk="0">
                        <a:lnSpc>
                          <a:spcPct val="126000"/>
                        </a:lnSpc>
                      </a:pPr>
                      <a:endParaRPr sz="1000" dirty="0">
                        <a:latin typeface="Arial" panose="020B0604020202020204"/>
                        <a:ea typeface="Arial" panose="020B0604020202020204"/>
                        <a:cs typeface="Arial" panose="020B0604020202020204"/>
                      </a:endParaRPr>
                    </a:p>
                    <a:p>
                      <a:pPr algn="l" rtl="0" eaLnBrk="0">
                        <a:lnSpc>
                          <a:spcPct val="127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986790" algn="l" rtl="0" eaLnBrk="0">
                        <a:lnSpc>
                          <a:spcPct val="97000"/>
                        </a:lnSpc>
                      </a:pPr>
                      <a:r>
                        <a:rPr sz="2000" kern="0" spc="6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撤销阶段不必要的日志</a:t>
                      </a:r>
                      <a:r>
                        <a:rPr sz="2000" kern="0" spc="5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扫描</a:t>
                      </a:r>
                      <a:endParaRPr sz="20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26000"/>
                        </a:lnSpc>
                      </a:pPr>
                      <a:endParaRPr sz="100" dirty="0">
                        <a:latin typeface="Arial" panose="020B0604020202020204"/>
                        <a:ea typeface="Arial" panose="020B0604020202020204"/>
                        <a:cs typeface="Arial" panose="020B0604020202020204"/>
                      </a:endParaRPr>
                    </a:p>
                    <a:p>
                      <a:pPr marL="2019300" indent="-1822450" algn="l" rtl="0" eaLnBrk="0">
                        <a:lnSpc>
                          <a:spcPct val="140000"/>
                        </a:lnSpc>
                      </a:pPr>
                      <a:r>
                        <a:rPr sz="2000" kern="0" spc="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引入活跃事务表和</a:t>
                      </a:r>
                      <a:r>
                        <a:rPr sz="2000" kern="0" spc="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prevLSN</a:t>
                      </a:r>
                      <a:r>
                        <a:rPr sz="2000" kern="0" spc="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,跳过不相关的</a:t>
                      </a:r>
                      <a:r>
                        <a:rPr sz="2000"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000" kern="0" spc="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日志记录</a:t>
                      </a:r>
                      <a:endParaRPr sz="20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9950">
                <a:tc>
                  <a:txBody>
                    <a:bodyPr/>
                    <a:lstStyle/>
                    <a:p>
                      <a:pPr algn="l" rtl="0" eaLnBrk="0">
                        <a:lnSpc>
                          <a:spcPct val="130000"/>
                        </a:lnSpc>
                      </a:pPr>
                      <a:endParaRPr sz="1000" dirty="0">
                        <a:latin typeface="Arial" panose="020B0604020202020204"/>
                        <a:ea typeface="Arial" panose="020B0604020202020204"/>
                        <a:cs typeface="Arial" panose="020B0604020202020204"/>
                      </a:endParaRPr>
                    </a:p>
                    <a:p>
                      <a:pPr algn="l" rtl="0" eaLnBrk="0">
                        <a:lnSpc>
                          <a:spcPct val="130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1380490" algn="l" rtl="0" eaLnBrk="0">
                        <a:lnSpc>
                          <a:spcPct val="97000"/>
                        </a:lnSpc>
                      </a:pPr>
                      <a:r>
                        <a:rPr sz="2000" kern="0" spc="5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撤销阶段的故障恢复</a:t>
                      </a:r>
                      <a:endParaRPr sz="20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1000"/>
                        </a:lnSpc>
                      </a:pPr>
                      <a:endParaRPr sz="500" dirty="0">
                        <a:latin typeface="Arial" panose="020B0604020202020204"/>
                        <a:ea typeface="Arial" panose="020B0604020202020204"/>
                        <a:cs typeface="Arial" panose="020B0604020202020204"/>
                      </a:endParaRPr>
                    </a:p>
                    <a:p>
                      <a:pPr marL="1625600" indent="-1365250" algn="l" rtl="0" eaLnBrk="0">
                        <a:lnSpc>
                          <a:spcPct val="129000"/>
                        </a:lnSpc>
                        <a:spcBef>
                          <a:spcPts val="5"/>
                        </a:spcBef>
                      </a:pPr>
                      <a:r>
                        <a:rPr sz="2000" kern="0" spc="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引入补偿日志和</a:t>
                      </a:r>
                      <a:r>
                        <a:rPr sz="2000" kern="0" spc="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undoNextLSN</a:t>
                      </a:r>
                      <a:r>
                        <a:rPr sz="2000" kern="0" spc="7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字段，确保</a:t>
                      </a:r>
                      <a:r>
                        <a:rPr sz="2000" kern="0" spc="2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000" kern="0" spc="6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撤销只执行一次</a:t>
                      </a:r>
                      <a:endParaRPr sz="20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66775">
                <a:tc>
                  <a:txBody>
                    <a:bodyPr/>
                    <a:lstStyle/>
                    <a:p>
                      <a:pPr algn="l" rtl="0" eaLnBrk="0">
                        <a:lnSpc>
                          <a:spcPct val="128000"/>
                        </a:lnSpc>
                      </a:pPr>
                      <a:endParaRPr sz="1000" dirty="0">
                        <a:latin typeface="Arial" panose="020B0604020202020204"/>
                        <a:ea typeface="Arial" panose="020B0604020202020204"/>
                        <a:cs typeface="Arial" panose="020B0604020202020204"/>
                      </a:endParaRPr>
                    </a:p>
                    <a:p>
                      <a:pPr algn="l" rtl="0" eaLnBrk="0">
                        <a:lnSpc>
                          <a:spcPct val="129000"/>
                        </a:lnSpc>
                      </a:pPr>
                      <a:endParaRPr sz="1000" dirty="0">
                        <a:latin typeface="Arial" panose="020B0604020202020204"/>
                        <a:ea typeface="Arial" panose="020B0604020202020204"/>
                        <a:cs typeface="Arial" panose="020B0604020202020204"/>
                      </a:endParaRPr>
                    </a:p>
                    <a:p>
                      <a:pPr algn="l" rtl="0" eaLnBrk="0">
                        <a:lnSpc>
                          <a:spcPct val="10000"/>
                        </a:lnSpc>
                      </a:pPr>
                      <a:endParaRPr sz="100" dirty="0">
                        <a:latin typeface="Arial" panose="020B0604020202020204"/>
                        <a:ea typeface="Arial" panose="020B0604020202020204"/>
                        <a:cs typeface="Arial" panose="020B0604020202020204"/>
                      </a:endParaRPr>
                    </a:p>
                    <a:p>
                      <a:pPr marL="986790" algn="l" rtl="0" eaLnBrk="0">
                        <a:lnSpc>
                          <a:spcPct val="97000"/>
                        </a:lnSpc>
                      </a:pPr>
                      <a:r>
                        <a:rPr sz="2000" kern="0" spc="5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日志太多导致恢复时间过长</a:t>
                      </a:r>
                      <a:endParaRPr sz="20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eaLnBrk="0">
                        <a:lnSpc>
                          <a:spcPct val="107000"/>
                        </a:lnSpc>
                      </a:pPr>
                      <a:endParaRPr sz="600" dirty="0">
                        <a:latin typeface="Arial" panose="020B0604020202020204"/>
                        <a:ea typeface="Arial" panose="020B0604020202020204"/>
                        <a:cs typeface="Arial" panose="020B0604020202020204"/>
                      </a:endParaRPr>
                    </a:p>
                    <a:p>
                      <a:pPr marL="2279015" indent="-2215515" algn="l" rtl="0" eaLnBrk="0">
                        <a:lnSpc>
                          <a:spcPct val="125000"/>
                        </a:lnSpc>
                        <a:spcBef>
                          <a:spcPts val="5"/>
                        </a:spcBef>
                      </a:pPr>
                      <a:r>
                        <a:rPr sz="2000" kern="0" spc="5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引入模糊检查点和增量检查点，优化了恢复</a:t>
                      </a:r>
                      <a:r>
                        <a:rPr sz="2000" kern="0" spc="8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2000" kern="0" spc="10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速度</a:t>
                      </a:r>
                      <a:endParaRPr sz="2000" dirty="0">
                        <a:latin typeface="宋体" panose="02010600030101010101" pitchFamily="2" charset="-122"/>
                        <a:ea typeface="宋体" panose="02010600030101010101" pitchFamily="2" charset="-122"/>
                        <a:cs typeface="宋体" panose="02010600030101010101" pitchFamily="2" charset="-122"/>
                      </a:endParaRPr>
                    </a:p>
                  </a:txBody>
                  <a:tcPr marL="0" marR="0" marT="0" marB="0" vert="horz">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296" name="textbox 1296"/>
          <p:cNvSpPr/>
          <p:nvPr/>
        </p:nvSpPr>
        <p:spPr>
          <a:xfrm>
            <a:off x="3348907" y="128258"/>
            <a:ext cx="5494654" cy="732790"/>
          </a:xfrm>
          <a:prstGeom prst="rect">
            <a:avLst/>
          </a:prstGeom>
          <a:noFill/>
          <a:ln w="0" cap="flat">
            <a:noFill/>
            <a:prstDash val="solid"/>
            <a:miter lim="0"/>
          </a:ln>
        </p:spPr>
        <p:txBody>
          <a:bodyPr vert="horz" wrap="square" lIns="0" tIns="0" rIns="0" bIns="0"/>
          <a:lstStyle/>
          <a:p>
            <a:pPr algn="l" rtl="0" eaLnBrk="0">
              <a:lnSpc>
                <a:spcPct val="68000"/>
              </a:lnSpc>
            </a:pPr>
            <a:endParaRPr sz="100" dirty="0">
              <a:latin typeface="Arial" panose="020B0604020202020204"/>
              <a:ea typeface="Arial" panose="020B0604020202020204"/>
              <a:cs typeface="Arial" panose="020B0604020202020204"/>
            </a:endParaRPr>
          </a:p>
          <a:p>
            <a:pPr marL="12700" algn="l" rtl="0" eaLnBrk="0">
              <a:lnSpc>
                <a:spcPct val="97000"/>
              </a:lnSpc>
            </a:pPr>
            <a:r>
              <a:rPr sz="4800" b="1" kern="0" spc="-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ARIES</a:t>
            </a:r>
            <a:r>
              <a:rPr sz="4800" kern="0" spc="-4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sz="4800" b="1" kern="0" spc="-40" dirty="0">
                <a:solidFill>
                  <a:srgbClr val="000000">
                    <a:alpha val="100000"/>
                  </a:srgbClr>
                </a:solidFill>
                <a:latin typeface="黑体" panose="02010609060101010101" charset="-122"/>
                <a:ea typeface="黑体" panose="02010609060101010101" charset="-122"/>
                <a:cs typeface="黑体" panose="02010609060101010101" charset="-122"/>
              </a:rPr>
              <a:t>算法优化总结</a:t>
            </a:r>
            <a:endParaRPr sz="4800" dirty="0">
              <a:latin typeface="黑体" panose="02010609060101010101" charset="-122"/>
              <a:ea typeface="黑体" panose="02010609060101010101" charset="-122"/>
              <a:cs typeface="黑体" panose="02010609060101010101" charset="-122"/>
            </a:endParaRPr>
          </a:p>
        </p:txBody>
      </p:sp>
      <p:sp>
        <p:nvSpPr>
          <p:cNvPr id="1298" name="textbox 1298"/>
          <p:cNvSpPr/>
          <p:nvPr/>
        </p:nvSpPr>
        <p:spPr>
          <a:xfrm>
            <a:off x="5226080" y="6596362"/>
            <a:ext cx="6610984" cy="21907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2700" algn="l" rtl="0" eaLnBrk="0">
              <a:lnSpc>
                <a:spcPct val="89000"/>
              </a:lnSpc>
            </a:pPr>
            <a:r>
              <a:rPr sz="1200" kern="0" spc="10" dirty="0">
                <a:solidFill>
                  <a:srgbClr val="000000">
                    <a:alpha val="100000"/>
                  </a:srgbClr>
                </a:solidFill>
                <a:latin typeface="黑体" panose="02010609060101010101" charset="-122"/>
                <a:ea typeface="黑体" panose="02010609060101010101" charset="-122"/>
                <a:cs typeface="黑体" panose="02010609060101010101" charset="-122"/>
              </a:rPr>
              <a:t>数据库系统—故障恢复</a:t>
            </a:r>
            <a:r>
              <a:rPr sz="1200" kern="0" spc="10" dirty="0">
                <a:solidFill>
                  <a:srgbClr val="000000">
                    <a:alpha val="100000"/>
                  </a:srgbClr>
                </a:solidFill>
                <a:latin typeface="黑体" panose="02010609060101010101" charset="-122"/>
                <a:ea typeface="黑体" panose="02010609060101010101" charset="-122"/>
                <a:cs typeface="黑体" panose="02010609060101010101" charset="-122"/>
              </a:rPr>
              <a:t>                                                  </a:t>
            </a:r>
            <a:r>
              <a:rPr sz="1200" kern="0" spc="0" dirty="0">
                <a:solidFill>
                  <a:srgbClr val="000000">
                    <a:alpha val="100000"/>
                  </a:srgbClr>
                </a:solidFill>
                <a:latin typeface="黑体" panose="02010609060101010101" charset="-122"/>
                <a:ea typeface="黑体" panose="02010609060101010101" charset="-122"/>
                <a:cs typeface="黑体" panose="02010609060101010101" charset="-122"/>
              </a:rPr>
              <a:t>             </a:t>
            </a:r>
            <a:r>
              <a:rPr sz="2200" b="1" kern="0" spc="10" baseline="-9000" dirty="0">
                <a:solidFill>
                  <a:srgbClr val="000000">
                    <a:alpha val="100000"/>
                  </a:srgbClr>
                </a:solidFill>
                <a:latin typeface="Times New Roman" panose="02020603050405020304"/>
                <a:ea typeface="Times New Roman" panose="02020603050405020304"/>
                <a:cs typeface="Times New Roman" panose="02020603050405020304"/>
              </a:rPr>
              <a:t>92</a:t>
            </a:r>
            <a:endParaRPr sz="2200" baseline="-9000" dirty="0">
              <a:latin typeface="Times New Roman" panose="02020603050405020304"/>
              <a:ea typeface="Times New Roman" panose="02020603050405020304"/>
              <a:cs typeface="Times New Roman" panose="0202060305040502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5955" y="287020"/>
            <a:ext cx="10088245" cy="6800850"/>
          </a:xfrm>
          <a:prstGeom prst="rect">
            <a:avLst/>
          </a:prstGeom>
        </p:spPr>
        <p:txBody>
          <a:bodyPr wrap="square">
            <a:spAutoFit/>
          </a:bodyPr>
          <a:p>
            <a:pPr marL="0" indent="0">
              <a:spcBef>
                <a:spcPts val="600"/>
              </a:spcBef>
              <a:spcAft>
                <a:spcPts val="600"/>
              </a:spcAft>
            </a:pPr>
            <a:r>
              <a:rPr lang="en-US" altLang="zh-CN" sz="2200" b="1"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1. </a:t>
            </a:r>
            <a:r>
              <a:rPr lang="zh-CN" altLang="en-US" sz="2200" b="1"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读未提交（</a:t>
            </a:r>
            <a:r>
              <a:rPr lang="en-US" altLang="zh-CN" sz="2200" b="1"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Read Uncommitted</a:t>
            </a:r>
            <a:r>
              <a:rPr lang="zh-CN" altLang="en-US" sz="2200" b="1"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a:t>
            </a:r>
            <a:endParaRPr lang="zh-CN" altLang="en-US" sz="2200" b="1"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特性：这是最低的隔离级别，允许一个事务读取另一个事务尚未提交的数据（脏读）。这可能导致读取到不一致的数据。</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问题：</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lvl="2" indent="0">
              <a:spcBef>
                <a:spcPts val="500"/>
              </a:spcBef>
              <a:spcAft>
                <a:spcPts val="500"/>
              </a:spcAft>
              <a:buFont typeface="Arial" panose="020B0604020202020204"/>
              <a:buChar char="◦"/>
            </a:pPr>
            <a:r>
              <a:rPr lang="zh-CN" altLang="en-US"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脏读（</a:t>
            </a:r>
            <a:r>
              <a:rPr lang="en-US" altLang="zh-CN"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Dirty Reads</a:t>
            </a:r>
            <a:r>
              <a:rPr lang="zh-CN" altLang="en-US"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）：可以读取到其他事务尚未提交的数据</a:t>
            </a: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优点：提供了最高的并发度，因为几乎没有任何锁机制阻止读操作。</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缺点：由于缺乏隔离性，可能会导致数据不一致性。</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600"/>
              </a:spcBef>
              <a:spcAft>
                <a:spcPts val="600"/>
              </a:spcAft>
            </a:pPr>
            <a:r>
              <a:rPr lang="en-US" altLang="zh-CN" sz="2200" b="1"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2. </a:t>
            </a:r>
            <a:r>
              <a:rPr lang="zh-CN" altLang="en-US" sz="2200" b="1"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读已提交（</a:t>
            </a:r>
            <a:r>
              <a:rPr lang="en-US" altLang="zh-CN" sz="2200" b="1"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Read Committed</a:t>
            </a:r>
            <a:r>
              <a:rPr lang="zh-CN" altLang="en-US" sz="2200" b="1"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a:t>
            </a:r>
            <a:endParaRPr lang="zh-CN" altLang="en-US" sz="2200" b="1"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特性：一个事务只能读取已经提交的数据。这意味着一个事务不能读取其他事务尚未提交的数据，从而避免了脏读。</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问题：</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lvl="2" indent="0">
              <a:spcBef>
                <a:spcPts val="500"/>
              </a:spcBef>
              <a:spcAft>
                <a:spcPts val="500"/>
              </a:spcAft>
              <a:buFont typeface="Arial" panose="020B0604020202020204"/>
              <a:buChar char="◦"/>
            </a:pPr>
            <a:r>
              <a:rPr lang="zh-CN" altLang="en-US"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不可重复读（</a:t>
            </a:r>
            <a:r>
              <a:rPr lang="en-US" altLang="zh-CN"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Non-repeatable Reads</a:t>
            </a:r>
            <a:r>
              <a:rPr lang="zh-CN" altLang="en-US"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a:t>
            </a: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：如果同一行数据在两次读取之间被其他事务修改并提交，那么两次读取的结果可能不同。</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lvl="2" indent="0">
              <a:spcBef>
                <a:spcPts val="500"/>
              </a:spcBef>
              <a:spcAft>
                <a:spcPts val="500"/>
              </a:spcAft>
              <a:buFont typeface="Arial" panose="020B0604020202020204"/>
              <a:buChar char="◦"/>
            </a:pPr>
            <a:r>
              <a:rPr lang="zh-CN" altLang="en-US"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幻读（</a:t>
            </a:r>
            <a:r>
              <a:rPr lang="en-US" altLang="zh-CN"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Phantom Reads</a:t>
            </a:r>
            <a:r>
              <a:rPr lang="zh-CN" altLang="en-US"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a:t>
            </a: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：如果在两次查询之间插入或删除了新的行，那么第二次查询可能会返回不同的结果集。</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优点：</a:t>
            </a:r>
            <a:r>
              <a:rPr lang="zh-CN" altLang="en-US"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防止了脏读</a:t>
            </a: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，提高了数据的一致性。</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缺点：仍然可能出现不可重复读和幻读的问题。</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600"/>
              </a:spcBef>
              <a:spcAft>
                <a:spcPts val="600"/>
              </a:spcAft>
            </a:pP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77875" y="307340"/>
            <a:ext cx="10088245" cy="5664835"/>
          </a:xfrm>
          <a:prstGeom prst="rect">
            <a:avLst/>
          </a:prstGeom>
        </p:spPr>
        <p:txBody>
          <a:bodyPr wrap="square">
            <a:spAutoFit/>
          </a:bodyPr>
          <a:p>
            <a:pPr marL="0" indent="0">
              <a:spcBef>
                <a:spcPts val="600"/>
              </a:spcBef>
              <a:spcAft>
                <a:spcPts val="600"/>
              </a:spcAft>
            </a:pPr>
            <a:r>
              <a:rPr lang="en-US" altLang="zh-CN" sz="2200" b="0"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3. </a:t>
            </a:r>
            <a:r>
              <a:rPr lang="zh-CN" altLang="en-US" sz="2200" b="0"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可重复读（</a:t>
            </a:r>
            <a:r>
              <a:rPr lang="en-US" altLang="zh-CN" sz="2200" b="0"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Repeatable Read</a:t>
            </a:r>
            <a:r>
              <a:rPr lang="zh-CN" altLang="en-US" sz="2200" b="0"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a:t>
            </a:r>
            <a:endParaRPr lang="zh-CN" altLang="en-US" sz="2200" b="0"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特性：在一个事务中，对于同一行数据的多次读取将返回相同的结果，即使这些行在两次读取之间被其他事务修改并提交。它防止了不可重复读。</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问题：</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lvl="2" indent="0">
              <a:spcBef>
                <a:spcPts val="500"/>
              </a:spcBef>
              <a:spcAft>
                <a:spcPts val="500"/>
              </a:spcAft>
              <a:buFont typeface="Arial" panose="020B0604020202020204"/>
              <a:buChar char="◦"/>
            </a:pPr>
            <a:r>
              <a:rPr lang="zh-CN" altLang="en-US"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幻读（</a:t>
            </a:r>
            <a:r>
              <a:rPr lang="en-US" altLang="zh-CN"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Phantom Reads</a:t>
            </a:r>
            <a:r>
              <a:rPr lang="zh-CN" altLang="en-US" sz="1600" b="1" i="0" u="sng">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a:t>
            </a: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：尽管同一行数据的读取结果是固定的，但如果在两次查询之间插入或删除了新的行，那么第二次查询可能会返回不同的结果集。</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优点：除了防止脏读外，还解决了不可重复读的问题。</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缺点：依然可能发生幻读，并且通常需要更多的锁定来保证一致性，这可能降低并发性能。</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600"/>
              </a:spcBef>
              <a:spcAft>
                <a:spcPts val="600"/>
              </a:spcAft>
            </a:pPr>
            <a:r>
              <a:rPr lang="en-US" altLang="zh-CN" sz="2200" b="0"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4. </a:t>
            </a:r>
            <a:r>
              <a:rPr lang="zh-CN" altLang="en-US" sz="2200" b="0"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序列化（</a:t>
            </a:r>
            <a:r>
              <a:rPr lang="en-US" altLang="zh-CN" sz="2200" b="0"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Serializable</a:t>
            </a:r>
            <a:r>
              <a:rPr lang="zh-CN" altLang="en-US" sz="2200" b="0"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a:t>
            </a:r>
            <a:endParaRPr lang="zh-CN" altLang="en-US" sz="2200" b="0" i="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特性：这是最高级别的隔离，确保事务完全按照顺序执行，就好像没有其他并发事务一样。这不仅防止了脏读、不可重复读和幻读，而且还防止了任何类型的交叉干扰。</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问题：无</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优点：提供最严格的隔离性和最强的数据一致性保障。</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a:p>
            <a:pPr marL="0" indent="0">
              <a:spcBef>
                <a:spcPts val="500"/>
              </a:spcBef>
              <a:spcAft>
                <a:spcPts val="500"/>
              </a:spcAft>
              <a:buFont typeface="Arial" panose="020B0604020202020204"/>
              <a:buChar char="•"/>
            </a:pPr>
            <a:r>
              <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rPr>
              <a:t>缺点：为了实现这种高度隔离，通常会使用大量的锁定或者其它形式的串行化控制，这可能会显著降低系统的并发处理能力。</a:t>
            </a:r>
            <a:endParaRPr lang="zh-CN" altLang="en-US" sz="1600" b="0" i="0">
              <a:solidFill>
                <a:srgbClr val="2C2C36"/>
              </a:solidFill>
              <a:latin typeface="华文宋体" panose="02010600040101010101" pitchFamily="2" charset="-122"/>
              <a:ea typeface="华文宋体" panose="02010600040101010101" pitchFamily="2" charset="-122"/>
              <a:cs typeface="华文宋体" panose="0201060004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8430" y="755650"/>
            <a:ext cx="8745220" cy="4781550"/>
          </a:xfrm>
          <a:prstGeom prst="rect">
            <a:avLst/>
          </a:prstGeom>
        </p:spPr>
        <p:txBody>
          <a:bodyPr wrap="square">
            <a:noAutofit/>
          </a:bodyPr>
          <a:p>
            <a:pPr algn="ctr"/>
            <a:r>
              <a:rPr lang="en-US" altLang="zh-CN" sz="200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E-R </a:t>
            </a:r>
            <a:r>
              <a:rPr lang="zh-CN" altLang="en-US" sz="200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图向关系模型的转换原则（按此原则转换后必满足 </a:t>
            </a:r>
            <a:r>
              <a:rPr lang="en-US" altLang="zh-CN" sz="200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3NF</a:t>
            </a:r>
            <a:r>
              <a:rPr lang="zh-CN" altLang="en-US" sz="200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a:t>
            </a:r>
            <a:endParaRPr lang="zh-CN" altLang="en-US" sz="200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pPr algn="ctr"/>
            <a:endParaRPr lang="zh-CN" altLang="en-US" sz="200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pPr algn="ctr"/>
            <a:endParaRPr lang="zh-CN" altLang="en-US" sz="2000">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r>
              <a:rPr lang="en-US" altLang="zh-CN">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STEP 1 </a:t>
            </a:r>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处理实体：</a:t>
            </a:r>
            <a:r>
              <a:rPr lang="en-US" altLang="zh-CN">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 	</a:t>
            </a:r>
            <a:endParaRPr lang="en-US" altLang="zh-CN">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pPr indent="457200"/>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一个实体型转换为一个关系模式：实体的属性就是关系的属性，实体的码就是关系的码。</a:t>
            </a:r>
            <a:endPar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pPr indent="457200"/>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 </a:t>
            </a:r>
            <a:endPar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r>
              <a:rPr lang="en-US" altLang="zh-CN">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STEP 2 </a:t>
            </a:r>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处理联系： </a:t>
            </a:r>
            <a:endPar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endPar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若联系是 </a:t>
            </a:r>
            <a:r>
              <a:rPr lang="en-US" altLang="zh-CN">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1:1</a:t>
            </a:r>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：则不需要创建新表，选择一端实体（通常是参与度较高的一方）的主码作 为外码，与联系的属性一起，加入到另一端实体中； </a:t>
            </a:r>
            <a:endPar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endPar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若联系是 </a:t>
            </a:r>
            <a:r>
              <a:rPr lang="en-US" altLang="zh-CN">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1:n</a:t>
            </a:r>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：则不需要创建新表，将 </a:t>
            </a:r>
            <a:r>
              <a:rPr lang="en-US" altLang="zh-CN">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1 </a:t>
            </a:r>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端实体的主码作为外码，与联系的属性一起，加 入到 </a:t>
            </a:r>
            <a:r>
              <a:rPr lang="en-US" altLang="zh-CN">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n </a:t>
            </a:r>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端实体中；</a:t>
            </a:r>
            <a:endPar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endPar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a:p>
            <a:r>
              <a:rPr lang="zh-CN" altLang="en-US" b="1" u="sng">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若联系是 </a:t>
            </a:r>
            <a:r>
              <a:rPr lang="en-US" altLang="zh-CN" b="1" u="sng">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m:n</a:t>
            </a:r>
            <a:r>
              <a:rPr lang="zh-CN" altLang="en-US" b="1" u="sng">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：则需要为联系创建新表</a:t>
            </a:r>
            <a:r>
              <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rPr>
              <a:t>，将参与联系的各个实体的主码作为外码，与该联系的属性一起加入新表，该关系的码是参加联系的诸实体的码的集合。</a:t>
            </a:r>
            <a:endParaRPr lang="zh-CN" altLang="en-US">
              <a:ln/>
              <a:solidFill>
                <a:schemeClr val="tx1"/>
              </a:solidFill>
              <a:effectLst>
                <a:outerShdw blurRad="38100" dist="19050" dir="2700000" algn="tl" rotWithShape="0">
                  <a:schemeClr val="dk1">
                    <a:alpha val="40000"/>
                  </a:schemeClr>
                </a:outerShdw>
              </a:effectLst>
              <a:latin typeface="华文宋体" panose="02010600040101010101" pitchFamily="2" charset="-122"/>
              <a:ea typeface="华文宋体" panose="02010600040101010101" pitchFamily="2" charset="-122"/>
              <a:cs typeface="华文宋体" panose="020106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04060" y="428625"/>
            <a:ext cx="8916035" cy="5384800"/>
          </a:xfrm>
          <a:prstGeom prst="rect">
            <a:avLst/>
          </a:prstGeom>
        </p:spPr>
        <p:txBody>
          <a:bodyPr wrap="square">
            <a:spAutoFit/>
          </a:bodyPr>
          <a:p>
            <a:pPr algn="ctr"/>
            <a:r>
              <a:rPr lang="zh-CN" altLang="en-US" sz="24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启发式查询树优化步骤</a:t>
            </a:r>
            <a:endParaRPr lang="zh-CN" altLang="en-US" sz="24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en-US" altLang="zh-CN" sz="1600" b="1">
                <a:ln/>
                <a:solidFill>
                  <a:schemeClr val="tx1"/>
                </a:solidFill>
                <a:effectLst>
                  <a:outerShdw blurRad="38100" dist="19050" dir="2700000" algn="tl" rotWithShape="0">
                    <a:schemeClr val="dk1">
                      <a:alpha val="40000"/>
                    </a:schemeClr>
                  </a:outerShdw>
                </a:effectLst>
                <a:latin typeface="TimesNewRomanPS-BoldMT"/>
                <a:ea typeface="TimesNewRomanPS-BoldMT"/>
              </a:rPr>
              <a:t>STEP 1 </a:t>
            </a:r>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将查询语言转换为初始语法树。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en-US" altLang="zh-CN" sz="1600" b="1">
                <a:ln/>
                <a:solidFill>
                  <a:schemeClr val="tx1"/>
                </a:solidFill>
                <a:effectLst>
                  <a:outerShdw blurRad="38100" dist="19050" dir="2700000" algn="tl" rotWithShape="0">
                    <a:schemeClr val="dk1">
                      <a:alpha val="40000"/>
                    </a:schemeClr>
                  </a:outerShdw>
                </a:effectLst>
                <a:latin typeface="TimesNewRomanPS-BoldMT"/>
                <a:ea typeface="TimesNewRomanPS-BoldMT"/>
              </a:rPr>
              <a:t>STEP 2 </a:t>
            </a:r>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选择条件分解。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en-US" altLang="zh-CN" sz="1600" b="1">
                <a:ln/>
                <a:solidFill>
                  <a:schemeClr val="tx1"/>
                </a:solidFill>
                <a:effectLst>
                  <a:outerShdw blurRad="38100" dist="19050" dir="2700000" algn="tl" rotWithShape="0">
                    <a:schemeClr val="dk1">
                      <a:alpha val="40000"/>
                    </a:schemeClr>
                  </a:outerShdw>
                </a:effectLst>
                <a:latin typeface="TimesNewRomanPS-BoldMT"/>
                <a:ea typeface="TimesNewRomanPS-BoldMT"/>
              </a:rPr>
              <a:t>STEP 3 </a:t>
            </a:r>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选择操作下移：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选择操作下移过程中，遇到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en-US" altLang="zh-CN" sz="160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rPr>
              <a:t>a. </a:t>
            </a:r>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选择操作，则直接下移；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en-US" altLang="zh-CN" sz="160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rPr>
              <a:t>b. </a:t>
            </a:r>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投影操作，则直接下移；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en-US" altLang="zh-CN" sz="160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rPr>
              <a:t>c. </a:t>
            </a:r>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双目运算，则下移到相关分支。若同时与两个分支相关，则不下移。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直到尽可能靠近叶端。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en-US" altLang="zh-CN" sz="1600" b="1">
                <a:ln/>
                <a:solidFill>
                  <a:schemeClr val="tx1"/>
                </a:solidFill>
                <a:effectLst>
                  <a:outerShdw blurRad="38100" dist="19050" dir="2700000" algn="tl" rotWithShape="0">
                    <a:schemeClr val="dk1">
                      <a:alpha val="40000"/>
                    </a:schemeClr>
                  </a:outerShdw>
                </a:effectLst>
                <a:latin typeface="TimesNewRomanPS-BoldMT"/>
                <a:ea typeface="TimesNewRomanPS-BoldMT"/>
              </a:rPr>
              <a:t>STEP 4 </a:t>
            </a:r>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投影操作下移：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投影操作下移过程中，遇到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en-US" altLang="zh-CN" sz="160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rPr>
              <a:t>a. </a:t>
            </a:r>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选择操作，则分两种情况：若选择条件在投影属性范围内，则直接下移；否则，在选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择操作下增加一个投影操作，该投影操作包含选择操作涉及的属性与原投影属性，并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继续下移新投影操作；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en-US" altLang="zh-CN" sz="160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rPr>
              <a:t>b. </a:t>
            </a:r>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投影操作，则合并；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en-US" altLang="zh-CN" sz="1600">
                <a:ln/>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rPr>
              <a:t>c. </a:t>
            </a:r>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双目运算，则下移到相关分支。 </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r>
              <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直到尽可能靠近叶端。</a:t>
            </a:r>
            <a:endParaRPr lang="zh-CN" altLang="en-US" sz="16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Dangerous in Natural Join</a:t>
            </a:r>
            <a:endParaRPr lang="en-US" sz="2800" dirty="0"/>
          </a:p>
        </p:txBody>
      </p:sp>
      <p:sp>
        <p:nvSpPr>
          <p:cNvPr id="7171" name="Rectangle 3"/>
          <p:cNvSpPr>
            <a:spLocks noGrp="1" noChangeArrowheads="1"/>
          </p:cNvSpPr>
          <p:nvPr>
            <p:ph type="body" idx="1"/>
          </p:nvPr>
        </p:nvSpPr>
        <p:spPr>
          <a:xfrm>
            <a:off x="2292351" y="1103201"/>
            <a:ext cx="7668514" cy="4944032"/>
          </a:xfrm>
        </p:spPr>
        <p:txBody>
          <a:bodyPr>
            <a:normAutofit fontScale="90000" lnSpcReduction="20000"/>
          </a:bodyPr>
          <a:lstStyle/>
          <a:p>
            <a:r>
              <a:rPr lang="en-US" sz="1700" dirty="0"/>
              <a:t>Beware of unrelated attributes with same name which get equated incorrectly  </a:t>
            </a:r>
            <a:r>
              <a:rPr lang="zh-CN" altLang="en-US" dirty="0">
                <a:solidFill>
                  <a:srgbClr val="FF0000"/>
                </a:solidFill>
                <a:latin typeface="华文宋体" panose="02010600040101010101" pitchFamily="2" charset="-122"/>
                <a:ea typeface="华文宋体" panose="02010600040101010101" pitchFamily="2" charset="-122"/>
              </a:rPr>
              <a:t>危险：同名异义</a:t>
            </a:r>
            <a:endParaRPr lang="zh-CN" altLang="en-US" dirty="0">
              <a:solidFill>
                <a:srgbClr val="FF0000"/>
              </a:solidFill>
              <a:latin typeface="华文宋体" panose="02010600040101010101" pitchFamily="2" charset="-122"/>
              <a:ea typeface="华文宋体" panose="02010600040101010101" pitchFamily="2" charset="-122"/>
            </a:endParaRPr>
          </a:p>
          <a:p>
            <a:r>
              <a:rPr lang="zh-CN" altLang="en-US" dirty="0">
                <a:solidFill>
                  <a:srgbClr val="FF0000"/>
                </a:solidFill>
                <a:latin typeface="华文宋体" panose="02010600040101010101" pitchFamily="2" charset="-122"/>
                <a:ea typeface="华文宋体" panose="02010600040101010101" pitchFamily="2" charset="-122"/>
              </a:rPr>
              <a:t>在三个关系模式连续自然连接时需要注意可能出现错误</a:t>
            </a:r>
            <a:endParaRPr lang="en-US" sz="1700" dirty="0">
              <a:solidFill>
                <a:srgbClr val="FF0000"/>
              </a:solidFill>
              <a:latin typeface="华文宋体" panose="02010600040101010101" pitchFamily="2" charset="-122"/>
              <a:ea typeface="华文宋体" panose="02010600040101010101" pitchFamily="2" charset="-122"/>
            </a:endParaRPr>
          </a:p>
          <a:p>
            <a:r>
              <a:rPr lang="en-US" altLang="en-US" sz="1700" dirty="0">
                <a:ea typeface="MS PGothic" panose="020B0600070205080204" pitchFamily="34" charset="-128"/>
              </a:rPr>
              <a:t> </a:t>
            </a:r>
            <a:r>
              <a:rPr lang="en-US" sz="1700" dirty="0"/>
              <a:t>Example -- List the names of students instructors along with the titles of courses that they have taken</a:t>
            </a:r>
            <a:endParaRPr lang="en-US" sz="1700" dirty="0"/>
          </a:p>
          <a:p>
            <a:pPr lvl="1"/>
            <a:r>
              <a:rPr lang="en-US" sz="1700" dirty="0"/>
              <a:t>Correct version</a:t>
            </a:r>
            <a:endParaRPr lang="en-US" sz="1700" dirty="0"/>
          </a:p>
          <a:p>
            <a:pPr lvl="1">
              <a:buNone/>
            </a:pPr>
            <a:r>
              <a:rPr lang="en-US" sz="1700" b="1" dirty="0"/>
              <a:t>           select </a:t>
            </a:r>
            <a:r>
              <a:rPr lang="en-US" sz="1700" i="1" dirty="0"/>
              <a:t>name</a:t>
            </a:r>
            <a:r>
              <a:rPr lang="en-US" sz="1700" dirty="0"/>
              <a:t>, </a:t>
            </a:r>
            <a:r>
              <a:rPr lang="en-US" sz="1700" i="1" dirty="0"/>
              <a:t>title</a:t>
            </a:r>
            <a:br>
              <a:rPr lang="en-US" sz="1700" i="1" dirty="0"/>
            </a:br>
            <a:r>
              <a:rPr lang="en-US" sz="1700" i="1" dirty="0"/>
              <a:t>       </a:t>
            </a:r>
            <a:r>
              <a:rPr lang="en-US" sz="1700" b="1" dirty="0"/>
              <a:t>from </a:t>
            </a:r>
            <a:r>
              <a:rPr lang="en-US" sz="1700" i="1" dirty="0"/>
              <a:t>student </a:t>
            </a:r>
            <a:r>
              <a:rPr lang="en-US" sz="1700" b="1" dirty="0"/>
              <a:t>natural join </a:t>
            </a:r>
            <a:r>
              <a:rPr lang="en-US" sz="1700" i="1" dirty="0"/>
              <a:t>takes</a:t>
            </a:r>
            <a:r>
              <a:rPr lang="en-US" sz="1700" dirty="0"/>
              <a:t>, </a:t>
            </a:r>
            <a:r>
              <a:rPr lang="en-US" sz="1700" i="1" dirty="0"/>
              <a:t>course</a:t>
            </a:r>
            <a:br>
              <a:rPr lang="en-US" sz="1700" i="1" dirty="0"/>
            </a:br>
            <a:r>
              <a:rPr lang="en-US" sz="1700" i="1" dirty="0"/>
              <a:t>       </a:t>
            </a:r>
            <a:r>
              <a:rPr lang="en-US" sz="1700" b="1" dirty="0"/>
              <a:t>where </a:t>
            </a:r>
            <a:r>
              <a:rPr lang="en-US" sz="1700" i="1" dirty="0" err="1"/>
              <a:t>takes</a:t>
            </a:r>
            <a:r>
              <a:rPr lang="en-US" sz="1700" dirty="0" err="1"/>
              <a:t>.</a:t>
            </a:r>
            <a:r>
              <a:rPr lang="en-US" sz="1700" i="1" dirty="0" err="1"/>
              <a:t>course_id</a:t>
            </a:r>
            <a:r>
              <a:rPr lang="en-US" sz="1700" i="1" dirty="0"/>
              <a:t> </a:t>
            </a:r>
            <a:r>
              <a:rPr lang="en-US" sz="1700" dirty="0"/>
              <a:t>= </a:t>
            </a:r>
            <a:r>
              <a:rPr lang="en-US" sz="1700" i="1" dirty="0" err="1"/>
              <a:t>course</a:t>
            </a:r>
            <a:r>
              <a:rPr lang="en-US" sz="1700" dirty="0" err="1"/>
              <a:t>.</a:t>
            </a:r>
            <a:r>
              <a:rPr lang="en-US" sz="1700" i="1" dirty="0" err="1"/>
              <a:t>course_id</a:t>
            </a:r>
            <a:r>
              <a:rPr lang="en-US" sz="1700" dirty="0"/>
              <a:t>;</a:t>
            </a:r>
            <a:endParaRPr lang="en-US" sz="1700" dirty="0"/>
          </a:p>
          <a:p>
            <a:pPr lvl="1"/>
            <a:r>
              <a:rPr lang="en-US" sz="1700" dirty="0"/>
              <a:t>Incorrect version</a:t>
            </a:r>
            <a:endParaRPr lang="en-US" sz="1700" dirty="0"/>
          </a:p>
          <a:p>
            <a:pPr lvl="2">
              <a:buFont typeface="Webdings" panose="05030102010509060703" pitchFamily="18" charset="2"/>
              <a:buNone/>
              <a:defRPr/>
            </a:pPr>
            <a:r>
              <a:rPr lang="en-US" sz="1700" b="1" dirty="0"/>
              <a:t>       select </a:t>
            </a:r>
            <a:r>
              <a:rPr lang="en-US" sz="1700" i="1" dirty="0"/>
              <a:t>name</a:t>
            </a:r>
            <a:r>
              <a:rPr lang="en-US" sz="1700" dirty="0"/>
              <a:t>, </a:t>
            </a:r>
            <a:r>
              <a:rPr lang="en-US" sz="1700" i="1" dirty="0"/>
              <a:t>title</a:t>
            </a:r>
            <a:br>
              <a:rPr lang="en-US" sz="1700" i="1" dirty="0"/>
            </a:br>
            <a:r>
              <a:rPr lang="en-US" sz="1700" i="1" dirty="0"/>
              <a:t>   </a:t>
            </a:r>
            <a:r>
              <a:rPr lang="en-US" sz="1700" b="1" dirty="0"/>
              <a:t>from </a:t>
            </a:r>
            <a:r>
              <a:rPr lang="en-US" sz="1700" i="1" dirty="0"/>
              <a:t>student </a:t>
            </a:r>
            <a:r>
              <a:rPr lang="en-US" sz="1700" b="1" dirty="0"/>
              <a:t>natural join </a:t>
            </a:r>
            <a:r>
              <a:rPr lang="en-US" sz="1700" i="1" dirty="0"/>
              <a:t>takes </a:t>
            </a:r>
            <a:r>
              <a:rPr lang="en-US" sz="1700" b="1" dirty="0"/>
              <a:t>natural join </a:t>
            </a:r>
            <a:r>
              <a:rPr lang="en-US" sz="1700" i="1" dirty="0"/>
              <a:t>course</a:t>
            </a:r>
            <a:r>
              <a:rPr lang="en-US" sz="1700" dirty="0"/>
              <a:t>;</a:t>
            </a:r>
            <a:endParaRPr lang="en-US" sz="1700" dirty="0"/>
          </a:p>
          <a:p>
            <a:pPr lvl="2">
              <a:defRPr/>
            </a:pPr>
            <a:r>
              <a:rPr lang="en-US" sz="1700" dirty="0"/>
              <a:t>This query omits all (student name, course title) pairs where the student takes a course in a department other than the student's own department. </a:t>
            </a:r>
            <a:endParaRPr lang="en-US" sz="1700" dirty="0"/>
          </a:p>
          <a:p>
            <a:pPr lvl="2">
              <a:defRPr/>
            </a:pPr>
            <a:r>
              <a:rPr lang="en-US" sz="1700" dirty="0"/>
              <a:t>The  correct  version (above), correctly outputs such pairs.</a:t>
            </a:r>
            <a:endParaRPr lang="en-US" sz="1700" dirty="0"/>
          </a:p>
          <a:p>
            <a:pPr marL="857250" lvl="2" indent="0">
              <a:buNone/>
              <a:defRPr/>
            </a:pPr>
            <a:endParaRPr lang="en-US" sz="1700" dirty="0"/>
          </a:p>
          <a:p>
            <a:pPr lvl="1"/>
            <a:endParaRPr lang="en-US" sz="1600" dirty="0"/>
          </a:p>
          <a:p>
            <a:pPr lvl="1"/>
            <a:endParaRPr lang="en-US" altLang="en-US" dirty="0">
              <a:ea typeface="MS PGothic"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a:t>
            </a:r>
            <a:endParaRPr lang="en-US" sz="2800" dirty="0">
              <a:ea typeface="+mj-ea"/>
            </a:endParaRPr>
          </a:p>
        </p:txBody>
      </p:sp>
      <p:sp>
        <p:nvSpPr>
          <p:cNvPr id="23555" name="Rectangle 3"/>
          <p:cNvSpPr>
            <a:spLocks noGrp="1" noChangeArrowheads="1"/>
          </p:cNvSpPr>
          <p:nvPr>
            <p:ph type="body" idx="1"/>
          </p:nvPr>
        </p:nvSpPr>
        <p:spPr>
          <a:xfrm>
            <a:off x="2292350" y="1170533"/>
            <a:ext cx="7570979" cy="3779419"/>
          </a:xfrm>
        </p:spPr>
        <p:txBody>
          <a:bodyPr>
            <a:normAutofit fontScale="90000" lnSpcReduction="10000"/>
          </a:bodyPr>
          <a:lstStyle/>
          <a:p>
            <a:r>
              <a:rPr lang="en-US" altLang="en-US" sz="1700" dirty="0"/>
              <a:t>An extension of the join operation that avoids loss of information. </a:t>
            </a:r>
            <a:endParaRPr lang="en-US" altLang="en-US" sz="1700" dirty="0"/>
          </a:p>
          <a:p>
            <a:r>
              <a:rPr lang="zh-CN" altLang="en-US" sz="1700" dirty="0">
                <a:solidFill>
                  <a:srgbClr val="FF0000"/>
                </a:solidFill>
                <a:latin typeface="华文宋体" panose="02010600040101010101" pitchFamily="2" charset="-122"/>
                <a:ea typeface="华文宋体" panose="02010600040101010101" pitchFamily="2" charset="-122"/>
              </a:rPr>
              <a:t>外连接保留失配元组。意思就是在自然连接中，只有左右两边在指定值上相等的元组才会被保留，而在外连接中，未被匹配的元组也会被保留。</a:t>
            </a:r>
            <a:endParaRPr lang="en-US" altLang="en-US" sz="1700" dirty="0">
              <a:solidFill>
                <a:srgbClr val="FF0000"/>
              </a:solidFill>
              <a:latin typeface="华文宋体" panose="02010600040101010101" pitchFamily="2" charset="-122"/>
              <a:ea typeface="华文宋体" panose="02010600040101010101" pitchFamily="2" charset="-122"/>
            </a:endParaRPr>
          </a:p>
          <a:p>
            <a:r>
              <a:rPr lang="en-US" altLang="en-US" sz="1700" dirty="0"/>
              <a:t>Computes the join and then adds tuples form one relation that does not match tuples in the other relation to the result of the join. </a:t>
            </a:r>
            <a:endParaRPr lang="en-US" altLang="en-US" sz="1700" dirty="0"/>
          </a:p>
          <a:p>
            <a:r>
              <a:rPr lang="en-US" altLang="en-US" sz="1700" dirty="0"/>
              <a:t>Uses </a:t>
            </a:r>
            <a:r>
              <a:rPr lang="en-US" altLang="en-US" sz="1700" i="1" dirty="0">
                <a:solidFill>
                  <a:srgbClr val="FF0000"/>
                </a:solidFill>
              </a:rPr>
              <a:t>null</a:t>
            </a:r>
            <a:r>
              <a:rPr lang="en-US" altLang="en-US" sz="1700" dirty="0"/>
              <a:t> values.</a:t>
            </a:r>
            <a:endParaRPr lang="en-US" altLang="en-US" sz="1700" dirty="0"/>
          </a:p>
          <a:p>
            <a:r>
              <a:rPr lang="en-US" altLang="en-US" sz="1700" dirty="0"/>
              <a:t>Three forms of outer join:</a:t>
            </a:r>
            <a:endParaRPr lang="en-US" altLang="en-US" sz="1700" dirty="0"/>
          </a:p>
          <a:p>
            <a:pPr lvl="1"/>
            <a:r>
              <a:rPr lang="en-US" altLang="en-US" sz="1700" dirty="0"/>
              <a:t>left outer join   </a:t>
            </a:r>
            <a:r>
              <a:rPr lang="zh-CN" altLang="en-US" sz="1700" dirty="0">
                <a:latin typeface="华文宋体" panose="02010600040101010101" pitchFamily="2" charset="-122"/>
                <a:ea typeface="华文宋体" panose="02010600040101010101" pitchFamily="2" charset="-122"/>
              </a:rPr>
              <a:t>左外连接</a:t>
            </a:r>
            <a:r>
              <a:rPr lang="en-US" altLang="zh-CN" sz="1700" dirty="0">
                <a:latin typeface="华文宋体" panose="02010600040101010101" pitchFamily="2" charset="-122"/>
                <a:ea typeface="华文宋体" panose="02010600040101010101" pitchFamily="2" charset="-122"/>
              </a:rPr>
              <a:t>——</a:t>
            </a:r>
            <a:r>
              <a:rPr lang="zh-CN" altLang="en-US" sz="1700" dirty="0">
                <a:latin typeface="华文宋体" panose="02010600040101010101" pitchFamily="2" charset="-122"/>
                <a:ea typeface="华文宋体" panose="02010600040101010101" pitchFamily="2" charset="-122"/>
              </a:rPr>
              <a:t>位于左边的关系中会保留失配元组</a:t>
            </a:r>
            <a:endParaRPr lang="en-US" altLang="en-US" sz="1700" dirty="0">
              <a:latin typeface="华文宋体" panose="02010600040101010101" pitchFamily="2" charset="-122"/>
              <a:ea typeface="华文宋体" panose="02010600040101010101" pitchFamily="2" charset="-122"/>
            </a:endParaRPr>
          </a:p>
          <a:p>
            <a:pPr lvl="1"/>
            <a:r>
              <a:rPr lang="en-US" altLang="en-US" sz="1700" dirty="0"/>
              <a:t>right outer join </a:t>
            </a:r>
            <a:r>
              <a:rPr lang="zh-CN" altLang="en-US" dirty="0">
                <a:latin typeface="华文宋体" panose="02010600040101010101" pitchFamily="2" charset="-122"/>
                <a:ea typeface="华文宋体" panose="02010600040101010101" pitchFamily="2" charset="-122"/>
              </a:rPr>
              <a:t>右外连接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位于右边的关系中会保留</a:t>
            </a:r>
            <a:endParaRPr lang="en-US" altLang="en-US" dirty="0">
              <a:latin typeface="华文宋体" panose="02010600040101010101" pitchFamily="2" charset="-122"/>
              <a:ea typeface="华文宋体" panose="02010600040101010101" pitchFamily="2" charset="-122"/>
            </a:endParaRPr>
          </a:p>
          <a:p>
            <a:pPr lvl="1"/>
            <a:r>
              <a:rPr lang="en-US" altLang="en-US" sz="1700" dirty="0"/>
              <a:t>full outer join    </a:t>
            </a:r>
            <a:r>
              <a:rPr lang="zh-CN" altLang="en-US" dirty="0">
                <a:latin typeface="华文宋体" panose="02010600040101010101" pitchFamily="2" charset="-122"/>
                <a:ea typeface="华文宋体" panose="02010600040101010101" pitchFamily="2" charset="-122"/>
              </a:rPr>
              <a:t>全外连接</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两边都会保留</a:t>
            </a:r>
            <a:endParaRPr lang="zh-CN" altLang="en-US" dirty="0">
              <a:latin typeface="华文宋体" panose="02010600040101010101" pitchFamily="2" charset="-122"/>
              <a:ea typeface="华文宋体" panose="02010600040101010101" pitchFamily="2" charset="-122"/>
            </a:endParaRPr>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9870" y="4815205"/>
            <a:ext cx="2877820" cy="81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880" y="5670550"/>
            <a:ext cx="1591310" cy="88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3"/>
          <p:cNvSpPr>
            <a:spLocks noGrp="1" noChangeArrowheads="1"/>
          </p:cNvSpPr>
          <p:nvPr/>
        </p:nvSpPr>
        <p:spPr>
          <a:xfrm>
            <a:off x="5854065" y="3945890"/>
            <a:ext cx="3881120" cy="291211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35000"/>
              </a:spcBef>
              <a:spcAft>
                <a:spcPct val="0"/>
              </a:spcAft>
              <a:buClr>
                <a:srgbClr val="002060"/>
              </a:buClr>
              <a:buSzPct val="110000"/>
              <a:buFont typeface="Wingdings" panose="05000000000000000000" pitchFamily="2" charset="2"/>
              <a:buChar char="§"/>
              <a:defRPr kumimoji="1" sz="17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chemeClr val="folHlink"/>
              </a:buClr>
              <a:buSzPct val="110000"/>
              <a:buFont typeface="Arial" panose="020B0604020202020204" pitchFamily="34" charset="0"/>
              <a:buChar char="•"/>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ingdings" panose="05000000000000000000" pitchFamily="2" charset="2"/>
              <a:buChar char="§"/>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Arial" panose="020B0604020202020204" pitchFamily="34"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Font typeface="Wingdings" panose="05000000000000000000" pitchFamily="2" charset="2"/>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9pPr>
          </a:lstStyle>
          <a:p>
            <a:endParaRPr lang="en-US" altLang="en-US" sz="1700" dirty="0"/>
          </a:p>
          <a:p>
            <a:endParaRPr lang="en-US" altLang="en-US" sz="1700" dirty="0"/>
          </a:p>
          <a:p>
            <a:endParaRPr lang="en-US" altLang="en-US" sz="1700" dirty="0"/>
          </a:p>
          <a:p>
            <a:endParaRPr lang="en-US" altLang="en-US" sz="1700" dirty="0"/>
          </a:p>
          <a:p>
            <a:endParaRPr lang="en-US" altLang="en-US" sz="1700" dirty="0"/>
          </a:p>
          <a:p>
            <a:pPr marL="1371600" lvl="4" indent="457200">
              <a:buClr>
                <a:srgbClr val="002060"/>
              </a:buClr>
              <a:buFont typeface="Wingdings" panose="05000000000000000000" pitchFamily="2" charset="2"/>
              <a:buNone/>
            </a:pPr>
            <a:r>
              <a:rPr lang="en-US" altLang="en-US" sz="1700" i="1" dirty="0"/>
              <a:t>course </a:t>
            </a:r>
            <a:r>
              <a:rPr lang="en-US" altLang="en-US" sz="1700" b="1" dirty="0"/>
              <a:t>⟕</a:t>
            </a:r>
            <a:r>
              <a:rPr lang="en-US" altLang="en-US" sz="1700" dirty="0"/>
              <a:t> </a:t>
            </a:r>
            <a:r>
              <a:rPr lang="en-US" altLang="en-US" sz="1700" i="1" dirty="0" err="1"/>
              <a:t>prereq</a:t>
            </a:r>
            <a:endParaRPr lang="en-US" altLang="en-US" sz="1700" i="1" dirty="0" err="1"/>
          </a:p>
          <a:p>
            <a:pPr marL="342900" lvl="1" indent="-342900">
              <a:buClr>
                <a:srgbClr val="002060"/>
              </a:buClr>
              <a:buFont typeface="Wingdings" panose="05000000000000000000" pitchFamily="2" charset="2"/>
              <a:buChar char="§"/>
            </a:pPr>
            <a:endParaRPr lang="en-US" altLang="en-US" sz="1700" dirty="0"/>
          </a:p>
          <a:p>
            <a:pPr>
              <a:buNone/>
            </a:pPr>
            <a:endParaRPr lang="en-US" altLang="en-US" sz="1700" dirty="0"/>
          </a:p>
        </p:txBody>
      </p:sp>
      <p:pic>
        <p:nvPicPr>
          <p:cNvPr id="3" name="Picture 3"/>
          <p:cNvPicPr>
            <a:picLocks noChangeAspect="1"/>
          </p:cNvPicPr>
          <p:nvPr/>
        </p:nvPicPr>
        <p:blipFill>
          <a:blip r:embed="rId3"/>
          <a:stretch>
            <a:fillRect/>
          </a:stretch>
        </p:blipFill>
        <p:spPr>
          <a:xfrm>
            <a:off x="6798945" y="4949825"/>
            <a:ext cx="3173730" cy="720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z="2800" dirty="0">
                <a:ea typeface="+mj-ea"/>
              </a:rPr>
              <a:t>View Definition</a:t>
            </a:r>
            <a:r>
              <a:rPr lang="zh-CN" altLang="en-US" sz="2800" dirty="0">
                <a:ea typeface="+mj-ea"/>
              </a:rPr>
              <a:t>（与</a:t>
            </a:r>
            <a:r>
              <a:rPr lang="en-US" altLang="zh-CN" sz="2800" dirty="0">
                <a:ea typeface="+mj-ea"/>
              </a:rPr>
              <a:t>with</a:t>
            </a:r>
            <a:r>
              <a:rPr lang="zh-CN" altLang="en-US" sz="2800" dirty="0">
                <a:ea typeface="+mj-ea"/>
              </a:rPr>
              <a:t>查询类似）</a:t>
            </a:r>
            <a:endParaRPr lang="zh-CN" altLang="en-US" sz="2800" dirty="0">
              <a:ea typeface="+mj-ea"/>
            </a:endParaRPr>
          </a:p>
        </p:txBody>
      </p:sp>
      <p:sp>
        <p:nvSpPr>
          <p:cNvPr id="39939" name="Rectangle 3"/>
          <p:cNvSpPr>
            <a:spLocks noGrp="1" noChangeArrowheads="1"/>
          </p:cNvSpPr>
          <p:nvPr>
            <p:ph type="body" idx="1"/>
          </p:nvPr>
        </p:nvSpPr>
        <p:spPr>
          <a:xfrm>
            <a:off x="2292350" y="1069340"/>
            <a:ext cx="7498080" cy="3494405"/>
          </a:xfrm>
        </p:spPr>
        <p:txBody>
          <a:bodyPr>
            <a:normAutofit fontScale="70000"/>
          </a:bodyPr>
          <a:lstStyle/>
          <a:p>
            <a:pPr>
              <a:tabLst>
                <a:tab pos="3432175" algn="ctr"/>
              </a:tabLst>
            </a:pPr>
            <a:r>
              <a:rPr lang="en-US" altLang="en-US" sz="1700" dirty="0"/>
              <a:t>A view is defined using the </a:t>
            </a:r>
            <a:r>
              <a:rPr lang="en-US" altLang="en-US" sz="1700" b="1" dirty="0"/>
              <a:t>create view </a:t>
            </a:r>
            <a:r>
              <a:rPr lang="en-US" altLang="en-US" sz="1700" dirty="0"/>
              <a:t>statement which has the form</a:t>
            </a:r>
            <a:endParaRPr lang="en-US" altLang="en-US" sz="1700" dirty="0"/>
          </a:p>
          <a:p>
            <a:pPr>
              <a:lnSpc>
                <a:spcPct val="40000"/>
              </a:lnSpc>
              <a:tabLst>
                <a:tab pos="3432175" algn="ctr"/>
              </a:tabLst>
            </a:pPr>
            <a:endParaRPr lang="en-US" altLang="en-US" sz="1700" dirty="0"/>
          </a:p>
          <a:p>
            <a:pPr>
              <a:lnSpc>
                <a:spcPct val="40000"/>
              </a:lnSpc>
              <a:buFont typeface="Monotype Sorts" pitchFamily="-65" charset="2"/>
              <a:buNone/>
              <a:tabLst>
                <a:tab pos="3432175" algn="ctr"/>
              </a:tabLst>
            </a:pPr>
            <a:r>
              <a:rPr lang="en-US" altLang="en-US" sz="1700" dirty="0"/>
              <a:t>		</a:t>
            </a:r>
            <a:r>
              <a:rPr lang="en-US" altLang="en-US" sz="1700" b="1" dirty="0">
                <a:solidFill>
                  <a:srgbClr val="FF0000"/>
                </a:solidFill>
              </a:rPr>
              <a:t>create view </a:t>
            </a:r>
            <a:r>
              <a:rPr lang="en-US" altLang="en-US" sz="1700" i="1" dirty="0">
                <a:solidFill>
                  <a:srgbClr val="002060"/>
                </a:solidFill>
              </a:rPr>
              <a:t>v</a:t>
            </a:r>
            <a:r>
              <a:rPr lang="en-US" altLang="en-US" sz="1700" i="1" dirty="0">
                <a:solidFill>
                  <a:srgbClr val="000099"/>
                </a:solidFill>
              </a:rPr>
              <a:t> </a:t>
            </a:r>
            <a:r>
              <a:rPr lang="en-US" altLang="en-US" sz="1700" b="1" dirty="0">
                <a:solidFill>
                  <a:srgbClr val="FF0000"/>
                </a:solidFill>
              </a:rPr>
              <a:t>as</a:t>
            </a:r>
            <a:r>
              <a:rPr lang="en-US" altLang="en-US" sz="1700" b="1" dirty="0"/>
              <a:t> </a:t>
            </a:r>
            <a:r>
              <a:rPr lang="en-US" altLang="en-US" sz="1700" i="1" dirty="0"/>
              <a:t>&lt; </a:t>
            </a:r>
            <a:r>
              <a:rPr lang="en-US" altLang="en-US" sz="1700" dirty="0"/>
              <a:t>query expression &gt;</a:t>
            </a:r>
            <a:endParaRPr lang="en-US" altLang="en-US" sz="1700" dirty="0"/>
          </a:p>
          <a:p>
            <a:pPr>
              <a:lnSpc>
                <a:spcPct val="20000"/>
              </a:lnSpc>
              <a:buFont typeface="Monotype Sorts" pitchFamily="-65" charset="2"/>
              <a:buNone/>
              <a:tabLst>
                <a:tab pos="3432175" algn="ctr"/>
              </a:tabLst>
            </a:pPr>
            <a:endParaRPr lang="en-US" altLang="en-US" sz="1700" dirty="0"/>
          </a:p>
          <a:p>
            <a:pPr>
              <a:buFont typeface="Monotype Sorts" pitchFamily="-65" charset="2"/>
              <a:buNone/>
              <a:tabLst>
                <a:tab pos="3432175" algn="ctr"/>
              </a:tabLst>
            </a:pPr>
            <a:r>
              <a:rPr lang="en-US" altLang="en-US" sz="1700" dirty="0"/>
              <a:t>	where &lt;query expression&gt; is any legal SQL expression.  The view name is represented by </a:t>
            </a:r>
            <a:r>
              <a:rPr lang="en-US" altLang="en-US" sz="1700" i="1" dirty="0"/>
              <a:t>v.</a:t>
            </a:r>
            <a:endParaRPr lang="en-US" altLang="en-US" sz="1700" dirty="0"/>
          </a:p>
          <a:p>
            <a:pPr>
              <a:tabLst>
                <a:tab pos="3432175" algn="ctr"/>
              </a:tabLst>
            </a:pPr>
            <a:r>
              <a:rPr lang="en-US" altLang="en-US" sz="1700" dirty="0"/>
              <a:t>Once a view is defined, the view name can be used to refer to the virtual relation that the view generates. </a:t>
            </a:r>
            <a:r>
              <a:rPr lang="zh-CN" altLang="en-US" sz="1700" dirty="0">
                <a:solidFill>
                  <a:srgbClr val="FF0000"/>
                </a:solidFill>
                <a:latin typeface="华文宋体" panose="02010600040101010101" pitchFamily="2" charset="-122"/>
                <a:ea typeface="华文宋体" panose="02010600040101010101" pitchFamily="2" charset="-122"/>
              </a:rPr>
              <a:t>虚表</a:t>
            </a:r>
            <a:endParaRPr lang="en-US" altLang="en-US" sz="1700" dirty="0">
              <a:solidFill>
                <a:srgbClr val="FF0000"/>
              </a:solidFill>
              <a:latin typeface="华文宋体" panose="02010600040101010101" pitchFamily="2" charset="-122"/>
              <a:ea typeface="华文宋体" panose="02010600040101010101" pitchFamily="2" charset="-122"/>
            </a:endParaRPr>
          </a:p>
          <a:p>
            <a:pPr>
              <a:tabLst>
                <a:tab pos="3432175" algn="ctr"/>
              </a:tabLst>
            </a:pPr>
            <a:r>
              <a:rPr lang="en-US" altLang="en-US" sz="1700" dirty="0"/>
              <a:t>View definition is not the same as creating a new relation by evaluating the query expression  </a:t>
            </a:r>
            <a:endParaRPr lang="en-US" altLang="en-US" sz="1700" dirty="0"/>
          </a:p>
          <a:p>
            <a:pPr lvl="1">
              <a:tabLst>
                <a:tab pos="3432175" algn="ctr"/>
              </a:tabLst>
            </a:pPr>
            <a:r>
              <a:rPr lang="en-US" altLang="en-US" sz="1700" dirty="0"/>
              <a:t>Rather, a view definition causes the saving of an expression; the expression is substituted into queries using the view.</a:t>
            </a:r>
            <a:endParaRPr lang="en-US" altLang="en-US" sz="1700" dirty="0"/>
          </a:p>
          <a:p>
            <a:pPr lvl="1">
              <a:tabLst>
                <a:tab pos="3432175" algn="ctr"/>
              </a:tabLst>
            </a:pPr>
            <a:endParaRPr lang="en-US" altLang="en-US" sz="1700" dirty="0"/>
          </a:p>
        </p:txBody>
      </p:sp>
      <p:sp>
        <p:nvSpPr>
          <p:cNvPr id="2" name="文本框 1"/>
          <p:cNvSpPr txBox="1"/>
          <p:nvPr/>
        </p:nvSpPr>
        <p:spPr>
          <a:xfrm>
            <a:off x="2398395" y="4667885"/>
            <a:ext cx="7527290" cy="2306955"/>
          </a:xfrm>
          <a:prstGeom prst="rect">
            <a:avLst/>
          </a:prstGeom>
          <a:noFill/>
        </p:spPr>
        <p:txBody>
          <a:bodyPr wrap="square" rtlCol="0">
            <a:spAutoFit/>
          </a:bodyPr>
          <a:p>
            <a:r>
              <a:rPr lang="zh-CN" altLang="en-US">
                <a:latin typeface="华文宋体" panose="02010600040101010101" pitchFamily="2" charset="-122"/>
                <a:ea typeface="华文宋体" panose="02010600040101010101" pitchFamily="2" charset="-122"/>
                <a:cs typeface="华文宋体" panose="02010600040101010101" pitchFamily="2" charset="-122"/>
              </a:rPr>
              <a:t>视图是使用</a:t>
            </a:r>
            <a:r>
              <a:rPr lang="en-US" altLang="zh-CN">
                <a:latin typeface="华文宋体" panose="02010600040101010101" pitchFamily="2" charset="-122"/>
                <a:ea typeface="华文宋体" panose="02010600040101010101" pitchFamily="2" charset="-122"/>
                <a:cs typeface="华文宋体" panose="02010600040101010101" pitchFamily="2" charset="-122"/>
              </a:rPr>
              <a:t> create view </a:t>
            </a:r>
            <a:r>
              <a:rPr lang="zh-CN" altLang="en-US">
                <a:latin typeface="华文宋体" panose="02010600040101010101" pitchFamily="2" charset="-122"/>
                <a:ea typeface="华文宋体" panose="02010600040101010101" pitchFamily="2" charset="-122"/>
                <a:cs typeface="华文宋体" panose="02010600040101010101" pitchFamily="2" charset="-122"/>
              </a:rPr>
              <a:t>语句定义的，该语句的格式为</a:t>
            </a:r>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r>
              <a:rPr lang="en-US" altLang="en-US" b="1" dirty="0">
                <a:solidFill>
                  <a:srgbClr val="FF0000"/>
                </a:solidFill>
                <a:sym typeface="+mn-ea"/>
              </a:rPr>
              <a:t>create view </a:t>
            </a:r>
            <a:r>
              <a:rPr lang="en-US" altLang="en-US" i="1" dirty="0">
                <a:solidFill>
                  <a:srgbClr val="002060"/>
                </a:solidFill>
                <a:sym typeface="+mn-ea"/>
              </a:rPr>
              <a:t>v</a:t>
            </a:r>
            <a:r>
              <a:rPr lang="en-US" altLang="en-US" i="1" dirty="0">
                <a:solidFill>
                  <a:srgbClr val="000099"/>
                </a:solidFill>
                <a:sym typeface="+mn-ea"/>
              </a:rPr>
              <a:t> </a:t>
            </a:r>
            <a:r>
              <a:rPr lang="en-US" altLang="en-US" b="1" dirty="0">
                <a:solidFill>
                  <a:srgbClr val="FF0000"/>
                </a:solidFill>
                <a:sym typeface="+mn-ea"/>
              </a:rPr>
              <a:t>as</a:t>
            </a:r>
            <a:r>
              <a:rPr lang="en-US" altLang="en-US" b="1" dirty="0">
                <a:sym typeface="+mn-ea"/>
              </a:rPr>
              <a:t> </a:t>
            </a:r>
            <a:r>
              <a:rPr lang="en-US" altLang="en-US" i="1" dirty="0">
                <a:sym typeface="+mn-ea"/>
              </a:rPr>
              <a:t>&lt; </a:t>
            </a:r>
            <a:r>
              <a:rPr lang="en-US" altLang="en-US" dirty="0">
                <a:sym typeface="+mn-ea"/>
              </a:rPr>
              <a:t>query expression &gt;</a:t>
            </a:r>
            <a:endParaRPr lang="en-US" altLang="en-US" dirty="0">
              <a:sym typeface="+mn-ea"/>
            </a:endParaRPr>
          </a:p>
          <a:p>
            <a:endParaRPr lang="en-US" altLang="zh-CN">
              <a:latin typeface="华文宋体" panose="02010600040101010101" pitchFamily="2" charset="-122"/>
              <a:ea typeface="华文宋体" panose="02010600040101010101" pitchFamily="2" charset="-122"/>
              <a:cs typeface="华文宋体" panose="02010600040101010101" pitchFamily="2" charset="-122"/>
            </a:endParaRPr>
          </a:p>
          <a:p>
            <a:r>
              <a:rPr lang="zh-CN" altLang="en-US">
                <a:latin typeface="华文宋体" panose="02010600040101010101" pitchFamily="2" charset="-122"/>
                <a:ea typeface="华文宋体" panose="02010600040101010101" pitchFamily="2" charset="-122"/>
                <a:cs typeface="华文宋体" panose="02010600040101010101" pitchFamily="2" charset="-122"/>
              </a:rPr>
              <a:t>其中</a:t>
            </a:r>
            <a:r>
              <a:rPr lang="en-US" altLang="zh-CN">
                <a:latin typeface="华文宋体" panose="02010600040101010101" pitchFamily="2" charset="-122"/>
                <a:ea typeface="华文宋体" panose="02010600040101010101" pitchFamily="2" charset="-122"/>
                <a:cs typeface="华文宋体" panose="02010600040101010101" pitchFamily="2" charset="-122"/>
              </a:rPr>
              <a:t>&lt;query expression&gt; </a:t>
            </a:r>
            <a:r>
              <a:rPr lang="zh-CN" altLang="en-US">
                <a:latin typeface="华文宋体" panose="02010600040101010101" pitchFamily="2" charset="-122"/>
                <a:ea typeface="华文宋体" panose="02010600040101010101" pitchFamily="2" charset="-122"/>
                <a:cs typeface="华文宋体" panose="02010600040101010101" pitchFamily="2" charset="-122"/>
              </a:rPr>
              <a:t>是任何合法的</a:t>
            </a:r>
            <a:r>
              <a:rPr lang="en-US" altLang="zh-CN">
                <a:latin typeface="华文宋体" panose="02010600040101010101" pitchFamily="2" charset="-122"/>
                <a:ea typeface="华文宋体" panose="02010600040101010101" pitchFamily="2" charset="-122"/>
                <a:cs typeface="华文宋体" panose="02010600040101010101" pitchFamily="2" charset="-122"/>
              </a:rPr>
              <a:t> SQL </a:t>
            </a:r>
            <a:r>
              <a:rPr lang="zh-CN" altLang="en-US">
                <a:latin typeface="华文宋体" panose="02010600040101010101" pitchFamily="2" charset="-122"/>
                <a:ea typeface="华文宋体" panose="02010600040101010101" pitchFamily="2" charset="-122"/>
                <a:cs typeface="华文宋体" panose="02010600040101010101" pitchFamily="2" charset="-122"/>
              </a:rPr>
              <a:t>表达式。</a:t>
            </a:r>
            <a:r>
              <a:rPr lang="en-US" altLang="zh-CN">
                <a:latin typeface="华文宋体" panose="02010600040101010101" pitchFamily="2" charset="-122"/>
                <a:ea typeface="华文宋体" panose="02010600040101010101" pitchFamily="2" charset="-122"/>
                <a:cs typeface="华文宋体" panose="02010600040101010101" pitchFamily="2" charset="-122"/>
              </a:rPr>
              <a:t> </a:t>
            </a:r>
            <a:r>
              <a:rPr lang="zh-CN" altLang="en-US">
                <a:latin typeface="华文宋体" panose="02010600040101010101" pitchFamily="2" charset="-122"/>
                <a:ea typeface="华文宋体" panose="02010600040101010101" pitchFamily="2" charset="-122"/>
                <a:cs typeface="华文宋体" panose="02010600040101010101" pitchFamily="2" charset="-122"/>
              </a:rPr>
              <a:t>视图名称由</a:t>
            </a:r>
            <a:r>
              <a:rPr lang="en-US" altLang="zh-CN">
                <a:latin typeface="华文宋体" panose="02010600040101010101" pitchFamily="2" charset="-122"/>
                <a:ea typeface="华文宋体" panose="02010600040101010101" pitchFamily="2" charset="-122"/>
                <a:cs typeface="华文宋体" panose="02010600040101010101" pitchFamily="2" charset="-122"/>
              </a:rPr>
              <a:t> v </a:t>
            </a:r>
            <a:r>
              <a:rPr lang="zh-CN" altLang="en-US">
                <a:latin typeface="华文宋体" panose="02010600040101010101" pitchFamily="2" charset="-122"/>
                <a:ea typeface="华文宋体" panose="02010600040101010101" pitchFamily="2" charset="-122"/>
                <a:cs typeface="华文宋体" panose="02010600040101010101" pitchFamily="2" charset="-122"/>
              </a:rPr>
              <a:t>表示。</a:t>
            </a:r>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r>
              <a:rPr lang="zh-CN" altLang="en-US">
                <a:latin typeface="华文宋体" panose="02010600040101010101" pitchFamily="2" charset="-122"/>
                <a:ea typeface="华文宋体" panose="02010600040101010101" pitchFamily="2" charset="-122"/>
                <a:cs typeface="华文宋体" panose="02010600040101010101" pitchFamily="2" charset="-122"/>
              </a:rPr>
              <a:t>定义视图后，视图名称可用于引用视图生成的虚拟关系。虚表</a:t>
            </a:r>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r>
              <a:rPr lang="zh-CN" altLang="en-US">
                <a:latin typeface="华文宋体" panose="02010600040101010101" pitchFamily="2" charset="-122"/>
                <a:ea typeface="华文宋体" panose="02010600040101010101" pitchFamily="2" charset="-122"/>
                <a:cs typeface="华文宋体" panose="02010600040101010101" pitchFamily="2" charset="-122"/>
              </a:rPr>
              <a:t>视图定义与通过计算查询表达式来创建新关系不同</a:t>
            </a:r>
            <a:r>
              <a:rPr lang="en-US" altLang="zh-CN">
                <a:latin typeface="华文宋体" panose="02010600040101010101" pitchFamily="2" charset="-122"/>
                <a:ea typeface="华文宋体" panose="02010600040101010101" pitchFamily="2" charset="-122"/>
                <a:cs typeface="华文宋体" panose="02010600040101010101" pitchFamily="2" charset="-122"/>
              </a:rPr>
              <a:t> </a:t>
            </a:r>
            <a:endParaRPr lang="en-US" altLang="zh-CN">
              <a:latin typeface="华文宋体" panose="02010600040101010101" pitchFamily="2" charset="-122"/>
              <a:ea typeface="华文宋体" panose="02010600040101010101" pitchFamily="2" charset="-122"/>
              <a:cs typeface="华文宋体" panose="02010600040101010101" pitchFamily="2" charset="-122"/>
            </a:endParaRPr>
          </a:p>
          <a:p>
            <a:r>
              <a:rPr lang="zh-CN" altLang="en-US">
                <a:latin typeface="华文宋体" panose="02010600040101010101" pitchFamily="2" charset="-122"/>
                <a:ea typeface="华文宋体" panose="02010600040101010101" pitchFamily="2" charset="-122"/>
                <a:cs typeface="华文宋体" panose="02010600040101010101" pitchFamily="2" charset="-122"/>
              </a:rPr>
              <a:t>相反，视图定义会导致保存表达式</a:t>
            </a:r>
            <a:r>
              <a:rPr lang="en-US" altLang="zh-CN">
                <a:latin typeface="华文宋体" panose="02010600040101010101" pitchFamily="2" charset="-122"/>
                <a:ea typeface="华文宋体" panose="02010600040101010101" pitchFamily="2" charset="-122"/>
                <a:cs typeface="华文宋体" panose="02010600040101010101" pitchFamily="2" charset="-122"/>
              </a:rPr>
              <a:t>;</a:t>
            </a:r>
            <a:r>
              <a:rPr lang="zh-CN" altLang="en-US">
                <a:latin typeface="华文宋体" panose="02010600040101010101" pitchFamily="2" charset="-122"/>
                <a:ea typeface="华文宋体" panose="02010600040101010101" pitchFamily="2" charset="-122"/>
                <a:cs typeface="华文宋体" panose="02010600040101010101" pitchFamily="2" charset="-122"/>
              </a:rPr>
              <a:t>表达式将使用</a:t>
            </a:r>
            <a:r>
              <a:rPr lang="en-US" altLang="zh-CN">
                <a:latin typeface="华文宋体" panose="02010600040101010101" pitchFamily="2" charset="-122"/>
                <a:ea typeface="华文宋体" panose="02010600040101010101" pitchFamily="2" charset="-122"/>
                <a:cs typeface="华文宋体" panose="02010600040101010101" pitchFamily="2" charset="-122"/>
              </a:rPr>
              <a:t> View </a:t>
            </a:r>
            <a:r>
              <a:rPr lang="zh-CN" altLang="en-US">
                <a:latin typeface="华文宋体" panose="02010600040101010101" pitchFamily="2" charset="-122"/>
                <a:ea typeface="华文宋体" panose="02010600040101010101" pitchFamily="2" charset="-122"/>
                <a:cs typeface="华文宋体" panose="02010600040101010101" pitchFamily="2" charset="-122"/>
              </a:rPr>
              <a:t>替换到查询中。</a:t>
            </a:r>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a:p>
            <a:endParaRPr lang="zh-CN" altLang="en-US">
              <a:latin typeface="华文宋体" panose="02010600040101010101" pitchFamily="2" charset="-122"/>
              <a:ea typeface="华文宋体" panose="02010600040101010101" pitchFamily="2" charset="-122"/>
              <a:cs typeface="华文宋体"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Materialized Views</a:t>
            </a:r>
            <a:endParaRPr lang="en-US" altLang="en-US" sz="2800" dirty="0">
              <a:effectLst/>
            </a:endParaRPr>
          </a:p>
        </p:txBody>
      </p:sp>
      <p:sp>
        <p:nvSpPr>
          <p:cNvPr id="109571" name="Rectangle 3"/>
          <p:cNvSpPr>
            <a:spLocks noGrp="1" noChangeArrowheads="1"/>
          </p:cNvSpPr>
          <p:nvPr>
            <p:ph type="body" idx="1"/>
          </p:nvPr>
        </p:nvSpPr>
        <p:spPr>
          <a:xfrm>
            <a:off x="2292350" y="1203325"/>
            <a:ext cx="8248650" cy="3502660"/>
          </a:xfrm>
        </p:spPr>
        <p:txBody>
          <a:bodyPr/>
          <a:lstStyle/>
          <a:p>
            <a:r>
              <a:rPr lang="en-US" altLang="en-US" sz="1700" dirty="0"/>
              <a:t>Certain database systems allow view relations to be physically stored.</a:t>
            </a:r>
            <a:endParaRPr lang="en-US" altLang="en-US" sz="1700" dirty="0"/>
          </a:p>
          <a:p>
            <a:pPr lvl="1"/>
            <a:r>
              <a:rPr lang="en-US" altLang="en-US" sz="1700" dirty="0"/>
              <a:t> Physical copy created when the view is defined.</a:t>
            </a:r>
            <a:endParaRPr lang="en-US" altLang="en-US" sz="1700" dirty="0"/>
          </a:p>
          <a:p>
            <a:pPr lvl="1"/>
            <a:r>
              <a:rPr lang="en-US" altLang="en-US" sz="1700" dirty="0"/>
              <a:t>Such views are called </a:t>
            </a:r>
            <a:r>
              <a:rPr lang="en-US" altLang="en-US" sz="1700" b="1" u="sng" dirty="0">
                <a:solidFill>
                  <a:srgbClr val="FF0000"/>
                </a:solidFill>
              </a:rPr>
              <a:t>Materialized view</a:t>
            </a:r>
            <a:r>
              <a:rPr lang="en-US" altLang="en-US" sz="1700" u="sng" dirty="0"/>
              <a:t>: </a:t>
            </a:r>
            <a:r>
              <a:rPr lang="zh-CN" altLang="en-US" sz="1700" u="sng" dirty="0">
                <a:solidFill>
                  <a:srgbClr val="FF0000"/>
                </a:solidFill>
                <a:latin typeface="宋体" panose="02010600030101010101" pitchFamily="2" charset="-122"/>
                <a:ea typeface="宋体" panose="02010600030101010101" pitchFamily="2" charset="-122"/>
              </a:rPr>
              <a:t>物化视图，数据要存</a:t>
            </a:r>
            <a:endParaRPr lang="en-US" altLang="en-US" sz="1700" dirty="0">
              <a:solidFill>
                <a:srgbClr val="FF0000"/>
              </a:solidFill>
              <a:latin typeface="宋体" panose="02010600030101010101" pitchFamily="2" charset="-122"/>
              <a:ea typeface="宋体" panose="02010600030101010101" pitchFamily="2" charset="-122"/>
            </a:endParaRPr>
          </a:p>
          <a:p>
            <a:r>
              <a:rPr lang="en-US" altLang="en-US" sz="1700" dirty="0"/>
              <a:t>If relations used in the query are updated, the materialized view result becomes out of date</a:t>
            </a:r>
            <a:endParaRPr lang="en-US" altLang="en-US" sz="1700" dirty="0"/>
          </a:p>
          <a:p>
            <a:pPr lvl="1"/>
            <a:r>
              <a:rPr lang="en-US" altLang="en-US" sz="1700" dirty="0"/>
              <a:t>Need to </a:t>
            </a:r>
            <a:r>
              <a:rPr lang="en-US" altLang="en-US" sz="1700" b="1" dirty="0">
                <a:solidFill>
                  <a:srgbClr val="002060"/>
                </a:solidFill>
              </a:rPr>
              <a:t>maintain</a:t>
            </a:r>
            <a:r>
              <a:rPr lang="en-US" altLang="en-US" sz="1700" dirty="0"/>
              <a:t> the view, by updating the view whenever the underlying relations are updated.</a:t>
            </a:r>
            <a:endParaRPr lang="en-US" altLang="en-US" sz="1700"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27177</Words>
  <Application>WPS 演示</Application>
  <PresentationFormat>宽屏</PresentationFormat>
  <Paragraphs>872</Paragraphs>
  <Slides>54</Slides>
  <Notes>4</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54</vt:i4>
      </vt:variant>
    </vt:vector>
  </HeadingPairs>
  <TitlesOfParts>
    <vt:vector size="79" baseType="lpstr">
      <vt:lpstr>Arial</vt:lpstr>
      <vt:lpstr>宋体</vt:lpstr>
      <vt:lpstr>Wingdings</vt:lpstr>
      <vt:lpstr>Wingdings</vt:lpstr>
      <vt:lpstr>Cambria Math</vt:lpstr>
      <vt:lpstr>Symbol</vt:lpstr>
      <vt:lpstr>Helvetica</vt:lpstr>
      <vt:lpstr>MS PGothic</vt:lpstr>
      <vt:lpstr>Times New Roman</vt:lpstr>
      <vt:lpstr>Monotype Sorts</vt:lpstr>
      <vt:lpstr>华文宋体</vt:lpstr>
      <vt:lpstr>Webdings</vt:lpstr>
      <vt:lpstr>微软雅黑</vt:lpstr>
      <vt:lpstr>Arial Unicode MS</vt:lpstr>
      <vt:lpstr>Calibri</vt:lpstr>
      <vt:lpstr>Greek Symbols</vt:lpstr>
      <vt:lpstr>Greek Symbols</vt:lpstr>
      <vt:lpstr>Segoe Print</vt:lpstr>
      <vt:lpstr>Arial</vt:lpstr>
      <vt:lpstr>黑体</vt:lpstr>
      <vt:lpstr>Times New Roman</vt:lpstr>
      <vt:lpstr>BatangChe</vt:lpstr>
      <vt:lpstr>-apple-system</vt:lpstr>
      <vt:lpstr>TimesNewRomanPS-BoldMT</vt:lpstr>
      <vt:lpstr>WPS</vt:lpstr>
      <vt:lpstr>关山复度路犹长</vt:lpstr>
      <vt:lpstr>Join Operation (Cont.)</vt:lpstr>
      <vt:lpstr>Union Operation</vt:lpstr>
      <vt:lpstr>Set Difference Operation</vt:lpstr>
      <vt:lpstr>Equivalent Queries</vt:lpstr>
      <vt:lpstr>Dangerous in Natural Join</vt:lpstr>
      <vt:lpstr>Outer Join</vt:lpstr>
      <vt:lpstr>View Definition（与with查询类似）</vt:lpstr>
      <vt:lpstr>Materialized Views</vt:lpstr>
      <vt:lpstr>Referential Integrity</vt:lpstr>
      <vt:lpstr>Complex Check Conditions</vt:lpstr>
      <vt:lpstr>Division Operator</vt:lpstr>
      <vt:lpstr>Many-to-One Relationships</vt:lpstr>
      <vt:lpstr>Primary Key for Relationship Sets</vt:lpstr>
      <vt:lpstr>Functional Dependencies Definition </vt:lpstr>
      <vt:lpstr>Boyce-Codd Normal Form  BC范式</vt:lpstr>
      <vt:lpstr>Third Normal Form 3范式</vt:lpstr>
      <vt:lpstr>Second Normal Form   2范式</vt:lpstr>
      <vt:lpstr>Closure of a Set of Functional Dependencies</vt:lpstr>
      <vt:lpstr>Closure of a Set of Functional Dependencies</vt:lpstr>
      <vt:lpstr>Closure of Functional Dependencies (Cont.)</vt:lpstr>
      <vt:lpstr>Canonical Cover正则覆盖</vt:lpstr>
      <vt:lpstr>Canonical Cover</vt:lpstr>
      <vt:lpstr>Example of BCNF Decomposition</vt:lpstr>
      <vt:lpstr>3NF Decompsition Example (Cont.)</vt:lpstr>
      <vt:lpstr>Comparison of BCNF and 3NF</vt:lpstr>
      <vt:lpstr>Fourth Normal Form</vt:lpstr>
      <vt:lpstr>First Normal Form</vt:lpstr>
      <vt:lpstr>分别解释什么是第一，第二，第三，第四范式</vt:lpstr>
      <vt:lpstr>分别解释什么是第一，第二，第三，第四范式</vt:lpstr>
      <vt:lpstr>Equivalence Rules</vt:lpstr>
      <vt:lpstr>Equivalence Rules (Cont.)</vt:lpstr>
      <vt:lpstr>Equivalence Rules (Cont.)</vt:lpstr>
      <vt:lpstr>Equivalence Rules (Cont.)</vt:lpstr>
      <vt:lpstr>Equivalence Rules (Cont.)</vt:lpstr>
      <vt:lpstr>Equivalence Rules (Cont.)</vt:lpstr>
      <vt:lpstr>Equivalence Rules (Cont.)</vt:lpstr>
      <vt:lpstr>Heuristic（启发式） Optimization</vt:lpstr>
      <vt:lpstr>ACID Properties</vt:lpstr>
      <vt:lpstr>View Serializability</vt:lpstr>
      <vt:lpstr>Lock-Based Protocols</vt:lpstr>
      <vt:lpstr>The Two-Phase Locking Protocol</vt:lpstr>
      <vt:lpstr>Lock Conversions</vt:lpstr>
      <vt:lpstr>Intention Lock Modes意向锁模式</vt:lpstr>
      <vt:lpstr>Compatibility Matrix with Intention Lock Modes</vt:lpstr>
      <vt:lpstr>Timestamp-Ordering Protocol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WPS_1561258228</cp:lastModifiedBy>
  <cp:revision>165</cp:revision>
  <dcterms:created xsi:type="dcterms:W3CDTF">2019-06-19T02:08:00Z</dcterms:created>
  <dcterms:modified xsi:type="dcterms:W3CDTF">2025-01-09T13:41:32Z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E5712658B320449B82BAAE91B7FDBFB2_11</vt:lpwstr>
  </property>
</Properties>
</file>