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3" r:id="rId6"/>
    <p:sldId id="261" r:id="rId7"/>
    <p:sldId id="260" r:id="rId8"/>
    <p:sldId id="437" r:id="rId9"/>
    <p:sldId id="407" r:id="rId10"/>
    <p:sldId id="433" r:id="rId11"/>
    <p:sldId id="294" r:id="rId12"/>
    <p:sldId id="29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</p:showPr>
  <p:clrMru>
    <a:srgbClr val="1E2B57"/>
    <a:srgbClr val="3A6695"/>
    <a:srgbClr val="9CC5FD"/>
    <a:srgbClr val="134263"/>
    <a:srgbClr val="FF5D5D"/>
    <a:srgbClr val="C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0" autoAdjust="0"/>
    <p:restoredTop sz="95780" autoAdjust="0"/>
  </p:normalViewPr>
  <p:slideViewPr>
    <p:cSldViewPr snapToGrid="0" showGuides="1">
      <p:cViewPr varScale="1">
        <p:scale>
          <a:sx n="134" d="100"/>
          <a:sy n="134" d="100"/>
        </p:scale>
        <p:origin x="132" y="522"/>
      </p:cViewPr>
      <p:guideLst>
        <p:guide orient="horz" pos="2188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conveyor dir="l"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30" y="0"/>
            <a:ext cx="12191999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2230" y="0"/>
            <a:ext cx="12214230" cy="6858000"/>
          </a:xfrm>
          <a:prstGeom prst="rect">
            <a:avLst/>
          </a:prstGeom>
          <a:gradFill flip="none" rotWithShape="1">
            <a:gsLst>
              <a:gs pos="0">
                <a:srgbClr val="134263">
                  <a:tint val="66000"/>
                  <a:satMod val="160000"/>
                  <a:alpha val="74000"/>
                </a:srgbClr>
              </a:gs>
              <a:gs pos="50000">
                <a:schemeClr val="tx2">
                  <a:lumMod val="20000"/>
                  <a:lumOff val="80000"/>
                  <a:alpha val="0"/>
                </a:schemeClr>
              </a:gs>
              <a:gs pos="100000">
                <a:schemeClr val="tx2">
                  <a:lumMod val="40000"/>
                  <a:lumOff val="60000"/>
                  <a:alpha val="7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550035"/>
            <a:ext cx="12214225" cy="5250815"/>
          </a:xfrm>
          <a:prstGeom prst="rect">
            <a:avLst/>
          </a:prstGeom>
          <a:solidFill>
            <a:schemeClr val="tx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7468" y="2457251"/>
            <a:ext cx="11209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基于</a:t>
            </a:r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Atlas200DK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的人脸检测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54691" y="3687630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计算机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044575" y="4384675"/>
            <a:ext cx="7310120" cy="267525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marL="457200" lvl="1" indent="457200"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第八小组：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杨一舟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ESP32程序              高奕欣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模型训练与前后端    江紫檀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PPT制作                  范云剑   吴志旸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1482538" y="4332863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8" y="137020"/>
            <a:ext cx="2157390" cy="622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349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30" y="0"/>
            <a:ext cx="12191999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2230" y="0"/>
            <a:ext cx="12214230" cy="6858000"/>
          </a:xfrm>
          <a:prstGeom prst="rect">
            <a:avLst/>
          </a:prstGeom>
          <a:gradFill flip="none" rotWithShape="1">
            <a:gsLst>
              <a:gs pos="0">
                <a:srgbClr val="134263">
                  <a:tint val="66000"/>
                  <a:satMod val="160000"/>
                  <a:alpha val="74000"/>
                </a:srgbClr>
              </a:gs>
              <a:gs pos="50000">
                <a:schemeClr val="tx2">
                  <a:lumMod val="20000"/>
                  <a:lumOff val="80000"/>
                  <a:alpha val="0"/>
                </a:schemeClr>
              </a:gs>
              <a:gs pos="100000">
                <a:schemeClr val="tx2">
                  <a:lumMod val="40000"/>
                  <a:lumOff val="60000"/>
                  <a:alpha val="7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071396"/>
            <a:ext cx="12214230" cy="3395202"/>
          </a:xfrm>
          <a:prstGeom prst="rect">
            <a:avLst/>
          </a:prstGeom>
          <a:solidFill>
            <a:schemeClr val="tx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39886" y="2605399"/>
            <a:ext cx="786776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感谢垂听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>
            <p:custDataLst>
              <p:tags r:id="rId2"/>
            </p:custDataLst>
          </p:nvPr>
        </p:nvSpPr>
        <p:spPr>
          <a:xfrm>
            <a:off x="7795802" y="4508612"/>
            <a:ext cx="1197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第八小组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8" y="137020"/>
            <a:ext cx="2157390" cy="622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49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368"/>
            <a:ext cx="12192000" cy="685563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-1"/>
            <a:ext cx="10287000" cy="685800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rgbClr val="1E2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642044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642044" y="217250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42044" y="31404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5680480" y="410835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746944" y="120457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项目简介</a:t>
            </a:r>
            <a:endParaRPr lang="zh-CN" altLang="en-US" sz="2000" b="1" dirty="0"/>
          </a:p>
        </p:txBody>
      </p:sp>
      <p:sp>
        <p:nvSpPr>
          <p:cNvPr id="60" name="圆角矩形 59"/>
          <p:cNvSpPr/>
          <p:nvPr/>
        </p:nvSpPr>
        <p:spPr>
          <a:xfrm>
            <a:off x="6746944" y="217250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研究思路方法</a:t>
            </a:r>
            <a:endParaRPr lang="zh-CN" altLang="en-US" sz="2000" b="1" dirty="0"/>
          </a:p>
        </p:txBody>
      </p:sp>
      <p:sp>
        <p:nvSpPr>
          <p:cNvPr id="61" name="圆角矩形 60"/>
          <p:cNvSpPr/>
          <p:nvPr/>
        </p:nvSpPr>
        <p:spPr>
          <a:xfrm>
            <a:off x="6746944" y="314042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项目实现过程</a:t>
            </a:r>
            <a:endParaRPr lang="zh-CN" altLang="en-US" sz="2000" b="1" dirty="0"/>
          </a:p>
        </p:txBody>
      </p:sp>
      <p:sp>
        <p:nvSpPr>
          <p:cNvPr id="63" name="圆角矩形 62"/>
          <p:cNvSpPr/>
          <p:nvPr/>
        </p:nvSpPr>
        <p:spPr>
          <a:xfrm>
            <a:off x="6746944" y="410835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项目展示</a:t>
            </a:r>
            <a:endParaRPr lang="zh-CN" altLang="en-US" sz="2000" b="1" dirty="0"/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4"/>
          <p:cNvSpPr/>
          <p:nvPr/>
        </p:nvSpPr>
        <p:spPr>
          <a:xfrm>
            <a:off x="5651845" y="122029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11" name="圆角矩形 5"/>
          <p:cNvSpPr/>
          <p:nvPr/>
        </p:nvSpPr>
        <p:spPr>
          <a:xfrm>
            <a:off x="5651845" y="2188220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12" name="圆角矩形 6"/>
          <p:cNvSpPr/>
          <p:nvPr/>
        </p:nvSpPr>
        <p:spPr>
          <a:xfrm>
            <a:off x="5651845" y="315614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13" name="圆角矩形 58"/>
          <p:cNvSpPr/>
          <p:nvPr/>
        </p:nvSpPr>
        <p:spPr>
          <a:xfrm>
            <a:off x="6756745" y="122029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项目运行简介</a:t>
            </a:r>
            <a:endParaRPr lang="zh-CN" altLang="en-US" sz="2000" b="1" dirty="0"/>
          </a:p>
        </p:txBody>
      </p:sp>
      <p:sp>
        <p:nvSpPr>
          <p:cNvPr id="14" name="圆角矩形 59"/>
          <p:cNvSpPr/>
          <p:nvPr/>
        </p:nvSpPr>
        <p:spPr>
          <a:xfrm>
            <a:off x="6756745" y="2188220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模型训练与部署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9" grpId="0" animBg="1"/>
      <p:bldP spid="59" grpId="0" animBg="1"/>
      <p:bldP spid="60" grpId="0" animBg="1"/>
      <p:bldP spid="61" grpId="0" animBg="1"/>
      <p:bldP spid="63" grpId="0" animBg="1"/>
      <p:bldP spid="64" grpId="0"/>
      <p:bldP spid="65" grpId="0"/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5149507" y="851011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325217" y="467072"/>
            <a:ext cx="1926008" cy="38393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项目运行简介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543213" y="1290328"/>
            <a:ext cx="6192769" cy="1161536"/>
            <a:chOff x="4910250" y="2291348"/>
            <a:chExt cx="3612013" cy="871151"/>
          </a:xfrm>
        </p:grpSpPr>
        <p:sp>
          <p:nvSpPr>
            <p:cNvPr id="54" name="学论网-专注原创-www.xuelun.me"/>
            <p:cNvSpPr/>
            <p:nvPr/>
          </p:nvSpPr>
          <p:spPr>
            <a:xfrm>
              <a:off x="5296526" y="2291348"/>
              <a:ext cx="3225737" cy="871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/>
                <a:t>图片采集与发送</a:t>
              </a: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使用</a:t>
              </a:r>
              <a:r>
                <a:rPr lang="en-US" altLang="zh-CN" sz="1600" dirty="0"/>
                <a:t>ESP32</a:t>
              </a:r>
              <a:r>
                <a:rPr lang="zh-CN" altLang="en-US" sz="1600" dirty="0"/>
                <a:t>摄像头采集图像，并通过</a:t>
              </a:r>
              <a:r>
                <a:rPr lang="en-US" altLang="zh-CN" sz="1600" dirty="0"/>
                <a:t>HTTP POST</a:t>
              </a:r>
              <a:r>
                <a:rPr lang="zh-CN" altLang="en-US" sz="1600" dirty="0"/>
                <a:t>请求将图像发送到</a:t>
              </a:r>
              <a:r>
                <a:rPr lang="en-US" altLang="zh-CN" sz="1600" dirty="0"/>
                <a:t>Atlas 200 DK</a:t>
              </a:r>
              <a:r>
                <a:rPr lang="zh-CN" altLang="en-US" sz="1600" dirty="0"/>
                <a:t>上的</a:t>
              </a:r>
              <a:r>
                <a:rPr lang="en-US" altLang="zh-CN" sz="1600" dirty="0"/>
                <a:t>Flask</a:t>
              </a:r>
              <a:r>
                <a:rPr lang="zh-CN" altLang="en-US" sz="1600" dirty="0"/>
                <a:t>后端。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学论网-专注原创-www.xuelun.me"/>
            <p:cNvSpPr/>
            <p:nvPr/>
          </p:nvSpPr>
          <p:spPr>
            <a:xfrm>
              <a:off x="4910250" y="2570667"/>
              <a:ext cx="309415" cy="367328"/>
            </a:xfrm>
            <a:prstGeom prst="rect">
              <a:avLst/>
            </a:prstGeom>
            <a:solidFill>
              <a:srgbClr val="13426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543212" y="2520391"/>
            <a:ext cx="6472464" cy="1161536"/>
            <a:chOff x="4910249" y="3082162"/>
            <a:chExt cx="4266706" cy="871152"/>
          </a:xfrm>
        </p:grpSpPr>
        <p:sp>
          <p:nvSpPr>
            <p:cNvPr id="57" name="学论网-专注原创-www.xuelun.me"/>
            <p:cNvSpPr txBox="1"/>
            <p:nvPr/>
          </p:nvSpPr>
          <p:spPr>
            <a:xfrm>
              <a:off x="5346848" y="3082162"/>
              <a:ext cx="3830107" cy="87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/>
                <a:t>图片接收与处理</a:t>
              </a: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r>
                <a:rPr lang="en-US" altLang="zh-CN" sz="1600" dirty="0"/>
                <a:t>Flask</a:t>
              </a:r>
              <a:r>
                <a:rPr lang="zh-CN" altLang="en-US" sz="1600" dirty="0"/>
                <a:t>后端接收图像数据，进行预处理操作，然后加载人脸检测模型并运行检测程序。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学论网-专注原创-www.xuelun.me"/>
            <p:cNvSpPr/>
            <p:nvPr/>
          </p:nvSpPr>
          <p:spPr>
            <a:xfrm>
              <a:off x="4910249" y="3335384"/>
              <a:ext cx="349704" cy="367328"/>
            </a:xfrm>
            <a:prstGeom prst="rect">
              <a:avLst/>
            </a:prstGeom>
            <a:solidFill>
              <a:srgbClr val="13426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543213" y="3874155"/>
            <a:ext cx="6472464" cy="792205"/>
            <a:chOff x="4910249" y="3939391"/>
            <a:chExt cx="4266706" cy="594153"/>
          </a:xfrm>
        </p:grpSpPr>
        <p:sp>
          <p:nvSpPr>
            <p:cNvPr id="60" name="学论网-专注原创-www.xuelun.me"/>
            <p:cNvSpPr txBox="1"/>
            <p:nvPr/>
          </p:nvSpPr>
          <p:spPr>
            <a:xfrm>
              <a:off x="5346848" y="3939391"/>
              <a:ext cx="3830107" cy="594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/>
                <a:t>结果标注</a:t>
              </a: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检测程序标注人脸信息到原图上，生成包含检测结果的图像。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学论网-专注原创-www.xuelun.me"/>
            <p:cNvSpPr/>
            <p:nvPr/>
          </p:nvSpPr>
          <p:spPr>
            <a:xfrm>
              <a:off x="4910249" y="4085990"/>
              <a:ext cx="349704" cy="367328"/>
            </a:xfrm>
            <a:prstGeom prst="rect">
              <a:avLst/>
            </a:prstGeom>
            <a:solidFill>
              <a:srgbClr val="13426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543212" y="4946243"/>
            <a:ext cx="6472465" cy="1161537"/>
            <a:chOff x="4910249" y="3848597"/>
            <a:chExt cx="4266707" cy="871151"/>
          </a:xfrm>
        </p:grpSpPr>
        <p:sp>
          <p:nvSpPr>
            <p:cNvPr id="63" name="学论网-专注原创-www.xuelun.me"/>
            <p:cNvSpPr txBox="1"/>
            <p:nvPr/>
          </p:nvSpPr>
          <p:spPr>
            <a:xfrm>
              <a:off x="5346848" y="3848597"/>
              <a:ext cx="3830108" cy="87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/>
                <a:t>结果显示</a:t>
              </a: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r>
                <a:rPr lang="zh-CN" altLang="en-US" sz="1600" dirty="0"/>
                <a:t>标注后的图像通过</a:t>
              </a:r>
              <a:r>
                <a:rPr lang="en-US" altLang="zh-CN" sz="1600" dirty="0"/>
                <a:t>Flask</a:t>
              </a:r>
              <a:r>
                <a:rPr lang="zh-CN" altLang="en-US" sz="1600" dirty="0"/>
                <a:t>返回给前端，前端显示处理结果供用户查看。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学论网-专注原创-www.xuelun.me"/>
            <p:cNvSpPr/>
            <p:nvPr/>
          </p:nvSpPr>
          <p:spPr>
            <a:xfrm>
              <a:off x="4910249" y="4085990"/>
              <a:ext cx="349704" cy="367328"/>
            </a:xfrm>
            <a:prstGeom prst="rect">
              <a:avLst/>
            </a:prstGeom>
            <a:solidFill>
              <a:srgbClr val="13426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5" name="图片 7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34" y="213771"/>
            <a:ext cx="2184731" cy="6307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6" y="431139"/>
            <a:ext cx="4624671" cy="6273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35083" y="796575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22434" y="376703"/>
            <a:ext cx="1915085" cy="38393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模型训练与部署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34" y="213771"/>
            <a:ext cx="2184731" cy="6307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4" y="931440"/>
            <a:ext cx="7389846" cy="5843784"/>
          </a:xfrm>
          <a:prstGeom prst="rect">
            <a:avLst/>
          </a:prstGeom>
        </p:spPr>
      </p:pic>
      <p:sp>
        <p:nvSpPr>
          <p:cNvPr id="28" name="学论网-www.xuelun.me"/>
          <p:cNvSpPr/>
          <p:nvPr/>
        </p:nvSpPr>
        <p:spPr>
          <a:xfrm>
            <a:off x="7863380" y="1450401"/>
            <a:ext cx="384537" cy="384537"/>
          </a:xfrm>
          <a:prstGeom prst="ellipse">
            <a:avLst/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97079" y="1182313"/>
            <a:ext cx="3248134" cy="920717"/>
          </a:xfrm>
          <a:prstGeom prst="rect">
            <a:avLst/>
          </a:prstGeom>
          <a:noFill/>
          <a:ln w="15875">
            <a:solidFill>
              <a:srgbClr val="134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10866" y="1319505"/>
            <a:ext cx="318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使用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PyTorch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训练模型并保存为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.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pth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格式文件</a:t>
            </a:r>
            <a:endParaRPr lang="zh-CN" altLang="en-US" dirty="0"/>
          </a:p>
        </p:txBody>
      </p:sp>
      <p:sp>
        <p:nvSpPr>
          <p:cNvPr id="32" name="学论网-www.xuelun.me"/>
          <p:cNvSpPr/>
          <p:nvPr/>
        </p:nvSpPr>
        <p:spPr>
          <a:xfrm>
            <a:off x="7863380" y="2770721"/>
            <a:ext cx="384537" cy="384537"/>
          </a:xfrm>
          <a:prstGeom prst="ellipse">
            <a:avLst/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97079" y="2502633"/>
            <a:ext cx="3248134" cy="920717"/>
          </a:xfrm>
          <a:prstGeom prst="rect">
            <a:avLst/>
          </a:prstGeom>
          <a:noFill/>
          <a:ln w="15875">
            <a:solidFill>
              <a:srgbClr val="134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610866" y="2512513"/>
            <a:ext cx="318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转换为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onnx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格式，再使用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工具转换为适配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Atlas 200 DK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OM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学论网-www.xuelun.me"/>
          <p:cNvSpPr/>
          <p:nvPr/>
        </p:nvSpPr>
        <p:spPr>
          <a:xfrm>
            <a:off x="7863380" y="4225644"/>
            <a:ext cx="384537" cy="384537"/>
          </a:xfrm>
          <a:prstGeom prst="ellipse">
            <a:avLst/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97079" y="3957556"/>
            <a:ext cx="3248134" cy="920717"/>
          </a:xfrm>
          <a:prstGeom prst="rect">
            <a:avLst/>
          </a:prstGeom>
          <a:noFill/>
          <a:ln w="15875">
            <a:solidFill>
              <a:srgbClr val="134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610866" y="4094748"/>
            <a:ext cx="318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OM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模型部署到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Atlas 200 DK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上，加载模型准备推理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学论网-www.xuelun.me"/>
          <p:cNvSpPr/>
          <p:nvPr/>
        </p:nvSpPr>
        <p:spPr>
          <a:xfrm>
            <a:off x="7863380" y="5677065"/>
            <a:ext cx="384537" cy="384537"/>
          </a:xfrm>
          <a:prstGeom prst="ellipse">
            <a:avLst/>
          </a:prstGeom>
          <a:solidFill>
            <a:srgbClr val="134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97079" y="5408977"/>
            <a:ext cx="3248134" cy="920717"/>
          </a:xfrm>
          <a:prstGeom prst="rect">
            <a:avLst/>
          </a:prstGeom>
          <a:noFill/>
          <a:ln w="15875">
            <a:solidFill>
              <a:srgbClr val="1342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610866" y="5408977"/>
            <a:ext cx="318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Atlas 200 DK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运行推理程序，通过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后端接受请求并返回推理结果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animBg="1"/>
      <p:bldP spid="32" grpId="0" animBg="1"/>
      <p:bldP spid="45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2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2368"/>
            <a:ext cx="12192000" cy="68556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学论网-www.xuelun.me"/>
          <p:cNvSpPr txBox="1"/>
          <p:nvPr>
            <p:custDataLst>
              <p:tags r:id="rId2"/>
            </p:custDataLst>
          </p:nvPr>
        </p:nvSpPr>
        <p:spPr>
          <a:xfrm>
            <a:off x="1353820" y="2653030"/>
            <a:ext cx="9496425" cy="3521710"/>
          </a:xfrm>
          <a:prstGeom prst="rect">
            <a:avLst/>
          </a:prstGeom>
          <a:noFill/>
          <a:ln>
            <a:solidFill>
              <a:srgbClr val="134263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获取预训练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参考论文：https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://arxiv.org/abs/1905.00641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参考代码：https://github.com/biubug6/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Pytorch_Retinaface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步骤二：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用数据库训练相应的模型：</a:t>
            </a:r>
            <a:r>
              <a:rPr lang="zh-CN" altLang="de-DE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Wider Face</a:t>
            </a:r>
            <a:r>
              <a:rPr lang="zh-CN" altLang="de-DE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(http://shuoyang1213.me/WIDERFACE/index.html)</a:t>
            </a:r>
            <a:r>
              <a:rPr lang="zh-CN" altLang="de-DE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de-DE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3226</a:t>
            </a:r>
            <a:r>
              <a:rPr lang="zh-CN" altLang="de-DE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r>
              <a:rPr lang="zh-CN" altLang="de-DE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学论网-矩形 1"/>
          <p:cNvSpPr/>
          <p:nvPr/>
        </p:nvSpPr>
        <p:spPr>
          <a:xfrm>
            <a:off x="1062626" y="1425773"/>
            <a:ext cx="10222390" cy="790303"/>
          </a:xfrm>
          <a:prstGeom prst="rect">
            <a:avLst/>
          </a:prstGeom>
          <a:solidFill>
            <a:srgbClr val="134263"/>
          </a:solidFill>
          <a:ln w="12700" cap="flat" cmpd="sng" algn="ctr">
            <a:solidFill>
              <a:srgbClr val="134263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项目实现过程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34" y="213771"/>
            <a:ext cx="2184731" cy="63073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2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2368"/>
            <a:ext cx="12192000" cy="68556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学论网-www.xuelun.me"/>
          <p:cNvSpPr txBox="1"/>
          <p:nvPr>
            <p:custDataLst>
              <p:tags r:id="rId2"/>
            </p:custDataLst>
          </p:nvPr>
        </p:nvSpPr>
        <p:spPr>
          <a:xfrm>
            <a:off x="1347470" y="2653030"/>
            <a:ext cx="9496425" cy="3521710"/>
          </a:xfrm>
          <a:prstGeom prst="rect">
            <a:avLst/>
          </a:prstGeom>
          <a:noFill/>
          <a:ln>
            <a:solidFill>
              <a:srgbClr val="134263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步骤三：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将模型从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onnx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中间格式，最后转化为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atlas200DK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步骤四：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实现模型的调用，编译出可以直接检测图片的命令行工具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步骤五：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ESP32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和摄像头，向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Atlas200DK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传输图片，作为数据源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框架，搭建前后端，并调用检测程序，作为展示界面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学论网-矩形 1"/>
          <p:cNvSpPr/>
          <p:nvPr/>
        </p:nvSpPr>
        <p:spPr>
          <a:xfrm>
            <a:off x="1062626" y="1425773"/>
            <a:ext cx="10222390" cy="790303"/>
          </a:xfrm>
          <a:prstGeom prst="rect">
            <a:avLst/>
          </a:prstGeom>
          <a:solidFill>
            <a:srgbClr val="134263"/>
          </a:solidFill>
          <a:ln w="12700" cap="flat" cmpd="sng" algn="ctr">
            <a:solidFill>
              <a:srgbClr val="134263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  <a:sym typeface="+mn-ea"/>
              </a:rPr>
              <a:t>项目实现过程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34" y="213771"/>
            <a:ext cx="2184731" cy="63073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34" y="213771"/>
            <a:ext cx="2184731" cy="63073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224445" y="1639540"/>
            <a:ext cx="10319890" cy="4680828"/>
            <a:chOff x="969264" y="1069848"/>
            <a:chExt cx="10319890" cy="46808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6" name="组合 15"/>
            <p:cNvGrpSpPr/>
            <p:nvPr/>
          </p:nvGrpSpPr>
          <p:grpSpPr>
            <a:xfrm>
              <a:off x="969264" y="1069848"/>
              <a:ext cx="10319890" cy="4680828"/>
              <a:chOff x="1033272" y="1124712"/>
              <a:chExt cx="10319890" cy="4680828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82" b="15982"/>
              <a:stretch>
                <a:fillRect/>
              </a:stretch>
            </p:blipFill>
            <p:spPr>
              <a:xfrm>
                <a:off x="1033272" y="1124712"/>
                <a:ext cx="10319890" cy="4680828"/>
              </a:xfrm>
              <a:prstGeom prst="rect">
                <a:avLst/>
              </a:prstGeom>
            </p:spPr>
          </p:pic>
          <p:grpSp>
            <p:nvGrpSpPr>
              <p:cNvPr id="22" name="组合 21"/>
              <p:cNvGrpSpPr/>
              <p:nvPr/>
            </p:nvGrpSpPr>
            <p:grpSpPr>
              <a:xfrm>
                <a:off x="1892808" y="1610926"/>
                <a:ext cx="8708066" cy="3708400"/>
                <a:chOff x="388926" y="1671515"/>
                <a:chExt cx="8708066" cy="370840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388926" y="1671515"/>
                  <a:ext cx="8708066" cy="3708400"/>
                </a:xfrm>
                <a:prstGeom prst="rect">
                  <a:avLst/>
                </a:prstGeom>
                <a:solidFill>
                  <a:schemeClr val="bg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Shape 1217"/>
                <p:cNvSpPr/>
                <p:nvPr/>
              </p:nvSpPr>
              <p:spPr>
                <a:xfrm>
                  <a:off x="3968421" y="2157290"/>
                  <a:ext cx="1738630" cy="452755"/>
                </a:xfrm>
                <a:prstGeom prst="rect">
                  <a:avLst/>
                </a:prstGeom>
                <a:ln w="3175">
                  <a:miter lim="400000"/>
                </a:ln>
              </p:spPr>
              <p:txBody>
                <a:bodyPr lIns="38100" tIns="38100" rIns="38100" bIns="38100">
                  <a:normAutofit/>
                </a:bodyPr>
                <a:lstStyle>
                  <a:lvl1pPr algn="l">
                    <a:defRPr sz="4500">
                      <a:solidFill>
                        <a:srgbClr val="000000"/>
                      </a:solidFill>
                      <a:latin typeface="Roboto Slab Regular"/>
                      <a:ea typeface="Roboto Slab Regular"/>
                      <a:cs typeface="Roboto Slab Regular"/>
                      <a:sym typeface="Roboto Slab Regular"/>
                    </a:defRPr>
                  </a:lvl1pPr>
                </a:lstStyle>
                <a:p>
                  <a:pPr algn="dist"/>
                  <a:r>
                    <a:rPr lang="zh-CN" altLang="en-US" sz="2000" dirty="0">
                      <a:solidFill>
                        <a:srgbClr val="002060"/>
                      </a:solidFill>
                      <a:latin typeface="方正粗黑宋简体" panose="02000000000000000000" pitchFamily="2" charset="-122"/>
                      <a:ea typeface="方正粗黑宋简体" panose="02000000000000000000" pitchFamily="2" charset="-122"/>
                      <a:sym typeface="+mn-ea"/>
                    </a:rPr>
                    <a:t>存在不足</a:t>
                  </a:r>
                  <a:endParaRPr lang="zh-CN" altLang="en-US" sz="2000" dirty="0">
                    <a:solidFill>
                      <a:srgbClr val="002060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  <a:cs typeface="+mn-ea"/>
                    <a:sym typeface="+mn-ea"/>
                  </a:endParaRPr>
                </a:p>
              </p:txBody>
            </p:sp>
          </p:grpSp>
        </p:grpSp>
        <p:sp>
          <p:nvSpPr>
            <p:cNvPr id="17" name="Shape 1218"/>
            <p:cNvSpPr/>
            <p:nvPr/>
          </p:nvSpPr>
          <p:spPr>
            <a:xfrm>
              <a:off x="2057401" y="2957435"/>
              <a:ext cx="825086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+mj-lt"/>
                <a:buAutoNum type="arabicPeriod"/>
              </a:pPr>
              <a:r>
                <a:rPr lang="zh-CN" altLang="en-US" sz="1400" b="1" dirty="0"/>
                <a:t>人脸检测速度较慢</a:t>
              </a:r>
              <a:r>
                <a:rPr lang="zh-CN" altLang="en-US" sz="1400" dirty="0"/>
                <a:t>：在项目中使用的模型检测人脸的速度偏慢，无法满足实时应用的需求。这一问题影响了用户体验，特别是在需要快速响应的场景下。</a:t>
              </a:r>
              <a:endParaRPr lang="en-US" altLang="zh-CN" sz="1400" dirty="0"/>
            </a:p>
            <a:p>
              <a:pPr>
                <a:buFont typeface="+mj-lt"/>
                <a:buAutoNum type="arabicPeriod"/>
              </a:pPr>
              <a:endParaRPr lang="zh-CN" altLang="en-US" sz="1400" dirty="0"/>
            </a:p>
            <a:p>
              <a:pPr>
                <a:buFont typeface="+mj-lt"/>
                <a:buAutoNum type="arabicPeriod"/>
              </a:pPr>
              <a:r>
                <a:rPr lang="zh-CN" altLang="en-US" sz="1400" b="1" dirty="0"/>
                <a:t>图像传输效率低</a:t>
              </a:r>
              <a:r>
                <a:rPr lang="zh-CN" altLang="en-US" sz="1400" dirty="0"/>
                <a:t>：项目使用 </a:t>
              </a:r>
              <a:r>
                <a:rPr lang="en-US" altLang="zh-CN" sz="1400" dirty="0"/>
                <a:t>Flask </a:t>
              </a:r>
              <a:r>
                <a:rPr lang="zh-CN" altLang="en-US" sz="1400" dirty="0"/>
                <a:t>搭建后端，通过图片传输的形式进行数据交换。这种方法在处理高频率图像传输时效率较低，导致系统响应时间长，影响了整体识别效率。</a:t>
              </a:r>
              <a:endParaRPr lang="zh-CN" altLang="en-US" sz="1400" dirty="0"/>
            </a:p>
            <a:p>
              <a:endParaRPr lang="en-US" altLang="zh-CN" sz="1400" dirty="0"/>
            </a:p>
            <a:p>
              <a:r>
                <a:rPr lang="zh-CN" altLang="en-US" sz="1400" dirty="0"/>
                <a:t>由于以上两个因素，导致项目在人脸检测频率和响应速度上存在显著不足，需要进一步优化以提升用户体验和系统性能。</a:t>
              </a:r>
              <a:endParaRPr lang="zh-CN" altLang="en-US" sz="1400" dirty="0"/>
            </a:p>
          </p:txBody>
        </p: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35083" y="796575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22434" y="376703"/>
            <a:ext cx="191508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最终成果展示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34" y="213771"/>
            <a:ext cx="2184731" cy="630736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2"/>
          <a:srcRect t="16283" b="29167"/>
          <a:stretch>
            <a:fillRect/>
          </a:stretch>
        </p:blipFill>
        <p:spPr>
          <a:xfrm>
            <a:off x="375603" y="796574"/>
            <a:ext cx="9069070" cy="2843211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rcRect t="15956" b="28776"/>
          <a:stretch>
            <a:fillRect/>
          </a:stretch>
        </p:blipFill>
        <p:spPr>
          <a:xfrm>
            <a:off x="375603" y="3639785"/>
            <a:ext cx="9069070" cy="2859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96005" y="1318067"/>
            <a:ext cx="738664" cy="4643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其中人脸均用黑框标出，眼睛鼻子使用黑点标出，嘴巴用两个黑点标出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72" y="0"/>
            <a:ext cx="385822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5400000">
            <a:off x="-36814" y="1499886"/>
            <a:ext cx="6858000" cy="3858228"/>
          </a:xfrm>
          <a:prstGeom prst="rect">
            <a:avLst/>
          </a:prstGeom>
          <a:gradFill>
            <a:gsLst>
              <a:gs pos="0">
                <a:srgbClr val="134263"/>
              </a:gs>
              <a:gs pos="59000">
                <a:schemeClr val="accent4">
                  <a:lumMod val="75000"/>
                  <a:alpha val="45000"/>
                </a:schemeClr>
              </a:gs>
              <a:gs pos="99000">
                <a:schemeClr val="accent4">
                  <a:lumMod val="40000"/>
                  <a:lumOff val="60000"/>
                  <a:alpha val="39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64751" y="3025141"/>
            <a:ext cx="553719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rgbClr val="1E2B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5400" b="1" spc="600" dirty="0">
              <a:solidFill>
                <a:srgbClr val="1E2B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64688" y="0"/>
            <a:ext cx="226979" cy="6858000"/>
          </a:xfrm>
          <a:prstGeom prst="rect">
            <a:avLst/>
          </a:prstGeom>
          <a:solidFill>
            <a:srgbClr val="1342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272.2285826771653,&quot;left&quot;:83.67133858267717,&quot;top&quot;:184.2655905511811,&quot;width&quot;:804.9125984251968}"/>
</p:tagLst>
</file>

<file path=ppt/tags/tag2.xml><?xml version="1.0" encoding="utf-8"?>
<p:tagLst xmlns:p="http://schemas.openxmlformats.org/presentationml/2006/main">
  <p:tag name="KSO_WM_DIAGRAM_VIRTUALLY_FRAME" val="{&quot;height&quot;:272.2285826771653,&quot;left&quot;:83.67133858267717,&quot;top&quot;:184.2655905511811,&quot;width&quot;:804.9125984251968}"/>
</p:tagLst>
</file>

<file path=ppt/tags/tag3.xml><?xml version="1.0" encoding="utf-8"?>
<p:tagLst xmlns:p="http://schemas.openxmlformats.org/presentationml/2006/main">
  <p:tag name="KSO_WM_DIAGRAM_VIRTUALLY_FRAME" val="{&quot;height&quot;:36.712283464566916,&quot;left&quot;:226.34409448818897,&quot;top&quot;:352.4040157480315,&quot;width&quot;:511.906377952756}"/>
</p:tagLst>
</file>

<file path=ppt/tags/tag4.xml><?xml version="1.0" encoding="utf-8"?>
<p:tagLst xmlns:p="http://schemas.openxmlformats.org/presentationml/2006/main">
  <p:tag name="COMMONDATA" val="eyJoZGlkIjoiNGZiZmQzZDg4ODk1OGViZGY1YThmZjI0Y2JhOGI2OGYifQ==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262626"/>
      </a:dk1>
      <a:lt1>
        <a:sysClr val="window" lastClr="FFFFFF"/>
      </a:lt1>
      <a:dk2>
        <a:srgbClr val="003366"/>
      </a:dk2>
      <a:lt2>
        <a:srgbClr val="FFFFFF"/>
      </a:lt2>
      <a:accent1>
        <a:srgbClr val="92D050"/>
      </a:accent1>
      <a:accent2>
        <a:srgbClr val="52B0C5"/>
      </a:accent2>
      <a:accent3>
        <a:srgbClr val="003366"/>
      </a:accent3>
      <a:accent4>
        <a:srgbClr val="52B0C5"/>
      </a:accent4>
      <a:accent5>
        <a:srgbClr val="003366"/>
      </a:accent5>
      <a:accent6>
        <a:srgbClr val="80808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演示</Application>
  <PresentationFormat>宽屏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方正粗黑宋简体</vt:lpstr>
      <vt:lpstr>微软雅黑</vt:lpstr>
      <vt:lpstr>Impact MT Std</vt:lpstr>
      <vt:lpstr>Times New Roman</vt:lpstr>
      <vt:lpstr>黑体</vt:lpstr>
      <vt:lpstr>Roboto Slab Regular</vt:lpstr>
      <vt:lpstr>Segoe Print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岚山风</cp:lastModifiedBy>
  <cp:revision>179</cp:revision>
  <dcterms:created xsi:type="dcterms:W3CDTF">2016-11-24T09:20:00Z</dcterms:created>
  <dcterms:modified xsi:type="dcterms:W3CDTF">2024-12-19T04:01:47Z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54D47551EE4549C7A358CD1C0331B59F_13</vt:lpwstr>
  </property>
</Properties>
</file>