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78" r:id="rId9"/>
    <p:sldId id="279" r:id="rId10"/>
    <p:sldId id="282" r:id="rId11"/>
    <p:sldId id="280" r:id="rId13"/>
    <p:sldId id="28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83" r:id="rId28"/>
    <p:sldId id="275" r:id="rId29"/>
    <p:sldId id="276" r:id="rId30"/>
    <p:sldId id="277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740283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13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3020" y="1143000"/>
            <a:ext cx="381196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1" name="Rectangle 7"/>
          <p:cNvSpPr txBox="1">
            <a:spLocks noGrp="1"/>
          </p:cNvSpPr>
          <p:nvPr/>
        </p:nvSpPr>
        <p:spPr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ja-JP" altLang="en-US" sz="1200" dirty="0"/>
            </a:fld>
            <a:endParaRPr lang="ja-JP" altLang="en-US" sz="1200" dirty="0"/>
          </a:p>
        </p:txBody>
      </p:sp>
      <p:sp>
        <p:nvSpPr>
          <p:cNvPr id="2048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03" name="Rectangle 3"/>
          <p:cNvSpPr>
            <a:spLocks noGrp="1"/>
          </p:cNvSpPr>
          <p:nvPr>
            <p:ph type="body"/>
          </p:nvPr>
        </p:nvSpPr>
        <p:spPr>
          <a:xfrm>
            <a:off x="673100" y="4686300"/>
            <a:ext cx="5389563" cy="4440238"/>
          </a:xfrm>
        </p:spPr>
        <p:txBody>
          <a:bodyPr wrap="square" lIns="91440" tIns="45720" rIns="91440" bIns="45720" anchor="t" anchorCtr="0"/>
          <a:p>
            <a:pPr lvl="0" eaLnBrk="1" hangingPunct="1"/>
            <a:endParaRPr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29015"/>
            <a:ext cx="8458200" cy="73252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378138"/>
            <a:ext cx="8458200" cy="6611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42900" y="2234985"/>
            <a:ext cx="8458200" cy="70070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42900" y="3131408"/>
            <a:ext cx="8458200" cy="72657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342900" y="4053696"/>
            <a:ext cx="8458200" cy="7539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342900" y="5003402"/>
            <a:ext cx="8458200" cy="7539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342900" y="5953109"/>
            <a:ext cx="8458200" cy="7916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Appendix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827054"/>
            <a:ext cx="2404872" cy="205634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  <a:endParaRPr lang="en-US" dirty="0"/>
          </a:p>
        </p:txBody>
      </p:sp>
      <p:sp>
        <p:nvSpPr>
          <p:cNvPr id="9" name="Image Credit"/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7216046"/>
            <a:ext cx="6972299" cy="186784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jpeg"/><Relationship Id="rId1" Type="http://schemas.openxmlformats.org/officeDocument/2006/relationships/image" Target="../media/image4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jpeg"/><Relationship Id="rId1" Type="http://schemas.openxmlformats.org/officeDocument/2006/relationships/image" Target="../media/image4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8.jpeg"/><Relationship Id="rId1" Type="http://schemas.openxmlformats.org/officeDocument/2006/relationships/image" Target="../media/image47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.jpeg"/><Relationship Id="rId1" Type="http://schemas.openxmlformats.org/officeDocument/2006/relationships/image" Target="../media/image54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image" Target="../media/image5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725" cy="73960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90640" y="2865186"/>
            <a:ext cx="4348480" cy="17837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100">
                <a:solidFill>
                  <a:srgbClr val="A1A3A4"/>
                </a:solidFill>
                <a:latin typeface="Source Han Sans SC"/>
              </a:defRPr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宋体" panose="02010600040101010101" charset="-122"/>
                <a:ea typeface="华文宋体" panose="02010600040101010101" charset="-122"/>
              </a:rPr>
              <a:t>雄关漫道真如铁，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defRPr sz="4100">
                <a:solidFill>
                  <a:srgbClr val="A1A3A4"/>
                </a:solidFill>
                <a:latin typeface="Source Han Sans SC"/>
              </a:defRPr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宋体" panose="02010600040101010101" charset="-122"/>
                <a:ea typeface="华文宋体" panose="02010600040101010101" charset="-122"/>
              </a:rPr>
              <a:t>而今迈步从头越。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宋体" panose="02010600040101010101" charset="-122"/>
              <a:ea typeface="华文宋体" panose="02010600040101010101" charset="-122"/>
            </a:endParaRPr>
          </a:p>
          <a:p>
            <a:pPr algn="ctr">
              <a:defRPr sz="4100">
                <a:solidFill>
                  <a:srgbClr val="A1A3A4"/>
                </a:solidFill>
                <a:latin typeface="Source Han Sans SC"/>
              </a:defRPr>
            </a:pPr>
            <a:r>
              <a:rPr lang="en-US" altLang="zh-CN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宋体" panose="02010600040101010101" charset="-122"/>
                <a:ea typeface="华文宋体" panose="02010600040101010101" charset="-122"/>
              </a:rPr>
              <a:t>2024.12 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宋体" panose="02010600040101010101" charset="-122"/>
                <a:ea typeface="华文宋体" panose="02010600040101010101" charset="-122"/>
              </a:rPr>
              <a:t>软工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2415"/>
            <a:ext cx="8458200" cy="678611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Spiral Process Model</a:t>
            </a:r>
            <a:endParaRPr lang="en-US" noProof="0" dirty="0"/>
          </a:p>
        </p:txBody>
      </p:sp>
      <p:pic>
        <p:nvPicPr>
          <p:cNvPr id="10" name="Picture 9" descr="An illustration displays spiral process model. &#10;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" y="1760855"/>
            <a:ext cx="3663315" cy="324866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068445" y="1358265"/>
            <a:ext cx="4221480" cy="2631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noProof="0" dirty="0"/>
              <a:t>Pros </a:t>
            </a:r>
            <a:endParaRPr lang="en-US" sz="1800" b="1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Continuous customer involvement.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Development risks are managed.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Suitable for large, complex projects.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It works well for extensible products.</a:t>
            </a:r>
            <a:endParaRPr lang="en-US" sz="1800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068445" y="3989705"/>
            <a:ext cx="4883150" cy="2227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noProof="0" dirty="0"/>
              <a:t>Cons </a:t>
            </a:r>
            <a:endParaRPr lang="en-US" sz="1800" b="1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Risk analysis failures can doom the project.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Project may be hard to manage.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Requires an expert development team.</a:t>
            </a:r>
            <a:endParaRPr lang="en-US" sz="18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55" y="317500"/>
            <a:ext cx="8458200" cy="678611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Unified Process Model</a:t>
            </a:r>
            <a:endParaRPr lang="en-US" noProof="0" dirty="0"/>
          </a:p>
        </p:txBody>
      </p:sp>
      <p:pic>
        <p:nvPicPr>
          <p:cNvPr id="11" name="Picture 10" descr="An illustration displays unified process model. &#10;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3" y="1577318"/>
            <a:ext cx="3736966" cy="394854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292600" y="1291590"/>
            <a:ext cx="4508500" cy="2598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noProof="0" dirty="0"/>
              <a:t>Pros </a:t>
            </a:r>
            <a:endParaRPr lang="en-US" sz="1800" b="1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Quality documentation emphasized.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Continuous customer involvement.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Accommodates requirements changes.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Works well for maintenance projects.</a:t>
            </a:r>
            <a:endParaRPr lang="en-US" sz="1800" noProof="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1800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266565" y="3422650"/>
            <a:ext cx="4534535" cy="2992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noProof="0" dirty="0"/>
              <a:t>Cons</a:t>
            </a:r>
            <a:endParaRPr lang="en-US" sz="1800" b="1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Use cases are not always precise.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Tricky software increment integration.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Overlapping phases can cause problems.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Requires expert development team.</a:t>
            </a:r>
            <a:endParaRPr lang="en-US" sz="18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794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273" y="3615587"/>
            <a:ext cx="844454" cy="5076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377" y="36970"/>
            <a:ext cx="258699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DDE1E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FihalRevieW:Software Process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129" y="711675"/>
            <a:ext cx="672217" cy="3697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solidFill>
                  <a:srgbClr val="BCBEC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Agile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8471" y="1090619"/>
            <a:ext cx="3968845" cy="2772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B4B6B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What is agile? 快速、增量（迭代）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2060" y="1534261"/>
            <a:ext cx="6933969" cy="249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B4B5BB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Rapid deliver products(not care intermediate work products)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513" y="1931690"/>
            <a:ext cx="5549900" cy="2549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B4B6B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Effective (rapid and adaptive) response to change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40000"/>
              </a:lnSpc>
              <a:defRPr sz="1700">
                <a:solidFill>
                  <a:srgbClr val="B4B7BD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Customers join the team (eliminate “us and them”), Effective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40000"/>
              </a:lnSpc>
              <a:defRPr sz="1700">
                <a:solidFill>
                  <a:srgbClr val="B2B4BB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communication among all stakeholders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40000"/>
              </a:lnSpc>
              <a:defRPr sz="1700">
                <a:solidFill>
                  <a:srgbClr val="B4B6B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Project plan must be flexible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40000"/>
              </a:lnSpc>
              <a:defRPr sz="1700">
                <a:solidFill>
                  <a:srgbClr val="B1B3B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Organizing a team so that it is in control of the work performed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40000"/>
              </a:lnSpc>
              <a:defRPr sz="1700">
                <a:solidFill>
                  <a:srgbClr val="BABDC4"/>
                </a:solidFill>
                <a:latin typeface="Source Han Sans SC"/>
              </a:defRPr>
            </a:pPr>
            <a:r>
              <a:rPr lang="zh-CN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自组织)communicate facilely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40000"/>
              </a:lnSpc>
              <a:defRPr sz="1700">
                <a:solidFill>
                  <a:srgbClr val="AFB1B7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The Manifesto for Agile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2350" y="4538085"/>
            <a:ext cx="4262755" cy="1245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4B6B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Individuals and interactions over processes and tools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defRPr sz="1500">
                <a:solidFill>
                  <a:srgbClr val="B4B6B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Working software over comprehensive documentation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BADB3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Customer collaboration over contract negotiation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8ABB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Responding to change over following a plan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861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638" y="3635133"/>
            <a:ext cx="900716" cy="4860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151" y="64617"/>
            <a:ext cx="3161030" cy="822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solidFill>
                  <a:srgbClr val="AEB0B5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 RevieW: Software Process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900">
                <a:solidFill>
                  <a:srgbClr val="BEC2C4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Agile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6294" y="720018"/>
            <a:ext cx="6621203" cy="6738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B7BAC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Extreme Programming(XP): planning, design, coding, test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700">
                <a:solidFill>
                  <a:srgbClr val="BCC3BB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Key Points of XP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7187" y="1458499"/>
            <a:ext cx="7444105" cy="3725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indent="457200">
              <a:defRPr sz="1700">
                <a:solidFill>
                  <a:srgbClr val="C1C8C0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User stories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9000"/>
              </a:lnSpc>
              <a:defRPr sz="1700">
                <a:solidFill>
                  <a:srgbClr val="BFC5C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	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KIS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29000"/>
              </a:lnSpc>
              <a:defRPr sz="1700">
                <a:solidFill>
                  <a:srgbClr val="BEC4C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Pair-programming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9000"/>
              </a:lnSpc>
              <a:defRPr sz="1700">
                <a:solidFill>
                  <a:srgbClr val="BFC4C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	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Refactoring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29000"/>
              </a:lnSpc>
              <a:defRPr sz="1700">
                <a:solidFill>
                  <a:srgbClr val="C0C6C0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Continuous integration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29000"/>
              </a:lnSpc>
              <a:defRPr sz="1700">
                <a:solidFill>
                  <a:srgbClr val="BEC4C2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Incremental delivery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9000"/>
              </a:lnSpc>
              <a:defRPr sz="1700">
                <a:solidFill>
                  <a:srgbClr val="B5B9B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Scrum (Requirements, Analysis, Design, Evolution, Delivery)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29000"/>
              </a:lnSpc>
              <a:defRPr sz="1700">
                <a:solidFill>
                  <a:srgbClr val="B4B8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Development work is partitioned into “packets（小包）”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29000"/>
              </a:lnSpc>
              <a:defRPr sz="1700">
                <a:solidFill>
                  <a:srgbClr val="B4B8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Testing and documentation are on-going as the product is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constructed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29000"/>
              </a:lnSpc>
              <a:defRPr sz="1700">
                <a:solidFill>
                  <a:srgbClr val="B4B8B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Work occurs in “sprints（冲刺）” and is derived from a “backlog（待定项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29000"/>
              </a:lnSpc>
              <a:defRPr sz="1700">
                <a:solidFill>
                  <a:srgbClr val="B4B8B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积压的工作)"of existing requirements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427" y="5184018"/>
            <a:ext cx="7313295" cy="170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indent="457200">
              <a:defRPr sz="1700">
                <a:solidFill>
                  <a:srgbClr val="AFB4B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Meetings are very short and sometimes conducted without chairs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29000"/>
              </a:lnSpc>
              <a:defRPr sz="1700">
                <a:solidFill>
                  <a:srgbClr val="AFB3B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“demos（演示）” are delivered to the customer with the time-box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allocated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9000"/>
              </a:lnSpc>
              <a:defRPr sz="1700">
                <a:solidFill>
                  <a:srgbClr val="BBBFC5"/>
                </a:solidFill>
                <a:latin typeface="Source Han Sans SC"/>
              </a:defRPr>
            </a:pP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9000"/>
              </a:lnSpc>
              <a:defRPr sz="1700">
                <a:solidFill>
                  <a:srgbClr val="BBBFC5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Kanban（看板）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9000"/>
              </a:lnSpc>
              <a:defRPr sz="1700">
                <a:solidFill>
                  <a:srgbClr val="C1C6C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DevOps(Development &amp;Operations) 开发和运营维护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816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15" y="3613087"/>
            <a:ext cx="936347" cy="4869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960" y="37109"/>
            <a:ext cx="257556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B1B2B7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 Review: Requirement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003" y="510250"/>
            <a:ext cx="4972567" cy="2690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C2C7B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■The definition of requirements engineering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0634" y="825678"/>
            <a:ext cx="5980430" cy="2292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BCBFC7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 is the tasks and techniques that lead to understanding of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requirements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defRPr sz="1600">
                <a:solidFill>
                  <a:srgbClr val="BCBFC7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 builds a bridge to design and construction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39000"/>
              </a:lnSpc>
              <a:defRPr sz="1600">
                <a:solidFill>
                  <a:srgbClr val="C3C8C2"/>
                </a:solidFill>
                <a:latin typeface="Source Han Sans SC"/>
              </a:defRPr>
            </a:pP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39000"/>
              </a:lnSpc>
              <a:defRPr sz="1600">
                <a:solidFill>
                  <a:srgbClr val="C1C4CB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Inception, Elicitation, Elaboration, Negotiation, Specification, 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39000"/>
              </a:lnSpc>
              <a:defRPr sz="1600">
                <a:solidFill>
                  <a:srgbClr val="C0C3C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Validation, Requirements Management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39000"/>
              </a:lnSpc>
              <a:defRPr sz="1600">
                <a:solidFill>
                  <a:srgbClr val="C0C3CA"/>
                </a:solidFill>
                <a:latin typeface="Source Han Sans SC"/>
              </a:defRPr>
            </a:pP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39000"/>
              </a:lnSpc>
              <a:defRPr sz="1600">
                <a:solidFill>
                  <a:srgbClr val="C0C3C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Elicitation Work Products(specification...)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3377" y="4295381"/>
            <a:ext cx="6489065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C9CEC8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■Quality Function Deployment (QFD) : Normal /Expected/Exciting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algn="l">
              <a:lnSpc>
                <a:spcPct val="150000"/>
              </a:lnSpc>
              <a:defRPr sz="1600">
                <a:solidFill>
                  <a:srgbClr val="C4C9C3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■ERD</a:t>
            </a:r>
            <a:r>
              <a:rPr lang="zh-CN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Example-Relationship Diagram</a:t>
            </a:r>
            <a:r>
              <a:rPr lang="zh-CN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）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ER</a:t>
            </a:r>
            <a:r>
              <a:rPr lang="zh-CN" alt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图包含实体、属性和关系。</a:t>
            </a:r>
            <a:endParaRPr lang="zh-CN" altLang="en-US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096" y="4916959"/>
            <a:ext cx="6326211" cy="3154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BFC2C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举例（选课：老师-学生-课程；借书：图书、借阅人、管理员）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788" cy="73960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752" y="9242"/>
            <a:ext cx="2647950" cy="3835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solidFill>
                  <a:srgbClr val="AEAFB6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FihalReview: Requirement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093" y="730160"/>
            <a:ext cx="6285865" cy="34842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AEB0B8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Inception（起始） —establish basic understanding of the project..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5000"/>
              </a:lnSpc>
              <a:defRPr sz="1800">
                <a:solidFill>
                  <a:srgbClr val="B6BAC0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Elicitation （收集） —elicit requirements from all stakeholders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5000"/>
              </a:lnSpc>
              <a:defRPr sz="1800">
                <a:solidFill>
                  <a:srgbClr val="B4B6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Elaboration（精化） —create an analysis model that identifies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5000"/>
              </a:lnSpc>
              <a:defRPr sz="1800">
                <a:solidFill>
                  <a:srgbClr val="B5B7B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data, function and behavioral requirements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5000"/>
              </a:lnSpc>
              <a:defRPr sz="1800">
                <a:solidFill>
                  <a:srgbClr val="B6B9C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Negotiation （协商） —agree on a deliverable system that is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5000"/>
              </a:lnSpc>
              <a:defRPr sz="1800">
                <a:solidFill>
                  <a:srgbClr val="B4B7C0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realistic for developers and customers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5000"/>
              </a:lnSpc>
              <a:defRPr sz="1800">
                <a:solidFill>
                  <a:srgbClr val="B2B6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Specification（规格说明） —document, combining natural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5000"/>
              </a:lnSpc>
              <a:defRPr sz="1800">
                <a:solidFill>
                  <a:srgbClr val="B4B7C0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language descriptions, graphic models or usage scenarios(use-cases)...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5000"/>
              </a:lnSpc>
              <a:defRPr sz="1800">
                <a:solidFill>
                  <a:srgbClr val="B2B6B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Validation （确认） —a review mechanism that looks for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25000"/>
              </a:lnSpc>
              <a:defRPr sz="1800">
                <a:solidFill>
                  <a:srgbClr val="ADB0B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Requirements management （需求管理）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0054" y="5277488"/>
            <a:ext cx="7541728" cy="1404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B8BDC7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理解客户需要什么、分析要求、评估可行性、协商合理方案、无歧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600">
                <a:solidFill>
                  <a:srgbClr val="B2B7C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义地详细说明方案、确认规格说明、管理需求以及将这些需求转化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600">
                <a:solidFill>
                  <a:srgbClr val="B4BAC3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为可行性运行系统。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600">
                <a:solidFill>
                  <a:srgbClr val="B7BDC6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需求工程通过执行上述七个活动来收集、分析、理解需求。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782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384" y="3653888"/>
            <a:ext cx="867562" cy="4807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377" y="36924"/>
            <a:ext cx="277241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B0AFB6"/>
                </a:solidFill>
                <a:latin typeface="Source Han Sans SC"/>
              </a:defRPr>
            </a:pP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FihalRevieW:Requirement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1794" y="858484"/>
            <a:ext cx="130238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C2C6BE"/>
                </a:solidFill>
                <a:latin typeface="Source Han Sans SC"/>
              </a:defRPr>
            </a:pP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■Use-case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305" y="1209262"/>
            <a:ext cx="570928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B3B4BC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An use case describes the actions svstem takes to deliver something of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096" y="1541578"/>
            <a:ext cx="683387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B6B7BF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value to the actor（用例是对一组动作序列的抽象描述，就是系统功能描述）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6888" y="1864664"/>
            <a:ext cx="552132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B6B8C0"/>
                </a:solidFill>
                <a:latin typeface="Source Han Sans SC"/>
              </a:defRPr>
            </a:pPr>
            <a:r>
              <a:rPr sz="1600"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Scenarios —often called use cases,</a:t>
            </a: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provide a description of how the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0054" y="2187749"/>
            <a:ext cx="7498080" cy="20300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9BBC2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system will be used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CBEC6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举例：编写用例图（用例图是指由参与者Actor、用例Use Case，边界以及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C5C8D0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它们之间的关系构成的用于描述系统功能的视图，包括出错处理）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C6C9D1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举例：编写用例场景（用例描述：包括：条件、场景、意外处理等，参考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5B7BE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PPT)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811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24" y="2685176"/>
            <a:ext cx="3999466" cy="4188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960" y="27797"/>
            <a:ext cx="251841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AEAEB5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FinalReview: Requirement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419" y="667128"/>
            <a:ext cx="313753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C1C7BF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■Objectives of Requirements Model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7679" y="954364"/>
            <a:ext cx="6523990" cy="16529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B6B8C1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To describe what the customer requires描述客户需要什么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6000"/>
              </a:lnSpc>
              <a:defRPr sz="1600">
                <a:solidFill>
                  <a:srgbClr val="B8BAC2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To establish a basis for the creation of a software design为软件设计奠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6000"/>
              </a:lnSpc>
              <a:defRPr sz="1600">
                <a:solidFill>
                  <a:srgbClr val="CACED6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定基础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6000"/>
              </a:lnSpc>
              <a:defRPr sz="1600">
                <a:solidFill>
                  <a:srgbClr val="BABDC4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To define a set of requirements that can be validated once the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6000"/>
              </a:lnSpc>
              <a:defRPr sz="1600">
                <a:solidFill>
                  <a:srgbClr val="BABCC3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software is built定义在软件完成后可以被确认的一组需求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963" y="2826029"/>
            <a:ext cx="350583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8BBC3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Rules of Thumb（需求分析建模原则）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755" y="3428298"/>
            <a:ext cx="23037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B9BBC2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Requirements Modeling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5305" y="3752596"/>
            <a:ext cx="1915160" cy="9531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B4B7C0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Scenario-based Modeling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7BAC3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Use case, user story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4B7C0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Class-Modeling(CRC)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4513" y="4632835"/>
            <a:ext cx="2832735" cy="1276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B3B6BE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Class diagram, collaboration diagram...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1B4BB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Flow-oriented Modeling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1B4BD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DFD, data models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ADB0B8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Behavioral Model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2851" y="5791044"/>
            <a:ext cx="280860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AAADB5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State diagrams, sequence diagram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828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475" y="3642976"/>
            <a:ext cx="911181" cy="4902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5752" y="37155"/>
            <a:ext cx="727583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B1B2BA"/>
                </a:solidFill>
                <a:latin typeface="Source Han Sans SC"/>
              </a:defRPr>
            </a:pPr>
            <a:r>
              <a:rPr sz="2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FinalRevieW: Requirement</a:t>
            </a:r>
            <a:r>
              <a:rPr lang="en-US" sz="2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——</a:t>
            </a:r>
            <a:r>
              <a:rPr lang="en-US" sz="2400">
                <a:solidFill>
                  <a:schemeClr val="tx1"/>
                </a:solidFill>
                <a:highlight>
                  <a:srgbClr val="FFFF00"/>
                </a:highlight>
                <a:latin typeface="华文宋体" panose="02010600040101010101" charset="-122"/>
                <a:ea typeface="华文宋体" panose="02010600040101010101" charset="-122"/>
              </a:rPr>
              <a:t>The function of each model</a:t>
            </a:r>
            <a:endParaRPr lang="en-US" sz="2400">
              <a:solidFill>
                <a:schemeClr val="tx1"/>
              </a:solidFill>
              <a:highlight>
                <a:srgbClr val="FFFF00"/>
              </a:highlight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13" y="682137"/>
            <a:ext cx="872299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indent="457200">
              <a:defRPr sz="1500">
                <a:solidFill>
                  <a:srgbClr val="B9BCC5"/>
                </a:solidFill>
                <a:latin typeface="Source Han Sans SC"/>
              </a:defRPr>
            </a:pPr>
            <a:r>
              <a:rPr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panose="02010600040101010101" charset="-122"/>
                <a:ea typeface="华文宋体" panose="02010600040101010101" charset="-122"/>
              </a:rPr>
              <a:t>Scenario-based models </a:t>
            </a: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depict software requirements from the user's point of view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39" y="1161115"/>
            <a:ext cx="869188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ABCC5"/>
                </a:solidFill>
                <a:latin typeface="Source Han Sans SC"/>
              </a:defRPr>
            </a:pPr>
            <a:r>
              <a:rPr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panose="02010600040101010101" charset="-122"/>
                <a:ea typeface="华文宋体" panose="02010600040101010101" charset="-122"/>
              </a:rPr>
              <a:t>Class-oriented models</a:t>
            </a: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represent object-oriented classes (attributes and operations) and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673" y="1504805"/>
            <a:ext cx="511556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C0C3CD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how classes collaborate to achieve system requirements.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39" y="1913518"/>
            <a:ext cx="851725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ABBC3"/>
                </a:solidFill>
                <a:latin typeface="Source Han Sans SC"/>
              </a:defRPr>
            </a:pPr>
            <a:r>
              <a:rPr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panose="02010600040101010101" charset="-122"/>
                <a:ea typeface="华文宋体" panose="02010600040101010101" charset="-122"/>
              </a:rPr>
              <a:t>Behavioral models</a:t>
            </a: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depict how the software reacts to internal or external “events.”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351" y="2415665"/>
            <a:ext cx="619887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9BBC4"/>
                </a:solidFill>
                <a:latin typeface="Source Han Sans SC"/>
              </a:defRPr>
            </a:pPr>
            <a:r>
              <a:rPr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panose="02010600040101010101" charset="-122"/>
                <a:ea typeface="华文宋体" panose="02010600040101010101" charset="-122"/>
              </a:rPr>
              <a:t>Data models</a:t>
            </a: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depict the information domain for the problem.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670" y="2814543"/>
            <a:ext cx="8091805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ABCC4"/>
                </a:solidFill>
                <a:latin typeface="Source Han Sans SC"/>
              </a:defRPr>
            </a:pPr>
            <a:r>
              <a:rPr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宋体" panose="02010600040101010101" charset="-122"/>
                <a:ea typeface="华文宋体" panose="02010600040101010101" charset="-122"/>
              </a:rPr>
              <a:t>Flow-oriented models </a:t>
            </a: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represent functional elements of the system and how they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BFC3CD"/>
                </a:solidFill>
                <a:latin typeface="Source Han Sans SC"/>
              </a:defRPr>
            </a:pP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transform data in the system.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731" cy="73960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136" y="27762"/>
            <a:ext cx="545719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D9E0E7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FinalhevieW.Requirement（每个图怎么画都必须知道）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949" y="425688"/>
            <a:ext cx="3755390" cy="783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DC4BC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■What is UML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C4C1BC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highlight>
                  <a:srgbClr val="FFFF00"/>
                </a:highlight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Diagrams of UML for analysis modeling</a:t>
            </a:r>
            <a:endParaRPr sz="1800">
              <a:solidFill>
                <a:schemeClr val="tx1"/>
              </a:solidFill>
              <a:highlight>
                <a:srgbClr val="FFFF00"/>
              </a:highlight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120" y="1054966"/>
            <a:ext cx="7729855" cy="53365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3B6BE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Use-case diagram: visualizes the</a:t>
            </a:r>
            <a:r>
              <a:rPr sz="1800"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interaction</a:t>
            </a: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of your system with the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38000"/>
              </a:lnSpc>
              <a:defRPr sz="1400">
                <a:solidFill>
                  <a:srgbClr val="B5B9C1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outside world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38000"/>
              </a:lnSpc>
              <a:defRPr sz="1400">
                <a:solidFill>
                  <a:srgbClr val="B4B8C0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Activity diagram:shows the </a:t>
            </a:r>
            <a:r>
              <a:rPr sz="1800"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flow of events</a:t>
            </a: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within your system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38000"/>
              </a:lnSpc>
              <a:defRPr sz="1400">
                <a:solidFill>
                  <a:srgbClr val="B3B7BF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Class diagram: describes the </a:t>
            </a:r>
            <a:r>
              <a:rPr sz="1800"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structure of system</a:t>
            </a: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by showing system’s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38000"/>
              </a:lnSpc>
              <a:defRPr sz="1400">
                <a:solidFill>
                  <a:srgbClr val="B2B6BD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classes, their attributes, and the re!ationship between the classes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38000"/>
              </a:lnSpc>
              <a:defRPr sz="1400">
                <a:solidFill>
                  <a:srgbClr val="B1B5BC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State diagram: indicates system </a:t>
            </a:r>
            <a:r>
              <a:rPr sz="1800"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reactions to external events</a:t>
            </a: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;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38000"/>
              </a:lnSpc>
              <a:defRPr sz="1400">
                <a:solidFill>
                  <a:srgbClr val="B1B5BC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represents</a:t>
            </a:r>
            <a:r>
              <a:rPr lang="en-US"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active states for each class and the events that cause changes between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38000"/>
              </a:lnSpc>
              <a:defRPr sz="1400">
                <a:solidFill>
                  <a:srgbClr val="B1B4BC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these active states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38000"/>
              </a:lnSpc>
              <a:defRPr sz="1400">
                <a:solidFill>
                  <a:srgbClr val="B8BBC2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Swimlane Diagrams: is a useful variation of the activity diagram。 Swimlane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38000"/>
              </a:lnSpc>
              <a:defRPr sz="1400">
                <a:solidFill>
                  <a:srgbClr val="B6B9C1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diagrams indicate which actor (if there are multiple actors involved in a specif 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38000"/>
              </a:lnSpc>
              <a:defRPr sz="1400">
                <a:solidFill>
                  <a:srgbClr val="B3B6BE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use case) or analysis class has </a:t>
            </a:r>
            <a:r>
              <a:rPr sz="1800"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responsibility for the action</a:t>
            </a: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described by an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38000"/>
              </a:lnSpc>
              <a:defRPr sz="1400">
                <a:solidFill>
                  <a:srgbClr val="B6BAC0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activity rectangle.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38000"/>
              </a:lnSpc>
              <a:defRPr sz="1400">
                <a:solidFill>
                  <a:srgbClr val="AAACB3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Deployment diagram: Indicates how software functionality and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38000"/>
              </a:lnSpc>
              <a:defRPr sz="1400">
                <a:solidFill>
                  <a:srgbClr val="ADB0B7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subsystems will be a</a:t>
            </a:r>
            <a:r>
              <a:rPr sz="1800"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llocated within the physical</a:t>
            </a: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computing environment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702" cy="73960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5550" y="986488"/>
            <a:ext cx="2049780" cy="7372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00">
                <a:solidFill>
                  <a:srgbClr val="C0B5B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Exercises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00000"/>
              </a:lnSpc>
              <a:defRPr sz="2100">
                <a:solidFill>
                  <a:srgbClr val="BEC2C8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作业、半期考试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62758" y="2000635"/>
            <a:ext cx="3748760" cy="1530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C4C8C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一、单项选择题20 (20*1)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7000"/>
              </a:lnSpc>
              <a:defRPr sz="1700">
                <a:solidFill>
                  <a:srgbClr val="CBCFD6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二、简答题20(4*5)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7000"/>
              </a:lnSpc>
              <a:defRPr sz="1700">
                <a:solidFill>
                  <a:srgbClr val="CDD0D8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三、用例分析设计UML 20 (4°5)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7000"/>
              </a:lnSpc>
              <a:defRPr sz="1700">
                <a:solidFill>
                  <a:srgbClr val="C3C7CD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三、设计类20 (2*10)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7000"/>
              </a:lnSpc>
              <a:defRPr sz="1700">
                <a:solidFill>
                  <a:srgbClr val="C4C8C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五、综合、测试20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11544" y="3217611"/>
            <a:ext cx="809285" cy="3319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00">
                <a:solidFill>
                  <a:srgbClr val="ADB0B5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(2*10)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41749" y="6610393"/>
            <a:ext cx="223251" cy="2397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A7A9B0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□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811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" y="165735"/>
            <a:ext cx="4328795" cy="6487160"/>
          </a:xfrm>
          <a:prstGeom prst="rect">
            <a:avLst/>
          </a:prstGeom>
        </p:spPr>
      </p:pic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95" y="555625"/>
            <a:ext cx="4363720" cy="44202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725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6" y="848580"/>
            <a:ext cx="3817295" cy="4408202"/>
          </a:xfrm>
          <a:prstGeom prst="rect">
            <a:avLst/>
          </a:prstGeom>
        </p:spPr>
      </p:pic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45" y="499320"/>
            <a:ext cx="3586221" cy="2960562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824" y="3774402"/>
            <a:ext cx="4483437" cy="3060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438" y="36970"/>
            <a:ext cx="6976602" cy="2218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D6DDE6"/>
                </a:solidFill>
                <a:latin typeface="Source Han Sans SC"/>
              </a:defRPr>
            </a:pPr>
            <a:r>
              <a:t>FinalRevieW. Requirement （每个图怎么画都必须知道）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5198" y="425156"/>
            <a:ext cx="558128" cy="739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BAC0CC"/>
                </a:solidFill>
                <a:latin typeface="Source Han Sans SC"/>
              </a:defRPr>
            </a:pPr>
            <a:r>
              <a:t>lww sedat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3145" y="7116752"/>
            <a:ext cx="2651108" cy="831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BBC0CB"/>
                </a:solidFill>
                <a:latin typeface="Source Han Sans SC"/>
              </a:defRPr>
            </a:pPr>
            <a:r>
              <a:t>Figure 8.27 Sequence dagr am (partia) for Saf'etome sacurity function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719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762" y="3586980"/>
            <a:ext cx="901418" cy="511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532" y="27727"/>
            <a:ext cx="482282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D8DEE7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rlnalhevieW.Requirement（每个图怎么画都必须知道）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344" y="415914"/>
            <a:ext cx="213423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C1C8C3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Class-Based Modeling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8120" y="730160"/>
            <a:ext cx="4363085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B5B8C2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identifying Analysis Classes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24000"/>
              </a:lnSpc>
              <a:defRPr sz="1600">
                <a:solidFill>
                  <a:srgbClr val="BABEC9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“grammatical parse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24000"/>
              </a:lnSpc>
              <a:defRPr sz="1600">
                <a:solidFill>
                  <a:srgbClr val="B2B6C0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Selecting Classes—Criteria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24000"/>
              </a:lnSpc>
              <a:defRPr sz="1600">
                <a:solidFill>
                  <a:srgbClr val="B2B6BF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Class-responsibility-collaborator (CRC) Models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9967" y="1977902"/>
            <a:ext cx="4947285" cy="19221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B3B8C0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Responsibilities are the attributes and operations encapsulated by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4B8C0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the class（封装在类中的属性和操作）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2B5BF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Collaborators are those classes that are required to provide a class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2B6BE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with the information needed to complete a responsibility. In general, 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2B5BE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 collaboration implies either a request for information or a request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AEB2BA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for some action.（完成某个职责的其它协作的类）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702" y="4075958"/>
            <a:ext cx="177292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A9ACB2"/>
                </a:solidFill>
                <a:latin typeface="Source Han Sans SC"/>
              </a:defRPr>
            </a:pP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Collaborations()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3924" y="4436417"/>
            <a:ext cx="4636135" cy="783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ABAFB6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the is-part-of relationship-聚合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600">
                <a:solidFill>
                  <a:srgbClr val="ACB0B7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the has-knowledge-of relationship-关联（常用）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3226" y="5194305"/>
            <a:ext cx="304990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A9ACB4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the depends-upon relationship-依赖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754" cy="73960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510" y="27866"/>
            <a:ext cx="320294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B5B7B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relationships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between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classes（聚合-关联-依赖）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1822" y="705958"/>
            <a:ext cx="372085" cy="1764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C7CBD4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Plager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1774" y="1718450"/>
            <a:ext cx="3665041" cy="7988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A4A6AB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Aggregate聚合(</a:t>
            </a:r>
            <a:r>
              <a:rPr>
                <a:solidFill>
                  <a:schemeClr val="tx1"/>
                </a:solidFill>
                <a:highlight>
                  <a:srgbClr val="FFFF00"/>
                </a:highlight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is-part-of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00000"/>
              </a:lnSpc>
              <a:defRPr sz="2200">
                <a:solidFill>
                  <a:srgbClr val="B8BBC3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（强关联）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6215" y="2145741"/>
            <a:ext cx="567430" cy="1857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C6CAD3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Pueertegs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481" y="2155030"/>
            <a:ext cx="604638" cy="1764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CCD0D6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Plageriead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6699" y="2155030"/>
            <a:ext cx="623243" cy="1764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C8CCD3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PlagerArms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5090" y="2155030"/>
            <a:ext cx="595336" cy="1857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>
                <a:solidFill>
                  <a:srgbClr val="C9CCD4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PlagerBiody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41774" y="3362590"/>
            <a:ext cx="3359785" cy="1699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solidFill>
                  <a:srgbClr val="A4A7AB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Associate关联(</a:t>
            </a:r>
            <a:r>
              <a:rPr>
                <a:solidFill>
                  <a:schemeClr val="tx1"/>
                </a:solidFill>
                <a:highlight>
                  <a:srgbClr val="FFFF00"/>
                </a:highlight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has-knowled</a:t>
            </a:r>
            <a:r>
              <a:rPr lang="en-US">
                <a:solidFill>
                  <a:schemeClr val="tx1"/>
                </a:solidFill>
                <a:highlight>
                  <a:srgbClr val="FFFF00"/>
                </a:highlight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g</a:t>
            </a:r>
            <a:r>
              <a:rPr>
                <a:solidFill>
                  <a:schemeClr val="tx1"/>
                </a:solidFill>
                <a:highlight>
                  <a:srgbClr val="FFFF00"/>
                </a:highlight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e-of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900">
                <a:solidFill>
                  <a:srgbClr val="B3B6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（只有控制面板和传感器协作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900">
                <a:solidFill>
                  <a:srgbClr val="AFB3B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能确定传感器状态)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900">
                <a:solidFill>
                  <a:srgbClr val="B5B9C0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（双向）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668" y="3501923"/>
            <a:ext cx="818587" cy="1950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C6C9D0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ControlPanel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34819" y="3548368"/>
            <a:ext cx="520919" cy="2415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BCC0C7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Sensor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157" y="4040681"/>
            <a:ext cx="1534852" cy="16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C6C9C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Determine-sensor-status()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6913" y="4012814"/>
            <a:ext cx="734868" cy="2322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BBBFC7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get-status()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5049" y="5155352"/>
            <a:ext cx="706962" cy="2229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3B7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Camera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14" y="5164641"/>
            <a:ext cx="1237184" cy="2600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C0C3C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PisplayWindow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92988" y="5471175"/>
            <a:ext cx="874400" cy="2229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6BAC2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&lt;&lt;access&gt;&gt;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51076" y="5415442"/>
            <a:ext cx="4744089" cy="7988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9FA2A6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Dependency依赖(</a:t>
            </a:r>
            <a:r>
              <a:rPr>
                <a:solidFill>
                  <a:schemeClr val="tx1"/>
                </a:solidFill>
                <a:highlight>
                  <a:srgbClr val="FFFF00"/>
                </a:highlight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depends-upon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2000">
                <a:solidFill>
                  <a:srgbClr val="A8ACB3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（单向）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99951" y="5879888"/>
            <a:ext cx="697660" cy="2322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B3B6BD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(password)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85"/>
            <a:ext cx="9136737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317" y="3602637"/>
            <a:ext cx="851668" cy="4899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740" y="37062"/>
            <a:ext cx="2165350" cy="3835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solidFill>
                  <a:srgbClr val="AEB0B6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 RevieW Design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545" y="713456"/>
            <a:ext cx="2279023" cy="305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solidFill>
                  <a:srgbClr val="B0B5B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Design conceptions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1371" y="1037755"/>
            <a:ext cx="5320821" cy="2010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B2B7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Information Hiding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2000"/>
              </a:lnSpc>
              <a:defRPr sz="1700">
                <a:solidFill>
                  <a:srgbClr val="B0B5B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Separation of concerns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2000"/>
              </a:lnSpc>
              <a:defRPr sz="1700">
                <a:solidFill>
                  <a:srgbClr val="B5B9C0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Modularity(the number and size of modularity 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2000"/>
              </a:lnSpc>
              <a:defRPr sz="1700">
                <a:solidFill>
                  <a:srgbClr val="B5BAC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Refactoring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2000"/>
              </a:lnSpc>
              <a:defRPr sz="1700">
                <a:solidFill>
                  <a:srgbClr val="B2B7B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Cohesion(functional, layer, communicational)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2000"/>
              </a:lnSpc>
              <a:defRPr sz="1700">
                <a:solidFill>
                  <a:srgbClr val="B2B7B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Coupling(Content, Control, External)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638" y="3456095"/>
            <a:ext cx="3404870" cy="20707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B2B7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Object-oriented Design conceptions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23000"/>
              </a:lnSpc>
              <a:defRPr sz="1800">
                <a:solidFill>
                  <a:srgbClr val="B4B9C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Class,attribute, operation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23000"/>
              </a:lnSpc>
              <a:defRPr sz="1800">
                <a:solidFill>
                  <a:srgbClr val="B4B9C0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Polymorphism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多态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23000"/>
              </a:lnSpc>
              <a:defRPr sz="1800">
                <a:solidFill>
                  <a:srgbClr val="AEB3B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Encapsulation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封装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23000"/>
              </a:lnSpc>
              <a:defRPr sz="1800">
                <a:solidFill>
                  <a:srgbClr val="B3B8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Inheritance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继承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23000"/>
              </a:lnSpc>
              <a:defRPr sz="1800">
                <a:solidFill>
                  <a:srgbClr val="B7BCC0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Quality attributes-FURPS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975" y="5438949"/>
            <a:ext cx="6241733" cy="277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AFB4B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Functionality-Usability-Reliability-Performance-Supportability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1678940" y="365125"/>
            <a:ext cx="6584950" cy="1221740"/>
          </a:xfrm>
        </p:spPr>
        <p:txBody>
          <a:bodyPr vert="horz" wrap="square" lIns="68580" tIns="34290" rIns="68580" bIns="34290" anchor="ctr" anchorCtr="0">
            <a:normAutofit fontScale="90000"/>
          </a:bodyPr>
          <a:p>
            <a:r>
              <a:rPr lang="zh-CN" altLang="en-US" dirty="0"/>
              <a:t>软件质量属性</a:t>
            </a:r>
            <a:r>
              <a:rPr lang="en-US" altLang="zh-CN"/>
              <a:t>Qualityattributes-</a:t>
            </a:r>
            <a:r>
              <a:rPr lang="en-US" altLang="zh-CN">
                <a:solidFill>
                  <a:srgbClr val="FF0000"/>
                </a:solidFill>
              </a:rPr>
              <a:t>FURPS 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1385888" y="1757125"/>
            <a:ext cx="6615113" cy="3942159"/>
          </a:xfrm>
          <a:prstGeom prst="rect">
            <a:avLst/>
          </a:prstGeom>
          <a:noFill/>
          <a:ln>
            <a:solidFill>
              <a:srgbClr val="000000"/>
            </a:solidFill>
            <a:miter/>
          </a:ln>
        </p:spPr>
        <p:txBody>
          <a:bodyPr>
            <a:normAutofit fontScale="90000"/>
          </a:bodyPr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1500">
                <a:solidFill>
                  <a:srgbClr val="FF0000"/>
                </a:solidFill>
              </a:rPr>
              <a:t>F</a:t>
            </a:r>
            <a:r>
              <a:rPr lang="en-US" altLang="zh-CN" sz="1500"/>
              <a:t>unctionality </a:t>
            </a:r>
            <a:r>
              <a:rPr lang="zh-CN" altLang="en-US" sz="1500" dirty="0"/>
              <a:t>功能性</a:t>
            </a:r>
            <a:endParaRPr lang="en-US" altLang="zh-CN" sz="15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1500">
                <a:solidFill>
                  <a:srgbClr val="FF0000"/>
                </a:solidFill>
              </a:rPr>
              <a:t>U</a:t>
            </a:r>
            <a:r>
              <a:rPr lang="en-US" altLang="zh-CN" sz="1500"/>
              <a:t>sability </a:t>
            </a:r>
            <a:r>
              <a:rPr lang="zh-CN" altLang="en-US" sz="1500" dirty="0"/>
              <a:t>易用性</a:t>
            </a:r>
            <a:endParaRPr lang="en-US" altLang="zh-CN" sz="15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1500">
                <a:solidFill>
                  <a:srgbClr val="FF0000"/>
                </a:solidFill>
              </a:rPr>
              <a:t>R</a:t>
            </a:r>
            <a:r>
              <a:rPr lang="en-US" altLang="zh-CN" sz="1500"/>
              <a:t>eliability </a:t>
            </a:r>
            <a:r>
              <a:rPr lang="zh-CN" altLang="en-US" sz="1500" dirty="0"/>
              <a:t>可靠性</a:t>
            </a:r>
            <a:endParaRPr lang="en-US" altLang="zh-CN" sz="15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1500">
                <a:solidFill>
                  <a:srgbClr val="FF0000"/>
                </a:solidFill>
              </a:rPr>
              <a:t>P</a:t>
            </a:r>
            <a:r>
              <a:rPr lang="en-US" altLang="zh-CN" sz="1500"/>
              <a:t>erformance-</a:t>
            </a:r>
            <a:r>
              <a:rPr lang="zh-CN" altLang="en-US" sz="1500" dirty="0"/>
              <a:t>高性能</a:t>
            </a:r>
            <a:r>
              <a:rPr lang="en-US" altLang="zh-CN" sz="1500"/>
              <a:t>processing speed/response time/</a:t>
            </a:r>
            <a:endParaRPr lang="en-US" altLang="zh-CN" sz="15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/>
              <a:t>                          resource consumption/throughput/efficiency</a:t>
            </a:r>
            <a:endParaRPr lang="en-US" altLang="zh-CN" sz="150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1500">
                <a:solidFill>
                  <a:srgbClr val="FF0000"/>
                </a:solidFill>
              </a:rPr>
              <a:t>S</a:t>
            </a:r>
            <a:r>
              <a:rPr lang="en-US" altLang="zh-CN" sz="1500"/>
              <a:t>upportability- </a:t>
            </a:r>
            <a:r>
              <a:rPr lang="zh-CN" altLang="en-US" sz="1500" dirty="0"/>
              <a:t>可支持性（可维护、可测试、兼容、可配置、简易性等）</a:t>
            </a:r>
            <a:endParaRPr lang="en-US" altLang="zh-CN" sz="15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1500"/>
              <a:t>maintainability/testability/compatibility/</a:t>
            </a:r>
            <a:endParaRPr lang="en-US" altLang="zh-CN" sz="15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1500"/>
              <a:t>Configurability-the ability to organize and control elements of the software configuration</a:t>
            </a:r>
            <a:endParaRPr lang="en-US" altLang="zh-CN" sz="15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1500"/>
              <a:t>Convenient Installation</a:t>
            </a:r>
            <a:endParaRPr lang="en-US" altLang="zh-CN" sz="15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1500"/>
              <a:t>Locate problems easily</a:t>
            </a:r>
            <a:endParaRPr lang="en-US" altLang="zh-CN" sz="15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500"/>
          </a:p>
          <a:p>
            <a:pPr>
              <a:lnSpc>
                <a:spcPct val="80000"/>
              </a:lnSpc>
              <a:buNone/>
            </a:pPr>
            <a:r>
              <a:rPr lang="en-US" altLang="zh-CN" sz="1500"/>
              <a:t>Proposed by HP, short for  FURPS</a:t>
            </a:r>
            <a:endParaRPr lang="en-US" altLang="zh-CN" sz="1500"/>
          </a:p>
          <a:p>
            <a:pPr>
              <a:lnSpc>
                <a:spcPct val="80000"/>
              </a:lnSpc>
              <a:buNone/>
            </a:pPr>
            <a:r>
              <a:rPr lang="en-US" altLang="zh-CN" sz="1500"/>
              <a:t>FURPS quality attributes represent a target for all software design</a:t>
            </a:r>
            <a:endParaRPr lang="en-US" altLang="zh-CN" sz="1500"/>
          </a:p>
          <a:p>
            <a:pPr>
              <a:lnSpc>
                <a:spcPct val="80000"/>
              </a:lnSpc>
            </a:pPr>
            <a:r>
              <a:rPr lang="zh-CN" altLang="en-US" sz="1500" dirty="0">
                <a:ea typeface="宋体" panose="02010600030101010101" pitchFamily="2" charset="-122"/>
              </a:rPr>
              <a:t>并不是每个软件质量属性都具有相同的权重，有的应用强调功能性，特别突出安全性；有的可能要求性能，特别突出处理速度；有的强调可靠性。</a:t>
            </a:r>
            <a:endParaRPr lang="zh-CN" altLang="en-US" sz="15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1500" dirty="0">
                <a:ea typeface="宋体" panose="02010600030101010101" pitchFamily="2" charset="-122"/>
              </a:rPr>
              <a:t>必须在设计开始时就考虑这些质量属性，而不是在设计完成后和构造开始时才考虑</a:t>
            </a:r>
            <a:endParaRPr lang="zh-CN" altLang="en-US" sz="15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15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None/>
            </a:pPr>
            <a:endParaRPr lang="en-US" altLang="zh-CN" sz="1500"/>
          </a:p>
        </p:txBody>
      </p:sp>
      <p:sp>
        <p:nvSpPr>
          <p:cNvPr id="41987" name="フッター プレースホルダ 3"/>
          <p:cNvSpPr txBox="1">
            <a:spLocks noGrp="1"/>
          </p:cNvSpPr>
          <p:nvPr/>
        </p:nvSpPr>
        <p:spPr>
          <a:xfrm>
            <a:off x="1143000" y="5987415"/>
            <a:ext cx="3028950" cy="228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0" hangingPunct="0"/>
            <a:r>
              <a:rPr lang="ja-JP" altLang="en-US" sz="675" dirty="0">
                <a:solidFill>
                  <a:schemeClr val="bg1"/>
                </a:solidFill>
                <a:latin typeface="Arial" panose="020B0604020202020204" pitchFamily="34" charset="0"/>
              </a:rPr>
              <a:t>© 20</a:t>
            </a:r>
            <a:r>
              <a:rPr lang="en-US" altLang="ja-JP" sz="675">
                <a:solidFill>
                  <a:schemeClr val="bg1"/>
                </a:solidFill>
                <a:latin typeface="Arial" panose="020B0604020202020204" pitchFamily="34" charset="0"/>
              </a:rPr>
              <a:t>10 Sichuan University All rights reserved.  |  Confidential</a:t>
            </a:r>
            <a:endParaRPr lang="en-US" altLang="ja-JP" sz="675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988" name="スライド番号プレースホルダ 4"/>
          <p:cNvSpPr txBox="1">
            <a:spLocks noGrp="1"/>
          </p:cNvSpPr>
          <p:nvPr/>
        </p:nvSpPr>
        <p:spPr>
          <a:xfrm>
            <a:off x="6572250" y="6101715"/>
            <a:ext cx="1428750" cy="1714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0" hangingPunct="0"/>
            <a:fld id="{9A0DB2DC-4C9A-4742-B13C-FB6460FD3503}" type="slidenum">
              <a:rPr lang="en-US" altLang="ja-JP" sz="90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ja-JP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731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006" y="3653618"/>
            <a:ext cx="858125" cy="4827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834" y="27762"/>
            <a:ext cx="268795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300">
                <a:solidFill>
                  <a:srgbClr val="B0B2B8"/>
                </a:solidFill>
                <a:latin typeface="Source Han Sans SC"/>
              </a:defRPr>
            </a:pPr>
            <a:r>
              <a:rPr sz="2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 RevieW Design</a:t>
            </a:r>
            <a:endParaRPr sz="2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106" y="795851"/>
            <a:ext cx="5894705" cy="1149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B0B3BB"/>
                </a:solidFill>
                <a:latin typeface="Source Han Sans SC"/>
              </a:defRPr>
            </a:pP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Four Design Models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indent="457200">
              <a:lnSpc>
                <a:spcPct val="122000"/>
              </a:lnSpc>
              <a:defRPr sz="1800">
                <a:solidFill>
                  <a:srgbClr val="AAADB3"/>
                </a:solidFill>
                <a:latin typeface="Source Han Sans SC"/>
              </a:defRPr>
            </a:pP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Data Design, Architectural Design, Interface Design,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indent="457200">
              <a:lnSpc>
                <a:spcPct val="122000"/>
              </a:lnSpc>
              <a:defRPr sz="1800">
                <a:solidFill>
                  <a:srgbClr val="AAADB3"/>
                </a:solidFill>
                <a:latin typeface="Source Han Sans SC"/>
              </a:defRPr>
            </a:pP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Component</a:t>
            </a:r>
            <a:r>
              <a:rPr lang="en-US"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</a:t>
            </a: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level Design +Deployment level Design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804" y="2156202"/>
            <a:ext cx="222377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solidFill>
                  <a:srgbClr val="C0C7C0"/>
                </a:solidFill>
                <a:latin typeface="Source Han Sans SC"/>
              </a:defRPr>
            </a:pP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Architectural Design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09277" y="2507858"/>
            <a:ext cx="5554980" cy="14452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3B8BE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Software Architecture: the structure of the system, which comprise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2B6BE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software components, the externally visible properties of those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5BAC1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components and the relationships among them.（架构包括软件构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3B8BE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件，构件的属性和构件之间的相互关系)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7184" y="4229118"/>
            <a:ext cx="506603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7BCC4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architectural description (A D):The IEEE Standard defines an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7881" y="4553012"/>
            <a:ext cx="5822315" cy="29229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7BCC4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architectural description (A D) as a “a collection of products to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1B7BE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document an architecture.”. An architecture description shall identify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1B7BE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the system stakeholders having concerns considered fundamental to the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DB2B9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architecture of the system-of-interest.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DB2B9"/>
                </a:solidFill>
                <a:latin typeface="Source Han Sans SC"/>
              </a:defRPr>
            </a:pP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6ACB2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Architectural decision: means that the system architect considers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7ACB3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 variety of alternatives and ultimately decides on the specific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4A9B0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architectural features that best meet the concern.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" y="73025"/>
            <a:ext cx="9136737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384" y="3638789"/>
            <a:ext cx="848479" cy="480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042" y="27797"/>
            <a:ext cx="201104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solidFill>
                  <a:srgbClr val="B0B2B6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 Review Design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711" y="1111880"/>
            <a:ext cx="201676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BEC4B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■Architectural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Design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609" y="1426913"/>
            <a:ext cx="6939280" cy="19983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C0C6BD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■ Why is Architecture Important?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35000"/>
              </a:lnSpc>
              <a:defRPr sz="1600">
                <a:solidFill>
                  <a:srgbClr val="CACFC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有助于各方的交流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35000"/>
              </a:lnSpc>
              <a:defRPr sz="1600">
                <a:solidFill>
                  <a:srgbClr val="C9D0C7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突出早期的设计，对其后工作很重要（打好设计的根基）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35000"/>
              </a:lnSpc>
              <a:defRPr sz="1600">
                <a:solidFill>
                  <a:srgbClr val="CCD0D7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建立了一个相对小、易理解的模型，其描述了系统如何构成及构件如何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35000"/>
              </a:lnSpc>
              <a:defRPr sz="1600">
                <a:solidFill>
                  <a:srgbClr val="CDD1D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一起工作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35000"/>
              </a:lnSpc>
              <a:defRPr sz="1600">
                <a:solidFill>
                  <a:srgbClr val="B4B7B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architectural styles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3226" y="3419032"/>
            <a:ext cx="1908810" cy="1383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C3C9BD"/>
                </a:solidFill>
                <a:latin typeface="Source Han Sans SC"/>
              </a:defRPr>
            </a:pPr>
            <a:r>
              <a:rPr sz="1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Data-centered architectures</a:t>
            </a:r>
            <a:endParaRPr sz="1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C1C6BF"/>
                </a:solidFill>
                <a:latin typeface="Source Han Sans SC"/>
              </a:defRPr>
            </a:pPr>
            <a:r>
              <a:rPr sz="1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Data flow architectures</a:t>
            </a:r>
            <a:endParaRPr sz="1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C0C7C0"/>
                </a:solidFill>
                <a:latin typeface="Source Han Sans SC"/>
              </a:defRPr>
            </a:pPr>
            <a:r>
              <a:rPr sz="1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Call and return architectures</a:t>
            </a:r>
            <a:endParaRPr sz="1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CBFC5"/>
                </a:solidFill>
                <a:latin typeface="Source Han Sans SC"/>
              </a:defRPr>
            </a:pPr>
            <a:r>
              <a:rPr sz="1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Object-oriented architectures</a:t>
            </a:r>
            <a:endParaRPr sz="1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8BBC1"/>
                </a:solidFill>
                <a:latin typeface="Source Han Sans SC"/>
              </a:defRPr>
            </a:pPr>
            <a:r>
              <a:rPr sz="1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Layered architectures</a:t>
            </a:r>
            <a:endParaRPr sz="1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771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670" y="3667606"/>
            <a:ext cx="853199" cy="4762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4960" y="18439"/>
            <a:ext cx="2654935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AEB2B7"/>
                </a:solidFill>
                <a:latin typeface="Source Han Sans SC"/>
              </a:defRPr>
            </a:pP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 Review Design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800">
                <a:solidFill>
                  <a:srgbClr val="B5BBC0"/>
                </a:solidFill>
                <a:latin typeface="Source Han Sans SC"/>
              </a:defRPr>
            </a:pP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Component-level Design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1347" y="792878"/>
            <a:ext cx="6965315" cy="1599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B2B8C1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Component definition:a modular, deployable, and replaceable part of a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4B9C3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system that encapsulates implementation and exposes a set of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5B7C2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interfaces.”构件是:模块化的、可部署的和可替换的部件，该部件封装了操作实现和接口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8B7C5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What is Component? O-O View; Conventional view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AB9C6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The definition of Decision Table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2930" y="2894928"/>
            <a:ext cx="170688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C4BDCA"/>
                </a:solidFill>
                <a:latin typeface="Source Han Sans SC"/>
              </a:defRPr>
            </a:pPr>
            <a:r>
              <a:rPr sz="2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分析设计类</a:t>
            </a:r>
            <a:endParaRPr sz="2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422" y="3945952"/>
            <a:ext cx="3324225" cy="1814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7BAC5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Component-level Design (class-based)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6BABF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The Open-Closed Principle (OCP)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4B7B2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The Liskov Substitution Principle (LSP)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5B8AD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Dependency Inversior</a:t>
            </a:r>
            <a:r>
              <a:rPr lang="zh-CN"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DIP</a:t>
            </a:r>
            <a:r>
              <a:rPr lang="zh-CN"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）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5BAB1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The Interface Segrega</a:t>
            </a:r>
            <a:r>
              <a:rPr lang="zh-CN"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ISP</a:t>
            </a:r>
            <a:r>
              <a:rPr lang="zh-CN"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）</a:t>
            </a:r>
            <a:endParaRPr lang="zh-CN"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69667" y="4987758"/>
            <a:ext cx="610870" cy="245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B3BABA"/>
                </a:solidFill>
                <a:latin typeface="Source Han Sans SC"/>
              </a:defRPr>
            </a:pPr>
            <a:r>
              <a:rPr sz="1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Delactor</a:t>
            </a:r>
            <a:endParaRPr sz="1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5311" y="5264343"/>
            <a:ext cx="474980" cy="2298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>
                <a:solidFill>
                  <a:srgbClr val="BCC4B9"/>
                </a:solidFill>
                <a:latin typeface="Source Han Sans SC"/>
              </a:defRPr>
            </a:pPr>
            <a:r>
              <a:rPr sz="9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reod[ ]</a:t>
            </a:r>
            <a:endParaRPr sz="9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6102" y="5531709"/>
            <a:ext cx="582295" cy="2298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>
                <a:solidFill>
                  <a:srgbClr val="BAC2B9"/>
                </a:solidFill>
                <a:latin typeface="Source Han Sans SC"/>
              </a:defRPr>
            </a:pPr>
            <a:r>
              <a:rPr sz="9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duoble( )</a:t>
            </a:r>
            <a:endParaRPr sz="9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2302" y="6601173"/>
            <a:ext cx="70104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>
                <a:solidFill>
                  <a:srgbClr val="B3C2D1"/>
                </a:solidFill>
                <a:latin typeface="Source Han Sans SC"/>
              </a:defRPr>
            </a:pPr>
            <a:r>
              <a:rPr sz="9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Window/</a:t>
            </a:r>
            <a:endParaRPr sz="9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00000"/>
              </a:lnSpc>
              <a:defRPr sz="800">
                <a:solidFill>
                  <a:srgbClr val="B4C2D1"/>
                </a:solidFill>
                <a:latin typeface="Source Han Sans SC"/>
              </a:defRPr>
            </a:pPr>
            <a:r>
              <a:rPr sz="9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dao/Sensor</a:t>
            </a:r>
            <a:endParaRPr sz="9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3939" y="6628832"/>
            <a:ext cx="3264535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B1C1D1"/>
                </a:solidFill>
                <a:latin typeface="Source Han Sans SC"/>
              </a:defRPr>
            </a:pPr>
            <a:r>
              <a:rPr sz="1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SmokeSersor MotanDetactar HeaSensor CO2Sersor</a:t>
            </a:r>
            <a:endParaRPr sz="1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80"/>
            <a:ext cx="9136794" cy="7385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794" y="14309"/>
            <a:ext cx="1946910" cy="783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B0B0B5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FinalRevieWDesign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600">
                <a:solidFill>
                  <a:srgbClr val="B9BBC1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Interface Design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6441" y="697324"/>
            <a:ext cx="2654300" cy="20237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CBEC4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Interface analysis and modeling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7000"/>
              </a:lnSpc>
              <a:defRPr sz="1500">
                <a:solidFill>
                  <a:srgbClr val="BABDC4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user analysis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7000"/>
              </a:lnSpc>
              <a:defRPr sz="1500">
                <a:solidFill>
                  <a:srgbClr val="BEC0C7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task analysis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7000"/>
              </a:lnSpc>
              <a:defRPr sz="1500">
                <a:solidFill>
                  <a:srgbClr val="BDBFC6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Display Content analysis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7000"/>
              </a:lnSpc>
              <a:defRPr sz="1500">
                <a:solidFill>
                  <a:srgbClr val="BEC1C8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work environment analysis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7000"/>
              </a:lnSpc>
              <a:defRPr sz="1500">
                <a:solidFill>
                  <a:srgbClr val="BFC2C9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Interface design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8447" y="2543311"/>
            <a:ext cx="4524375" cy="25685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C0C2CA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Using information developed during interface analysis, define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DC0C7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interface objects and actions (operations).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CBFC5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Define events (user actions) that will cause the state of the user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ABEC4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interface to change. Model this behavior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BBFC5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Depict each interface state as it will actually look to the enc-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ABEC4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user.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ABDC4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Indicate how the user interprets the state of the system from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300">
                <a:solidFill>
                  <a:srgbClr val="B5B8BF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information provided through the interface.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737" cy="73960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3251" y="37062"/>
            <a:ext cx="2833370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B1B2B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 Review: Introduction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2000">
                <a:solidFill>
                  <a:srgbClr val="B7B8C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Software?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732" y="880238"/>
            <a:ext cx="5613400" cy="1360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>
                <a:solidFill>
                  <a:srgbClr val="B8BBC3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instructions (computer programs)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algn="l">
              <a:lnSpc>
                <a:spcPct val="150000"/>
              </a:lnSpc>
              <a:defRPr sz="1500">
                <a:solidFill>
                  <a:srgbClr val="B4B6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data structures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algn="l">
              <a:lnSpc>
                <a:spcPct val="150000"/>
              </a:lnSpc>
              <a:defRPr sz="1500">
                <a:solidFill>
                  <a:srgbClr val="B5B7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Documentation (descriptive information)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algn="l">
              <a:lnSpc>
                <a:spcPct val="150000"/>
              </a:lnSpc>
              <a:defRPr sz="1500">
                <a:solidFill>
                  <a:srgbClr val="B5B7B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Software Characteristics(The differences between software and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sym typeface="+mn-ea"/>
              </a:rPr>
              <a:t>hardware)</a:t>
            </a:r>
            <a:endParaRPr lang="en-US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320" y="2308638"/>
            <a:ext cx="5069205" cy="20529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4B6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Software is developed,not manufactured.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1B3B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Software does not wear out, but it can deteriorate.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3B6BD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Most software is custom build, not assembled out of components.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1B4BB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Software is deteriorating退化(Why?)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1B4BB"/>
                </a:solidFill>
                <a:latin typeface="Source Han Sans SC"/>
              </a:defRPr>
            </a:pP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3B6BD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Software process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932" y="4317802"/>
            <a:ext cx="6967300" cy="6207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B2B5B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is a framework for the activities, actions, and tasks that are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600">
                <a:solidFill>
                  <a:srgbClr val="AFB2B8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required to build high quality software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3932" y="5059056"/>
            <a:ext cx="6824345" cy="20529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AEB0B6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Software engineering?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BADB3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The application of a systematic, disciplined, quantifiable approach to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9ABB2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the development, operation, and maintenance of software; that is, 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6A8A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the application of engineering to software（将系统化、规范化、可量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5B8B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化的方法应用于软件</a:t>
            </a:r>
            <a:r>
              <a:rPr lang="zh-CN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开发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7AAB0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The study of approaches as inabove.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4541" y="6782471"/>
            <a:ext cx="344179" cy="138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C4CAD6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3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80"/>
            <a:ext cx="9136811" cy="7385954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111" y="3588379"/>
            <a:ext cx="932862" cy="4979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4169" y="32839"/>
            <a:ext cx="200469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DDE1EA"/>
                </a:solidFill>
                <a:latin typeface="Source Han Sans SC"/>
              </a:defRPr>
            </a:pP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 RevieW Test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383" y="699057"/>
            <a:ext cx="52578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7BABF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Test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3141" y="930383"/>
            <a:ext cx="5842000" cy="7067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4B6BF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Testing is the process of exercising a program with the specific intent of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7B9C2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finding errors prior to delivery to the end user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1716" y="1698385"/>
            <a:ext cx="132270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EC2C0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Test Strategies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3458" y="1920458"/>
            <a:ext cx="6042025" cy="3536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8BBC5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To perform effective testing, you should conduct effective technical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0000"/>
              </a:lnSpc>
              <a:defRPr sz="1500">
                <a:solidFill>
                  <a:srgbClr val="BBBDC6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reviews. By doing this, many errors will be eliminated before testing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0000"/>
              </a:lnSpc>
              <a:defRPr sz="1500">
                <a:solidFill>
                  <a:srgbClr val="B9BCC5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commences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0000"/>
              </a:lnSpc>
              <a:defRPr sz="1500">
                <a:solidFill>
                  <a:srgbClr val="B6B8C2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Testing begins at the component level and works “outward” toward the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0000"/>
              </a:lnSpc>
              <a:defRPr sz="1500">
                <a:solidFill>
                  <a:srgbClr val="B5B8C1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integration of the entire computer-based system.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0000"/>
              </a:lnSpc>
              <a:defRPr sz="1500">
                <a:solidFill>
                  <a:srgbClr val="B4B7C0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Different testing techniques are appropriate for different software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0000"/>
              </a:lnSpc>
              <a:defRPr sz="1500">
                <a:solidFill>
                  <a:srgbClr val="B3B5BE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engineering approaches and at different points in time.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0000"/>
              </a:lnSpc>
              <a:defRPr sz="1500">
                <a:solidFill>
                  <a:srgbClr val="B1B4BD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Testing is conducted by the developer of the software and (for large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0000"/>
              </a:lnSpc>
              <a:defRPr sz="1500">
                <a:solidFill>
                  <a:srgbClr val="B0B2BA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projects) an independent test group.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0000"/>
              </a:lnSpc>
              <a:defRPr sz="1500">
                <a:solidFill>
                  <a:srgbClr val="AFB2BA"/>
                </a:solidFill>
                <a:latin typeface="Source Han Sans SC"/>
              </a:defRPr>
            </a:pPr>
            <a:r>
              <a:rPr sz="1600"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Testing and debugging are different activities, but debugging must be</a:t>
            </a:r>
            <a:endParaRPr sz="1600" u="sng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30000"/>
              </a:lnSpc>
              <a:defRPr sz="1500">
                <a:solidFill>
                  <a:srgbClr val="ABAEB7"/>
                </a:solidFill>
                <a:latin typeface="Source Han Sans SC"/>
              </a:defRPr>
            </a:pPr>
            <a:r>
              <a:rPr sz="1600"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accommodated in any testing strategy.</a:t>
            </a:r>
            <a:r>
              <a:rPr lang="zh-CN" sz="1600"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（</a:t>
            </a:r>
            <a:r>
              <a:rPr lang="en-US" altLang="zh-CN" sz="1600"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debug</a:t>
            </a:r>
            <a:r>
              <a:rPr lang="zh-CN" altLang="en-US" sz="1600"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调试是一个较小的</a:t>
            </a:r>
            <a:r>
              <a:rPr lang="en-US" altLang="zh-CN" sz="1600"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task</a:t>
            </a:r>
            <a:r>
              <a:rPr lang="zh-CN" sz="1600"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）</a:t>
            </a:r>
            <a:endParaRPr lang="zh-CN" sz="1600" u="sng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80"/>
            <a:ext cx="9136637" cy="7385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557" y="14298"/>
            <a:ext cx="1859280" cy="3835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solidFill>
                  <a:srgbClr val="ABABB2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 Review Test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682" y="558185"/>
            <a:ext cx="6673850" cy="2399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AFB1B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Test Strateqy：（需求规格说明、设计文档，测试计划和测试用例，使用手册）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50000"/>
              </a:lnSpc>
              <a:defRPr sz="1500">
                <a:solidFill>
                  <a:srgbClr val="AFB1B8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Unit Test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50000"/>
              </a:lnSpc>
              <a:defRPr sz="1500">
                <a:solidFill>
                  <a:srgbClr val="AEB1B8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Integration Test(driver/stub)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50000"/>
              </a:lnSpc>
              <a:defRPr sz="1500">
                <a:solidFill>
                  <a:srgbClr val="AFB1B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Top-down Integration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50000"/>
              </a:lnSpc>
              <a:defRPr sz="1500">
                <a:solidFill>
                  <a:srgbClr val="AEB0B7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Bottom-up Integration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50000"/>
              </a:lnSpc>
              <a:defRPr sz="1500">
                <a:solidFill>
                  <a:srgbClr val="AEB0B7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Sandwich Testing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50000"/>
              </a:lnSpc>
              <a:defRPr sz="1500">
                <a:solidFill>
                  <a:srgbClr val="ADAFB7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Validation Test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564" y="2936538"/>
            <a:ext cx="8271510" cy="2353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0B1B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Software validation is achieved through a series of tests that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demonstrate conformity with requirements. 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defRPr sz="1400">
                <a:solidFill>
                  <a:srgbClr val="B0B1B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 test plan and test</a:t>
            </a:r>
            <a:r>
              <a:rPr 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cases that are designed to ensure that all functional requirements are satisfied,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defRPr sz="1400">
                <a:solidFill>
                  <a:srgbClr val="B0B1B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all behavioral characteristics are achieved, all conteritis accurate and properly presented,all performance requirements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A9AAB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are attained, documentation is correct, and usability and otherrequirements are met.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A9AAB1"/>
                </a:solidFill>
                <a:latin typeface="Source Han Sans SC"/>
              </a:defRPr>
            </a:pP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A5A7A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Configuration Review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A6A7A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Acceptance testing (Alpha/Beta testing)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A4A5A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System Test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3624" y="5289313"/>
            <a:ext cx="5164455" cy="668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A4A6A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Recovery testing;Security testing;Stress testing;Performance Testing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3A4A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Deployment Testing; Configuration testing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80"/>
            <a:ext cx="9136861" cy="7385954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617" y="3642035"/>
            <a:ext cx="902013" cy="4435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3936" y="14298"/>
            <a:ext cx="2732405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B1B4BB"/>
                </a:solidFill>
                <a:latin typeface="Source Han Sans SC"/>
              </a:defRPr>
            </a:pPr>
            <a:r>
              <a:rPr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 RevieW Test</a:t>
            </a:r>
            <a:endParaRPr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960" y="926922"/>
            <a:ext cx="7315835" cy="1037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7BCC4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Unit testing begins at the center of the spiral and concentrates on each unit (for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21000"/>
              </a:lnSpc>
              <a:defRPr sz="1400">
                <a:solidFill>
                  <a:srgbClr val="BFC5D0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example, component, class, or content object) as they are implemented in source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21000"/>
              </a:lnSpc>
              <a:defRPr sz="1400">
                <a:solidFill>
                  <a:srgbClr val="BEC4CE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code.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358" y="1987040"/>
            <a:ext cx="7092950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FC4CD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Testing progresses to integration testing, where the focus is on design and the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C1C7D1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construction of the software architecture. Taking another turn outward on the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C1C7D0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spiral.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1466" y="3047159"/>
            <a:ext cx="6913880" cy="783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9BEC6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Validation testing, is where requirements established as part of requirements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BFC5CE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modeling are validated against the software that has been constructed.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573" y="3803070"/>
            <a:ext cx="720661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ABFC8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In system testing, the software and other system clements are tested as a whole.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80"/>
            <a:ext cx="9136777" cy="7385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169" y="32700"/>
            <a:ext cx="1683385" cy="7448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DCE0E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 Review Test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700">
                <a:solidFill>
                  <a:srgbClr val="BDC3B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Test Tactics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3933" y="769256"/>
            <a:ext cx="1850390" cy="352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B6B8C0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White-box Test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3141" y="1073085"/>
            <a:ext cx="7419340" cy="18021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B4B6B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Black-box testing,  also called behavioral testing, focus on the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1000"/>
              </a:lnSpc>
              <a:defRPr sz="1700">
                <a:solidFill>
                  <a:srgbClr val="B8BBC4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functional requirements of the software （就是功能测试，从外部执行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1000"/>
              </a:lnSpc>
              <a:defRPr sz="1700">
                <a:solidFill>
                  <a:srgbClr val="C7CBD5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测试用例，用以验证待测功能的正确性，而不考虑软件内部处理逻辑。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1000"/>
              </a:lnSpc>
              <a:defRPr sz="1700">
                <a:solidFill>
                  <a:srgbClr val="C6CAD3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外部测试)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1000"/>
              </a:lnSpc>
              <a:defRPr sz="1700">
                <a:solidFill>
                  <a:srgbClr val="B3B6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包括：Basic Path Testing, Control Structure Testing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1000"/>
              </a:lnSpc>
              <a:defRPr sz="1700">
                <a:solidFill>
                  <a:srgbClr val="B2B4BD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Black-box Test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9897" y="3034164"/>
            <a:ext cx="5694680" cy="28917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4B6B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Sometimes called glass-box testing, is a test-case design philosophy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B5B7B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that uses the control structure described as part of component-level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AFB2B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desian to derive test cases（也叫玻璃盒测试，是一种测试用例设之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C2C5C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法。它利用作为构件层设计的一部分所描述的控制结构来生成测试用例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C3C6D0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。白盒测试是基于过程细节的封闭测试。测试构件内部的数据结构、算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BFC2CB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法流程与接口。内部测试)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ABADB4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包括：Equivalence Partitioning, Boundary value analysis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B6B9C2"/>
                </a:solidFill>
                <a:latin typeface="Source Han Sans SC"/>
              </a:defRPr>
            </a:pPr>
            <a:r>
              <a:rPr lang="zh-CN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白盒也叫</a:t>
            </a:r>
            <a:r>
              <a:rPr lang="en-US" altLang="zh-CN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structural test</a:t>
            </a:r>
            <a:endParaRPr lang="en-US" altLang="zh-CN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400">
                <a:solidFill>
                  <a:srgbClr val="B6B9C2"/>
                </a:solidFill>
                <a:latin typeface="Source Han Sans SC"/>
              </a:defRPr>
            </a:pPr>
            <a:r>
              <a:rPr lang="zh-CN" altLang="en-US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黑盒也叫</a:t>
            </a:r>
            <a:r>
              <a:rPr lang="en-US" altLang="zh-CN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functional test</a:t>
            </a:r>
            <a:endParaRPr lang="en-US" altLang="zh-CN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839" y="5961971"/>
            <a:ext cx="1073785" cy="3835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solidFill>
                  <a:srgbClr val="B6BCB3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■other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3933" y="6302628"/>
            <a:ext cx="3757295" cy="968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solidFill>
                  <a:srgbClr val="A8AAB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Regression testing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00000"/>
              </a:lnSpc>
              <a:defRPr sz="1900">
                <a:solidFill>
                  <a:srgbClr val="A5A7AD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Smoke testing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00000"/>
              </a:lnSpc>
              <a:defRPr sz="1900">
                <a:solidFill>
                  <a:srgbClr val="AEB0B5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Debug, Debugging Techniques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065"/>
            <a:ext cx="9136845" cy="73859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151" y="5080"/>
            <a:ext cx="1820545" cy="1198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B0B0B8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 RevieW Test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800">
                <a:solidFill>
                  <a:srgbClr val="B4B6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OO Test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800">
                <a:solidFill>
                  <a:srgbClr val="B4B6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OO Unit testing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8629" y="1126929"/>
            <a:ext cx="6646545" cy="1360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3B6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the concept of the unit changes, the smallest testable unit is the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3B5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encapsulated class, a single operation can no longer be tested in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5B7BE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isolation (the conventional view of unit testing) but rather, as part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5B8B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of a class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358" y="2809704"/>
            <a:ext cx="2694305" cy="352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B1B3B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OO Integration Testing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3617" y="3168328"/>
            <a:ext cx="5911850" cy="2000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B0B2B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Cluster testing is one step in the integration testing of OO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8000"/>
              </a:lnSpc>
              <a:defRPr sz="1800">
                <a:solidFill>
                  <a:srgbClr val="B3B5B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software.defines a cluster of collaborating classes (determined hv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8000"/>
              </a:lnSpc>
              <a:defRPr sz="1800">
                <a:solidFill>
                  <a:srgbClr val="B1B3B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examining the CRC and object-relationship model) is exercised 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8000"/>
              </a:lnSpc>
              <a:defRPr sz="1800">
                <a:solidFill>
                  <a:srgbClr val="B0B2B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designing test cases that attempt to uncover errors in the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18000"/>
              </a:lnSpc>
              <a:defRPr sz="1800">
                <a:solidFill>
                  <a:srgbClr val="AEB1B7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collaborations.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 indent="457200">
              <a:lnSpc>
                <a:spcPct val="118000"/>
              </a:lnSpc>
              <a:defRPr sz="1800">
                <a:solidFill>
                  <a:srgbClr val="BCBFC5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集成策略：（两种）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5059" y="5218923"/>
            <a:ext cx="5051425" cy="20529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ABADB3"/>
                </a:solidFill>
                <a:latin typeface="Source Han Sans SC"/>
              </a:defRPr>
            </a:pPr>
            <a:r>
              <a:rPr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Thread-based testing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integrates the set of classes required to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BADB3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respond to one input or event for the system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4A7AD"/>
                </a:solidFill>
                <a:latin typeface="Source Han Sans SC"/>
              </a:defRPr>
            </a:pPr>
            <a:r>
              <a:rPr u="sng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Use-based testing</a:t>
            </a: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begins the construction of the system by testing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7A9A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those classes (called independent classes) that use very few (if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9ACB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any) of server classes.After the independent classes are tested.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AADB2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the next layer of classes, called dependent classes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80"/>
            <a:ext cx="9136684" cy="7385954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17" y="3620639"/>
            <a:ext cx="884464" cy="4948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966" y="32943"/>
            <a:ext cx="300863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AEB1B9"/>
                </a:solidFill>
                <a:latin typeface="Source Han Sans SC"/>
              </a:defRPr>
            </a:pPr>
            <a:r>
              <a:rPr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 Review Test</a:t>
            </a:r>
            <a:endParaRPr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648" y="840991"/>
            <a:ext cx="355981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B6BBC4"/>
                </a:solidFill>
                <a:latin typeface="Source Han Sans SC"/>
              </a:defRPr>
            </a:pP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Cyclomatic Complexity</a:t>
            </a:r>
            <a:r>
              <a:rPr lang="en-US"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 </a:t>
            </a:r>
            <a:r>
              <a:rPr lang="zh-CN"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环复杂度</a:t>
            </a:r>
            <a:endParaRPr lang="zh-CN"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102" y="1416842"/>
            <a:ext cx="2166620" cy="9531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BAC0C9"/>
                </a:solidFill>
                <a:latin typeface="Source Han Sans SC"/>
              </a:defRPr>
            </a:pPr>
            <a:r>
              <a:rPr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V(G)=E-N+2</a:t>
            </a:r>
            <a:endParaRPr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00000"/>
              </a:lnSpc>
              <a:defRPr sz="2000">
                <a:solidFill>
                  <a:srgbClr val="BDC2CB"/>
                </a:solidFill>
                <a:latin typeface="Source Han Sans SC"/>
              </a:defRPr>
            </a:pPr>
            <a:r>
              <a:rPr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V(G)=P+1</a:t>
            </a:r>
            <a:endParaRPr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80"/>
            <a:ext cx="9136822" cy="7385954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39" y="1226319"/>
            <a:ext cx="4377351" cy="6107083"/>
          </a:xfrm>
          <a:prstGeom prst="rect">
            <a:avLst/>
          </a:prstGeom>
        </p:spPr>
      </p:pic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30" y="3844322"/>
            <a:ext cx="3399890" cy="2508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377" y="23609"/>
            <a:ext cx="347345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DFE3ED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FinalReview Test 基本路径测试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794" y="644339"/>
            <a:ext cx="5454015" cy="8604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C0C3CD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圈复杂度Cyclomatic Complexity:V(G)=P+1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2000">
                <a:solidFill>
                  <a:srgbClr val="B7B9C2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if(i&gt;0&amp;&amp;x&gt;1| y&gt;5) X:=x+y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3643" y="1468891"/>
            <a:ext cx="738505" cy="4756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500">
                <a:solidFill>
                  <a:srgbClr val="B0B2BA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else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43963" y="1459626"/>
            <a:ext cx="117157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ADAFB8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x:=y+i;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794" y="2784469"/>
            <a:ext cx="477774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B8BAC3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V(G)=4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00000"/>
              </a:lnSpc>
              <a:defRPr sz="1800">
                <a:solidFill>
                  <a:srgbClr val="B9BBC4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Basic Path(4条):abde, abcde, abcfe, acfe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811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344" y="3622831"/>
            <a:ext cx="930808" cy="4977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794" y="46328"/>
            <a:ext cx="2698750" cy="822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solidFill>
                  <a:srgbClr val="B0B1B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Final Review: Introduction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900">
                <a:solidFill>
                  <a:srgbClr val="B5B8C1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The Essence of Practice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3722" y="861707"/>
            <a:ext cx="7154972" cy="1324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2B4BD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Understand the problem(communication and analysis).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2B4BC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Plan a solution (modeling and software design).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3B6BF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Carry out the plan(code generation).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AFB2B9"/>
                </a:solidFill>
                <a:latin typeface="Source Han Sans SC"/>
              </a:defRPr>
            </a:pPr>
            <a:r>
              <a:rPr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Examine the result for accuracy(testing and quality assurance).</a:t>
            </a:r>
            <a:endParaRPr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788" cy="73960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1504" y="27727"/>
            <a:ext cx="2153920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B4B5BA"/>
                </a:solidFill>
                <a:latin typeface="Source Han Sans SC"/>
              </a:defRPr>
            </a:pPr>
            <a:r>
              <a:rPr sz="1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llal NGVIGW . Software Process</a:t>
            </a:r>
            <a:endParaRPr sz="1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7546" y="258791"/>
            <a:ext cx="153860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BDC0C6"/>
                </a:solidFill>
                <a:latin typeface="Source Han Sans SC"/>
              </a:defRPr>
            </a:pPr>
            <a:r>
              <a:rPr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Generic View</a:t>
            </a:r>
            <a:endParaRPr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969" y="646977"/>
            <a:ext cx="530987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BCBEC3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What is software process? Collection of activities, actions &amp; tasks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7969" y="970466"/>
            <a:ext cx="5850890" cy="21837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BBDC3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Software Engineering Layers: Tools, Methods, Process, focus on quality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DC0C7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Generic Software Engineering Framework Activities: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5B8BD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Communication, Planning, Modeling, Construction, Deployment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C1C4C9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Difference process models for SE proposed, all process models define a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C1C4C9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set of framework activities, a collection of tasks that conducted to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C1C5CA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accomplish each activity, work products produced as a consequence of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4803" y="3050036"/>
            <a:ext cx="5006975" cy="306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BFC2C8"/>
                </a:solidFill>
                <a:latin typeface="Source Han Sans SC"/>
              </a:defRPr>
            </a:pPr>
            <a:r>
              <a:rPr sz="1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the tasks, and a set of umbrella activivities that span the entire process</a:t>
            </a:r>
            <a:endParaRPr sz="1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7969" y="3345798"/>
            <a:ext cx="5507990" cy="1076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FC2C8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Process Assessment and Improvement(CMM等)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DC1C6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Process Flow (linear process flow线性、iterative process flow</a:t>
            </a:r>
            <a:r>
              <a:rPr lang="zh-CN"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迭代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CC0C6"/>
                </a:solidFill>
                <a:latin typeface="Source Han Sans SC"/>
              </a:defRPr>
            </a:pPr>
            <a:r>
              <a:rPr sz="16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evolutionary process flow演化、parallel process flow并行)</a:t>
            </a:r>
            <a:endParaRPr sz="16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8761" y="4658238"/>
            <a:ext cx="18891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B9BDC2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Umbrella Activities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36771" cy="7396041"/>
          </a:xfrm>
          <a:prstGeom prst="rect">
            <a:avLst/>
          </a:prstGeom>
        </p:spPr>
      </p:pic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870" y="3598157"/>
            <a:ext cx="905180" cy="5078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1504" y="27658"/>
            <a:ext cx="2060575" cy="275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DBE0EC"/>
                </a:solidFill>
                <a:latin typeface="Source Han Sans SC"/>
              </a:defRPr>
            </a:pPr>
            <a:r>
              <a:rPr sz="1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IllalNGviCW. Software Process</a:t>
            </a:r>
            <a:endParaRPr sz="1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755" y="276585"/>
            <a:ext cx="416750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B8BAC2"/>
                </a:solidFill>
                <a:latin typeface="Source Han Sans SC"/>
              </a:defRPr>
            </a:pPr>
            <a:r>
              <a:rPr sz="2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Process Models（概念、特点）</a:t>
            </a:r>
            <a:endParaRPr sz="2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963" y="617707"/>
            <a:ext cx="7280275" cy="327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B9BBC2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Waterfall Model (Linear Sequential Model)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8BBC3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Incremental Model (core product +waterfall)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7BAC1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Prototyping Model (evolutionary model, requirements fuzzy, throw-away)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CBFC6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Spiral Model( evolutionary models + Prototyping + waterfall, Suitable for large, 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C0C4CB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complex projects.)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EC1C8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Unified Process Model(an iterative and incremental evelopment process, UML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EC2C8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use-case driven, architecture-centric, Risk Focused )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>
              <a:lnSpc>
                <a:spcPct val="150000"/>
              </a:lnSpc>
              <a:defRPr sz="1500">
                <a:solidFill>
                  <a:srgbClr val="BFC3C9"/>
                </a:solidFill>
                <a:latin typeface="Source Han Sans SC"/>
              </a:defRPr>
            </a:pPr>
            <a:r>
              <a:rPr sz="1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evolutionary models (the iterative nature, accomodate change)</a:t>
            </a:r>
            <a:endParaRPr sz="1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55" y="280670"/>
            <a:ext cx="8458200" cy="678611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Waterfall Process Model</a:t>
            </a:r>
            <a:endParaRPr lang="en-US" noProof="0" dirty="0"/>
          </a:p>
        </p:txBody>
      </p:sp>
      <p:pic>
        <p:nvPicPr>
          <p:cNvPr id="11" name="Picture 10" descr="The diagram displays the waterfall process model.&#10;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5" y="1130935"/>
            <a:ext cx="8152765" cy="187579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504190" y="2765425"/>
            <a:ext cx="7048500" cy="18446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noProof="0" dirty="0"/>
              <a:t>Pros </a:t>
            </a:r>
            <a:endParaRPr lang="en-US" sz="1800" b="1" noProof="0" dirty="0"/>
          </a:p>
          <a:p>
            <a:pPr marL="291465" indent="-291465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It is easy to understand and plan.</a:t>
            </a:r>
            <a:endParaRPr lang="en-US" sz="1800" noProof="0" dirty="0"/>
          </a:p>
          <a:p>
            <a:pPr marL="291465" indent="-291465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It works for well-understood small projects.</a:t>
            </a:r>
            <a:endParaRPr lang="en-US" sz="1800" noProof="0" dirty="0"/>
          </a:p>
          <a:p>
            <a:pPr marL="291465" indent="-291465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Analysis and testing are straightforward.</a:t>
            </a:r>
            <a:endParaRPr lang="en-US" sz="1800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87045" y="4637405"/>
            <a:ext cx="6940550" cy="1511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noProof="0" dirty="0"/>
              <a:t>Cons </a:t>
            </a:r>
            <a:endParaRPr lang="en-US" sz="1800" b="1" noProof="0" dirty="0"/>
          </a:p>
          <a:p>
            <a:pPr marL="291465" indent="-291465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It does not accommodate change well.</a:t>
            </a:r>
            <a:endParaRPr lang="en-US" sz="1800" noProof="0" dirty="0"/>
          </a:p>
          <a:p>
            <a:pPr marL="291465" indent="-291465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Testing occurs late in the process.</a:t>
            </a:r>
            <a:endParaRPr lang="en-US" sz="1800" noProof="0" dirty="0"/>
          </a:p>
          <a:p>
            <a:pPr marL="291465" indent="-291465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Customer approval is at the end.</a:t>
            </a:r>
            <a:endParaRPr lang="en-US" sz="18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81305"/>
            <a:ext cx="8458200" cy="678611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Prototyping Process Model</a:t>
            </a:r>
            <a:endParaRPr lang="en-US" noProof="0" dirty="0"/>
          </a:p>
        </p:txBody>
      </p:sp>
      <p:pic>
        <p:nvPicPr>
          <p:cNvPr id="11" name="Picture 10" descr="An illustration displays prototyping process model. &#10;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0" y="1747078"/>
            <a:ext cx="3589104" cy="382478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159250" y="1177925"/>
            <a:ext cx="4700270" cy="246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noProof="0" dirty="0"/>
              <a:t>Pros </a:t>
            </a:r>
            <a:endParaRPr lang="en-US" sz="1800" b="1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Reduced impact of requirement changes.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Customer is involved early and often.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Works well for small projects.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Reduced likelihood of product rejection.</a:t>
            </a:r>
            <a:endParaRPr lang="en-US" sz="1800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194810" y="3593465"/>
            <a:ext cx="4816475" cy="2202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noProof="0" dirty="0"/>
              <a:t>Cons </a:t>
            </a:r>
            <a:endParaRPr lang="en-US" sz="1800" b="1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Customer involvement may cause delays.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Temptation to “ship” a prototype.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Work lost in a throwaway prototype.</a:t>
            </a:r>
            <a:endParaRPr lang="en-US" sz="1800" noProof="0" dirty="0"/>
          </a:p>
          <a:p>
            <a:pPr marL="291465" indent="-291465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noProof="0" dirty="0"/>
              <a:t>Hard to plan and manage.</a:t>
            </a:r>
            <a:endParaRPr lang="en-US" sz="1800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7" name="フッター プレースホルダ 3"/>
          <p:cNvSpPr txBox="1">
            <a:spLocks noGrp="1"/>
          </p:cNvSpPr>
          <p:nvPr/>
        </p:nvSpPr>
        <p:spPr>
          <a:xfrm>
            <a:off x="0" y="6749415"/>
            <a:ext cx="4038600" cy="304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0" hangingPunct="0"/>
            <a:r>
              <a:rPr lang="ja-JP" alt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© 20</a:t>
            </a:r>
            <a:r>
              <a:rPr lang="en-US" altLang="ja-JP" sz="900">
                <a:solidFill>
                  <a:schemeClr val="bg1"/>
                </a:solidFill>
                <a:latin typeface="Arial" panose="020B0604020202020204" pitchFamily="34" charset="0"/>
              </a:rPr>
              <a:t>10 Sichuan University All rights reserved.  |  Confidential</a:t>
            </a:r>
            <a:endParaRPr lang="en-US" altLang="ja-JP" sz="9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3778" name="スライド番号プレースホルダ 4"/>
          <p:cNvSpPr txBox="1">
            <a:spLocks noGrp="1"/>
          </p:cNvSpPr>
          <p:nvPr/>
        </p:nvSpPr>
        <p:spPr>
          <a:xfrm>
            <a:off x="7239000" y="6901815"/>
            <a:ext cx="1905000" cy="228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 eaLnBrk="0" hangingPunct="0"/>
            <a:fld id="{9A0DB2DC-4C9A-4742-B13C-FB6460FD3503}" type="slidenum">
              <a:rPr lang="en-US" altLang="ja-JP" sz="1200">
                <a:solidFill>
                  <a:schemeClr val="bg1"/>
                </a:solidFill>
                <a:latin typeface="Arial" panose="020B0604020202020204" pitchFamily="34" charset="0"/>
              </a:rPr>
            </a:fld>
            <a:endParaRPr lang="en-US" altLang="ja-JP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3779" name="Rectangle 4"/>
          <p:cNvSpPr/>
          <p:nvPr/>
        </p:nvSpPr>
        <p:spPr>
          <a:xfrm>
            <a:off x="179388" y="497840"/>
            <a:ext cx="8534400" cy="381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ja-JP" sz="2800" b="1">
                <a:latin typeface="Arial" panose="020B0604020202020204" pitchFamily="34" charset="0"/>
              </a:rPr>
              <a:t>Prototyping Model(</a:t>
            </a:r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参考</a:t>
            </a:r>
            <a:r>
              <a:rPr lang="en-US" altLang="ja-JP" sz="2800" b="1">
                <a:latin typeface="Arial" panose="020B0604020202020204" pitchFamily="34" charset="0"/>
              </a:rPr>
              <a:t>)</a:t>
            </a:r>
            <a:endParaRPr lang="en-US" altLang="ja-JP" sz="2800" b="1">
              <a:latin typeface="Arial" panose="020B0604020202020204" pitchFamily="34" charset="0"/>
            </a:endParaRPr>
          </a:p>
        </p:txBody>
      </p:sp>
      <p:sp>
        <p:nvSpPr>
          <p:cNvPr id="203780" name="Rectangle 5"/>
          <p:cNvSpPr/>
          <p:nvPr/>
        </p:nvSpPr>
        <p:spPr>
          <a:xfrm>
            <a:off x="3779520" y="1169035"/>
            <a:ext cx="5226050" cy="4338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 hangingPunct="0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ja-JP" sz="2000">
                <a:latin typeface="Arial" panose="020B0604020202020204" pitchFamily="34" charset="0"/>
              </a:rPr>
              <a:t> </a:t>
            </a:r>
            <a:r>
              <a:rPr lang="en-US" altLang="ja-JP" sz="1600">
                <a:latin typeface="Arial" panose="020B0604020202020204" pitchFamily="34" charset="0"/>
              </a:rPr>
              <a:t>Merits</a:t>
            </a:r>
            <a:r>
              <a:rPr lang="zh-CN" altLang="en-US" sz="1600">
                <a:latin typeface="Arial" panose="020B0604020202020204" pitchFamily="34" charset="0"/>
              </a:rPr>
              <a:t>优点</a:t>
            </a:r>
            <a:endParaRPr lang="en-US" altLang="ja-JP" sz="1600">
              <a:latin typeface="Arial" panose="020B0604020202020204" pitchFamily="34" charset="0"/>
            </a:endParaRPr>
          </a:p>
          <a:p>
            <a:pPr marL="457200" lvl="2" indent="0" eaLnBrk="0" hangingPunct="0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ja-JP" sz="1600">
                <a:latin typeface="Arial" panose="020B0604020202020204" pitchFamily="34" charset="0"/>
              </a:rPr>
              <a:t>Serves as a mechanism for assisting developers and customers to better understand what is to be build </a:t>
            </a:r>
            <a:r>
              <a:rPr lang="en-US" altLang="ja-JP" sz="1600">
                <a:solidFill>
                  <a:srgbClr val="FF0000"/>
                </a:solidFill>
                <a:latin typeface="Arial" panose="020B0604020202020204" pitchFamily="34" charset="0"/>
              </a:rPr>
              <a:t>when requirements are fuzzy</a:t>
            </a:r>
            <a:r>
              <a:rPr lang="en-US" altLang="ja-JP" sz="1600">
                <a:latin typeface="Arial" panose="020B0604020202020204" pitchFamily="34" charset="0"/>
              </a:rPr>
              <a:t>.</a:t>
            </a:r>
            <a:endParaRPr lang="en-US" altLang="ja-JP" sz="1600">
              <a:latin typeface="Arial" panose="020B0604020202020204" pitchFamily="34" charset="0"/>
            </a:endParaRPr>
          </a:p>
          <a:p>
            <a:pPr marL="457200" lvl="2" indent="0" eaLnBrk="0" hangingPunct="0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zh-CN" sz="1600">
                <a:latin typeface="Arial" panose="020B0604020202020204" pitchFamily="34" charset="0"/>
              </a:rPr>
              <a:t>Useful for high risk</a:t>
            </a:r>
            <a:endParaRPr lang="en-US" altLang="ja-JP" sz="1600">
              <a:latin typeface="Arial" panose="020B0604020202020204" pitchFamily="34" charset="0"/>
            </a:endParaRPr>
          </a:p>
          <a:p>
            <a:pPr lvl="1" eaLnBrk="0" hangingPunct="0">
              <a:buClr>
                <a:schemeClr val="folHlink"/>
              </a:buClr>
            </a:pPr>
            <a:endParaRPr lang="en-US" altLang="ja-JP" sz="1600">
              <a:latin typeface="Arial" panose="020B0604020202020204" pitchFamily="34" charset="0"/>
            </a:endParaRPr>
          </a:p>
          <a:p>
            <a:pPr eaLnBrk="0" hangingPunct="0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ja-JP" sz="1600">
                <a:latin typeface="Arial" panose="020B0604020202020204" pitchFamily="34" charset="0"/>
              </a:rPr>
              <a:t> Demerits</a:t>
            </a:r>
            <a:r>
              <a:rPr lang="zh-CN" altLang="en-US" sz="1600">
                <a:latin typeface="Arial" panose="020B0604020202020204" pitchFamily="34" charset="0"/>
              </a:rPr>
              <a:t>缺点</a:t>
            </a:r>
            <a:endParaRPr lang="en-US" altLang="ja-JP" sz="1600">
              <a:latin typeface="Arial" panose="020B0604020202020204" pitchFamily="34" charset="0"/>
            </a:endParaRPr>
          </a:p>
          <a:p>
            <a:pPr lvl="1" eaLnBrk="0" hangingPunct="0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ja-JP" sz="1600">
                <a:latin typeface="Arial" panose="020B0604020202020204" pitchFamily="34" charset="0"/>
              </a:rPr>
              <a:t>Customers always ask developers to make the prototype a working product, which makes software development  management relented</a:t>
            </a:r>
            <a:r>
              <a:rPr lang="en-US" altLang="ja-JP" sz="160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hangingPunct="0"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原型常常会被抛弃，而不是在其上继续开发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hangingPunct="0"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增加成本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hangingPunct="0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en-US" altLang="ja-JP" sz="1600">
                <a:latin typeface="Arial" panose="020B0604020202020204" pitchFamily="34" charset="0"/>
              </a:rPr>
              <a:t>Developers often make implementation compromises in order to get a prototype working quickly. Finally, the </a:t>
            </a:r>
            <a:r>
              <a:rPr lang="en-US" altLang="ja-JP" sz="1600">
                <a:solidFill>
                  <a:srgbClr val="FF0000"/>
                </a:solidFill>
                <a:latin typeface="Arial" panose="020B0604020202020204" pitchFamily="34" charset="0"/>
              </a:rPr>
              <a:t>less-than-ideal choices </a:t>
            </a:r>
            <a:r>
              <a:rPr lang="en-US" altLang="ja-JP" sz="1600">
                <a:latin typeface="Arial" panose="020B0604020202020204" pitchFamily="34" charset="0"/>
              </a:rPr>
              <a:t>has now become an integral part of the system.</a:t>
            </a:r>
            <a:r>
              <a:rPr lang="zh-CN" altLang="en-US" sz="1600" dirty="0">
                <a:latin typeface="Arial" panose="020B0604020202020204" pitchFamily="34" charset="0"/>
              </a:rPr>
              <a:t>（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一些凑合的技术和算法可能会遗留在最终系统中</a:t>
            </a:r>
            <a:r>
              <a:rPr lang="zh-CN" altLang="en-US" sz="1600" dirty="0">
                <a:latin typeface="Arial" panose="020B0604020202020204" pitchFamily="34" charset="0"/>
              </a:rPr>
              <a:t>）</a:t>
            </a:r>
            <a:endParaRPr lang="en-US" altLang="ja-JP" sz="1600">
              <a:latin typeface="Arial" panose="020B0604020202020204" pitchFamily="34" charset="0"/>
            </a:endParaRPr>
          </a:p>
        </p:txBody>
      </p:sp>
      <p:pic>
        <p:nvPicPr>
          <p:cNvPr id="201732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145540"/>
            <a:ext cx="3652520" cy="3319145"/>
          </a:xfrm>
          <a:prstGeom prst="rect">
            <a:avLst/>
          </a:prstGeom>
          <a:solidFill>
            <a:srgbClr val="96E3FE"/>
          </a:solidFill>
          <a:ln w="1270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16879</Words>
  <Application>WPS 演示</Application>
  <PresentationFormat>On-screen Show (4:3)</PresentationFormat>
  <Paragraphs>650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Arial</vt:lpstr>
      <vt:lpstr>Source Han Sans SC</vt:lpstr>
      <vt:lpstr>Segoe Print</vt:lpstr>
      <vt:lpstr>华文宋体</vt:lpstr>
      <vt:lpstr>微软雅黑</vt:lpstr>
      <vt:lpstr>Arial Unicode MS</vt:lpstr>
      <vt:lpstr>Calibri</vt:lpstr>
      <vt:lpstr>MS PGothic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Waterfall Process Model</vt:lpstr>
      <vt:lpstr>Prototyping Process Model</vt:lpstr>
      <vt:lpstr>PowerPoint 演示文稿</vt:lpstr>
      <vt:lpstr>Spiral Process Model</vt:lpstr>
      <vt:lpstr>Unified Process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软件质量属性Qualityattributes-FURPS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WPS_1561258228</cp:lastModifiedBy>
  <cp:revision>10</cp:revision>
  <dcterms:created xsi:type="dcterms:W3CDTF">2013-01-27T09:14:00Z</dcterms:created>
  <dcterms:modified xsi:type="dcterms:W3CDTF">2025-01-08T08:13:55Z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7C297A3463834EEB96296ADCD1311516_12</vt:lpwstr>
  </property>
  <property fmtid="{D5CDD505-2E9C-101B-9397-08002B2CF9AE}" pid="3" name="KSOProductBuildVer">
    <vt:lpwstr>2052-12.1.0.19770</vt:lpwstr>
  </property>
</Properties>
</file>