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ink/ink1.xml" ContentType="application/inkml+xml"/>
  <Override PartName="/ppt/ink/ink2.xml" ContentType="application/inkml+xml"/>
  <Override PartName="/ppt/ink/ink3.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 id="2147483678" r:id="rId4"/>
  </p:sldMasterIdLst>
  <p:notesMasterIdLst>
    <p:notesMasterId r:id="rId6"/>
  </p:notesMasterIdLst>
  <p:handoutMasterIdLst>
    <p:handoutMasterId r:id="rId185"/>
  </p:handoutMasterIdLst>
  <p:sldIdLst>
    <p:sldId id="258" r:id="rId5"/>
    <p:sldId id="898" r:id="rId7"/>
    <p:sldId id="1401" r:id="rId8"/>
    <p:sldId id="304" r:id="rId9"/>
    <p:sldId id="275" r:id="rId10"/>
    <p:sldId id="302" r:id="rId11"/>
    <p:sldId id="277" r:id="rId12"/>
    <p:sldId id="910" r:id="rId13"/>
    <p:sldId id="862" r:id="rId14"/>
    <p:sldId id="899" r:id="rId15"/>
    <p:sldId id="703" r:id="rId16"/>
    <p:sldId id="909" r:id="rId17"/>
    <p:sldId id="261" r:id="rId18"/>
    <p:sldId id="861" r:id="rId19"/>
    <p:sldId id="278" r:id="rId20"/>
    <p:sldId id="279" r:id="rId21"/>
    <p:sldId id="280" r:id="rId22"/>
    <p:sldId id="281" r:id="rId23"/>
    <p:sldId id="282" r:id="rId24"/>
    <p:sldId id="285" r:id="rId25"/>
    <p:sldId id="290" r:id="rId26"/>
    <p:sldId id="1210" r:id="rId27"/>
    <p:sldId id="722" r:id="rId28"/>
    <p:sldId id="707" r:id="rId29"/>
    <p:sldId id="724" r:id="rId30"/>
    <p:sldId id="725" r:id="rId31"/>
    <p:sldId id="726" r:id="rId32"/>
    <p:sldId id="727" r:id="rId33"/>
    <p:sldId id="911" r:id="rId34"/>
    <p:sldId id="708" r:id="rId35"/>
    <p:sldId id="709" r:id="rId36"/>
    <p:sldId id="710" r:id="rId37"/>
    <p:sldId id="711" r:id="rId38"/>
    <p:sldId id="712" r:id="rId39"/>
    <p:sldId id="912" r:id="rId40"/>
    <p:sldId id="713" r:id="rId41"/>
    <p:sldId id="714" r:id="rId42"/>
    <p:sldId id="715" r:id="rId43"/>
    <p:sldId id="716" r:id="rId44"/>
    <p:sldId id="717" r:id="rId45"/>
    <p:sldId id="718" r:id="rId46"/>
    <p:sldId id="865" r:id="rId47"/>
    <p:sldId id="739" r:id="rId48"/>
    <p:sldId id="886" r:id="rId49"/>
    <p:sldId id="887" r:id="rId50"/>
    <p:sldId id="740" r:id="rId51"/>
    <p:sldId id="888" r:id="rId52"/>
    <p:sldId id="720" r:id="rId53"/>
    <p:sldId id="889" r:id="rId54"/>
    <p:sldId id="890" r:id="rId55"/>
    <p:sldId id="719" r:id="rId56"/>
    <p:sldId id="773" r:id="rId57"/>
    <p:sldId id="776" r:id="rId58"/>
    <p:sldId id="780" r:id="rId59"/>
    <p:sldId id="895" r:id="rId60"/>
    <p:sldId id="782" r:id="rId61"/>
    <p:sldId id="864" r:id="rId62"/>
    <p:sldId id="1774" r:id="rId63"/>
    <p:sldId id="1776" r:id="rId64"/>
    <p:sldId id="291" r:id="rId65"/>
    <p:sldId id="900" r:id="rId66"/>
    <p:sldId id="901" r:id="rId67"/>
    <p:sldId id="779" r:id="rId68"/>
    <p:sldId id="926" r:id="rId69"/>
    <p:sldId id="777" r:id="rId70"/>
    <p:sldId id="1570" r:id="rId71"/>
    <p:sldId id="914" r:id="rId72"/>
    <p:sldId id="292" r:id="rId73"/>
    <p:sldId id="295" r:id="rId74"/>
    <p:sldId id="866" r:id="rId75"/>
    <p:sldId id="682" r:id="rId76"/>
    <p:sldId id="297" r:id="rId77"/>
    <p:sldId id="296" r:id="rId78"/>
    <p:sldId id="766" r:id="rId79"/>
    <p:sldId id="728" r:id="rId80"/>
    <p:sldId id="921" r:id="rId81"/>
    <p:sldId id="298" r:id="rId82"/>
    <p:sldId id="729" r:id="rId83"/>
    <p:sldId id="867" r:id="rId84"/>
    <p:sldId id="305" r:id="rId85"/>
    <p:sldId id="306" r:id="rId86"/>
    <p:sldId id="918" r:id="rId87"/>
    <p:sldId id="734" r:id="rId88"/>
    <p:sldId id="683" r:id="rId89"/>
    <p:sldId id="757" r:id="rId90"/>
    <p:sldId id="758" r:id="rId91"/>
    <p:sldId id="754" r:id="rId92"/>
    <p:sldId id="753" r:id="rId93"/>
    <p:sldId id="748" r:id="rId94"/>
    <p:sldId id="755" r:id="rId95"/>
    <p:sldId id="756" r:id="rId96"/>
    <p:sldId id="688" r:id="rId97"/>
    <p:sldId id="917" r:id="rId98"/>
    <p:sldId id="902" r:id="rId99"/>
    <p:sldId id="831" r:id="rId100"/>
    <p:sldId id="903" r:id="rId101"/>
    <p:sldId id="916" r:id="rId102"/>
    <p:sldId id="733" r:id="rId103"/>
    <p:sldId id="892" r:id="rId104"/>
    <p:sldId id="312" r:id="rId105"/>
    <p:sldId id="1402" r:id="rId106"/>
    <p:sldId id="784" r:id="rId107"/>
    <p:sldId id="1403" r:id="rId108"/>
    <p:sldId id="325" r:id="rId109"/>
    <p:sldId id="1682" r:id="rId110"/>
    <p:sldId id="1681" r:id="rId111"/>
    <p:sldId id="1404" r:id="rId112"/>
    <p:sldId id="1680" r:id="rId113"/>
    <p:sldId id="768" r:id="rId114"/>
    <p:sldId id="1405" r:id="rId115"/>
    <p:sldId id="314" r:id="rId116"/>
    <p:sldId id="761" r:id="rId117"/>
    <p:sldId id="323" r:id="rId118"/>
    <p:sldId id="765" r:id="rId119"/>
    <p:sldId id="1683" r:id="rId120"/>
    <p:sldId id="1684" r:id="rId121"/>
    <p:sldId id="783" r:id="rId122"/>
    <p:sldId id="872" r:id="rId123"/>
    <p:sldId id="329" r:id="rId124"/>
    <p:sldId id="870" r:id="rId125"/>
    <p:sldId id="871" r:id="rId126"/>
    <p:sldId id="874" r:id="rId127"/>
    <p:sldId id="875" r:id="rId128"/>
    <p:sldId id="876" r:id="rId129"/>
    <p:sldId id="877" r:id="rId130"/>
    <p:sldId id="878" r:id="rId131"/>
    <p:sldId id="689" r:id="rId132"/>
    <p:sldId id="893" r:id="rId133"/>
    <p:sldId id="690" r:id="rId134"/>
    <p:sldId id="691" r:id="rId135"/>
    <p:sldId id="834" r:id="rId136"/>
    <p:sldId id="904" r:id="rId137"/>
    <p:sldId id="833" r:id="rId138"/>
    <p:sldId id="905" r:id="rId139"/>
    <p:sldId id="925" r:id="rId140"/>
    <p:sldId id="1896" r:id="rId141"/>
    <p:sldId id="785" r:id="rId142"/>
    <p:sldId id="1211" r:id="rId143"/>
    <p:sldId id="787" r:id="rId144"/>
    <p:sldId id="786" r:id="rId145"/>
    <p:sldId id="841" r:id="rId146"/>
    <p:sldId id="842" r:id="rId147"/>
    <p:sldId id="788" r:id="rId148"/>
    <p:sldId id="789" r:id="rId149"/>
    <p:sldId id="790" r:id="rId150"/>
    <p:sldId id="791" r:id="rId151"/>
    <p:sldId id="792" r:id="rId152"/>
    <p:sldId id="793" r:id="rId153"/>
    <p:sldId id="1406" r:id="rId154"/>
    <p:sldId id="1407" r:id="rId155"/>
    <p:sldId id="796" r:id="rId156"/>
    <p:sldId id="797" r:id="rId157"/>
    <p:sldId id="882" r:id="rId158"/>
    <p:sldId id="809" r:id="rId159"/>
    <p:sldId id="810" r:id="rId160"/>
    <p:sldId id="837" r:id="rId161"/>
    <p:sldId id="811" r:id="rId162"/>
    <p:sldId id="1409" r:id="rId163"/>
    <p:sldId id="799" r:id="rId164"/>
    <p:sldId id="1410" r:id="rId165"/>
    <p:sldId id="1411" r:id="rId166"/>
    <p:sldId id="800" r:id="rId167"/>
    <p:sldId id="1756" r:id="rId168"/>
    <p:sldId id="801" r:id="rId169"/>
    <p:sldId id="883" r:id="rId170"/>
    <p:sldId id="1412" r:id="rId171"/>
    <p:sldId id="1571" r:id="rId172"/>
    <p:sldId id="1413" r:id="rId173"/>
    <p:sldId id="1414" r:id="rId174"/>
    <p:sldId id="1415" r:id="rId175"/>
    <p:sldId id="856" r:id="rId176"/>
    <p:sldId id="821" r:id="rId177"/>
    <p:sldId id="857" r:id="rId178"/>
    <p:sldId id="858" r:id="rId179"/>
    <p:sldId id="822" r:id="rId180"/>
    <p:sldId id="836" r:id="rId181"/>
    <p:sldId id="906" r:id="rId182"/>
    <p:sldId id="835" r:id="rId183"/>
    <p:sldId id="839" r:id="rId184"/>
  </p:sldIdLst>
  <p:sldSz cx="9144000" cy="6858000" type="screen4x3"/>
  <p:notesSz cx="6736080" cy="9866630"/>
  <p:custShowLst>
    <p:custShow name="自定义放映 1" id="0">
      <p:sldLst>
        <p:sld r:id="rId57"/>
        <p:sld r:id="rId58"/>
        <p:sld r:id="rId59"/>
        <p:sld r:id="rId61"/>
        <p:sld r:id="rId65"/>
        <p:sld r:id="rId68"/>
        <p:sld r:id="rId70"/>
        <p:sld r:id="rId73"/>
        <p:sld r:id="rId76"/>
        <p:sld r:id="rId77"/>
        <p:sld r:id="rId78"/>
        <p:sld r:id="rId74"/>
        <p:sld r:id="rId79"/>
        <p:sld r:id="rId80"/>
        <p:sld r:id="rId82"/>
        <p:sld r:id="rId83"/>
        <p:sld r:id="rId85"/>
        <p:sld r:id="rId86"/>
        <p:sld r:id="rId88"/>
        <p:sld r:id="rId89"/>
        <p:sld r:id="rId90"/>
        <p:sld r:id="rId91"/>
        <p:sld r:id="rId92"/>
        <p:sld r:id="rId93"/>
        <p:sld r:id="rId94"/>
        <p:sld r:id="rId95"/>
        <p:sld r:id="rId96"/>
        <p:sld r:id="rId97"/>
        <p:sld r:id="rId103"/>
        <p:sld r:id="rId105"/>
        <p:sld r:id="rId116"/>
        <p:sld r:id="rId117"/>
        <p:sld r:id="rId118"/>
        <p:sld r:id="rId109"/>
        <p:sld r:id="rId119"/>
        <p:sld r:id="rId114"/>
        <p:sld r:id="rId124"/>
        <p:sld r:id="rId132"/>
        <p:sld r:id="rId134"/>
        <p:sld r:id="rId135"/>
      </p:sldLst>
    </p:custShow>
  </p:custShowLst>
  <p:custDataLst>
    <p:tags r:id="rId190"/>
  </p:custDataLst>
  <p:defaultTextStyle>
    <a:defPPr>
      <a:defRPr lang="en-US"/>
    </a:defPPr>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vl6pPr marL="2286000" lvl="5"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6pPr>
    <a:lvl7pPr marL="2743200" lvl="6"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7pPr>
    <a:lvl8pPr marL="3200400" lvl="7"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8pPr>
    <a:lvl9pPr marL="3657600" lvl="8"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75" userDrawn="1">
          <p15:clr>
            <a:srgbClr val="A4A3A4"/>
          </p15:clr>
        </p15:guide>
        <p15:guide id="2" pos="295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0000"/>
    <a:srgbClr val="00CC00"/>
    <a:srgbClr val="333399"/>
    <a:srgbClr val="FFFF99"/>
    <a:srgbClr val="4C4C4C"/>
    <a:srgbClr val="FF9999"/>
    <a:srgbClr val="99CC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251"/>
    <p:restoredTop sz="94677"/>
  </p:normalViewPr>
  <p:slideViewPr>
    <p:cSldViewPr showGuides="1">
      <p:cViewPr>
        <p:scale>
          <a:sx n="100" d="100"/>
          <a:sy n="100" d="100"/>
        </p:scale>
        <p:origin x="-470" y="-58"/>
      </p:cViewPr>
      <p:guideLst>
        <p:guide orient="horz" pos="2175"/>
        <p:guide pos="2957"/>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4.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0" Type="http://schemas.openxmlformats.org/officeDocument/2006/relationships/tags" Target="tags/tag11.xml"/><Relationship Id="rId19" Type="http://schemas.openxmlformats.org/officeDocument/2006/relationships/slide" Target="slides/slide14.xml"/><Relationship Id="rId189" Type="http://schemas.openxmlformats.org/officeDocument/2006/relationships/commentAuthors" Target="commentAuthors.xml"/><Relationship Id="rId188" Type="http://schemas.openxmlformats.org/officeDocument/2006/relationships/tableStyles" Target="tableStyles.xml"/><Relationship Id="rId187" Type="http://schemas.openxmlformats.org/officeDocument/2006/relationships/viewProps" Target="viewProps.xml"/><Relationship Id="rId186" Type="http://schemas.openxmlformats.org/officeDocument/2006/relationships/presProps" Target="presProps.xml"/><Relationship Id="rId185" Type="http://schemas.openxmlformats.org/officeDocument/2006/relationships/handoutMaster" Target="handoutMasters/handoutMaster1.xml"/><Relationship Id="rId184" Type="http://schemas.openxmlformats.org/officeDocument/2006/relationships/slide" Target="slides/slide179.xml"/><Relationship Id="rId183" Type="http://schemas.openxmlformats.org/officeDocument/2006/relationships/slide" Target="slides/slide178.xml"/><Relationship Id="rId182" Type="http://schemas.openxmlformats.org/officeDocument/2006/relationships/slide" Target="slides/slide177.xml"/><Relationship Id="rId181" Type="http://schemas.openxmlformats.org/officeDocument/2006/relationships/slide" Target="slides/slide176.xml"/><Relationship Id="rId180" Type="http://schemas.openxmlformats.org/officeDocument/2006/relationships/slide" Target="slides/slide175.xml"/><Relationship Id="rId18" Type="http://schemas.openxmlformats.org/officeDocument/2006/relationships/slide" Target="slides/slide13.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176" Type="http://schemas.openxmlformats.org/officeDocument/2006/relationships/slide" Target="slides/slide171.xml"/><Relationship Id="rId175" Type="http://schemas.openxmlformats.org/officeDocument/2006/relationships/slide" Target="slides/slide170.xml"/><Relationship Id="rId174" Type="http://schemas.openxmlformats.org/officeDocument/2006/relationships/slide" Target="slides/slide169.xml"/><Relationship Id="rId173" Type="http://schemas.openxmlformats.org/officeDocument/2006/relationships/slide" Target="slides/slide168.xml"/><Relationship Id="rId172" Type="http://schemas.openxmlformats.org/officeDocument/2006/relationships/slide" Target="slides/slide167.xml"/><Relationship Id="rId171" Type="http://schemas.openxmlformats.org/officeDocument/2006/relationships/slide" Target="slides/slide166.xml"/><Relationship Id="rId170" Type="http://schemas.openxmlformats.org/officeDocument/2006/relationships/slide" Target="slides/slide165.xml"/><Relationship Id="rId17" Type="http://schemas.openxmlformats.org/officeDocument/2006/relationships/slide" Target="slides/slide12.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165" Type="http://schemas.openxmlformats.org/officeDocument/2006/relationships/slide" Target="slides/slide160.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1" Type="http://schemas.openxmlformats.org/officeDocument/2006/relationships/slide" Target="slides/slide156.xml"/><Relationship Id="rId160" Type="http://schemas.openxmlformats.org/officeDocument/2006/relationships/slide" Target="slides/slide155.xml"/><Relationship Id="rId16" Type="http://schemas.openxmlformats.org/officeDocument/2006/relationships/slide" Target="slides/slide11.xml"/><Relationship Id="rId159" Type="http://schemas.openxmlformats.org/officeDocument/2006/relationships/slide" Target="slides/slide154.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54" Type="http://schemas.openxmlformats.org/officeDocument/2006/relationships/slide" Target="slides/slide149.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0" Type="http://schemas.openxmlformats.org/officeDocument/2006/relationships/slide" Target="slides/slide145.xml"/><Relationship Id="rId15" Type="http://schemas.openxmlformats.org/officeDocument/2006/relationships/slide" Target="slides/slide10.xml"/><Relationship Id="rId149" Type="http://schemas.openxmlformats.org/officeDocument/2006/relationships/slide" Target="slides/slide144.xml"/><Relationship Id="rId148" Type="http://schemas.openxmlformats.org/officeDocument/2006/relationships/slide" Target="slides/slide143.xml"/><Relationship Id="rId147" Type="http://schemas.openxmlformats.org/officeDocument/2006/relationships/slide" Target="slides/slide142.xml"/><Relationship Id="rId146" Type="http://schemas.openxmlformats.org/officeDocument/2006/relationships/slide" Target="slides/slide141.xml"/><Relationship Id="rId145" Type="http://schemas.openxmlformats.org/officeDocument/2006/relationships/slide" Target="slides/slide140.xml"/><Relationship Id="rId144" Type="http://schemas.openxmlformats.org/officeDocument/2006/relationships/slide" Target="slides/slide139.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14" Type="http://schemas.openxmlformats.org/officeDocument/2006/relationships/slide" Target="slides/slide9.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 Type="http://schemas.openxmlformats.org/officeDocument/2006/relationships/slide" Target="slides/slide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121" Type="http://schemas.openxmlformats.org/officeDocument/2006/relationships/slide" Target="slides/slide116.xml"/><Relationship Id="rId120" Type="http://schemas.openxmlformats.org/officeDocument/2006/relationships/slide" Target="slides/slide115.xml"/><Relationship Id="rId12" Type="http://schemas.openxmlformats.org/officeDocument/2006/relationships/slide" Target="slides/slide7.xml"/><Relationship Id="rId119" Type="http://schemas.openxmlformats.org/officeDocument/2006/relationships/slide" Target="slides/slide114.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6.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2"/>
          <p:cNvSpPr>
            <a:spLocks noGrp="1" noChangeArrowheads="1"/>
          </p:cNvSpPr>
          <p:nvPr>
            <p:ph type="hdr" sz="quarter"/>
          </p:nvPr>
        </p:nvSpPr>
        <p:spPr bwMode="auto">
          <a:xfrm>
            <a:off x="0" y="0"/>
            <a:ext cx="2919413" cy="493713"/>
          </a:xfrm>
          <a:prstGeom prst="rect">
            <a:avLst/>
          </a:prstGeom>
          <a:noFill/>
          <a:ln w="9525">
            <a:noFill/>
            <a:miter lim="800000"/>
          </a:ln>
        </p:spPr>
        <p:txBody>
          <a:bodyPr vert="horz" wrap="square" lIns="91440" tIns="45720" rIns="91440" bIns="45720" numCol="1" anchor="t" anchorCtr="0" compatLnSpc="1"/>
          <a:p>
            <a:pPr lvl="0" fontAlgn="base"/>
            <a:endParaRPr lang="en-US" altLang="ja-JP" sz="1200" strike="noStrike" noProof="1"/>
          </a:p>
        </p:txBody>
      </p:sp>
      <p:sp>
        <p:nvSpPr>
          <p:cNvPr id="5123" name="Rectangle 3"/>
          <p:cNvSpPr>
            <a:spLocks noGrp="1" noChangeArrowheads="1"/>
          </p:cNvSpPr>
          <p:nvPr>
            <p:ph type="dt" sz="quarter" idx="1"/>
          </p:nvPr>
        </p:nvSpPr>
        <p:spPr bwMode="auto">
          <a:xfrm>
            <a:off x="3816350" y="0"/>
            <a:ext cx="2919413" cy="493713"/>
          </a:xfrm>
          <a:prstGeom prst="rect">
            <a:avLst/>
          </a:prstGeom>
          <a:noFill/>
          <a:ln w="9525">
            <a:noFill/>
            <a:miter lim="800000"/>
          </a:ln>
        </p:spPr>
        <p:txBody>
          <a:bodyPr vert="horz" wrap="square" lIns="91440" tIns="45720" rIns="91440" bIns="45720" numCol="1" anchor="t" anchorCtr="0" compatLnSpc="1"/>
          <a:p>
            <a:pPr lvl="0" algn="r" fontAlgn="base"/>
            <a:endParaRPr lang="en-US" altLang="ja-JP" sz="1200" strike="noStrike" noProof="1"/>
          </a:p>
        </p:txBody>
      </p:sp>
      <p:sp>
        <p:nvSpPr>
          <p:cNvPr id="5124" name="Rectangle 4"/>
          <p:cNvSpPr>
            <a:spLocks noGrp="1" noChangeArrowheads="1"/>
          </p:cNvSpPr>
          <p:nvPr>
            <p:ph type="ftr" sz="quarter" idx="2"/>
          </p:nvPr>
        </p:nvSpPr>
        <p:spPr bwMode="auto">
          <a:xfrm>
            <a:off x="0" y="9372600"/>
            <a:ext cx="2919413" cy="493713"/>
          </a:xfrm>
          <a:prstGeom prst="rect">
            <a:avLst/>
          </a:prstGeom>
          <a:noFill/>
          <a:ln w="9525">
            <a:noFill/>
            <a:miter lim="800000"/>
          </a:ln>
        </p:spPr>
        <p:txBody>
          <a:bodyPr vert="horz" wrap="square" lIns="91440" tIns="45720" rIns="91440" bIns="45720" numCol="1" anchor="b" anchorCtr="0" compatLnSpc="1"/>
          <a:p>
            <a:pPr lvl="0" fontAlgn="base"/>
            <a:endParaRPr lang="en-US" altLang="ja-JP" sz="1200" strike="noStrike" noProof="1"/>
          </a:p>
        </p:txBody>
      </p:sp>
      <p:sp>
        <p:nvSpPr>
          <p:cNvPr id="5125" name="Rectangle 5"/>
          <p:cNvSpPr>
            <a:spLocks noGrp="1" noChangeArrowheads="1"/>
          </p:cNvSpPr>
          <p:nvPr>
            <p:ph type="sldNum" sz="quarter" idx="3"/>
          </p:nvPr>
        </p:nvSpPr>
        <p:spPr bwMode="auto">
          <a:xfrm>
            <a:off x="3816350" y="9372600"/>
            <a:ext cx="2919413" cy="493713"/>
          </a:xfrm>
          <a:prstGeom prst="rect">
            <a:avLst/>
          </a:prstGeom>
          <a:noFill/>
          <a:ln w="9525">
            <a:noFill/>
            <a:miter lim="800000"/>
          </a:ln>
        </p:spPr>
        <p:txBody>
          <a:bodyPr vert="horz" wrap="square" lIns="91440" tIns="45720" rIns="91440" bIns="45720" numCol="1" anchor="b" anchorCtr="0" compatLnSpc="1"/>
          <a:p>
            <a:pPr lvl="0" algn="r" fontAlgn="base"/>
            <a:fld id="{9A0DB2DC-4C9A-4742-B13C-FB6460FD3503}" type="slidenum">
              <a:rPr lang="ja-JP" altLang="en-US" sz="1200" strike="noStrike" noProof="1" dirty="0">
                <a:latin typeface="Arial" panose="020B0604020202020204" pitchFamily="34" charset="0"/>
                <a:ea typeface="MS PGothic" panose="020B0600070205080204" pitchFamily="34" charset="-128"/>
                <a:cs typeface="+mn-cs"/>
              </a:rPr>
            </a:fld>
            <a:endParaRPr lang="ja-JP" altLang="en-US" sz="1200" strike="noStrike" noProof="1" dirty="0"/>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15T16:24:1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1648.000 431.000,'2.000'0.000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15T16:24:1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1510.000 41.000,'2.000'0.000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9-15T16:24:11"/>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1226.000 47.000,'2.000'0.000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0"/>
            <a:ext cx="2919413" cy="493713"/>
          </a:xfrm>
          <a:prstGeom prst="rect">
            <a:avLst/>
          </a:prstGeom>
          <a:noFill/>
          <a:ln w="9525">
            <a:noFill/>
            <a:miter lim="800000"/>
          </a:ln>
        </p:spPr>
        <p:txBody>
          <a:bodyPr vert="horz" wrap="square" lIns="91440" tIns="45720" rIns="91440" bIns="45720" numCol="1" anchor="t" anchorCtr="0" compatLnSpc="1"/>
          <a:p>
            <a:pPr lvl="0" fontAlgn="base"/>
            <a:endParaRPr lang="en-US" altLang="ja-JP" sz="1200" strike="noStrike" noProof="1" dirty="0"/>
          </a:p>
        </p:txBody>
      </p:sp>
      <p:sp>
        <p:nvSpPr>
          <p:cNvPr id="4099" name="Rectangle 3"/>
          <p:cNvSpPr>
            <a:spLocks noGrp="1" noChangeArrowheads="1"/>
          </p:cNvSpPr>
          <p:nvPr>
            <p:ph type="dt" idx="1"/>
          </p:nvPr>
        </p:nvSpPr>
        <p:spPr bwMode="auto">
          <a:xfrm>
            <a:off x="3816350" y="0"/>
            <a:ext cx="2919413" cy="493713"/>
          </a:xfrm>
          <a:prstGeom prst="rect">
            <a:avLst/>
          </a:prstGeom>
          <a:noFill/>
          <a:ln w="9525">
            <a:noFill/>
            <a:miter lim="800000"/>
          </a:ln>
        </p:spPr>
        <p:txBody>
          <a:bodyPr vert="horz" wrap="square" lIns="91440" tIns="45720" rIns="91440" bIns="45720" numCol="1" anchor="t" anchorCtr="0" compatLnSpc="1"/>
          <a:p>
            <a:pPr lvl="0" algn="r" fontAlgn="base"/>
            <a:endParaRPr lang="en-US" altLang="ja-JP" sz="1200" strike="noStrike" noProof="1" dirty="0"/>
          </a:p>
        </p:txBody>
      </p:sp>
      <p:sp>
        <p:nvSpPr>
          <p:cNvPr id="8196" name="Rectangle 4"/>
          <p:cNvSpPr>
            <a:spLocks noTextEdit="1"/>
          </p:cNvSpPr>
          <p:nvPr>
            <p:ph type="sldImg"/>
          </p:nvPr>
        </p:nvSpPr>
        <p:spPr>
          <a:xfrm>
            <a:off x="901700" y="739775"/>
            <a:ext cx="4933950" cy="3700463"/>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898525" y="4686300"/>
            <a:ext cx="4938713" cy="4440238"/>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ja-JP"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Click to edit Master text styles</a:t>
            </a:r>
            <a:endParaRPr kumimoji="0" lang="en-US" altLang="ja-JP"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ja-JP"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Second level</a:t>
            </a:r>
            <a:endParaRPr kumimoji="0" lang="en-US" altLang="ja-JP"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ja-JP"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Third level</a:t>
            </a:r>
            <a:endParaRPr kumimoji="0" lang="en-US" altLang="ja-JP"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ja-JP"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Fourth level</a:t>
            </a:r>
            <a:endParaRPr kumimoji="0" lang="en-US" altLang="ja-JP"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ja-JP"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Fifth level</a:t>
            </a:r>
            <a:endParaRPr kumimoji="0" lang="en-US" altLang="ja-JP"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102" name="Rectangle 6"/>
          <p:cNvSpPr>
            <a:spLocks noGrp="1" noChangeArrowheads="1"/>
          </p:cNvSpPr>
          <p:nvPr>
            <p:ph type="ftr" sz="quarter" idx="4"/>
          </p:nvPr>
        </p:nvSpPr>
        <p:spPr bwMode="auto">
          <a:xfrm>
            <a:off x="0" y="9372600"/>
            <a:ext cx="2919413" cy="493713"/>
          </a:xfrm>
          <a:prstGeom prst="rect">
            <a:avLst/>
          </a:prstGeom>
          <a:noFill/>
          <a:ln w="9525">
            <a:noFill/>
            <a:miter lim="800000"/>
          </a:ln>
        </p:spPr>
        <p:txBody>
          <a:bodyPr vert="horz" wrap="square" lIns="91440" tIns="45720" rIns="91440" bIns="45720" numCol="1" anchor="b" anchorCtr="0" compatLnSpc="1"/>
          <a:p>
            <a:pPr lvl="0" fontAlgn="base"/>
            <a:endParaRPr lang="en-US" altLang="ja-JP" sz="1200" strike="noStrike" noProof="1" dirty="0"/>
          </a:p>
        </p:txBody>
      </p:sp>
      <p:sp>
        <p:nvSpPr>
          <p:cNvPr id="4103" name="Rectangle 7"/>
          <p:cNvSpPr>
            <a:spLocks noGrp="1" noChangeArrowheads="1"/>
          </p:cNvSpPr>
          <p:nvPr>
            <p:ph type="sldNum" sz="quarter" idx="5"/>
          </p:nvPr>
        </p:nvSpPr>
        <p:spPr bwMode="auto">
          <a:xfrm>
            <a:off x="3816350" y="9372600"/>
            <a:ext cx="2919413" cy="493713"/>
          </a:xfrm>
          <a:prstGeom prst="rect">
            <a:avLst/>
          </a:prstGeom>
          <a:noFill/>
          <a:ln w="9525">
            <a:noFill/>
            <a:miter lim="800000"/>
          </a:ln>
        </p:spPr>
        <p:txBody>
          <a:bodyPr vert="horz" wrap="square" lIns="91440" tIns="45720" rIns="91440" bIns="45720" numCol="1" anchor="b" anchorCtr="0" compatLnSpc="1"/>
          <a:p>
            <a:pPr lvl="0" algn="r" fontAlgn="base"/>
            <a:fld id="{9A0DB2DC-4C9A-4742-B13C-FB6460FD3503}" type="slidenum">
              <a:rPr lang="ja-JP" altLang="en-US" sz="1200" strike="noStrike" noProof="1" dirty="0">
                <a:latin typeface="Arial" panose="020B0604020202020204" pitchFamily="34" charset="0"/>
                <a:ea typeface="MS PGothic" panose="020B0600070205080204" pitchFamily="34" charset="-128"/>
                <a:cs typeface="+mn-cs"/>
              </a:rPr>
            </a:fld>
            <a:endParaRPr lang="ja-JP"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3.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4.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1.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3.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7"/>
          <p:cNvSpPr txBox="1">
            <a:spLocks noGrp="1"/>
          </p:cNvSpPr>
          <p:nvPr>
            <p:ph type="sldNum" sz="quarte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0242" name="Rectangle 2"/>
          <p:cNvSpPr>
            <a:spLocks noTextEdit="1"/>
          </p:cNvSpPr>
          <p:nvPr>
            <p:ph type="sldImg"/>
          </p:nvPr>
        </p:nvSpPr>
        <p:spPr/>
      </p:sp>
      <p:sp>
        <p:nvSpPr>
          <p:cNvPr id="10243" name="Rectangle 3"/>
          <p:cNvSpPr>
            <a:spLocks noGrp="1"/>
          </p:cNvSpPr>
          <p:nvPr>
            <p:ph type="body"/>
          </p:nvPr>
        </p:nvSpPr>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6626" name="Rectangle 2"/>
          <p:cNvSpPr>
            <a:spLocks noTextEdit="1"/>
          </p:cNvSpPr>
          <p:nvPr>
            <p:ph type="sldImg"/>
          </p:nvPr>
        </p:nvSpPr>
        <p:spPr/>
      </p:sp>
      <p:sp>
        <p:nvSpPr>
          <p:cNvPr id="2662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8674" name="Rectangle 2"/>
          <p:cNvSpPr>
            <a:spLocks noTextEdit="1"/>
          </p:cNvSpPr>
          <p:nvPr>
            <p:ph type="sldImg"/>
          </p:nvPr>
        </p:nvSpPr>
        <p:spPr/>
      </p:sp>
      <p:sp>
        <p:nvSpPr>
          <p:cNvPr id="28675"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30722" name="Rectangle 2"/>
          <p:cNvSpPr>
            <a:spLocks noTextEdit="1"/>
          </p:cNvSpPr>
          <p:nvPr>
            <p:ph type="sldImg"/>
          </p:nvPr>
        </p:nvSpPr>
        <p:spPr/>
      </p:sp>
      <p:sp>
        <p:nvSpPr>
          <p:cNvPr id="30723"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32770" name="Rectangle 2"/>
          <p:cNvSpPr>
            <a:spLocks noTextEdit="1"/>
          </p:cNvSpPr>
          <p:nvPr>
            <p:ph type="sldImg"/>
          </p:nvPr>
        </p:nvSpPr>
        <p:spPr/>
      </p:sp>
      <p:sp>
        <p:nvSpPr>
          <p:cNvPr id="3277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34818" name="Rectangle 2"/>
          <p:cNvSpPr>
            <a:spLocks noTextEdit="1"/>
          </p:cNvSpPr>
          <p:nvPr>
            <p:ph type="sldImg"/>
          </p:nvPr>
        </p:nvSpPr>
        <p:spPr/>
      </p:sp>
      <p:sp>
        <p:nvSpPr>
          <p:cNvPr id="3481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36866" name="Rectangle 2"/>
          <p:cNvSpPr>
            <a:spLocks noTextEdit="1"/>
          </p:cNvSpPr>
          <p:nvPr>
            <p:ph type="sldImg"/>
          </p:nvPr>
        </p:nvSpPr>
        <p:spPr/>
      </p:sp>
      <p:sp>
        <p:nvSpPr>
          <p:cNvPr id="3686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38914" name="Rectangle 2"/>
          <p:cNvSpPr>
            <a:spLocks noTextEdit="1"/>
          </p:cNvSpPr>
          <p:nvPr>
            <p:ph type="sldImg"/>
          </p:nvPr>
        </p:nvSpPr>
        <p:spPr/>
      </p:sp>
      <p:sp>
        <p:nvSpPr>
          <p:cNvPr id="38915"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40962" name="Rectangle 2"/>
          <p:cNvSpPr>
            <a:spLocks noTextEdit="1"/>
          </p:cNvSpPr>
          <p:nvPr>
            <p:ph type="sldImg"/>
          </p:nvPr>
        </p:nvSpPr>
        <p:spPr/>
      </p:sp>
      <p:sp>
        <p:nvSpPr>
          <p:cNvPr id="40963"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43010" name="Rectangle 2"/>
          <p:cNvSpPr>
            <a:spLocks noTextEdit="1"/>
          </p:cNvSpPr>
          <p:nvPr>
            <p:ph type="sldImg"/>
          </p:nvPr>
        </p:nvSpPr>
        <p:spPr/>
      </p:sp>
      <p:sp>
        <p:nvSpPr>
          <p:cNvPr id="4301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47106" name="Rectangle 2"/>
          <p:cNvSpPr>
            <a:spLocks noTextEdit="1"/>
          </p:cNvSpPr>
          <p:nvPr>
            <p:ph type="sldImg"/>
          </p:nvPr>
        </p:nvSpPr>
        <p:spPr/>
      </p:sp>
      <p:sp>
        <p:nvSpPr>
          <p:cNvPr id="4710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2290" name="Rectangle 2"/>
          <p:cNvSpPr>
            <a:spLocks noTextEdit="1"/>
          </p:cNvSpPr>
          <p:nvPr>
            <p:ph type="sldImg"/>
          </p:nvPr>
        </p:nvSpPr>
        <p:spPr/>
      </p:sp>
      <p:sp>
        <p:nvSpPr>
          <p:cNvPr id="1229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49154" name="Rectangle 2"/>
          <p:cNvSpPr>
            <a:spLocks noTextEdit="1"/>
          </p:cNvSpPr>
          <p:nvPr>
            <p:ph type="sldImg"/>
          </p:nvPr>
        </p:nvSpPr>
        <p:spPr/>
      </p:sp>
      <p:sp>
        <p:nvSpPr>
          <p:cNvPr id="49155"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56322" name="Rectangle 2"/>
          <p:cNvSpPr>
            <a:spLocks noTextEdit="1"/>
          </p:cNvSpPr>
          <p:nvPr>
            <p:ph type="sldImg"/>
          </p:nvPr>
        </p:nvSpPr>
        <p:spPr/>
      </p:sp>
      <p:sp>
        <p:nvSpPr>
          <p:cNvPr id="56323"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58370" name="Rectangle 2"/>
          <p:cNvSpPr>
            <a:spLocks noTextEdit="1"/>
          </p:cNvSpPr>
          <p:nvPr>
            <p:ph type="sldImg"/>
          </p:nvPr>
        </p:nvSpPr>
        <p:spPr/>
      </p:sp>
      <p:sp>
        <p:nvSpPr>
          <p:cNvPr id="5837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66562" name="Rectangle 2"/>
          <p:cNvSpPr>
            <a:spLocks noTextEdit="1"/>
          </p:cNvSpPr>
          <p:nvPr>
            <p:ph type="sldImg"/>
          </p:nvPr>
        </p:nvSpPr>
        <p:spPr/>
      </p:sp>
      <p:sp>
        <p:nvSpPr>
          <p:cNvPr id="66563"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7"/>
          <p:cNvSpPr txBox="1">
            <a:spLocks noGrp="1"/>
          </p:cNvSpPr>
          <p:nvPr>
            <p:ph type="sldNum" sz="quarter"/>
          </p:nvPr>
        </p:nvSpPr>
        <p:spPr>
          <a:xfrm>
            <a:off x="3816350" y="9372600"/>
            <a:ext cx="2919413" cy="493713"/>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86018" name="Rectangle 2"/>
          <p:cNvSpPr>
            <a:spLocks noTextEdit="1"/>
          </p:cNvSpPr>
          <p:nvPr>
            <p:ph type="sldImg"/>
          </p:nvPr>
        </p:nvSpPr>
        <p:spPr/>
      </p:sp>
      <p:sp>
        <p:nvSpPr>
          <p:cNvPr id="86019"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89090" name="Rectangle 2"/>
          <p:cNvSpPr>
            <a:spLocks noTextEdit="1"/>
          </p:cNvSpPr>
          <p:nvPr>
            <p:ph type="sldImg"/>
          </p:nvPr>
        </p:nvSpPr>
        <p:spPr/>
      </p:sp>
      <p:sp>
        <p:nvSpPr>
          <p:cNvPr id="8909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91138" name="Rectangle 2"/>
          <p:cNvSpPr>
            <a:spLocks noTextEdit="1"/>
          </p:cNvSpPr>
          <p:nvPr>
            <p:ph type="sldImg"/>
          </p:nvPr>
        </p:nvSpPr>
        <p:spPr/>
      </p:sp>
      <p:sp>
        <p:nvSpPr>
          <p:cNvPr id="9113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93186" name="Rectangle 2"/>
          <p:cNvSpPr>
            <a:spLocks noTextEdit="1"/>
          </p:cNvSpPr>
          <p:nvPr>
            <p:ph type="sldImg"/>
          </p:nvPr>
        </p:nvSpPr>
        <p:spPr/>
      </p:sp>
      <p:sp>
        <p:nvSpPr>
          <p:cNvPr id="9318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95234" name="Rectangle 2"/>
          <p:cNvSpPr>
            <a:spLocks noTextEdit="1"/>
          </p:cNvSpPr>
          <p:nvPr>
            <p:ph type="sldImg"/>
          </p:nvPr>
        </p:nvSpPr>
        <p:spPr/>
      </p:sp>
      <p:sp>
        <p:nvSpPr>
          <p:cNvPr id="95235"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97282" name="Rectangle 2"/>
          <p:cNvSpPr>
            <a:spLocks noTextEdit="1"/>
          </p:cNvSpPr>
          <p:nvPr>
            <p:ph type="sldImg"/>
          </p:nvPr>
        </p:nvSpPr>
        <p:spPr/>
      </p:sp>
      <p:sp>
        <p:nvSpPr>
          <p:cNvPr id="97283"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8434" name="Rectangle 2"/>
          <p:cNvSpPr>
            <a:spLocks noTextEdit="1"/>
          </p:cNvSpPr>
          <p:nvPr>
            <p:ph type="sldImg"/>
          </p:nvPr>
        </p:nvSpPr>
        <p:spPr/>
      </p:sp>
      <p:sp>
        <p:nvSpPr>
          <p:cNvPr id="18435"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99330" name="Rectangle 2"/>
          <p:cNvSpPr>
            <a:spLocks noTextEdit="1"/>
          </p:cNvSpPr>
          <p:nvPr>
            <p:ph type="sldImg"/>
          </p:nvPr>
        </p:nvSpPr>
        <p:spPr/>
      </p:sp>
      <p:sp>
        <p:nvSpPr>
          <p:cNvPr id="9933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01378" name="Rectangle 2"/>
          <p:cNvSpPr>
            <a:spLocks noTextEdit="1"/>
          </p:cNvSpPr>
          <p:nvPr>
            <p:ph type="sldImg"/>
          </p:nvPr>
        </p:nvSpPr>
        <p:spPr/>
      </p:sp>
      <p:sp>
        <p:nvSpPr>
          <p:cNvPr id="10137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03426" name="Rectangle 2"/>
          <p:cNvSpPr>
            <a:spLocks noTextEdit="1"/>
          </p:cNvSpPr>
          <p:nvPr>
            <p:ph type="sldImg"/>
          </p:nvPr>
        </p:nvSpPr>
        <p:spPr/>
      </p:sp>
      <p:sp>
        <p:nvSpPr>
          <p:cNvPr id="10342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Rectangle 7"/>
          <p:cNvSpPr txBox="1">
            <a:spLocks noGrp="1"/>
          </p:cNvSpPr>
          <p:nvPr>
            <p:ph type="sldNum" sz="quarter"/>
          </p:nvPr>
        </p:nvSpPr>
        <p:spPr>
          <a:xfrm>
            <a:off x="3816350" y="9372600"/>
            <a:ext cx="2919413" cy="493713"/>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105474" name="Rectangle 2"/>
          <p:cNvSpPr>
            <a:spLocks noTextEdit="1"/>
          </p:cNvSpPr>
          <p:nvPr>
            <p:ph type="sldImg"/>
          </p:nvPr>
        </p:nvSpPr>
        <p:spPr/>
      </p:sp>
      <p:sp>
        <p:nvSpPr>
          <p:cNvPr id="105475"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en-US" altLang="zh-CN" sz="1200" dirty="0"/>
            </a:fld>
            <a:endParaRPr lang="en-US" altLang="zh-CN" sz="1200" dirty="0"/>
          </a:p>
        </p:txBody>
      </p:sp>
      <p:sp>
        <p:nvSpPr>
          <p:cNvPr id="107522" name="Rectangle 2"/>
          <p:cNvSpPr>
            <a:spLocks noTextEdit="1"/>
          </p:cNvSpPr>
          <p:nvPr>
            <p:ph type="sldImg"/>
          </p:nvPr>
        </p:nvSpPr>
        <p:spPr/>
      </p:sp>
      <p:sp>
        <p:nvSpPr>
          <p:cNvPr id="107523"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14690" name="Rectangle 2"/>
          <p:cNvSpPr>
            <a:spLocks noTextEdit="1"/>
          </p:cNvSpPr>
          <p:nvPr>
            <p:ph type="sldImg"/>
          </p:nvPr>
        </p:nvSpPr>
        <p:spPr/>
      </p:sp>
      <p:sp>
        <p:nvSpPr>
          <p:cNvPr id="11469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16738" name="Rectangle 2"/>
          <p:cNvSpPr>
            <a:spLocks noTextEdit="1"/>
          </p:cNvSpPr>
          <p:nvPr>
            <p:ph type="sldImg"/>
          </p:nvPr>
        </p:nvSpPr>
        <p:spPr/>
      </p:sp>
      <p:sp>
        <p:nvSpPr>
          <p:cNvPr id="11673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18786" name="Rectangle 2"/>
          <p:cNvSpPr>
            <a:spLocks noTextEdit="1"/>
          </p:cNvSpPr>
          <p:nvPr>
            <p:ph type="sldImg"/>
          </p:nvPr>
        </p:nvSpPr>
        <p:spPr/>
      </p:sp>
      <p:sp>
        <p:nvSpPr>
          <p:cNvPr id="11878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20834" name="Rectangle 2"/>
          <p:cNvSpPr>
            <a:spLocks noTextEdit="1"/>
          </p:cNvSpPr>
          <p:nvPr>
            <p:ph type="sldImg"/>
          </p:nvPr>
        </p:nvSpPr>
        <p:spPr/>
      </p:sp>
      <p:sp>
        <p:nvSpPr>
          <p:cNvPr id="120835"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62466" name="Rectangle 2"/>
          <p:cNvSpPr>
            <a:spLocks noTextEdit="1"/>
          </p:cNvSpPr>
          <p:nvPr>
            <p:ph type="sldImg"/>
          </p:nvPr>
        </p:nvSpPr>
        <p:spPr/>
      </p:sp>
      <p:sp>
        <p:nvSpPr>
          <p:cNvPr id="6246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6386" name="Rectangle 2"/>
          <p:cNvSpPr>
            <a:spLocks noTextEdit="1"/>
          </p:cNvSpPr>
          <p:nvPr>
            <p:ph type="sldImg"/>
          </p:nvPr>
        </p:nvSpPr>
        <p:spPr/>
      </p:sp>
      <p:sp>
        <p:nvSpPr>
          <p:cNvPr id="1638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24930" name="Rectangle 2"/>
          <p:cNvSpPr>
            <a:spLocks noTextEdit="1"/>
          </p:cNvSpPr>
          <p:nvPr>
            <p:ph type="sldImg"/>
          </p:nvPr>
        </p:nvSpPr>
        <p:spPr/>
      </p:sp>
      <p:sp>
        <p:nvSpPr>
          <p:cNvPr id="12493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24930" name="Rectangle 2"/>
          <p:cNvSpPr>
            <a:spLocks noTextEdit="1"/>
          </p:cNvSpPr>
          <p:nvPr>
            <p:ph type="sldImg"/>
          </p:nvPr>
        </p:nvSpPr>
        <p:spPr/>
      </p:sp>
      <p:sp>
        <p:nvSpPr>
          <p:cNvPr id="12493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26978" name="Rectangle 2"/>
          <p:cNvSpPr>
            <a:spLocks noTextEdit="1"/>
          </p:cNvSpPr>
          <p:nvPr>
            <p:ph type="sldImg"/>
          </p:nvPr>
        </p:nvSpPr>
        <p:spPr/>
      </p:sp>
      <p:sp>
        <p:nvSpPr>
          <p:cNvPr id="12697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29026" name="Rectangle 2"/>
          <p:cNvSpPr>
            <a:spLocks noTextEdit="1"/>
          </p:cNvSpPr>
          <p:nvPr>
            <p:ph type="sldImg"/>
          </p:nvPr>
        </p:nvSpPr>
        <p:spPr/>
      </p:sp>
      <p:sp>
        <p:nvSpPr>
          <p:cNvPr id="12902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37218" name="Rectangle 2"/>
          <p:cNvSpPr>
            <a:spLocks noTextEdit="1"/>
          </p:cNvSpPr>
          <p:nvPr>
            <p:ph type="sldImg"/>
          </p:nvPr>
        </p:nvSpPr>
        <p:spPr/>
      </p:sp>
      <p:sp>
        <p:nvSpPr>
          <p:cNvPr id="13721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33122" name="Rectangle 2"/>
          <p:cNvSpPr>
            <a:spLocks noTextEdit="1"/>
          </p:cNvSpPr>
          <p:nvPr>
            <p:ph type="sldImg"/>
          </p:nvPr>
        </p:nvSpPr>
        <p:spPr/>
      </p:sp>
      <p:sp>
        <p:nvSpPr>
          <p:cNvPr id="133123"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35170" name="Rectangle 2"/>
          <p:cNvSpPr>
            <a:spLocks noTextEdit="1"/>
          </p:cNvSpPr>
          <p:nvPr>
            <p:ph type="sldImg"/>
          </p:nvPr>
        </p:nvSpPr>
        <p:spPr/>
      </p:sp>
      <p:sp>
        <p:nvSpPr>
          <p:cNvPr id="13517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42338" name="Rectangle 2"/>
          <p:cNvSpPr>
            <a:spLocks noTextEdit="1"/>
          </p:cNvSpPr>
          <p:nvPr>
            <p:ph type="sldImg"/>
          </p:nvPr>
        </p:nvSpPr>
        <p:spPr/>
      </p:sp>
      <p:sp>
        <p:nvSpPr>
          <p:cNvPr id="14233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46434" name="Rectangle 2"/>
          <p:cNvSpPr>
            <a:spLocks noTextEdit="1"/>
          </p:cNvSpPr>
          <p:nvPr>
            <p:ph type="sldImg"/>
          </p:nvPr>
        </p:nvSpPr>
        <p:spPr/>
      </p:sp>
      <p:sp>
        <p:nvSpPr>
          <p:cNvPr id="146435"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48482" name="Rectangle 2"/>
          <p:cNvSpPr>
            <a:spLocks noTextEdit="1"/>
          </p:cNvSpPr>
          <p:nvPr>
            <p:ph type="sldImg"/>
          </p:nvPr>
        </p:nvSpPr>
        <p:spPr/>
      </p:sp>
      <p:sp>
        <p:nvSpPr>
          <p:cNvPr id="148483"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8434" name="Rectangle 2"/>
          <p:cNvSpPr>
            <a:spLocks noTextEdit="1"/>
          </p:cNvSpPr>
          <p:nvPr>
            <p:ph type="sldImg"/>
          </p:nvPr>
        </p:nvSpPr>
        <p:spPr/>
      </p:sp>
      <p:sp>
        <p:nvSpPr>
          <p:cNvPr id="18435"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63842" name="Rectangle 2"/>
          <p:cNvSpPr>
            <a:spLocks noTextEdit="1"/>
          </p:cNvSpPr>
          <p:nvPr>
            <p:ph type="sldImg"/>
          </p:nvPr>
        </p:nvSpPr>
        <p:spPr/>
      </p:sp>
      <p:sp>
        <p:nvSpPr>
          <p:cNvPr id="163843"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3"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82274" name="Rectangle 2"/>
          <p:cNvSpPr>
            <a:spLocks noTextEdit="1"/>
          </p:cNvSpPr>
          <p:nvPr>
            <p:ph type="sldImg"/>
          </p:nvPr>
        </p:nvSpPr>
        <p:spPr/>
      </p:sp>
      <p:sp>
        <p:nvSpPr>
          <p:cNvPr id="182275"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6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86370" name="Rectangle 2"/>
          <p:cNvSpPr>
            <a:spLocks noTextEdit="1"/>
          </p:cNvSpPr>
          <p:nvPr>
            <p:ph type="sldImg"/>
          </p:nvPr>
        </p:nvSpPr>
        <p:spPr/>
      </p:sp>
      <p:sp>
        <p:nvSpPr>
          <p:cNvPr id="18637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90466" name="Rectangle 2"/>
          <p:cNvSpPr>
            <a:spLocks noTextEdit="1"/>
          </p:cNvSpPr>
          <p:nvPr>
            <p:ph type="sldImg"/>
          </p:nvPr>
        </p:nvSpPr>
        <p:spPr/>
      </p:sp>
      <p:sp>
        <p:nvSpPr>
          <p:cNvPr id="19046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1"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04802" name="Rectangle 2"/>
          <p:cNvSpPr>
            <a:spLocks noTextEdit="1"/>
          </p:cNvSpPr>
          <p:nvPr>
            <p:ph type="sldImg"/>
          </p:nvPr>
        </p:nvSpPr>
        <p:spPr/>
      </p:sp>
      <p:sp>
        <p:nvSpPr>
          <p:cNvPr id="204803"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93538" name="Rectangle 2"/>
          <p:cNvSpPr>
            <a:spLocks noTextEdit="1"/>
          </p:cNvSpPr>
          <p:nvPr>
            <p:ph type="sldImg"/>
          </p:nvPr>
        </p:nvSpPr>
        <p:spPr/>
      </p:sp>
      <p:sp>
        <p:nvSpPr>
          <p:cNvPr id="19353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95586" name="Rectangle 2"/>
          <p:cNvSpPr>
            <a:spLocks noTextEdit="1"/>
          </p:cNvSpPr>
          <p:nvPr>
            <p:ph type="sldImg"/>
          </p:nvPr>
        </p:nvSpPr>
        <p:spPr/>
      </p:sp>
      <p:sp>
        <p:nvSpPr>
          <p:cNvPr id="19558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937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29378" name="Rectangle 2"/>
          <p:cNvSpPr>
            <a:spLocks noTextEdit="1"/>
          </p:cNvSpPr>
          <p:nvPr>
            <p:ph type="sldImg"/>
          </p:nvPr>
        </p:nvSpPr>
        <p:spPr/>
      </p:sp>
      <p:sp>
        <p:nvSpPr>
          <p:cNvPr id="22937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937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29378" name="Rectangle 2"/>
          <p:cNvSpPr>
            <a:spLocks noTextEdit="1"/>
          </p:cNvSpPr>
          <p:nvPr>
            <p:ph type="sldImg"/>
          </p:nvPr>
        </p:nvSpPr>
        <p:spPr/>
      </p:sp>
      <p:sp>
        <p:nvSpPr>
          <p:cNvPr id="22937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1"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94562" name="Rectangle 2"/>
          <p:cNvSpPr>
            <a:spLocks noTextEdit="1"/>
          </p:cNvSpPr>
          <p:nvPr>
            <p:ph type="sldImg"/>
          </p:nvPr>
        </p:nvSpPr>
        <p:spPr/>
      </p:sp>
      <p:sp>
        <p:nvSpPr>
          <p:cNvPr id="194563"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4338" name="Rectangle 2"/>
          <p:cNvSpPr>
            <a:spLocks noTextEdit="1"/>
          </p:cNvSpPr>
          <p:nvPr>
            <p:ph type="sldImg"/>
          </p:nvPr>
        </p:nvSpPr>
        <p:spPr/>
      </p:sp>
      <p:sp>
        <p:nvSpPr>
          <p:cNvPr id="1433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0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96610" name="Rectangle 2"/>
          <p:cNvSpPr>
            <a:spLocks noTextEdit="1"/>
          </p:cNvSpPr>
          <p:nvPr>
            <p:ph type="sldImg"/>
          </p:nvPr>
        </p:nvSpPr>
        <p:spPr/>
      </p:sp>
      <p:sp>
        <p:nvSpPr>
          <p:cNvPr id="19661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98658" name="Rectangle 2"/>
          <p:cNvSpPr>
            <a:spLocks noTextEdit="1"/>
          </p:cNvSpPr>
          <p:nvPr>
            <p:ph type="sldImg"/>
          </p:nvPr>
        </p:nvSpPr>
        <p:spPr/>
      </p:sp>
      <p:sp>
        <p:nvSpPr>
          <p:cNvPr id="19865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118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21186" name="Rectangle 2"/>
          <p:cNvSpPr>
            <a:spLocks noTextEdit="1"/>
          </p:cNvSpPr>
          <p:nvPr>
            <p:ph type="sldImg"/>
          </p:nvPr>
        </p:nvSpPr>
        <p:spPr/>
      </p:sp>
      <p:sp>
        <p:nvSpPr>
          <p:cNvPr id="22118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118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21186" name="Rectangle 2"/>
          <p:cNvSpPr>
            <a:spLocks noTextEdit="1"/>
          </p:cNvSpPr>
          <p:nvPr>
            <p:ph type="sldImg"/>
          </p:nvPr>
        </p:nvSpPr>
        <p:spPr/>
      </p:sp>
      <p:sp>
        <p:nvSpPr>
          <p:cNvPr id="22118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118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21186" name="Rectangle 2"/>
          <p:cNvSpPr>
            <a:spLocks noTextEdit="1"/>
          </p:cNvSpPr>
          <p:nvPr>
            <p:ph type="sldImg"/>
          </p:nvPr>
        </p:nvSpPr>
        <p:spPr/>
      </p:sp>
      <p:sp>
        <p:nvSpPr>
          <p:cNvPr id="22118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3233"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23234" name="Rectangle 2"/>
          <p:cNvSpPr>
            <a:spLocks noTextEdit="1"/>
          </p:cNvSpPr>
          <p:nvPr>
            <p:ph type="sldImg"/>
          </p:nvPr>
        </p:nvSpPr>
        <p:spPr/>
      </p:sp>
      <p:sp>
        <p:nvSpPr>
          <p:cNvPr id="223235"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756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37570" name="Rectangle 2"/>
          <p:cNvSpPr>
            <a:spLocks noTextEdit="1"/>
          </p:cNvSpPr>
          <p:nvPr>
            <p:ph type="sldImg"/>
          </p:nvPr>
        </p:nvSpPr>
        <p:spPr/>
      </p:sp>
      <p:sp>
        <p:nvSpPr>
          <p:cNvPr id="23757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961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39618" name="Rectangle 2"/>
          <p:cNvSpPr>
            <a:spLocks noTextEdit="1"/>
          </p:cNvSpPr>
          <p:nvPr>
            <p:ph type="sldImg"/>
          </p:nvPr>
        </p:nvSpPr>
        <p:spPr/>
      </p:sp>
      <p:sp>
        <p:nvSpPr>
          <p:cNvPr id="23961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166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41666" name="Rectangle 2"/>
          <p:cNvSpPr>
            <a:spLocks noTextEdit="1"/>
          </p:cNvSpPr>
          <p:nvPr>
            <p:ph type="sldImg"/>
          </p:nvPr>
        </p:nvSpPr>
        <p:spPr/>
      </p:sp>
      <p:sp>
        <p:nvSpPr>
          <p:cNvPr id="24166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3713"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43714" name="Rectangle 2"/>
          <p:cNvSpPr>
            <a:spLocks noTextEdit="1"/>
          </p:cNvSpPr>
          <p:nvPr>
            <p:ph type="sldImg"/>
          </p:nvPr>
        </p:nvSpPr>
        <p:spPr/>
      </p:sp>
      <p:sp>
        <p:nvSpPr>
          <p:cNvPr id="243715"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0482" name="Rectangle 2"/>
          <p:cNvSpPr>
            <a:spLocks noTextEdit="1"/>
          </p:cNvSpPr>
          <p:nvPr>
            <p:ph type="sldImg"/>
          </p:nvPr>
        </p:nvSpPr>
        <p:spPr/>
      </p:sp>
      <p:sp>
        <p:nvSpPr>
          <p:cNvPr id="20483"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41"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66242" name="Rectangle 2"/>
          <p:cNvSpPr>
            <a:spLocks noTextEdit="1"/>
          </p:cNvSpPr>
          <p:nvPr>
            <p:ph type="sldImg"/>
          </p:nvPr>
        </p:nvSpPr>
        <p:spPr/>
      </p:sp>
      <p:sp>
        <p:nvSpPr>
          <p:cNvPr id="266243"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828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68290" name="Rectangle 2"/>
          <p:cNvSpPr>
            <a:spLocks noTextEdit="1"/>
          </p:cNvSpPr>
          <p:nvPr>
            <p:ph type="sldImg"/>
          </p:nvPr>
        </p:nvSpPr>
        <p:spPr/>
      </p:sp>
      <p:sp>
        <p:nvSpPr>
          <p:cNvPr id="26829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033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70338" name="Rectangle 2"/>
          <p:cNvSpPr>
            <a:spLocks noTextEdit="1"/>
          </p:cNvSpPr>
          <p:nvPr>
            <p:ph type="sldImg"/>
          </p:nvPr>
        </p:nvSpPr>
        <p:spPr/>
      </p:sp>
      <p:sp>
        <p:nvSpPr>
          <p:cNvPr id="27033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81"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76482" name="Rectangle 2"/>
          <p:cNvSpPr>
            <a:spLocks noTextEdit="1"/>
          </p:cNvSpPr>
          <p:nvPr>
            <p:ph type="sldImg"/>
          </p:nvPr>
        </p:nvSpPr>
        <p:spPr/>
      </p:sp>
      <p:sp>
        <p:nvSpPr>
          <p:cNvPr id="276483"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852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78530" name="Rectangle 2"/>
          <p:cNvSpPr>
            <a:spLocks noTextEdit="1"/>
          </p:cNvSpPr>
          <p:nvPr>
            <p:ph type="sldImg"/>
          </p:nvPr>
        </p:nvSpPr>
        <p:spPr/>
      </p:sp>
      <p:sp>
        <p:nvSpPr>
          <p:cNvPr id="27853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1601"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81602" name="Rectangle 2"/>
          <p:cNvSpPr>
            <a:spLocks noTextEdit="1"/>
          </p:cNvSpPr>
          <p:nvPr>
            <p:ph type="sldImg"/>
          </p:nvPr>
        </p:nvSpPr>
        <p:spPr/>
      </p:sp>
      <p:sp>
        <p:nvSpPr>
          <p:cNvPr id="281603"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617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306178" name="Rectangle 2"/>
          <p:cNvSpPr>
            <a:spLocks noTextEdit="1"/>
          </p:cNvSpPr>
          <p:nvPr>
            <p:ph type="sldImg"/>
          </p:nvPr>
        </p:nvSpPr>
        <p:spPr/>
      </p:sp>
      <p:sp>
        <p:nvSpPr>
          <p:cNvPr id="30617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822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308226" name="Rectangle 2"/>
          <p:cNvSpPr>
            <a:spLocks noTextEdit="1"/>
          </p:cNvSpPr>
          <p:nvPr>
            <p:ph type="sldImg"/>
          </p:nvPr>
        </p:nvSpPr>
        <p:spPr/>
      </p:sp>
      <p:sp>
        <p:nvSpPr>
          <p:cNvPr id="30822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0273"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310274" name="Rectangle 2"/>
          <p:cNvSpPr>
            <a:spLocks noTextEdit="1"/>
          </p:cNvSpPr>
          <p:nvPr>
            <p:ph type="sldImg"/>
          </p:nvPr>
        </p:nvSpPr>
        <p:spPr/>
      </p:sp>
      <p:sp>
        <p:nvSpPr>
          <p:cNvPr id="310275"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2321"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312322" name="Rectangle 2"/>
          <p:cNvSpPr>
            <a:spLocks noTextEdit="1"/>
          </p:cNvSpPr>
          <p:nvPr>
            <p:ph type="sldImg"/>
          </p:nvPr>
        </p:nvSpPr>
        <p:spPr/>
      </p:sp>
      <p:sp>
        <p:nvSpPr>
          <p:cNvPr id="312323"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4578" name="Rectangle 2"/>
          <p:cNvSpPr>
            <a:spLocks noTextEdit="1"/>
          </p:cNvSpPr>
          <p:nvPr>
            <p:ph type="sldImg"/>
          </p:nvPr>
        </p:nvSpPr>
        <p:spPr/>
      </p:sp>
      <p:sp>
        <p:nvSpPr>
          <p:cNvPr id="2457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286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92866" name="Rectangle 2"/>
          <p:cNvSpPr>
            <a:spLocks noTextEdit="1"/>
          </p:cNvSpPr>
          <p:nvPr>
            <p:ph type="sldImg"/>
          </p:nvPr>
        </p:nvSpPr>
        <p:spPr/>
      </p:sp>
      <p:sp>
        <p:nvSpPr>
          <p:cNvPr id="29286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61"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96962" name="Rectangle 2"/>
          <p:cNvSpPr>
            <a:spLocks noTextEdit="1"/>
          </p:cNvSpPr>
          <p:nvPr>
            <p:ph type="sldImg"/>
          </p:nvPr>
        </p:nvSpPr>
        <p:spPr/>
      </p:sp>
      <p:sp>
        <p:nvSpPr>
          <p:cNvPr id="296963"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900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99010" name="Rectangle 2"/>
          <p:cNvSpPr>
            <a:spLocks noTextEdit="1"/>
          </p:cNvSpPr>
          <p:nvPr>
            <p:ph type="sldImg"/>
          </p:nvPr>
        </p:nvSpPr>
        <p:spPr/>
      </p:sp>
      <p:sp>
        <p:nvSpPr>
          <p:cNvPr id="29901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900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99010" name="Rectangle 2"/>
          <p:cNvSpPr>
            <a:spLocks noTextEdit="1"/>
          </p:cNvSpPr>
          <p:nvPr>
            <p:ph type="sldImg"/>
          </p:nvPr>
        </p:nvSpPr>
        <p:spPr/>
      </p:sp>
      <p:sp>
        <p:nvSpPr>
          <p:cNvPr id="29901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177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331778" name="Rectangle 2"/>
          <p:cNvSpPr>
            <a:spLocks noTextEdit="1"/>
          </p:cNvSpPr>
          <p:nvPr>
            <p:ph type="sldImg"/>
          </p:nvPr>
        </p:nvSpPr>
        <p:spPr/>
      </p:sp>
      <p:sp>
        <p:nvSpPr>
          <p:cNvPr id="33177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689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336898" name="Rectangle 2"/>
          <p:cNvSpPr>
            <a:spLocks noTextEdit="1"/>
          </p:cNvSpPr>
          <p:nvPr>
            <p:ph type="sldImg"/>
          </p:nvPr>
        </p:nvSpPr>
        <p:spPr/>
      </p:sp>
      <p:sp>
        <p:nvSpPr>
          <p:cNvPr id="33689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894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338946" name="Rectangle 2"/>
          <p:cNvSpPr>
            <a:spLocks noTextEdit="1"/>
          </p:cNvSpPr>
          <p:nvPr>
            <p:ph type="sldImg"/>
          </p:nvPr>
        </p:nvSpPr>
        <p:spPr/>
      </p:sp>
      <p:sp>
        <p:nvSpPr>
          <p:cNvPr id="33894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22530" name="Rectangle 2"/>
          <p:cNvSpPr>
            <a:spLocks noTextEdit="1"/>
          </p:cNvSpPr>
          <p:nvPr>
            <p:ph type="sldImg"/>
          </p:nvPr>
        </p:nvSpPr>
        <p:spPr/>
      </p:sp>
      <p:sp>
        <p:nvSpPr>
          <p:cNvPr id="2253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タイトル スライド">
    <p:bg>
      <p:bgPr>
        <a:solidFill>
          <a:schemeClr val="bg1"/>
        </a:solidFill>
        <a:effectLst/>
      </p:bgPr>
    </p:bg>
    <p:spTree>
      <p:nvGrpSpPr>
        <p:cNvPr id="1" name=""/>
        <p:cNvGrpSpPr/>
        <p:nvPr/>
      </p:nvGrpSpPr>
      <p:grpSpPr>
        <a:xfrm>
          <a:off x="0" y="0"/>
          <a:ext cx="0" cy="0"/>
          <a:chOff x="0" y="0"/>
          <a:chExt cx="0" cy="0"/>
        </a:xfrm>
      </p:grpSpPr>
      <p:pic>
        <p:nvPicPr>
          <p:cNvPr id="4098" name="Picture 17" descr="waves2"/>
          <p:cNvPicPr>
            <a:picLocks noChangeAspect="1"/>
          </p:cNvPicPr>
          <p:nvPr userDrawn="1"/>
        </p:nvPicPr>
        <p:blipFill>
          <a:blip r:embed="rId2"/>
          <a:stretch>
            <a:fillRect/>
          </a:stretch>
        </p:blipFill>
        <p:spPr>
          <a:xfrm>
            <a:off x="0" y="3579813"/>
            <a:ext cx="9140825" cy="3278187"/>
          </a:xfrm>
          <a:prstGeom prst="rect">
            <a:avLst/>
          </a:prstGeom>
          <a:noFill/>
          <a:ln w="9525">
            <a:noFill/>
          </a:ln>
        </p:spPr>
      </p:pic>
      <p:sp>
        <p:nvSpPr>
          <p:cNvPr id="4099" name="Text Box 11"/>
          <p:cNvSpPr txBox="1"/>
          <p:nvPr/>
        </p:nvSpPr>
        <p:spPr>
          <a:xfrm>
            <a:off x="0" y="6629400"/>
            <a:ext cx="5486400" cy="228600"/>
          </a:xfrm>
          <a:prstGeom prst="rect">
            <a:avLst/>
          </a:prstGeom>
          <a:noFill/>
          <a:ln w="9525">
            <a:noFill/>
          </a:ln>
        </p:spPr>
        <p:txBody>
          <a:bodyPr>
            <a:spAutoFit/>
          </a:bodyPr>
          <a:p>
            <a:pPr lvl="0">
              <a:lnSpc>
                <a:spcPct val="90000"/>
              </a:lnSpc>
            </a:pPr>
            <a:r>
              <a:rPr lang="en-US" altLang="ja-JP" sz="1000">
                <a:solidFill>
                  <a:schemeClr val="bg1"/>
                </a:solidFill>
                <a:latin typeface="Arial" panose="020B0604020202020204" pitchFamily="34" charset="0"/>
              </a:rPr>
              <a:t>© 2010</a:t>
            </a:r>
            <a:r>
              <a:rPr lang="ja-JP" altLang="en-US" sz="1000" dirty="0">
                <a:solidFill>
                  <a:schemeClr val="bg1"/>
                </a:solidFill>
                <a:latin typeface="Arial" panose="020B0604020202020204" pitchFamily="34" charset="0"/>
              </a:rPr>
              <a:t> </a:t>
            </a:r>
            <a:r>
              <a:rPr lang="en-US" altLang="ja-JP" sz="1000">
                <a:solidFill>
                  <a:schemeClr val="bg1"/>
                </a:solidFill>
                <a:latin typeface="Arial" panose="020B0604020202020204" pitchFamily="34" charset="0"/>
              </a:rPr>
              <a:t>Sichuan University. All rights reserved.  |  Confidential</a:t>
            </a:r>
            <a:endParaRPr lang="en-US" altLang="ja-JP" sz="1200">
              <a:latin typeface="Arial" panose="020B0604020202020204" pitchFamily="34" charset="0"/>
            </a:endParaRPr>
          </a:p>
        </p:txBody>
      </p:sp>
      <p:sp>
        <p:nvSpPr>
          <p:cNvPr id="7172" name="Rectangle 4"/>
          <p:cNvSpPr>
            <a:spLocks noGrp="1" noChangeArrowheads="1"/>
          </p:cNvSpPr>
          <p:nvPr>
            <p:ph type="ctrTitle"/>
          </p:nvPr>
        </p:nvSpPr>
        <p:spPr>
          <a:xfrm>
            <a:off x="685800" y="1447800"/>
            <a:ext cx="7772400" cy="914400"/>
          </a:xfrm>
        </p:spPr>
        <p:txBody>
          <a:bodyPr/>
          <a:lstStyle>
            <a:lvl1pPr algn="ctr">
              <a:defRPr sz="3600"/>
            </a:lvl1pPr>
          </a:lstStyle>
          <a:p>
            <a:pPr fontAlgn="base"/>
            <a:r>
              <a:rPr lang="ja-JP" altLang="en-US" strike="noStrike" noProof="1"/>
              <a:t>マスタ タイトルの書式設定</a:t>
            </a:r>
            <a:endParaRPr lang="ja-JP" altLang="en-US" strike="noStrike" noProof="1"/>
          </a:p>
        </p:txBody>
      </p:sp>
      <p:sp>
        <p:nvSpPr>
          <p:cNvPr id="7173" name="Rectangle 5"/>
          <p:cNvSpPr>
            <a:spLocks noGrp="1" noChangeArrowheads="1"/>
          </p:cNvSpPr>
          <p:nvPr>
            <p:ph type="subTitle" idx="1"/>
          </p:nvPr>
        </p:nvSpPr>
        <p:spPr>
          <a:xfrm>
            <a:off x="1371600" y="2362200"/>
            <a:ext cx="6400800" cy="609600"/>
          </a:xfrm>
        </p:spPr>
        <p:txBody>
          <a:bodyPr/>
          <a:lstStyle>
            <a:lvl1pPr marL="0" indent="0" algn="ctr">
              <a:buFontTx/>
              <a:buNone/>
              <a:defRPr sz="2400">
                <a:solidFill>
                  <a:srgbClr val="4C4C4C"/>
                </a:solidFill>
              </a:defRPr>
            </a:lvl1pPr>
          </a:lstStyle>
          <a:p>
            <a:pPr fontAlgn="base"/>
            <a:r>
              <a:rPr lang="ja-JP" altLang="en-US" strike="noStrike" noProof="1"/>
              <a:t>マスタ サブタイトルの書式設定</a:t>
            </a:r>
            <a:endParaRPr lang="ja-JP"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smtClean="0"/>
              <a:t>マスタ タイトルの書式設定</a:t>
            </a:r>
            <a:endParaRPr lang="ja-JP" altLang="en-US" strike="noStrike" noProof="1"/>
          </a:p>
        </p:txBody>
      </p:sp>
      <p:sp>
        <p:nvSpPr>
          <p:cNvPr id="3" name="縦書きテキスト プレースホルダ 2"/>
          <p:cNvSpPr>
            <a:spLocks noGrp="1"/>
          </p:cNvSpPr>
          <p:nvPr>
            <p:ph type="body" orient="vert" idx="1"/>
          </p:nvPr>
        </p:nvSpPr>
        <p:spPr/>
        <p:txBody>
          <a:bodyPr vert="eaVert"/>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4" name="页脚占位符 3"/>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05600" y="228600"/>
            <a:ext cx="2133600" cy="5257800"/>
          </a:xfrm>
        </p:spPr>
        <p:txBody>
          <a:bodyPr vert="eaVert"/>
          <a:lstStyle/>
          <a:p>
            <a:pPr fontAlgn="base"/>
            <a:r>
              <a:rPr lang="ja-JP" altLang="en-US" strike="noStrike" noProof="1" smtClean="0"/>
              <a:t>マスタ タイトルの書式設定</a:t>
            </a:r>
            <a:endParaRPr lang="ja-JP" altLang="en-US" strike="noStrike" noProof="1"/>
          </a:p>
        </p:txBody>
      </p:sp>
      <p:sp>
        <p:nvSpPr>
          <p:cNvPr id="3" name="縦書きテキスト プレースホルダ 2"/>
          <p:cNvSpPr>
            <a:spLocks noGrp="1"/>
          </p:cNvSpPr>
          <p:nvPr>
            <p:ph type="body" orient="vert" idx="1"/>
          </p:nvPr>
        </p:nvSpPr>
        <p:spPr>
          <a:xfrm>
            <a:off x="304800" y="228600"/>
            <a:ext cx="6248400" cy="5257800"/>
          </a:xfrm>
        </p:spPr>
        <p:txBody>
          <a:bodyPr vert="eaVert"/>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4" name="页脚占位符 3"/>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228600"/>
            <a:ext cx="8534400" cy="381000"/>
          </a:xfrm>
        </p:spPr>
        <p:txBody>
          <a:bodyPr/>
          <a:lstStyle/>
          <a:p>
            <a:pPr fontAlgn="base"/>
            <a:r>
              <a:rPr lang="ja-JP" altLang="en-US" strike="noStrike" noProof="1" smtClean="0"/>
              <a:t>マスタ タイトルの書式設定</a:t>
            </a:r>
            <a:endParaRPr lang="ja-JP" altLang="en-US" strike="noStrike" noProof="1"/>
          </a:p>
        </p:txBody>
      </p:sp>
      <p:sp>
        <p:nvSpPr>
          <p:cNvPr id="3" name="表プレースホルダ 2"/>
          <p:cNvSpPr>
            <a:spLocks noGrp="1"/>
          </p:cNvSpPr>
          <p:nvPr>
            <p:ph type="tbl" idx="1"/>
          </p:nvPr>
        </p:nvSpPr>
        <p:spPr>
          <a:xfrm>
            <a:off x="685800" y="1066800"/>
            <a:ext cx="7772400" cy="4419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52A930"/>
              </a:buClr>
              <a:buSzTx/>
              <a:buFontTx/>
              <a:buChar char="•"/>
              <a:defRPr/>
            </a:pPr>
            <a:endParaRPr kumimoji="0" lang="ja-JP" altLang="en-US" sz="2800" b="0" i="0" u="none" strike="noStrike" kern="0" cap="none" spc="0" normalizeH="0" baseline="0" noProof="0" smtClean="0">
              <a:ln>
                <a:noFill/>
              </a:ln>
              <a:solidFill>
                <a:schemeClr val="tx1"/>
              </a:solidFill>
              <a:effectLst/>
              <a:uLnTx/>
              <a:uFillTx/>
              <a:latin typeface="+mn-lt"/>
              <a:ea typeface="MS PGothic" panose="020B0600070205080204" pitchFamily="34" charset="-128"/>
              <a:cs typeface="+mn-cs"/>
            </a:endParaRPr>
          </a:p>
        </p:txBody>
      </p:sp>
      <p:sp>
        <p:nvSpPr>
          <p:cNvPr id="4" name="页脚占位符 3"/>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228600"/>
            <a:ext cx="8534400" cy="381000"/>
          </a:xfrm>
        </p:spPr>
        <p:txBody>
          <a:bodyPr/>
          <a:lstStyle/>
          <a:p>
            <a:pPr fontAlgn="base"/>
            <a:r>
              <a:rPr lang="ja-JP" altLang="en-US" strike="noStrike" noProof="1" smtClean="0"/>
              <a:t>マスタ タイトルの書式設定</a:t>
            </a:r>
            <a:endParaRPr lang="ja-JP" altLang="en-US" strike="noStrike" noProof="1"/>
          </a:p>
        </p:txBody>
      </p:sp>
      <p:sp>
        <p:nvSpPr>
          <p:cNvPr id="3" name="テキスト プレースホルダ 2"/>
          <p:cNvSpPr>
            <a:spLocks noGrp="1"/>
          </p:cNvSpPr>
          <p:nvPr>
            <p:ph type="body" sz="half" idx="1"/>
          </p:nvPr>
        </p:nvSpPr>
        <p:spPr>
          <a:xfrm>
            <a:off x="685800" y="1066800"/>
            <a:ext cx="3810000" cy="4419600"/>
          </a:xfrm>
        </p:spPr>
        <p:txBody>
          <a:body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4" name="コンテンツ プレースホルダ 3"/>
          <p:cNvSpPr>
            <a:spLocks noGrp="1"/>
          </p:cNvSpPr>
          <p:nvPr>
            <p:ph sz="half" idx="2"/>
          </p:nvPr>
        </p:nvSpPr>
        <p:spPr>
          <a:xfrm>
            <a:off x="4648200" y="1066800"/>
            <a:ext cx="3810000" cy="4419600"/>
          </a:xfrm>
        </p:spPr>
        <p:txBody>
          <a:body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5" name="页脚占位符 4"/>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6" name="灯片编号占位符 5"/>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endParaRPr lang="en-US" dirty="0"/>
          </a:p>
          <a:p>
            <a:pPr lvl="1"/>
            <a:r>
              <a:rPr lang="en-US" dirty="0"/>
              <a:t>Second level</a:t>
            </a:r>
            <a:endParaRPr lang="en-US" dirty="0"/>
          </a:p>
          <a:p>
            <a:pPr lvl="2"/>
            <a:r>
              <a:rPr lang="en-US" dirty="0"/>
              <a:t>Third level</a:t>
            </a:r>
            <a:endParaRPr lang="en-US" dirty="0"/>
          </a:p>
        </p:txBody>
      </p:sp>
      <p:sp>
        <p:nvSpPr>
          <p:cNvPr id="13" name="Content Placeholder 5"/>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endParaRPr lang="en-US" dirty="0"/>
          </a:p>
          <a:p>
            <a:pPr lvl="1"/>
            <a:r>
              <a:rPr lang="en-US" dirty="0"/>
              <a:t>Second level</a:t>
            </a:r>
            <a:endParaRPr lang="en-US" dirty="0"/>
          </a:p>
          <a:p>
            <a:pPr lvl="2"/>
            <a:r>
              <a:rPr lang="en-US" dirty="0"/>
              <a:t>Third level</a:t>
            </a:r>
            <a:endParaRPr lang="en-US" dirty="0"/>
          </a:p>
        </p:txBody>
      </p:sp>
      <p:sp>
        <p:nvSpPr>
          <p:cNvPr id="15" name="Content Placeholder 6"/>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showMasterSp="0">
  <p:cSld name="タイトル スライド">
    <p:bg>
      <p:bgPr>
        <a:solidFill>
          <a:schemeClr val="bg1"/>
        </a:solidFill>
        <a:effectLst/>
      </p:bgPr>
    </p:bg>
    <p:spTree>
      <p:nvGrpSpPr>
        <p:cNvPr id="1" name=""/>
        <p:cNvGrpSpPr/>
        <p:nvPr/>
      </p:nvGrpSpPr>
      <p:grpSpPr>
        <a:xfrm>
          <a:off x="0" y="0"/>
          <a:ext cx="0" cy="0"/>
          <a:chOff x="0" y="0"/>
          <a:chExt cx="0" cy="0"/>
        </a:xfrm>
      </p:grpSpPr>
      <p:pic>
        <p:nvPicPr>
          <p:cNvPr id="6146" name="Picture 17" descr="waves2"/>
          <p:cNvPicPr>
            <a:picLocks noChangeAspect="1"/>
          </p:cNvPicPr>
          <p:nvPr userDrawn="1"/>
        </p:nvPicPr>
        <p:blipFill>
          <a:blip r:embed="rId2"/>
          <a:stretch>
            <a:fillRect/>
          </a:stretch>
        </p:blipFill>
        <p:spPr>
          <a:xfrm>
            <a:off x="0" y="3579813"/>
            <a:ext cx="9140825" cy="3278187"/>
          </a:xfrm>
          <a:prstGeom prst="rect">
            <a:avLst/>
          </a:prstGeom>
          <a:noFill/>
          <a:ln w="9525">
            <a:noFill/>
          </a:ln>
        </p:spPr>
      </p:pic>
      <p:sp>
        <p:nvSpPr>
          <p:cNvPr id="6147" name="Text Box 11"/>
          <p:cNvSpPr txBox="1"/>
          <p:nvPr/>
        </p:nvSpPr>
        <p:spPr>
          <a:xfrm>
            <a:off x="0" y="6629400"/>
            <a:ext cx="5486400" cy="228600"/>
          </a:xfrm>
          <a:prstGeom prst="rect">
            <a:avLst/>
          </a:prstGeom>
          <a:noFill/>
          <a:ln w="9525">
            <a:noFill/>
          </a:ln>
        </p:spPr>
        <p:txBody>
          <a:bodyPr>
            <a:spAutoFit/>
          </a:bodyPr>
          <a:p>
            <a:pPr lvl="0">
              <a:lnSpc>
                <a:spcPct val="90000"/>
              </a:lnSpc>
            </a:pPr>
            <a:r>
              <a:rPr lang="en-US" altLang="ja-JP" sz="1000">
                <a:solidFill>
                  <a:schemeClr val="bg1"/>
                </a:solidFill>
                <a:latin typeface="Arial" panose="020B0604020202020204" pitchFamily="34" charset="0"/>
              </a:rPr>
              <a:t>© 2010</a:t>
            </a:r>
            <a:r>
              <a:rPr lang="ja-JP" altLang="en-US" sz="1000" dirty="0">
                <a:solidFill>
                  <a:schemeClr val="bg1"/>
                </a:solidFill>
                <a:latin typeface="Arial" panose="020B0604020202020204" pitchFamily="34" charset="0"/>
              </a:rPr>
              <a:t> </a:t>
            </a:r>
            <a:r>
              <a:rPr lang="en-US" altLang="ja-JP" sz="1000">
                <a:solidFill>
                  <a:schemeClr val="bg1"/>
                </a:solidFill>
                <a:latin typeface="Arial" panose="020B0604020202020204" pitchFamily="34" charset="0"/>
              </a:rPr>
              <a:t>Sichuan University. All rights reserved.  |  Confidential</a:t>
            </a:r>
            <a:endParaRPr lang="en-US" altLang="ja-JP" sz="1200">
              <a:latin typeface="Arial" panose="020B0604020202020204" pitchFamily="34" charset="0"/>
            </a:endParaRPr>
          </a:p>
        </p:txBody>
      </p:sp>
      <p:sp>
        <p:nvSpPr>
          <p:cNvPr id="7172" name="Rectangle 4"/>
          <p:cNvSpPr>
            <a:spLocks noGrp="1" noChangeArrowheads="1"/>
          </p:cNvSpPr>
          <p:nvPr>
            <p:ph type="ctrTitle"/>
          </p:nvPr>
        </p:nvSpPr>
        <p:spPr>
          <a:xfrm>
            <a:off x="685800" y="1447800"/>
            <a:ext cx="7772400" cy="914400"/>
          </a:xfrm>
        </p:spPr>
        <p:txBody>
          <a:bodyPr/>
          <a:lstStyle>
            <a:lvl1pPr algn="ctr">
              <a:defRPr sz="3600"/>
            </a:lvl1pPr>
          </a:lstStyle>
          <a:p>
            <a:pPr fontAlgn="base"/>
            <a:r>
              <a:rPr lang="ja-JP" altLang="en-US" strike="noStrike" noProof="1"/>
              <a:t>マスタ タイトルの書式設定</a:t>
            </a:r>
            <a:endParaRPr lang="ja-JP" altLang="en-US" strike="noStrike" noProof="1"/>
          </a:p>
        </p:txBody>
      </p:sp>
      <p:sp>
        <p:nvSpPr>
          <p:cNvPr id="7173" name="Rectangle 5"/>
          <p:cNvSpPr>
            <a:spLocks noGrp="1" noChangeArrowheads="1"/>
          </p:cNvSpPr>
          <p:nvPr>
            <p:ph type="subTitle" idx="1"/>
          </p:nvPr>
        </p:nvSpPr>
        <p:spPr>
          <a:xfrm>
            <a:off x="1371600" y="2362200"/>
            <a:ext cx="6400800" cy="609600"/>
          </a:xfrm>
        </p:spPr>
        <p:txBody>
          <a:bodyPr/>
          <a:lstStyle>
            <a:lvl1pPr marL="0" indent="0" algn="ctr">
              <a:buFontTx/>
              <a:buNone/>
              <a:defRPr sz="2400">
                <a:solidFill>
                  <a:srgbClr val="4C4C4C"/>
                </a:solidFill>
              </a:defRPr>
            </a:lvl1pPr>
          </a:lstStyle>
          <a:p>
            <a:pPr fontAlgn="base"/>
            <a:r>
              <a:rPr lang="ja-JP" altLang="en-US" strike="noStrike" noProof="1"/>
              <a:t>マスタ サブタイトルの書式設定</a:t>
            </a:r>
            <a:endParaRPr lang="ja-JP"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smtClean="0"/>
              <a:t>マスタ タイトルの書式設定</a:t>
            </a:r>
            <a:endParaRPr lang="ja-JP" altLang="en-US" strike="noStrike" noProof="1"/>
          </a:p>
        </p:txBody>
      </p:sp>
      <p:sp>
        <p:nvSpPr>
          <p:cNvPr id="3" name="コンテンツ プレースホルダ 2"/>
          <p:cNvSpPr>
            <a:spLocks noGrp="1"/>
          </p:cNvSpPr>
          <p:nvPr>
            <p:ph idx="1"/>
          </p:nvPr>
        </p:nvSpPr>
        <p:spPr/>
        <p:txBody>
          <a:body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4" name="页脚占位符 3"/>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pPr fontAlgn="base"/>
            <a:r>
              <a:rPr lang="ja-JP" altLang="en-US" strike="noStrike" noProof="1" smtClean="0"/>
              <a:t>マスタ タイトルの書式設定</a:t>
            </a:r>
            <a:endParaRPr lang="ja-JP" altLang="en-US" strike="noStrike" noProof="1"/>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ja-JP" altLang="en-US" strike="noStrike" noProof="1" smtClean="0"/>
              <a:t>マスタ テキストの書式設定</a:t>
            </a:r>
            <a:endParaRPr lang="ja-JP" altLang="en-US" strike="noStrike" noProof="1" smtClean="0"/>
          </a:p>
        </p:txBody>
      </p:sp>
      <p:sp>
        <p:nvSpPr>
          <p:cNvPr id="4" name="页脚占位符 3"/>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smtClean="0"/>
              <a:t>マスタ タイトルの書式設定</a:t>
            </a:r>
            <a:endParaRPr lang="ja-JP" altLang="en-US" strike="noStrike" noProof="1"/>
          </a:p>
        </p:txBody>
      </p:sp>
      <p:sp>
        <p:nvSpPr>
          <p:cNvPr id="3" name="コンテンツ プレースホルダ 2"/>
          <p:cNvSpPr>
            <a:spLocks noGrp="1"/>
          </p:cNvSpPr>
          <p:nvPr>
            <p:ph sz="half" idx="1"/>
          </p:nvPr>
        </p:nvSpPr>
        <p:spPr>
          <a:xfrm>
            <a:off x="685800" y="1066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4" name="コンテンツ プレースホルダ 3"/>
          <p:cNvSpPr>
            <a:spLocks noGrp="1"/>
          </p:cNvSpPr>
          <p:nvPr>
            <p:ph sz="half" idx="2"/>
          </p:nvPr>
        </p:nvSpPr>
        <p:spPr>
          <a:xfrm>
            <a:off x="4648200" y="1066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5" name="页脚占位符 4"/>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6" name="灯片编号占位符 5"/>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smtClean="0"/>
              <a:t>マスタ タイトルの書式設定</a:t>
            </a:r>
            <a:endParaRPr lang="ja-JP" altLang="en-US" strike="noStrike" noProof="1"/>
          </a:p>
        </p:txBody>
      </p:sp>
      <p:sp>
        <p:nvSpPr>
          <p:cNvPr id="3" name="コンテンツ プレースホルダ 2"/>
          <p:cNvSpPr>
            <a:spLocks noGrp="1"/>
          </p:cNvSpPr>
          <p:nvPr>
            <p:ph idx="1"/>
          </p:nvPr>
        </p:nvSpPr>
        <p:spPr/>
        <p:txBody>
          <a:body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4" name="页脚占位符 3"/>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pPr fontAlgn="base"/>
            <a:r>
              <a:rPr lang="ja-JP" altLang="en-US" strike="noStrike" noProof="1" smtClean="0"/>
              <a:t>マスタ タイトルの書式設定</a:t>
            </a:r>
            <a:endParaRPr lang="ja-JP" altLang="en-US" strike="noStrike" noProof="1"/>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ja-JP" altLang="en-US" strike="noStrike" noProof="1" smtClean="0"/>
              <a:t>マスタ テキストの書式設定</a:t>
            </a:r>
            <a:endParaRPr lang="ja-JP" altLang="en-US" strike="noStrike" noProof="1" smtClean="0"/>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ja-JP" altLang="en-US" strike="noStrike" noProof="1" smtClean="0"/>
              <a:t>マスタ テキストの書式設定</a:t>
            </a:r>
            <a:endParaRPr lang="ja-JP" altLang="en-US" strike="noStrike" noProof="1" smtClean="0"/>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7" name="页脚占位符 6"/>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8" name="灯片编号占位符 7"/>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smtClean="0"/>
              <a:t>マスタ タイトルの書式設定</a:t>
            </a:r>
            <a:endParaRPr lang="ja-JP" altLang="en-US" strike="noStrike" noProof="1"/>
          </a:p>
        </p:txBody>
      </p:sp>
      <p:sp>
        <p:nvSpPr>
          <p:cNvPr id="3" name="页脚占位符 2"/>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4" name="灯片编号占位符 3"/>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3" name="灯片编号占位符 2"/>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pPr fontAlgn="base"/>
            <a:r>
              <a:rPr lang="ja-JP" altLang="en-US" strike="noStrike" noProof="1" smtClean="0"/>
              <a:t>マスタ タイトルの書式設定</a:t>
            </a:r>
            <a:endParaRPr lang="ja-JP" altLang="en-US" strike="noStrike" noProof="1"/>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ja-JP" altLang="en-US" strike="noStrike" noProof="1" smtClean="0"/>
              <a:t>マスタ テキストの書式設定</a:t>
            </a:r>
            <a:endParaRPr lang="ja-JP" altLang="en-US" strike="noStrike" noProof="1" smtClean="0"/>
          </a:p>
        </p:txBody>
      </p:sp>
      <p:sp>
        <p:nvSpPr>
          <p:cNvPr id="5" name="页脚占位符 4"/>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6" name="灯片编号占位符 5"/>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pPr fontAlgn="base"/>
            <a:r>
              <a:rPr lang="ja-JP" altLang="en-US" strike="noStrike" noProof="1" smtClean="0"/>
              <a:t>マスタ タイトルの書式設定</a:t>
            </a:r>
            <a:endParaRPr lang="ja-JP" altLang="en-US" strike="noStrike" noProof="1"/>
          </a:p>
        </p:txBody>
      </p:sp>
      <p:sp>
        <p:nvSpPr>
          <p:cNvPr id="3" name="図プレースホルダ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52A930"/>
              </a:buClr>
              <a:buSzTx/>
              <a:buFontTx/>
              <a:buNone/>
              <a:defRPr/>
            </a:pPr>
            <a:endParaRPr kumimoji="0" lang="ja-JP" altLang="en-US" sz="3200" b="0" i="0" u="none" strike="noStrike" kern="0" cap="none" spc="0" normalizeH="0" baseline="0" noProof="0" smtClean="0">
              <a:ln>
                <a:noFill/>
              </a:ln>
              <a:solidFill>
                <a:schemeClr val="tx1"/>
              </a:solidFill>
              <a:effectLst/>
              <a:uLnTx/>
              <a:uFillTx/>
              <a:latin typeface="+mn-lt"/>
              <a:ea typeface="MS PGothic" panose="020B0600070205080204" pitchFamily="34" charset="-128"/>
              <a:cs typeface="+mn-cs"/>
            </a:endParaRP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ja-JP" altLang="en-US" strike="noStrike" noProof="1" smtClean="0"/>
              <a:t>マスタ テキストの書式設定</a:t>
            </a:r>
            <a:endParaRPr lang="ja-JP" altLang="en-US" strike="noStrike" noProof="1" smtClean="0"/>
          </a:p>
        </p:txBody>
      </p:sp>
      <p:sp>
        <p:nvSpPr>
          <p:cNvPr id="5" name="页脚占位符 4"/>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6" name="灯片编号占位符 5"/>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smtClean="0"/>
              <a:t>マスタ タイトルの書式設定</a:t>
            </a:r>
            <a:endParaRPr lang="ja-JP" altLang="en-US" strike="noStrike" noProof="1"/>
          </a:p>
        </p:txBody>
      </p:sp>
      <p:sp>
        <p:nvSpPr>
          <p:cNvPr id="3" name="縦書きテキスト プレースホルダ 2"/>
          <p:cNvSpPr>
            <a:spLocks noGrp="1"/>
          </p:cNvSpPr>
          <p:nvPr>
            <p:ph type="body" orient="vert" idx="1"/>
          </p:nvPr>
        </p:nvSpPr>
        <p:spPr/>
        <p:txBody>
          <a:bodyPr vert="eaVert"/>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4" name="页脚占位符 3"/>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05600" y="228600"/>
            <a:ext cx="2133600" cy="5257800"/>
          </a:xfrm>
        </p:spPr>
        <p:txBody>
          <a:bodyPr vert="eaVert"/>
          <a:lstStyle/>
          <a:p>
            <a:pPr fontAlgn="base"/>
            <a:r>
              <a:rPr lang="ja-JP" altLang="en-US" strike="noStrike" noProof="1" smtClean="0"/>
              <a:t>マスタ タイトルの書式設定</a:t>
            </a:r>
            <a:endParaRPr lang="ja-JP" altLang="en-US" strike="noStrike" noProof="1"/>
          </a:p>
        </p:txBody>
      </p:sp>
      <p:sp>
        <p:nvSpPr>
          <p:cNvPr id="3" name="縦書きテキスト プレースホルダ 2"/>
          <p:cNvSpPr>
            <a:spLocks noGrp="1"/>
          </p:cNvSpPr>
          <p:nvPr>
            <p:ph type="body" orient="vert" idx="1"/>
          </p:nvPr>
        </p:nvSpPr>
        <p:spPr>
          <a:xfrm>
            <a:off x="304800" y="228600"/>
            <a:ext cx="6248400" cy="5257800"/>
          </a:xfrm>
        </p:spPr>
        <p:txBody>
          <a:bodyPr vert="eaVert"/>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4" name="页脚占位符 3"/>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228600"/>
            <a:ext cx="8534400" cy="381000"/>
          </a:xfrm>
        </p:spPr>
        <p:txBody>
          <a:bodyPr/>
          <a:lstStyle/>
          <a:p>
            <a:pPr fontAlgn="base"/>
            <a:r>
              <a:rPr lang="ja-JP" altLang="en-US" strike="noStrike" noProof="1" smtClean="0"/>
              <a:t>マスタ タイトルの書式設定</a:t>
            </a:r>
            <a:endParaRPr lang="ja-JP" altLang="en-US" strike="noStrike" noProof="1"/>
          </a:p>
        </p:txBody>
      </p:sp>
      <p:sp>
        <p:nvSpPr>
          <p:cNvPr id="3" name="表プレースホルダ 2"/>
          <p:cNvSpPr>
            <a:spLocks noGrp="1"/>
          </p:cNvSpPr>
          <p:nvPr>
            <p:ph type="tbl" idx="1"/>
          </p:nvPr>
        </p:nvSpPr>
        <p:spPr>
          <a:xfrm>
            <a:off x="685800" y="1066800"/>
            <a:ext cx="7772400" cy="4419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52A930"/>
              </a:buClr>
              <a:buSzTx/>
              <a:buFontTx/>
              <a:buChar char="•"/>
              <a:defRPr/>
            </a:pPr>
            <a:endParaRPr kumimoji="0" lang="ja-JP" altLang="en-US" sz="2800" b="0" i="0" u="none" strike="noStrike" kern="0" cap="none" spc="0" normalizeH="0" baseline="0" noProof="0" smtClean="0">
              <a:ln>
                <a:noFill/>
              </a:ln>
              <a:solidFill>
                <a:schemeClr val="tx1"/>
              </a:solidFill>
              <a:effectLst/>
              <a:uLnTx/>
              <a:uFillTx/>
              <a:latin typeface="+mn-lt"/>
              <a:ea typeface="MS PGothic" panose="020B0600070205080204" pitchFamily="34" charset="-128"/>
              <a:cs typeface="+mn-cs"/>
            </a:endParaRPr>
          </a:p>
        </p:txBody>
      </p:sp>
      <p:sp>
        <p:nvSpPr>
          <p:cNvPr id="4" name="页脚占位符 3"/>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reserve="1">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228600"/>
            <a:ext cx="8534400" cy="381000"/>
          </a:xfrm>
        </p:spPr>
        <p:txBody>
          <a:bodyPr/>
          <a:lstStyle/>
          <a:p>
            <a:pPr fontAlgn="base"/>
            <a:r>
              <a:rPr lang="ja-JP" altLang="en-US" strike="noStrike" noProof="1" smtClean="0"/>
              <a:t>マスタ タイトルの書式設定</a:t>
            </a:r>
            <a:endParaRPr lang="ja-JP" altLang="en-US" strike="noStrike" noProof="1"/>
          </a:p>
        </p:txBody>
      </p:sp>
      <p:sp>
        <p:nvSpPr>
          <p:cNvPr id="3" name="テキスト プレースホルダ 2"/>
          <p:cNvSpPr>
            <a:spLocks noGrp="1"/>
          </p:cNvSpPr>
          <p:nvPr>
            <p:ph type="body" sz="half" idx="1"/>
          </p:nvPr>
        </p:nvSpPr>
        <p:spPr>
          <a:xfrm>
            <a:off x="685800" y="1066800"/>
            <a:ext cx="3810000" cy="4419600"/>
          </a:xfrm>
        </p:spPr>
        <p:txBody>
          <a:body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4" name="コンテンツ プレースホルダ 3"/>
          <p:cNvSpPr>
            <a:spLocks noGrp="1"/>
          </p:cNvSpPr>
          <p:nvPr>
            <p:ph sz="half" idx="2"/>
          </p:nvPr>
        </p:nvSpPr>
        <p:spPr>
          <a:xfrm>
            <a:off x="4648200" y="1066800"/>
            <a:ext cx="3810000" cy="4419600"/>
          </a:xfrm>
        </p:spPr>
        <p:txBody>
          <a:body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5" name="页脚占位符 4"/>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6" name="灯片编号占位符 5"/>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showMasterSp="0">
  <p:cSld name="タイトル スライド">
    <p:bg>
      <p:bgPr>
        <a:solidFill>
          <a:schemeClr val="bg1"/>
        </a:solidFill>
        <a:effectLst/>
      </p:bgPr>
    </p:bg>
    <p:spTree>
      <p:nvGrpSpPr>
        <p:cNvPr id="1" name=""/>
        <p:cNvGrpSpPr/>
        <p:nvPr/>
      </p:nvGrpSpPr>
      <p:grpSpPr>
        <a:xfrm>
          <a:off x="0" y="0"/>
          <a:ext cx="0" cy="0"/>
          <a:chOff x="0" y="0"/>
          <a:chExt cx="0" cy="0"/>
        </a:xfrm>
      </p:grpSpPr>
      <p:pic>
        <p:nvPicPr>
          <p:cNvPr id="4098" name="Picture 17" descr="waves2"/>
          <p:cNvPicPr>
            <a:picLocks noChangeAspect="1"/>
          </p:cNvPicPr>
          <p:nvPr userDrawn="1"/>
        </p:nvPicPr>
        <p:blipFill>
          <a:blip r:embed="rId2"/>
          <a:stretch>
            <a:fillRect/>
          </a:stretch>
        </p:blipFill>
        <p:spPr>
          <a:xfrm>
            <a:off x="0" y="3579813"/>
            <a:ext cx="9140825" cy="3278187"/>
          </a:xfrm>
          <a:prstGeom prst="rect">
            <a:avLst/>
          </a:prstGeom>
          <a:noFill/>
          <a:ln w="9525">
            <a:noFill/>
          </a:ln>
        </p:spPr>
      </p:pic>
      <p:sp>
        <p:nvSpPr>
          <p:cNvPr id="4099" name="Text Box 11"/>
          <p:cNvSpPr txBox="1"/>
          <p:nvPr/>
        </p:nvSpPr>
        <p:spPr>
          <a:xfrm>
            <a:off x="0" y="6629400"/>
            <a:ext cx="5486400" cy="228600"/>
          </a:xfrm>
          <a:prstGeom prst="rect">
            <a:avLst/>
          </a:prstGeom>
          <a:noFill/>
          <a:ln w="9525">
            <a:noFill/>
          </a:ln>
        </p:spPr>
        <p:txBody>
          <a:bodyPr>
            <a:spAutoFit/>
          </a:bodyPr>
          <a:p>
            <a:pPr lvl="0">
              <a:lnSpc>
                <a:spcPct val="90000"/>
              </a:lnSpc>
            </a:pPr>
            <a:r>
              <a:rPr lang="en-US" altLang="ja-JP" sz="1000">
                <a:solidFill>
                  <a:schemeClr val="bg1"/>
                </a:solidFill>
                <a:latin typeface="Arial" panose="020B0604020202020204" pitchFamily="34" charset="0"/>
              </a:rPr>
              <a:t>© 2010</a:t>
            </a:r>
            <a:r>
              <a:rPr lang="ja-JP" altLang="en-US" sz="1000" dirty="0">
                <a:solidFill>
                  <a:schemeClr val="bg1"/>
                </a:solidFill>
                <a:latin typeface="Arial" panose="020B0604020202020204" pitchFamily="34" charset="0"/>
              </a:rPr>
              <a:t> </a:t>
            </a:r>
            <a:r>
              <a:rPr lang="en-US" altLang="ja-JP" sz="1000">
                <a:solidFill>
                  <a:schemeClr val="bg1"/>
                </a:solidFill>
                <a:latin typeface="Arial" panose="020B0604020202020204" pitchFamily="34" charset="0"/>
              </a:rPr>
              <a:t>Sichuan University. All rights reserved.  |  Confidential</a:t>
            </a:r>
            <a:endParaRPr lang="en-US" altLang="ja-JP" sz="1200">
              <a:latin typeface="Arial" panose="020B0604020202020204" pitchFamily="34" charset="0"/>
            </a:endParaRPr>
          </a:p>
        </p:txBody>
      </p:sp>
      <p:sp>
        <p:nvSpPr>
          <p:cNvPr id="7172" name="Rectangle 4"/>
          <p:cNvSpPr>
            <a:spLocks noGrp="1" noChangeArrowheads="1"/>
          </p:cNvSpPr>
          <p:nvPr>
            <p:ph type="ctrTitle"/>
          </p:nvPr>
        </p:nvSpPr>
        <p:spPr>
          <a:xfrm>
            <a:off x="685800" y="1447800"/>
            <a:ext cx="7772400" cy="914400"/>
          </a:xfrm>
        </p:spPr>
        <p:txBody>
          <a:bodyPr/>
          <a:lstStyle>
            <a:lvl1pPr algn="ctr">
              <a:defRPr sz="3600"/>
            </a:lvl1pPr>
          </a:lstStyle>
          <a:p>
            <a:pPr fontAlgn="base"/>
            <a:r>
              <a:rPr lang="ja-JP" altLang="en-US" strike="noStrike" noProof="1"/>
              <a:t>マスタ タイトルの書式設定</a:t>
            </a:r>
            <a:endParaRPr lang="ja-JP" altLang="en-US" strike="noStrike" noProof="1"/>
          </a:p>
        </p:txBody>
      </p:sp>
      <p:sp>
        <p:nvSpPr>
          <p:cNvPr id="7173" name="Rectangle 5"/>
          <p:cNvSpPr>
            <a:spLocks noGrp="1" noChangeArrowheads="1"/>
          </p:cNvSpPr>
          <p:nvPr>
            <p:ph type="subTitle" idx="1"/>
          </p:nvPr>
        </p:nvSpPr>
        <p:spPr>
          <a:xfrm>
            <a:off x="1371600" y="2362200"/>
            <a:ext cx="6400800" cy="609600"/>
          </a:xfrm>
        </p:spPr>
        <p:txBody>
          <a:bodyPr/>
          <a:lstStyle>
            <a:lvl1pPr marL="0" indent="0" algn="ctr">
              <a:buFontTx/>
              <a:buNone/>
              <a:defRPr sz="2400">
                <a:solidFill>
                  <a:srgbClr val="4C4C4C"/>
                </a:solidFill>
              </a:defRPr>
            </a:lvl1pPr>
          </a:lstStyle>
          <a:p>
            <a:pPr fontAlgn="base"/>
            <a:r>
              <a:rPr lang="ja-JP" altLang="en-US" strike="noStrike" noProof="1"/>
              <a:t>マスタ サブタイトルの書式設定</a:t>
            </a:r>
            <a:endParaRPr lang="ja-JP"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pPr fontAlgn="base"/>
            <a:r>
              <a:rPr lang="ja-JP" altLang="en-US" strike="noStrike" noProof="1" smtClean="0"/>
              <a:t>マスタ タイトルの書式設定</a:t>
            </a:r>
            <a:endParaRPr lang="ja-JP" altLang="en-US" strike="noStrike" noProof="1"/>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ja-JP" altLang="en-US" strike="noStrike" noProof="1" smtClean="0"/>
              <a:t>マスタ テキストの書式設定</a:t>
            </a:r>
            <a:endParaRPr lang="ja-JP" altLang="en-US" strike="noStrike" noProof="1" smtClean="0"/>
          </a:p>
        </p:txBody>
      </p:sp>
      <p:sp>
        <p:nvSpPr>
          <p:cNvPr id="4" name="页脚占位符 3"/>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smtClean="0"/>
              <a:t>マスタ タイトルの書式設定</a:t>
            </a:r>
            <a:endParaRPr lang="ja-JP" altLang="en-US" strike="noStrike" noProof="1"/>
          </a:p>
        </p:txBody>
      </p:sp>
      <p:sp>
        <p:nvSpPr>
          <p:cNvPr id="3" name="コンテンツ プレースホルダ 2"/>
          <p:cNvSpPr>
            <a:spLocks noGrp="1"/>
          </p:cNvSpPr>
          <p:nvPr>
            <p:ph idx="1"/>
          </p:nvPr>
        </p:nvSpPr>
        <p:spPr/>
        <p:txBody>
          <a:body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4" name="页脚占位符 3"/>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pPr fontAlgn="base"/>
            <a:r>
              <a:rPr lang="ja-JP" altLang="en-US" strike="noStrike" noProof="1" smtClean="0"/>
              <a:t>マスタ タイトルの書式設定</a:t>
            </a:r>
            <a:endParaRPr lang="ja-JP" altLang="en-US" strike="noStrike" noProof="1"/>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ja-JP" altLang="en-US" strike="noStrike" noProof="1" smtClean="0"/>
              <a:t>マスタ テキストの書式設定</a:t>
            </a:r>
            <a:endParaRPr lang="ja-JP" altLang="en-US" strike="noStrike" noProof="1" smtClean="0"/>
          </a:p>
        </p:txBody>
      </p:sp>
      <p:sp>
        <p:nvSpPr>
          <p:cNvPr id="4" name="页脚占位符 3"/>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smtClean="0"/>
              <a:t>マスタ タイトルの書式設定</a:t>
            </a:r>
            <a:endParaRPr lang="ja-JP" altLang="en-US" strike="noStrike" noProof="1"/>
          </a:p>
        </p:txBody>
      </p:sp>
      <p:sp>
        <p:nvSpPr>
          <p:cNvPr id="3" name="コンテンツ プレースホルダ 2"/>
          <p:cNvSpPr>
            <a:spLocks noGrp="1"/>
          </p:cNvSpPr>
          <p:nvPr>
            <p:ph sz="half" idx="1"/>
          </p:nvPr>
        </p:nvSpPr>
        <p:spPr>
          <a:xfrm>
            <a:off x="685800" y="1066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4" name="コンテンツ プレースホルダ 3"/>
          <p:cNvSpPr>
            <a:spLocks noGrp="1"/>
          </p:cNvSpPr>
          <p:nvPr>
            <p:ph sz="half" idx="2"/>
          </p:nvPr>
        </p:nvSpPr>
        <p:spPr>
          <a:xfrm>
            <a:off x="4648200" y="1066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5" name="页脚占位符 4"/>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6" name="灯片编号占位符 5"/>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pPr fontAlgn="base"/>
            <a:r>
              <a:rPr lang="ja-JP" altLang="en-US" strike="noStrike" noProof="1" smtClean="0"/>
              <a:t>マスタ タイトルの書式設定</a:t>
            </a:r>
            <a:endParaRPr lang="ja-JP" altLang="en-US" strike="noStrike" noProof="1"/>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ja-JP" altLang="en-US" strike="noStrike" noProof="1" smtClean="0"/>
              <a:t>マスタ テキストの書式設定</a:t>
            </a:r>
            <a:endParaRPr lang="ja-JP" altLang="en-US" strike="noStrike" noProof="1" smtClean="0"/>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ja-JP" altLang="en-US" strike="noStrike" noProof="1" smtClean="0"/>
              <a:t>マスタ テキストの書式設定</a:t>
            </a:r>
            <a:endParaRPr lang="ja-JP" altLang="en-US" strike="noStrike" noProof="1" smtClean="0"/>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7" name="页脚占位符 6"/>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8" name="灯片编号占位符 7"/>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smtClean="0"/>
              <a:t>マスタ タイトルの書式設定</a:t>
            </a:r>
            <a:endParaRPr lang="ja-JP" altLang="en-US" strike="noStrike" noProof="1"/>
          </a:p>
        </p:txBody>
      </p:sp>
      <p:sp>
        <p:nvSpPr>
          <p:cNvPr id="3" name="页脚占位符 2"/>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4" name="灯片编号占位符 3"/>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3" name="灯片编号占位符 2"/>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pPr fontAlgn="base"/>
            <a:r>
              <a:rPr lang="ja-JP" altLang="en-US" strike="noStrike" noProof="1" smtClean="0"/>
              <a:t>マスタ タイトルの書式設定</a:t>
            </a:r>
            <a:endParaRPr lang="ja-JP" altLang="en-US" strike="noStrike" noProof="1"/>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ja-JP" altLang="en-US" strike="noStrike" noProof="1" smtClean="0"/>
              <a:t>マスタ テキストの書式設定</a:t>
            </a:r>
            <a:endParaRPr lang="ja-JP" altLang="en-US" strike="noStrike" noProof="1" smtClean="0"/>
          </a:p>
        </p:txBody>
      </p:sp>
      <p:sp>
        <p:nvSpPr>
          <p:cNvPr id="5" name="页脚占位符 4"/>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6" name="灯片编号占位符 5"/>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pPr fontAlgn="base"/>
            <a:r>
              <a:rPr lang="ja-JP" altLang="en-US" strike="noStrike" noProof="1" smtClean="0"/>
              <a:t>マスタ タイトルの書式設定</a:t>
            </a:r>
            <a:endParaRPr lang="ja-JP" altLang="en-US" strike="noStrike" noProof="1"/>
          </a:p>
        </p:txBody>
      </p:sp>
      <p:sp>
        <p:nvSpPr>
          <p:cNvPr id="3" name="図プレースホルダ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52A930"/>
              </a:buClr>
              <a:buSzTx/>
              <a:buFontTx/>
              <a:buNone/>
              <a:defRPr/>
            </a:pPr>
            <a:endParaRPr kumimoji="0" lang="ja-JP" altLang="en-US" sz="3200" b="0" i="0" u="none" strike="noStrike" kern="0" cap="none" spc="0" normalizeH="0" baseline="0" noProof="0" smtClean="0">
              <a:ln>
                <a:noFill/>
              </a:ln>
              <a:solidFill>
                <a:schemeClr val="tx1"/>
              </a:solidFill>
              <a:effectLst/>
              <a:uLnTx/>
              <a:uFillTx/>
              <a:latin typeface="+mn-lt"/>
              <a:ea typeface="MS PGothic" panose="020B0600070205080204" pitchFamily="34" charset="-128"/>
              <a:cs typeface="+mn-cs"/>
            </a:endParaRP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ja-JP" altLang="en-US" strike="noStrike" noProof="1" smtClean="0"/>
              <a:t>マスタ テキストの書式設定</a:t>
            </a:r>
            <a:endParaRPr lang="ja-JP" altLang="en-US" strike="noStrike" noProof="1" smtClean="0"/>
          </a:p>
        </p:txBody>
      </p:sp>
      <p:sp>
        <p:nvSpPr>
          <p:cNvPr id="5" name="页脚占位符 4"/>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6" name="灯片编号占位符 5"/>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smtClean="0"/>
              <a:t>マスタ タイトルの書式設定</a:t>
            </a:r>
            <a:endParaRPr lang="ja-JP" altLang="en-US" strike="noStrike" noProof="1"/>
          </a:p>
        </p:txBody>
      </p:sp>
      <p:sp>
        <p:nvSpPr>
          <p:cNvPr id="3" name="縦書きテキスト プレースホルダ 2"/>
          <p:cNvSpPr>
            <a:spLocks noGrp="1"/>
          </p:cNvSpPr>
          <p:nvPr>
            <p:ph type="body" orient="vert" idx="1"/>
          </p:nvPr>
        </p:nvSpPr>
        <p:spPr/>
        <p:txBody>
          <a:bodyPr vert="eaVert"/>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4" name="页脚占位符 3"/>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05600" y="228600"/>
            <a:ext cx="2133600" cy="5257800"/>
          </a:xfrm>
        </p:spPr>
        <p:txBody>
          <a:bodyPr vert="eaVert"/>
          <a:lstStyle/>
          <a:p>
            <a:pPr fontAlgn="base"/>
            <a:r>
              <a:rPr lang="ja-JP" altLang="en-US" strike="noStrike" noProof="1" smtClean="0"/>
              <a:t>マスタ タイトルの書式設定</a:t>
            </a:r>
            <a:endParaRPr lang="ja-JP" altLang="en-US" strike="noStrike" noProof="1"/>
          </a:p>
        </p:txBody>
      </p:sp>
      <p:sp>
        <p:nvSpPr>
          <p:cNvPr id="3" name="縦書きテキスト プレースホルダ 2"/>
          <p:cNvSpPr>
            <a:spLocks noGrp="1"/>
          </p:cNvSpPr>
          <p:nvPr>
            <p:ph type="body" orient="vert" idx="1"/>
          </p:nvPr>
        </p:nvSpPr>
        <p:spPr>
          <a:xfrm>
            <a:off x="304800" y="228600"/>
            <a:ext cx="6248400" cy="5257800"/>
          </a:xfrm>
        </p:spPr>
        <p:txBody>
          <a:bodyPr vert="eaVert"/>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4" name="页脚占位符 3"/>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smtClean="0"/>
              <a:t>マスタ タイトルの書式設定</a:t>
            </a:r>
            <a:endParaRPr lang="ja-JP" altLang="en-US" strike="noStrike" noProof="1"/>
          </a:p>
        </p:txBody>
      </p:sp>
      <p:sp>
        <p:nvSpPr>
          <p:cNvPr id="3" name="コンテンツ プレースホルダ 2"/>
          <p:cNvSpPr>
            <a:spLocks noGrp="1"/>
          </p:cNvSpPr>
          <p:nvPr>
            <p:ph sz="half" idx="1"/>
          </p:nvPr>
        </p:nvSpPr>
        <p:spPr>
          <a:xfrm>
            <a:off x="685800" y="1066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4" name="コンテンツ プレースホルダ 3"/>
          <p:cNvSpPr>
            <a:spLocks noGrp="1"/>
          </p:cNvSpPr>
          <p:nvPr>
            <p:ph sz="half" idx="2"/>
          </p:nvPr>
        </p:nvSpPr>
        <p:spPr>
          <a:xfrm>
            <a:off x="4648200" y="1066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5" name="页脚占位符 4"/>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6" name="灯片编号占位符 5"/>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228600"/>
            <a:ext cx="8534400" cy="381000"/>
          </a:xfrm>
        </p:spPr>
        <p:txBody>
          <a:bodyPr/>
          <a:lstStyle/>
          <a:p>
            <a:pPr fontAlgn="base"/>
            <a:r>
              <a:rPr lang="ja-JP" altLang="en-US" strike="noStrike" noProof="1" smtClean="0"/>
              <a:t>マスタ タイトルの書式設定</a:t>
            </a:r>
            <a:endParaRPr lang="ja-JP" altLang="en-US" strike="noStrike" noProof="1"/>
          </a:p>
        </p:txBody>
      </p:sp>
      <p:sp>
        <p:nvSpPr>
          <p:cNvPr id="3" name="表プレースホルダ 2"/>
          <p:cNvSpPr>
            <a:spLocks noGrp="1"/>
          </p:cNvSpPr>
          <p:nvPr>
            <p:ph type="tbl" idx="1"/>
          </p:nvPr>
        </p:nvSpPr>
        <p:spPr>
          <a:xfrm>
            <a:off x="685800" y="1066800"/>
            <a:ext cx="7772400" cy="4419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52A930"/>
              </a:buClr>
              <a:buSzTx/>
              <a:buFontTx/>
              <a:buChar char="•"/>
              <a:defRPr/>
            </a:pPr>
            <a:endParaRPr kumimoji="0" lang="ja-JP" altLang="en-US" sz="2800" b="0" i="0" u="none" strike="noStrike" kern="0" cap="none" spc="0" normalizeH="0" baseline="0" noProof="0" smtClean="0">
              <a:ln>
                <a:noFill/>
              </a:ln>
              <a:solidFill>
                <a:schemeClr val="tx1"/>
              </a:solidFill>
              <a:effectLst/>
              <a:uLnTx/>
              <a:uFillTx/>
              <a:latin typeface="+mn-lt"/>
              <a:ea typeface="MS PGothic" panose="020B0600070205080204" pitchFamily="34" charset="-128"/>
              <a:cs typeface="+mn-cs"/>
            </a:endParaRPr>
          </a:p>
        </p:txBody>
      </p:sp>
      <p:sp>
        <p:nvSpPr>
          <p:cNvPr id="4" name="页脚占位符 3"/>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5" name="灯片编号占位符 4"/>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AndObj" preserve="1">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228600"/>
            <a:ext cx="8534400" cy="381000"/>
          </a:xfrm>
        </p:spPr>
        <p:txBody>
          <a:bodyPr/>
          <a:lstStyle/>
          <a:p>
            <a:pPr fontAlgn="base"/>
            <a:r>
              <a:rPr lang="ja-JP" altLang="en-US" strike="noStrike" noProof="1" smtClean="0"/>
              <a:t>マスタ タイトルの書式設定</a:t>
            </a:r>
            <a:endParaRPr lang="ja-JP" altLang="en-US" strike="noStrike" noProof="1"/>
          </a:p>
        </p:txBody>
      </p:sp>
      <p:sp>
        <p:nvSpPr>
          <p:cNvPr id="3" name="テキスト プレースホルダ 2"/>
          <p:cNvSpPr>
            <a:spLocks noGrp="1"/>
          </p:cNvSpPr>
          <p:nvPr>
            <p:ph type="body" sz="half" idx="1"/>
          </p:nvPr>
        </p:nvSpPr>
        <p:spPr>
          <a:xfrm>
            <a:off x="685800" y="1066800"/>
            <a:ext cx="3810000" cy="4419600"/>
          </a:xfrm>
        </p:spPr>
        <p:txBody>
          <a:body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4" name="コンテンツ プレースホルダ 3"/>
          <p:cNvSpPr>
            <a:spLocks noGrp="1"/>
          </p:cNvSpPr>
          <p:nvPr>
            <p:ph sz="half" idx="2"/>
          </p:nvPr>
        </p:nvSpPr>
        <p:spPr>
          <a:xfrm>
            <a:off x="4648200" y="1066800"/>
            <a:ext cx="3810000" cy="4419600"/>
          </a:xfrm>
        </p:spPr>
        <p:txBody>
          <a:body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5" name="页脚占位符 4"/>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6" name="灯片编号占位符 5"/>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pPr fontAlgn="base"/>
            <a:r>
              <a:rPr lang="ja-JP" altLang="en-US" strike="noStrike" noProof="1" smtClean="0"/>
              <a:t>マスタ タイトルの書式設定</a:t>
            </a:r>
            <a:endParaRPr lang="ja-JP" altLang="en-US" strike="noStrike" noProof="1"/>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ja-JP" altLang="en-US" strike="noStrike" noProof="1" smtClean="0"/>
              <a:t>マスタ テキストの書式設定</a:t>
            </a:r>
            <a:endParaRPr lang="ja-JP" altLang="en-US" strike="noStrike" noProof="1" smtClean="0"/>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ja-JP" altLang="en-US" strike="noStrike" noProof="1" smtClean="0"/>
              <a:t>マスタ テキストの書式設定</a:t>
            </a:r>
            <a:endParaRPr lang="ja-JP" altLang="en-US" strike="noStrike" noProof="1" smtClean="0"/>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7" name="页脚占位符 6"/>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8" name="灯片编号占位符 7"/>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smtClean="0"/>
              <a:t>マスタ タイトルの書式設定</a:t>
            </a:r>
            <a:endParaRPr lang="ja-JP" altLang="en-US" strike="noStrike" noProof="1"/>
          </a:p>
        </p:txBody>
      </p:sp>
      <p:sp>
        <p:nvSpPr>
          <p:cNvPr id="3" name="页脚占位符 2"/>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4" name="灯片编号占位符 3"/>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3" name="灯片编号占位符 2"/>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pPr fontAlgn="base"/>
            <a:r>
              <a:rPr lang="ja-JP" altLang="en-US" strike="noStrike" noProof="1" smtClean="0"/>
              <a:t>マスタ タイトルの書式設定</a:t>
            </a:r>
            <a:endParaRPr lang="ja-JP" altLang="en-US" strike="noStrike" noProof="1"/>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ja-JP" altLang="en-US" strike="noStrike" noProof="1" smtClean="0"/>
              <a:t>マスタ テキストの書式設定</a:t>
            </a:r>
            <a:endParaRPr lang="ja-JP" altLang="en-US" strike="noStrike" noProof="1" smtClean="0"/>
          </a:p>
          <a:p>
            <a:pPr lvl="1" fontAlgn="base"/>
            <a:r>
              <a:rPr lang="ja-JP" altLang="en-US" strike="noStrike" noProof="1" smtClean="0"/>
              <a:t>第 </a:t>
            </a:r>
            <a:r>
              <a:rPr lang="en-US" altLang="ja-JP" strike="noStrike" noProof="1" smtClean="0"/>
              <a:t>2 </a:t>
            </a:r>
            <a:r>
              <a:rPr lang="ja-JP" altLang="en-US" strike="noStrike" noProof="1" smtClean="0"/>
              <a:t>レベル</a:t>
            </a:r>
            <a:endParaRPr lang="ja-JP" altLang="en-US" strike="noStrike" noProof="1" smtClean="0"/>
          </a:p>
          <a:p>
            <a:pPr lvl="2" fontAlgn="base"/>
            <a:r>
              <a:rPr lang="ja-JP" altLang="en-US" strike="noStrike" noProof="1" smtClean="0"/>
              <a:t>第 </a:t>
            </a:r>
            <a:r>
              <a:rPr lang="en-US" altLang="ja-JP" strike="noStrike" noProof="1" smtClean="0"/>
              <a:t>3 </a:t>
            </a:r>
            <a:r>
              <a:rPr lang="ja-JP" altLang="en-US" strike="noStrike" noProof="1" smtClean="0"/>
              <a:t>レベル</a:t>
            </a:r>
            <a:endParaRPr lang="ja-JP" altLang="en-US" strike="noStrike" noProof="1" smtClean="0"/>
          </a:p>
          <a:p>
            <a:pPr lvl="3" fontAlgn="base"/>
            <a:r>
              <a:rPr lang="ja-JP" altLang="en-US" strike="noStrike" noProof="1" smtClean="0"/>
              <a:t>第 </a:t>
            </a:r>
            <a:r>
              <a:rPr lang="en-US" altLang="ja-JP" strike="noStrike" noProof="1" smtClean="0"/>
              <a:t>4 </a:t>
            </a:r>
            <a:r>
              <a:rPr lang="ja-JP" altLang="en-US" strike="noStrike" noProof="1" smtClean="0"/>
              <a:t>レベル</a:t>
            </a:r>
            <a:endParaRPr lang="ja-JP" altLang="en-US" strike="noStrike" noProof="1" smtClean="0"/>
          </a:p>
          <a:p>
            <a:pPr lvl="4" fontAlgn="base"/>
            <a:r>
              <a:rPr lang="ja-JP" altLang="en-US" strike="noStrike" noProof="1" smtClean="0"/>
              <a:t>第 </a:t>
            </a:r>
            <a:r>
              <a:rPr lang="en-US" altLang="ja-JP" strike="noStrike" noProof="1" smtClean="0"/>
              <a:t>5 </a:t>
            </a:r>
            <a:r>
              <a:rPr lang="ja-JP" altLang="en-US" strike="noStrike" noProof="1" smtClean="0"/>
              <a:t>レベル</a:t>
            </a:r>
            <a:endParaRPr lang="ja-JP" altLang="en-US" strike="noStrike" noProof="1"/>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ja-JP" altLang="en-US" strike="noStrike" noProof="1" smtClean="0"/>
              <a:t>マスタ テキストの書式設定</a:t>
            </a:r>
            <a:endParaRPr lang="ja-JP" altLang="en-US" strike="noStrike" noProof="1" smtClean="0"/>
          </a:p>
        </p:txBody>
      </p:sp>
      <p:sp>
        <p:nvSpPr>
          <p:cNvPr id="5" name="页脚占位符 4"/>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6" name="灯片编号占位符 5"/>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pPr fontAlgn="base"/>
            <a:r>
              <a:rPr lang="ja-JP" altLang="en-US" strike="noStrike" noProof="1" smtClean="0"/>
              <a:t>マスタ タイトルの書式設定</a:t>
            </a:r>
            <a:endParaRPr lang="ja-JP" altLang="en-US" strike="noStrike" noProof="1"/>
          </a:p>
        </p:txBody>
      </p:sp>
      <p:sp>
        <p:nvSpPr>
          <p:cNvPr id="3" name="図プレースホルダ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52A930"/>
              </a:buClr>
              <a:buSzTx/>
              <a:buFontTx/>
              <a:buNone/>
              <a:defRPr/>
            </a:pPr>
            <a:endParaRPr kumimoji="0" lang="ja-JP" altLang="en-US" sz="3200" b="0" i="0" u="none" strike="noStrike" kern="0" cap="none" spc="0" normalizeH="0" baseline="0" noProof="0" smtClean="0">
              <a:ln>
                <a:noFill/>
              </a:ln>
              <a:solidFill>
                <a:schemeClr val="tx1"/>
              </a:solidFill>
              <a:effectLst/>
              <a:uLnTx/>
              <a:uFillTx/>
              <a:latin typeface="+mn-lt"/>
              <a:ea typeface="MS PGothic" panose="020B0600070205080204" pitchFamily="34" charset="-128"/>
              <a:cs typeface="+mn-cs"/>
            </a:endParaRP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ja-JP" altLang="en-US" strike="noStrike" noProof="1" smtClean="0"/>
              <a:t>マスタ テキストの書式設定</a:t>
            </a:r>
            <a:endParaRPr lang="ja-JP" altLang="en-US" strike="noStrike" noProof="1" smtClean="0"/>
          </a:p>
        </p:txBody>
      </p:sp>
      <p:sp>
        <p:nvSpPr>
          <p:cNvPr id="5" name="页脚占位符 4"/>
          <p:cNvSpPr>
            <a:spLocks noGrp="1"/>
          </p:cNvSpPr>
          <p:nvPr>
            <p:ph type="ftr" sz="quarter" idx="10"/>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6" name="灯片编号占位符 5"/>
          <p:cNvSpPr>
            <a:spLocks noGrp="1"/>
          </p:cNvSpPr>
          <p:nvPr>
            <p:ph type="sldNum" sz="quarter" idx="11"/>
          </p:nvPr>
        </p:nvSpPr>
        <p:spPr/>
        <p:txBody>
          <a:bodyPr/>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2.jpe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slideLayout" Target="../slideLayouts/slideLayout23.xml"/><Relationship Id="rId7" Type="http://schemas.openxmlformats.org/officeDocument/2006/relationships/slideLayout" Target="../slideLayouts/slideLayout2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5" Type="http://schemas.openxmlformats.org/officeDocument/2006/relationships/theme" Target="../theme/theme2.xml"/><Relationship Id="rId14" Type="http://schemas.openxmlformats.org/officeDocument/2006/relationships/image" Target="../media/image2.jpeg"/><Relationship Id="rId13" Type="http://schemas.openxmlformats.org/officeDocument/2006/relationships/slideLayout" Target="../slideLayouts/slideLayout28.xml"/><Relationship Id="rId12" Type="http://schemas.openxmlformats.org/officeDocument/2006/relationships/slideLayout" Target="../slideLayouts/slideLayout27.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7.xml"/><Relationship Id="rId8" Type="http://schemas.openxmlformats.org/officeDocument/2006/relationships/slideLayout" Target="../slideLayouts/slideLayout36.xml"/><Relationship Id="rId7" Type="http://schemas.openxmlformats.org/officeDocument/2006/relationships/slideLayout" Target="../slideLayouts/slideLayout35.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 Id="rId3" Type="http://schemas.openxmlformats.org/officeDocument/2006/relationships/slideLayout" Target="../slideLayouts/slideLayout31.xml"/><Relationship Id="rId2" Type="http://schemas.openxmlformats.org/officeDocument/2006/relationships/slideLayout" Target="../slideLayouts/slideLayout30.xml"/><Relationship Id="rId15" Type="http://schemas.openxmlformats.org/officeDocument/2006/relationships/theme" Target="../theme/theme3.xml"/><Relationship Id="rId14" Type="http://schemas.openxmlformats.org/officeDocument/2006/relationships/image" Target="../media/image2.jpeg"/><Relationship Id="rId13" Type="http://schemas.openxmlformats.org/officeDocument/2006/relationships/slideLayout" Target="../slideLayouts/slideLayout41.xml"/><Relationship Id="rId12" Type="http://schemas.openxmlformats.org/officeDocument/2006/relationships/slideLayout" Target="../slideLayouts/slideLayout40.xml"/><Relationship Id="rId11" Type="http://schemas.openxmlformats.org/officeDocument/2006/relationships/slideLayout" Target="../slideLayouts/slideLayout39.xml"/><Relationship Id="rId10" Type="http://schemas.openxmlformats.org/officeDocument/2006/relationships/slideLayout" Target="../slideLayouts/slideLayout38.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descr="wave_bar"/>
          <p:cNvPicPr>
            <a:picLocks noChangeAspect="1"/>
          </p:cNvPicPr>
          <p:nvPr/>
        </p:nvPicPr>
        <p:blipFill>
          <a:blip r:embed="rId16"/>
          <a:stretch>
            <a:fillRect/>
          </a:stretch>
        </p:blipFill>
        <p:spPr>
          <a:xfrm>
            <a:off x="3175" y="6186488"/>
            <a:ext cx="9140825" cy="671512"/>
          </a:xfrm>
          <a:prstGeom prst="rect">
            <a:avLst/>
          </a:prstGeom>
          <a:noFill/>
          <a:ln w="9525">
            <a:noFill/>
          </a:ln>
        </p:spPr>
      </p:pic>
      <p:sp>
        <p:nvSpPr>
          <p:cNvPr id="1027" name="Rectangle 2"/>
          <p:cNvSpPr>
            <a:spLocks noGrp="1"/>
          </p:cNvSpPr>
          <p:nvPr>
            <p:ph type="title"/>
          </p:nvPr>
        </p:nvSpPr>
        <p:spPr>
          <a:xfrm>
            <a:off x="304800" y="228600"/>
            <a:ext cx="8534400" cy="381000"/>
          </a:xfrm>
          <a:prstGeom prst="rect">
            <a:avLst/>
          </a:prstGeom>
          <a:noFill/>
          <a:ln w="9525">
            <a:noFill/>
          </a:ln>
        </p:spPr>
        <p:txBody>
          <a:bodyPr anchor="ctr" anchorCtr="0"/>
          <a:p>
            <a:pPr lvl="0"/>
            <a:r>
              <a:rPr lang="ja-JP" altLang="en-US" dirty="0"/>
              <a:t>マスタ タイトルの書式設定</a:t>
            </a:r>
            <a:endParaRPr lang="ja-JP" altLang="en-US" dirty="0"/>
          </a:p>
        </p:txBody>
      </p:sp>
      <p:sp>
        <p:nvSpPr>
          <p:cNvPr id="1028" name="Rectangle 3"/>
          <p:cNvSpPr>
            <a:spLocks noGrp="1"/>
          </p:cNvSpPr>
          <p:nvPr>
            <p:ph type="body"/>
          </p:nvPr>
        </p:nvSpPr>
        <p:spPr>
          <a:xfrm>
            <a:off x="685800" y="1066800"/>
            <a:ext cx="7772400" cy="4419600"/>
          </a:xfrm>
          <a:prstGeom prst="rect">
            <a:avLst/>
          </a:prstGeom>
          <a:noFill/>
          <a:ln w="9525">
            <a:noFill/>
          </a:ln>
        </p:spPr>
        <p:txBody>
          <a:bodyPr/>
          <a:p>
            <a:pPr lvl="0"/>
            <a:r>
              <a:rPr lang="ja-JP" altLang="en-US" dirty="0"/>
              <a:t>マスタ テキストの書式設定</a:t>
            </a:r>
            <a:endParaRPr lang="ja-JP" altLang="en-US" dirty="0"/>
          </a:p>
          <a:p>
            <a:pPr lvl="1"/>
            <a:r>
              <a:rPr lang="ja-JP" altLang="en-US" dirty="0"/>
              <a:t>第 </a:t>
            </a:r>
            <a:r>
              <a:rPr lang="en-US" altLang="ja-JP" dirty="0"/>
              <a:t>2 </a:t>
            </a:r>
            <a:r>
              <a:rPr lang="ja-JP" altLang="en-US" dirty="0"/>
              <a:t>レベル</a:t>
            </a:r>
            <a:endParaRPr lang="ja-JP" altLang="en-US" dirty="0"/>
          </a:p>
          <a:p>
            <a:pPr lvl="2"/>
            <a:r>
              <a:rPr lang="ja-JP" altLang="en-US" dirty="0"/>
              <a:t>第 </a:t>
            </a:r>
            <a:r>
              <a:rPr lang="en-US" altLang="ja-JP" dirty="0"/>
              <a:t>3 </a:t>
            </a:r>
            <a:r>
              <a:rPr lang="ja-JP" altLang="en-US" dirty="0"/>
              <a:t>レベル</a:t>
            </a:r>
            <a:endParaRPr lang="ja-JP" altLang="en-US" dirty="0"/>
          </a:p>
          <a:p>
            <a:pPr lvl="3"/>
            <a:r>
              <a:rPr lang="ja-JP" altLang="en-US" dirty="0"/>
              <a:t>第 </a:t>
            </a:r>
            <a:r>
              <a:rPr lang="en-US" altLang="ja-JP" dirty="0"/>
              <a:t>4 </a:t>
            </a:r>
            <a:r>
              <a:rPr lang="ja-JP" altLang="en-US" dirty="0"/>
              <a:t>レベル</a:t>
            </a:r>
            <a:endParaRPr lang="ja-JP" altLang="en-US" dirty="0"/>
          </a:p>
          <a:p>
            <a:pPr lvl="4"/>
            <a:r>
              <a:rPr lang="ja-JP" altLang="en-US" dirty="0"/>
              <a:t>第 </a:t>
            </a:r>
            <a:r>
              <a:rPr lang="en-US" altLang="ja-JP" dirty="0"/>
              <a:t>5 </a:t>
            </a:r>
            <a:r>
              <a:rPr lang="ja-JP" altLang="en-US" dirty="0"/>
              <a:t>レベル</a:t>
            </a:r>
            <a:endParaRPr lang="ja-JP" altLang="en-US" dirty="0"/>
          </a:p>
        </p:txBody>
      </p:sp>
      <p:sp>
        <p:nvSpPr>
          <p:cNvPr id="1029" name="Rectangle 5"/>
          <p:cNvSpPr>
            <a:spLocks noGrp="1" noChangeArrowheads="1"/>
          </p:cNvSpPr>
          <p:nvPr>
            <p:ph type="ftr" sz="quarter" idx="3"/>
          </p:nvPr>
        </p:nvSpPr>
        <p:spPr bwMode="auto">
          <a:xfrm>
            <a:off x="0" y="6477000"/>
            <a:ext cx="4038600" cy="304800"/>
          </a:xfrm>
          <a:prstGeom prst="rect">
            <a:avLst/>
          </a:prstGeom>
          <a:noFill/>
          <a:ln w="9525">
            <a:noFill/>
            <a:miter lim="800000"/>
          </a:ln>
        </p:spPr>
        <p:txBody>
          <a:bodyPr vert="horz" wrap="square" lIns="91440" tIns="45720" rIns="91440" bIns="45720" numCol="1" anchor="b" anchorCtr="0" compatLnSpc="1"/>
          <a:lstStyle>
            <a:lvl1pPr algn="ctr">
              <a:defRPr sz="900">
                <a:solidFill>
                  <a:schemeClr val="bg1"/>
                </a:solidFill>
                <a:latin typeface="Arial" panose="020B0604020202020204" pitchFamily="34" charset="0"/>
                <a:ea typeface="MS PGothic" panose="020B0600070205080204" pitchFamily="34" charset="-128"/>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1030" name="Rectangle 6"/>
          <p:cNvSpPr>
            <a:spLocks noGrp="1" noChangeArrowheads="1"/>
          </p:cNvSpPr>
          <p:nvPr>
            <p:ph type="sldNum" sz="quarter" idx="4"/>
          </p:nvPr>
        </p:nvSpPr>
        <p:spPr bwMode="auto">
          <a:xfrm>
            <a:off x="7239000" y="6629400"/>
            <a:ext cx="1905000" cy="228600"/>
          </a:xfrm>
          <a:prstGeom prst="rect">
            <a:avLst/>
          </a:prstGeom>
          <a:noFill/>
          <a:ln w="9525">
            <a:noFill/>
            <a:miter lim="800000"/>
          </a:ln>
        </p:spPr>
        <p:txBody>
          <a:bodyPr vert="horz" wrap="square" lIns="91440" tIns="45720" rIns="91440" bIns="45720" numCol="1" anchor="b" anchorCtr="0" compatLnSpc="1"/>
          <a:lstStyle>
            <a:lvl1pPr algn="r">
              <a:defRPr sz="1200">
                <a:solidFill>
                  <a:schemeClr val="bg1"/>
                </a:solidFill>
              </a:defRPr>
            </a:lvl1p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pic>
        <p:nvPicPr>
          <p:cNvPr id="1031" name="Picture 12" descr="wave_bar"/>
          <p:cNvPicPr/>
          <p:nvPr/>
        </p:nvPicPr>
        <p:blipFill>
          <a:blip r:embed="rId16"/>
          <a:srcRect b="96654"/>
          <a:stretch>
            <a:fillRect/>
          </a:stretch>
        </p:blipFill>
        <p:spPr>
          <a:xfrm>
            <a:off x="0" y="685800"/>
            <a:ext cx="9140825" cy="730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l" rtl="0" eaLnBrk="0" fontAlgn="base" hangingPunct="0">
        <a:spcBef>
          <a:spcPct val="0"/>
        </a:spcBef>
        <a:spcAft>
          <a:spcPct val="0"/>
        </a:spcAft>
        <a:defRPr sz="2800" b="1">
          <a:solidFill>
            <a:schemeClr val="tx1"/>
          </a:solidFill>
          <a:latin typeface="+mj-lt"/>
          <a:ea typeface="MS PGothic" panose="020B0600070205080204" pitchFamily="34" charset="-128"/>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2pPr>
      <a:lvl3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3pPr>
      <a:lvl4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4pPr>
      <a:lvl5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5pPr>
      <a:lvl6pPr marL="4572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Clr>
          <a:srgbClr val="52A930"/>
        </a:buClr>
        <a:buChar char="•"/>
        <a:defRPr sz="28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lr>
          <a:srgbClr val="52A930"/>
        </a:buClr>
        <a:buChar char="–"/>
        <a:defRPr sz="24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52A930"/>
        </a:buClr>
        <a:buChar char="•"/>
        <a:defRPr sz="20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lr>
          <a:srgbClr val="52A930"/>
        </a:buClr>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52A930"/>
        </a:buClr>
        <a:buChar char="»"/>
        <a:defRPr sz="1600">
          <a:solidFill>
            <a:schemeClr val="tx1"/>
          </a:solidFill>
          <a:latin typeface="+mn-lt"/>
          <a:ea typeface="MS PGothic" panose="020B0600070205080204" pitchFamily="34" charset="-128"/>
        </a:defRPr>
      </a:lvl5pPr>
      <a:lvl6pPr marL="2514600" indent="-228600" algn="l" rtl="0" fontAlgn="base">
        <a:spcBef>
          <a:spcPct val="20000"/>
        </a:spcBef>
        <a:spcAft>
          <a:spcPct val="0"/>
        </a:spcAft>
        <a:buClr>
          <a:srgbClr val="52A930"/>
        </a:buClr>
        <a:buChar char="»"/>
        <a:defRPr sz="1600">
          <a:solidFill>
            <a:schemeClr val="tx1"/>
          </a:solidFill>
          <a:latin typeface="+mn-lt"/>
          <a:ea typeface="+mn-ea"/>
        </a:defRPr>
      </a:lvl6pPr>
      <a:lvl7pPr marL="2971800" indent="-228600" algn="l" rtl="0" fontAlgn="base">
        <a:spcBef>
          <a:spcPct val="20000"/>
        </a:spcBef>
        <a:spcAft>
          <a:spcPct val="0"/>
        </a:spcAft>
        <a:buClr>
          <a:srgbClr val="52A930"/>
        </a:buClr>
        <a:buChar char="»"/>
        <a:defRPr sz="1600">
          <a:solidFill>
            <a:schemeClr val="tx1"/>
          </a:solidFill>
          <a:latin typeface="+mn-lt"/>
          <a:ea typeface="+mn-ea"/>
        </a:defRPr>
      </a:lvl7pPr>
      <a:lvl8pPr marL="3429000" indent="-228600" algn="l" rtl="0" fontAlgn="base">
        <a:spcBef>
          <a:spcPct val="20000"/>
        </a:spcBef>
        <a:spcAft>
          <a:spcPct val="0"/>
        </a:spcAft>
        <a:buClr>
          <a:srgbClr val="52A930"/>
        </a:buClr>
        <a:buChar char="»"/>
        <a:defRPr sz="1600">
          <a:solidFill>
            <a:schemeClr val="tx1"/>
          </a:solidFill>
          <a:latin typeface="+mn-lt"/>
          <a:ea typeface="+mn-ea"/>
        </a:defRPr>
      </a:lvl8pPr>
      <a:lvl9pPr marL="3886200" indent="-228600" algn="l" rtl="0" fontAlgn="base">
        <a:spcBef>
          <a:spcPct val="20000"/>
        </a:spcBef>
        <a:spcAft>
          <a:spcPct val="0"/>
        </a:spcAft>
        <a:buClr>
          <a:srgbClr val="52A930"/>
        </a:buClr>
        <a:buChar char="»"/>
        <a:defRPr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3074" name="Picture 8" descr="wave_bar"/>
          <p:cNvPicPr>
            <a:picLocks noChangeAspect="1"/>
          </p:cNvPicPr>
          <p:nvPr/>
        </p:nvPicPr>
        <p:blipFill>
          <a:blip r:embed="rId14"/>
          <a:stretch>
            <a:fillRect/>
          </a:stretch>
        </p:blipFill>
        <p:spPr>
          <a:xfrm>
            <a:off x="3175" y="6186488"/>
            <a:ext cx="9140825" cy="671512"/>
          </a:xfrm>
          <a:prstGeom prst="rect">
            <a:avLst/>
          </a:prstGeom>
          <a:noFill/>
          <a:ln w="9525">
            <a:noFill/>
          </a:ln>
        </p:spPr>
      </p:pic>
      <p:sp>
        <p:nvSpPr>
          <p:cNvPr id="3075" name="Rectangle 2"/>
          <p:cNvSpPr>
            <a:spLocks noGrp="1"/>
          </p:cNvSpPr>
          <p:nvPr>
            <p:ph type="title"/>
          </p:nvPr>
        </p:nvSpPr>
        <p:spPr>
          <a:xfrm>
            <a:off x="304800" y="228600"/>
            <a:ext cx="8534400" cy="381000"/>
          </a:xfrm>
          <a:prstGeom prst="rect">
            <a:avLst/>
          </a:prstGeom>
          <a:noFill/>
          <a:ln w="9525">
            <a:noFill/>
          </a:ln>
        </p:spPr>
        <p:txBody>
          <a:bodyPr anchor="ctr" anchorCtr="0"/>
          <a:p>
            <a:pPr lvl="0"/>
            <a:r>
              <a:rPr lang="ja-JP" altLang="en-US" dirty="0"/>
              <a:t>マスタ タイトルの書式設定</a:t>
            </a:r>
            <a:endParaRPr lang="ja-JP" altLang="en-US" dirty="0"/>
          </a:p>
        </p:txBody>
      </p:sp>
      <p:sp>
        <p:nvSpPr>
          <p:cNvPr id="3076" name="Rectangle 3"/>
          <p:cNvSpPr>
            <a:spLocks noGrp="1"/>
          </p:cNvSpPr>
          <p:nvPr>
            <p:ph type="body"/>
          </p:nvPr>
        </p:nvSpPr>
        <p:spPr>
          <a:xfrm>
            <a:off x="685800" y="1066800"/>
            <a:ext cx="7772400" cy="4419600"/>
          </a:xfrm>
          <a:prstGeom prst="rect">
            <a:avLst/>
          </a:prstGeom>
          <a:noFill/>
          <a:ln w="9525">
            <a:noFill/>
          </a:ln>
        </p:spPr>
        <p:txBody>
          <a:bodyPr/>
          <a:p>
            <a:pPr lvl="0"/>
            <a:r>
              <a:rPr lang="ja-JP" altLang="en-US" dirty="0"/>
              <a:t>マスタ テキストの書式設定</a:t>
            </a:r>
            <a:endParaRPr lang="ja-JP" altLang="en-US" dirty="0"/>
          </a:p>
          <a:p>
            <a:pPr lvl="1"/>
            <a:r>
              <a:rPr lang="ja-JP" altLang="en-US" dirty="0"/>
              <a:t>第 </a:t>
            </a:r>
            <a:r>
              <a:rPr lang="en-US" altLang="ja-JP" dirty="0"/>
              <a:t>2 </a:t>
            </a:r>
            <a:r>
              <a:rPr lang="ja-JP" altLang="en-US" dirty="0"/>
              <a:t>レベル</a:t>
            </a:r>
            <a:endParaRPr lang="ja-JP" altLang="en-US" dirty="0"/>
          </a:p>
          <a:p>
            <a:pPr lvl="2"/>
            <a:r>
              <a:rPr lang="ja-JP" altLang="en-US" dirty="0"/>
              <a:t>第 </a:t>
            </a:r>
            <a:r>
              <a:rPr lang="en-US" altLang="ja-JP" dirty="0"/>
              <a:t>3 </a:t>
            </a:r>
            <a:r>
              <a:rPr lang="ja-JP" altLang="en-US" dirty="0"/>
              <a:t>レベル</a:t>
            </a:r>
            <a:endParaRPr lang="ja-JP" altLang="en-US" dirty="0"/>
          </a:p>
          <a:p>
            <a:pPr lvl="3"/>
            <a:r>
              <a:rPr lang="ja-JP" altLang="en-US" dirty="0"/>
              <a:t>第 </a:t>
            </a:r>
            <a:r>
              <a:rPr lang="en-US" altLang="ja-JP" dirty="0"/>
              <a:t>4 </a:t>
            </a:r>
            <a:r>
              <a:rPr lang="ja-JP" altLang="en-US" dirty="0"/>
              <a:t>レベル</a:t>
            </a:r>
            <a:endParaRPr lang="ja-JP" altLang="en-US" dirty="0"/>
          </a:p>
          <a:p>
            <a:pPr lvl="4"/>
            <a:r>
              <a:rPr lang="ja-JP" altLang="en-US" dirty="0"/>
              <a:t>第 </a:t>
            </a:r>
            <a:r>
              <a:rPr lang="en-US" altLang="ja-JP" dirty="0"/>
              <a:t>5 </a:t>
            </a:r>
            <a:r>
              <a:rPr lang="ja-JP" altLang="en-US" dirty="0"/>
              <a:t>レベル</a:t>
            </a:r>
            <a:endParaRPr lang="ja-JP" altLang="en-US" dirty="0"/>
          </a:p>
        </p:txBody>
      </p:sp>
      <p:sp>
        <p:nvSpPr>
          <p:cNvPr id="1029" name="Rectangle 5"/>
          <p:cNvSpPr>
            <a:spLocks noGrp="1" noChangeArrowheads="1"/>
          </p:cNvSpPr>
          <p:nvPr>
            <p:ph type="ftr" sz="quarter" idx="3"/>
          </p:nvPr>
        </p:nvSpPr>
        <p:spPr bwMode="auto">
          <a:xfrm>
            <a:off x="0" y="6477000"/>
            <a:ext cx="4038600" cy="304800"/>
          </a:xfrm>
          <a:prstGeom prst="rect">
            <a:avLst/>
          </a:prstGeom>
          <a:noFill/>
          <a:ln w="9525">
            <a:noFill/>
            <a:miter lim="800000"/>
          </a:ln>
        </p:spPr>
        <p:txBody>
          <a:bodyPr vert="horz" wrap="square" lIns="91440" tIns="45720" rIns="91440" bIns="45720" numCol="1" anchor="b" anchorCtr="0" compatLnSpc="1"/>
          <a:lstStyle>
            <a:lvl1pPr algn="ctr">
              <a:defRPr sz="900">
                <a:solidFill>
                  <a:schemeClr val="bg1"/>
                </a:solidFill>
                <a:latin typeface="Arial" panose="020B0604020202020204" pitchFamily="34" charset="0"/>
                <a:ea typeface="MS PGothic" panose="020B0600070205080204" pitchFamily="34" charset="-128"/>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1030" name="Rectangle 6"/>
          <p:cNvSpPr>
            <a:spLocks noGrp="1" noChangeArrowheads="1"/>
          </p:cNvSpPr>
          <p:nvPr>
            <p:ph type="sldNum" sz="quarter" idx="4"/>
          </p:nvPr>
        </p:nvSpPr>
        <p:spPr bwMode="auto">
          <a:xfrm>
            <a:off x="7239000" y="6629400"/>
            <a:ext cx="1905000" cy="228600"/>
          </a:xfrm>
          <a:prstGeom prst="rect">
            <a:avLst/>
          </a:prstGeom>
          <a:noFill/>
          <a:ln w="9525">
            <a:noFill/>
            <a:miter lim="800000"/>
          </a:ln>
        </p:spPr>
        <p:txBody>
          <a:bodyPr vert="horz" wrap="square" lIns="91440" tIns="45720" rIns="91440" bIns="45720" numCol="1" anchor="b" anchorCtr="0" compatLnSpc="1"/>
          <a:lstStyle>
            <a:lvl1pPr algn="r">
              <a:defRPr sz="1200">
                <a:solidFill>
                  <a:schemeClr val="bg1"/>
                </a:solidFill>
              </a:defRPr>
            </a:lvl1p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pic>
        <p:nvPicPr>
          <p:cNvPr id="3079" name="Picture 12" descr="wave_bar"/>
          <p:cNvPicPr/>
          <p:nvPr/>
        </p:nvPicPr>
        <p:blipFill>
          <a:blip r:embed="rId14"/>
          <a:srcRect b="96654"/>
          <a:stretch>
            <a:fillRect/>
          </a:stretch>
        </p:blipFill>
        <p:spPr>
          <a:xfrm>
            <a:off x="0" y="685800"/>
            <a:ext cx="9140825" cy="730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hf sldNum="0" hdr="0" ftr="0" dt="0"/>
  <p:txStyles>
    <p:titleStyle>
      <a:lvl1pPr algn="l" rtl="0" eaLnBrk="0" fontAlgn="base" hangingPunct="0">
        <a:spcBef>
          <a:spcPct val="0"/>
        </a:spcBef>
        <a:spcAft>
          <a:spcPct val="0"/>
        </a:spcAft>
        <a:defRPr sz="2800" b="1">
          <a:solidFill>
            <a:schemeClr val="tx1"/>
          </a:solidFill>
          <a:latin typeface="+mj-lt"/>
          <a:ea typeface="MS PGothic" panose="020B0600070205080204" pitchFamily="34" charset="-128"/>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2pPr>
      <a:lvl3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3pPr>
      <a:lvl4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4pPr>
      <a:lvl5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5pPr>
      <a:lvl6pPr marL="4572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Clr>
          <a:srgbClr val="52A930"/>
        </a:buClr>
        <a:buChar char="•"/>
        <a:defRPr sz="28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lr>
          <a:srgbClr val="52A930"/>
        </a:buClr>
        <a:buChar char="–"/>
        <a:defRPr sz="24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52A930"/>
        </a:buClr>
        <a:buChar char="•"/>
        <a:defRPr sz="20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lr>
          <a:srgbClr val="52A930"/>
        </a:buClr>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52A930"/>
        </a:buClr>
        <a:buChar char="»"/>
        <a:defRPr sz="1600">
          <a:solidFill>
            <a:schemeClr val="tx1"/>
          </a:solidFill>
          <a:latin typeface="+mn-lt"/>
          <a:ea typeface="MS PGothic" panose="020B0600070205080204" pitchFamily="34" charset="-128"/>
        </a:defRPr>
      </a:lvl5pPr>
      <a:lvl6pPr marL="2514600" indent="-228600" algn="l" rtl="0" fontAlgn="base">
        <a:spcBef>
          <a:spcPct val="20000"/>
        </a:spcBef>
        <a:spcAft>
          <a:spcPct val="0"/>
        </a:spcAft>
        <a:buClr>
          <a:srgbClr val="52A930"/>
        </a:buClr>
        <a:buChar char="»"/>
        <a:defRPr sz="1600">
          <a:solidFill>
            <a:schemeClr val="tx1"/>
          </a:solidFill>
          <a:latin typeface="+mn-lt"/>
          <a:ea typeface="+mn-ea"/>
        </a:defRPr>
      </a:lvl6pPr>
      <a:lvl7pPr marL="2971800" indent="-228600" algn="l" rtl="0" fontAlgn="base">
        <a:spcBef>
          <a:spcPct val="20000"/>
        </a:spcBef>
        <a:spcAft>
          <a:spcPct val="0"/>
        </a:spcAft>
        <a:buClr>
          <a:srgbClr val="52A930"/>
        </a:buClr>
        <a:buChar char="»"/>
        <a:defRPr sz="1600">
          <a:solidFill>
            <a:schemeClr val="tx1"/>
          </a:solidFill>
          <a:latin typeface="+mn-lt"/>
          <a:ea typeface="+mn-ea"/>
        </a:defRPr>
      </a:lvl7pPr>
      <a:lvl8pPr marL="3429000" indent="-228600" algn="l" rtl="0" fontAlgn="base">
        <a:spcBef>
          <a:spcPct val="20000"/>
        </a:spcBef>
        <a:spcAft>
          <a:spcPct val="0"/>
        </a:spcAft>
        <a:buClr>
          <a:srgbClr val="52A930"/>
        </a:buClr>
        <a:buChar char="»"/>
        <a:defRPr sz="1600">
          <a:solidFill>
            <a:schemeClr val="tx1"/>
          </a:solidFill>
          <a:latin typeface="+mn-lt"/>
          <a:ea typeface="+mn-ea"/>
        </a:defRPr>
      </a:lvl8pPr>
      <a:lvl9pPr marL="3886200" indent="-228600" algn="l" rtl="0" fontAlgn="base">
        <a:spcBef>
          <a:spcPct val="20000"/>
        </a:spcBef>
        <a:spcAft>
          <a:spcPct val="0"/>
        </a:spcAft>
        <a:buClr>
          <a:srgbClr val="52A930"/>
        </a:buClr>
        <a:buChar char="»"/>
        <a:defRPr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descr="wave_bar"/>
          <p:cNvPicPr>
            <a:picLocks noChangeAspect="1"/>
          </p:cNvPicPr>
          <p:nvPr/>
        </p:nvPicPr>
        <p:blipFill>
          <a:blip r:embed="rId14"/>
          <a:stretch>
            <a:fillRect/>
          </a:stretch>
        </p:blipFill>
        <p:spPr>
          <a:xfrm>
            <a:off x="3175" y="6186488"/>
            <a:ext cx="9140825" cy="671512"/>
          </a:xfrm>
          <a:prstGeom prst="rect">
            <a:avLst/>
          </a:prstGeom>
          <a:noFill/>
          <a:ln w="9525">
            <a:noFill/>
          </a:ln>
        </p:spPr>
      </p:pic>
      <p:sp>
        <p:nvSpPr>
          <p:cNvPr id="1027" name="Rectangle 2"/>
          <p:cNvSpPr>
            <a:spLocks noGrp="1"/>
          </p:cNvSpPr>
          <p:nvPr>
            <p:ph type="title"/>
          </p:nvPr>
        </p:nvSpPr>
        <p:spPr>
          <a:xfrm>
            <a:off x="304800" y="228600"/>
            <a:ext cx="8534400" cy="381000"/>
          </a:xfrm>
          <a:prstGeom prst="rect">
            <a:avLst/>
          </a:prstGeom>
          <a:noFill/>
          <a:ln w="9525">
            <a:noFill/>
          </a:ln>
        </p:spPr>
        <p:txBody>
          <a:bodyPr anchor="ctr" anchorCtr="0"/>
          <a:p>
            <a:pPr lvl="0"/>
            <a:r>
              <a:rPr lang="ja-JP" altLang="en-US" dirty="0"/>
              <a:t>マスタ タイトルの書式設定</a:t>
            </a:r>
            <a:endParaRPr lang="ja-JP" altLang="en-US" dirty="0"/>
          </a:p>
        </p:txBody>
      </p:sp>
      <p:sp>
        <p:nvSpPr>
          <p:cNvPr id="1028" name="Rectangle 3"/>
          <p:cNvSpPr>
            <a:spLocks noGrp="1"/>
          </p:cNvSpPr>
          <p:nvPr>
            <p:ph type="body"/>
          </p:nvPr>
        </p:nvSpPr>
        <p:spPr>
          <a:xfrm>
            <a:off x="685800" y="1066800"/>
            <a:ext cx="7772400" cy="4419600"/>
          </a:xfrm>
          <a:prstGeom prst="rect">
            <a:avLst/>
          </a:prstGeom>
          <a:noFill/>
          <a:ln w="9525">
            <a:noFill/>
          </a:ln>
        </p:spPr>
        <p:txBody>
          <a:bodyPr/>
          <a:p>
            <a:pPr lvl="0"/>
            <a:r>
              <a:rPr lang="ja-JP" altLang="en-US" dirty="0"/>
              <a:t>マスタ テキストの書式設定</a:t>
            </a:r>
            <a:endParaRPr lang="ja-JP" altLang="en-US" dirty="0"/>
          </a:p>
          <a:p>
            <a:pPr lvl="1"/>
            <a:r>
              <a:rPr lang="ja-JP" altLang="en-US" dirty="0"/>
              <a:t>第 </a:t>
            </a:r>
            <a:r>
              <a:rPr lang="en-US" altLang="ja-JP" dirty="0"/>
              <a:t>2 </a:t>
            </a:r>
            <a:r>
              <a:rPr lang="ja-JP" altLang="en-US" dirty="0"/>
              <a:t>レベル</a:t>
            </a:r>
            <a:endParaRPr lang="ja-JP" altLang="en-US" dirty="0"/>
          </a:p>
          <a:p>
            <a:pPr lvl="2"/>
            <a:r>
              <a:rPr lang="ja-JP" altLang="en-US" dirty="0"/>
              <a:t>第 </a:t>
            </a:r>
            <a:r>
              <a:rPr lang="en-US" altLang="ja-JP" dirty="0"/>
              <a:t>3 </a:t>
            </a:r>
            <a:r>
              <a:rPr lang="ja-JP" altLang="en-US" dirty="0"/>
              <a:t>レベル</a:t>
            </a:r>
            <a:endParaRPr lang="ja-JP" altLang="en-US" dirty="0"/>
          </a:p>
          <a:p>
            <a:pPr lvl="3"/>
            <a:r>
              <a:rPr lang="ja-JP" altLang="en-US" dirty="0"/>
              <a:t>第 </a:t>
            </a:r>
            <a:r>
              <a:rPr lang="en-US" altLang="ja-JP" dirty="0"/>
              <a:t>4 </a:t>
            </a:r>
            <a:r>
              <a:rPr lang="ja-JP" altLang="en-US" dirty="0"/>
              <a:t>レベル</a:t>
            </a:r>
            <a:endParaRPr lang="ja-JP" altLang="en-US" dirty="0"/>
          </a:p>
          <a:p>
            <a:pPr lvl="4"/>
            <a:r>
              <a:rPr lang="ja-JP" altLang="en-US" dirty="0"/>
              <a:t>第 </a:t>
            </a:r>
            <a:r>
              <a:rPr lang="en-US" altLang="ja-JP" dirty="0"/>
              <a:t>5 </a:t>
            </a:r>
            <a:r>
              <a:rPr lang="ja-JP" altLang="en-US" dirty="0"/>
              <a:t>レベル</a:t>
            </a:r>
            <a:endParaRPr lang="ja-JP" altLang="en-US" dirty="0"/>
          </a:p>
        </p:txBody>
      </p:sp>
      <p:sp>
        <p:nvSpPr>
          <p:cNvPr id="1029" name="Rectangle 5"/>
          <p:cNvSpPr>
            <a:spLocks noGrp="1" noChangeArrowheads="1"/>
          </p:cNvSpPr>
          <p:nvPr>
            <p:ph type="ftr" sz="quarter" idx="3"/>
          </p:nvPr>
        </p:nvSpPr>
        <p:spPr bwMode="auto">
          <a:xfrm>
            <a:off x="0" y="6477000"/>
            <a:ext cx="4038600" cy="304800"/>
          </a:xfrm>
          <a:prstGeom prst="rect">
            <a:avLst/>
          </a:prstGeom>
          <a:noFill/>
          <a:ln w="9525">
            <a:noFill/>
            <a:miter lim="800000"/>
          </a:ln>
        </p:spPr>
        <p:txBody>
          <a:bodyPr vert="horz" wrap="square" lIns="91440" tIns="45720" rIns="91440" bIns="45720" numCol="1" anchor="b" anchorCtr="0" compatLnSpc="1"/>
          <a:lstStyle>
            <a:lvl1pPr algn="ctr">
              <a:defRPr sz="900">
                <a:solidFill>
                  <a:schemeClr val="bg1"/>
                </a:solidFill>
                <a:latin typeface="Arial" panose="020B0604020202020204" pitchFamily="34" charset="0"/>
                <a:ea typeface="MS PGothic" panose="020B0600070205080204" pitchFamily="34" charset="-128"/>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ja-JP" altLang="en-US"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 20</a:t>
            </a:r>
            <a:r>
              <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rPr>
              <a:t>10 Sichuan University All rights reserved.  |  Confidential</a:t>
            </a:r>
            <a:endParaRPr kumimoji="0" lang="en-US" altLang="ja-JP" sz="900" b="0" i="0" u="none" strike="noStrike" kern="1200" cap="none" spc="0" normalizeH="0" baseline="0" noProof="0">
              <a:ln>
                <a:noFill/>
              </a:ln>
              <a:solidFill>
                <a:schemeClr val="bg1"/>
              </a:solidFill>
              <a:effectLst/>
              <a:uLnTx/>
              <a:uFillTx/>
              <a:latin typeface="Arial" panose="020B0604020202020204" pitchFamily="34" charset="0"/>
              <a:ea typeface="MS PGothic" panose="020B0600070205080204" pitchFamily="34" charset="-128"/>
              <a:cs typeface="+mn-cs"/>
            </a:endParaRPr>
          </a:p>
        </p:txBody>
      </p:sp>
      <p:sp>
        <p:nvSpPr>
          <p:cNvPr id="1030" name="Rectangle 6"/>
          <p:cNvSpPr>
            <a:spLocks noGrp="1" noChangeArrowheads="1"/>
          </p:cNvSpPr>
          <p:nvPr>
            <p:ph type="sldNum" sz="quarter" idx="4"/>
          </p:nvPr>
        </p:nvSpPr>
        <p:spPr bwMode="auto">
          <a:xfrm>
            <a:off x="7239000" y="6629400"/>
            <a:ext cx="1905000" cy="228600"/>
          </a:xfrm>
          <a:prstGeom prst="rect">
            <a:avLst/>
          </a:prstGeom>
          <a:noFill/>
          <a:ln w="9525">
            <a:noFill/>
            <a:miter lim="800000"/>
          </a:ln>
        </p:spPr>
        <p:txBody>
          <a:bodyPr vert="horz" wrap="square" lIns="91440" tIns="45720" rIns="91440" bIns="45720" numCol="1" anchor="b" anchorCtr="0" compatLnSpc="1"/>
          <a:lstStyle>
            <a:lvl1pPr algn="r">
              <a:defRPr sz="1200">
                <a:solidFill>
                  <a:schemeClr val="bg1"/>
                </a:solidFill>
              </a:defRPr>
            </a:lvl1p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fld>
            <a:endParaRPr lang="en-US" altLang="ja-JP" strike="noStrike" noProof="1">
              <a:latin typeface="Arial" panose="020B0604020202020204" pitchFamily="34" charset="0"/>
            </a:endParaRPr>
          </a:p>
        </p:txBody>
      </p:sp>
      <p:pic>
        <p:nvPicPr>
          <p:cNvPr id="1031" name="Picture 12" descr="wave_bar"/>
          <p:cNvPicPr/>
          <p:nvPr/>
        </p:nvPicPr>
        <p:blipFill>
          <a:blip r:embed="rId14"/>
          <a:srcRect b="96654"/>
          <a:stretch>
            <a:fillRect/>
          </a:stretch>
        </p:blipFill>
        <p:spPr>
          <a:xfrm>
            <a:off x="0" y="685800"/>
            <a:ext cx="9140825" cy="730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0" fontAlgn="base" hangingPunct="0">
        <a:spcBef>
          <a:spcPct val="0"/>
        </a:spcBef>
        <a:spcAft>
          <a:spcPct val="0"/>
        </a:spcAft>
        <a:defRPr sz="2800" b="1">
          <a:solidFill>
            <a:schemeClr val="tx1"/>
          </a:solidFill>
          <a:latin typeface="+mj-lt"/>
          <a:ea typeface="MS PGothic" panose="020B0600070205080204" pitchFamily="34" charset="-128"/>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2pPr>
      <a:lvl3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3pPr>
      <a:lvl4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4pPr>
      <a:lvl5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5pPr>
      <a:lvl6pPr marL="4572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Clr>
          <a:srgbClr val="52A930"/>
        </a:buClr>
        <a:buChar char="•"/>
        <a:defRPr sz="28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lr>
          <a:srgbClr val="52A930"/>
        </a:buClr>
        <a:buChar char="–"/>
        <a:defRPr sz="24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52A930"/>
        </a:buClr>
        <a:buChar char="•"/>
        <a:defRPr sz="20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lr>
          <a:srgbClr val="52A930"/>
        </a:buClr>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52A930"/>
        </a:buClr>
        <a:buChar char="»"/>
        <a:defRPr sz="1600">
          <a:solidFill>
            <a:schemeClr val="tx1"/>
          </a:solidFill>
          <a:latin typeface="+mn-lt"/>
          <a:ea typeface="MS PGothic" panose="020B0600070205080204" pitchFamily="34" charset="-128"/>
        </a:defRPr>
      </a:lvl5pPr>
      <a:lvl6pPr marL="2514600" indent="-228600" algn="l" rtl="0" fontAlgn="base">
        <a:spcBef>
          <a:spcPct val="20000"/>
        </a:spcBef>
        <a:spcAft>
          <a:spcPct val="0"/>
        </a:spcAft>
        <a:buClr>
          <a:srgbClr val="52A930"/>
        </a:buClr>
        <a:buChar char="»"/>
        <a:defRPr sz="1600">
          <a:solidFill>
            <a:schemeClr val="tx1"/>
          </a:solidFill>
          <a:latin typeface="+mn-lt"/>
          <a:ea typeface="+mn-ea"/>
        </a:defRPr>
      </a:lvl6pPr>
      <a:lvl7pPr marL="2971800" indent="-228600" algn="l" rtl="0" fontAlgn="base">
        <a:spcBef>
          <a:spcPct val="20000"/>
        </a:spcBef>
        <a:spcAft>
          <a:spcPct val="0"/>
        </a:spcAft>
        <a:buClr>
          <a:srgbClr val="52A930"/>
        </a:buClr>
        <a:buChar char="»"/>
        <a:defRPr sz="1600">
          <a:solidFill>
            <a:schemeClr val="tx1"/>
          </a:solidFill>
          <a:latin typeface="+mn-lt"/>
          <a:ea typeface="+mn-ea"/>
        </a:defRPr>
      </a:lvl7pPr>
      <a:lvl8pPr marL="3429000" indent="-228600" algn="l" rtl="0" fontAlgn="base">
        <a:spcBef>
          <a:spcPct val="20000"/>
        </a:spcBef>
        <a:spcAft>
          <a:spcPct val="0"/>
        </a:spcAft>
        <a:buClr>
          <a:srgbClr val="52A930"/>
        </a:buClr>
        <a:buChar char="»"/>
        <a:defRPr sz="1600">
          <a:solidFill>
            <a:schemeClr val="tx1"/>
          </a:solidFill>
          <a:latin typeface="+mn-lt"/>
          <a:ea typeface="+mn-ea"/>
        </a:defRPr>
      </a:lvl8pPr>
      <a:lvl9pPr marL="3886200" indent="-228600" algn="l" rtl="0" fontAlgn="base">
        <a:spcBef>
          <a:spcPct val="20000"/>
        </a:spcBef>
        <a:spcAft>
          <a:spcPct val="0"/>
        </a:spcAft>
        <a:buClr>
          <a:srgbClr val="52A930"/>
        </a:buClr>
        <a:buChar char="»"/>
        <a:defRPr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5.jpe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6.jpeg"/></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image" Target="../media/image17.wmf"/></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7.xml"/><Relationship Id="rId1" Type="http://schemas.openxmlformats.org/officeDocument/2006/relationships/image" Target="../media/image18.wmf"/></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9.jpe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0.jpeg"/></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7.xml"/><Relationship Id="rId1" Type="http://schemas.openxmlformats.org/officeDocument/2006/relationships/image" Target="../media/image21.wmf"/></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7.xml"/><Relationship Id="rId1" Type="http://schemas.openxmlformats.org/officeDocument/2006/relationships/image" Target="../media/image23.jpeg"/></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wmf"/></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7.xml"/><Relationship Id="rId1" Type="http://schemas.openxmlformats.org/officeDocument/2006/relationships/image" Target="../media/image29.jpe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7.xml"/><Relationship Id="rId1" Type="http://schemas.openxmlformats.org/officeDocument/2006/relationships/image" Target="../media/image30.jpeg"/></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jpeg"/></Relationships>
</file>

<file path=ppt/slides/_rels/slide148.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7.xml"/><Relationship Id="rId1" Type="http://schemas.openxmlformats.org/officeDocument/2006/relationships/image" Target="../media/image32.jpe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7.xml"/><Relationship Id="rId1" Type="http://schemas.openxmlformats.org/officeDocument/2006/relationships/image" Target="../media/image33.wmf"/></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34.jpeg"/><Relationship Id="rId1" Type="http://schemas.openxmlformats.org/officeDocument/2006/relationships/tags" Target="../tags/tag9.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5.jpe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36.jpeg"/><Relationship Id="rId1" Type="http://schemas.openxmlformats.org/officeDocument/2006/relationships/tags" Target="../tags/tag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8.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hyperlink" Target="http://en.wikipedia.org/wiki/Year_2000_problem" TargetMode="External"/><Relationship Id="rId1" Type="http://schemas.openxmlformats.org/officeDocument/2006/relationships/image" Target="../media/image9.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2.xml"/><Relationship Id="rId1" Type="http://schemas.openxmlformats.org/officeDocument/2006/relationships/image" Target="../media/image7.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5.xml"/><Relationship Id="rId2" Type="http://schemas.openxmlformats.org/officeDocument/2006/relationships/image" Target="../media/image4.jpeg"/><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5.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hyperlink" Target="http://www.mhhe.com/engineering/pressman/"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7.xml"/><Relationship Id="rId2" Type="http://schemas.openxmlformats.org/officeDocument/2006/relationships/image" Target="../media/image11.jpeg"/><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tags" Target="../tags/tag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customXml" Target="../ink/ink3.xml"/><Relationship Id="rId3" Type="http://schemas.openxmlformats.org/officeDocument/2006/relationships/customXml" Target="../ink/ink2.xml"/><Relationship Id="rId2" Type="http://schemas.openxmlformats.org/officeDocument/2006/relationships/image" Target="../media/image13.png"/><Relationship Id="rId1" Type="http://schemas.openxmlformats.org/officeDocument/2006/relationships/customXml" Target="../ink/ink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ctrTitle"/>
          </p:nvPr>
        </p:nvSpPr>
        <p:spPr>
          <a:xfrm>
            <a:off x="395288" y="1449388"/>
            <a:ext cx="8461375" cy="914400"/>
          </a:xfrm>
        </p:spPr>
        <p:txBody>
          <a:bodyPr vert="horz" wrap="square" lIns="91440" tIns="45720" rIns="91440" bIns="45720" anchor="ctr" anchorCtr="0"/>
          <a:p>
            <a:pPr eaLnBrk="1" hangingPunct="1">
              <a:buClrTx/>
              <a:buSzTx/>
              <a:buFontTx/>
            </a:pPr>
            <a:r>
              <a:rPr lang="en-US" altLang="ja-JP" sz="4000">
                <a:latin typeface="+mj-lt"/>
                <a:ea typeface="MS PGothic" panose="020B0600070205080204" pitchFamily="34" charset="-128"/>
                <a:cs typeface="+mj-cs"/>
              </a:rPr>
              <a:t>Modern Software Engineering</a:t>
            </a:r>
            <a:endParaRPr lang="en-US" altLang="ja-JP" sz="4000">
              <a:latin typeface="+mj-lt"/>
              <a:ea typeface="MS PGothic" panose="020B0600070205080204" pitchFamily="34" charset="-128"/>
              <a:cs typeface="+mj-cs"/>
            </a:endParaRPr>
          </a:p>
        </p:txBody>
      </p:sp>
      <p:sp>
        <p:nvSpPr>
          <p:cNvPr id="9218" name="Text Box 6"/>
          <p:cNvSpPr txBox="1"/>
          <p:nvPr/>
        </p:nvSpPr>
        <p:spPr>
          <a:xfrm>
            <a:off x="2087563" y="3105150"/>
            <a:ext cx="4416425" cy="822325"/>
          </a:xfrm>
          <a:prstGeom prst="rect">
            <a:avLst/>
          </a:prstGeom>
          <a:noFill/>
          <a:ln w="9525">
            <a:noFill/>
          </a:ln>
        </p:spPr>
        <p:txBody>
          <a:bodyPr wrap="none">
            <a:spAutoFit/>
          </a:bodyPr>
          <a:p>
            <a:pPr eaLnBrk="0" hangingPunct="0"/>
            <a:r>
              <a:rPr lang="en-US" altLang="ja-JP" sz="2400" b="1">
                <a:latin typeface="Arial" panose="020B0604020202020204" pitchFamily="34" charset="0"/>
              </a:rPr>
              <a:t>College of Computer Science</a:t>
            </a:r>
            <a:endParaRPr lang="en-US" altLang="ja-JP" sz="2400" b="1">
              <a:latin typeface="Arial" panose="020B0604020202020204" pitchFamily="34" charset="0"/>
            </a:endParaRPr>
          </a:p>
          <a:p>
            <a:pPr eaLnBrk="0" hangingPunct="0"/>
            <a:r>
              <a:rPr lang="en-US" altLang="ja-JP" sz="2400" b="1">
                <a:latin typeface="Arial" panose="020B0604020202020204" pitchFamily="34" charset="0"/>
              </a:rPr>
              <a:t>           Sichuan University</a:t>
            </a:r>
            <a:endParaRPr lang="en-US" altLang="ja-JP" sz="2400" b="1">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25602" name="Rectangle 4"/>
          <p:cNvSpPr>
            <a:spLocks noGrp="1"/>
          </p:cNvSpPr>
          <p:nvPr>
            <p:ph type="title" idx="4294967295"/>
          </p:nvPr>
        </p:nvSpPr>
        <p:spPr>
          <a:xfrm>
            <a:off x="179388" y="225425"/>
            <a:ext cx="8534400" cy="381000"/>
          </a:xfrm>
        </p:spPr>
        <p:txBody>
          <a:bodyPr vert="horz" wrap="square" lIns="91440" tIns="45720" rIns="91440" bIns="45720" anchor="ctr" anchorCtr="0"/>
          <a:p>
            <a:pPr eaLnBrk="1" hangingPunct="1"/>
            <a:r>
              <a:rPr lang="zh-CN" altLang="en-US" b="0" dirty="0">
                <a:ea typeface="宋体" panose="02010600030101010101" pitchFamily="2" charset="-122"/>
              </a:rPr>
              <a:t>注意事项</a:t>
            </a:r>
            <a:endParaRPr lang="en-US" altLang="ja-JP"/>
          </a:p>
        </p:txBody>
      </p:sp>
      <p:sp>
        <p:nvSpPr>
          <p:cNvPr id="2560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5604" name="Text Box 6"/>
          <p:cNvSpPr txBox="1"/>
          <p:nvPr/>
        </p:nvSpPr>
        <p:spPr>
          <a:xfrm>
            <a:off x="415925" y="1064895"/>
            <a:ext cx="7864475" cy="2799715"/>
          </a:xfrm>
          <a:prstGeom prst="rect">
            <a:avLst/>
          </a:prstGeom>
          <a:noFill/>
          <a:ln w="9525">
            <a:noFill/>
          </a:ln>
        </p:spPr>
        <p:txBody>
          <a:bodyPr>
            <a:noAutofit/>
          </a:bodyPr>
          <a:p>
            <a:pPr eaLnBrk="0" hangingPunct="0">
              <a:buClr>
                <a:schemeClr val="folHlink"/>
              </a:buClr>
              <a:buFont typeface="Wingdings" panose="05000000000000000000" pitchFamily="2" charset="2"/>
              <a:buChar char="n"/>
            </a:pPr>
            <a:endParaRPr lang="en-US" altLang="zh-CN" sz="2400">
              <a:latin typeface="Arial" panose="020B0604020202020204" pitchFamily="34" charset="0"/>
            </a:endParaRPr>
          </a:p>
          <a:p>
            <a:pPr eaLnBrk="0" hangingPunct="0">
              <a:buClr>
                <a:schemeClr val="folHlink"/>
              </a:buClr>
              <a:buFont typeface="Wingdings" panose="05000000000000000000" pitchFamily="2" charset="2"/>
              <a:buChar char="n"/>
            </a:pPr>
            <a:r>
              <a:rPr lang="zh-CN" altLang="en-US" sz="2400" dirty="0">
                <a:latin typeface="宋体" panose="02010600030101010101" pitchFamily="2" charset="-122"/>
                <a:ea typeface="宋体" panose="02010600030101010101" pitchFamily="2" charset="-122"/>
              </a:rPr>
              <a:t>课堂秩序（</a:t>
            </a:r>
            <a:r>
              <a:rPr lang="zh-CN" altLang="en-US" sz="2400" dirty="0">
                <a:solidFill>
                  <a:srgbClr val="FF0000"/>
                </a:solidFill>
                <a:latin typeface="宋体" panose="02010600030101010101" pitchFamily="2" charset="-122"/>
                <a:ea typeface="宋体" panose="02010600030101010101" pitchFamily="2" charset="-122"/>
              </a:rPr>
              <a:t>点名）</a:t>
            </a:r>
            <a:r>
              <a:rPr lang="en-US" altLang="zh-CN" sz="240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提前请假，短信都可以，一次不到扣</a:t>
            </a:r>
            <a:r>
              <a:rPr lang="en-US" altLang="zh-CN" sz="240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分</a:t>
            </a:r>
            <a:r>
              <a:rPr lang="en-US" altLang="zh-CN" sz="2400">
                <a:latin typeface="宋体" panose="02010600030101010101" pitchFamily="2" charset="-122"/>
                <a:ea typeface="宋体" panose="02010600030101010101" pitchFamily="2" charset="-122"/>
              </a:rPr>
              <a:t>)</a:t>
            </a:r>
            <a:endParaRPr lang="en-US" altLang="zh-CN" sz="2400">
              <a:latin typeface="宋体" panose="02010600030101010101" pitchFamily="2" charset="-122"/>
              <a:ea typeface="宋体" panose="02010600030101010101" pitchFamily="2" charset="-122"/>
            </a:endParaRPr>
          </a:p>
          <a:p>
            <a:pPr eaLnBrk="0" hangingPunct="0">
              <a:buClr>
                <a:schemeClr val="folHlink"/>
              </a:buClr>
              <a:buFont typeface="Wingdings" panose="05000000000000000000" pitchFamily="2" charset="2"/>
              <a:buChar char="n"/>
            </a:pPr>
            <a:r>
              <a:rPr lang="zh-CN" altLang="en-US" sz="2400" dirty="0">
                <a:solidFill>
                  <a:srgbClr val="FF0000"/>
                </a:solidFill>
                <a:latin typeface="宋体" panose="02010600030101010101" pitchFamily="2" charset="-122"/>
                <a:ea typeface="宋体" panose="02010600030101010101" pitchFamily="2" charset="-122"/>
              </a:rPr>
              <a:t>作业</a:t>
            </a:r>
            <a:r>
              <a:rPr lang="ja-JP" altLang="en-US"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en-US" altLang="zh-CN" sz="2400">
                <a:latin typeface="宋体" panose="02010600030101010101" pitchFamily="2" charset="-122"/>
                <a:ea typeface="宋体" panose="02010600030101010101" pitchFamily="2" charset="-122"/>
              </a:rPr>
              <a:t>10</a:t>
            </a:r>
            <a:r>
              <a:rPr lang="zh-CN" altLang="en-US" sz="2400" dirty="0">
                <a:latin typeface="宋体" panose="02010600030101010101" pitchFamily="2" charset="-122"/>
                <a:ea typeface="宋体" panose="02010600030101010101" pitchFamily="2" charset="-122"/>
              </a:rPr>
              <a:t>次左右，可以用中文，也可以用英文），</a:t>
            </a:r>
            <a:r>
              <a:rPr lang="zh-CN" altLang="en-US" sz="2400" dirty="0">
                <a:solidFill>
                  <a:srgbClr val="FF0000"/>
                </a:solidFill>
                <a:latin typeface="宋体" panose="02010600030101010101" pitchFamily="2" charset="-122"/>
                <a:ea typeface="宋体" panose="02010600030101010101" pitchFamily="2" charset="-122"/>
              </a:rPr>
              <a:t>必须使用作业本！按时提交</a:t>
            </a:r>
            <a:endParaRPr lang="zh-CN" altLang="en-US" sz="2400" dirty="0">
              <a:solidFill>
                <a:srgbClr val="FF0000"/>
              </a:solidFill>
              <a:latin typeface="宋体" panose="02010600030101010101" pitchFamily="2" charset="-122"/>
              <a:ea typeface="宋体" panose="02010600030101010101" pitchFamily="2" charset="-122"/>
            </a:endParaRPr>
          </a:p>
          <a:p>
            <a:pPr eaLnBrk="0" hangingPunct="0">
              <a:buClr>
                <a:schemeClr val="folHlink"/>
              </a:buClr>
              <a:buFont typeface="Wingdings" panose="05000000000000000000" pitchFamily="2" charset="2"/>
              <a:buChar char="n"/>
            </a:pPr>
            <a:endParaRPr lang="zh-CN" altLang="en-US" sz="2400" dirty="0">
              <a:solidFill>
                <a:srgbClr val="FF0000"/>
              </a:solidFill>
              <a:latin typeface="宋体" panose="02010600030101010101" pitchFamily="2" charset="-122"/>
              <a:ea typeface="宋体" panose="02010600030101010101" pitchFamily="2"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8534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85347" name="Rectangle 4"/>
          <p:cNvSpPr/>
          <p:nvPr/>
        </p:nvSpPr>
        <p:spPr>
          <a:xfrm>
            <a:off x="179388" y="225425"/>
            <a:ext cx="8534400" cy="381000"/>
          </a:xfrm>
          <a:prstGeom prst="rect">
            <a:avLst/>
          </a:prstGeom>
          <a:noFill/>
          <a:ln w="9525">
            <a:noFill/>
          </a:ln>
        </p:spPr>
        <p:txBody>
          <a:bodyPr anchor="ctr" anchorCtr="0"/>
          <a:p>
            <a:r>
              <a:rPr lang="en-US" altLang="zh-CN" b="1">
                <a:latin typeface="Arial" panose="020B0604020202020204" pitchFamily="34" charset="0"/>
              </a:rPr>
              <a:t>2.5.1</a:t>
            </a:r>
            <a:r>
              <a:rPr lang="en-US" altLang="ja-JP" b="1">
                <a:latin typeface="Arial" panose="020B0604020202020204" pitchFamily="34" charset="0"/>
              </a:rPr>
              <a:t>Waterfall Model</a:t>
            </a:r>
            <a:endParaRPr lang="en-US" altLang="ja-JP" b="1">
              <a:latin typeface="Arial" panose="020B0604020202020204" pitchFamily="34" charset="0"/>
            </a:endParaRPr>
          </a:p>
        </p:txBody>
      </p:sp>
      <p:sp>
        <p:nvSpPr>
          <p:cNvPr id="185348" name="Rectangle 5"/>
          <p:cNvSpPr/>
          <p:nvPr/>
        </p:nvSpPr>
        <p:spPr>
          <a:xfrm>
            <a:off x="0" y="873125"/>
            <a:ext cx="8424863" cy="457200"/>
          </a:xfrm>
          <a:prstGeom prst="rect">
            <a:avLst/>
          </a:prstGeom>
          <a:noFill/>
          <a:ln w="9525">
            <a:noFill/>
          </a:ln>
        </p:spPr>
        <p:txBody>
          <a:bodyPr>
            <a:spAutoFit/>
          </a:bodyPr>
          <a:p>
            <a:pPr eaLnBrk="0" hangingPunct="0">
              <a:buClr>
                <a:schemeClr val="folHlink"/>
              </a:buClr>
              <a:buFont typeface="Wingdings" panose="05000000000000000000" pitchFamily="2" charset="2"/>
              <a:buChar char="n"/>
            </a:pPr>
            <a:r>
              <a:rPr lang="en-US" altLang="ja-JP" sz="2400">
                <a:latin typeface="Arial" panose="020B0604020202020204" pitchFamily="34" charset="0"/>
              </a:rPr>
              <a:t> Waterfall Model (</a:t>
            </a:r>
            <a:r>
              <a:rPr lang="en-US" altLang="ja-JP" sz="2400">
                <a:solidFill>
                  <a:srgbClr val="FF0000"/>
                </a:solidFill>
                <a:latin typeface="Arial" panose="020B0604020202020204" pitchFamily="34" charset="0"/>
              </a:rPr>
              <a:t>Classic lif</a:t>
            </a:r>
            <a:r>
              <a:rPr lang="en-US" altLang="zh-CN" sz="2400">
                <a:solidFill>
                  <a:srgbClr val="FF0000"/>
                </a:solidFill>
                <a:latin typeface="Arial" panose="020B0604020202020204" pitchFamily="34" charset="0"/>
              </a:rPr>
              <a:t>e</a:t>
            </a:r>
            <a:r>
              <a:rPr lang="en-US" altLang="ja-JP" sz="2400">
                <a:solidFill>
                  <a:srgbClr val="FF0000"/>
                </a:solidFill>
                <a:latin typeface="Arial" panose="020B0604020202020204" pitchFamily="34" charset="0"/>
              </a:rPr>
              <a:t> cycle</a:t>
            </a:r>
            <a:r>
              <a:rPr lang="en-US" altLang="ja-JP" sz="2400">
                <a:latin typeface="Arial" panose="020B0604020202020204" pitchFamily="34" charset="0"/>
              </a:rPr>
              <a:t>)</a:t>
            </a:r>
            <a:endParaRPr lang="en-US" altLang="ja-JP" sz="2400">
              <a:latin typeface="Arial" panose="020B0604020202020204" pitchFamily="34" charset="0"/>
            </a:endParaRPr>
          </a:p>
        </p:txBody>
      </p:sp>
      <p:sp>
        <p:nvSpPr>
          <p:cNvPr id="98316" name="Rectangle 12"/>
          <p:cNvSpPr>
            <a:spLocks noChangeArrowheads="1"/>
          </p:cNvSpPr>
          <p:nvPr/>
        </p:nvSpPr>
        <p:spPr bwMode="auto">
          <a:xfrm>
            <a:off x="7235825" y="5300663"/>
            <a:ext cx="1403350" cy="719138"/>
          </a:xfrm>
          <a:prstGeom prst="rect">
            <a:avLst/>
          </a:prstGeom>
          <a:gradFill rotWithShape="1">
            <a:gsLst>
              <a:gs pos="0">
                <a:schemeClr val="folHlink"/>
              </a:gs>
              <a:gs pos="50000">
                <a:schemeClr val="folHlink">
                  <a:gamma/>
                  <a:shade val="46275"/>
                  <a:invGamma/>
                </a:schemeClr>
              </a:gs>
              <a:gs pos="100000">
                <a:schemeClr val="folHlink"/>
              </a:gs>
            </a:gsLst>
            <a:lin ang="5400000" scaled="1"/>
          </a:gradFill>
          <a:ln w="9525" algn="ctr">
            <a:solidFill>
              <a:srgbClr val="99CC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6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Deployment</a:t>
            </a:r>
            <a:endParaRPr kumimoji="0" lang="en-US" altLang="ja-JP" sz="16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delivery</a:t>
            </a:r>
            <a:endPar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Support</a:t>
            </a:r>
            <a:endPar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feedback</a:t>
            </a:r>
            <a:endPar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p:txBody>
      </p:sp>
      <p:sp>
        <p:nvSpPr>
          <p:cNvPr id="185350" name="Line 13"/>
          <p:cNvSpPr/>
          <p:nvPr/>
        </p:nvSpPr>
        <p:spPr>
          <a:xfrm>
            <a:off x="1331913" y="2241550"/>
            <a:ext cx="5868987" cy="3673475"/>
          </a:xfrm>
          <a:prstGeom prst="line">
            <a:avLst/>
          </a:prstGeom>
          <a:ln w="76200" cap="flat" cmpd="sng">
            <a:solidFill>
              <a:srgbClr val="FF0000"/>
            </a:solidFill>
            <a:prstDash val="solid"/>
            <a:headEnd type="none" w="med" len="med"/>
            <a:tailEnd type="triangle" w="med" len="med"/>
          </a:ln>
        </p:spPr>
      </p:sp>
      <p:sp>
        <p:nvSpPr>
          <p:cNvPr id="185351" name="AutoShape 15"/>
          <p:cNvSpPr/>
          <p:nvPr/>
        </p:nvSpPr>
        <p:spPr>
          <a:xfrm>
            <a:off x="3167063" y="1736725"/>
            <a:ext cx="976312" cy="976313"/>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Lst>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98320" name="Rectangle 16"/>
          <p:cNvSpPr>
            <a:spLocks noChangeArrowheads="1"/>
          </p:cNvSpPr>
          <p:nvPr/>
        </p:nvSpPr>
        <p:spPr bwMode="auto">
          <a:xfrm>
            <a:off x="1619250" y="1376363"/>
            <a:ext cx="1871663" cy="865188"/>
          </a:xfrm>
          <a:prstGeom prst="rect">
            <a:avLst/>
          </a:prstGeom>
          <a:gradFill rotWithShape="1">
            <a:gsLst>
              <a:gs pos="0">
                <a:schemeClr val="folHlink"/>
              </a:gs>
              <a:gs pos="50000">
                <a:schemeClr val="folHlink">
                  <a:gamma/>
                  <a:shade val="46275"/>
                  <a:invGamma/>
                </a:schemeClr>
              </a:gs>
              <a:gs pos="100000">
                <a:schemeClr val="folHlink"/>
              </a:gs>
            </a:gsLst>
            <a:lin ang="5400000" scaled="1"/>
          </a:gradFill>
          <a:ln w="9525" algn="ctr">
            <a:solidFill>
              <a:srgbClr val="66CC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6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Communication</a:t>
            </a:r>
            <a:endParaRPr kumimoji="0" lang="en-US" altLang="ja-JP" sz="16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project initiation</a:t>
            </a:r>
            <a:endPar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requirements gathering</a:t>
            </a:r>
            <a:endPar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p:txBody>
      </p:sp>
      <p:sp>
        <p:nvSpPr>
          <p:cNvPr id="185353" name="AutoShape 17"/>
          <p:cNvSpPr/>
          <p:nvPr/>
        </p:nvSpPr>
        <p:spPr>
          <a:xfrm>
            <a:off x="4319588" y="2744788"/>
            <a:ext cx="976312" cy="976312"/>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Lst>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98322" name="Rectangle 18"/>
          <p:cNvSpPr>
            <a:spLocks noChangeArrowheads="1"/>
          </p:cNvSpPr>
          <p:nvPr/>
        </p:nvSpPr>
        <p:spPr bwMode="auto">
          <a:xfrm>
            <a:off x="3167063" y="2457450"/>
            <a:ext cx="1547813" cy="863600"/>
          </a:xfrm>
          <a:prstGeom prst="rect">
            <a:avLst/>
          </a:prstGeom>
          <a:gradFill rotWithShape="1">
            <a:gsLst>
              <a:gs pos="0">
                <a:schemeClr val="folHlink"/>
              </a:gs>
              <a:gs pos="50000">
                <a:schemeClr val="folHlink">
                  <a:gamma/>
                  <a:shade val="46275"/>
                  <a:invGamma/>
                </a:schemeClr>
              </a:gs>
              <a:gs pos="100000">
                <a:schemeClr val="folHlink"/>
              </a:gs>
            </a:gsLst>
            <a:lin ang="5400000" scaled="1"/>
          </a:gradFill>
          <a:ln w="9525" algn="ctr">
            <a:solidFill>
              <a:srgbClr val="66CC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6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Planning</a:t>
            </a:r>
            <a:endParaRPr kumimoji="0" lang="en-US" altLang="ja-JP" sz="16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estimating</a:t>
            </a:r>
            <a:endPar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scheduling</a:t>
            </a:r>
            <a:endPar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tracking</a:t>
            </a:r>
            <a:endPar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p:txBody>
      </p:sp>
      <p:sp>
        <p:nvSpPr>
          <p:cNvPr id="185355" name="AutoShape 19"/>
          <p:cNvSpPr/>
          <p:nvPr/>
        </p:nvSpPr>
        <p:spPr>
          <a:xfrm>
            <a:off x="5651500" y="3644900"/>
            <a:ext cx="976313" cy="976313"/>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Lst>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98324" name="Rectangle 20"/>
          <p:cNvSpPr>
            <a:spLocks noChangeArrowheads="1"/>
          </p:cNvSpPr>
          <p:nvPr/>
        </p:nvSpPr>
        <p:spPr bwMode="auto">
          <a:xfrm>
            <a:off x="4608513" y="3465513"/>
            <a:ext cx="1441450" cy="719138"/>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lgn="ctr">
            <a:solidFill>
              <a:srgbClr val="99CC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6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Modeling</a:t>
            </a:r>
            <a:endParaRPr kumimoji="0" lang="en-US" altLang="ja-JP" sz="16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analysis</a:t>
            </a:r>
            <a:endPar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design</a:t>
            </a:r>
            <a:endPar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p:txBody>
      </p:sp>
      <p:sp>
        <p:nvSpPr>
          <p:cNvPr id="185357" name="AutoShape 21"/>
          <p:cNvSpPr/>
          <p:nvPr/>
        </p:nvSpPr>
        <p:spPr>
          <a:xfrm>
            <a:off x="6985000" y="4545013"/>
            <a:ext cx="976313" cy="976312"/>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Lst>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98326" name="Rectangle 22"/>
          <p:cNvSpPr>
            <a:spLocks noChangeArrowheads="1"/>
          </p:cNvSpPr>
          <p:nvPr/>
        </p:nvSpPr>
        <p:spPr bwMode="auto">
          <a:xfrm>
            <a:off x="6011863" y="4400550"/>
            <a:ext cx="1403350" cy="719138"/>
          </a:xfrm>
          <a:prstGeom prst="rect">
            <a:avLst/>
          </a:prstGeom>
          <a:gradFill rotWithShape="1">
            <a:gsLst>
              <a:gs pos="0">
                <a:schemeClr val="folHlink"/>
              </a:gs>
              <a:gs pos="50000">
                <a:schemeClr val="folHlink">
                  <a:gamma/>
                  <a:shade val="46275"/>
                  <a:invGamma/>
                </a:schemeClr>
              </a:gs>
              <a:gs pos="100000">
                <a:schemeClr val="folHlink"/>
              </a:gs>
            </a:gsLst>
            <a:lin ang="5400000" scaled="1"/>
          </a:gradFill>
          <a:ln w="9525" algn="ctr">
            <a:solidFill>
              <a:srgbClr val="99CC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6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Construction</a:t>
            </a:r>
            <a:endParaRPr kumimoji="0" lang="en-US" altLang="ja-JP" sz="16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code</a:t>
            </a:r>
            <a:endPar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test</a:t>
            </a:r>
            <a:endPar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55" y="8255"/>
            <a:ext cx="8458200" cy="678611"/>
          </a:xfrm>
        </p:spPr>
        <p:txBody>
          <a:bodyPr>
            <a:normAutofit/>
          </a:bodyPr>
          <a:lstStyle/>
          <a:p>
            <a:r>
              <a:rPr lang="en-US" noProof="0" dirty="0"/>
              <a:t>Waterfall Process Model</a:t>
            </a:r>
            <a:endParaRPr lang="en-US" noProof="0" dirty="0"/>
          </a:p>
        </p:txBody>
      </p:sp>
      <p:pic>
        <p:nvPicPr>
          <p:cNvPr id="11" name="Picture 10" descr="The diagram displays the waterfall process model.&#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7045" y="858520"/>
            <a:ext cx="8152765" cy="1875790"/>
          </a:xfrm>
          <a:prstGeom prst="rect">
            <a:avLst/>
          </a:prstGeom>
        </p:spPr>
      </p:pic>
      <p:sp>
        <p:nvSpPr>
          <p:cNvPr id="4" name="Content Placeholder 3"/>
          <p:cNvSpPr>
            <a:spLocks noGrp="1"/>
          </p:cNvSpPr>
          <p:nvPr>
            <p:ph sz="quarter" idx="11"/>
          </p:nvPr>
        </p:nvSpPr>
        <p:spPr>
          <a:xfrm>
            <a:off x="504190" y="2493010"/>
            <a:ext cx="7048500" cy="1844675"/>
          </a:xfrm>
        </p:spPr>
        <p:txBody>
          <a:bodyPr>
            <a:noAutofit/>
          </a:bodyPr>
          <a:lstStyle/>
          <a:p>
            <a:pPr marL="0" indent="0">
              <a:buNone/>
            </a:pPr>
            <a:r>
              <a:rPr lang="en-US" sz="1800" b="1" noProof="0" dirty="0"/>
              <a:t>Pros </a:t>
            </a:r>
            <a:endParaRPr lang="en-US" sz="1800" b="1" noProof="0" dirty="0"/>
          </a:p>
          <a:p>
            <a:pPr marL="291465" indent="-291465">
              <a:spcBef>
                <a:spcPts val="500"/>
              </a:spcBef>
              <a:spcAft>
                <a:spcPts val="0"/>
              </a:spcAft>
              <a:buFont typeface="Arial" panose="020B0604020202020204" pitchFamily="34" charset="0"/>
              <a:buChar char="•"/>
            </a:pPr>
            <a:r>
              <a:rPr lang="en-US" sz="1800" noProof="0" dirty="0"/>
              <a:t>It is easy to understand and plan.</a:t>
            </a:r>
            <a:endParaRPr lang="en-US" sz="1800" noProof="0" dirty="0"/>
          </a:p>
          <a:p>
            <a:pPr marL="291465" indent="-291465">
              <a:spcBef>
                <a:spcPts val="500"/>
              </a:spcBef>
              <a:spcAft>
                <a:spcPts val="0"/>
              </a:spcAft>
              <a:buFont typeface="Arial" panose="020B0604020202020204" pitchFamily="34" charset="0"/>
              <a:buChar char="•"/>
            </a:pPr>
            <a:r>
              <a:rPr lang="en-US" sz="1800" noProof="0" dirty="0"/>
              <a:t>It works for well-understood small projects.</a:t>
            </a:r>
            <a:endParaRPr lang="en-US" sz="1800" noProof="0" dirty="0"/>
          </a:p>
          <a:p>
            <a:pPr marL="291465" indent="-291465">
              <a:spcBef>
                <a:spcPts val="500"/>
              </a:spcBef>
              <a:spcAft>
                <a:spcPts val="0"/>
              </a:spcAft>
              <a:buFont typeface="Arial" panose="020B0604020202020204" pitchFamily="34" charset="0"/>
              <a:buChar char="•"/>
            </a:pPr>
            <a:r>
              <a:rPr lang="en-US" sz="1800" noProof="0" dirty="0"/>
              <a:t>Analysis and testing are straightforward.</a:t>
            </a:r>
            <a:endParaRPr lang="en-US" sz="1800" noProof="0" dirty="0"/>
          </a:p>
        </p:txBody>
      </p:sp>
      <p:sp>
        <p:nvSpPr>
          <p:cNvPr id="6" name="Content Placeholder 5"/>
          <p:cNvSpPr>
            <a:spLocks noGrp="1"/>
          </p:cNvSpPr>
          <p:nvPr>
            <p:ph sz="quarter" idx="14"/>
          </p:nvPr>
        </p:nvSpPr>
        <p:spPr>
          <a:xfrm>
            <a:off x="487045" y="4364990"/>
            <a:ext cx="6940550" cy="1511300"/>
          </a:xfrm>
        </p:spPr>
        <p:txBody>
          <a:bodyPr>
            <a:normAutofit fontScale="92500"/>
          </a:bodyPr>
          <a:lstStyle/>
          <a:p>
            <a:pPr marL="0" indent="0">
              <a:buNone/>
            </a:pPr>
            <a:r>
              <a:rPr lang="en-US" sz="1800" b="1" noProof="0" dirty="0"/>
              <a:t>Cons </a:t>
            </a:r>
            <a:endParaRPr lang="en-US" sz="1800" b="1" noProof="0" dirty="0"/>
          </a:p>
          <a:p>
            <a:pPr marL="291465" indent="-291465">
              <a:lnSpc>
                <a:spcPct val="120000"/>
              </a:lnSpc>
              <a:spcBef>
                <a:spcPts val="500"/>
              </a:spcBef>
              <a:spcAft>
                <a:spcPts val="0"/>
              </a:spcAft>
              <a:buFont typeface="Arial" panose="020B0604020202020204" pitchFamily="34" charset="0"/>
              <a:buChar char="•"/>
            </a:pPr>
            <a:r>
              <a:rPr lang="en-US" sz="1800" noProof="0" dirty="0"/>
              <a:t>It does not accommodate change well.</a:t>
            </a:r>
            <a:endParaRPr lang="en-US" sz="1800" noProof="0" dirty="0"/>
          </a:p>
          <a:p>
            <a:pPr marL="291465" indent="-291465">
              <a:lnSpc>
                <a:spcPct val="120000"/>
              </a:lnSpc>
              <a:spcBef>
                <a:spcPts val="500"/>
              </a:spcBef>
              <a:spcAft>
                <a:spcPts val="0"/>
              </a:spcAft>
              <a:buFont typeface="Arial" panose="020B0604020202020204" pitchFamily="34" charset="0"/>
              <a:buChar char="•"/>
            </a:pPr>
            <a:r>
              <a:rPr lang="en-US" sz="1800" noProof="0" dirty="0"/>
              <a:t>Testing occurs late in the process.</a:t>
            </a:r>
            <a:endParaRPr lang="en-US" sz="1800" noProof="0" dirty="0"/>
          </a:p>
          <a:p>
            <a:pPr marL="291465" indent="-291465">
              <a:lnSpc>
                <a:spcPct val="120000"/>
              </a:lnSpc>
              <a:spcBef>
                <a:spcPts val="500"/>
              </a:spcBef>
              <a:spcAft>
                <a:spcPts val="0"/>
              </a:spcAft>
              <a:buFont typeface="Arial" panose="020B0604020202020204" pitchFamily="34" charset="0"/>
              <a:buChar char="•"/>
            </a:pPr>
            <a:r>
              <a:rPr lang="en-US" sz="1800" noProof="0" dirty="0"/>
              <a:t>Customer approval is at the end.</a:t>
            </a:r>
            <a:endParaRPr lang="en-US" sz="18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8944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89443" name="Rectangle 4"/>
          <p:cNvSpPr/>
          <p:nvPr/>
        </p:nvSpPr>
        <p:spPr>
          <a:xfrm>
            <a:off x="179388" y="225425"/>
            <a:ext cx="8534400" cy="381000"/>
          </a:xfrm>
          <a:prstGeom prst="rect">
            <a:avLst/>
          </a:prstGeom>
          <a:noFill/>
          <a:ln w="9525">
            <a:noFill/>
          </a:ln>
        </p:spPr>
        <p:txBody>
          <a:bodyPr anchor="ctr" anchorCtr="0"/>
          <a:p>
            <a:r>
              <a:rPr lang="en-US" altLang="zh-CN" sz="2800" b="1">
                <a:latin typeface="Arial" panose="020B0604020202020204" pitchFamily="34" charset="0"/>
              </a:rPr>
              <a:t>Waterfall</a:t>
            </a:r>
            <a:r>
              <a:rPr lang="en-US" altLang="ja-JP" sz="2800" b="1">
                <a:latin typeface="Arial" panose="020B0604020202020204" pitchFamily="34" charset="0"/>
              </a:rPr>
              <a:t> Model: </a:t>
            </a:r>
            <a:r>
              <a:rPr lang="en-US" altLang="zh-CN" sz="2800" b="1">
                <a:latin typeface="Arial" panose="020B0604020202020204" pitchFamily="34" charset="0"/>
              </a:rPr>
              <a:t>Example</a:t>
            </a:r>
            <a:endParaRPr lang="en-US" altLang="ja-JP" sz="2800" b="1">
              <a:latin typeface="Arial" panose="020B0604020202020204" pitchFamily="34" charset="0"/>
            </a:endParaRPr>
          </a:p>
        </p:txBody>
      </p:sp>
      <p:sp>
        <p:nvSpPr>
          <p:cNvPr id="189444" name="Rectangle 5"/>
          <p:cNvSpPr/>
          <p:nvPr/>
        </p:nvSpPr>
        <p:spPr>
          <a:xfrm>
            <a:off x="395288" y="873125"/>
            <a:ext cx="8029575" cy="1373188"/>
          </a:xfrm>
          <a:prstGeom prst="rect">
            <a:avLst/>
          </a:prstGeom>
          <a:noFill/>
          <a:ln w="9525">
            <a:noFill/>
          </a:ln>
        </p:spPr>
        <p:txBody>
          <a:bodyPr>
            <a:spAutoFit/>
          </a:bodyPr>
          <a:p>
            <a:pPr eaLnBrk="0" hangingPunct="0">
              <a:buClr>
                <a:schemeClr val="folHlink"/>
              </a:buClr>
              <a:buFont typeface="Wingdings" panose="05000000000000000000" pitchFamily="2" charset="2"/>
            </a:pPr>
            <a:endParaRPr lang="en-US" altLang="zh-CN" sz="2800">
              <a:solidFill>
                <a:srgbClr val="FF0000"/>
              </a:solidFill>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800">
                <a:solidFill>
                  <a:srgbClr val="FF0000"/>
                </a:solidFill>
                <a:latin typeface="Arial" panose="020B0604020202020204" pitchFamily="34" charset="0"/>
              </a:rPr>
              <a:t> Normal project</a:t>
            </a:r>
            <a:r>
              <a:rPr lang="zh-CN" altLang="en-US" sz="2800" dirty="0">
                <a:solidFill>
                  <a:srgbClr val="FF0000"/>
                </a:solidFill>
                <a:latin typeface="Arial" panose="020B0604020202020204" pitchFamily="34" charset="0"/>
              </a:rPr>
              <a:t>，</a:t>
            </a:r>
            <a:r>
              <a:rPr lang="en-US" altLang="zh-CN" sz="2800">
                <a:solidFill>
                  <a:srgbClr val="FF0000"/>
                </a:solidFill>
                <a:latin typeface="Arial" panose="020B0604020202020204" pitchFamily="34" charset="0"/>
              </a:rPr>
              <a:t>No high risk</a:t>
            </a:r>
            <a:endParaRPr lang="en-US" altLang="ja-JP" sz="2800">
              <a:solidFill>
                <a:srgbClr val="FF0000"/>
              </a:solidFill>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800">
                <a:solidFill>
                  <a:srgbClr val="FF0000"/>
                </a:solidFill>
                <a:latin typeface="Arial" panose="020B0604020202020204" pitchFamily="34" charset="0"/>
              </a:rPr>
              <a:t> R</a:t>
            </a:r>
            <a:r>
              <a:rPr lang="en-US" altLang="ja-JP" sz="2800">
                <a:solidFill>
                  <a:srgbClr val="FF0000"/>
                </a:solidFill>
                <a:latin typeface="Arial" panose="020B0604020202020204" pitchFamily="34" charset="0"/>
              </a:rPr>
              <a:t>equirements explicit</a:t>
            </a:r>
            <a:endParaRPr lang="en-US" altLang="ja-JP" sz="2800">
              <a:solidFill>
                <a:srgbClr val="FF0000"/>
              </a:solidFill>
              <a:latin typeface="Arial" panose="020B0604020202020204"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8890"/>
            <a:ext cx="8458200" cy="678611"/>
          </a:xfrm>
        </p:spPr>
        <p:txBody>
          <a:bodyPr>
            <a:normAutofit/>
          </a:bodyPr>
          <a:lstStyle/>
          <a:p>
            <a:r>
              <a:rPr lang="en-US" noProof="0" dirty="0"/>
              <a:t>Prototyping Process Model</a:t>
            </a:r>
            <a:endParaRPr lang="en-US" noProof="0" dirty="0"/>
          </a:p>
        </p:txBody>
      </p:sp>
      <p:pic>
        <p:nvPicPr>
          <p:cNvPr id="11" name="Picture 10" descr="An illustration displays prototyping process model.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3930" y="1474663"/>
            <a:ext cx="3589104" cy="3824784"/>
          </a:xfrm>
          <a:prstGeom prst="rect">
            <a:avLst/>
          </a:prstGeom>
        </p:spPr>
      </p:pic>
      <p:sp>
        <p:nvSpPr>
          <p:cNvPr id="4" name="Content Placeholder 3"/>
          <p:cNvSpPr>
            <a:spLocks noGrp="1"/>
          </p:cNvSpPr>
          <p:nvPr>
            <p:ph sz="quarter" idx="11"/>
          </p:nvPr>
        </p:nvSpPr>
        <p:spPr>
          <a:xfrm>
            <a:off x="4159250" y="905510"/>
            <a:ext cx="4700270" cy="2460625"/>
          </a:xfrm>
        </p:spPr>
        <p:txBody>
          <a:bodyPr>
            <a:normAutofit/>
          </a:bodyPr>
          <a:lstStyle/>
          <a:p>
            <a:pPr marL="0" indent="0">
              <a:buNone/>
            </a:pPr>
            <a:r>
              <a:rPr lang="en-US" sz="1800" b="1" noProof="0" dirty="0"/>
              <a:t>Pros </a:t>
            </a:r>
            <a:endParaRPr lang="en-US" sz="1800" b="1" noProof="0" dirty="0"/>
          </a:p>
          <a:p>
            <a:pPr marL="291465" indent="-291465">
              <a:spcBef>
                <a:spcPts val="1000"/>
              </a:spcBef>
              <a:spcAft>
                <a:spcPts val="0"/>
              </a:spcAft>
              <a:buFont typeface="Arial" panose="020B0604020202020204" pitchFamily="34" charset="0"/>
              <a:buChar char="•"/>
            </a:pPr>
            <a:r>
              <a:rPr lang="en-US" sz="1800" noProof="0" dirty="0"/>
              <a:t>Reduced impact of requirement changes.</a:t>
            </a:r>
            <a:endParaRPr lang="en-US" sz="1800" noProof="0" dirty="0"/>
          </a:p>
          <a:p>
            <a:pPr marL="291465" indent="-291465">
              <a:spcBef>
                <a:spcPts val="1000"/>
              </a:spcBef>
              <a:spcAft>
                <a:spcPts val="0"/>
              </a:spcAft>
              <a:buFont typeface="Arial" panose="020B0604020202020204" pitchFamily="34" charset="0"/>
              <a:buChar char="•"/>
            </a:pPr>
            <a:r>
              <a:rPr lang="en-US" sz="1800" noProof="0" dirty="0"/>
              <a:t>Customer is involved early and often.</a:t>
            </a:r>
            <a:endParaRPr lang="en-US" sz="1800" noProof="0" dirty="0"/>
          </a:p>
          <a:p>
            <a:pPr marL="291465" indent="-291465">
              <a:spcBef>
                <a:spcPts val="1000"/>
              </a:spcBef>
              <a:spcAft>
                <a:spcPts val="0"/>
              </a:spcAft>
              <a:buFont typeface="Arial" panose="020B0604020202020204" pitchFamily="34" charset="0"/>
              <a:buChar char="•"/>
            </a:pPr>
            <a:r>
              <a:rPr lang="en-US" sz="1800" noProof="0" dirty="0"/>
              <a:t>Works well for small projects.</a:t>
            </a:r>
            <a:endParaRPr lang="en-US" sz="1800" noProof="0" dirty="0"/>
          </a:p>
          <a:p>
            <a:pPr marL="291465" indent="-291465">
              <a:spcBef>
                <a:spcPts val="1000"/>
              </a:spcBef>
              <a:spcAft>
                <a:spcPts val="0"/>
              </a:spcAft>
              <a:buFont typeface="Arial" panose="020B0604020202020204" pitchFamily="34" charset="0"/>
              <a:buChar char="•"/>
            </a:pPr>
            <a:r>
              <a:rPr lang="en-US" sz="1800" noProof="0" dirty="0"/>
              <a:t>Reduced likelihood of product rejection.</a:t>
            </a:r>
            <a:endParaRPr lang="en-US" sz="1800" noProof="0" dirty="0"/>
          </a:p>
        </p:txBody>
      </p:sp>
      <p:sp>
        <p:nvSpPr>
          <p:cNvPr id="6" name="Content Placeholder 5"/>
          <p:cNvSpPr>
            <a:spLocks noGrp="1"/>
          </p:cNvSpPr>
          <p:nvPr>
            <p:ph sz="quarter" idx="14"/>
          </p:nvPr>
        </p:nvSpPr>
        <p:spPr>
          <a:xfrm>
            <a:off x="4194810" y="3321050"/>
            <a:ext cx="4816475" cy="2202815"/>
          </a:xfrm>
        </p:spPr>
        <p:txBody>
          <a:bodyPr>
            <a:noAutofit/>
          </a:bodyPr>
          <a:lstStyle/>
          <a:p>
            <a:pPr marL="0" indent="0">
              <a:buNone/>
            </a:pPr>
            <a:r>
              <a:rPr lang="en-US" sz="1800" b="1" noProof="0" dirty="0"/>
              <a:t>Cons </a:t>
            </a:r>
            <a:endParaRPr lang="en-US" sz="1800" b="1" noProof="0" dirty="0"/>
          </a:p>
          <a:p>
            <a:pPr marL="291465" indent="-291465">
              <a:spcBef>
                <a:spcPts val="1000"/>
              </a:spcBef>
              <a:spcAft>
                <a:spcPts val="0"/>
              </a:spcAft>
              <a:buFont typeface="Arial" panose="020B0604020202020204" pitchFamily="34" charset="0"/>
              <a:buChar char="•"/>
            </a:pPr>
            <a:r>
              <a:rPr lang="en-US" sz="1800" noProof="0" dirty="0"/>
              <a:t>Customer involvement may cause delays.</a:t>
            </a:r>
            <a:endParaRPr lang="en-US" sz="1800" noProof="0" dirty="0"/>
          </a:p>
          <a:p>
            <a:pPr marL="291465" indent="-291465">
              <a:spcBef>
                <a:spcPts val="1000"/>
              </a:spcBef>
              <a:spcAft>
                <a:spcPts val="0"/>
              </a:spcAft>
              <a:buFont typeface="Arial" panose="020B0604020202020204" pitchFamily="34" charset="0"/>
              <a:buChar char="•"/>
            </a:pPr>
            <a:r>
              <a:rPr lang="en-US" sz="1800" noProof="0" dirty="0"/>
              <a:t>Temptation to “ship” a prototype.</a:t>
            </a:r>
            <a:endParaRPr lang="en-US" sz="1800" noProof="0" dirty="0"/>
          </a:p>
          <a:p>
            <a:pPr marL="291465" indent="-291465">
              <a:spcBef>
                <a:spcPts val="1000"/>
              </a:spcBef>
              <a:spcAft>
                <a:spcPts val="0"/>
              </a:spcAft>
              <a:buFont typeface="Arial" panose="020B0604020202020204" pitchFamily="34" charset="0"/>
              <a:buChar char="•"/>
            </a:pPr>
            <a:r>
              <a:rPr lang="en-US" sz="1800" noProof="0" dirty="0"/>
              <a:t>Work lost in a throwaway prototype.</a:t>
            </a:r>
            <a:endParaRPr lang="en-US" sz="1800" noProof="0" dirty="0"/>
          </a:p>
          <a:p>
            <a:pPr marL="291465" indent="-291465">
              <a:spcBef>
                <a:spcPts val="1000"/>
              </a:spcBef>
              <a:spcAft>
                <a:spcPts val="0"/>
              </a:spcAft>
              <a:buFont typeface="Arial" panose="020B0604020202020204" pitchFamily="34" charset="0"/>
              <a:buChar char="•"/>
            </a:pPr>
            <a:r>
              <a:rPr lang="en-US" sz="1800" noProof="0" dirty="0"/>
              <a:t>Hard to plan and manage.</a:t>
            </a:r>
            <a:endParaRPr lang="en-US" sz="18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0377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203779"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Prototyping Model(</a:t>
            </a:r>
            <a:r>
              <a:rPr lang="zh-CN" altLang="en-US" sz="2800" b="1">
                <a:latin typeface="Arial" panose="020B0604020202020204" pitchFamily="34" charset="0"/>
                <a:ea typeface="宋体" panose="02010600030101010101" pitchFamily="2" charset="-122"/>
              </a:rPr>
              <a:t>参考</a:t>
            </a:r>
            <a:r>
              <a:rPr lang="en-US" altLang="ja-JP" sz="2800" b="1">
                <a:latin typeface="Arial" panose="020B0604020202020204" pitchFamily="34" charset="0"/>
              </a:rPr>
              <a:t>)</a:t>
            </a:r>
            <a:endParaRPr lang="en-US" altLang="ja-JP" sz="2800" b="1">
              <a:latin typeface="Arial" panose="020B0604020202020204" pitchFamily="34" charset="0"/>
            </a:endParaRPr>
          </a:p>
        </p:txBody>
      </p:sp>
      <p:sp>
        <p:nvSpPr>
          <p:cNvPr id="203780" name="Rectangle 5"/>
          <p:cNvSpPr/>
          <p:nvPr/>
        </p:nvSpPr>
        <p:spPr>
          <a:xfrm>
            <a:off x="3779520" y="896620"/>
            <a:ext cx="5226050" cy="4338320"/>
          </a:xfrm>
          <a:prstGeom prst="rect">
            <a:avLst/>
          </a:prstGeom>
          <a:noFill/>
          <a:ln w="9525">
            <a:noFill/>
          </a:ln>
        </p:spPr>
        <p:txBody>
          <a:bodyPr wrap="square">
            <a:spAutoFit/>
          </a:bodyPr>
          <a:p>
            <a:pPr eaLnBrk="0" hangingPunct="0">
              <a:buClr>
                <a:schemeClr val="folHlink"/>
              </a:buClr>
              <a:buFont typeface="Wingdings" panose="05000000000000000000" pitchFamily="2" charset="2"/>
              <a:buChar char="n"/>
            </a:pPr>
            <a:r>
              <a:rPr lang="en-US" altLang="ja-JP" sz="2000">
                <a:latin typeface="Arial" panose="020B0604020202020204" pitchFamily="34" charset="0"/>
              </a:rPr>
              <a:t> </a:t>
            </a:r>
            <a:r>
              <a:rPr lang="en-US" altLang="ja-JP" sz="1600">
                <a:latin typeface="Arial" panose="020B0604020202020204" pitchFamily="34" charset="0"/>
              </a:rPr>
              <a:t>Merits</a:t>
            </a:r>
            <a:endParaRPr lang="en-US" altLang="ja-JP" sz="1600">
              <a:latin typeface="Arial" panose="020B0604020202020204" pitchFamily="34" charset="0"/>
            </a:endParaRPr>
          </a:p>
          <a:p>
            <a:pPr marL="457200" lvl="2" indent="0" eaLnBrk="0" hangingPunct="0">
              <a:buClr>
                <a:schemeClr val="folHlink"/>
              </a:buClr>
              <a:buFont typeface="Wingdings" panose="05000000000000000000" pitchFamily="2" charset="2"/>
              <a:buChar char="n"/>
            </a:pPr>
            <a:r>
              <a:rPr lang="en-US" altLang="ja-JP" sz="1600">
                <a:latin typeface="Arial" panose="020B0604020202020204" pitchFamily="34" charset="0"/>
              </a:rPr>
              <a:t>Serves as a mechanism for assisting developers and customers to better understand what is to be build </a:t>
            </a:r>
            <a:r>
              <a:rPr lang="en-US" altLang="ja-JP" sz="1600">
                <a:solidFill>
                  <a:srgbClr val="FF0000"/>
                </a:solidFill>
                <a:latin typeface="Arial" panose="020B0604020202020204" pitchFamily="34" charset="0"/>
              </a:rPr>
              <a:t>when requirements are fuzzy</a:t>
            </a:r>
            <a:r>
              <a:rPr lang="en-US" altLang="ja-JP" sz="1600">
                <a:latin typeface="Arial" panose="020B0604020202020204" pitchFamily="34" charset="0"/>
              </a:rPr>
              <a:t>.</a:t>
            </a:r>
            <a:endParaRPr lang="en-US" altLang="ja-JP" sz="1600">
              <a:latin typeface="Arial" panose="020B0604020202020204" pitchFamily="34" charset="0"/>
            </a:endParaRPr>
          </a:p>
          <a:p>
            <a:pPr marL="457200" lvl="2" indent="0" eaLnBrk="0" hangingPunct="0">
              <a:buClr>
                <a:schemeClr val="folHlink"/>
              </a:buClr>
              <a:buFont typeface="Wingdings" panose="05000000000000000000" pitchFamily="2" charset="2"/>
              <a:buChar char="n"/>
            </a:pPr>
            <a:r>
              <a:rPr lang="en-US" altLang="zh-CN" sz="1600">
                <a:latin typeface="Arial" panose="020B0604020202020204" pitchFamily="34" charset="0"/>
              </a:rPr>
              <a:t>Useful for high risk</a:t>
            </a:r>
            <a:endParaRPr lang="en-US" altLang="ja-JP" sz="1600">
              <a:latin typeface="Arial" panose="020B0604020202020204" pitchFamily="34" charset="0"/>
            </a:endParaRPr>
          </a:p>
          <a:p>
            <a:pPr lvl="1" eaLnBrk="0" hangingPunct="0">
              <a:buClr>
                <a:schemeClr val="folHlink"/>
              </a:buClr>
            </a:pPr>
            <a:endParaRPr lang="en-US" altLang="ja-JP" sz="16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1600">
                <a:latin typeface="Arial" panose="020B0604020202020204" pitchFamily="34" charset="0"/>
              </a:rPr>
              <a:t> Demerits</a:t>
            </a:r>
            <a:endParaRPr lang="en-US" altLang="ja-JP" sz="16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ja-JP" sz="1600">
                <a:latin typeface="Arial" panose="020B0604020202020204" pitchFamily="34" charset="0"/>
              </a:rPr>
              <a:t>Customers always ask developers to make the prototype a working product, which makes software development  management relented</a:t>
            </a:r>
            <a:r>
              <a:rPr lang="en-US" altLang="ja-JP" sz="1600">
                <a:latin typeface="宋体" panose="02010600030101010101" pitchFamily="2" charset="-122"/>
                <a:ea typeface="宋体" panose="02010600030101010101" pitchFamily="2" charset="-122"/>
              </a:rPr>
              <a:t>.</a:t>
            </a:r>
            <a:endParaRPr lang="en-US" altLang="zh-CN" sz="1600">
              <a:latin typeface="宋体" panose="02010600030101010101" pitchFamily="2" charset="-122"/>
              <a:ea typeface="宋体" panose="02010600030101010101" pitchFamily="2" charset="-122"/>
            </a:endParaRPr>
          </a:p>
          <a:p>
            <a:pPr lvl="1" eaLnBrk="0" hangingPunct="0">
              <a:buClr>
                <a:schemeClr val="folHlink"/>
              </a:buClr>
              <a:buFont typeface="Wingdings" panose="05000000000000000000" pitchFamily="2" charset="2"/>
            </a:pPr>
            <a:r>
              <a:rPr lang="en-US" altLang="zh-CN" sz="160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原型常常会被抛弃，而不是在其上继续开发</a:t>
            </a:r>
            <a:r>
              <a:rPr lang="en-US" altLang="zh-CN" sz="1600">
                <a:latin typeface="宋体" panose="02010600030101010101" pitchFamily="2" charset="-122"/>
                <a:ea typeface="宋体" panose="02010600030101010101" pitchFamily="2" charset="-122"/>
              </a:rPr>
              <a:t>)</a:t>
            </a:r>
            <a:endParaRPr lang="en-US" altLang="zh-CN" sz="1600">
              <a:latin typeface="宋体" panose="02010600030101010101" pitchFamily="2" charset="-122"/>
              <a:ea typeface="宋体" panose="02010600030101010101" pitchFamily="2" charset="-122"/>
            </a:endParaRPr>
          </a:p>
          <a:p>
            <a:pPr lvl="1" eaLnBrk="0" hangingPunct="0">
              <a:buClr>
                <a:schemeClr val="folHlink"/>
              </a:buClr>
              <a:buFont typeface="Wingdings" panose="05000000000000000000" pitchFamily="2" charset="2"/>
            </a:pPr>
            <a:r>
              <a:rPr lang="zh-CN" altLang="en-US" sz="1600" dirty="0">
                <a:latin typeface="宋体" panose="02010600030101010101" pitchFamily="2" charset="-122"/>
                <a:ea typeface="宋体" panose="02010600030101010101" pitchFamily="2" charset="-122"/>
              </a:rPr>
              <a:t>增加成本</a:t>
            </a:r>
            <a:endParaRPr lang="zh-CN" altLang="en-US" sz="1600" dirty="0">
              <a:latin typeface="宋体" panose="02010600030101010101" pitchFamily="2" charset="-122"/>
              <a:ea typeface="宋体" panose="02010600030101010101" pitchFamily="2" charset="-122"/>
            </a:endParaRPr>
          </a:p>
          <a:p>
            <a:pPr lvl="1" eaLnBrk="0" hangingPunct="0">
              <a:buClr>
                <a:schemeClr val="folHlink"/>
              </a:buClr>
              <a:buFont typeface="Wingdings" panose="05000000000000000000" pitchFamily="2" charset="2"/>
              <a:buChar char="n"/>
            </a:pPr>
            <a:r>
              <a:rPr lang="en-US" altLang="ja-JP" sz="1600">
                <a:latin typeface="Arial" panose="020B0604020202020204" pitchFamily="34" charset="0"/>
              </a:rPr>
              <a:t>Developers often make implementation compromises in order to get a prototype working quickly. Finally, the </a:t>
            </a:r>
            <a:r>
              <a:rPr lang="en-US" altLang="ja-JP" sz="1600">
                <a:solidFill>
                  <a:srgbClr val="FF0000"/>
                </a:solidFill>
                <a:latin typeface="Arial" panose="020B0604020202020204" pitchFamily="34" charset="0"/>
              </a:rPr>
              <a:t>less-than-ideal choices </a:t>
            </a:r>
            <a:r>
              <a:rPr lang="en-US" altLang="ja-JP" sz="1600">
                <a:latin typeface="Arial" panose="020B0604020202020204" pitchFamily="34" charset="0"/>
              </a:rPr>
              <a:t>has now become an integral part of the system.</a:t>
            </a:r>
            <a:r>
              <a:rPr lang="zh-CN" altLang="en-US" sz="1600" dirty="0">
                <a:latin typeface="Arial" panose="020B0604020202020204" pitchFamily="34" charset="0"/>
              </a:rPr>
              <a:t>（</a:t>
            </a:r>
            <a:r>
              <a:rPr lang="zh-CN" altLang="en-US" sz="1600" dirty="0">
                <a:latin typeface="宋体" panose="02010600030101010101" pitchFamily="2" charset="-122"/>
                <a:ea typeface="宋体" panose="02010600030101010101" pitchFamily="2" charset="-122"/>
              </a:rPr>
              <a:t>一些凑合的技术和算法可能会遗留在最终系统中</a:t>
            </a:r>
            <a:r>
              <a:rPr lang="zh-CN" altLang="en-US" sz="1600" dirty="0">
                <a:latin typeface="Arial" panose="020B0604020202020204" pitchFamily="34" charset="0"/>
              </a:rPr>
              <a:t>）</a:t>
            </a:r>
            <a:endParaRPr lang="en-US" altLang="ja-JP" sz="1600">
              <a:latin typeface="Arial" panose="020B0604020202020204" pitchFamily="34" charset="0"/>
            </a:endParaRPr>
          </a:p>
        </p:txBody>
      </p:sp>
      <p:pic>
        <p:nvPicPr>
          <p:cNvPr id="201732" name="Picture 7"/>
          <p:cNvPicPr>
            <a:picLocks noChangeAspect="1"/>
          </p:cNvPicPr>
          <p:nvPr/>
        </p:nvPicPr>
        <p:blipFill>
          <a:blip r:embed="rId1"/>
          <a:stretch>
            <a:fillRect/>
          </a:stretch>
        </p:blipFill>
        <p:spPr>
          <a:xfrm>
            <a:off x="71755" y="873125"/>
            <a:ext cx="3652520" cy="3319145"/>
          </a:xfrm>
          <a:prstGeom prst="rect">
            <a:avLst/>
          </a:prstGeom>
          <a:solidFill>
            <a:srgbClr val="96E3FE"/>
          </a:solidFill>
          <a:ln w="12700">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9251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08548" name="Rectangle 4"/>
          <p:cNvSpPr>
            <a:spLocks noChangeArrowheads="1"/>
          </p:cNvSpPr>
          <p:nvPr/>
        </p:nvSpPr>
        <p:spPr bwMode="auto">
          <a:xfrm>
            <a:off x="179388" y="225425"/>
            <a:ext cx="853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ja-JP" sz="28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rPr>
              <a:t>Evolutionary Models: Spiral Model</a:t>
            </a:r>
            <a:endParaRPr kumimoji="0" lang="en-US" altLang="ja-JP" sz="28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endParaRPr>
          </a:p>
        </p:txBody>
      </p:sp>
      <p:pic>
        <p:nvPicPr>
          <p:cNvPr id="192516" name="Picture 6"/>
          <p:cNvPicPr>
            <a:picLocks noChangeAspect="1"/>
          </p:cNvPicPr>
          <p:nvPr/>
        </p:nvPicPr>
        <p:blipFill>
          <a:blip r:embed="rId1"/>
          <a:stretch>
            <a:fillRect/>
          </a:stretch>
        </p:blipFill>
        <p:spPr>
          <a:xfrm>
            <a:off x="719138" y="873125"/>
            <a:ext cx="7561262" cy="5114925"/>
          </a:xfrm>
          <a:prstGeom prst="rect">
            <a:avLst/>
          </a:prstGeom>
          <a:solidFill>
            <a:srgbClr val="96E3FE"/>
          </a:solidFill>
          <a:ln w="12700">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9456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94563" name="Rectangle 4"/>
          <p:cNvSpPr/>
          <p:nvPr/>
        </p:nvSpPr>
        <p:spPr>
          <a:xfrm>
            <a:off x="179388" y="225425"/>
            <a:ext cx="8748712" cy="381000"/>
          </a:xfrm>
          <a:prstGeom prst="rect">
            <a:avLst/>
          </a:prstGeom>
          <a:noFill/>
          <a:ln w="9525">
            <a:noFill/>
          </a:ln>
        </p:spPr>
        <p:txBody>
          <a:bodyPr anchor="ctr" anchorCtr="0"/>
          <a:p>
            <a:r>
              <a:rPr lang="en-US" altLang="ja-JP" sz="2800" b="1">
                <a:latin typeface="Arial" panose="020B0604020202020204" pitchFamily="34" charset="0"/>
              </a:rPr>
              <a:t>Spiral Model: </a:t>
            </a:r>
            <a:r>
              <a:rPr lang="zh-CN" altLang="en-US" sz="2800" b="1" dirty="0">
                <a:latin typeface="Arial" panose="020B0604020202020204" pitchFamily="34" charset="0"/>
              </a:rPr>
              <a:t>（</a:t>
            </a:r>
            <a:r>
              <a:rPr lang="zh-CN" altLang="en-US" sz="2800" b="1" dirty="0">
                <a:solidFill>
                  <a:srgbClr val="FF0000"/>
                </a:solidFill>
                <a:latin typeface="Arial" panose="020B0604020202020204" pitchFamily="34" charset="0"/>
              </a:rPr>
              <a:t>风险驱动的过程模型</a:t>
            </a:r>
            <a:r>
              <a:rPr lang="zh-CN" altLang="en-US" sz="2800" b="1" dirty="0">
                <a:latin typeface="Arial" panose="020B0604020202020204" pitchFamily="34" charset="0"/>
              </a:rPr>
              <a:t>）</a:t>
            </a:r>
            <a:endParaRPr lang="zh-CN" altLang="en-US" sz="2800" b="1" dirty="0">
              <a:latin typeface="Arial" panose="020B0604020202020204" pitchFamily="34" charset="0"/>
            </a:endParaRPr>
          </a:p>
        </p:txBody>
      </p:sp>
      <p:sp>
        <p:nvSpPr>
          <p:cNvPr id="194564" name="Rectangle 5"/>
          <p:cNvSpPr/>
          <p:nvPr/>
        </p:nvSpPr>
        <p:spPr>
          <a:xfrm>
            <a:off x="358775" y="1341438"/>
            <a:ext cx="8424863" cy="4400550"/>
          </a:xfrm>
          <a:prstGeom prst="rect">
            <a:avLst/>
          </a:prstGeom>
          <a:noFill/>
          <a:ln w="9525">
            <a:noFill/>
          </a:ln>
        </p:spPr>
        <p:txBody>
          <a:bodyPr anchor="t" anchorCtr="0">
            <a:spAutoFit/>
          </a:bodyPr>
          <a:p>
            <a:pPr eaLnBrk="0" hangingPunct="0">
              <a:buClr>
                <a:schemeClr val="folHlink"/>
              </a:buClr>
              <a:buFont typeface="Wingdings" panose="05000000000000000000" pitchFamily="2" charset="2"/>
            </a:pPr>
            <a:r>
              <a:rPr lang="zh-CN" altLang="en-US" sz="2000" dirty="0">
                <a:latin typeface="Arial" panose="020B0604020202020204" pitchFamily="34" charset="0"/>
                <a:ea typeface="宋体" panose="02010600030101010101" pitchFamily="2" charset="-122"/>
              </a:rPr>
              <a:t>螺旋模型是一种演化过程模型，它结合了原型的迭代性质和瀑布模型的系统性和可控性，注重风险控制（里程碑），适合大型项目开发</a:t>
            </a:r>
            <a:endParaRPr lang="zh-CN" altLang="en-US" sz="2000">
              <a:latin typeface="Arial" panose="020B0604020202020204" pitchFamily="34" charset="0"/>
              <a:ea typeface="宋体" panose="02010600030101010101" pitchFamily="2" charset="-122"/>
            </a:endParaRPr>
          </a:p>
          <a:p>
            <a:pPr eaLnBrk="0" hangingPunct="0">
              <a:buClr>
                <a:schemeClr val="folHlink"/>
              </a:buClr>
              <a:buFont typeface="Wingdings" panose="05000000000000000000" pitchFamily="2" charset="2"/>
            </a:pPr>
            <a:endParaRPr lang="zh-CN" altLang="en-US" sz="2000">
              <a:latin typeface="Arial" panose="020B0604020202020204" pitchFamily="34" charset="0"/>
              <a:ea typeface="宋体" panose="02010600030101010101" pitchFamily="2" charset="-122"/>
            </a:endParaRPr>
          </a:p>
          <a:p>
            <a:pPr eaLnBrk="0" hangingPunct="0">
              <a:buClr>
                <a:schemeClr val="folHlink"/>
              </a:buClr>
              <a:buFont typeface="Wingdings" panose="05000000000000000000" pitchFamily="2" charset="2"/>
            </a:pPr>
            <a:r>
              <a:rPr lang="zh-CN" altLang="en-US" sz="2000">
                <a:latin typeface="Arial" panose="020B0604020202020204" pitchFamily="34" charset="0"/>
                <a:ea typeface="宋体" panose="02010600030101010101" pitchFamily="2" charset="-122"/>
              </a:rPr>
              <a:t>螺旋模型两个显著特点：</a:t>
            </a:r>
            <a:endParaRPr lang="zh-CN" altLang="en-US" sz="2000">
              <a:latin typeface="Arial" panose="020B0604020202020204" pitchFamily="34" charset="0"/>
              <a:ea typeface="宋体" panose="02010600030101010101" pitchFamily="2" charset="-122"/>
            </a:endParaRPr>
          </a:p>
          <a:p>
            <a:pPr lvl="1" indent="0" eaLnBrk="0" hangingPunct="0">
              <a:buClr>
                <a:schemeClr val="folHlink"/>
              </a:buClr>
              <a:buFont typeface="Wingdings" panose="05000000000000000000" pitchFamily="2" charset="2"/>
              <a:buChar char="n"/>
            </a:pPr>
            <a:r>
              <a:rPr lang="zh-CN" altLang="en-US" sz="2000">
                <a:latin typeface="Arial" panose="020B0604020202020204" pitchFamily="34" charset="0"/>
                <a:ea typeface="宋体" panose="02010600030101010101" pitchFamily="2" charset="-122"/>
              </a:rPr>
              <a:t>采用循环的方式逐步加深系统定义和实现的深度</a:t>
            </a:r>
            <a:endParaRPr lang="zh-CN" altLang="en-US" sz="2000">
              <a:latin typeface="Arial" panose="020B0604020202020204" pitchFamily="34" charset="0"/>
              <a:ea typeface="宋体" panose="02010600030101010101" pitchFamily="2" charset="-122"/>
            </a:endParaRPr>
          </a:p>
          <a:p>
            <a:pPr lvl="1" indent="0" eaLnBrk="0" hangingPunct="0">
              <a:buClr>
                <a:schemeClr val="folHlink"/>
              </a:buClr>
              <a:buFont typeface="Wingdings" panose="05000000000000000000" pitchFamily="2" charset="2"/>
              <a:buChar char="n"/>
            </a:pPr>
            <a:r>
              <a:rPr lang="zh-CN" altLang="en-US" sz="2000">
                <a:latin typeface="Arial" panose="020B0604020202020204" pitchFamily="34" charset="0"/>
                <a:ea typeface="宋体" panose="02010600030101010101" pitchFamily="2" charset="-122"/>
              </a:rPr>
              <a:t>确定一系列里程碑，确保利益相关者都支持可行的和令人满意的系统解决方案</a:t>
            </a:r>
            <a:endParaRPr lang="zh-CN" altLang="en-US" sz="2000">
              <a:latin typeface="Arial" panose="020B0604020202020204" pitchFamily="34" charset="0"/>
              <a:ea typeface="宋体" panose="02010600030101010101" pitchFamily="2" charset="-122"/>
            </a:endParaRPr>
          </a:p>
          <a:p>
            <a:pPr eaLnBrk="0" hangingPunct="0">
              <a:buClr>
                <a:schemeClr val="folHlink"/>
              </a:buClr>
              <a:buFont typeface="Wingdings" panose="05000000000000000000" pitchFamily="2" charset="2"/>
              <a:buChar char="n"/>
            </a:pPr>
            <a:endParaRPr lang="zh-CN" altLang="en-US" sz="2000">
              <a:latin typeface="Arial" panose="020B0604020202020204" pitchFamily="34" charset="0"/>
              <a:ea typeface="宋体" panose="02010600030101010101" pitchFamily="2" charset="-122"/>
            </a:endParaRPr>
          </a:p>
          <a:p>
            <a:pPr eaLnBrk="0" hangingPunct="0">
              <a:buClr>
                <a:schemeClr val="folHlink"/>
              </a:buClr>
              <a:buFont typeface="Wingdings" panose="05000000000000000000" pitchFamily="2" charset="2"/>
              <a:buChar char="n"/>
            </a:pPr>
            <a:r>
              <a:rPr lang="zh-CN" altLang="en-US" sz="2000">
                <a:latin typeface="Arial" panose="020B0604020202020204" pitchFamily="34" charset="0"/>
                <a:ea typeface="宋体" panose="02010600030101010101" pitchFamily="2" charset="-122"/>
              </a:rPr>
              <a:t>运用螺旋模型，把软件开发为一系列演进版本，早期的迭代中，软件可能是一个理论模型或原型，后来的迭代，才会产生一系列逐渐完善的系统版本</a:t>
            </a:r>
            <a:endParaRPr lang="zh-CN" altLang="en-US" sz="2000">
              <a:latin typeface="Arial" panose="020B0604020202020204" pitchFamily="34" charset="0"/>
              <a:ea typeface="宋体" panose="02010600030101010101" pitchFamily="2" charset="-122"/>
            </a:endParaRPr>
          </a:p>
          <a:p>
            <a:pPr eaLnBrk="0" hangingPunct="0">
              <a:buClr>
                <a:schemeClr val="folHlink"/>
              </a:buClr>
              <a:buFont typeface="Wingdings" panose="05000000000000000000" pitchFamily="2" charset="2"/>
              <a:buChar char="n"/>
            </a:pPr>
            <a:endParaRPr lang="zh-CN" altLang="en-US" sz="2000">
              <a:latin typeface="Arial" panose="020B0604020202020204" pitchFamily="34" charset="0"/>
              <a:ea typeface="宋体" panose="02010600030101010101" pitchFamily="2" charset="-122"/>
            </a:endParaRPr>
          </a:p>
          <a:p>
            <a:pPr eaLnBrk="0" hangingPunct="0">
              <a:buClr>
                <a:schemeClr val="folHlink"/>
              </a:buClr>
              <a:buFont typeface="Wingdings" panose="05000000000000000000" pitchFamily="2" charset="2"/>
            </a:pPr>
            <a:endParaRPr lang="zh-CN" altLang="en-US" sz="2000">
              <a:latin typeface="Arial" panose="020B0604020202020204" pitchFamily="34" charset="0"/>
              <a:ea typeface="宋体" panose="02010600030101010101" pitchFamily="2" charset="-122"/>
            </a:endParaRPr>
          </a:p>
          <a:p>
            <a:pPr eaLnBrk="0" hangingPunct="0">
              <a:buClr>
                <a:schemeClr val="folHlink"/>
              </a:buClr>
              <a:buFont typeface="Wingdings" panose="05000000000000000000" pitchFamily="2" charset="2"/>
              <a:buChar char="n"/>
            </a:pPr>
            <a:r>
              <a:rPr lang="zh-CN" altLang="en-US" sz="2000">
                <a:latin typeface="Arial" panose="020B0604020202020204" pitchFamily="34" charset="0"/>
                <a:ea typeface="宋体" panose="02010600030101010101" pitchFamily="2" charset="-122"/>
              </a:rPr>
              <a:t>在每一次迭代的过程中，都要考虑</a:t>
            </a:r>
            <a:r>
              <a:rPr lang="zh-CN" altLang="en-US" sz="2000">
                <a:solidFill>
                  <a:srgbClr val="FF0000"/>
                </a:solidFill>
                <a:latin typeface="Arial" panose="020B0604020202020204" pitchFamily="34" charset="0"/>
                <a:ea typeface="宋体" panose="02010600030101010101" pitchFamily="2" charset="-122"/>
              </a:rPr>
              <a:t>风险</a:t>
            </a:r>
            <a:r>
              <a:rPr lang="zh-CN" altLang="en-US" sz="2000">
                <a:latin typeface="Arial" panose="020B0604020202020204" pitchFamily="34" charset="0"/>
                <a:ea typeface="宋体" panose="02010600030101010101" pitchFamily="2" charset="-122"/>
              </a:rPr>
              <a:t>、标记里程碑</a:t>
            </a:r>
            <a:endParaRPr lang="zh-CN" altLang="en-US" sz="2000">
              <a:latin typeface="Arial" panose="020B0604020202020204" pitchFamily="34" charset="0"/>
              <a:ea typeface="宋体" panose="02010600030101010101" pitchFamily="2"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0"/>
            <a:ext cx="8458200" cy="678611"/>
          </a:xfrm>
        </p:spPr>
        <p:txBody>
          <a:bodyPr>
            <a:normAutofit/>
          </a:bodyPr>
          <a:lstStyle/>
          <a:p>
            <a:r>
              <a:rPr lang="en-US" noProof="0" dirty="0"/>
              <a:t>Spiral Process Model</a:t>
            </a:r>
            <a:endParaRPr lang="en-US" noProof="0" dirty="0"/>
          </a:p>
        </p:txBody>
      </p:sp>
      <p:pic>
        <p:nvPicPr>
          <p:cNvPr id="10" name="Picture 9" descr="An illustration displays spiral process model.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3210" y="1488440"/>
            <a:ext cx="3663315" cy="3248660"/>
          </a:xfrm>
          <a:prstGeom prst="rect">
            <a:avLst/>
          </a:prstGeom>
        </p:spPr>
      </p:pic>
      <p:sp>
        <p:nvSpPr>
          <p:cNvPr id="4" name="Content Placeholder 3"/>
          <p:cNvSpPr>
            <a:spLocks noGrp="1"/>
          </p:cNvSpPr>
          <p:nvPr>
            <p:ph sz="quarter" idx="11"/>
          </p:nvPr>
        </p:nvSpPr>
        <p:spPr>
          <a:xfrm>
            <a:off x="4068445" y="1085850"/>
            <a:ext cx="4221480" cy="2631440"/>
          </a:xfrm>
        </p:spPr>
        <p:txBody>
          <a:bodyPr>
            <a:noAutofit/>
          </a:bodyPr>
          <a:lstStyle/>
          <a:p>
            <a:pPr marL="0" indent="0">
              <a:buNone/>
            </a:pPr>
            <a:r>
              <a:rPr lang="en-US" sz="1800" b="1" noProof="0" dirty="0"/>
              <a:t>Pros </a:t>
            </a:r>
            <a:endParaRPr lang="en-US" sz="1800" b="1" noProof="0" dirty="0"/>
          </a:p>
          <a:p>
            <a:pPr marL="291465" indent="-291465">
              <a:spcBef>
                <a:spcPts val="1000"/>
              </a:spcBef>
              <a:spcAft>
                <a:spcPts val="0"/>
              </a:spcAft>
              <a:buFont typeface="Arial" panose="020B0604020202020204" pitchFamily="34" charset="0"/>
              <a:buChar char="•"/>
            </a:pPr>
            <a:r>
              <a:rPr lang="en-US" sz="1800" noProof="0" dirty="0"/>
              <a:t>Continuous customer involvement.</a:t>
            </a:r>
            <a:endParaRPr lang="en-US" sz="1800" noProof="0" dirty="0"/>
          </a:p>
          <a:p>
            <a:pPr marL="291465" indent="-291465">
              <a:spcBef>
                <a:spcPts val="1000"/>
              </a:spcBef>
              <a:spcAft>
                <a:spcPts val="0"/>
              </a:spcAft>
              <a:buFont typeface="Arial" panose="020B0604020202020204" pitchFamily="34" charset="0"/>
              <a:buChar char="•"/>
            </a:pPr>
            <a:r>
              <a:rPr lang="en-US" sz="1800" noProof="0" dirty="0"/>
              <a:t>Development risks are managed.</a:t>
            </a:r>
            <a:endParaRPr lang="en-US" sz="1800" noProof="0" dirty="0"/>
          </a:p>
          <a:p>
            <a:pPr marL="291465" indent="-291465">
              <a:spcBef>
                <a:spcPts val="1000"/>
              </a:spcBef>
              <a:spcAft>
                <a:spcPts val="0"/>
              </a:spcAft>
              <a:buFont typeface="Arial" panose="020B0604020202020204" pitchFamily="34" charset="0"/>
              <a:buChar char="•"/>
            </a:pPr>
            <a:r>
              <a:rPr lang="en-US" sz="1800" noProof="0" dirty="0"/>
              <a:t>Suitable for large, complex projects.</a:t>
            </a:r>
            <a:endParaRPr lang="en-US" sz="1800" noProof="0" dirty="0"/>
          </a:p>
          <a:p>
            <a:pPr marL="291465" indent="-291465">
              <a:spcBef>
                <a:spcPts val="1000"/>
              </a:spcBef>
              <a:spcAft>
                <a:spcPts val="0"/>
              </a:spcAft>
              <a:buFont typeface="Arial" panose="020B0604020202020204" pitchFamily="34" charset="0"/>
              <a:buChar char="•"/>
            </a:pPr>
            <a:r>
              <a:rPr lang="en-US" sz="1800" noProof="0" dirty="0"/>
              <a:t>It works well for extensible products.</a:t>
            </a:r>
            <a:endParaRPr lang="en-US" sz="1800" noProof="0" dirty="0"/>
          </a:p>
        </p:txBody>
      </p:sp>
      <p:sp>
        <p:nvSpPr>
          <p:cNvPr id="6" name="Content Placeholder 5"/>
          <p:cNvSpPr>
            <a:spLocks noGrp="1"/>
          </p:cNvSpPr>
          <p:nvPr>
            <p:ph sz="quarter" idx="14"/>
          </p:nvPr>
        </p:nvSpPr>
        <p:spPr>
          <a:xfrm>
            <a:off x="4068445" y="3717290"/>
            <a:ext cx="4883150" cy="2227580"/>
          </a:xfrm>
        </p:spPr>
        <p:txBody>
          <a:bodyPr>
            <a:normAutofit/>
          </a:bodyPr>
          <a:lstStyle/>
          <a:p>
            <a:pPr marL="0" indent="0">
              <a:buNone/>
            </a:pPr>
            <a:r>
              <a:rPr lang="en-US" sz="1800" b="1" noProof="0" dirty="0"/>
              <a:t>Cons </a:t>
            </a:r>
            <a:endParaRPr lang="en-US" sz="1800" b="1" noProof="0" dirty="0"/>
          </a:p>
          <a:p>
            <a:pPr marL="291465" indent="-291465">
              <a:spcBef>
                <a:spcPts val="1000"/>
              </a:spcBef>
              <a:spcAft>
                <a:spcPts val="0"/>
              </a:spcAft>
              <a:buFont typeface="Arial" panose="020B0604020202020204" pitchFamily="34" charset="0"/>
              <a:buChar char="•"/>
            </a:pPr>
            <a:r>
              <a:rPr lang="en-US" sz="1800" noProof="0" dirty="0"/>
              <a:t>Risk analysis failures can doom the project.</a:t>
            </a:r>
            <a:endParaRPr lang="en-US" sz="1800" noProof="0" dirty="0"/>
          </a:p>
          <a:p>
            <a:pPr marL="291465" indent="-291465">
              <a:spcBef>
                <a:spcPts val="1000"/>
              </a:spcBef>
              <a:spcAft>
                <a:spcPts val="0"/>
              </a:spcAft>
              <a:buFont typeface="Arial" panose="020B0604020202020204" pitchFamily="34" charset="0"/>
              <a:buChar char="•"/>
            </a:pPr>
            <a:r>
              <a:rPr lang="en-US" sz="1800" noProof="0" dirty="0"/>
              <a:t>Project may be hard to manage.</a:t>
            </a:r>
            <a:endParaRPr lang="en-US" sz="1800" noProof="0" dirty="0"/>
          </a:p>
          <a:p>
            <a:pPr marL="291465" indent="-291465">
              <a:spcBef>
                <a:spcPts val="1000"/>
              </a:spcBef>
              <a:spcAft>
                <a:spcPts val="0"/>
              </a:spcAft>
              <a:buFont typeface="Arial" panose="020B0604020202020204" pitchFamily="34" charset="0"/>
              <a:buChar char="•"/>
            </a:pPr>
            <a:r>
              <a:rPr lang="en-US" sz="1800" noProof="0" dirty="0"/>
              <a:t>Requires an expert development team.</a:t>
            </a:r>
            <a:endParaRPr lang="en-US" sz="18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35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2835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12644" name="Rectangle 4"/>
          <p:cNvSpPr>
            <a:spLocks noChangeArrowheads="1"/>
          </p:cNvSpPr>
          <p:nvPr/>
        </p:nvSpPr>
        <p:spPr bwMode="auto">
          <a:xfrm>
            <a:off x="0" y="225425"/>
            <a:ext cx="95408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p>
            <a:pPr marL="0" marR="0" indent="0" algn="l" defTabSz="914400" rtl="0" eaLnBrk="1" fontAlgn="base" latinLnBrk="0" hangingPunct="1">
              <a:lnSpc>
                <a:spcPct val="100000"/>
              </a:lnSpc>
              <a:spcBef>
                <a:spcPct val="0"/>
              </a:spcBef>
              <a:spcAft>
                <a:spcPct val="0"/>
              </a:spcAft>
              <a:buClrTx/>
              <a:buSzTx/>
              <a:buFontTx/>
              <a:buNone/>
            </a:pPr>
            <a:r>
              <a:rPr kumimoji="0" lang="en-US" altLang="ja-JP" sz="2800" b="0"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rPr>
              <a:t>Unified Process</a:t>
            </a:r>
            <a:r>
              <a:rPr kumimoji="0" lang="zh-CN" altLang="en-US" sz="18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迭代增量过程，用</a:t>
            </a:r>
            <a:r>
              <a:rPr kumimoji="0" lang="en-US" altLang="zh-CN" sz="1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rPr>
              <a:t>UML</a:t>
            </a:r>
            <a:r>
              <a:rPr kumimoji="0" lang="zh-CN" altLang="en-US" sz="18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进行面向对象软件工程的框架和过程）</a:t>
            </a:r>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宋体" panose="02010600030101010101" pitchFamily="2" charset="-122"/>
              <a:ea typeface="宋体" panose="02010600030101010101" pitchFamily="2" charset="-122"/>
              <a:cs typeface="+mn-cs"/>
            </a:endParaRPr>
          </a:p>
        </p:txBody>
      </p:sp>
      <p:sp>
        <p:nvSpPr>
          <p:cNvPr id="228356" name="Rectangle 6"/>
          <p:cNvSpPr>
            <a:spLocks noRot="1"/>
          </p:cNvSpPr>
          <p:nvPr/>
        </p:nvSpPr>
        <p:spPr>
          <a:xfrm>
            <a:off x="395288" y="1016635"/>
            <a:ext cx="8509000" cy="5508625"/>
          </a:xfrm>
          <a:prstGeom prst="rect">
            <a:avLst/>
          </a:prstGeom>
          <a:noFill/>
          <a:ln w="12700">
            <a:noFill/>
          </a:ln>
        </p:spPr>
        <p:txBody>
          <a:bodyPr lIns="90487" tIns="44450" rIns="90487" bIns="44450"/>
          <a:p>
            <a:pPr marL="285750" indent="-285750" eaLnBrk="0" hangingPunct="0">
              <a:spcBef>
                <a:spcPct val="20000"/>
              </a:spcBef>
              <a:buClr>
                <a:srgbClr val="52A930"/>
              </a:buClr>
              <a:buFont typeface="Wingdings" panose="05000000000000000000" pitchFamily="2" charset="2"/>
              <a:buChar char="n"/>
            </a:pPr>
            <a:r>
              <a:rPr lang="zh-CN" altLang="en-US" sz="2400" dirty="0">
                <a:ea typeface="宋体" panose="02010600030101010101" pitchFamily="2" charset="-122"/>
                <a:sym typeface="+mn-ea"/>
              </a:rPr>
              <a:t>UML</a:t>
            </a:r>
            <a:r>
              <a:rPr lang="zh-CN" altLang="en-US" sz="2400">
                <a:latin typeface="Arial" panose="020B0604020202020204" pitchFamily="34" charset="0"/>
                <a:ea typeface="宋体" panose="02010600030101010101" pitchFamily="2" charset="-122"/>
              </a:rPr>
              <a:t>（附件一）</a:t>
            </a:r>
            <a:endParaRPr lang="zh-CN" altLang="en-US" sz="2400">
              <a:latin typeface="Arial" panose="020B0604020202020204" pitchFamily="34" charset="0"/>
              <a:ea typeface="宋体" panose="02010600030101010101" pitchFamily="2" charset="-122"/>
            </a:endParaRPr>
          </a:p>
          <a:p>
            <a:pPr eaLnBrk="0" hangingPunct="0">
              <a:spcBef>
                <a:spcPct val="20000"/>
              </a:spcBef>
              <a:buClr>
                <a:srgbClr val="52A930"/>
              </a:buClr>
              <a:buFont typeface="Wingdings" panose="05000000000000000000" pitchFamily="2" charset="2"/>
            </a:pPr>
            <a:r>
              <a:rPr lang="zh-CN" altLang="en-US" sz="2400" dirty="0">
                <a:latin typeface="Arial" panose="020B0604020202020204" pitchFamily="34" charset="0"/>
                <a:ea typeface="宋体" panose="02010600030101010101" pitchFamily="2" charset="-122"/>
              </a:rPr>
              <a:t>The Unified Modeling Language (UML) is “a standard language for writing software</a:t>
            </a: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blueprints. UML may be used to visualize, specify, construct, and document the artifacts of a software-intensive system” . In other words, just as building architects create blueprints to be used by a construction company, software architects create UML diagrams to help software developers build the software. If you understand the vocabulary of UML (the diagrams’ pictorial elements and their meanings), you can much more easily understand and specify a system and explain the design of that system to others.</a:t>
            </a:r>
            <a:endParaRPr lang="zh-CN" altLang="en-US" sz="2400" dirty="0">
              <a:latin typeface="Arial" panose="020B0604020202020204" pitchFamily="34" charset="0"/>
              <a:ea typeface="宋体" panose="02010600030101010101" pitchFamily="2" charset="-122"/>
            </a:endParaRPr>
          </a:p>
          <a:p>
            <a:pPr eaLnBrk="0" hangingPunct="0">
              <a:spcBef>
                <a:spcPct val="20000"/>
              </a:spcBef>
              <a:buClr>
                <a:srgbClr val="52A930"/>
              </a:buClr>
              <a:buFont typeface="Wingdings" panose="05000000000000000000" pitchFamily="2" charset="2"/>
            </a:pP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35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2835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12644" name="Rectangle 4"/>
          <p:cNvSpPr>
            <a:spLocks noChangeArrowheads="1"/>
          </p:cNvSpPr>
          <p:nvPr/>
        </p:nvSpPr>
        <p:spPr bwMode="auto">
          <a:xfrm>
            <a:off x="0" y="225425"/>
            <a:ext cx="95408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p>
            <a:pPr marL="0" marR="0" indent="0" algn="l" defTabSz="914400" rtl="0" eaLnBrk="1" fontAlgn="base" latinLnBrk="0" hangingPunct="1">
              <a:lnSpc>
                <a:spcPct val="100000"/>
              </a:lnSpc>
              <a:spcBef>
                <a:spcPct val="0"/>
              </a:spcBef>
              <a:spcAft>
                <a:spcPct val="0"/>
              </a:spcAft>
              <a:buClrTx/>
              <a:buSzTx/>
              <a:buFontTx/>
              <a:buNone/>
            </a:pPr>
            <a:r>
              <a:rPr kumimoji="0" lang="en-US" altLang="ja-JP" sz="2800" b="0"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rPr>
              <a:t>Unified Process</a:t>
            </a:r>
            <a:r>
              <a:rPr kumimoji="0" lang="zh-CN" altLang="en-US" sz="18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迭代增量过程，用</a:t>
            </a:r>
            <a:r>
              <a:rPr kumimoji="0" lang="en-US" altLang="zh-CN" sz="1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rPr>
              <a:t>UML</a:t>
            </a:r>
            <a:r>
              <a:rPr kumimoji="0" lang="zh-CN" altLang="en-US" sz="18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进行面向对象软件工程的框架和过程）</a:t>
            </a:r>
            <a:endParaRPr kumimoji="0" lang="zh-CN" altLang="en-US" sz="1800" b="1" i="0" u="none" strike="noStrike" kern="1200" cap="none" spc="0" normalizeH="0" baseline="0" noProof="1" dirty="0">
              <a:solidFill>
                <a:schemeClr val="tx1"/>
              </a:solidFill>
              <a:effectLst>
                <a:outerShdw blurRad="38100" dist="38100" dir="2700000">
                  <a:srgbClr val="C0C0C0"/>
                </a:outerShdw>
              </a:effectLst>
              <a:latin typeface="宋体" panose="02010600030101010101" pitchFamily="2" charset="-122"/>
              <a:ea typeface="宋体" panose="02010600030101010101" pitchFamily="2" charset="-122"/>
              <a:cs typeface="+mn-cs"/>
            </a:endParaRPr>
          </a:p>
        </p:txBody>
      </p:sp>
      <p:sp>
        <p:nvSpPr>
          <p:cNvPr id="228356" name="Rectangle 6"/>
          <p:cNvSpPr>
            <a:spLocks noRot="1"/>
          </p:cNvSpPr>
          <p:nvPr/>
        </p:nvSpPr>
        <p:spPr>
          <a:xfrm>
            <a:off x="395288" y="692150"/>
            <a:ext cx="8509000" cy="5508625"/>
          </a:xfrm>
          <a:prstGeom prst="rect">
            <a:avLst/>
          </a:prstGeom>
          <a:noFill/>
          <a:ln w="12700">
            <a:noFill/>
          </a:ln>
        </p:spPr>
        <p:txBody>
          <a:bodyPr lIns="90487" tIns="44450" rIns="90487" bIns="44450"/>
          <a:p>
            <a:pPr marL="285750" indent="-285750" eaLnBrk="0" hangingPunct="0">
              <a:spcBef>
                <a:spcPct val="20000"/>
              </a:spcBef>
              <a:buClr>
                <a:srgbClr val="52A930"/>
              </a:buClr>
              <a:buFont typeface="Wingdings" panose="05000000000000000000" pitchFamily="2" charset="2"/>
              <a:buChar char="n"/>
            </a:pPr>
            <a:r>
              <a:rPr lang="en-US" altLang="zh-CN" sz="2400">
                <a:latin typeface="Arial" panose="020B0604020202020204" pitchFamily="34" charset="0"/>
              </a:rPr>
              <a:t>The Unified Process is </a:t>
            </a:r>
            <a:r>
              <a:rPr lang="en-US" altLang="zh-CN" sz="2400">
                <a:solidFill>
                  <a:srgbClr val="FF0000"/>
                </a:solidFill>
                <a:latin typeface="Arial" panose="020B0604020202020204" pitchFamily="34" charset="0"/>
              </a:rPr>
              <a:t>an iterative and incremental development process</a:t>
            </a:r>
            <a:r>
              <a:rPr lang="en-US" altLang="zh-CN" sz="2400">
                <a:latin typeface="Arial" panose="020B0604020202020204" pitchFamily="34" charset="0"/>
              </a:rPr>
              <a:t>. The Elaboration, Construction and Transition phases are divided into a series of time-boxed iterations. (The Inception phase may also be divided into iterations for a large project.) Each iteration results in an </a:t>
            </a:r>
            <a:r>
              <a:rPr lang="en-US" altLang="zh-CN" sz="2400" i="1">
                <a:latin typeface="Arial" panose="020B0604020202020204" pitchFamily="34" charset="0"/>
              </a:rPr>
              <a:t>increment</a:t>
            </a:r>
            <a:r>
              <a:rPr lang="en-US" altLang="zh-CN" sz="2400">
                <a:latin typeface="Arial" panose="020B0604020202020204" pitchFamily="34" charset="0"/>
              </a:rPr>
              <a:t>, which is a release of the system that contains added or improved functionality compared with the previous release.</a:t>
            </a:r>
            <a:r>
              <a:rPr lang="en-US" altLang="ja-JP" sz="2400">
                <a:latin typeface="Arial" panose="020B0604020202020204" pitchFamily="34" charset="0"/>
              </a:rPr>
              <a:t>    provides a process and methodological approach for defining, specifying, designing, and constructing </a:t>
            </a:r>
            <a:r>
              <a:rPr lang="en-US" altLang="ja-JP" sz="2400" i="1">
                <a:latin typeface="Arial" panose="020B0604020202020204" pitchFamily="34" charset="0"/>
              </a:rPr>
              <a:t>aspects</a:t>
            </a:r>
            <a:endParaRPr lang="en-US" altLang="ja-JP" sz="2400" i="1">
              <a:latin typeface="Arial" panose="020B0604020202020204" pitchFamily="34" charset="0"/>
            </a:endParaRPr>
          </a:p>
          <a:p>
            <a:pPr marL="285750" indent="-285750"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use-case driven</a:t>
            </a:r>
            <a:r>
              <a:rPr lang="en-US" altLang="zh-CN" sz="2400">
                <a:latin typeface="Arial" panose="020B0604020202020204" pitchFamily="34" charset="0"/>
              </a:rPr>
              <a:t> </a:t>
            </a:r>
            <a:r>
              <a:rPr lang="zh-CN" altLang="en-US" sz="2400" dirty="0">
                <a:latin typeface="Arial" panose="020B0604020202020204" pitchFamily="34" charset="0"/>
                <a:ea typeface="宋体" panose="02010600030101010101" pitchFamily="2" charset="-122"/>
              </a:rPr>
              <a:t>（用例驱动）</a:t>
            </a:r>
            <a:endParaRPr lang="zh-CN" altLang="en-US" sz="2400" dirty="0">
              <a:latin typeface="Arial" panose="020B0604020202020204" pitchFamily="34" charset="0"/>
              <a:ea typeface="宋体" panose="02010600030101010101" pitchFamily="2" charset="-122"/>
            </a:endParaRPr>
          </a:p>
          <a:p>
            <a:pPr marL="285750" indent="-285750"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architecture-centric</a:t>
            </a:r>
            <a:r>
              <a:rPr lang="en-US" altLang="zh-CN" sz="2400">
                <a:latin typeface="Arial" panose="020B0604020202020204" pitchFamily="34" charset="0"/>
              </a:rPr>
              <a:t> </a:t>
            </a:r>
            <a:r>
              <a:rPr lang="zh-CN" altLang="en-US" sz="2400" dirty="0">
                <a:latin typeface="Arial" panose="020B0604020202020204" pitchFamily="34" charset="0"/>
                <a:ea typeface="宋体" panose="02010600030101010101" pitchFamily="2" charset="-122"/>
              </a:rPr>
              <a:t>（软件架构为核心）</a:t>
            </a:r>
            <a:endParaRPr lang="zh-CN" altLang="en-US" sz="2400" dirty="0">
              <a:latin typeface="Arial" panose="020B0604020202020204" pitchFamily="34" charset="0"/>
              <a:ea typeface="宋体" panose="02010600030101010101" pitchFamily="2" charset="-122"/>
            </a:endParaRPr>
          </a:p>
          <a:p>
            <a:pPr marL="285750" indent="-285750" eaLnBrk="0" hangingPunct="0">
              <a:spcBef>
                <a:spcPct val="20000"/>
              </a:spcBef>
              <a:buClr>
                <a:srgbClr val="52A930"/>
              </a:buClr>
              <a:buFont typeface="Wingdings" panose="05000000000000000000" pitchFamily="2" charset="2"/>
              <a:buChar char="n"/>
            </a:pPr>
            <a:r>
              <a:rPr lang="en-US" altLang="zh-CN" sz="2400">
                <a:latin typeface="Arial" panose="020B0604020202020204" pitchFamily="34" charset="0"/>
              </a:rPr>
              <a:t>Risk Focused </a:t>
            </a:r>
            <a:r>
              <a:rPr lang="zh-CN" altLang="en-US" sz="2400" dirty="0">
                <a:latin typeface="Arial" panose="020B0604020202020204" pitchFamily="34" charset="0"/>
                <a:ea typeface="宋体" panose="02010600030101010101" pitchFamily="2" charset="-122"/>
              </a:rPr>
              <a:t>（关注风险）</a:t>
            </a:r>
            <a:endParaRPr lang="zh-CN" altLang="en-US" sz="2400" dirty="0">
              <a:latin typeface="Arial" panose="020B0604020202020204" pitchFamily="34" charset="0"/>
              <a:ea typeface="宋体" panose="02010600030101010101" pitchFamily="2" charset="-122"/>
            </a:endParaRPr>
          </a:p>
          <a:p>
            <a:pPr marL="285750" indent="-285750" eaLnBrk="0" hangingPunct="0">
              <a:spcBef>
                <a:spcPct val="20000"/>
              </a:spcBef>
              <a:buClr>
                <a:srgbClr val="52A930"/>
              </a:buClr>
              <a:buFont typeface="Wingdings" panose="05000000000000000000" pitchFamily="2" charset="2"/>
              <a:buChar char="n"/>
            </a:pPr>
            <a:r>
              <a:rPr lang="en-US" altLang="zh-CN" sz="2400">
                <a:latin typeface="Arial" panose="020B0604020202020204" pitchFamily="34" charset="0"/>
              </a:rPr>
              <a:t>Inception/Elaboration/Construction/Transition</a:t>
            </a:r>
            <a:r>
              <a:rPr lang="zh-CN" altLang="en-US" sz="2400" dirty="0">
                <a:latin typeface="Arial" panose="020B0604020202020204" pitchFamily="34" charset="0"/>
              </a:rPr>
              <a:t>（</a:t>
            </a:r>
            <a:r>
              <a:rPr lang="en-US" altLang="zh-CN" sz="2400">
                <a:latin typeface="Arial" panose="020B0604020202020204" pitchFamily="34" charset="0"/>
              </a:rPr>
              <a:t>/production</a:t>
            </a:r>
            <a:r>
              <a:rPr lang="zh-CN" altLang="en-US" sz="2400" dirty="0">
                <a:latin typeface="Arial" panose="020B0604020202020204" pitchFamily="34" charset="0"/>
              </a:rPr>
              <a:t>）</a:t>
            </a:r>
            <a:r>
              <a:rPr lang="ja-JP" altLang="en-US" sz="2400" dirty="0">
                <a:latin typeface="Arial" panose="020B0604020202020204" pitchFamily="34" charset="0"/>
              </a:rPr>
              <a:t> </a:t>
            </a:r>
            <a:endParaRPr lang="ja-JP" altLang="en-US" sz="2400" dirty="0">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27650" name="Rectangle 4"/>
          <p:cNvSpPr>
            <a:spLocks noGrp="1"/>
          </p:cNvSpPr>
          <p:nvPr>
            <p:ph type="title" idx="4294967295"/>
          </p:nvPr>
        </p:nvSpPr>
        <p:spPr>
          <a:xfrm>
            <a:off x="179388" y="225425"/>
            <a:ext cx="8534400" cy="381000"/>
          </a:xfrm>
        </p:spPr>
        <p:txBody>
          <a:bodyPr vert="horz" wrap="square" lIns="91440" tIns="45720" rIns="91440" bIns="45720" anchor="ctr" anchorCtr="0"/>
          <a:p>
            <a:pPr eaLnBrk="1" hangingPunct="1"/>
            <a:r>
              <a:rPr lang="en-US" altLang="ja-JP"/>
              <a:t>Teacher</a:t>
            </a:r>
            <a:endParaRPr lang="en-US" altLang="ja-JP"/>
          </a:p>
        </p:txBody>
      </p:sp>
      <p:sp>
        <p:nvSpPr>
          <p:cNvPr id="27651" name="Text Box 4"/>
          <p:cNvSpPr txBox="1"/>
          <p:nvPr/>
        </p:nvSpPr>
        <p:spPr>
          <a:xfrm>
            <a:off x="179388" y="944563"/>
            <a:ext cx="8964612" cy="5262245"/>
          </a:xfrm>
          <a:prstGeom prst="rect">
            <a:avLst/>
          </a:prstGeom>
          <a:noFill/>
          <a:ln w="9525">
            <a:noFill/>
          </a:ln>
        </p:spPr>
        <p:txBody>
          <a:bodyPr>
            <a:spAutoFit/>
          </a:bodyPr>
          <a:p>
            <a:pPr eaLnBrk="0" hangingPunct="0">
              <a:buClr>
                <a:schemeClr val="folHlink"/>
              </a:buClr>
              <a:buFont typeface="Wingdings" panose="05000000000000000000" pitchFamily="2" charset="2"/>
              <a:buChar char="n"/>
            </a:pPr>
            <a:r>
              <a:rPr lang="en-US" altLang="ja-JP" sz="2400">
                <a:latin typeface="Arial" panose="020B0604020202020204" pitchFamily="34" charset="0"/>
              </a:rPr>
              <a:t> </a:t>
            </a:r>
            <a:r>
              <a:rPr lang="en-US" altLang="ja-JP" sz="2400" err="1">
                <a:latin typeface="Arial" panose="020B0604020202020204" pitchFamily="34" charset="0"/>
              </a:rPr>
              <a:t>liyi</a:t>
            </a:r>
            <a:r>
              <a:rPr lang="en-US" altLang="ja-JP" sz="2400">
                <a:latin typeface="Arial" panose="020B0604020202020204" pitchFamily="34" charset="0"/>
              </a:rPr>
              <a:t>  </a:t>
            </a:r>
            <a:r>
              <a:rPr lang="zh-CN" altLang="en-US" sz="2400" dirty="0">
                <a:latin typeface="Arial" panose="020B0604020202020204" pitchFamily="34" charset="0"/>
              </a:rPr>
              <a:t>李毅 副教授</a:t>
            </a:r>
            <a:endParaRPr lang="en-US" altLang="ja-JP" sz="2400">
              <a:latin typeface="Arial" panose="020B0604020202020204" pitchFamily="34" charset="0"/>
            </a:endParaRPr>
          </a:p>
          <a:p>
            <a:pPr lvl="1" eaLnBrk="0" hangingPunct="0">
              <a:buClr>
                <a:schemeClr val="folHlink"/>
              </a:buClr>
              <a:buFont typeface="Wingdings" panose="05000000000000000000" pitchFamily="2" charset="2"/>
              <a:buChar char="n"/>
            </a:pPr>
            <a:r>
              <a:rPr lang="zh-CN" altLang="ja-JP" sz="1800" dirty="0">
                <a:latin typeface="Arial" panose="020B0604020202020204" pitchFamily="34" charset="0"/>
              </a:rPr>
              <a:t> </a:t>
            </a:r>
            <a:r>
              <a:rPr lang="zh-CN" altLang="en-US" sz="1800" dirty="0">
                <a:latin typeface="Arial" panose="020B0604020202020204" pitchFamily="34" charset="0"/>
              </a:rPr>
              <a:t> </a:t>
            </a:r>
            <a:r>
              <a:rPr lang="en-US" altLang="zh-CN" sz="1800">
                <a:latin typeface="Arial" panose="020B0604020202020204" pitchFamily="34" charset="0"/>
              </a:rPr>
              <a:t>1984-1988</a:t>
            </a:r>
            <a:r>
              <a:rPr lang="zh-CN" altLang="en-US" sz="1800" dirty="0">
                <a:latin typeface="Arial" panose="020B0604020202020204" pitchFamily="34" charset="0"/>
              </a:rPr>
              <a:t>四川大学计算机科学系本科</a:t>
            </a:r>
            <a:endParaRPr lang="zh-CN" altLang="en-US" sz="1800" dirty="0">
              <a:latin typeface="Arial" panose="020B0604020202020204" pitchFamily="34" charset="0"/>
            </a:endParaRPr>
          </a:p>
          <a:p>
            <a:pPr lvl="1" eaLnBrk="0" hangingPunct="0">
              <a:buClr>
                <a:schemeClr val="folHlink"/>
              </a:buClr>
              <a:buFont typeface="Wingdings" panose="05000000000000000000" pitchFamily="2" charset="2"/>
              <a:buChar char="n"/>
            </a:pPr>
            <a:r>
              <a:rPr lang="en-US" altLang="zh-CN" sz="1800">
                <a:latin typeface="Arial" panose="020B0604020202020204" pitchFamily="34" charset="0"/>
              </a:rPr>
              <a:t>  1988-1991</a:t>
            </a:r>
            <a:r>
              <a:rPr lang="zh-CN" altLang="en-US" sz="1800" dirty="0">
                <a:latin typeface="Arial" panose="020B0604020202020204" pitchFamily="34" charset="0"/>
              </a:rPr>
              <a:t>四川大学计算机软件硕士</a:t>
            </a:r>
            <a:endParaRPr lang="zh-CN" altLang="en-US" sz="1800" dirty="0">
              <a:latin typeface="Arial" panose="020B0604020202020204" pitchFamily="34" charset="0"/>
            </a:endParaRPr>
          </a:p>
          <a:p>
            <a:pPr lvl="1" eaLnBrk="0" hangingPunct="0">
              <a:buClr>
                <a:schemeClr val="folHlink"/>
              </a:buClr>
              <a:buFont typeface="Wingdings" panose="05000000000000000000" pitchFamily="2" charset="2"/>
              <a:buChar char="n"/>
            </a:pPr>
            <a:r>
              <a:rPr lang="zh-CN" altLang="en-US" sz="1800" dirty="0">
                <a:latin typeface="Arial" panose="020B0604020202020204" pitchFamily="34" charset="0"/>
              </a:rPr>
              <a:t>  </a:t>
            </a:r>
            <a:r>
              <a:rPr lang="en-US" altLang="zh-CN" sz="1800">
                <a:latin typeface="Arial" panose="020B0604020202020204" pitchFamily="34" charset="0"/>
              </a:rPr>
              <a:t>2002-2009</a:t>
            </a:r>
            <a:r>
              <a:rPr lang="zh-CN" altLang="en-US" sz="1800" dirty="0">
                <a:latin typeface="Arial" panose="020B0604020202020204" pitchFamily="34" charset="0"/>
              </a:rPr>
              <a:t>四川大学计算机应用博士</a:t>
            </a:r>
            <a:endParaRPr lang="zh-CN" altLang="en-US" sz="1800" dirty="0">
              <a:latin typeface="Arial" panose="020B0604020202020204" pitchFamily="34" charset="0"/>
            </a:endParaRPr>
          </a:p>
          <a:p>
            <a:pPr lvl="1" eaLnBrk="0" hangingPunct="0">
              <a:buClr>
                <a:schemeClr val="folHlink"/>
              </a:buClr>
              <a:buFont typeface="Wingdings" panose="05000000000000000000" pitchFamily="2" charset="2"/>
            </a:pPr>
            <a:endParaRPr lang="en-US" altLang="ja-JP" sz="1800">
              <a:latin typeface="宋体" panose="02010600030101010101" pitchFamily="2" charset="-122"/>
              <a:ea typeface="宋体" panose="02010600030101010101" pitchFamily="2" charset="-122"/>
            </a:endParaRPr>
          </a:p>
          <a:p>
            <a:pPr lvl="1" eaLnBrk="0" hangingPunct="0">
              <a:buClr>
                <a:schemeClr val="folHlink"/>
              </a:buClr>
              <a:buFont typeface="Wingdings" panose="05000000000000000000" pitchFamily="2" charset="2"/>
              <a:buChar char="n"/>
            </a:pPr>
            <a:r>
              <a:rPr lang="en-US" altLang="ja-JP" sz="1800">
                <a:latin typeface="宋体" panose="02010600030101010101" pitchFamily="2" charset="-122"/>
                <a:ea typeface="宋体" panose="02010600030101010101" pitchFamily="2" charset="-122"/>
              </a:rPr>
              <a:t> </a:t>
            </a:r>
            <a:r>
              <a:rPr lang="en-US" altLang="zh-CN" sz="1800">
                <a:latin typeface="宋体" panose="02010600030101010101" pitchFamily="2" charset="-122"/>
                <a:ea typeface="宋体" panose="02010600030101010101" pitchFamily="2" charset="-122"/>
              </a:rPr>
              <a:t>1991-1993</a:t>
            </a:r>
            <a:r>
              <a:rPr lang="zh-CN" altLang="en-US" sz="1800" dirty="0">
                <a:latin typeface="宋体" panose="02010600030101010101" pitchFamily="2" charset="-122"/>
                <a:ea typeface="宋体" panose="02010600030101010101" pitchFamily="2" charset="-122"/>
              </a:rPr>
              <a:t>日本广岛</a:t>
            </a:r>
            <a:r>
              <a:rPr lang="en-US" altLang="zh-CN" sz="1800">
                <a:latin typeface="宋体" panose="02010600030101010101" pitchFamily="2" charset="-122"/>
                <a:ea typeface="宋体" panose="02010600030101010101" pitchFamily="2" charset="-122"/>
              </a:rPr>
              <a:t>KCC</a:t>
            </a:r>
            <a:r>
              <a:rPr lang="zh-CN" altLang="en-US" sz="1800" dirty="0">
                <a:latin typeface="宋体" panose="02010600030101010101" pitchFamily="2" charset="-122"/>
                <a:ea typeface="宋体" panose="02010600030101010101" pitchFamily="2" charset="-122"/>
              </a:rPr>
              <a:t>公司研修</a:t>
            </a:r>
            <a:r>
              <a:rPr lang="en-US" altLang="zh-CN" sz="180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年</a:t>
            </a:r>
            <a:endParaRPr lang="zh-CN" altLang="en-US" sz="1800" dirty="0">
              <a:latin typeface="宋体" panose="02010600030101010101" pitchFamily="2" charset="-122"/>
              <a:ea typeface="宋体" panose="02010600030101010101" pitchFamily="2" charset="-122"/>
            </a:endParaRPr>
          </a:p>
          <a:p>
            <a:pPr lvl="1" eaLnBrk="0" hangingPunct="0">
              <a:buClr>
                <a:schemeClr val="folHlink"/>
              </a:buClr>
              <a:buFont typeface="Wingdings" panose="05000000000000000000" pitchFamily="2" charset="2"/>
              <a:buChar char="n"/>
            </a:pPr>
            <a:r>
              <a:rPr lang="en-US" altLang="zh-CN" sz="1800">
                <a:latin typeface="宋体" panose="02010600030101010101" pitchFamily="2" charset="-122"/>
                <a:ea typeface="宋体" panose="02010600030101010101" pitchFamily="2" charset="-122"/>
              </a:rPr>
              <a:t> 1991-1995</a:t>
            </a:r>
            <a:r>
              <a:rPr lang="zh-CN" altLang="en-US" sz="1800" dirty="0">
                <a:latin typeface="宋体" panose="02010600030101010101" pitchFamily="2" charset="-122"/>
                <a:ea typeface="宋体" panose="02010600030101010101" pitchFamily="2" charset="-122"/>
              </a:rPr>
              <a:t>四川省经济信息中心（四凯公司，日本外包软件开发）</a:t>
            </a:r>
            <a:endParaRPr lang="zh-CN" altLang="en-US" sz="1800" dirty="0">
              <a:latin typeface="宋体" panose="02010600030101010101" pitchFamily="2" charset="-122"/>
              <a:ea typeface="宋体" panose="02010600030101010101" pitchFamily="2" charset="-122"/>
            </a:endParaRPr>
          </a:p>
          <a:p>
            <a:pPr lvl="1" eaLnBrk="0" hangingPunct="0">
              <a:buClr>
                <a:schemeClr val="folHlink"/>
              </a:buClr>
              <a:buFont typeface="Wingdings" panose="05000000000000000000" pitchFamily="2" charset="2"/>
              <a:buChar char="n"/>
            </a:pPr>
            <a:r>
              <a:rPr lang="zh-CN" altLang="en-US" sz="1800" dirty="0">
                <a:latin typeface="宋体" panose="02010600030101010101" pitchFamily="2" charset="-122"/>
                <a:ea typeface="宋体" panose="02010600030101010101" pitchFamily="2" charset="-122"/>
              </a:rPr>
              <a:t> </a:t>
            </a:r>
            <a:r>
              <a:rPr lang="en-US" altLang="zh-CN" sz="1800">
                <a:latin typeface="宋体" panose="02010600030101010101" pitchFamily="2" charset="-122"/>
                <a:ea typeface="宋体" panose="02010600030101010101" pitchFamily="2" charset="-122"/>
              </a:rPr>
              <a:t>1995-1997</a:t>
            </a:r>
            <a:r>
              <a:rPr lang="zh-CN" altLang="en-US" sz="1800" dirty="0">
                <a:latin typeface="宋体" panose="02010600030101010101" pitchFamily="2" charset="-122"/>
                <a:ea typeface="宋体" panose="02010600030101010101" pitchFamily="2" charset="-122"/>
              </a:rPr>
              <a:t>四川省外经贸委信息中心</a:t>
            </a:r>
            <a:endParaRPr lang="ja-JP" altLang="en-US" sz="1800" dirty="0">
              <a:latin typeface="宋体" panose="02010600030101010101" pitchFamily="2" charset="-122"/>
              <a:ea typeface="宋体" panose="02010600030101010101" pitchFamily="2" charset="-122"/>
            </a:endParaRPr>
          </a:p>
          <a:p>
            <a:pPr lvl="1" eaLnBrk="0" hangingPunct="0">
              <a:buClr>
                <a:schemeClr val="folHlink"/>
              </a:buClr>
              <a:buFont typeface="Wingdings" panose="05000000000000000000" pitchFamily="2" charset="2"/>
              <a:buChar char="n"/>
            </a:pPr>
            <a:r>
              <a:rPr lang="en-US" altLang="ja-JP" sz="1800">
                <a:latin typeface="宋体" panose="02010600030101010101" pitchFamily="2" charset="-122"/>
                <a:ea typeface="宋体" panose="02010600030101010101" pitchFamily="2" charset="-122"/>
              </a:rPr>
              <a:t> </a:t>
            </a:r>
            <a:r>
              <a:rPr lang="en-US" altLang="zh-CN" sz="1800">
                <a:latin typeface="宋体" panose="02010600030101010101" pitchFamily="2" charset="-122"/>
                <a:ea typeface="宋体" panose="02010600030101010101" pitchFamily="2" charset="-122"/>
              </a:rPr>
              <a:t>1997-2009</a:t>
            </a:r>
            <a:r>
              <a:rPr lang="zh-CN" altLang="en-US" sz="1800" dirty="0">
                <a:latin typeface="宋体" panose="02010600030101010101" pitchFamily="2" charset="-122"/>
                <a:ea typeface="宋体" panose="02010600030101010101" pitchFamily="2" charset="-122"/>
              </a:rPr>
              <a:t>川大智胜公司工作</a:t>
            </a:r>
            <a:endParaRPr lang="zh-CN" altLang="en-US" sz="1800" dirty="0">
              <a:latin typeface="宋体" panose="02010600030101010101" pitchFamily="2" charset="-122"/>
              <a:ea typeface="宋体" panose="02010600030101010101" pitchFamily="2" charset="-122"/>
            </a:endParaRPr>
          </a:p>
          <a:p>
            <a:pPr lvl="1" eaLnBrk="0" hangingPunct="0">
              <a:buClr>
                <a:schemeClr val="folHlink"/>
              </a:buClr>
              <a:buFont typeface="Wingdings" panose="05000000000000000000" pitchFamily="2" charset="2"/>
              <a:buChar char="n"/>
            </a:pPr>
            <a:r>
              <a:rPr lang="en-US" altLang="ja-JP" sz="1800">
                <a:latin typeface="宋体" panose="02010600030101010101" pitchFamily="2" charset="-122"/>
                <a:ea typeface="宋体" panose="02010600030101010101" pitchFamily="2" charset="-122"/>
              </a:rPr>
              <a:t> </a:t>
            </a:r>
            <a:r>
              <a:rPr lang="en-US" altLang="zh-CN" sz="1800">
                <a:latin typeface="宋体" panose="02010600030101010101" pitchFamily="2" charset="-122"/>
                <a:ea typeface="宋体" panose="02010600030101010101" pitchFamily="2" charset="-122"/>
              </a:rPr>
              <a:t>2009-2010</a:t>
            </a:r>
            <a:r>
              <a:rPr lang="zh-CN" altLang="en-US" sz="1800" dirty="0">
                <a:latin typeface="宋体" panose="02010600030101010101" pitchFamily="2" charset="-122"/>
                <a:ea typeface="宋体" panose="02010600030101010101" pitchFamily="2" charset="-122"/>
              </a:rPr>
              <a:t>美国马里兰大学访问</a:t>
            </a:r>
            <a:r>
              <a:rPr lang="en-US" altLang="zh-CN" sz="180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年</a:t>
            </a:r>
            <a:endParaRPr lang="en-US" altLang="zh-CN" sz="1800">
              <a:latin typeface="宋体" panose="02010600030101010101" pitchFamily="2" charset="-122"/>
              <a:ea typeface="宋体" panose="02010600030101010101" pitchFamily="2" charset="-122"/>
            </a:endParaRPr>
          </a:p>
          <a:p>
            <a:pPr lvl="1" eaLnBrk="0" hangingPunct="0">
              <a:buClr>
                <a:schemeClr val="folHlink"/>
              </a:buClr>
              <a:buFont typeface="Wingdings" panose="05000000000000000000" pitchFamily="2" charset="2"/>
              <a:buChar char="n"/>
            </a:pPr>
            <a:r>
              <a:rPr lang="zh-CN" altLang="en-US" sz="1800" dirty="0">
                <a:latin typeface="宋体" panose="02010600030101010101" pitchFamily="2" charset="-122"/>
                <a:ea typeface="宋体" panose="02010600030101010101" pitchFamily="2" charset="-122"/>
              </a:rPr>
              <a:t> </a:t>
            </a:r>
            <a:r>
              <a:rPr lang="en-US" altLang="zh-CN" sz="1800">
                <a:latin typeface="宋体" panose="02010600030101010101" pitchFamily="2" charset="-122"/>
                <a:ea typeface="宋体" panose="02010600030101010101" pitchFamily="2" charset="-122"/>
              </a:rPr>
              <a:t>1997</a:t>
            </a:r>
            <a:r>
              <a:rPr lang="zh-CN" altLang="en-US" sz="1800" dirty="0">
                <a:latin typeface="宋体" panose="02010600030101010101" pitchFamily="2" charset="-122"/>
                <a:ea typeface="宋体" panose="02010600030101010101" pitchFamily="2" charset="-122"/>
              </a:rPr>
              <a:t>至今川大计算机学院，图形图像研究所工作、国家空管自动化系统技术重点实验室。</a:t>
            </a:r>
            <a:endParaRPr lang="zh-CN" altLang="en-US" sz="1800" dirty="0">
              <a:latin typeface="宋体" panose="02010600030101010101" pitchFamily="2" charset="-122"/>
              <a:ea typeface="宋体" panose="02010600030101010101" pitchFamily="2" charset="-122"/>
            </a:endParaRPr>
          </a:p>
          <a:p>
            <a:pPr lvl="1" eaLnBrk="0" hangingPunct="0">
              <a:buClr>
                <a:schemeClr val="folHlink"/>
              </a:buClr>
              <a:buFont typeface="Wingdings" panose="05000000000000000000" pitchFamily="2" charset="2"/>
              <a:buChar char="n"/>
            </a:pPr>
            <a:r>
              <a:rPr lang="en-US" altLang="zh-CN" sz="1800">
                <a:latin typeface="宋体" panose="02010600030101010101" pitchFamily="2" charset="-122"/>
                <a:ea typeface="宋体" panose="02010600030101010101" pitchFamily="2" charset="-122"/>
              </a:rPr>
              <a:t> </a:t>
            </a:r>
            <a:r>
              <a:rPr lang="zh-CN" altLang="en-US" sz="1800">
                <a:latin typeface="宋体" panose="02010600030101010101" pitchFamily="2" charset="-122"/>
                <a:ea typeface="宋体" panose="02010600030101010101" pitchFamily="2" charset="-122"/>
              </a:rPr>
              <a:t>计算机视觉（深度学习）</a:t>
            </a:r>
            <a:r>
              <a:rPr lang="zh-CN" altLang="en-US" sz="1800" dirty="0">
                <a:latin typeface="宋体" panose="02010600030101010101" pitchFamily="2" charset="-122"/>
                <a:ea typeface="宋体" panose="02010600030101010101" pitchFamily="2" charset="-122"/>
              </a:rPr>
              <a:t>、软件工程、软件测试、空管自动化系统</a:t>
            </a:r>
            <a:endParaRPr lang="zh-CN" altLang="en-US" sz="1800" dirty="0">
              <a:latin typeface="宋体" panose="02010600030101010101" pitchFamily="2" charset="-122"/>
              <a:ea typeface="宋体" panose="02010600030101010101" pitchFamily="2" charset="-122"/>
            </a:endParaRPr>
          </a:p>
          <a:p>
            <a:pPr lvl="1" eaLnBrk="0" hangingPunct="0">
              <a:buClr>
                <a:schemeClr val="folHlink"/>
              </a:buClr>
              <a:buFont typeface="Wingdings" panose="05000000000000000000" pitchFamily="2" charset="2"/>
              <a:buChar char="n"/>
            </a:pPr>
            <a:r>
              <a:rPr lang="en-US" altLang="ja-JP" sz="180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国家科技进步一等奖</a:t>
            </a:r>
            <a:r>
              <a:rPr lang="en-US" altLang="zh-CN" sz="180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项，省部级奖</a:t>
            </a:r>
            <a:r>
              <a:rPr lang="en-US" altLang="zh-CN" sz="1800">
                <a:latin typeface="宋体" panose="02010600030101010101" pitchFamily="2" charset="-122"/>
                <a:ea typeface="宋体" panose="02010600030101010101" pitchFamily="2" charset="-122"/>
              </a:rPr>
              <a:t>4</a:t>
            </a:r>
            <a:r>
              <a:rPr lang="zh-CN" altLang="en-US" sz="1800" dirty="0">
                <a:latin typeface="宋体" panose="02010600030101010101" pitchFamily="2" charset="-122"/>
                <a:ea typeface="宋体" panose="02010600030101010101" pitchFamily="2" charset="-122"/>
              </a:rPr>
              <a:t>项</a:t>
            </a:r>
            <a:endParaRPr lang="ja-JP" altLang="en-US" dirty="0">
              <a:latin typeface="Arial" panose="020B0604020202020204" pitchFamily="34" charset="0"/>
            </a:endParaRPr>
          </a:p>
          <a:p>
            <a:pPr eaLnBrk="0" hangingPunct="0">
              <a:buClr>
                <a:schemeClr val="folHlink"/>
              </a:buClr>
              <a:buFont typeface="Wingdings" panose="05000000000000000000" pitchFamily="2" charset="2"/>
              <a:buChar char="n"/>
            </a:pPr>
            <a:r>
              <a:rPr lang="ja-JP" altLang="en-US" sz="2400" dirty="0">
                <a:latin typeface="宋体" panose="02010600030101010101" pitchFamily="2" charset="-122"/>
                <a:ea typeface="宋体" panose="02010600030101010101" pitchFamily="2" charset="-122"/>
              </a:rPr>
              <a:t> </a:t>
            </a:r>
            <a:r>
              <a:rPr lang="en-US" altLang="zh-CN" sz="2400">
                <a:latin typeface="Arial" panose="020B0604020202020204" pitchFamily="34" charset="0"/>
              </a:rPr>
              <a:t>Contact</a:t>
            </a:r>
            <a:r>
              <a:rPr lang="en-US" altLang="ja-JP" sz="2400">
                <a:latin typeface="Arial" panose="020B0604020202020204" pitchFamily="34" charset="0"/>
              </a:rPr>
              <a:t> Information</a:t>
            </a:r>
            <a:endParaRPr lang="en-US" altLang="zh-CN" sz="24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ja-JP" sz="1800">
                <a:latin typeface="宋体" panose="02010600030101010101" pitchFamily="2" charset="-122"/>
                <a:ea typeface="宋体" panose="02010600030101010101" pitchFamily="2" charset="-122"/>
              </a:rPr>
              <a:t>Email</a:t>
            </a:r>
            <a:r>
              <a:rPr lang="en-US" altLang="zh-CN" sz="1800">
                <a:latin typeface="宋体" panose="02010600030101010101" pitchFamily="2" charset="-122"/>
                <a:ea typeface="宋体" panose="02010600030101010101" pitchFamily="2" charset="-122"/>
              </a:rPr>
              <a:t>: </a:t>
            </a:r>
            <a:r>
              <a:rPr lang="en-US" altLang="ja-JP" sz="1800">
                <a:latin typeface="宋体" panose="02010600030101010101" pitchFamily="2" charset="-122"/>
                <a:ea typeface="宋体" panose="02010600030101010101" pitchFamily="2" charset="-122"/>
              </a:rPr>
              <a:t>liyi</a:t>
            </a:r>
            <a:r>
              <a:rPr lang="en-US" altLang="zh-CN" sz="1800">
                <a:latin typeface="宋体" panose="02010600030101010101" pitchFamily="2" charset="-122"/>
                <a:ea typeface="宋体" panose="02010600030101010101" pitchFamily="2" charset="-122"/>
              </a:rPr>
              <a:t>_ws@scu.edu.cn</a:t>
            </a:r>
            <a:endParaRPr lang="en-US" altLang="zh-CN" sz="1800">
              <a:latin typeface="宋体" panose="02010600030101010101" pitchFamily="2" charset="-122"/>
              <a:ea typeface="宋体" panose="02010600030101010101" pitchFamily="2" charset="-122"/>
            </a:endParaRPr>
          </a:p>
          <a:p>
            <a:pPr lvl="1" eaLnBrk="0" hangingPunct="0">
              <a:buClr>
                <a:schemeClr val="folHlink"/>
              </a:buClr>
              <a:buFont typeface="Wingdings" panose="05000000000000000000" pitchFamily="2" charset="2"/>
              <a:buChar char="n"/>
            </a:pPr>
            <a:r>
              <a:rPr lang="en-US" altLang="ja-JP" sz="1800">
                <a:latin typeface="宋体" panose="02010600030101010101" pitchFamily="2" charset="-122"/>
                <a:ea typeface="宋体" panose="02010600030101010101" pitchFamily="2" charset="-122"/>
              </a:rPr>
              <a:t>Mobile phone</a:t>
            </a:r>
            <a:r>
              <a:rPr lang="en-US" altLang="zh-CN" sz="1800">
                <a:latin typeface="宋体" panose="02010600030101010101" pitchFamily="2" charset="-122"/>
                <a:ea typeface="宋体" panose="02010600030101010101" pitchFamily="2" charset="-122"/>
              </a:rPr>
              <a:t>: 18011536477 13808068528</a:t>
            </a:r>
            <a:endParaRPr lang="en-US" altLang="zh-CN" sz="1800">
              <a:latin typeface="宋体" panose="02010600030101010101" pitchFamily="2" charset="-122"/>
              <a:ea typeface="宋体" panose="02010600030101010101" pitchFamily="2" charset="-122"/>
            </a:endParaRPr>
          </a:p>
          <a:p>
            <a:pPr lvl="1" eaLnBrk="0" hangingPunct="0">
              <a:buClr>
                <a:schemeClr val="folHlink"/>
              </a:buClr>
              <a:buFont typeface="Wingdings" panose="05000000000000000000" pitchFamily="2" charset="2"/>
              <a:buChar char="n"/>
            </a:pPr>
            <a:r>
              <a:rPr lang="zh-CN" altLang="en-US" sz="1800" dirty="0">
                <a:latin typeface="宋体" panose="02010600030101010101" pitchFamily="2" charset="-122"/>
                <a:ea typeface="宋体" panose="02010600030101010101" pitchFamily="2" charset="-122"/>
              </a:rPr>
              <a:t>助教 </a:t>
            </a:r>
            <a:r>
              <a:rPr lang="zh-CN" sz="1800" dirty="0">
                <a:latin typeface="宋体" panose="02010600030101010101" pitchFamily="2" charset="-122"/>
                <a:ea typeface="宋体" panose="02010600030101010101" pitchFamily="2" charset="-122"/>
              </a:rPr>
              <a:t>张金成</a:t>
            </a:r>
            <a:endParaRPr lang="zh-CN" sz="1800">
              <a:latin typeface="宋体" panose="02010600030101010101" pitchFamily="2" charset="-122"/>
              <a:ea typeface="宋体" panose="02010600030101010101" pitchFamily="2" charset="-122"/>
            </a:endParaRPr>
          </a:p>
        </p:txBody>
      </p:sp>
      <p:sp>
        <p:nvSpPr>
          <p:cNvPr id="27652"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55" y="45085"/>
            <a:ext cx="8458200" cy="678611"/>
          </a:xfrm>
        </p:spPr>
        <p:txBody>
          <a:bodyPr>
            <a:normAutofit/>
          </a:bodyPr>
          <a:lstStyle/>
          <a:p>
            <a:r>
              <a:rPr lang="en-US" noProof="0" dirty="0"/>
              <a:t>Unified Process Model</a:t>
            </a:r>
            <a:endParaRPr lang="en-US" noProof="0" dirty="0"/>
          </a:p>
        </p:txBody>
      </p:sp>
      <p:pic>
        <p:nvPicPr>
          <p:cNvPr id="11" name="Picture 10" descr="An illustration displays unified process model. &#10;"/>
          <p:cNvPicPr>
            <a:picLocks noChangeAspect="1"/>
          </p:cNvPicPr>
          <p:nvPr/>
        </p:nvPicPr>
        <p:blipFill>
          <a:blip r:embed="rId1" cstate="hqprint">
            <a:extLst>
              <a:ext uri="{28A0092B-C50C-407E-A947-70E740481C1C}">
                <a14:useLocalDpi xmlns:a14="http://schemas.microsoft.com/office/drawing/2010/main" val="0"/>
              </a:ext>
            </a:extLst>
          </a:blip>
          <a:stretch>
            <a:fillRect/>
          </a:stretch>
        </p:blipFill>
        <p:spPr>
          <a:xfrm>
            <a:off x="468303" y="1304903"/>
            <a:ext cx="3736966" cy="3948545"/>
          </a:xfrm>
          <a:prstGeom prst="rect">
            <a:avLst/>
          </a:prstGeom>
        </p:spPr>
      </p:pic>
      <p:sp>
        <p:nvSpPr>
          <p:cNvPr id="4" name="Content Placeholder 3"/>
          <p:cNvSpPr>
            <a:spLocks noGrp="1"/>
          </p:cNvSpPr>
          <p:nvPr>
            <p:ph sz="quarter" idx="11"/>
          </p:nvPr>
        </p:nvSpPr>
        <p:spPr>
          <a:xfrm>
            <a:off x="4292600" y="1019175"/>
            <a:ext cx="4508500" cy="2598420"/>
          </a:xfrm>
        </p:spPr>
        <p:txBody>
          <a:bodyPr>
            <a:normAutofit/>
          </a:bodyPr>
          <a:lstStyle/>
          <a:p>
            <a:pPr marL="0" indent="0">
              <a:buNone/>
            </a:pPr>
            <a:r>
              <a:rPr lang="en-US" sz="1800" b="1" noProof="0" dirty="0"/>
              <a:t>Pros </a:t>
            </a:r>
            <a:endParaRPr lang="en-US" sz="1800" b="1" noProof="0" dirty="0"/>
          </a:p>
          <a:p>
            <a:pPr marL="291465" indent="-291465">
              <a:spcBef>
                <a:spcPts val="1000"/>
              </a:spcBef>
              <a:spcAft>
                <a:spcPts val="0"/>
              </a:spcAft>
              <a:buFont typeface="Arial" panose="020B0604020202020204" pitchFamily="34" charset="0"/>
              <a:buChar char="•"/>
            </a:pPr>
            <a:r>
              <a:rPr lang="en-US" sz="1800" noProof="0" dirty="0"/>
              <a:t>Quality documentation emphasized.</a:t>
            </a:r>
            <a:endParaRPr lang="en-US" sz="1800" noProof="0" dirty="0"/>
          </a:p>
          <a:p>
            <a:pPr marL="291465" indent="-291465">
              <a:spcBef>
                <a:spcPts val="1000"/>
              </a:spcBef>
              <a:spcAft>
                <a:spcPts val="0"/>
              </a:spcAft>
              <a:buFont typeface="Arial" panose="020B0604020202020204" pitchFamily="34" charset="0"/>
              <a:buChar char="•"/>
            </a:pPr>
            <a:r>
              <a:rPr lang="en-US" sz="1800" noProof="0" dirty="0"/>
              <a:t>Continuous customer involvement.</a:t>
            </a:r>
            <a:endParaRPr lang="en-US" sz="1800" noProof="0" dirty="0"/>
          </a:p>
          <a:p>
            <a:pPr marL="291465" indent="-291465">
              <a:spcBef>
                <a:spcPts val="1000"/>
              </a:spcBef>
              <a:spcAft>
                <a:spcPts val="0"/>
              </a:spcAft>
              <a:buFont typeface="Arial" panose="020B0604020202020204" pitchFamily="34" charset="0"/>
              <a:buChar char="•"/>
            </a:pPr>
            <a:r>
              <a:rPr lang="en-US" sz="1800" noProof="0" dirty="0"/>
              <a:t>Accommodates requirements changes.</a:t>
            </a:r>
            <a:endParaRPr lang="en-US" sz="1800" noProof="0" dirty="0"/>
          </a:p>
          <a:p>
            <a:pPr marL="291465" indent="-291465">
              <a:spcBef>
                <a:spcPts val="1000"/>
              </a:spcBef>
              <a:spcAft>
                <a:spcPts val="0"/>
              </a:spcAft>
              <a:buFont typeface="Arial" panose="020B0604020202020204" pitchFamily="34" charset="0"/>
              <a:buChar char="•"/>
            </a:pPr>
            <a:r>
              <a:rPr lang="en-US" sz="1800" noProof="0" dirty="0"/>
              <a:t>Works well for maintenance projects.</a:t>
            </a:r>
            <a:endParaRPr lang="en-US" sz="1800" noProof="0" dirty="0"/>
          </a:p>
          <a:p>
            <a:pPr marL="0" indent="0">
              <a:spcBef>
                <a:spcPts val="1000"/>
              </a:spcBef>
              <a:spcAft>
                <a:spcPts val="0"/>
              </a:spcAft>
              <a:buFont typeface="Arial" panose="020B0604020202020204" pitchFamily="34" charset="0"/>
              <a:buNone/>
            </a:pPr>
            <a:endParaRPr lang="en-US" sz="1800" noProof="0" dirty="0"/>
          </a:p>
        </p:txBody>
      </p:sp>
      <p:sp>
        <p:nvSpPr>
          <p:cNvPr id="6" name="Content Placeholder 5"/>
          <p:cNvSpPr>
            <a:spLocks noGrp="1"/>
          </p:cNvSpPr>
          <p:nvPr>
            <p:ph sz="quarter" idx="14"/>
          </p:nvPr>
        </p:nvSpPr>
        <p:spPr>
          <a:xfrm>
            <a:off x="4266565" y="3150235"/>
            <a:ext cx="4534535" cy="2992120"/>
          </a:xfrm>
        </p:spPr>
        <p:txBody>
          <a:bodyPr>
            <a:noAutofit/>
          </a:bodyPr>
          <a:lstStyle/>
          <a:p>
            <a:pPr marL="0" indent="0">
              <a:buNone/>
            </a:pPr>
            <a:r>
              <a:rPr lang="en-US" sz="1800" b="1" noProof="0" dirty="0"/>
              <a:t>Cons</a:t>
            </a:r>
            <a:endParaRPr lang="en-US" sz="1800" b="1" noProof="0" dirty="0"/>
          </a:p>
          <a:p>
            <a:pPr marL="291465" indent="-291465">
              <a:spcBef>
                <a:spcPts val="1000"/>
              </a:spcBef>
              <a:spcAft>
                <a:spcPts val="0"/>
              </a:spcAft>
              <a:buFont typeface="Arial" panose="020B0604020202020204" pitchFamily="34" charset="0"/>
              <a:buChar char="•"/>
            </a:pPr>
            <a:r>
              <a:rPr lang="en-US" sz="1800" noProof="0" dirty="0"/>
              <a:t>Use cases are not always precise.</a:t>
            </a:r>
            <a:endParaRPr lang="en-US" sz="1800" noProof="0" dirty="0"/>
          </a:p>
          <a:p>
            <a:pPr marL="291465" indent="-291465">
              <a:spcBef>
                <a:spcPts val="1000"/>
              </a:spcBef>
              <a:spcAft>
                <a:spcPts val="0"/>
              </a:spcAft>
              <a:buFont typeface="Arial" panose="020B0604020202020204" pitchFamily="34" charset="0"/>
              <a:buChar char="•"/>
            </a:pPr>
            <a:r>
              <a:rPr lang="en-US" sz="1800" noProof="0" dirty="0"/>
              <a:t>Tricky software increment integration.</a:t>
            </a:r>
            <a:endParaRPr lang="en-US" sz="1800" noProof="0" dirty="0"/>
          </a:p>
          <a:p>
            <a:pPr marL="291465" indent="-291465">
              <a:spcBef>
                <a:spcPts val="1000"/>
              </a:spcBef>
              <a:spcAft>
                <a:spcPts val="0"/>
              </a:spcAft>
              <a:buFont typeface="Arial" panose="020B0604020202020204" pitchFamily="34" charset="0"/>
              <a:buChar char="•"/>
            </a:pPr>
            <a:r>
              <a:rPr lang="en-US" sz="1800" noProof="0" dirty="0"/>
              <a:t>Overlapping phases can cause problems.</a:t>
            </a:r>
            <a:endParaRPr lang="en-US" sz="1800" noProof="0" dirty="0"/>
          </a:p>
          <a:p>
            <a:pPr marL="291465" indent="-291465">
              <a:spcBef>
                <a:spcPts val="1000"/>
              </a:spcBef>
              <a:spcAft>
                <a:spcPts val="0"/>
              </a:spcAft>
              <a:buFont typeface="Arial" panose="020B0604020202020204" pitchFamily="34" charset="0"/>
              <a:buChar char="•"/>
            </a:pPr>
            <a:r>
              <a:rPr lang="en-US" sz="1800" noProof="0" dirty="0"/>
              <a:t>Requires expert development team.</a:t>
            </a:r>
            <a:endParaRPr lang="en-US" sz="18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9353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93539"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Incremental Model</a:t>
            </a:r>
            <a:endParaRPr lang="zh-CN" altLang="en-US" sz="2800" b="1">
              <a:latin typeface="Arial" panose="020B0604020202020204" pitchFamily="34" charset="0"/>
              <a:ea typeface="宋体" panose="02010600030101010101" pitchFamily="2" charset="-122"/>
            </a:endParaRPr>
          </a:p>
        </p:txBody>
      </p:sp>
      <p:pic>
        <p:nvPicPr>
          <p:cNvPr id="193540" name="Picture 9"/>
          <p:cNvPicPr>
            <a:picLocks noChangeAspect="1"/>
          </p:cNvPicPr>
          <p:nvPr/>
        </p:nvPicPr>
        <p:blipFill>
          <a:blip r:embed="rId1"/>
          <a:stretch>
            <a:fillRect/>
          </a:stretch>
        </p:blipFill>
        <p:spPr>
          <a:xfrm>
            <a:off x="177800" y="908050"/>
            <a:ext cx="8966200" cy="5162550"/>
          </a:xfrm>
          <a:prstGeom prst="rect">
            <a:avLst/>
          </a:prstGeom>
          <a:solidFill>
            <a:srgbClr val="96E3FE"/>
          </a:solidFill>
          <a:ln w="12700">
            <a:noFill/>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9558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95587"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Incremental Model: </a:t>
            </a:r>
            <a:r>
              <a:rPr lang="en-US" altLang="zh-CN" sz="2800" b="1">
                <a:latin typeface="Arial" panose="020B0604020202020204" pitchFamily="34" charset="0"/>
              </a:rPr>
              <a:t>Example: WORD</a:t>
            </a:r>
            <a:endParaRPr lang="en-US" altLang="ja-JP" sz="2800" b="1">
              <a:latin typeface="Arial" panose="020B0604020202020204" pitchFamily="34" charset="0"/>
            </a:endParaRPr>
          </a:p>
        </p:txBody>
      </p:sp>
      <p:sp>
        <p:nvSpPr>
          <p:cNvPr id="195588" name="Rectangle 5"/>
          <p:cNvSpPr/>
          <p:nvPr/>
        </p:nvSpPr>
        <p:spPr>
          <a:xfrm>
            <a:off x="395288" y="873125"/>
            <a:ext cx="8029575" cy="1938338"/>
          </a:xfrm>
          <a:prstGeom prst="rect">
            <a:avLst/>
          </a:prstGeom>
          <a:noFill/>
          <a:ln w="9525">
            <a:noFill/>
          </a:ln>
        </p:spPr>
        <p:txBody>
          <a:bodyPr>
            <a:spAutoFit/>
          </a:bodyPr>
          <a:p>
            <a:pPr eaLnBrk="0" hangingPunct="0">
              <a:buClr>
                <a:schemeClr val="folHlink"/>
              </a:buClr>
              <a:buFont typeface="Wingdings" panose="05000000000000000000" pitchFamily="2" charset="2"/>
              <a:buChar char="n"/>
            </a:pPr>
            <a:r>
              <a:rPr lang="en-US" altLang="ja-JP" sz="2000">
                <a:latin typeface="Arial" panose="020B0604020202020204" pitchFamily="34" charset="0"/>
              </a:rPr>
              <a:t> </a:t>
            </a:r>
            <a:r>
              <a:rPr lang="en-US" altLang="zh-CN" sz="2000">
                <a:latin typeface="Arial" panose="020B0604020202020204" pitchFamily="34" charset="0"/>
              </a:rPr>
              <a:t>word-processing software</a:t>
            </a:r>
            <a:r>
              <a:rPr lang="en-US" altLang="ja-JP" sz="2000">
                <a:latin typeface="Arial" panose="020B0604020202020204" pitchFamily="34" charset="0"/>
              </a:rPr>
              <a:t> </a:t>
            </a:r>
            <a:endParaRPr lang="en-US" altLang="ja-JP" sz="20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zh-CN" sz="2000">
                <a:latin typeface="Arial" panose="020B0604020202020204" pitchFamily="34" charset="0"/>
              </a:rPr>
              <a:t> First version</a:t>
            </a:r>
            <a:r>
              <a:rPr lang="zh-CN" altLang="en-US" sz="2000" dirty="0">
                <a:latin typeface="Arial" panose="020B0604020202020204" pitchFamily="34" charset="0"/>
              </a:rPr>
              <a:t>： </a:t>
            </a:r>
            <a:r>
              <a:rPr lang="en-US" altLang="zh-CN" sz="2000">
                <a:latin typeface="Arial" panose="020B0604020202020204" pitchFamily="34" charset="0"/>
              </a:rPr>
              <a:t>core product</a:t>
            </a:r>
            <a:r>
              <a:rPr lang="zh-CN" altLang="en-US" sz="2000" dirty="0">
                <a:latin typeface="Arial" panose="020B0604020202020204" pitchFamily="34" charset="0"/>
              </a:rPr>
              <a:t>（</a:t>
            </a:r>
            <a:r>
              <a:rPr lang="en-US" altLang="zh-CN" sz="2000">
                <a:latin typeface="Arial" panose="020B0604020202020204" pitchFamily="34" charset="0"/>
              </a:rPr>
              <a:t>basic file management/ editing/ document functions</a:t>
            </a:r>
            <a:r>
              <a:rPr lang="zh-CN" altLang="en-US" sz="2000" dirty="0">
                <a:latin typeface="Arial" panose="020B0604020202020204" pitchFamily="34" charset="0"/>
              </a:rPr>
              <a:t>）</a:t>
            </a:r>
            <a:endParaRPr lang="en-US" altLang="zh-CN" sz="20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zh-CN" sz="2000">
                <a:latin typeface="Arial" panose="020B0604020202020204" pitchFamily="34" charset="0"/>
              </a:rPr>
              <a:t> Sophisticated editing/document production capabilities</a:t>
            </a:r>
            <a:endParaRPr lang="en-US" altLang="zh-CN" sz="20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ja-JP" sz="2000">
                <a:latin typeface="Arial" panose="020B0604020202020204" pitchFamily="34" charset="0"/>
              </a:rPr>
              <a:t>Spelling</a:t>
            </a:r>
            <a:r>
              <a:rPr lang="en-US" altLang="zh-CN" sz="2000">
                <a:latin typeface="Arial" panose="020B0604020202020204" pitchFamily="34" charset="0"/>
              </a:rPr>
              <a:t>/grammar checking</a:t>
            </a:r>
            <a:endParaRPr lang="en-US" altLang="zh-CN" sz="20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ja-JP" sz="2000">
                <a:latin typeface="Arial" panose="020B0604020202020204" pitchFamily="34" charset="0"/>
              </a:rPr>
              <a:t>Advanced Page layout</a:t>
            </a:r>
            <a:endParaRPr lang="en-US" altLang="ja-JP" sz="2000">
              <a:latin typeface="Arial" panose="020B0604020202020204" pitchFamily="34"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9763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97635"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Incremental Model</a:t>
            </a:r>
            <a:endParaRPr lang="zh-CN" altLang="en-US" sz="2800" b="1">
              <a:latin typeface="Arial" panose="020B0604020202020204" pitchFamily="34" charset="0"/>
              <a:ea typeface="宋体" panose="02010600030101010101" pitchFamily="2" charset="-122"/>
            </a:endParaRPr>
          </a:p>
        </p:txBody>
      </p:sp>
      <p:sp>
        <p:nvSpPr>
          <p:cNvPr id="197636" name="Rectangle 5"/>
          <p:cNvSpPr/>
          <p:nvPr/>
        </p:nvSpPr>
        <p:spPr>
          <a:xfrm>
            <a:off x="0" y="873125"/>
            <a:ext cx="8424863" cy="3599815"/>
          </a:xfrm>
          <a:prstGeom prst="rect">
            <a:avLst/>
          </a:prstGeom>
          <a:noFill/>
          <a:ln w="9525">
            <a:noFill/>
          </a:ln>
        </p:spPr>
        <p:txBody>
          <a:bodyPr>
            <a:spAutoFit/>
          </a:bodyPr>
          <a:p>
            <a:pPr eaLnBrk="0" hangingPunct="0">
              <a:buClr>
                <a:schemeClr val="folHlink"/>
              </a:buClr>
              <a:buFont typeface="Wingdings" panose="05000000000000000000" pitchFamily="2" charset="2"/>
              <a:buChar char="n"/>
            </a:pPr>
            <a:r>
              <a:rPr lang="en-US" altLang="ja-JP" sz="2000">
                <a:latin typeface="Arial" panose="020B0604020202020204" pitchFamily="34" charset="0"/>
              </a:rPr>
              <a:t> </a:t>
            </a:r>
            <a:r>
              <a:rPr lang="en-US" altLang="ja-JP" sz="2400">
                <a:latin typeface="Arial" panose="020B0604020202020204" pitchFamily="34" charset="0"/>
              </a:rPr>
              <a:t>Merits</a:t>
            </a:r>
            <a:endParaRPr lang="en-US" altLang="ja-JP" sz="2400">
              <a:latin typeface="Arial" panose="020B0604020202020204" pitchFamily="34" charset="0"/>
            </a:endParaRPr>
          </a:p>
          <a:p>
            <a:pPr marL="742950" lvl="1" indent="-285750" eaLnBrk="0" hangingPunct="0">
              <a:buClr>
                <a:schemeClr val="folHlink"/>
              </a:buClr>
              <a:buFont typeface="Wingdings" panose="05000000000000000000" pitchFamily="2" charset="2"/>
              <a:buChar char="n"/>
            </a:pPr>
            <a:r>
              <a:rPr lang="en-US" altLang="ja-JP" sz="2000">
                <a:latin typeface="Arial" panose="020B0604020202020204" pitchFamily="34" charset="0"/>
              </a:rPr>
              <a:t>Useful for </a:t>
            </a:r>
            <a:r>
              <a:rPr lang="en-US" altLang="ja-JP" sz="2000">
                <a:solidFill>
                  <a:srgbClr val="FF0000"/>
                </a:solidFill>
                <a:latin typeface="Arial" panose="020B0604020202020204" pitchFamily="34" charset="0"/>
              </a:rPr>
              <a:t>unavailable staffing </a:t>
            </a:r>
            <a:r>
              <a:rPr lang="en-US" altLang="ja-JP" sz="2000">
                <a:latin typeface="Arial" panose="020B0604020202020204" pitchFamily="34" charset="0"/>
              </a:rPr>
              <a:t>for complete </a:t>
            </a:r>
            <a:endParaRPr lang="en-US" altLang="ja-JP" sz="2000">
              <a:latin typeface="Arial" panose="020B0604020202020204" pitchFamily="34" charset="0"/>
            </a:endParaRPr>
          </a:p>
          <a:p>
            <a:pPr marL="742950" lvl="1" indent="-285750" eaLnBrk="0" hangingPunct="0">
              <a:buClr>
                <a:schemeClr val="folHlink"/>
              </a:buClr>
              <a:buFont typeface="Wingdings" panose="05000000000000000000" pitchFamily="2" charset="2"/>
            </a:pPr>
            <a:r>
              <a:rPr lang="en-US" altLang="ja-JP" sz="2000">
                <a:latin typeface="Arial" panose="020B0604020202020204" pitchFamily="34" charset="0"/>
              </a:rPr>
              <a:t>    implementation by the business deadline.</a:t>
            </a:r>
            <a:r>
              <a:rPr lang="zh-CN" altLang="en-US" sz="2000" dirty="0">
                <a:latin typeface="Arial" panose="020B0604020202020204" pitchFamily="34" charset="0"/>
              </a:rPr>
              <a:t>（克服人手不足）</a:t>
            </a:r>
            <a:endParaRPr lang="zh-CN" altLang="en-US" sz="2000" dirty="0">
              <a:latin typeface="Arial" panose="020B0604020202020204" pitchFamily="34" charset="0"/>
            </a:endParaRPr>
          </a:p>
          <a:p>
            <a:pPr marL="742950" lvl="1" indent="-285750" eaLnBrk="0" hangingPunct="0">
              <a:buClr>
                <a:schemeClr val="folHlink"/>
              </a:buClr>
              <a:buFont typeface="Wingdings" panose="05000000000000000000" pitchFamily="2" charset="2"/>
              <a:buChar char="n"/>
            </a:pPr>
            <a:r>
              <a:rPr lang="zh-CN" altLang="en-US" sz="2000" dirty="0">
                <a:latin typeface="Arial" panose="020B0604020202020204" pitchFamily="34" charset="0"/>
              </a:rPr>
              <a:t>节约时间</a:t>
            </a:r>
            <a:r>
              <a:rPr lang="en-US" altLang="ja-JP" sz="2000">
                <a:latin typeface="Arial" panose="020B0604020202020204" pitchFamily="34" charset="0"/>
              </a:rPr>
              <a:t>.</a:t>
            </a:r>
            <a:endParaRPr lang="en-US" altLang="zh-CN" sz="2000">
              <a:latin typeface="Arial" panose="020B0604020202020204" pitchFamily="34" charset="0"/>
            </a:endParaRPr>
          </a:p>
          <a:p>
            <a:pPr marL="742950" lvl="1" indent="-285750" eaLnBrk="0" hangingPunct="0">
              <a:buClr>
                <a:schemeClr val="folHlink"/>
              </a:buClr>
              <a:buFont typeface="Wingdings" panose="05000000000000000000" pitchFamily="2" charset="2"/>
              <a:buChar char="n"/>
            </a:pPr>
            <a:r>
              <a:rPr lang="zh-CN" altLang="en-US" sz="2000" dirty="0">
                <a:latin typeface="Arial" panose="020B0604020202020204" pitchFamily="34" charset="0"/>
              </a:rPr>
              <a:t>线性（每个增量按照瀑布模型进行管理）</a:t>
            </a:r>
            <a:r>
              <a:rPr lang="en-US" altLang="zh-CN" sz="2000">
                <a:latin typeface="Arial" panose="020B0604020202020204" pitchFamily="34" charset="0"/>
              </a:rPr>
              <a:t>+</a:t>
            </a:r>
            <a:r>
              <a:rPr lang="zh-CN" altLang="en-US" sz="2000" dirty="0">
                <a:latin typeface="Arial" panose="020B0604020202020204" pitchFamily="34" charset="0"/>
              </a:rPr>
              <a:t>并行</a:t>
            </a:r>
            <a:endParaRPr lang="zh-CN" altLang="en-US" sz="2000" dirty="0">
              <a:latin typeface="Arial" panose="020B0604020202020204" pitchFamily="34" charset="0"/>
            </a:endParaRPr>
          </a:p>
          <a:p>
            <a:pPr marL="742950" lvl="1" indent="-285750" eaLnBrk="0" hangingPunct="0">
              <a:buClr>
                <a:schemeClr val="folHlink"/>
              </a:buClr>
              <a:buFont typeface="Wingdings" panose="05000000000000000000" pitchFamily="2" charset="2"/>
              <a:buChar char="n"/>
            </a:pPr>
            <a:r>
              <a:rPr lang="zh-CN" altLang="en-US" sz="2000" dirty="0">
                <a:latin typeface="Arial" panose="020B0604020202020204" pitchFamily="34" charset="0"/>
              </a:rPr>
              <a:t>每个增量都是可提交运行的版本，（</a:t>
            </a:r>
            <a:r>
              <a:rPr lang="zh-CN" altLang="en-US" sz="2000" dirty="0">
                <a:solidFill>
                  <a:srgbClr val="FF0000"/>
                </a:solidFill>
                <a:latin typeface="Arial" panose="020B0604020202020204" pitchFamily="34" charset="0"/>
              </a:rPr>
              <a:t>第一个增量往往是</a:t>
            </a:r>
            <a:r>
              <a:rPr lang="zh-CN" altLang="en-US" sz="2000" b="1" dirty="0">
                <a:solidFill>
                  <a:srgbClr val="FF0000"/>
                </a:solidFill>
                <a:latin typeface="Arial" panose="020B0604020202020204" pitchFamily="34" charset="0"/>
              </a:rPr>
              <a:t>核心产品</a:t>
            </a:r>
            <a:r>
              <a:rPr lang="en-US" altLang="zh-CN" sz="2000" b="1">
                <a:solidFill>
                  <a:srgbClr val="FF0000"/>
                </a:solidFill>
                <a:latin typeface="Arial" panose="020B0604020202020204" pitchFamily="34" charset="0"/>
              </a:rPr>
              <a:t>core</a:t>
            </a:r>
            <a:r>
              <a:rPr lang="en-US" altLang="zh-CN" sz="2000">
                <a:solidFill>
                  <a:srgbClr val="FF0000"/>
                </a:solidFill>
                <a:latin typeface="Arial" panose="020B0604020202020204" pitchFamily="34" charset="0"/>
              </a:rPr>
              <a:t> product</a:t>
            </a:r>
            <a:r>
              <a:rPr lang="zh-CN" altLang="en-US" sz="2000" dirty="0">
                <a:latin typeface="Arial" panose="020B0604020202020204" pitchFamily="34" charset="0"/>
              </a:rPr>
              <a:t>）</a:t>
            </a:r>
            <a:endParaRPr lang="zh-CN" altLang="en-US" sz="2000" dirty="0">
              <a:latin typeface="Arial" panose="020B0604020202020204" pitchFamily="34" charset="0"/>
            </a:endParaRPr>
          </a:p>
          <a:p>
            <a:pPr marL="742950" lvl="1" indent="-285750" eaLnBrk="0" hangingPunct="0">
              <a:buClr>
                <a:schemeClr val="folHlink"/>
              </a:buClr>
              <a:buFont typeface="Wingdings" panose="05000000000000000000" pitchFamily="2" charset="2"/>
              <a:buChar char="n"/>
            </a:pPr>
            <a:endParaRPr lang="en-US" altLang="ja-JP" sz="20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000">
                <a:latin typeface="Arial" panose="020B0604020202020204" pitchFamily="34" charset="0"/>
              </a:rPr>
              <a:t> </a:t>
            </a:r>
            <a:r>
              <a:rPr lang="en-US" altLang="ja-JP" sz="2400">
                <a:latin typeface="Arial" panose="020B0604020202020204" pitchFamily="34" charset="0"/>
              </a:rPr>
              <a:t>Demerits</a:t>
            </a:r>
            <a:r>
              <a:rPr lang="zh-CN" altLang="en-US" sz="2400" dirty="0">
                <a:latin typeface="Arial" panose="020B0604020202020204" pitchFamily="34" charset="0"/>
              </a:rPr>
              <a:t>（？？？）</a:t>
            </a:r>
            <a:endParaRPr lang="zh-CN" altLang="en-US" sz="2400" dirty="0">
              <a:latin typeface="Arial" panose="020B0604020202020204" pitchFamily="34" charset="0"/>
            </a:endParaRPr>
          </a:p>
          <a:p>
            <a:pPr marL="742950" lvl="1" indent="-285750" eaLnBrk="0" hangingPunct="0">
              <a:buClr>
                <a:schemeClr val="folHlink"/>
              </a:buClr>
              <a:buFont typeface="Wingdings" panose="05000000000000000000" pitchFamily="2" charset="2"/>
              <a:buChar char="n"/>
            </a:pPr>
            <a:r>
              <a:rPr lang="en-US" altLang="ja-JP" sz="2000">
                <a:latin typeface="Arial" panose="020B0604020202020204" pitchFamily="34" charset="0"/>
              </a:rPr>
              <a:t>Focus on the delivery of an operational product with each</a:t>
            </a:r>
            <a:endParaRPr lang="en-US" altLang="ja-JP" sz="2000">
              <a:latin typeface="Arial" panose="020B0604020202020204" pitchFamily="34" charset="0"/>
            </a:endParaRPr>
          </a:p>
          <a:p>
            <a:pPr marL="742950" lvl="1" indent="-285750" eaLnBrk="0" hangingPunct="0">
              <a:buClr>
                <a:schemeClr val="folHlink"/>
              </a:buClr>
              <a:buFont typeface="Wingdings" panose="05000000000000000000" pitchFamily="2" charset="2"/>
            </a:pPr>
            <a:r>
              <a:rPr lang="en-US" altLang="ja-JP" sz="2000">
                <a:latin typeface="Arial" panose="020B0604020202020204" pitchFamily="34" charset="0"/>
              </a:rPr>
              <a:t>    increment. Early increments would be “ignored” easily. </a:t>
            </a:r>
            <a:endParaRPr lang="en-US" altLang="ja-JP" sz="2000">
              <a:latin typeface="Arial" panose="020B0604020202020204" pitchFamily="34" charset="0"/>
            </a:endParaRPr>
          </a:p>
        </p:txBody>
      </p:sp>
      <p:pic>
        <p:nvPicPr>
          <p:cNvPr id="197637" name="Picture 7" descr="incrementalmodel"/>
          <p:cNvPicPr>
            <a:picLocks noChangeAspect="1"/>
          </p:cNvPicPr>
          <p:nvPr/>
        </p:nvPicPr>
        <p:blipFill>
          <a:blip r:embed="rId1"/>
          <a:stretch>
            <a:fillRect/>
          </a:stretch>
        </p:blipFill>
        <p:spPr>
          <a:xfrm>
            <a:off x="3240088" y="4508500"/>
            <a:ext cx="3708400" cy="1790700"/>
          </a:xfrm>
          <a:prstGeom prst="rect">
            <a:avLst/>
          </a:prstGeom>
          <a:noFill/>
          <a:ln w="9525">
            <a:noFill/>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016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2016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220163" name="Rectangle 4"/>
          <p:cNvSpPr/>
          <p:nvPr/>
        </p:nvSpPr>
        <p:spPr>
          <a:xfrm>
            <a:off x="179388" y="225425"/>
            <a:ext cx="8534400" cy="381000"/>
          </a:xfrm>
          <a:prstGeom prst="rect">
            <a:avLst/>
          </a:prstGeom>
          <a:noFill/>
          <a:ln w="9525">
            <a:noFill/>
          </a:ln>
        </p:spPr>
        <p:txBody>
          <a:bodyPr anchor="ctr" anchorCtr="0"/>
          <a:p>
            <a:r>
              <a:rPr lang="en-US" altLang="ja-JP" b="1">
                <a:latin typeface="Arial" panose="020B0604020202020204" pitchFamily="34" charset="0"/>
              </a:rPr>
              <a:t>Speed of development </a:t>
            </a:r>
            <a:r>
              <a:rPr lang="en-US" altLang="ja-JP" err="1">
                <a:latin typeface="Arial" panose="020B0604020202020204" pitchFamily="34" charset="0"/>
              </a:rPr>
              <a:t>vs</a:t>
            </a:r>
            <a:r>
              <a:rPr lang="en-US" altLang="ja-JP">
                <a:latin typeface="Arial" panose="020B0604020202020204" pitchFamily="34" charset="0"/>
              </a:rPr>
              <a:t> </a:t>
            </a:r>
            <a:r>
              <a:rPr lang="en-US" altLang="ja-JP" b="1">
                <a:latin typeface="Arial" panose="020B0604020202020204" pitchFamily="34" charset="0"/>
              </a:rPr>
              <a:t>high quality</a:t>
            </a:r>
            <a:endParaRPr lang="en-US" altLang="ja-JP" b="1">
              <a:latin typeface="Arial" panose="020B0604020202020204" pitchFamily="34" charset="0"/>
            </a:endParaRPr>
          </a:p>
        </p:txBody>
      </p:sp>
      <p:sp>
        <p:nvSpPr>
          <p:cNvPr id="220164" name="Rectangle 6"/>
          <p:cNvSpPr>
            <a:spLocks noRot="1"/>
          </p:cNvSpPr>
          <p:nvPr/>
        </p:nvSpPr>
        <p:spPr>
          <a:xfrm>
            <a:off x="457200" y="836613"/>
            <a:ext cx="8435975" cy="4897437"/>
          </a:xfrm>
          <a:prstGeom prst="rect">
            <a:avLst/>
          </a:prstGeom>
          <a:noFill/>
          <a:ln w="12700">
            <a:noFill/>
          </a:ln>
        </p:spPr>
        <p:txBody>
          <a:bodyPr lIns="90487" tIns="44450" rIns="90487" bIns="44450"/>
          <a:p>
            <a:pPr eaLnBrk="0" hangingPunct="0">
              <a:spcBef>
                <a:spcPct val="20000"/>
              </a:spcBef>
              <a:buClr>
                <a:srgbClr val="52A930"/>
              </a:buClr>
            </a:pPr>
            <a:r>
              <a:rPr lang="en-US" altLang="zh-CN" sz="2400">
                <a:latin typeface="Arial" panose="020B0604020202020204" pitchFamily="34" charset="0"/>
              </a:rPr>
              <a:t>The challenge for software team is to </a:t>
            </a:r>
            <a:r>
              <a:rPr lang="en-US" altLang="zh-CN" sz="2400" b="1">
                <a:solidFill>
                  <a:srgbClr val="FF0000"/>
                </a:solidFill>
                <a:latin typeface="Arial" panose="020B0604020202020204" pitchFamily="34" charset="0"/>
              </a:rPr>
              <a:t>establish a proper balance </a:t>
            </a:r>
            <a:r>
              <a:rPr lang="en-US" altLang="zh-CN" sz="2400">
                <a:latin typeface="Arial" panose="020B0604020202020204" pitchFamily="34" charset="0"/>
              </a:rPr>
              <a:t>between these critical project and product parameters and customer satisfaction</a:t>
            </a:r>
            <a:r>
              <a:rPr lang="en-US" altLang="ja-JP" sz="2400">
                <a:latin typeface="Arial" panose="020B0604020202020204" pitchFamily="34" charset="0"/>
              </a:rPr>
              <a:t> </a:t>
            </a:r>
            <a:endParaRPr lang="en-US" altLang="zh-CN" sz="2400">
              <a:latin typeface="Arial" panose="020B0604020202020204" pitchFamily="34" charset="0"/>
            </a:endParaRPr>
          </a:p>
          <a:p>
            <a:pPr eaLnBrk="0" hangingPunct="0">
              <a:spcBef>
                <a:spcPct val="20000"/>
              </a:spcBef>
              <a:buClr>
                <a:srgbClr val="52A930"/>
              </a:buClr>
            </a:pPr>
            <a:endParaRPr lang="en-US" altLang="zh-CN" sz="2400">
              <a:latin typeface="Arial" panose="020B0604020202020204" pitchFamily="34" charset="0"/>
            </a:endParaRPr>
          </a:p>
          <a:p>
            <a:pPr eaLnBrk="0" hangingPunct="0">
              <a:spcBef>
                <a:spcPct val="20000"/>
              </a:spcBef>
              <a:buClr>
                <a:srgbClr val="52A930"/>
              </a:buClr>
              <a:buChar char="•"/>
            </a:pPr>
            <a:r>
              <a:rPr lang="en-US" altLang="ja-JP" sz="2400">
                <a:latin typeface="Arial" panose="020B0604020202020204" pitchFamily="34" charset="0"/>
              </a:rPr>
              <a:t>In many cases</a:t>
            </a:r>
            <a:r>
              <a:rPr lang="en-US" altLang="zh-CN" sz="2400">
                <a:latin typeface="Arial" panose="020B0604020202020204" pitchFamily="34" charset="0"/>
              </a:rPr>
              <a:t>, time-to-market is the most important management requirement. </a:t>
            </a:r>
            <a:endParaRPr lang="en-US" altLang="zh-CN" sz="2400">
              <a:latin typeface="Arial" panose="020B0604020202020204" pitchFamily="34" charset="0"/>
            </a:endParaRPr>
          </a:p>
          <a:p>
            <a:pPr eaLnBrk="0" hangingPunct="0">
              <a:spcBef>
                <a:spcPct val="20000"/>
              </a:spcBef>
              <a:buClr>
                <a:srgbClr val="52A930"/>
              </a:buClr>
              <a:buChar char="•"/>
            </a:pPr>
            <a:r>
              <a:rPr lang="en-US" altLang="zh-CN" sz="2400">
                <a:solidFill>
                  <a:srgbClr val="FF0000"/>
                </a:solidFill>
                <a:latin typeface="Arial" panose="020B0604020202020204" pitchFamily="34" charset="0"/>
              </a:rPr>
              <a:t>If a market window is missed, the software project itself may be meaningless.</a:t>
            </a:r>
            <a:endParaRPr lang="en-US" altLang="zh-CN" sz="2400">
              <a:solidFill>
                <a:srgbClr val="FF0000"/>
              </a:solidFill>
              <a:latin typeface="Arial" panose="020B0604020202020204" pitchFamily="34" charset="0"/>
            </a:endParaRPr>
          </a:p>
          <a:p>
            <a:pPr eaLnBrk="0" hangingPunct="0"/>
            <a:endParaRPr lang="zh-CN" altLang="en-US" sz="2800" dirty="0">
              <a:latin typeface="Arial" panose="020B0604020202020204" pitchFamily="34" charset="0"/>
            </a:endParaRPr>
          </a:p>
          <a:p>
            <a:pPr eaLnBrk="0" hangingPunct="0"/>
            <a:r>
              <a:rPr lang="zh-CN" altLang="en-US" sz="2000" dirty="0">
                <a:latin typeface="Arial" panose="020B0604020202020204" pitchFamily="34" charset="0"/>
              </a:rPr>
              <a:t>微信</a:t>
            </a:r>
            <a:endParaRPr lang="zh-CN" altLang="en-US" sz="2000" dirty="0">
              <a:latin typeface="Arial" panose="020B0604020202020204" pitchFamily="34" charset="0"/>
            </a:endParaRPr>
          </a:p>
          <a:p>
            <a:pPr eaLnBrk="0" hangingPunct="0">
              <a:spcBef>
                <a:spcPct val="20000"/>
              </a:spcBef>
              <a:buClr>
                <a:srgbClr val="52A930"/>
              </a:buClr>
            </a:pPr>
            <a:r>
              <a:rPr lang="en-US" altLang="zh-CN" sz="2000">
                <a:latin typeface="宋体" panose="02010600030101010101" pitchFamily="2" charset="-122"/>
                <a:ea typeface="宋体" panose="02010600030101010101" pitchFamily="2" charset="-122"/>
              </a:rPr>
              <a:t>Word </a:t>
            </a:r>
            <a:r>
              <a:rPr lang="zh-CN" altLang="en-US" sz="2000" dirty="0">
                <a:latin typeface="宋体" panose="02010600030101010101" pitchFamily="2" charset="-122"/>
                <a:ea typeface="宋体" panose="02010600030101010101" pitchFamily="2" charset="-122"/>
              </a:rPr>
              <a:t>与 </a:t>
            </a:r>
            <a:r>
              <a:rPr lang="en-US" altLang="zh-CN" sz="2000" err="1">
                <a:latin typeface="宋体" panose="02010600030101010101" pitchFamily="2" charset="-122"/>
                <a:ea typeface="宋体" panose="02010600030101010101" pitchFamily="2" charset="-122"/>
              </a:rPr>
              <a:t>wps</a:t>
            </a:r>
            <a:endParaRPr lang="en-US" altLang="zh-CN" sz="2000">
              <a:latin typeface="宋体" panose="02010600030101010101" pitchFamily="2" charset="-122"/>
              <a:ea typeface="宋体" panose="02010600030101010101" pitchFamily="2" charset="-122"/>
            </a:endParaRPr>
          </a:p>
          <a:p>
            <a:pPr eaLnBrk="0" hangingPunct="0">
              <a:spcBef>
                <a:spcPct val="20000"/>
              </a:spcBef>
              <a:buClr>
                <a:srgbClr val="52A930"/>
              </a:buClr>
            </a:pPr>
            <a:r>
              <a:rPr lang="zh-CN" altLang="en-US" sz="2000" dirty="0">
                <a:latin typeface="宋体" panose="02010600030101010101" pitchFamily="2" charset="-122"/>
                <a:ea typeface="宋体" panose="02010600030101010101" pitchFamily="2" charset="-122"/>
              </a:rPr>
              <a:t>管家婆（任我行）与用友和金蝶财务软件</a:t>
            </a:r>
            <a:endParaRPr lang="zh-CN" altLang="en-US" sz="2000" dirty="0">
              <a:latin typeface="宋体" panose="02010600030101010101" pitchFamily="2" charset="-122"/>
              <a:ea typeface="宋体" panose="02010600030101010101" pitchFamily="2" charset="-122"/>
            </a:endParaRPr>
          </a:p>
          <a:p>
            <a:pPr eaLnBrk="0" hangingPunct="0">
              <a:spcBef>
                <a:spcPct val="20000"/>
              </a:spcBef>
              <a:buClr>
                <a:srgbClr val="52A930"/>
              </a:buClr>
            </a:pPr>
            <a:r>
              <a:rPr lang="zh-CN" altLang="en-US" sz="2000" dirty="0">
                <a:latin typeface="宋体" panose="02010600030101010101" pitchFamily="2" charset="-122"/>
                <a:ea typeface="宋体" panose="02010600030101010101" pitchFamily="2" charset="-122"/>
              </a:rPr>
              <a:t>显微图像处理与诊断报告打印</a:t>
            </a:r>
            <a:endParaRPr lang="zh-CN" altLang="en-US" sz="2000" dirty="0">
              <a:latin typeface="宋体" panose="02010600030101010101" pitchFamily="2" charset="-122"/>
              <a:ea typeface="宋体" panose="02010600030101010101" pitchFamily="2" charset="-122"/>
            </a:endParaRPr>
          </a:p>
          <a:p>
            <a:pPr eaLnBrk="0" hangingPunct="0">
              <a:spcBef>
                <a:spcPct val="20000"/>
              </a:spcBef>
              <a:buClr>
                <a:srgbClr val="52A930"/>
              </a:buClr>
            </a:pPr>
            <a:endParaRPr lang="en-US" altLang="zh-CN" sz="2000">
              <a:solidFill>
                <a:srgbClr val="FF0000"/>
              </a:solidFill>
              <a:latin typeface="宋体" panose="02010600030101010101" pitchFamily="2" charset="-122"/>
              <a:ea typeface="宋体" panose="02010600030101010101" pitchFamily="2"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016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2016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220163" name="Rectangle 4"/>
          <p:cNvSpPr/>
          <p:nvPr/>
        </p:nvSpPr>
        <p:spPr>
          <a:xfrm>
            <a:off x="179388" y="225425"/>
            <a:ext cx="8534400" cy="381000"/>
          </a:xfrm>
          <a:prstGeom prst="rect">
            <a:avLst/>
          </a:prstGeom>
          <a:noFill/>
          <a:ln w="9525">
            <a:noFill/>
          </a:ln>
        </p:spPr>
        <p:txBody>
          <a:bodyPr anchor="ctr" anchorCtr="0"/>
          <a:p>
            <a:r>
              <a:rPr lang="zh-CN" altLang="en-US" b="1">
                <a:latin typeface="Arial" panose="020B0604020202020204" pitchFamily="34" charset="0"/>
              </a:rPr>
              <a:t>故事</a:t>
            </a:r>
            <a:r>
              <a:rPr lang="zh-CN" altLang="en-US" b="1">
                <a:latin typeface="Arial" panose="020B0604020202020204" pitchFamily="34" charset="0"/>
              </a:rPr>
              <a:t>一：微信</a:t>
            </a:r>
            <a:endParaRPr lang="zh-CN" altLang="en-US" b="1">
              <a:latin typeface="Arial" panose="020B0604020202020204" pitchFamily="34" charset="0"/>
            </a:endParaRPr>
          </a:p>
        </p:txBody>
      </p:sp>
      <p:sp>
        <p:nvSpPr>
          <p:cNvPr id="220164" name="Rectangle 6"/>
          <p:cNvSpPr>
            <a:spLocks noRot="1"/>
          </p:cNvSpPr>
          <p:nvPr/>
        </p:nvSpPr>
        <p:spPr>
          <a:xfrm>
            <a:off x="457200" y="836930"/>
            <a:ext cx="8435975" cy="2423160"/>
          </a:xfrm>
          <a:prstGeom prst="rect">
            <a:avLst/>
          </a:prstGeom>
          <a:noFill/>
          <a:ln w="12700">
            <a:noFill/>
          </a:ln>
        </p:spPr>
        <p:txBody>
          <a:bodyPr lIns="90487" tIns="44450" rIns="90487" bIns="44450"/>
          <a:p>
            <a:pPr eaLnBrk="0" hangingPunct="0"/>
            <a:r>
              <a:rPr lang="zh-CN" altLang="en-US" sz="2000" dirty="0">
                <a:solidFill>
                  <a:srgbClr val="FF0000"/>
                </a:solidFill>
                <a:latin typeface="Arial" panose="020B0604020202020204" pitchFamily="34" charset="0"/>
              </a:rPr>
              <a:t>微信</a:t>
            </a:r>
            <a:r>
              <a:rPr lang="en-US" altLang="zh-CN" sz="2000" dirty="0">
                <a:latin typeface="Arial" panose="020B0604020202020204" pitchFamily="34" charset="0"/>
              </a:rPr>
              <a:t> </a:t>
            </a:r>
            <a:r>
              <a:rPr lang="zh-CN" altLang="en-US" sz="2000" dirty="0">
                <a:latin typeface="Arial" panose="020B0604020202020204" pitchFamily="34" charset="0"/>
                <a:ea typeface="宋体" panose="02010600030101010101" pitchFamily="2" charset="-122"/>
              </a:rPr>
              <a:t>十年</a:t>
            </a:r>
            <a:endParaRPr lang="zh-CN" altLang="en-US" sz="2000" dirty="0">
              <a:latin typeface="Arial" panose="020B0604020202020204" pitchFamily="34" charset="0"/>
            </a:endParaRPr>
          </a:p>
          <a:p>
            <a:pPr eaLnBrk="0" hangingPunct="0">
              <a:spcBef>
                <a:spcPct val="20000"/>
              </a:spcBef>
              <a:buClr>
                <a:srgbClr val="52A930"/>
              </a:buClr>
            </a:pPr>
            <a:r>
              <a:rPr lang="en-US" altLang="zh-CN" sz="2000">
                <a:solidFill>
                  <a:schemeClr val="tx1"/>
                </a:solidFill>
                <a:latin typeface="宋体" panose="02010600030101010101" pitchFamily="2" charset="-122"/>
                <a:ea typeface="宋体" panose="02010600030101010101" pitchFamily="2" charset="-122"/>
              </a:rPr>
              <a:t>2021年的1月19日，在新一期的微信公开课PRO上，张小龙分享了这样一组数据：每天有10.9亿用户打开微信，3.3亿用户进行了视频通话；有7.8亿用户进入朋友圈，1.2亿用户发表朋友圈，其中照片6.7亿张，短视频1亿条；有3.6亿用户读公众号文章，4亿用户使用小程序。</a:t>
            </a:r>
            <a:endParaRPr lang="en-US" altLang="zh-CN" sz="2000">
              <a:solidFill>
                <a:schemeClr val="tx1"/>
              </a:solidFill>
              <a:latin typeface="宋体" panose="02010600030101010101" pitchFamily="2" charset="-122"/>
              <a:ea typeface="宋体" panose="02010600030101010101" pitchFamily="2" charset="-122"/>
            </a:endParaRPr>
          </a:p>
          <a:p>
            <a:pPr eaLnBrk="0" hangingPunct="0">
              <a:spcBef>
                <a:spcPct val="20000"/>
              </a:spcBef>
              <a:buClr>
                <a:srgbClr val="52A930"/>
              </a:buClr>
            </a:pPr>
            <a:r>
              <a:rPr lang="en-US" altLang="zh-CN" sz="2000">
                <a:solidFill>
                  <a:schemeClr val="tx1"/>
                </a:solidFill>
                <a:latin typeface="宋体" panose="02010600030101010101" pitchFamily="2" charset="-122"/>
                <a:ea typeface="宋体" panose="02010600030101010101" pitchFamily="2" charset="-122"/>
              </a:rPr>
              <a:t>从2011年1月21日微信开启公测，到2021年1月21日微信迎来十岁生日，微信成为了很多人每天社交、工作中使用最频繁的APP。</a:t>
            </a:r>
            <a:endParaRPr lang="en-US" altLang="zh-CN" sz="2000">
              <a:solidFill>
                <a:schemeClr val="tx1"/>
              </a:solidFill>
              <a:latin typeface="宋体" panose="02010600030101010101" pitchFamily="2" charset="-122"/>
              <a:ea typeface="宋体" panose="02010600030101010101" pitchFamily="2" charset="-122"/>
            </a:endParaRPr>
          </a:p>
        </p:txBody>
      </p:sp>
      <p:pic>
        <p:nvPicPr>
          <p:cNvPr id="100" name="图片 99"/>
          <p:cNvPicPr/>
          <p:nvPr/>
        </p:nvPicPr>
        <p:blipFill>
          <a:blip r:embed="rId1"/>
          <a:stretch>
            <a:fillRect/>
          </a:stretch>
        </p:blipFill>
        <p:spPr>
          <a:xfrm>
            <a:off x="6336665" y="3464560"/>
            <a:ext cx="2756535" cy="2615565"/>
          </a:xfrm>
          <a:prstGeom prst="rect">
            <a:avLst/>
          </a:prstGeom>
          <a:noFill/>
          <a:ln w="9525">
            <a:noFill/>
          </a:ln>
        </p:spPr>
      </p:pic>
      <p:sp>
        <p:nvSpPr>
          <p:cNvPr id="2" name="文本框 1"/>
          <p:cNvSpPr txBox="1"/>
          <p:nvPr/>
        </p:nvSpPr>
        <p:spPr>
          <a:xfrm>
            <a:off x="377825" y="3284855"/>
            <a:ext cx="5958840" cy="3046095"/>
          </a:xfrm>
          <a:prstGeom prst="rect">
            <a:avLst/>
          </a:prstGeom>
          <a:noFill/>
        </p:spPr>
        <p:txBody>
          <a:bodyPr wrap="square" rtlCol="0" anchor="t">
            <a:spAutoFit/>
          </a:bodyPr>
          <a:p>
            <a:r>
              <a:rPr lang="en-US" altLang="zh-CN" sz="1600">
                <a:latin typeface="宋体" panose="02010600030101010101" pitchFamily="2" charset="-122"/>
                <a:ea typeface="宋体" panose="02010600030101010101" pitchFamily="2" charset="-122"/>
              </a:rPr>
              <a:t>背靠中国移动，飞信曾经也有着一手好牌。作为一款在国内红极一时的即时通讯软件，早在 PC 互联网时代，飞信就已然具备移动社交通讯的基因。</a:t>
            </a:r>
            <a:endParaRPr lang="en-US" altLang="zh-CN" sz="1600">
              <a:latin typeface="宋体" panose="02010600030101010101" pitchFamily="2" charset="-122"/>
              <a:ea typeface="宋体" panose="02010600030101010101" pitchFamily="2" charset="-122"/>
            </a:endParaRPr>
          </a:p>
          <a:p>
            <a:r>
              <a:rPr lang="en-US" altLang="zh-CN" sz="1600" b="1">
                <a:solidFill>
                  <a:srgbClr val="FF0000"/>
                </a:solidFill>
                <a:latin typeface="宋体" panose="02010600030101010101" pitchFamily="2" charset="-122"/>
                <a:ea typeface="宋体" panose="02010600030101010101" pitchFamily="2" charset="-122"/>
              </a:rPr>
              <a:t>飞信</a:t>
            </a:r>
            <a:r>
              <a:rPr lang="en-US" altLang="zh-CN" sz="1600">
                <a:latin typeface="宋体" panose="02010600030101010101" pitchFamily="2" charset="-122"/>
                <a:ea typeface="宋体" panose="02010600030101010101" pitchFamily="2" charset="-122"/>
              </a:rPr>
              <a:t>于2007年面世，算是国内最早一批进军即时通讯软件领域的产品，比国民级软件微信还要早上4年。其“巅峰期”在2010年前后，根据当时的数据机构统计，在巅峰时期飞信的活跃用户高达9000万，注册用户更是超过了5亿。</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飞信之所以会在短短几年内被微信打得丢盔弃甲，除了腾讯庞大用户基数外，更重要的是飞信自身存在不少问题。</a:t>
            </a:r>
            <a:r>
              <a:rPr lang="en-US" altLang="zh-CN" sz="1600" b="1">
                <a:latin typeface="宋体" panose="02010600030101010101" pitchFamily="2" charset="-122"/>
                <a:ea typeface="宋体" panose="02010600030101010101" pitchFamily="2" charset="-122"/>
              </a:rPr>
              <a:t>飞信的固步自封是其中一个重要原因</a:t>
            </a:r>
            <a:r>
              <a:rPr lang="en-US" altLang="zh-CN" sz="1600">
                <a:latin typeface="宋体" panose="02010600030101010101" pitchFamily="2" charset="-122"/>
                <a:ea typeface="宋体" panose="02010600030101010101" pitchFamily="2" charset="-122"/>
              </a:rPr>
              <a:t>。在一开始飞信是屏蔽了其他运营商的，非移动用户根本无法注册和使用飞信，从而白白丢失了不少潜在用户（直到2012年才开放）。</a:t>
            </a:r>
            <a:endParaRPr lang="en-US" altLang="zh-CN" sz="16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100"/>
                                        </p:tgtEl>
                                        <p:attrNameLst>
                                          <p:attrName>style.visibility</p:attrName>
                                        </p:attrNameLst>
                                      </p:cBhvr>
                                      <p:to>
                                        <p:strVal val="visible"/>
                                      </p:to>
                                    </p:set>
                                    <p:animEffect transition="in" filter="blinds(horizontal)">
                                      <p:cBhvr>
                                        <p:cTn id="10"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016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2016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220163" name="Rectangle 4"/>
          <p:cNvSpPr/>
          <p:nvPr/>
        </p:nvSpPr>
        <p:spPr>
          <a:xfrm>
            <a:off x="179388" y="225425"/>
            <a:ext cx="8534400" cy="381000"/>
          </a:xfrm>
          <a:prstGeom prst="rect">
            <a:avLst/>
          </a:prstGeom>
          <a:noFill/>
          <a:ln w="9525">
            <a:noFill/>
          </a:ln>
        </p:spPr>
        <p:txBody>
          <a:bodyPr anchor="ctr" anchorCtr="0"/>
          <a:p>
            <a:r>
              <a:rPr lang="zh-CN" altLang="en-US" b="1">
                <a:latin typeface="Arial" panose="020B0604020202020204" pitchFamily="34" charset="0"/>
              </a:rPr>
              <a:t>故事二：</a:t>
            </a:r>
            <a:r>
              <a:rPr lang="zh-CN" altLang="en-US">
                <a:latin typeface="宋体" panose="02010600030101010101" pitchFamily="2" charset="-122"/>
                <a:ea typeface="宋体" panose="02010600030101010101" pitchFamily="2" charset="-122"/>
                <a:cs typeface="宋体" panose="02010600030101010101" pitchFamily="2" charset="-122"/>
                <a:sym typeface="+mn-ea"/>
              </a:rPr>
              <a:t>米聊VS微信</a:t>
            </a:r>
            <a:endParaRPr lang="zh-CN" altLang="en-US"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文本框 2"/>
          <p:cNvSpPr txBox="1"/>
          <p:nvPr/>
        </p:nvSpPr>
        <p:spPr>
          <a:xfrm>
            <a:off x="368300" y="836295"/>
            <a:ext cx="8156575" cy="5077460"/>
          </a:xfrm>
          <a:prstGeom prst="rect">
            <a:avLst/>
          </a:prstGeom>
          <a:noFill/>
        </p:spPr>
        <p:txBody>
          <a:bodyPr wrap="square" rtlCol="0" anchor="t">
            <a:spAutoFit/>
          </a:bodyPr>
          <a:p>
            <a:r>
              <a:rPr lang="zh-CN" altLang="en-US" sz="1800">
                <a:latin typeface="宋体" panose="02010600030101010101" pitchFamily="2" charset="-122"/>
                <a:ea typeface="宋体" panose="02010600030101010101" pitchFamily="2" charset="-122"/>
                <a:cs typeface="宋体" panose="02010600030101010101" pitchFamily="2" charset="-122"/>
              </a:rPr>
              <a:t>2010年12月，小米接连发布Android版与iOS版的米聊。与QQ的陌生人扩列模式不同，米聊是国内第一款基于本地通讯录添加好友的社交应用，其模式据说来源于加拿大的的一款通讯软件KiK。</a:t>
            </a:r>
            <a:endParaRPr lang="zh-CN" altLang="en-US" sz="1800">
              <a:latin typeface="宋体" panose="02010600030101010101" pitchFamily="2" charset="-122"/>
              <a:ea typeface="宋体" panose="02010600030101010101" pitchFamily="2" charset="-122"/>
              <a:cs typeface="宋体" panose="02010600030101010101" pitchFamily="2" charset="-122"/>
            </a:endParaRPr>
          </a:p>
          <a:p>
            <a:r>
              <a:rPr lang="zh-CN" altLang="en-US" sz="1800">
                <a:latin typeface="宋体" panose="02010600030101010101" pitchFamily="2" charset="-122"/>
                <a:ea typeface="宋体" panose="02010600030101010101" pitchFamily="2" charset="-122"/>
                <a:cs typeface="宋体" panose="02010600030101010101" pitchFamily="2" charset="-122"/>
              </a:rPr>
              <a:t>米聊的发布会上，雷军曾这样表示：如果给他们一年时间，米聊就有50%的胜出机会，可一旦腾讯在几个月内反击，那米聊就必死无疑。</a:t>
            </a:r>
            <a:endParaRPr lang="zh-CN" altLang="en-US" sz="1800">
              <a:latin typeface="宋体" panose="02010600030101010101" pitchFamily="2" charset="-122"/>
              <a:ea typeface="宋体" panose="02010600030101010101" pitchFamily="2" charset="-122"/>
              <a:cs typeface="宋体" panose="02010600030101010101" pitchFamily="2" charset="-122"/>
            </a:endParaRPr>
          </a:p>
          <a:p>
            <a:r>
              <a:rPr lang="zh-CN" altLang="en-US" sz="1800">
                <a:latin typeface="宋体" panose="02010600030101010101" pitchFamily="2" charset="-122"/>
                <a:ea typeface="宋体" panose="02010600030101010101" pitchFamily="2" charset="-122"/>
                <a:cs typeface="宋体" panose="02010600030101010101" pitchFamily="2" charset="-122"/>
              </a:rPr>
              <a:t>不料后半句一语成谶，仅隔一个月，腾讯就强势推出微信，导致起步不久的米聊被迫与之同台竞争。据官方数据显示，米聊上线近半年，就拥有了200万的注册用户，值得一句“表现不错”的评价。可米聊仅是表现不错，但微信却是在变态发育。2012年3月，微信官方宣布用户数突破1亿大关，且用时仅433天，刷新了彼时国内APP的发展记录，同样也意味着米聊的彻底落败。</a:t>
            </a:r>
            <a:endParaRPr lang="zh-CN" altLang="en-US" sz="1800">
              <a:latin typeface="宋体" panose="02010600030101010101" pitchFamily="2" charset="-122"/>
              <a:ea typeface="宋体" panose="02010600030101010101" pitchFamily="2" charset="-122"/>
              <a:cs typeface="宋体" panose="02010600030101010101" pitchFamily="2" charset="-122"/>
            </a:endParaRPr>
          </a:p>
          <a:p>
            <a:r>
              <a:rPr lang="zh-CN" altLang="en-US" sz="1800">
                <a:latin typeface="宋体" panose="02010600030101010101" pitchFamily="2" charset="-122"/>
                <a:ea typeface="宋体" panose="02010600030101010101" pitchFamily="2" charset="-122"/>
                <a:cs typeface="宋体" panose="02010600030101010101" pitchFamily="2" charset="-122"/>
              </a:rPr>
              <a:t>为何起了个大早的米聊，却只能赶晚集？</a:t>
            </a:r>
            <a:endParaRPr lang="zh-CN" altLang="en-US" sz="1800">
              <a:latin typeface="宋体" panose="02010600030101010101" pitchFamily="2" charset="-122"/>
              <a:ea typeface="宋体" panose="02010600030101010101" pitchFamily="2" charset="-122"/>
              <a:cs typeface="宋体" panose="02010600030101010101" pitchFamily="2" charset="-122"/>
            </a:endParaRPr>
          </a:p>
          <a:p>
            <a:endParaRPr lang="zh-CN" altLang="en-US" sz="1800">
              <a:latin typeface="宋体" panose="02010600030101010101" pitchFamily="2" charset="-122"/>
              <a:ea typeface="宋体" panose="02010600030101010101" pitchFamily="2" charset="-122"/>
              <a:cs typeface="宋体" panose="02010600030101010101" pitchFamily="2" charset="-122"/>
            </a:endParaRPr>
          </a:p>
          <a:p>
            <a:r>
              <a:rPr lang="zh-CN" altLang="en-US" sz="1800">
                <a:latin typeface="宋体" panose="02010600030101010101" pitchFamily="2" charset="-122"/>
                <a:ea typeface="宋体" panose="02010600030101010101" pitchFamily="2" charset="-122"/>
                <a:cs typeface="宋体" panose="02010600030101010101" pitchFamily="2" charset="-122"/>
              </a:rPr>
              <a:t>阿里也曾选择与微信正面对抗，力推移动社交 " 来往 "，高调邀请十万淘女郎入驻，但多番 " 折腾 " 之后，来往也逐渐销声匿迹，转而变为钉钉，主攻在线办公市场。</a:t>
            </a:r>
            <a:endParaRPr lang="zh-CN" altLang="en-US" sz="1800">
              <a:latin typeface="宋体" panose="02010600030101010101" pitchFamily="2" charset="-122"/>
              <a:ea typeface="宋体" panose="02010600030101010101" pitchFamily="2" charset="-122"/>
              <a:cs typeface="宋体" panose="02010600030101010101" pitchFamily="2" charset="-122"/>
            </a:endParaRPr>
          </a:p>
          <a:p>
            <a:r>
              <a:rPr lang="zh-CN" altLang="en-US" sz="1800">
                <a:latin typeface="宋体" panose="02010600030101010101" pitchFamily="2" charset="-122"/>
                <a:ea typeface="宋体" panose="02010600030101010101" pitchFamily="2" charset="-122"/>
                <a:cs typeface="宋体" panose="02010600030101010101" pitchFamily="2" charset="-122"/>
              </a:rPr>
              <a:t>电信和网易联手打造的 " 易信 " 也曾同样向微信公开叫板，但如今也同样悄无声息、泯然众人。2019 年，马桶 MT、多闪、聊天宝三款 App" 宣战 " 微信，号称三英战微信，结果均难逃失败命运。</a:t>
            </a:r>
            <a:endParaRPr lang="zh-CN" altLang="en-US" sz="18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2209"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22210"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12644" name="Rectangle 4"/>
          <p:cNvSpPr>
            <a:spLocks noChangeArrowheads="1"/>
          </p:cNvSpPr>
          <p:nvPr/>
        </p:nvSpPr>
        <p:spPr bwMode="auto">
          <a:xfrm>
            <a:off x="179388" y="225425"/>
            <a:ext cx="853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Prescriptive model summary</a:t>
            </a:r>
            <a:endParaRPr kumimoji="0" lang="en-US" altLang="ja-JP" sz="28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
        <p:nvSpPr>
          <p:cNvPr id="222212" name="Rectangle 6"/>
          <p:cNvSpPr>
            <a:spLocks noRot="1"/>
          </p:cNvSpPr>
          <p:nvPr/>
        </p:nvSpPr>
        <p:spPr>
          <a:xfrm>
            <a:off x="457200" y="1139825"/>
            <a:ext cx="8435975" cy="4594225"/>
          </a:xfrm>
          <a:prstGeom prst="rect">
            <a:avLst/>
          </a:prstGeom>
          <a:noFill/>
          <a:ln w="12700">
            <a:noFill/>
          </a:ln>
        </p:spPr>
        <p:txBody>
          <a:bodyPr lIns="90487" tIns="44450" rIns="90487" bIns="44450"/>
          <a:p>
            <a:pPr eaLnBrk="0" hangingPunct="0">
              <a:spcBef>
                <a:spcPct val="20000"/>
              </a:spcBef>
              <a:buClr>
                <a:srgbClr val="52A930"/>
              </a:buClr>
            </a:pPr>
            <a:r>
              <a:rPr lang="zh-CN" altLang="en-US" sz="2800" dirty="0">
                <a:latin typeface="宋体" panose="02010600030101010101" pitchFamily="2" charset="-122"/>
                <a:ea typeface="宋体" panose="02010600030101010101" pitchFamily="2" charset="-122"/>
              </a:rPr>
              <a:t>瀑布模型、原型模型、增量模型等</a:t>
            </a:r>
            <a:endParaRPr lang="zh-CN" altLang="en-US" sz="2800" dirty="0">
              <a:latin typeface="宋体" panose="02010600030101010101" pitchFamily="2" charset="-122"/>
              <a:ea typeface="宋体" panose="02010600030101010101" pitchFamily="2" charset="-122"/>
            </a:endParaRPr>
          </a:p>
          <a:p>
            <a:pPr eaLnBrk="0" hangingPunct="0">
              <a:spcBef>
                <a:spcPct val="20000"/>
              </a:spcBef>
              <a:buClr>
                <a:srgbClr val="52A930"/>
              </a:buClr>
            </a:pPr>
            <a:endParaRPr lang="zh-CN" altLang="en-US" sz="2800" dirty="0">
              <a:latin typeface="宋体" panose="02010600030101010101" pitchFamily="2" charset="-122"/>
              <a:ea typeface="宋体" panose="02010600030101010101" pitchFamily="2" charset="-122"/>
            </a:endParaRPr>
          </a:p>
          <a:p>
            <a:pPr eaLnBrk="0" hangingPunct="0">
              <a:spcBef>
                <a:spcPct val="20000"/>
              </a:spcBef>
              <a:buClr>
                <a:srgbClr val="52A930"/>
              </a:buClr>
            </a:pPr>
            <a:r>
              <a:rPr lang="en-US" altLang="zh-CN" sz="2800">
                <a:latin typeface="宋体" panose="02010600030101010101" pitchFamily="2" charset="-122"/>
                <a:ea typeface="宋体" panose="02010600030101010101" pitchFamily="2" charset="-122"/>
              </a:rPr>
              <a:t>e.g. ATC system</a:t>
            </a:r>
            <a:r>
              <a:rPr lang="zh-CN" altLang="en-US" sz="2800" dirty="0">
                <a:latin typeface="宋体" panose="02010600030101010101" pitchFamily="2" charset="-122"/>
                <a:ea typeface="宋体" panose="02010600030101010101" pitchFamily="2" charset="-122"/>
              </a:rPr>
              <a:t>， </a:t>
            </a:r>
            <a:r>
              <a:rPr lang="en-US" altLang="zh-CN" sz="2800">
                <a:latin typeface="宋体" panose="02010600030101010101" pitchFamily="2" charset="-122"/>
                <a:ea typeface="宋体" panose="02010600030101010101" pitchFamily="2" charset="-122"/>
              </a:rPr>
              <a:t>Windows</a:t>
            </a:r>
            <a:r>
              <a:rPr lang="zh-CN" altLang="en-US" sz="2800" dirty="0">
                <a:latin typeface="宋体" panose="02010600030101010101" pitchFamily="2" charset="-122"/>
                <a:ea typeface="宋体" panose="02010600030101010101" pitchFamily="2" charset="-122"/>
              </a:rPr>
              <a:t>（</a:t>
            </a:r>
            <a:r>
              <a:rPr lang="en-US" altLang="zh-CN" sz="2800">
                <a:latin typeface="宋体" panose="02010600030101010101" pitchFamily="2" charset="-122"/>
                <a:ea typeface="宋体" panose="02010600030101010101" pitchFamily="2" charset="-122"/>
              </a:rPr>
              <a:t>Mac</a:t>
            </a:r>
            <a:r>
              <a:rPr lang="zh-CN" altLang="en-US" sz="2800" dirty="0">
                <a:latin typeface="宋体" panose="02010600030101010101" pitchFamily="2" charset="-122"/>
                <a:ea typeface="宋体" panose="02010600030101010101" pitchFamily="2" charset="-122"/>
              </a:rPr>
              <a:t>）</a:t>
            </a:r>
            <a:endParaRPr lang="zh-CN" altLang="en-US" sz="2800" dirty="0">
              <a:latin typeface="宋体" panose="02010600030101010101" pitchFamily="2" charset="-122"/>
              <a:ea typeface="宋体" panose="02010600030101010101" pitchFamily="2" charset="-122"/>
            </a:endParaRPr>
          </a:p>
          <a:p>
            <a:pPr eaLnBrk="0" hangingPunct="0">
              <a:spcBef>
                <a:spcPct val="20000"/>
              </a:spcBef>
              <a:buClr>
                <a:srgbClr val="52A930"/>
              </a:buClr>
            </a:pPr>
            <a:r>
              <a:rPr lang="zh-CN" altLang="en-US" sz="2800" dirty="0">
                <a:latin typeface="宋体" panose="02010600030101010101" pitchFamily="2" charset="-122"/>
                <a:ea typeface="宋体" panose="02010600030101010101" pitchFamily="2" charset="-122"/>
              </a:rPr>
              <a:t>拖拉机与坦克</a:t>
            </a:r>
            <a:endParaRPr lang="zh-CN" altLang="en-US" sz="2800" dirty="0">
              <a:latin typeface="宋体" panose="02010600030101010101" pitchFamily="2" charset="-122"/>
              <a:ea typeface="宋体" panose="02010600030101010101" pitchFamily="2" charset="-122"/>
            </a:endParaRPr>
          </a:p>
          <a:p>
            <a:pPr eaLnBrk="0" hangingPunct="0">
              <a:spcBef>
                <a:spcPct val="20000"/>
              </a:spcBef>
              <a:buClr>
                <a:srgbClr val="52A930"/>
              </a:buClr>
            </a:pPr>
            <a:r>
              <a:rPr lang="zh-CN" altLang="en-US" sz="2800" dirty="0">
                <a:latin typeface="宋体" panose="02010600030101010101" pitchFamily="2" charset="-122"/>
                <a:ea typeface="宋体" panose="02010600030101010101" pitchFamily="2" charset="-122"/>
              </a:rPr>
              <a:t>智能交通投标，开发原型样机，</a:t>
            </a:r>
            <a:r>
              <a:rPr lang="zh-CN" altLang="en-US" sz="2800" b="1" dirty="0">
                <a:latin typeface="宋体" panose="02010600030101010101" pitchFamily="2" charset="-122"/>
                <a:ea typeface="宋体" panose="02010600030101010101" pitchFamily="2" charset="-122"/>
              </a:rPr>
              <a:t>投标经历，软件产品化和工程化的问题</a:t>
            </a:r>
            <a:endParaRPr lang="zh-CN" altLang="en-US" sz="2800" b="1" dirty="0">
              <a:latin typeface="宋体" panose="02010600030101010101" pitchFamily="2" charset="-122"/>
              <a:ea typeface="宋体" panose="02010600030101010101" pitchFamily="2" charset="-122"/>
            </a:endParaRPr>
          </a:p>
          <a:p>
            <a:pPr eaLnBrk="0" hangingPunct="0">
              <a:spcBef>
                <a:spcPct val="20000"/>
              </a:spcBef>
              <a:buClr>
                <a:srgbClr val="52A930"/>
              </a:buClr>
            </a:pPr>
            <a:endParaRPr lang="zh-CN" altLang="en-US" sz="2800" dirty="0">
              <a:latin typeface="宋体" panose="02010600030101010101" pitchFamily="2" charset="-122"/>
              <a:ea typeface="宋体" panose="02010600030101010101" pitchFamily="2" charset="-122"/>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654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3654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35172" name="Rectangle 4"/>
          <p:cNvSpPr>
            <a:spLocks noChangeArrowheads="1"/>
          </p:cNvSpPr>
          <p:nvPr/>
        </p:nvSpPr>
        <p:spPr bwMode="auto">
          <a:xfrm>
            <a:off x="179388" y="225425"/>
            <a:ext cx="853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p>
            <a:pPr marL="0" marR="0" indent="0" algn="l" defTabSz="914400" rtl="0" eaLnBrk="1" fontAlgn="base" latinLnBrk="0" hangingPunct="1">
              <a:lnSpc>
                <a:spcPct val="100000"/>
              </a:lnSpc>
              <a:spcBef>
                <a:spcPct val="0"/>
              </a:spcBef>
              <a:spcAft>
                <a:spcPct val="0"/>
              </a:spcAft>
              <a:buClrTx/>
              <a:buSzTx/>
              <a:buFontTx/>
              <a:buNone/>
            </a:pPr>
            <a:r>
              <a:rPr kumimoji="0" lang="en-US" altLang="ja-JP" sz="28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Use Case</a:t>
            </a:r>
            <a:r>
              <a:rPr kumimoji="0" lang="en-US" altLang="zh-CN" sz="3200" b="0"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rPr>
              <a:t>(</a:t>
            </a:r>
            <a:r>
              <a:rPr kumimoji="0" lang="zh-CN" altLang="en-US" sz="3200" b="0" i="0" u="none" strike="noStrike" kern="1200" cap="none" spc="0" normalizeH="0" baseline="0" noProof="1" dirty="0">
                <a:solidFill>
                  <a:schemeClr val="tx1"/>
                </a:solidFill>
                <a:latin typeface="Arial" panose="020B0604020202020204" pitchFamily="34" charset="0"/>
                <a:ea typeface="MS PGothic" panose="020B0600070205080204" pitchFamily="34" charset="-128"/>
                <a:cs typeface="+mn-cs"/>
              </a:rPr>
              <a:t>专题</a:t>
            </a:r>
            <a:r>
              <a:rPr kumimoji="0" lang="en-US" altLang="zh-CN" sz="3200" b="0"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rPr>
              <a:t>)</a:t>
            </a:r>
            <a:endParaRPr kumimoji="0" lang="en-US" altLang="zh-CN" sz="3200" b="0"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endParaRPr>
          </a:p>
          <a:p>
            <a:pPr marL="0" marR="0" indent="0" algn="l" defTabSz="914400" rtl="0" eaLnBrk="1" fontAlgn="base" latinLnBrk="0" hangingPunct="1">
              <a:lnSpc>
                <a:spcPct val="100000"/>
              </a:lnSpc>
              <a:spcBef>
                <a:spcPct val="0"/>
              </a:spcBef>
              <a:spcAft>
                <a:spcPct val="0"/>
              </a:spcAft>
              <a:buClrTx/>
              <a:buSzTx/>
              <a:buFontTx/>
              <a:buNone/>
            </a:pPr>
            <a:endParaRPr kumimoji="0" lang="ja-JP" altLang="en-US" sz="2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859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3859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35172" name="Rectangle 4"/>
          <p:cNvSpPr>
            <a:spLocks noChangeArrowheads="1"/>
          </p:cNvSpPr>
          <p:nvPr/>
        </p:nvSpPr>
        <p:spPr bwMode="auto">
          <a:xfrm>
            <a:off x="179388" y="225425"/>
            <a:ext cx="853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p>
            <a:pPr marL="0" marR="0" indent="0" algn="l" defTabSz="914400" rtl="0" eaLnBrk="1" fontAlgn="base" latinLnBrk="0" hangingPunct="1">
              <a:lnSpc>
                <a:spcPct val="100000"/>
              </a:lnSpc>
              <a:spcBef>
                <a:spcPct val="0"/>
              </a:spcBef>
              <a:spcAft>
                <a:spcPct val="0"/>
              </a:spcAft>
              <a:buClrTx/>
              <a:buSzTx/>
              <a:buFontTx/>
              <a:buNone/>
            </a:pPr>
            <a:r>
              <a:rPr kumimoji="0" lang="en-US" altLang="ja-JP" sz="28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Use Case</a:t>
            </a:r>
            <a:endParaRPr kumimoji="0" lang="ja-JP" altLang="en-US" sz="2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
        <p:nvSpPr>
          <p:cNvPr id="238596" name="Oval 6"/>
          <p:cNvSpPr/>
          <p:nvPr/>
        </p:nvSpPr>
        <p:spPr>
          <a:xfrm>
            <a:off x="2087563" y="2062163"/>
            <a:ext cx="215900" cy="252412"/>
          </a:xfrm>
          <a:prstGeom prst="ellipse">
            <a:avLst/>
          </a:prstGeom>
          <a:solidFill>
            <a:srgbClr val="FFFFFF"/>
          </a:solidFill>
          <a:ln w="9525" cap="flat" cmpd="sng">
            <a:solidFill>
              <a:schemeClr val="tx1"/>
            </a:solidFill>
            <a:prstDash val="solid"/>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238597" name="Line 7"/>
          <p:cNvSpPr/>
          <p:nvPr/>
        </p:nvSpPr>
        <p:spPr>
          <a:xfrm>
            <a:off x="2016125" y="2422525"/>
            <a:ext cx="323850" cy="0"/>
          </a:xfrm>
          <a:prstGeom prst="line">
            <a:avLst/>
          </a:prstGeom>
          <a:ln w="9525" cap="flat" cmpd="sng">
            <a:solidFill>
              <a:schemeClr val="tx1"/>
            </a:solidFill>
            <a:prstDash val="solid"/>
            <a:headEnd type="none" w="med" len="med"/>
            <a:tailEnd type="none" w="med" len="med"/>
          </a:ln>
        </p:spPr>
      </p:sp>
      <p:sp>
        <p:nvSpPr>
          <p:cNvPr id="238598" name="Line 8"/>
          <p:cNvSpPr/>
          <p:nvPr/>
        </p:nvSpPr>
        <p:spPr>
          <a:xfrm flipH="1">
            <a:off x="2087563" y="2349500"/>
            <a:ext cx="107950" cy="360363"/>
          </a:xfrm>
          <a:prstGeom prst="line">
            <a:avLst/>
          </a:prstGeom>
          <a:ln w="9525" cap="flat" cmpd="sng">
            <a:solidFill>
              <a:schemeClr val="tx1"/>
            </a:solidFill>
            <a:prstDash val="solid"/>
            <a:headEnd type="none" w="med" len="med"/>
            <a:tailEnd type="none" w="med" len="med"/>
          </a:ln>
        </p:spPr>
      </p:sp>
      <p:sp>
        <p:nvSpPr>
          <p:cNvPr id="238599" name="Line 9"/>
          <p:cNvSpPr/>
          <p:nvPr/>
        </p:nvSpPr>
        <p:spPr>
          <a:xfrm>
            <a:off x="2195513" y="2422525"/>
            <a:ext cx="107950" cy="323850"/>
          </a:xfrm>
          <a:prstGeom prst="line">
            <a:avLst/>
          </a:prstGeom>
          <a:ln w="9525" cap="flat" cmpd="sng">
            <a:solidFill>
              <a:schemeClr val="tx1"/>
            </a:solidFill>
            <a:prstDash val="solid"/>
            <a:headEnd type="none" w="med" len="med"/>
            <a:tailEnd type="none" w="med" len="med"/>
          </a:ln>
        </p:spPr>
      </p:sp>
      <p:sp>
        <p:nvSpPr>
          <p:cNvPr id="238600" name="Rectangle 10"/>
          <p:cNvSpPr/>
          <p:nvPr/>
        </p:nvSpPr>
        <p:spPr>
          <a:xfrm>
            <a:off x="2592388" y="1304925"/>
            <a:ext cx="3311525" cy="3960813"/>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238601" name="Text Box 11"/>
          <p:cNvSpPr txBox="1"/>
          <p:nvPr/>
        </p:nvSpPr>
        <p:spPr>
          <a:xfrm>
            <a:off x="1187450" y="2097088"/>
            <a:ext cx="884238" cy="336550"/>
          </a:xfrm>
          <a:prstGeom prst="rect">
            <a:avLst/>
          </a:prstGeom>
          <a:noFill/>
          <a:ln w="9525">
            <a:noFill/>
          </a:ln>
        </p:spPr>
        <p:txBody>
          <a:bodyPr wrap="none">
            <a:spAutoFit/>
          </a:bodyPr>
          <a:p>
            <a:pPr algn="ctr" eaLnBrk="0" hangingPunct="0"/>
            <a:r>
              <a:rPr lang="en-US" altLang="ja-JP" sz="1600">
                <a:latin typeface="Arial" panose="020B0604020202020204" pitchFamily="34" charset="0"/>
              </a:rPr>
              <a:t>Student</a:t>
            </a:r>
            <a:endParaRPr lang="en-US" altLang="ja-JP" sz="1600">
              <a:latin typeface="Arial" panose="020B0604020202020204" pitchFamily="34" charset="0"/>
            </a:endParaRPr>
          </a:p>
        </p:txBody>
      </p:sp>
      <p:sp>
        <p:nvSpPr>
          <p:cNvPr id="238602" name="Oval 12"/>
          <p:cNvSpPr/>
          <p:nvPr/>
        </p:nvSpPr>
        <p:spPr>
          <a:xfrm>
            <a:off x="2159000" y="3970338"/>
            <a:ext cx="215900" cy="252412"/>
          </a:xfrm>
          <a:prstGeom prst="ellipse">
            <a:avLst/>
          </a:prstGeom>
          <a:solidFill>
            <a:srgbClr val="FFFFFF"/>
          </a:solidFill>
          <a:ln w="9525" cap="flat" cmpd="sng">
            <a:solidFill>
              <a:schemeClr val="tx1"/>
            </a:solidFill>
            <a:prstDash val="solid"/>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238603" name="Line 13"/>
          <p:cNvSpPr/>
          <p:nvPr/>
        </p:nvSpPr>
        <p:spPr>
          <a:xfrm>
            <a:off x="2087563" y="4330700"/>
            <a:ext cx="323850" cy="0"/>
          </a:xfrm>
          <a:prstGeom prst="line">
            <a:avLst/>
          </a:prstGeom>
          <a:ln w="9525" cap="flat" cmpd="sng">
            <a:solidFill>
              <a:schemeClr val="tx1"/>
            </a:solidFill>
            <a:prstDash val="solid"/>
            <a:headEnd type="none" w="med" len="med"/>
            <a:tailEnd type="none" w="med" len="med"/>
          </a:ln>
        </p:spPr>
      </p:sp>
      <p:sp>
        <p:nvSpPr>
          <p:cNvPr id="238604" name="Line 14"/>
          <p:cNvSpPr/>
          <p:nvPr/>
        </p:nvSpPr>
        <p:spPr>
          <a:xfrm flipH="1">
            <a:off x="2159000" y="4257675"/>
            <a:ext cx="107950" cy="360363"/>
          </a:xfrm>
          <a:prstGeom prst="line">
            <a:avLst/>
          </a:prstGeom>
          <a:ln w="9525" cap="flat" cmpd="sng">
            <a:solidFill>
              <a:schemeClr val="tx1"/>
            </a:solidFill>
            <a:prstDash val="solid"/>
            <a:headEnd type="none" w="med" len="med"/>
            <a:tailEnd type="none" w="med" len="med"/>
          </a:ln>
        </p:spPr>
      </p:sp>
      <p:sp>
        <p:nvSpPr>
          <p:cNvPr id="238605" name="Line 15"/>
          <p:cNvSpPr/>
          <p:nvPr/>
        </p:nvSpPr>
        <p:spPr>
          <a:xfrm>
            <a:off x="2266950" y="4330700"/>
            <a:ext cx="71438" cy="323850"/>
          </a:xfrm>
          <a:prstGeom prst="line">
            <a:avLst/>
          </a:prstGeom>
          <a:ln w="9525" cap="flat" cmpd="sng">
            <a:solidFill>
              <a:schemeClr val="tx1"/>
            </a:solidFill>
            <a:prstDash val="solid"/>
            <a:headEnd type="none" w="med" len="med"/>
            <a:tailEnd type="none" w="med" len="med"/>
          </a:ln>
        </p:spPr>
      </p:sp>
      <p:sp>
        <p:nvSpPr>
          <p:cNvPr id="238606" name="Oval 16"/>
          <p:cNvSpPr/>
          <p:nvPr/>
        </p:nvSpPr>
        <p:spPr>
          <a:xfrm>
            <a:off x="6192838" y="2816225"/>
            <a:ext cx="215900" cy="252413"/>
          </a:xfrm>
          <a:prstGeom prst="ellipse">
            <a:avLst/>
          </a:prstGeom>
          <a:solidFill>
            <a:srgbClr val="FFFFFF"/>
          </a:solidFill>
          <a:ln w="9525" cap="flat" cmpd="sng">
            <a:solidFill>
              <a:schemeClr val="tx1"/>
            </a:solidFill>
            <a:prstDash val="solid"/>
            <a:headEnd type="none" w="med" len="med"/>
            <a:tailEnd type="none" w="med" len="med"/>
          </a:ln>
        </p:spPr>
        <p:txBody>
          <a:bodyPr wrap="none" anchor="ctr" anchorCtr="0"/>
          <a:p>
            <a:pPr eaLnBrk="0" hangingPunct="0"/>
            <a:endParaRPr lang="zh-CN" altLang="en-US" dirty="0">
              <a:latin typeface="Arial" panose="020B0604020202020204" pitchFamily="34" charset="0"/>
            </a:endParaRPr>
          </a:p>
        </p:txBody>
      </p:sp>
      <p:sp>
        <p:nvSpPr>
          <p:cNvPr id="238607" name="Line 17"/>
          <p:cNvSpPr/>
          <p:nvPr/>
        </p:nvSpPr>
        <p:spPr>
          <a:xfrm>
            <a:off x="6121400" y="3176588"/>
            <a:ext cx="323850" cy="0"/>
          </a:xfrm>
          <a:prstGeom prst="line">
            <a:avLst/>
          </a:prstGeom>
          <a:ln w="9525" cap="flat" cmpd="sng">
            <a:solidFill>
              <a:schemeClr val="tx1"/>
            </a:solidFill>
            <a:prstDash val="solid"/>
            <a:headEnd type="none" w="med" len="med"/>
            <a:tailEnd type="none" w="med" len="med"/>
          </a:ln>
        </p:spPr>
      </p:sp>
      <p:sp>
        <p:nvSpPr>
          <p:cNvPr id="238608" name="Line 18"/>
          <p:cNvSpPr/>
          <p:nvPr/>
        </p:nvSpPr>
        <p:spPr>
          <a:xfrm flipH="1">
            <a:off x="6192838" y="3103563"/>
            <a:ext cx="107950" cy="360362"/>
          </a:xfrm>
          <a:prstGeom prst="line">
            <a:avLst/>
          </a:prstGeom>
          <a:ln w="9525" cap="flat" cmpd="sng">
            <a:solidFill>
              <a:schemeClr val="tx1"/>
            </a:solidFill>
            <a:prstDash val="solid"/>
            <a:headEnd type="none" w="med" len="med"/>
            <a:tailEnd type="none" w="med" len="med"/>
          </a:ln>
        </p:spPr>
      </p:sp>
      <p:sp>
        <p:nvSpPr>
          <p:cNvPr id="238609" name="Line 19"/>
          <p:cNvSpPr/>
          <p:nvPr/>
        </p:nvSpPr>
        <p:spPr>
          <a:xfrm>
            <a:off x="6300788" y="3176588"/>
            <a:ext cx="71437" cy="323850"/>
          </a:xfrm>
          <a:prstGeom prst="line">
            <a:avLst/>
          </a:prstGeom>
          <a:ln w="9525" cap="flat" cmpd="sng">
            <a:solidFill>
              <a:schemeClr val="tx1"/>
            </a:solidFill>
            <a:prstDash val="solid"/>
            <a:headEnd type="none" w="med" len="med"/>
            <a:tailEnd type="none" w="med" len="med"/>
          </a:ln>
        </p:spPr>
      </p:sp>
      <p:sp>
        <p:nvSpPr>
          <p:cNvPr id="238610" name="Text Box 20"/>
          <p:cNvSpPr txBox="1"/>
          <p:nvPr/>
        </p:nvSpPr>
        <p:spPr>
          <a:xfrm>
            <a:off x="1128713" y="4114800"/>
            <a:ext cx="928687" cy="336550"/>
          </a:xfrm>
          <a:prstGeom prst="rect">
            <a:avLst/>
          </a:prstGeom>
          <a:noFill/>
          <a:ln w="9525">
            <a:noFill/>
          </a:ln>
        </p:spPr>
        <p:txBody>
          <a:bodyPr wrap="none">
            <a:spAutoFit/>
          </a:bodyPr>
          <a:p>
            <a:pPr algn="ctr" eaLnBrk="0" hangingPunct="0"/>
            <a:r>
              <a:rPr lang="en-US" altLang="ja-JP" sz="1600">
                <a:latin typeface="Arial" panose="020B0604020202020204" pitchFamily="34" charset="0"/>
              </a:rPr>
              <a:t>Teacher</a:t>
            </a:r>
            <a:endParaRPr lang="en-US" altLang="ja-JP" sz="1600">
              <a:latin typeface="Arial" panose="020B0604020202020204" pitchFamily="34" charset="0"/>
            </a:endParaRPr>
          </a:p>
        </p:txBody>
      </p:sp>
      <p:sp>
        <p:nvSpPr>
          <p:cNvPr id="238611" name="Text Box 21"/>
          <p:cNvSpPr txBox="1"/>
          <p:nvPr/>
        </p:nvSpPr>
        <p:spPr>
          <a:xfrm>
            <a:off x="6408738" y="2924175"/>
            <a:ext cx="1697037" cy="336550"/>
          </a:xfrm>
          <a:prstGeom prst="rect">
            <a:avLst/>
          </a:prstGeom>
          <a:noFill/>
          <a:ln w="9525">
            <a:noFill/>
          </a:ln>
        </p:spPr>
        <p:txBody>
          <a:bodyPr wrap="none">
            <a:spAutoFit/>
          </a:bodyPr>
          <a:p>
            <a:pPr algn="ctr" eaLnBrk="0" hangingPunct="0"/>
            <a:r>
              <a:rPr lang="en-US" altLang="ja-JP" sz="1600">
                <a:latin typeface="Arial" panose="020B0604020202020204" pitchFamily="34" charset="0"/>
              </a:rPr>
              <a:t>Course manager</a:t>
            </a:r>
            <a:endParaRPr lang="en-US" altLang="ja-JP" sz="1600">
              <a:latin typeface="Arial" panose="020B0604020202020204" pitchFamily="34" charset="0"/>
            </a:endParaRPr>
          </a:p>
        </p:txBody>
      </p:sp>
      <p:sp>
        <p:nvSpPr>
          <p:cNvPr id="238612" name="Oval 22"/>
          <p:cNvSpPr/>
          <p:nvPr/>
        </p:nvSpPr>
        <p:spPr>
          <a:xfrm>
            <a:off x="3492500" y="1412875"/>
            <a:ext cx="1512888" cy="828675"/>
          </a:xfrm>
          <a:prstGeom prst="ellipse">
            <a:avLst/>
          </a:prstGeom>
          <a:solidFill>
            <a:srgbClr val="FFFFFF"/>
          </a:solidFill>
          <a:ln w="9525" cap="flat" cmpd="sng">
            <a:solidFill>
              <a:schemeClr val="tx1"/>
            </a:solidFill>
            <a:prstDash val="solid"/>
            <a:headEnd type="none" w="med" len="med"/>
            <a:tailEnd type="none" w="med" len="med"/>
          </a:ln>
        </p:spPr>
        <p:txBody>
          <a:bodyPr wrap="none" anchor="ctr" anchorCtr="0"/>
          <a:p>
            <a:pPr algn="ctr" eaLnBrk="0" hangingPunct="0"/>
            <a:r>
              <a:rPr lang="en-US" altLang="ja-JP" sz="1600">
                <a:latin typeface="Arial" panose="020B0604020202020204" pitchFamily="34" charset="0"/>
              </a:rPr>
              <a:t>Course </a:t>
            </a:r>
            <a:endParaRPr lang="en-US" altLang="ja-JP" sz="1600">
              <a:latin typeface="Arial" panose="020B0604020202020204" pitchFamily="34" charset="0"/>
            </a:endParaRPr>
          </a:p>
          <a:p>
            <a:pPr algn="ctr" eaLnBrk="0" hangingPunct="0"/>
            <a:r>
              <a:rPr lang="en-US" altLang="ja-JP" sz="1600">
                <a:latin typeface="Arial" panose="020B0604020202020204" pitchFamily="34" charset="0"/>
              </a:rPr>
              <a:t>selection</a:t>
            </a:r>
            <a:endParaRPr lang="en-US" altLang="ja-JP" sz="1600">
              <a:latin typeface="Arial" panose="020B0604020202020204" pitchFamily="34" charset="0"/>
            </a:endParaRPr>
          </a:p>
        </p:txBody>
      </p:sp>
      <p:sp>
        <p:nvSpPr>
          <p:cNvPr id="238613" name="Oval 23"/>
          <p:cNvSpPr/>
          <p:nvPr/>
        </p:nvSpPr>
        <p:spPr>
          <a:xfrm>
            <a:off x="3492500" y="4257675"/>
            <a:ext cx="1512888" cy="769938"/>
          </a:xfrm>
          <a:prstGeom prst="ellipse">
            <a:avLst/>
          </a:prstGeom>
          <a:solidFill>
            <a:srgbClr val="FFFFFF"/>
          </a:solidFill>
          <a:ln w="9525" cap="flat" cmpd="sng">
            <a:solidFill>
              <a:schemeClr val="tx1"/>
            </a:solidFill>
            <a:prstDash val="solid"/>
            <a:headEnd type="none" w="med" len="med"/>
            <a:tailEnd type="none" w="med" len="med"/>
          </a:ln>
        </p:spPr>
        <p:txBody>
          <a:bodyPr wrap="none" anchor="ctr" anchorCtr="0"/>
          <a:p>
            <a:pPr algn="ctr" eaLnBrk="0" hangingPunct="0"/>
            <a:r>
              <a:rPr lang="en-US" altLang="ja-JP" sz="1600">
                <a:latin typeface="Arial" panose="020B0604020202020204" pitchFamily="34" charset="0"/>
              </a:rPr>
              <a:t>Grade </a:t>
            </a:r>
            <a:endParaRPr lang="en-US" altLang="ja-JP" sz="1600">
              <a:latin typeface="Arial" panose="020B0604020202020204" pitchFamily="34" charset="0"/>
            </a:endParaRPr>
          </a:p>
          <a:p>
            <a:pPr algn="ctr" eaLnBrk="0" hangingPunct="0"/>
            <a:r>
              <a:rPr lang="en-US" altLang="ja-JP" sz="1600">
                <a:latin typeface="Arial" panose="020B0604020202020204" pitchFamily="34" charset="0"/>
              </a:rPr>
              <a:t>management</a:t>
            </a:r>
            <a:endParaRPr lang="en-US" altLang="ja-JP" sz="1600">
              <a:latin typeface="Arial" panose="020B0604020202020204" pitchFamily="34" charset="0"/>
            </a:endParaRPr>
          </a:p>
        </p:txBody>
      </p:sp>
      <p:sp>
        <p:nvSpPr>
          <p:cNvPr id="238614" name="Oval 25"/>
          <p:cNvSpPr/>
          <p:nvPr/>
        </p:nvSpPr>
        <p:spPr>
          <a:xfrm>
            <a:off x="2627313" y="3429000"/>
            <a:ext cx="1331912" cy="720725"/>
          </a:xfrm>
          <a:prstGeom prst="ellipse">
            <a:avLst/>
          </a:prstGeom>
          <a:solidFill>
            <a:srgbClr val="FFFFFF"/>
          </a:solidFill>
          <a:ln w="9525" cap="flat" cmpd="sng">
            <a:solidFill>
              <a:schemeClr val="tx1"/>
            </a:solidFill>
            <a:prstDash val="solid"/>
            <a:headEnd type="none" w="med" len="med"/>
            <a:tailEnd type="none" w="med" len="med"/>
          </a:ln>
        </p:spPr>
        <p:txBody>
          <a:bodyPr wrap="none" anchor="ctr" anchorCtr="0"/>
          <a:p>
            <a:pPr algn="ctr" eaLnBrk="0" hangingPunct="0"/>
            <a:r>
              <a:rPr lang="en-US" altLang="ja-JP" sz="1400">
                <a:latin typeface="Arial" panose="020B0604020202020204" pitchFamily="34" charset="0"/>
              </a:rPr>
              <a:t>Classroom</a:t>
            </a:r>
            <a:endParaRPr lang="en-US" altLang="ja-JP" sz="1400">
              <a:latin typeface="Arial" panose="020B0604020202020204" pitchFamily="34" charset="0"/>
            </a:endParaRPr>
          </a:p>
          <a:p>
            <a:pPr algn="ctr" eaLnBrk="0" hangingPunct="0"/>
            <a:r>
              <a:rPr lang="en-US" altLang="ja-JP" sz="1400">
                <a:latin typeface="Arial" panose="020B0604020202020204" pitchFamily="34" charset="0"/>
              </a:rPr>
              <a:t>management</a:t>
            </a:r>
            <a:endParaRPr lang="en-US" altLang="ja-JP" sz="1400">
              <a:latin typeface="Arial" panose="020B0604020202020204" pitchFamily="34" charset="0"/>
            </a:endParaRPr>
          </a:p>
        </p:txBody>
      </p:sp>
      <p:sp>
        <p:nvSpPr>
          <p:cNvPr id="238615" name="Oval 26"/>
          <p:cNvSpPr/>
          <p:nvPr/>
        </p:nvSpPr>
        <p:spPr>
          <a:xfrm>
            <a:off x="4535488" y="3500438"/>
            <a:ext cx="1260475" cy="720725"/>
          </a:xfrm>
          <a:prstGeom prst="ellipse">
            <a:avLst/>
          </a:prstGeom>
          <a:solidFill>
            <a:srgbClr val="FFFFFF"/>
          </a:solidFill>
          <a:ln w="9525" cap="flat" cmpd="sng">
            <a:solidFill>
              <a:schemeClr val="tx1"/>
            </a:solidFill>
            <a:prstDash val="solid"/>
            <a:headEnd type="none" w="med" len="med"/>
            <a:tailEnd type="none" w="med" len="med"/>
          </a:ln>
        </p:spPr>
        <p:txBody>
          <a:bodyPr wrap="none" anchor="ctr" anchorCtr="0"/>
          <a:p>
            <a:pPr algn="ctr" eaLnBrk="0" hangingPunct="0"/>
            <a:r>
              <a:rPr lang="en-US" altLang="ja-JP" sz="1400">
                <a:latin typeface="Arial" panose="020B0604020202020204" pitchFamily="34" charset="0"/>
              </a:rPr>
              <a:t>Course</a:t>
            </a:r>
            <a:endParaRPr lang="en-US" altLang="ja-JP" sz="1400">
              <a:latin typeface="Arial" panose="020B0604020202020204" pitchFamily="34" charset="0"/>
            </a:endParaRPr>
          </a:p>
          <a:p>
            <a:pPr algn="ctr" eaLnBrk="0" hangingPunct="0"/>
            <a:r>
              <a:rPr lang="en-US" altLang="ja-JP" sz="1400">
                <a:latin typeface="Arial" panose="020B0604020202020204" pitchFamily="34" charset="0"/>
              </a:rPr>
              <a:t>Scheduling</a:t>
            </a:r>
            <a:endParaRPr lang="en-US" altLang="ja-JP" sz="1400">
              <a:latin typeface="Arial" panose="020B0604020202020204" pitchFamily="34" charset="0"/>
            </a:endParaRPr>
          </a:p>
        </p:txBody>
      </p:sp>
      <p:sp>
        <p:nvSpPr>
          <p:cNvPr id="238616" name="Line 27"/>
          <p:cNvSpPr/>
          <p:nvPr/>
        </p:nvSpPr>
        <p:spPr>
          <a:xfrm flipV="1">
            <a:off x="3311525" y="3249613"/>
            <a:ext cx="396875" cy="179387"/>
          </a:xfrm>
          <a:prstGeom prst="line">
            <a:avLst/>
          </a:prstGeom>
          <a:ln w="9525" cap="flat" cmpd="sng">
            <a:solidFill>
              <a:schemeClr val="tx1"/>
            </a:solidFill>
            <a:prstDash val="solid"/>
            <a:headEnd type="triangle" w="med" len="med"/>
            <a:tailEnd type="triangle" w="med" len="med"/>
          </a:ln>
        </p:spPr>
      </p:sp>
      <p:sp>
        <p:nvSpPr>
          <p:cNvPr id="238617" name="Line 28"/>
          <p:cNvSpPr/>
          <p:nvPr/>
        </p:nvSpPr>
        <p:spPr>
          <a:xfrm>
            <a:off x="4787900" y="3284538"/>
            <a:ext cx="288925" cy="180975"/>
          </a:xfrm>
          <a:prstGeom prst="line">
            <a:avLst/>
          </a:prstGeom>
          <a:ln w="9525" cap="flat" cmpd="sng">
            <a:solidFill>
              <a:schemeClr val="tx1"/>
            </a:solidFill>
            <a:prstDash val="solid"/>
            <a:headEnd type="triangle" w="med" len="med"/>
            <a:tailEnd type="triangle" w="med" len="med"/>
          </a:ln>
        </p:spPr>
      </p:sp>
      <p:sp>
        <p:nvSpPr>
          <p:cNvPr id="238618" name="Oval 29"/>
          <p:cNvSpPr/>
          <p:nvPr/>
        </p:nvSpPr>
        <p:spPr>
          <a:xfrm>
            <a:off x="3671888" y="2708275"/>
            <a:ext cx="1260475" cy="720725"/>
          </a:xfrm>
          <a:prstGeom prst="ellipse">
            <a:avLst/>
          </a:prstGeom>
          <a:solidFill>
            <a:srgbClr val="FFFFFF"/>
          </a:solidFill>
          <a:ln w="9525" cap="flat" cmpd="sng">
            <a:solidFill>
              <a:schemeClr val="tx1"/>
            </a:solidFill>
            <a:prstDash val="solid"/>
            <a:headEnd type="none" w="med" len="med"/>
            <a:tailEnd type="none" w="med" len="med"/>
          </a:ln>
        </p:spPr>
        <p:txBody>
          <a:bodyPr wrap="none" anchor="ctr" anchorCtr="0"/>
          <a:p>
            <a:pPr algn="ctr" eaLnBrk="0" hangingPunct="0"/>
            <a:r>
              <a:rPr lang="en-US" altLang="ja-JP" sz="1400">
                <a:latin typeface="Arial" panose="020B0604020202020204" pitchFamily="34" charset="0"/>
              </a:rPr>
              <a:t>Course</a:t>
            </a:r>
            <a:endParaRPr lang="en-US" altLang="ja-JP" sz="1400">
              <a:latin typeface="Arial" panose="020B0604020202020204" pitchFamily="34" charset="0"/>
            </a:endParaRPr>
          </a:p>
          <a:p>
            <a:pPr algn="ctr" eaLnBrk="0" hangingPunct="0"/>
            <a:r>
              <a:rPr lang="en-US" altLang="ja-JP" sz="1400">
                <a:latin typeface="Arial" panose="020B0604020202020204" pitchFamily="34" charset="0"/>
              </a:rPr>
              <a:t>management</a:t>
            </a:r>
            <a:endParaRPr lang="en-US" altLang="ja-JP" sz="1400">
              <a:latin typeface="Arial" panose="020B0604020202020204" pitchFamily="34" charset="0"/>
            </a:endParaRPr>
          </a:p>
        </p:txBody>
      </p:sp>
      <p:sp>
        <p:nvSpPr>
          <p:cNvPr id="238619" name="Line 30"/>
          <p:cNvSpPr/>
          <p:nvPr/>
        </p:nvSpPr>
        <p:spPr>
          <a:xfrm>
            <a:off x="4284663" y="2241550"/>
            <a:ext cx="0" cy="503238"/>
          </a:xfrm>
          <a:prstGeom prst="line">
            <a:avLst/>
          </a:prstGeom>
          <a:ln w="9525" cap="flat" cmpd="sng">
            <a:solidFill>
              <a:schemeClr val="tx1"/>
            </a:solidFill>
            <a:prstDash val="solid"/>
            <a:headEnd type="triangle" w="med" len="med"/>
            <a:tailEnd type="triangle" w="med" len="med"/>
          </a:ln>
        </p:spPr>
      </p:sp>
      <p:sp>
        <p:nvSpPr>
          <p:cNvPr id="238620" name="Line 31"/>
          <p:cNvSpPr/>
          <p:nvPr/>
        </p:nvSpPr>
        <p:spPr>
          <a:xfrm>
            <a:off x="4284663" y="3429000"/>
            <a:ext cx="0" cy="792163"/>
          </a:xfrm>
          <a:prstGeom prst="line">
            <a:avLst/>
          </a:prstGeom>
          <a:ln w="9525" cap="flat" cmpd="sng">
            <a:solidFill>
              <a:schemeClr val="tx1"/>
            </a:solidFill>
            <a:prstDash val="solid"/>
            <a:headEnd type="triangle" w="med" len="med"/>
            <a:tailEnd type="triangle" w="med" len="med"/>
          </a:ln>
        </p:spPr>
      </p:sp>
      <p:sp>
        <p:nvSpPr>
          <p:cNvPr id="238621" name="Line 32"/>
          <p:cNvSpPr/>
          <p:nvPr/>
        </p:nvSpPr>
        <p:spPr>
          <a:xfrm flipV="1">
            <a:off x="2484438" y="1989138"/>
            <a:ext cx="1079500" cy="287337"/>
          </a:xfrm>
          <a:prstGeom prst="line">
            <a:avLst/>
          </a:prstGeom>
          <a:ln w="9525" cap="flat" cmpd="sng">
            <a:solidFill>
              <a:schemeClr val="tx1"/>
            </a:solidFill>
            <a:prstDash val="solid"/>
            <a:headEnd type="none" w="med" len="med"/>
            <a:tailEnd type="triangle" w="med" len="med"/>
          </a:ln>
        </p:spPr>
      </p:sp>
      <p:sp>
        <p:nvSpPr>
          <p:cNvPr id="238622" name="Line 33"/>
          <p:cNvSpPr/>
          <p:nvPr/>
        </p:nvSpPr>
        <p:spPr>
          <a:xfrm>
            <a:off x="2519363" y="4365625"/>
            <a:ext cx="1008062" cy="250825"/>
          </a:xfrm>
          <a:prstGeom prst="line">
            <a:avLst/>
          </a:prstGeom>
          <a:ln w="9525" cap="flat" cmpd="sng">
            <a:solidFill>
              <a:schemeClr val="tx1"/>
            </a:solidFill>
            <a:prstDash val="solid"/>
            <a:headEnd type="none" w="med" len="med"/>
            <a:tailEnd type="triangle" w="med" len="med"/>
          </a:ln>
        </p:spPr>
      </p:sp>
      <p:sp>
        <p:nvSpPr>
          <p:cNvPr id="238623" name="Line 34"/>
          <p:cNvSpPr/>
          <p:nvPr/>
        </p:nvSpPr>
        <p:spPr>
          <a:xfrm flipV="1">
            <a:off x="5580063" y="3213100"/>
            <a:ext cx="539750" cy="395288"/>
          </a:xfrm>
          <a:prstGeom prst="line">
            <a:avLst/>
          </a:prstGeom>
          <a:ln w="9525" cap="flat" cmpd="sng">
            <a:solidFill>
              <a:schemeClr val="tx1"/>
            </a:solidFill>
            <a:prstDash val="solid"/>
            <a:headEnd type="triangle" w="med" len="med"/>
            <a:tailEnd type="none" w="med" len="med"/>
          </a:ln>
        </p:spPr>
      </p:sp>
      <p:sp>
        <p:nvSpPr>
          <p:cNvPr id="238624" name="Line 35"/>
          <p:cNvSpPr/>
          <p:nvPr/>
        </p:nvSpPr>
        <p:spPr>
          <a:xfrm flipV="1">
            <a:off x="3924300" y="3176588"/>
            <a:ext cx="2195513" cy="539750"/>
          </a:xfrm>
          <a:prstGeom prst="line">
            <a:avLst/>
          </a:prstGeom>
          <a:ln w="9525" cap="flat" cmpd="sng">
            <a:solidFill>
              <a:schemeClr val="tx1"/>
            </a:solidFill>
            <a:prstDash val="solid"/>
            <a:headEnd type="triangle" w="med" len="med"/>
            <a:tailEnd type="none" w="med" len="med"/>
          </a:ln>
        </p:spPr>
      </p:sp>
      <p:sp>
        <p:nvSpPr>
          <p:cNvPr id="238625" name="Text Box 36"/>
          <p:cNvSpPr txBox="1"/>
          <p:nvPr/>
        </p:nvSpPr>
        <p:spPr>
          <a:xfrm>
            <a:off x="3132138" y="836613"/>
            <a:ext cx="2081212" cy="336550"/>
          </a:xfrm>
          <a:prstGeom prst="rect">
            <a:avLst/>
          </a:prstGeom>
          <a:noFill/>
          <a:ln w="9525">
            <a:noFill/>
          </a:ln>
        </p:spPr>
        <p:txBody>
          <a:bodyPr wrap="none">
            <a:spAutoFit/>
          </a:bodyPr>
          <a:p>
            <a:pPr algn="ctr" eaLnBrk="0" hangingPunct="0"/>
            <a:r>
              <a:rPr lang="en-US" altLang="ja-JP" sz="1600">
                <a:latin typeface="Arial" panose="020B0604020202020204" pitchFamily="34" charset="0"/>
              </a:rPr>
              <a:t>Course Management</a:t>
            </a:r>
            <a:endParaRPr lang="en-US" altLang="ja-JP" sz="1600">
              <a:latin typeface="Arial" panose="020B0604020202020204" pitchFamily="34" charset="0"/>
            </a:endParaRPr>
          </a:p>
        </p:txBody>
      </p:sp>
      <p:sp>
        <p:nvSpPr>
          <p:cNvPr id="238626" name="文本框 117795"/>
          <p:cNvSpPr txBox="1"/>
          <p:nvPr/>
        </p:nvSpPr>
        <p:spPr>
          <a:xfrm>
            <a:off x="792163" y="5373688"/>
            <a:ext cx="7812087" cy="822325"/>
          </a:xfrm>
          <a:prstGeom prst="rect">
            <a:avLst/>
          </a:prstGeom>
          <a:noFill/>
          <a:ln w="9525">
            <a:noFill/>
          </a:ln>
        </p:spPr>
        <p:txBody>
          <a:bodyPr>
            <a:spAutoFit/>
          </a:bodyPr>
          <a:p>
            <a:pPr eaLnBrk="0" hangingPunct="0"/>
            <a:r>
              <a:rPr lang="zh-CN" altLang="en-US" sz="2400" dirty="0">
                <a:latin typeface="Arial" panose="020B0604020202020204" pitchFamily="34" charset="0"/>
                <a:ea typeface="宋体" panose="02010600030101010101" pitchFamily="2" charset="-122"/>
              </a:rPr>
              <a:t>小人：参与者、角色；椭圆：用例；矩形框：系统边界</a:t>
            </a:r>
            <a:endParaRPr lang="zh-CN" altLang="en-US" sz="2400" dirty="0">
              <a:latin typeface="Arial" panose="020B0604020202020204" pitchFamily="34" charset="0"/>
              <a:ea typeface="宋体" panose="02010600030101010101" pitchFamily="2" charset="-122"/>
            </a:endParaRPr>
          </a:p>
          <a:p>
            <a:pPr eaLnBrk="0" hangingPunct="0"/>
            <a:r>
              <a:rPr lang="zh-CN" altLang="en-US" sz="2400" dirty="0">
                <a:latin typeface="Arial" panose="020B0604020202020204" pitchFamily="34" charset="0"/>
                <a:ea typeface="宋体" panose="02010600030101010101" pitchFamily="2" charset="-122"/>
              </a:rPr>
              <a:t>用例图：用例和用例之间关系的视图</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969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29699" name="Rectangle 7"/>
          <p:cNvSpPr/>
          <p:nvPr/>
        </p:nvSpPr>
        <p:spPr>
          <a:xfrm>
            <a:off x="0" y="765175"/>
            <a:ext cx="9144000" cy="5276850"/>
          </a:xfrm>
          <a:prstGeom prst="rect">
            <a:avLst/>
          </a:prstGeom>
          <a:noFill/>
          <a:ln w="9525">
            <a:noFill/>
          </a:ln>
        </p:spPr>
        <p:txBody>
          <a:bodyPr>
            <a:spAutoFit/>
          </a:bodyPr>
          <a:p>
            <a:pPr eaLnBrk="0" hangingPunct="0">
              <a:buClr>
                <a:schemeClr val="folHlink"/>
              </a:buClr>
              <a:buFont typeface="Wingdings" panose="05000000000000000000" pitchFamily="2" charset="2"/>
              <a:buChar char="n"/>
            </a:pPr>
            <a:r>
              <a:rPr lang="en-US" altLang="ja-JP" sz="2800">
                <a:latin typeface="Arial" panose="020B0604020202020204" pitchFamily="34" charset="0"/>
              </a:rPr>
              <a:t>Software</a:t>
            </a:r>
            <a:r>
              <a:rPr lang="zh-CN" altLang="en-US" sz="2800" dirty="0">
                <a:latin typeface="Arial" panose="020B0604020202020204" pitchFamily="34" charset="0"/>
              </a:rPr>
              <a:t>，</a:t>
            </a:r>
            <a:r>
              <a:rPr lang="en-US" altLang="ja-JP" sz="2800">
                <a:latin typeface="Arial" panose="020B0604020202020204" pitchFamily="34" charset="0"/>
              </a:rPr>
              <a:t>Software Process</a:t>
            </a:r>
            <a:r>
              <a:rPr lang="zh-CN" altLang="en-US" sz="2800" dirty="0">
                <a:latin typeface="Arial" panose="020B0604020202020204" pitchFamily="34" charset="0"/>
              </a:rPr>
              <a:t>，</a:t>
            </a:r>
            <a:r>
              <a:rPr lang="en-US" altLang="ja-JP" sz="2800">
                <a:latin typeface="Arial" panose="020B0604020202020204" pitchFamily="34" charset="0"/>
              </a:rPr>
              <a:t>Software Engineering</a:t>
            </a:r>
            <a:endParaRPr lang="en-US" altLang="zh-CN" sz="28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800">
                <a:latin typeface="Arial" panose="020B0604020202020204" pitchFamily="34" charset="0"/>
              </a:rPr>
              <a:t>systematic, disciplined, quantifiable approach</a:t>
            </a:r>
            <a:endParaRPr lang="en-US" altLang="zh-CN" sz="2800">
              <a:latin typeface="Arial" panose="020B0604020202020204" pitchFamily="34" charset="0"/>
            </a:endParaRPr>
          </a:p>
          <a:p>
            <a:pPr eaLnBrk="0" hangingPunct="0">
              <a:buClr>
                <a:schemeClr val="folHlink"/>
              </a:buClr>
              <a:buFont typeface="Wingdings" panose="05000000000000000000" pitchFamily="2" charset="2"/>
              <a:buChar char="n"/>
            </a:pPr>
            <a:endParaRPr lang="en-US" altLang="zh-CN" sz="28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800">
                <a:latin typeface="Arial" panose="020B0604020202020204" pitchFamily="34" charset="0"/>
              </a:rPr>
              <a:t>Framework activities</a:t>
            </a:r>
            <a:endParaRPr lang="en-US" altLang="zh-CN" sz="28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800">
                <a:solidFill>
                  <a:srgbClr val="FF0000"/>
                </a:solidFill>
                <a:latin typeface="Arial" panose="020B0604020202020204" pitchFamily="34" charset="0"/>
              </a:rPr>
              <a:t>communication/  planning/   modeling</a:t>
            </a:r>
            <a:endParaRPr lang="en-US" altLang="zh-CN" sz="2800">
              <a:solidFill>
                <a:srgbClr val="FF0000"/>
              </a:solidFill>
              <a:latin typeface="Arial" panose="020B0604020202020204" pitchFamily="34" charset="0"/>
            </a:endParaRPr>
          </a:p>
          <a:p>
            <a:pPr eaLnBrk="0" hangingPunct="0">
              <a:buClr>
                <a:schemeClr val="folHlink"/>
              </a:buClr>
              <a:buFont typeface="Wingdings" panose="05000000000000000000" pitchFamily="2" charset="2"/>
            </a:pPr>
            <a:r>
              <a:rPr lang="en-US" altLang="zh-CN" sz="2800">
                <a:solidFill>
                  <a:srgbClr val="FF0000"/>
                </a:solidFill>
                <a:latin typeface="Arial" panose="020B0604020202020204" pitchFamily="34" charset="0"/>
              </a:rPr>
              <a:t>   /construction   /  deployment</a:t>
            </a:r>
            <a:endParaRPr lang="en-US" altLang="zh-CN" sz="28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800">
                <a:latin typeface="Arial" panose="020B0604020202020204" pitchFamily="34" charset="0"/>
              </a:rPr>
              <a:t>activities, actions and tasks</a:t>
            </a:r>
            <a:endParaRPr lang="en-US" altLang="zh-CN" sz="2800">
              <a:latin typeface="Arial" panose="020B0604020202020204" pitchFamily="34" charset="0"/>
            </a:endParaRPr>
          </a:p>
          <a:p>
            <a:pPr eaLnBrk="0" hangingPunct="0">
              <a:buClr>
                <a:schemeClr val="folHlink"/>
              </a:buClr>
              <a:buFont typeface="Wingdings" panose="05000000000000000000" pitchFamily="2" charset="2"/>
              <a:buChar char="n"/>
            </a:pPr>
            <a:endParaRPr lang="en-US" altLang="zh-CN" sz="28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800">
                <a:latin typeface="Arial" panose="020B0604020202020204" pitchFamily="34" charset="0"/>
              </a:rPr>
              <a:t>Components</a:t>
            </a:r>
            <a:endParaRPr lang="en-US" altLang="zh-CN" sz="28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800">
                <a:latin typeface="Arial" panose="020B0604020202020204" pitchFamily="34" charset="0"/>
              </a:rPr>
              <a:t>wear out, </a:t>
            </a:r>
            <a:r>
              <a:rPr lang="en-US" altLang="ja-JP" sz="2800">
                <a:latin typeface="Arial" panose="020B0604020202020204" pitchFamily="34" charset="0"/>
              </a:rPr>
              <a:t>deteriorating</a:t>
            </a:r>
            <a:r>
              <a:rPr lang="en-US" altLang="zh-CN" sz="2800">
                <a:latin typeface="Arial" panose="020B0604020202020204" pitchFamily="34" charset="0"/>
              </a:rPr>
              <a:t>, Off-the-shelf, Stakeholder</a:t>
            </a:r>
            <a:endParaRPr lang="en-US" altLang="zh-CN" sz="28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800">
                <a:latin typeface="Arial" panose="020B0604020202020204" pitchFamily="34" charset="0"/>
              </a:rPr>
              <a:t>Voluminous</a:t>
            </a:r>
            <a:r>
              <a:rPr lang="zh-CN" altLang="en-US" sz="2800" dirty="0">
                <a:latin typeface="Arial" panose="020B0604020202020204" pitchFamily="34" charset="0"/>
              </a:rPr>
              <a:t>， </a:t>
            </a:r>
            <a:r>
              <a:rPr lang="en-US" altLang="zh-CN">
                <a:latin typeface="Arial" panose="020B0604020202020204" pitchFamily="34" charset="0"/>
              </a:rPr>
              <a:t>adequately manipulate </a:t>
            </a:r>
            <a:endParaRPr lang="zh-CN" altLang="en-US" sz="2800" dirty="0">
              <a:latin typeface="Arial" panose="020B0604020202020204" pitchFamily="34" charset="0"/>
            </a:endParaRPr>
          </a:p>
          <a:p>
            <a:pPr eaLnBrk="0" hangingPunct="0">
              <a:buClr>
                <a:schemeClr val="folHlink"/>
              </a:buClr>
              <a:buFont typeface="Wingdings" panose="05000000000000000000" pitchFamily="2" charset="2"/>
              <a:buChar char="n"/>
            </a:pPr>
            <a:endParaRPr lang="zh-CN" altLang="en-US" sz="2800" dirty="0">
              <a:latin typeface="Arial" panose="020B0604020202020204" pitchFamily="34" charset="0"/>
            </a:endParaRPr>
          </a:p>
        </p:txBody>
      </p:sp>
      <p:sp>
        <p:nvSpPr>
          <p:cNvPr id="29700"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Chapter</a:t>
            </a:r>
            <a:r>
              <a:rPr lang="en-US" altLang="zh-CN" sz="2800" b="1">
                <a:latin typeface="Arial" panose="020B0604020202020204" pitchFamily="34" charset="0"/>
              </a:rPr>
              <a:t> </a:t>
            </a:r>
            <a:r>
              <a:rPr lang="en-US" altLang="ja-JP" sz="2800" b="1">
                <a:latin typeface="Arial" panose="020B0604020202020204" pitchFamily="34" charset="0"/>
              </a:rPr>
              <a:t>1</a:t>
            </a:r>
            <a:r>
              <a:rPr lang="en-US" altLang="zh-CN" sz="2800" b="1">
                <a:latin typeface="Arial" panose="020B0604020202020204" pitchFamily="34" charset="0"/>
              </a:rPr>
              <a:t> </a:t>
            </a:r>
            <a:r>
              <a:rPr lang="en-US" altLang="ja-JP" sz="2800" b="1">
                <a:latin typeface="Arial" panose="020B0604020202020204" pitchFamily="34" charset="0"/>
              </a:rPr>
              <a:t> </a:t>
            </a:r>
            <a:r>
              <a:rPr lang="en-US" altLang="zh-CN">
                <a:latin typeface="Arial" panose="020B0604020202020204" pitchFamily="34" charset="0"/>
              </a:rPr>
              <a:t>Key Word</a:t>
            </a:r>
            <a:endParaRPr lang="en-US" altLang="ja-JP" sz="2800" b="1">
              <a:latin typeface="Arial" panose="020B0604020202020204" pitchFamily="34"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064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4064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35172" name="Rectangle 4"/>
          <p:cNvSpPr>
            <a:spLocks noChangeArrowheads="1"/>
          </p:cNvSpPr>
          <p:nvPr/>
        </p:nvSpPr>
        <p:spPr bwMode="auto">
          <a:xfrm>
            <a:off x="179388" y="225425"/>
            <a:ext cx="853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p>
            <a:pPr marL="0" marR="0" indent="0" algn="l" defTabSz="914400" rtl="0" eaLnBrk="1" fontAlgn="base" latinLnBrk="0" hangingPunct="1">
              <a:lnSpc>
                <a:spcPct val="100000"/>
              </a:lnSpc>
              <a:spcBef>
                <a:spcPct val="0"/>
              </a:spcBef>
              <a:spcAft>
                <a:spcPct val="0"/>
              </a:spcAft>
              <a:buClrTx/>
              <a:buSzTx/>
              <a:buFontTx/>
              <a:buNone/>
            </a:pPr>
            <a:r>
              <a:rPr kumimoji="0" lang="en-US" altLang="ja-JP" sz="28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Use Case</a:t>
            </a:r>
            <a:endParaRPr kumimoji="0" lang="ja-JP" altLang="en-US" sz="2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
        <p:nvSpPr>
          <p:cNvPr id="240644" name="文本框 443426"/>
          <p:cNvSpPr txBox="1"/>
          <p:nvPr/>
        </p:nvSpPr>
        <p:spPr>
          <a:xfrm>
            <a:off x="792163" y="981075"/>
            <a:ext cx="7812087" cy="3662363"/>
          </a:xfrm>
          <a:prstGeom prst="rect">
            <a:avLst/>
          </a:prstGeom>
          <a:noFill/>
          <a:ln w="9525">
            <a:noFill/>
          </a:ln>
        </p:spPr>
        <p:txBody>
          <a:bodyPr>
            <a:spAutoFit/>
          </a:bodyPr>
          <a:p>
            <a:pPr eaLnBrk="0" hangingPunct="0"/>
            <a:r>
              <a:rPr lang="zh-CN" altLang="en-US" sz="1800" dirty="0">
                <a:latin typeface="Arial" panose="020B0604020202020204" pitchFamily="34" charset="0"/>
                <a:ea typeface="宋体" panose="02010600030101010101" pitchFamily="2" charset="-122"/>
              </a:rPr>
              <a:t>用例图定义了系统的功能需求，它是从系统的外部看系统功能，并不描述系统内部对功能的具体实现。</a:t>
            </a:r>
            <a:endParaRPr lang="zh-CN" altLang="en-US" sz="1800" dirty="0">
              <a:latin typeface="Arial" panose="020B0604020202020204" pitchFamily="34" charset="0"/>
              <a:ea typeface="宋体" panose="02010600030101010101" pitchFamily="2" charset="-122"/>
            </a:endParaRPr>
          </a:p>
          <a:p>
            <a:pPr eaLnBrk="0" hangingPunct="0"/>
            <a:r>
              <a:rPr lang="en-US" altLang="zh-CN" sz="1800">
                <a:latin typeface="Arial" panose="020B0604020202020204" pitchFamily="34" charset="0"/>
                <a:ea typeface="宋体" panose="02010600030101010101" pitchFamily="2" charset="-122"/>
              </a:rPr>
              <a:t>USE CASE</a:t>
            </a:r>
            <a:r>
              <a:rPr lang="zh-CN" altLang="en-US" sz="1800" dirty="0">
                <a:latin typeface="Arial" panose="020B0604020202020204" pitchFamily="34" charset="0"/>
                <a:ea typeface="宋体" panose="02010600030101010101" pitchFamily="2" charset="-122"/>
              </a:rPr>
              <a:t>图主要的作用有三个：（</a:t>
            </a:r>
            <a:r>
              <a:rPr lang="en-US" altLang="zh-CN" sz="1800">
                <a:latin typeface="Arial" panose="020B0604020202020204" pitchFamily="34" charset="0"/>
                <a:ea typeface="宋体" panose="02010600030101010101" pitchFamily="2" charset="-122"/>
              </a:rPr>
              <a:t>1</a:t>
            </a:r>
            <a:r>
              <a:rPr lang="zh-CN" altLang="en-US" sz="1800" dirty="0">
                <a:latin typeface="Arial" panose="020B0604020202020204" pitchFamily="34" charset="0"/>
                <a:ea typeface="宋体" panose="02010600030101010101" pitchFamily="2" charset="-122"/>
              </a:rPr>
              <a:t>）获取需求；（</a:t>
            </a:r>
            <a:r>
              <a:rPr lang="en-US" altLang="zh-CN" sz="1800">
                <a:latin typeface="Arial" panose="020B0604020202020204" pitchFamily="34" charset="0"/>
                <a:ea typeface="宋体" panose="02010600030101010101" pitchFamily="2" charset="-122"/>
              </a:rPr>
              <a:t>2</a:t>
            </a:r>
            <a:r>
              <a:rPr lang="zh-CN" altLang="en-US" sz="1800" dirty="0">
                <a:latin typeface="Arial" panose="020B0604020202020204" pitchFamily="34" charset="0"/>
                <a:ea typeface="宋体" panose="02010600030101010101" pitchFamily="2" charset="-122"/>
              </a:rPr>
              <a:t>）指导测试；（</a:t>
            </a:r>
            <a:r>
              <a:rPr lang="en-US" altLang="zh-CN" sz="1800">
                <a:latin typeface="Arial" panose="020B0604020202020204" pitchFamily="34" charset="0"/>
                <a:ea typeface="宋体" panose="02010600030101010101" pitchFamily="2" charset="-122"/>
              </a:rPr>
              <a:t>3</a:t>
            </a:r>
            <a:r>
              <a:rPr lang="zh-CN" altLang="en-US" sz="1800" dirty="0">
                <a:latin typeface="Arial" panose="020B0604020202020204" pitchFamily="34" charset="0"/>
                <a:ea typeface="宋体" panose="02010600030101010101" pitchFamily="2" charset="-122"/>
              </a:rPr>
              <a:t>）还可在整个过程中的其它工作流起到指导作用。</a:t>
            </a:r>
            <a:endParaRPr lang="zh-CN" altLang="en-US" sz="1800" dirty="0">
              <a:latin typeface="Arial" panose="020B0604020202020204" pitchFamily="34" charset="0"/>
              <a:ea typeface="宋体" panose="02010600030101010101" pitchFamily="2" charset="-122"/>
            </a:endParaRPr>
          </a:p>
          <a:p>
            <a:pPr eaLnBrk="0" hangingPunct="0"/>
            <a:endParaRPr lang="zh-CN" altLang="en-US" sz="1800" dirty="0">
              <a:latin typeface="Arial" panose="020B0604020202020204" pitchFamily="34" charset="0"/>
              <a:ea typeface="宋体" panose="02010600030101010101" pitchFamily="2" charset="-122"/>
            </a:endParaRPr>
          </a:p>
          <a:p>
            <a:pPr eaLnBrk="0" hangingPunct="0"/>
            <a:r>
              <a:rPr lang="zh-CN" altLang="en-US" sz="1800" dirty="0">
                <a:latin typeface="Arial" panose="020B0604020202020204" pitchFamily="34" charset="0"/>
                <a:ea typeface="宋体" panose="02010600030101010101" pitchFamily="2" charset="-122"/>
              </a:rPr>
              <a:t>参与者：参与者不是特指人，是指系统以外的，在使用系统或与系统交互中所扮演的角色。因此参与者可以是人，可以是事物，也可以是时间或其他系统等等。还有一点要注意的是，参与者不是指人或事物本身，而是表示人或事物当时所扮演的角色。比如小明是图书馆的管理员，他参与图书馆管理系统的交互，这时他既可以作为管理员这个角色参与管理，也可以作为借书者向图书馆借书，在这里小明扮演了两个角色，是两个不同的参与者。参与者在画图中用简笔人物画来表示，人物下面附上参与者的名称。</a:t>
            </a:r>
            <a:endParaRPr lang="zh-CN" altLang="en-US" sz="1800" dirty="0">
              <a:latin typeface="Arial" panose="020B0604020202020204" pitchFamily="34" charset="0"/>
              <a:ea typeface="宋体" panose="02010600030101010101" pitchFamily="2" charset="-122"/>
            </a:endParaRPr>
          </a:p>
          <a:p>
            <a:pPr eaLnBrk="0" hangingPunct="0"/>
            <a:endParaRPr lang="zh-CN" altLang="en-US" sz="1800" dirty="0">
              <a:latin typeface="Arial" panose="020B0604020202020204" pitchFamily="34" charset="0"/>
              <a:ea typeface="宋体" panose="02010600030101010101" pitchFamily="2"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2689"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42690"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35172" name="Rectangle 4"/>
          <p:cNvSpPr>
            <a:spLocks noChangeArrowheads="1"/>
          </p:cNvSpPr>
          <p:nvPr/>
        </p:nvSpPr>
        <p:spPr bwMode="auto">
          <a:xfrm>
            <a:off x="179388" y="225425"/>
            <a:ext cx="853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p>
            <a:pPr marL="0" marR="0" indent="0" algn="l" defTabSz="914400" rtl="0" eaLnBrk="1" fontAlgn="base" latinLnBrk="0" hangingPunct="1">
              <a:lnSpc>
                <a:spcPct val="100000"/>
              </a:lnSpc>
              <a:spcBef>
                <a:spcPct val="0"/>
              </a:spcBef>
              <a:spcAft>
                <a:spcPct val="0"/>
              </a:spcAft>
              <a:buClrTx/>
              <a:buSzTx/>
              <a:buFontTx/>
              <a:buNone/>
            </a:pPr>
            <a:r>
              <a:rPr kumimoji="0" lang="en-US" altLang="ja-JP" sz="28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Use Case</a:t>
            </a:r>
            <a:endParaRPr kumimoji="0" lang="ja-JP" altLang="en-US" sz="2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
        <p:nvSpPr>
          <p:cNvPr id="242692" name="文本框 445444"/>
          <p:cNvSpPr txBox="1"/>
          <p:nvPr/>
        </p:nvSpPr>
        <p:spPr>
          <a:xfrm>
            <a:off x="792163" y="981075"/>
            <a:ext cx="7812087" cy="3662363"/>
          </a:xfrm>
          <a:prstGeom prst="rect">
            <a:avLst/>
          </a:prstGeom>
          <a:noFill/>
          <a:ln w="9525">
            <a:noFill/>
          </a:ln>
        </p:spPr>
        <p:txBody>
          <a:bodyPr>
            <a:spAutoFit/>
          </a:bodyPr>
          <a:p>
            <a:pPr eaLnBrk="0" hangingPunct="0"/>
            <a:r>
              <a:rPr lang="zh-CN" altLang="en-US" sz="1800" dirty="0">
                <a:latin typeface="Arial" panose="020B0604020202020204" pitchFamily="34" charset="0"/>
                <a:ea typeface="宋体" panose="02010600030101010101" pitchFamily="2" charset="-122"/>
              </a:rPr>
              <a:t>用例：是对包括变量在内的一组动作序列的描述，系统执行这些动作，并产生传递特定参与者的价值的可观察结果。这是</a:t>
            </a:r>
            <a:r>
              <a:rPr lang="en-US" altLang="zh-CN" sz="1800">
                <a:latin typeface="Arial" panose="020B0604020202020204" pitchFamily="34" charset="0"/>
                <a:ea typeface="宋体" panose="02010600030101010101" pitchFamily="2" charset="-122"/>
              </a:rPr>
              <a:t>UML</a:t>
            </a:r>
            <a:r>
              <a:rPr lang="zh-CN" altLang="en-US" sz="1800" dirty="0">
                <a:latin typeface="Arial" panose="020B0604020202020204" pitchFamily="34" charset="0"/>
                <a:ea typeface="宋体" panose="02010600030101010101" pitchFamily="2" charset="-122"/>
              </a:rPr>
              <a:t>对用例的正式定义，对我们初学者可能有点难懂。我们可以这样去理解，用例是参与者想要系统做的事情。对于对用例的命名，我们可以给用例取一个简单、描述性的名称，一般为带有动作性的词。用例在画图中用椭圆来表示，椭圆下面附上用例的名称。 </a:t>
            </a:r>
            <a:endParaRPr lang="zh-CN" altLang="en-US" sz="1800" dirty="0">
              <a:latin typeface="Arial" panose="020B0604020202020204" pitchFamily="34" charset="0"/>
              <a:ea typeface="宋体" panose="02010600030101010101" pitchFamily="2" charset="-122"/>
            </a:endParaRPr>
          </a:p>
          <a:p>
            <a:pPr eaLnBrk="0" hangingPunct="0"/>
            <a:endParaRPr lang="zh-CN" altLang="en-US" sz="1800" dirty="0">
              <a:latin typeface="Arial" panose="020B0604020202020204" pitchFamily="34" charset="0"/>
              <a:ea typeface="宋体" panose="02010600030101010101" pitchFamily="2" charset="-122"/>
            </a:endParaRPr>
          </a:p>
          <a:p>
            <a:pPr eaLnBrk="0" hangingPunct="0"/>
            <a:r>
              <a:rPr lang="zh-CN" altLang="en-US" sz="1800" dirty="0">
                <a:latin typeface="Arial" panose="020B0604020202020204" pitchFamily="34" charset="0"/>
                <a:ea typeface="宋体" panose="02010600030101010101" pitchFamily="2" charset="-122"/>
              </a:rPr>
              <a:t>系统边界：用来表示正在建模系统的边界。边界内表示系统的组成部分，边界外表示系统外部。</a:t>
            </a:r>
            <a:endParaRPr lang="zh-CN" altLang="en-US" sz="1800" dirty="0">
              <a:latin typeface="Arial" panose="020B0604020202020204" pitchFamily="34" charset="0"/>
              <a:ea typeface="宋体" panose="02010600030101010101" pitchFamily="2" charset="-122"/>
            </a:endParaRPr>
          </a:p>
          <a:p>
            <a:pPr eaLnBrk="0" hangingPunct="0"/>
            <a:endParaRPr lang="zh-CN" altLang="en-US" sz="1800" dirty="0">
              <a:latin typeface="Arial" panose="020B0604020202020204" pitchFamily="34" charset="0"/>
              <a:ea typeface="宋体" panose="02010600030101010101" pitchFamily="2" charset="-122"/>
            </a:endParaRPr>
          </a:p>
          <a:p>
            <a:pPr eaLnBrk="0" hangingPunct="0"/>
            <a:r>
              <a:rPr lang="zh-CN" altLang="en-US" sz="1800" dirty="0">
                <a:latin typeface="Arial" panose="020B0604020202020204" pitchFamily="34" charset="0"/>
                <a:ea typeface="宋体" panose="02010600030101010101" pitchFamily="2" charset="-122"/>
              </a:rPr>
              <a:t>箭头：用来表示参与者和系统通过相互发送信号或消息进行交互的关联关系。箭头尾部用来表示启动交互的一方，箭头头部用来表示被启动的一方，其中用例总是要由参与者来启动。</a:t>
            </a:r>
            <a:endParaRPr lang="zh-CN" altLang="en-US" sz="1800" dirty="0">
              <a:latin typeface="Arial" panose="020B0604020202020204" pitchFamily="34" charset="0"/>
              <a:ea typeface="宋体" panose="02010600030101010101" pitchFamily="2" charset="-12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4737" name="文本框 450561"/>
          <p:cNvSpPr txBox="1"/>
          <p:nvPr/>
        </p:nvSpPr>
        <p:spPr>
          <a:xfrm>
            <a:off x="827088" y="908050"/>
            <a:ext cx="7416800" cy="579438"/>
          </a:xfrm>
          <a:prstGeom prst="rect">
            <a:avLst/>
          </a:prstGeom>
          <a:noFill/>
          <a:ln w="9525">
            <a:noFill/>
          </a:ln>
        </p:spPr>
        <p:txBody>
          <a:bodyPr>
            <a:spAutoFit/>
          </a:bodyPr>
          <a:p>
            <a:pPr>
              <a:spcBef>
                <a:spcPct val="50000"/>
              </a:spcBef>
            </a:pPr>
            <a:endParaRPr lang="zh-CN" altLang="en-US" dirty="0">
              <a:latin typeface="隶书" panose="02010509060101010101" pitchFamily="49" charset="-122"/>
              <a:ea typeface="隶书" panose="02010509060101010101" pitchFamily="49" charset="-122"/>
            </a:endParaRPr>
          </a:p>
        </p:txBody>
      </p:sp>
      <p:pic>
        <p:nvPicPr>
          <p:cNvPr id="244738" name="图片 13"/>
          <p:cNvPicPr>
            <a:picLocks noChangeAspect="1"/>
          </p:cNvPicPr>
          <p:nvPr/>
        </p:nvPicPr>
        <p:blipFill>
          <a:blip r:embed="rId1"/>
          <a:stretch>
            <a:fillRect/>
          </a:stretch>
        </p:blipFill>
        <p:spPr>
          <a:xfrm>
            <a:off x="1331913" y="3465513"/>
            <a:ext cx="6769100" cy="1998662"/>
          </a:xfrm>
          <a:prstGeom prst="rect">
            <a:avLst/>
          </a:prstGeom>
          <a:noFill/>
          <a:ln w="9525">
            <a:noFill/>
          </a:ln>
        </p:spPr>
      </p:pic>
      <p:sp>
        <p:nvSpPr>
          <p:cNvPr id="244739" name="矩形 450563"/>
          <p:cNvSpPr/>
          <p:nvPr/>
        </p:nvSpPr>
        <p:spPr>
          <a:xfrm>
            <a:off x="935038" y="1016000"/>
            <a:ext cx="8208962" cy="2347913"/>
          </a:xfrm>
          <a:prstGeom prst="rect">
            <a:avLst/>
          </a:prstGeom>
          <a:noFill/>
          <a:ln w="9525">
            <a:noFill/>
          </a:ln>
        </p:spPr>
        <p:txBody>
          <a:bodyPr>
            <a:spAutoFit/>
          </a:bodyPr>
          <a:p>
            <a:r>
              <a:rPr lang="en-US" altLang="zh-CN" sz="2800">
                <a:latin typeface="华文仿宋" panose="02010600040101010101" pitchFamily="2" charset="-122"/>
                <a:ea typeface="华文仿宋" panose="02010600040101010101" pitchFamily="2" charset="-122"/>
              </a:rPr>
              <a:t>1. </a:t>
            </a:r>
            <a:r>
              <a:rPr lang="zh-CN" altLang="en-US" sz="2800" dirty="0">
                <a:latin typeface="华文仿宋" panose="02010600040101010101" pitchFamily="2" charset="-122"/>
                <a:ea typeface="华文仿宋" panose="02010600040101010101" pitchFamily="2" charset="-122"/>
              </a:rPr>
              <a:t>包含</a:t>
            </a:r>
            <a:endParaRPr lang="zh-CN" altLang="en-US" sz="2800" dirty="0">
              <a:latin typeface="华文仿宋" panose="02010600040101010101" pitchFamily="2" charset="-122"/>
              <a:ea typeface="华文仿宋" panose="02010600040101010101" pitchFamily="2" charset="-122"/>
            </a:endParaRPr>
          </a:p>
          <a:p>
            <a:endParaRPr lang="zh-CN" altLang="en-US" dirty="0">
              <a:latin typeface="华文仿宋" panose="02010600040101010101" pitchFamily="2" charset="-122"/>
              <a:ea typeface="华文仿宋" panose="02010600040101010101" pitchFamily="2" charset="-122"/>
            </a:endParaRPr>
          </a:p>
          <a:p>
            <a:r>
              <a:rPr lang="zh-CN" altLang="en-US" dirty="0">
                <a:latin typeface="华文仿宋" panose="02010600040101010101" pitchFamily="2" charset="-122"/>
                <a:ea typeface="华文仿宋" panose="02010600040101010101" pitchFamily="2" charset="-122"/>
              </a:rPr>
              <a:t>    </a:t>
            </a:r>
            <a:r>
              <a:rPr lang="zh-CN" altLang="en-US" sz="2800" dirty="0">
                <a:latin typeface="华文仿宋" panose="02010600040101010101" pitchFamily="2" charset="-122"/>
                <a:ea typeface="华文仿宋" panose="02010600040101010101" pitchFamily="2" charset="-122"/>
              </a:rPr>
              <a:t>包含关系是指用例可以简单地包含其他用例具有的行为，并把它所包含的用例行为作为自身行为的一部分。</a:t>
            </a:r>
            <a:endParaRPr lang="zh-CN" altLang="en-US" sz="2800" dirty="0">
              <a:latin typeface="华文仿宋" panose="02010600040101010101" pitchFamily="2" charset="-122"/>
              <a:ea typeface="华文仿宋" panose="02010600040101010101" pitchFamily="2" charset="-122"/>
            </a:endParaRPr>
          </a:p>
        </p:txBody>
      </p:sp>
      <p:sp>
        <p:nvSpPr>
          <p:cNvPr id="135172" name="Rectangle 4"/>
          <p:cNvSpPr>
            <a:spLocks noChangeArrowheads="1"/>
          </p:cNvSpPr>
          <p:nvPr/>
        </p:nvSpPr>
        <p:spPr bwMode="auto">
          <a:xfrm>
            <a:off x="179388" y="225425"/>
            <a:ext cx="853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p>
            <a:pPr marL="0" marR="0" indent="0" algn="l" defTabSz="914400" rtl="0" eaLnBrk="1" fontAlgn="base" latinLnBrk="0" hangingPunct="1">
              <a:lnSpc>
                <a:spcPct val="100000"/>
              </a:lnSpc>
              <a:spcBef>
                <a:spcPct val="0"/>
              </a:spcBef>
              <a:spcAft>
                <a:spcPct val="0"/>
              </a:spcAft>
              <a:buClrTx/>
              <a:buSzTx/>
              <a:buFontTx/>
              <a:buNone/>
            </a:pPr>
            <a:r>
              <a:rPr kumimoji="0" lang="en-US" altLang="ja-JP" sz="28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Use Case</a:t>
            </a:r>
            <a:endParaRPr kumimoji="0" lang="ja-JP" altLang="en-US" sz="2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5761" name="图片 16"/>
          <p:cNvPicPr>
            <a:picLocks noChangeAspect="1"/>
          </p:cNvPicPr>
          <p:nvPr/>
        </p:nvPicPr>
        <p:blipFill>
          <a:blip r:embed="rId1"/>
          <a:stretch>
            <a:fillRect/>
          </a:stretch>
        </p:blipFill>
        <p:spPr>
          <a:xfrm>
            <a:off x="1258888" y="3429000"/>
            <a:ext cx="6840537" cy="1468438"/>
          </a:xfrm>
          <a:prstGeom prst="rect">
            <a:avLst/>
          </a:prstGeom>
          <a:noFill/>
          <a:ln w="9525">
            <a:noFill/>
          </a:ln>
        </p:spPr>
      </p:pic>
      <p:sp>
        <p:nvSpPr>
          <p:cNvPr id="245762" name="矩形 451586"/>
          <p:cNvSpPr/>
          <p:nvPr/>
        </p:nvSpPr>
        <p:spPr>
          <a:xfrm>
            <a:off x="863600" y="1052513"/>
            <a:ext cx="7742238" cy="2654300"/>
          </a:xfrm>
          <a:prstGeom prst="rect">
            <a:avLst/>
          </a:prstGeom>
          <a:noFill/>
          <a:ln w="9525">
            <a:noFill/>
          </a:ln>
        </p:spPr>
        <p:txBody>
          <a:bodyPr>
            <a:spAutoFit/>
          </a:bodyPr>
          <a:p>
            <a:r>
              <a:rPr lang="en-US" altLang="zh-CN" sz="2800">
                <a:latin typeface="华文仿宋" panose="02010600040101010101" pitchFamily="2" charset="-122"/>
                <a:ea typeface="华文仿宋" panose="02010600040101010101" pitchFamily="2" charset="-122"/>
              </a:rPr>
              <a:t>2. </a:t>
            </a:r>
            <a:r>
              <a:rPr lang="zh-CN" altLang="en-US" sz="2800" dirty="0">
                <a:latin typeface="华文仿宋" panose="02010600040101010101" pitchFamily="2" charset="-122"/>
                <a:ea typeface="华文仿宋" panose="02010600040101010101" pitchFamily="2" charset="-122"/>
              </a:rPr>
              <a:t>扩展</a:t>
            </a:r>
            <a:endParaRPr lang="zh-CN" altLang="en-US" sz="2800" dirty="0">
              <a:latin typeface="华文仿宋" panose="02010600040101010101" pitchFamily="2" charset="-122"/>
              <a:ea typeface="华文仿宋" panose="02010600040101010101" pitchFamily="2" charset="-122"/>
            </a:endParaRPr>
          </a:p>
          <a:p>
            <a:endParaRPr lang="zh-CN" altLang="en-US" sz="2800" dirty="0">
              <a:latin typeface="华文仿宋" panose="02010600040101010101" pitchFamily="2" charset="-122"/>
              <a:ea typeface="华文仿宋" panose="02010600040101010101" pitchFamily="2" charset="-122"/>
            </a:endParaRPr>
          </a:p>
          <a:p>
            <a:r>
              <a:rPr lang="zh-CN" altLang="en-US" sz="2800" dirty="0">
                <a:latin typeface="华文仿宋" panose="02010600040101010101" pitchFamily="2" charset="-122"/>
                <a:ea typeface="华文仿宋" panose="02010600040101010101" pitchFamily="2" charset="-122"/>
              </a:rPr>
              <a:t>    在一定条件下，把新的行为加入到已有的用例中，获得的新用例称为扩展用例（</a:t>
            </a:r>
            <a:r>
              <a:rPr lang="en-US" altLang="zh-CN" sz="2800">
                <a:latin typeface="华文仿宋" panose="02010600040101010101" pitchFamily="2" charset="-122"/>
                <a:ea typeface="华文仿宋" panose="02010600040101010101" pitchFamily="2" charset="-122"/>
              </a:rPr>
              <a:t>Extension</a:t>
            </a:r>
            <a:r>
              <a:rPr lang="zh-CN" altLang="en-US" sz="2800" dirty="0">
                <a:latin typeface="华文仿宋" panose="02010600040101010101" pitchFamily="2" charset="-122"/>
                <a:ea typeface="华文仿宋" panose="02010600040101010101" pitchFamily="2" charset="-122"/>
              </a:rPr>
              <a:t>），原有的用例称为基础用例（</a:t>
            </a:r>
            <a:r>
              <a:rPr lang="en-US" altLang="zh-CN" sz="2800">
                <a:latin typeface="华文仿宋" panose="02010600040101010101" pitchFamily="2" charset="-122"/>
                <a:ea typeface="华文仿宋" panose="02010600040101010101" pitchFamily="2" charset="-122"/>
              </a:rPr>
              <a:t>Base</a:t>
            </a:r>
            <a:r>
              <a:rPr lang="zh-CN" altLang="en-US" sz="2800" dirty="0">
                <a:latin typeface="华文仿宋" panose="02010600040101010101" pitchFamily="2" charset="-122"/>
                <a:ea typeface="华文仿宋" panose="02010600040101010101" pitchFamily="2" charset="-122"/>
              </a:rPr>
              <a:t>）。</a:t>
            </a:r>
            <a:endParaRPr lang="zh-CN" altLang="en-US" sz="2800" dirty="0">
              <a:latin typeface="华文仿宋" panose="02010600040101010101" pitchFamily="2" charset="-122"/>
              <a:ea typeface="华文仿宋" panose="02010600040101010101" pitchFamily="2" charset="-122"/>
            </a:endParaRPr>
          </a:p>
        </p:txBody>
      </p:sp>
      <p:sp>
        <p:nvSpPr>
          <p:cNvPr id="135172" name="Rectangle 4"/>
          <p:cNvSpPr>
            <a:spLocks noChangeArrowheads="1"/>
          </p:cNvSpPr>
          <p:nvPr/>
        </p:nvSpPr>
        <p:spPr bwMode="auto">
          <a:xfrm>
            <a:off x="179388" y="225425"/>
            <a:ext cx="853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p>
            <a:pPr marL="0" marR="0" indent="0" algn="l" defTabSz="914400" rtl="0" eaLnBrk="1" fontAlgn="base" latinLnBrk="0" hangingPunct="1">
              <a:lnSpc>
                <a:spcPct val="100000"/>
              </a:lnSpc>
              <a:spcBef>
                <a:spcPct val="0"/>
              </a:spcBef>
              <a:spcAft>
                <a:spcPct val="0"/>
              </a:spcAft>
              <a:buClrTx/>
              <a:buSzTx/>
              <a:buFontTx/>
              <a:buNone/>
            </a:pPr>
            <a:r>
              <a:rPr kumimoji="0" lang="en-US" altLang="ja-JP" sz="28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Use Case</a:t>
            </a:r>
            <a:endParaRPr kumimoji="0" lang="ja-JP" altLang="en-US" sz="2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785" name="矩形 452609"/>
          <p:cNvSpPr/>
          <p:nvPr/>
        </p:nvSpPr>
        <p:spPr>
          <a:xfrm>
            <a:off x="142875" y="0"/>
            <a:ext cx="5653088" cy="519113"/>
          </a:xfrm>
          <a:prstGeom prst="rect">
            <a:avLst/>
          </a:prstGeom>
          <a:noFill/>
          <a:ln w="9525">
            <a:noFill/>
          </a:ln>
        </p:spPr>
        <p:txBody>
          <a:bodyPr anchor="ctr" anchorCtr="0">
            <a:spAutoFit/>
          </a:bodyPr>
          <a:p>
            <a:r>
              <a:rPr lang="zh-CN" altLang="en-US" sz="2800" dirty="0">
                <a:latin typeface="华文仿宋" panose="02010600040101010101" pitchFamily="2" charset="-122"/>
                <a:ea typeface="华文仿宋" panose="02010600040101010101" pitchFamily="2" charset="-122"/>
              </a:rPr>
              <a:t>示例</a:t>
            </a:r>
            <a:r>
              <a:rPr lang="en-US" altLang="zh-CN" sz="2800">
                <a:latin typeface="华文仿宋" panose="02010600040101010101" pitchFamily="2" charset="-122"/>
                <a:ea typeface="华文仿宋" panose="02010600040101010101" pitchFamily="2" charset="-122"/>
              </a:rPr>
              <a:t>1</a:t>
            </a:r>
            <a:r>
              <a:rPr lang="zh-CN" altLang="en-US" sz="2800" dirty="0">
                <a:latin typeface="华文仿宋" panose="02010600040101010101" pitchFamily="2" charset="-122"/>
                <a:ea typeface="华文仿宋" panose="02010600040101010101" pitchFamily="2" charset="-122"/>
              </a:rPr>
              <a:t>：班级信息管理用例图</a:t>
            </a:r>
            <a:endParaRPr lang="zh-CN" altLang="en-US" sz="2800" dirty="0">
              <a:latin typeface="华文仿宋" panose="02010600040101010101" pitchFamily="2" charset="-122"/>
              <a:ea typeface="华文仿宋" panose="02010600040101010101" pitchFamily="2" charset="-122"/>
            </a:endParaRPr>
          </a:p>
        </p:txBody>
      </p:sp>
      <p:pic>
        <p:nvPicPr>
          <p:cNvPr id="246786" name="图片 452610"/>
          <p:cNvPicPr>
            <a:picLocks noChangeAspect="1"/>
          </p:cNvPicPr>
          <p:nvPr/>
        </p:nvPicPr>
        <p:blipFill>
          <a:blip r:embed="rId1"/>
          <a:stretch>
            <a:fillRect/>
          </a:stretch>
        </p:blipFill>
        <p:spPr>
          <a:xfrm>
            <a:off x="1008063" y="1016000"/>
            <a:ext cx="6481762" cy="4870450"/>
          </a:xfrm>
          <a:prstGeom prst="rect">
            <a:avLst/>
          </a:prstGeom>
          <a:noFill/>
          <a:ln w="9525">
            <a:noFill/>
          </a:ln>
        </p:spPr>
      </p:pic>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7809" name="矩形 453633"/>
          <p:cNvSpPr/>
          <p:nvPr/>
        </p:nvSpPr>
        <p:spPr>
          <a:xfrm>
            <a:off x="179388" y="152400"/>
            <a:ext cx="4095750" cy="519113"/>
          </a:xfrm>
          <a:prstGeom prst="rect">
            <a:avLst/>
          </a:prstGeom>
          <a:noFill/>
          <a:ln w="9525">
            <a:noFill/>
          </a:ln>
        </p:spPr>
        <p:txBody>
          <a:bodyPr wrap="none" anchor="ctr" anchorCtr="0">
            <a:spAutoFit/>
          </a:bodyPr>
          <a:p>
            <a:pPr algn="just"/>
            <a:r>
              <a:rPr lang="zh-CN" altLang="en-US" sz="2800" dirty="0">
                <a:latin typeface="华文仿宋" panose="02010600040101010101" pitchFamily="2" charset="-122"/>
                <a:ea typeface="华文仿宋" panose="02010600040101010101" pitchFamily="2" charset="-122"/>
              </a:rPr>
              <a:t>示例</a:t>
            </a:r>
            <a:r>
              <a:rPr lang="en-US" altLang="zh-CN" sz="2800">
                <a:latin typeface="华文仿宋" panose="02010600040101010101" pitchFamily="2" charset="-122"/>
                <a:ea typeface="华文仿宋" panose="02010600040101010101" pitchFamily="2" charset="-122"/>
              </a:rPr>
              <a:t>2</a:t>
            </a:r>
            <a:r>
              <a:rPr lang="zh-CN" altLang="en-US" sz="2800" dirty="0">
                <a:latin typeface="华文仿宋" panose="02010600040101010101" pitchFamily="2" charset="-122"/>
                <a:ea typeface="华文仿宋" panose="02010600040101010101" pitchFamily="2" charset="-122"/>
              </a:rPr>
              <a:t>： 成绩管理用例图</a:t>
            </a:r>
            <a:endParaRPr lang="zh-CN" altLang="en-US" sz="2800" dirty="0">
              <a:latin typeface="华文仿宋" panose="02010600040101010101" pitchFamily="2" charset="-122"/>
              <a:ea typeface="华文仿宋" panose="02010600040101010101" pitchFamily="2" charset="-122"/>
            </a:endParaRPr>
          </a:p>
        </p:txBody>
      </p:sp>
      <p:pic>
        <p:nvPicPr>
          <p:cNvPr id="247810" name="图片 453634"/>
          <p:cNvPicPr>
            <a:picLocks noChangeAspect="1"/>
          </p:cNvPicPr>
          <p:nvPr/>
        </p:nvPicPr>
        <p:blipFill>
          <a:blip r:embed="rId1"/>
          <a:stretch>
            <a:fillRect/>
          </a:stretch>
        </p:blipFill>
        <p:spPr>
          <a:xfrm>
            <a:off x="1368425" y="917575"/>
            <a:ext cx="6192838" cy="5111750"/>
          </a:xfrm>
          <a:prstGeom prst="rect">
            <a:avLst/>
          </a:prstGeom>
          <a:noFill/>
          <a:ln w="9525">
            <a:noFill/>
          </a:ln>
        </p:spPr>
      </p:pic>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8833" name="矩形 454657"/>
          <p:cNvSpPr/>
          <p:nvPr/>
        </p:nvSpPr>
        <p:spPr>
          <a:xfrm>
            <a:off x="215900" y="115888"/>
            <a:ext cx="4787900" cy="519112"/>
          </a:xfrm>
          <a:prstGeom prst="rect">
            <a:avLst/>
          </a:prstGeom>
          <a:noFill/>
          <a:ln w="9525">
            <a:noFill/>
          </a:ln>
        </p:spPr>
        <p:txBody>
          <a:bodyPr anchor="ctr" anchorCtr="0">
            <a:spAutoFit/>
          </a:bodyPr>
          <a:p>
            <a:r>
              <a:rPr lang="zh-CN" altLang="en-US" sz="2800" dirty="0">
                <a:latin typeface="华文仿宋" panose="02010600040101010101" pitchFamily="2" charset="-122"/>
                <a:ea typeface="华文仿宋" panose="02010600040101010101" pitchFamily="2" charset="-122"/>
              </a:rPr>
              <a:t>示例</a:t>
            </a:r>
            <a:r>
              <a:rPr lang="en-US" altLang="zh-CN" sz="2800">
                <a:latin typeface="华文仿宋" panose="02010600040101010101" pitchFamily="2" charset="-122"/>
                <a:ea typeface="华文仿宋" panose="02010600040101010101" pitchFamily="2" charset="-122"/>
              </a:rPr>
              <a:t>3</a:t>
            </a:r>
            <a:r>
              <a:rPr lang="zh-CN" altLang="en-US" sz="2800" dirty="0">
                <a:latin typeface="华文仿宋" panose="02010600040101010101" pitchFamily="2" charset="-122"/>
                <a:ea typeface="华文仿宋" panose="02010600040101010101" pitchFamily="2" charset="-122"/>
              </a:rPr>
              <a:t>： 网上选课用例图</a:t>
            </a:r>
            <a:endParaRPr lang="zh-CN" altLang="en-US" sz="2800" dirty="0">
              <a:latin typeface="华文仿宋" panose="02010600040101010101" pitchFamily="2" charset="-122"/>
              <a:ea typeface="华文仿宋" panose="02010600040101010101" pitchFamily="2" charset="-122"/>
            </a:endParaRPr>
          </a:p>
        </p:txBody>
      </p:sp>
      <p:pic>
        <p:nvPicPr>
          <p:cNvPr id="248834" name="图片 454658"/>
          <p:cNvPicPr>
            <a:picLocks noChangeAspect="1"/>
          </p:cNvPicPr>
          <p:nvPr/>
        </p:nvPicPr>
        <p:blipFill>
          <a:blip r:embed="rId1"/>
          <a:srcRect t="653"/>
          <a:stretch>
            <a:fillRect/>
          </a:stretch>
        </p:blipFill>
        <p:spPr>
          <a:xfrm>
            <a:off x="2087563" y="836613"/>
            <a:ext cx="4446587" cy="5005387"/>
          </a:xfrm>
          <a:prstGeom prst="rect">
            <a:avLst/>
          </a:prstGeom>
          <a:noFill/>
          <a:ln w="9525">
            <a:noFill/>
          </a:ln>
        </p:spPr>
      </p:pic>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01" name="Rectangle 2"/>
          <p:cNvSpPr>
            <a:spLocks noGrp="1"/>
          </p:cNvSpPr>
          <p:nvPr>
            <p:ph type="title"/>
          </p:nvPr>
        </p:nvSpPr>
        <p:spPr>
          <a:xfrm>
            <a:off x="287338" y="225425"/>
            <a:ext cx="8534400" cy="381000"/>
          </a:xfrm>
        </p:spPr>
        <p:txBody>
          <a:bodyPr vert="horz" wrap="square" lIns="91440" tIns="45720" rIns="91440" bIns="45720" anchor="ctr" anchorCtr="0"/>
          <a:p>
            <a:r>
              <a:rPr lang="en-US" altLang="zh-CN"/>
              <a:t>Summary</a:t>
            </a:r>
            <a:endParaRPr lang="en-US" altLang="zh-CN"/>
          </a:p>
        </p:txBody>
      </p:sp>
      <p:sp>
        <p:nvSpPr>
          <p:cNvPr id="256002" name="Rectangle 3"/>
          <p:cNvSpPr>
            <a:spLocks noGrp="1"/>
          </p:cNvSpPr>
          <p:nvPr>
            <p:ph idx="1"/>
          </p:nvPr>
        </p:nvSpPr>
        <p:spPr/>
        <p:txBody>
          <a:bodyPr vert="horz" wrap="square" lIns="91440" tIns="45720" rIns="91440" bIns="45720" anchor="t" anchorCtr="0"/>
          <a:p>
            <a:pPr>
              <a:buFont typeface="Wingdings" panose="05000000000000000000" pitchFamily="2" charset="2"/>
              <a:buChar char="n"/>
            </a:pPr>
            <a:r>
              <a:rPr lang="zh-CN" altLang="en-US" dirty="0">
                <a:ea typeface="宋体" panose="02010600030101010101" pitchFamily="2" charset="-122"/>
              </a:rPr>
              <a:t>Prescri</a:t>
            </a:r>
            <a:r>
              <a:rPr lang="en-US" altLang="zh-CN" err="1">
                <a:ea typeface="宋体" panose="02010600030101010101" pitchFamily="2" charset="-122"/>
              </a:rPr>
              <a:t>ptive</a:t>
            </a:r>
            <a:r>
              <a:rPr lang="en-US" altLang="zh-CN">
                <a:ea typeface="宋体" panose="02010600030101010101" pitchFamily="2" charset="-122"/>
              </a:rPr>
              <a:t>  Software process models have been applied for many years in an effort to bring order and structure to SW development</a:t>
            </a:r>
            <a:endParaRPr lang="en-US" altLang="zh-CN">
              <a:ea typeface="宋体" panose="02010600030101010101" pitchFamily="2" charset="-122"/>
            </a:endParaRPr>
          </a:p>
          <a:p>
            <a:pPr>
              <a:buFont typeface="Wingdings" panose="05000000000000000000" pitchFamily="2" charset="2"/>
              <a:buChar char="n"/>
            </a:pPr>
            <a:r>
              <a:rPr lang="zh-CN" altLang="en-US" dirty="0">
                <a:ea typeface="宋体" panose="02010600030101010101" pitchFamily="2" charset="-122"/>
              </a:rPr>
              <a:t>Each of these models suggests a somewhat different </a:t>
            </a:r>
            <a:r>
              <a:rPr lang="zh-CN" altLang="en-US" i="1" dirty="0">
                <a:ea typeface="宋体" panose="02010600030101010101" pitchFamily="2" charset="-122"/>
              </a:rPr>
              <a:t>process flow</a:t>
            </a:r>
            <a:r>
              <a:rPr lang="zh-CN" altLang="en-US" dirty="0">
                <a:solidFill>
                  <a:srgbClr val="FF0000"/>
                </a:solidFill>
                <a:ea typeface="宋体" panose="02010600030101010101" pitchFamily="2" charset="-122"/>
              </a:rPr>
              <a:t>, but all perform the same set of generic framework</a:t>
            </a:r>
            <a:r>
              <a:rPr lang="zh-CN" altLang="en-US" dirty="0">
                <a:ea typeface="宋体" panose="02010600030101010101" pitchFamily="2" charset="-122"/>
              </a:rPr>
              <a:t> activities:communication,planning,modeliing,costruction and deployment</a:t>
            </a:r>
            <a:endParaRPr lang="en-US" altLang="zh-CN"/>
          </a:p>
          <a:p>
            <a:pPr>
              <a:buFont typeface="Wingdings" panose="05000000000000000000" pitchFamily="2" charset="2"/>
              <a:buChar char="n"/>
            </a:pPr>
            <a:endParaRPr lang="zh-CN" altLang="en-US" dirty="0"/>
          </a:p>
        </p:txBody>
      </p:sp>
      <p:sp>
        <p:nvSpPr>
          <p:cNvPr id="25600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7025" name="Rectangle 2"/>
          <p:cNvSpPr>
            <a:spLocks noGrp="1"/>
          </p:cNvSpPr>
          <p:nvPr>
            <p:ph type="title" idx="4294967295"/>
          </p:nvPr>
        </p:nvSpPr>
        <p:spPr>
          <a:xfrm>
            <a:off x="287338" y="225425"/>
            <a:ext cx="8534400" cy="381000"/>
          </a:xfrm>
        </p:spPr>
        <p:txBody>
          <a:bodyPr vert="horz" wrap="square" lIns="91440" tIns="45720" rIns="91440" bIns="45720" anchor="ctr" anchorCtr="0"/>
          <a:p>
            <a:r>
              <a:rPr lang="en-US" altLang="zh-CN"/>
              <a:t>Summary</a:t>
            </a:r>
            <a:endParaRPr lang="en-US" altLang="zh-CN"/>
          </a:p>
        </p:txBody>
      </p:sp>
      <p:sp>
        <p:nvSpPr>
          <p:cNvPr id="257026" name="Rectangle 3"/>
          <p:cNvSpPr>
            <a:spLocks noGrp="1"/>
          </p:cNvSpPr>
          <p:nvPr>
            <p:ph type="body" idx="4294967295"/>
          </p:nvPr>
        </p:nvSpPr>
        <p:spPr/>
        <p:txBody>
          <a:bodyPr vert="horz" wrap="square" lIns="91440" tIns="45720" rIns="91440" bIns="45720" anchor="t" anchorCtr="0"/>
          <a:p>
            <a:r>
              <a:rPr lang="zh-CN" altLang="en-US" dirty="0">
                <a:ea typeface="宋体" panose="02010600030101010101" pitchFamily="2" charset="-122"/>
              </a:rPr>
              <a:t>我们开发软件用什么过程模型？</a:t>
            </a:r>
            <a:endParaRPr lang="zh-CN" altLang="en-US" dirty="0">
              <a:ea typeface="宋体" panose="02010600030101010101" pitchFamily="2" charset="-122"/>
            </a:endParaRPr>
          </a:p>
          <a:p>
            <a:endParaRPr lang="en-US" altLang="zh-CN">
              <a:ea typeface="宋体" panose="02010600030101010101" pitchFamily="2" charset="-122"/>
            </a:endParaRPr>
          </a:p>
          <a:p>
            <a:r>
              <a:rPr lang="zh-CN" altLang="en-US" dirty="0">
                <a:ea typeface="宋体" panose="02010600030101010101" pitchFamily="2" charset="-122"/>
              </a:rPr>
              <a:t>举例：</a:t>
            </a:r>
            <a:r>
              <a:rPr lang="en-US" altLang="zh-CN">
                <a:ea typeface="宋体" panose="02010600030101010101" pitchFamily="2" charset="-122"/>
              </a:rPr>
              <a:t>ATC</a:t>
            </a:r>
            <a:r>
              <a:rPr lang="zh-CN" altLang="en-US" dirty="0">
                <a:ea typeface="宋体" panose="02010600030101010101" pitchFamily="2" charset="-122"/>
              </a:rPr>
              <a:t>开发</a:t>
            </a:r>
            <a:endParaRPr lang="zh-CN" altLang="en-US" dirty="0">
              <a:ea typeface="宋体" panose="02010600030101010101" pitchFamily="2" charset="-122"/>
            </a:endParaRPr>
          </a:p>
          <a:p>
            <a:endParaRPr lang="zh-CN" altLang="en-US" dirty="0">
              <a:ea typeface="宋体" panose="02010600030101010101" pitchFamily="2" charset="-122"/>
            </a:endParaRPr>
          </a:p>
          <a:p>
            <a:r>
              <a:rPr lang="zh-CN" altLang="en-US" dirty="0">
                <a:ea typeface="宋体" panose="02010600030101010101" pitchFamily="2" charset="-122"/>
              </a:rPr>
              <a:t>重点：瀑布模型、增量模型、原型模型、</a:t>
            </a:r>
            <a:r>
              <a:rPr lang="en-US" altLang="zh-CN">
                <a:ea typeface="宋体" panose="02010600030101010101" pitchFamily="2" charset="-122"/>
              </a:rPr>
              <a:t>UP</a:t>
            </a:r>
            <a:endParaRPr lang="en-US" altLang="zh-CN"/>
          </a:p>
          <a:p>
            <a:endParaRPr lang="zh-CN" altLang="en-US" dirty="0"/>
          </a:p>
        </p:txBody>
      </p:sp>
      <p:sp>
        <p:nvSpPr>
          <p:cNvPr id="25702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8049" name="Rectangle 2"/>
          <p:cNvSpPr>
            <a:spLocks noGrp="1"/>
          </p:cNvSpPr>
          <p:nvPr>
            <p:ph type="title"/>
          </p:nvPr>
        </p:nvSpPr>
        <p:spPr/>
        <p:txBody>
          <a:bodyPr vert="horz" wrap="square" lIns="91440" tIns="45720" rIns="91440" bIns="45720" anchor="ctr" anchorCtr="0"/>
          <a:p>
            <a:r>
              <a:rPr lang="en-US" altLang="zh-CN"/>
              <a:t>Summary</a:t>
            </a:r>
            <a:endParaRPr lang="en-US" altLang="zh-CN"/>
          </a:p>
        </p:txBody>
      </p:sp>
      <p:sp>
        <p:nvSpPr>
          <p:cNvPr id="258050" name="Rectangle 3"/>
          <p:cNvSpPr>
            <a:spLocks noGrp="1"/>
          </p:cNvSpPr>
          <p:nvPr>
            <p:ph idx="1"/>
          </p:nvPr>
        </p:nvSpPr>
        <p:spPr>
          <a:xfrm>
            <a:off x="395288" y="836613"/>
            <a:ext cx="8062912" cy="5040312"/>
          </a:xfrm>
        </p:spPr>
        <p:txBody>
          <a:bodyPr vert="horz" wrap="square" lIns="91440" tIns="45720" rIns="91440" bIns="45720" anchor="t" anchorCtr="0"/>
          <a:p>
            <a:pPr>
              <a:buFont typeface="Wingdings" panose="05000000000000000000" pitchFamily="2" charset="2"/>
              <a:buChar char="n"/>
            </a:pPr>
            <a:r>
              <a:rPr lang="zh-CN" altLang="en-US" sz="2400" b="1" dirty="0">
                <a:ea typeface="宋体" panose="02010600030101010101" pitchFamily="2" charset="-122"/>
              </a:rPr>
              <a:t>The waterfall model</a:t>
            </a:r>
            <a:r>
              <a:rPr lang="zh-CN" altLang="en-US" sz="2400" dirty="0">
                <a:ea typeface="宋体" panose="02010600030101010101" pitchFamily="2" charset="-122"/>
              </a:rPr>
              <a:t> suggests a linear progression of framework activities ,it is applicable in situations where requirement are well-defined</a:t>
            </a:r>
            <a:endParaRPr lang="zh-CN" altLang="en-US" sz="2400" dirty="0">
              <a:ea typeface="宋体" panose="02010600030101010101" pitchFamily="2" charset="-122"/>
            </a:endParaRPr>
          </a:p>
          <a:p>
            <a:pPr>
              <a:buFont typeface="Wingdings" panose="05000000000000000000" pitchFamily="2" charset="2"/>
              <a:buChar char="n"/>
            </a:pPr>
            <a:r>
              <a:rPr lang="zh-CN" altLang="en-US" sz="2400" b="1" dirty="0">
                <a:ea typeface="宋体" panose="02010600030101010101" pitchFamily="2" charset="-122"/>
              </a:rPr>
              <a:t>Incremental SW process</a:t>
            </a:r>
            <a:r>
              <a:rPr lang="zh-CN" altLang="en-US" sz="2400" dirty="0">
                <a:ea typeface="宋体" panose="02010600030101010101" pitchFamily="2" charset="-122"/>
              </a:rPr>
              <a:t> models produce software as a series of increment releases.</a:t>
            </a:r>
            <a:endParaRPr lang="zh-CN" altLang="en-US" sz="2400" dirty="0">
              <a:ea typeface="宋体" panose="02010600030101010101" pitchFamily="2" charset="-122"/>
            </a:endParaRPr>
          </a:p>
          <a:p>
            <a:pPr>
              <a:buFont typeface="Wingdings" panose="05000000000000000000" pitchFamily="2" charset="2"/>
              <a:buChar char="n"/>
            </a:pPr>
            <a:r>
              <a:rPr lang="zh-CN" altLang="en-US" sz="2400" b="1" dirty="0">
                <a:ea typeface="宋体" panose="02010600030101010101" pitchFamily="2" charset="-122"/>
              </a:rPr>
              <a:t>Evolutionary process</a:t>
            </a:r>
            <a:r>
              <a:rPr lang="zh-CN" altLang="en-US" sz="2400" dirty="0">
                <a:ea typeface="宋体" panose="02010600030101010101" pitchFamily="2" charset="-122"/>
              </a:rPr>
              <a:t> models recognize the iterative nature of most SE projects and are designed to </a:t>
            </a:r>
            <a:r>
              <a:rPr lang="zh-CN" altLang="en-US" sz="2400" dirty="0">
                <a:solidFill>
                  <a:srgbClr val="FF0000"/>
                </a:solidFill>
                <a:ea typeface="宋体" panose="02010600030101010101" pitchFamily="2" charset="-122"/>
              </a:rPr>
              <a:t>accom</a:t>
            </a:r>
            <a:r>
              <a:rPr lang="en-US" altLang="zh-CN" sz="2400" err="1">
                <a:solidFill>
                  <a:srgbClr val="FF0000"/>
                </a:solidFill>
                <a:ea typeface="宋体" panose="02010600030101010101" pitchFamily="2" charset="-122"/>
              </a:rPr>
              <a:t>modate</a:t>
            </a:r>
            <a:r>
              <a:rPr lang="en-US" altLang="zh-CN" sz="2400">
                <a:solidFill>
                  <a:srgbClr val="FF0000"/>
                </a:solidFill>
                <a:ea typeface="宋体" panose="02010600030101010101" pitchFamily="2" charset="-122"/>
              </a:rPr>
              <a:t> change</a:t>
            </a:r>
            <a:r>
              <a:rPr lang="en-US" altLang="zh-CN" sz="2400">
                <a:ea typeface="宋体" panose="02010600030101010101" pitchFamily="2" charset="-122"/>
              </a:rPr>
              <a:t>, such as prototyping, spiral model</a:t>
            </a:r>
            <a:endParaRPr lang="en-US" altLang="zh-CN" sz="2400">
              <a:ea typeface="宋体" panose="02010600030101010101" pitchFamily="2" charset="-122"/>
            </a:endParaRPr>
          </a:p>
          <a:p>
            <a:pPr>
              <a:buFont typeface="Wingdings" panose="05000000000000000000" pitchFamily="2" charset="2"/>
              <a:buChar char="n"/>
            </a:pPr>
            <a:endParaRPr lang="zh-CN" altLang="en-US" sz="2400" dirty="0">
              <a:ea typeface="宋体" panose="02010600030101010101" pitchFamily="2" charset="-122"/>
            </a:endParaRPr>
          </a:p>
          <a:p>
            <a:pPr>
              <a:buFont typeface="Wingdings" panose="05000000000000000000" pitchFamily="2" charset="2"/>
              <a:buChar char="n"/>
            </a:pPr>
            <a:r>
              <a:rPr lang="en-US" altLang="zh-CN" sz="2400">
                <a:ea typeface="宋体" panose="02010600030101010101" pitchFamily="2" charset="-122"/>
              </a:rPr>
              <a:t>Prototype- </a:t>
            </a:r>
            <a:r>
              <a:rPr lang="en-US" altLang="ja-JP" sz="2400">
                <a:solidFill>
                  <a:srgbClr val="FF0000"/>
                </a:solidFill>
              </a:rPr>
              <a:t>when requirements are fuzzy</a:t>
            </a:r>
            <a:r>
              <a:rPr lang="en-US" altLang="zh-CN" sz="2400">
                <a:solidFill>
                  <a:srgbClr val="FF0000"/>
                </a:solidFill>
              </a:rPr>
              <a:t>; throw-away</a:t>
            </a:r>
            <a:endParaRPr lang="en-US" altLang="zh-CN" sz="2400">
              <a:ea typeface="宋体" panose="02010600030101010101" pitchFamily="2" charset="-122"/>
            </a:endParaRPr>
          </a:p>
          <a:p>
            <a:pPr>
              <a:buFont typeface="Wingdings" panose="05000000000000000000" pitchFamily="2" charset="2"/>
              <a:buChar char="n"/>
            </a:pPr>
            <a:endParaRPr lang="zh-CN" altLang="en-US" sz="2400" dirty="0"/>
          </a:p>
        </p:txBody>
      </p:sp>
      <p:sp>
        <p:nvSpPr>
          <p:cNvPr id="25805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174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1747" name="Rectangle 7"/>
          <p:cNvSpPr/>
          <p:nvPr/>
        </p:nvSpPr>
        <p:spPr>
          <a:xfrm>
            <a:off x="468313" y="1304925"/>
            <a:ext cx="8424862" cy="1917700"/>
          </a:xfrm>
          <a:prstGeom prst="rect">
            <a:avLst/>
          </a:prstGeom>
          <a:noFill/>
          <a:ln w="9525">
            <a:noFill/>
          </a:ln>
        </p:spPr>
        <p:txBody>
          <a:bodyPr>
            <a:spAutoFit/>
          </a:bodyPr>
          <a:p>
            <a:pPr eaLnBrk="0" hangingPunct="0">
              <a:buClr>
                <a:schemeClr val="folHlink"/>
              </a:buClr>
              <a:buFont typeface="Wingdings" panose="05000000000000000000" pitchFamily="2" charset="2"/>
              <a:buChar char="n"/>
            </a:pPr>
            <a:r>
              <a:rPr lang="en-US" altLang="ja-JP" sz="2400">
                <a:latin typeface="Arial" panose="020B0604020202020204" pitchFamily="34" charset="0"/>
              </a:rPr>
              <a:t> Software’s evolving role &amp; Characteristics</a:t>
            </a:r>
            <a:endParaRPr lang="en-US" altLang="ja-JP"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400">
                <a:latin typeface="Arial" panose="020B0604020202020204" pitchFamily="34" charset="0"/>
              </a:rPr>
              <a:t> Software </a:t>
            </a:r>
            <a:r>
              <a:rPr lang="en-US" altLang="zh-CN" sz="2400">
                <a:latin typeface="Arial" panose="020B0604020202020204" pitchFamily="34" charset="0"/>
              </a:rPr>
              <a:t>Application Domain</a:t>
            </a:r>
            <a:r>
              <a:rPr lang="en-US" altLang="ja-JP" sz="2400">
                <a:latin typeface="Arial" panose="020B0604020202020204" pitchFamily="34" charset="0"/>
              </a:rPr>
              <a:t> </a:t>
            </a:r>
            <a:endParaRPr lang="en-US" altLang="ja-JP"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400">
                <a:latin typeface="Arial" panose="020B0604020202020204" pitchFamily="34" charset="0"/>
              </a:rPr>
              <a:t> Legacy Software</a:t>
            </a:r>
            <a:endParaRPr lang="en-US" altLang="ja-JP" sz="2400">
              <a:latin typeface="Arial" panose="020B0604020202020204" pitchFamily="34" charset="0"/>
            </a:endParaRPr>
          </a:p>
          <a:p>
            <a:pPr eaLnBrk="0" hangingPunct="0">
              <a:buClr>
                <a:schemeClr val="folHlink"/>
              </a:buClr>
              <a:buFont typeface="Wingdings" panose="05000000000000000000" pitchFamily="2" charset="2"/>
            </a:pPr>
            <a:endParaRPr lang="en-US" altLang="zh-CN" sz="2400">
              <a:latin typeface="Arial" panose="020B0604020202020204" pitchFamily="34" charset="0"/>
            </a:endParaRPr>
          </a:p>
          <a:p>
            <a:pPr eaLnBrk="0" hangingPunct="0">
              <a:buClr>
                <a:schemeClr val="folHlink"/>
              </a:buClr>
              <a:buFont typeface="Wingdings" panose="05000000000000000000" pitchFamily="2" charset="2"/>
            </a:pPr>
            <a:r>
              <a:rPr lang="zh-CN" altLang="en-US" sz="2400" dirty="0">
                <a:latin typeface="Arial" panose="020B0604020202020204" pitchFamily="34" charset="0"/>
              </a:rPr>
              <a:t>软件、软件过程、软件工程</a:t>
            </a:r>
            <a:endParaRPr lang="zh-CN" altLang="en-US" sz="2400" dirty="0">
              <a:latin typeface="Arial" panose="020B0604020202020204" pitchFamily="34" charset="0"/>
            </a:endParaRPr>
          </a:p>
        </p:txBody>
      </p:sp>
      <p:sp>
        <p:nvSpPr>
          <p:cNvPr id="31748"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Chapter</a:t>
            </a:r>
            <a:r>
              <a:rPr lang="en-US" altLang="zh-CN" sz="2800" b="1">
                <a:latin typeface="Arial" panose="020B0604020202020204" pitchFamily="34" charset="0"/>
              </a:rPr>
              <a:t> </a:t>
            </a:r>
            <a:r>
              <a:rPr lang="en-US" altLang="ja-JP" sz="2800" b="1">
                <a:latin typeface="Arial" panose="020B0604020202020204" pitchFamily="34" charset="0"/>
              </a:rPr>
              <a:t>1 </a:t>
            </a:r>
            <a:r>
              <a:rPr lang="en-US" altLang="zh-CN" sz="2800" b="1">
                <a:latin typeface="Arial" panose="020B0604020202020204" pitchFamily="34" charset="0"/>
              </a:rPr>
              <a:t>The Nature of Software</a:t>
            </a:r>
            <a:endParaRPr lang="en-US" altLang="ja-JP" sz="2800" b="1">
              <a:latin typeface="Arial" panose="020B0604020202020204" pitchFamily="34" charset="0"/>
            </a:endParaRPr>
          </a:p>
        </p:txBody>
      </p:sp>
      <p:sp>
        <p:nvSpPr>
          <p:cNvPr id="31749" name="Text Box 11"/>
          <p:cNvSpPr txBox="1"/>
          <p:nvPr/>
        </p:nvSpPr>
        <p:spPr>
          <a:xfrm>
            <a:off x="179388" y="814388"/>
            <a:ext cx="1431925" cy="519112"/>
          </a:xfrm>
          <a:prstGeom prst="rect">
            <a:avLst/>
          </a:prstGeom>
          <a:noFill/>
          <a:ln w="9525">
            <a:noFill/>
          </a:ln>
        </p:spPr>
        <p:txBody>
          <a:bodyPr wrap="none">
            <a:spAutoFit/>
          </a:bodyPr>
          <a:p>
            <a:pPr eaLnBrk="0" hangingPunct="0"/>
            <a:r>
              <a:rPr lang="en-US" altLang="ja-JP" sz="2800">
                <a:latin typeface="Arial" panose="020B0604020202020204" pitchFamily="34" charset="0"/>
              </a:rPr>
              <a:t>Content</a:t>
            </a:r>
            <a:endParaRPr lang="en-US" altLang="ja-JP" sz="2800">
              <a:latin typeface="Arial" panose="020B0604020202020204" pitchFamily="34" charset="0"/>
            </a:endParaRPr>
          </a:p>
        </p:txBody>
      </p:sp>
      <p:pic>
        <p:nvPicPr>
          <p:cNvPr id="31750" name="Picture 12" descr="content"/>
          <p:cNvPicPr>
            <a:picLocks noChangeAspect="1"/>
          </p:cNvPicPr>
          <p:nvPr/>
        </p:nvPicPr>
        <p:blipFill>
          <a:blip r:embed="rId1"/>
          <a:stretch>
            <a:fillRect/>
          </a:stretch>
        </p:blipFill>
        <p:spPr>
          <a:xfrm>
            <a:off x="6119813" y="3752850"/>
            <a:ext cx="1590675" cy="1590675"/>
          </a:xfrm>
          <a:prstGeom prst="rect">
            <a:avLst/>
          </a:prstGeom>
          <a:noFill/>
          <a:ln w="9525">
            <a:noFill/>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9073" name="Rectangle 2"/>
          <p:cNvSpPr>
            <a:spLocks noGrp="1"/>
          </p:cNvSpPr>
          <p:nvPr>
            <p:ph type="title"/>
          </p:nvPr>
        </p:nvSpPr>
        <p:spPr/>
        <p:txBody>
          <a:bodyPr vert="horz" wrap="square" lIns="91440" tIns="45720" rIns="91440" bIns="45720" anchor="ctr" anchorCtr="0"/>
          <a:p>
            <a:r>
              <a:rPr lang="en-US" altLang="zh-CN"/>
              <a:t>Summary</a:t>
            </a:r>
            <a:endParaRPr lang="en-US" altLang="zh-CN"/>
          </a:p>
        </p:txBody>
      </p:sp>
      <p:sp>
        <p:nvSpPr>
          <p:cNvPr id="259074" name="Rectangle 3"/>
          <p:cNvSpPr>
            <a:spLocks noGrp="1"/>
          </p:cNvSpPr>
          <p:nvPr>
            <p:ph idx="1"/>
          </p:nvPr>
        </p:nvSpPr>
        <p:spPr/>
        <p:txBody>
          <a:bodyPr vert="horz" wrap="square" lIns="91440" tIns="45720" rIns="91440" bIns="45720" anchor="t" anchorCtr="0"/>
          <a:p>
            <a:pPr marL="0" indent="0">
              <a:lnSpc>
                <a:spcPct val="90000"/>
              </a:lnSpc>
              <a:buFont typeface="Wingdings" panose="05000000000000000000" pitchFamily="2" charset="2"/>
              <a:buNone/>
            </a:pPr>
            <a:endParaRPr lang="zh-CN" altLang="en-US" dirty="0">
              <a:ea typeface="宋体" panose="02010600030101010101" pitchFamily="2" charset="-122"/>
            </a:endParaRPr>
          </a:p>
          <a:p>
            <a:pPr>
              <a:lnSpc>
                <a:spcPct val="90000"/>
              </a:lnSpc>
              <a:buFont typeface="Wingdings" panose="05000000000000000000" pitchFamily="2" charset="2"/>
              <a:buChar char="n"/>
            </a:pPr>
            <a:r>
              <a:rPr lang="zh-CN" altLang="en-US" b="1" dirty="0">
                <a:ea typeface="宋体" panose="02010600030101010101" pitchFamily="2" charset="-122"/>
              </a:rPr>
              <a:t>UP</a:t>
            </a:r>
            <a:r>
              <a:rPr lang="zh-CN" altLang="en-US" dirty="0">
                <a:ea typeface="宋体" panose="02010600030101010101" pitchFamily="2" charset="-122"/>
              </a:rPr>
              <a:t> is a “usecase-driven, architecture-centric,iterative and incremental” software process designed as a framework for UML methods and tools,UP is an incremental model in which five phases are defined: inception,elaboration,construction, transition, production</a:t>
            </a:r>
            <a:endParaRPr lang="en-US" altLang="zh-CN"/>
          </a:p>
          <a:p>
            <a:pPr>
              <a:lnSpc>
                <a:spcPct val="90000"/>
              </a:lnSpc>
              <a:buFont typeface="Wingdings" panose="05000000000000000000" pitchFamily="2" charset="2"/>
              <a:buChar char="n"/>
            </a:pPr>
            <a:endParaRPr lang="zh-CN" altLang="en-US" dirty="0"/>
          </a:p>
        </p:txBody>
      </p:sp>
      <p:sp>
        <p:nvSpPr>
          <p:cNvPr id="25907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009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60098"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sp>
        <p:nvSpPr>
          <p:cNvPr id="260099" name="Text Box 71"/>
          <p:cNvSpPr txBox="1"/>
          <p:nvPr/>
        </p:nvSpPr>
        <p:spPr>
          <a:xfrm>
            <a:off x="0" y="728663"/>
            <a:ext cx="9144000" cy="5568950"/>
          </a:xfrm>
          <a:prstGeom prst="rect">
            <a:avLst/>
          </a:prstGeom>
          <a:noFill/>
          <a:ln w="9525">
            <a:noFill/>
          </a:ln>
        </p:spPr>
        <p:txBody>
          <a:bodyPr>
            <a:spAutoFit/>
          </a:bodyPr>
          <a:p>
            <a:pPr marL="304800" indent="-304800" eaLnBrk="0" hangingPunct="0">
              <a:buAutoNum type="arabicPeriod"/>
            </a:pPr>
            <a:r>
              <a:rPr lang="en-US" altLang="ja-JP" sz="2400">
                <a:latin typeface="Arial" panose="020B0604020202020204" pitchFamily="34" charset="0"/>
              </a:rPr>
              <a:t>The linear sequential model of software development is  </a:t>
            </a:r>
            <a:r>
              <a:rPr lang="ja-JP" altLang="en-US" sz="2400" dirty="0">
                <a:latin typeface="Arial" panose="020B0604020202020204" pitchFamily="34" charset="0"/>
              </a:rPr>
              <a:t>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A reasonable approach when requirements are well defined.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A good approach when a working program is required quickly.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The best approach to use for projects with large development teams.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An old fashioned model that cannot be used in a modern context.  </a:t>
            </a:r>
            <a:endParaRPr lang="en-US" altLang="ja-JP" sz="2400">
              <a:latin typeface="Arial" panose="020B0604020202020204" pitchFamily="34" charset="0"/>
            </a:endParaRPr>
          </a:p>
          <a:p>
            <a:pPr marL="304800" indent="-304800" eaLnBrk="0" hangingPunct="0">
              <a:buAutoNum type="arabicPeriod"/>
            </a:pPr>
            <a:r>
              <a:rPr lang="en-US" altLang="ja-JP" sz="2400">
                <a:latin typeface="Arial" panose="020B0604020202020204" pitchFamily="34" charset="0"/>
              </a:rPr>
              <a:t>The linear sequential model of software development is also known as the</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Classical life cycle model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Fountain model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Spiral model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Waterfall model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both a and d</a:t>
            </a:r>
            <a:endParaRPr lang="en-US" altLang="ja-JP" sz="2400">
              <a:latin typeface="Arial" panose="020B0604020202020204" pitchFamily="34" charset="0"/>
            </a:endParaRPr>
          </a:p>
        </p:txBody>
      </p:sp>
      <p:sp>
        <p:nvSpPr>
          <p:cNvPr id="379911" name="矩形 379910"/>
          <p:cNvSpPr/>
          <p:nvPr/>
        </p:nvSpPr>
        <p:spPr>
          <a:xfrm>
            <a:off x="3779838" y="115888"/>
            <a:ext cx="3482975" cy="579437"/>
          </a:xfrm>
          <a:prstGeom prst="rect">
            <a:avLst/>
          </a:prstGeom>
          <a:noFill/>
          <a:ln w="9525">
            <a:noFill/>
          </a:ln>
        </p:spPr>
        <p:txBody>
          <a:bodyPr wrap="none">
            <a:spAutoFit/>
          </a:bodyPr>
          <a:p>
            <a:pPr lvl="1" eaLnBrk="0" hangingPunct="0"/>
            <a:r>
              <a:rPr lang="en-US" altLang="ja-JP">
                <a:latin typeface="Arial" panose="020B0604020202020204" pitchFamily="34" charset="0"/>
              </a:rPr>
              <a:t>Answer</a:t>
            </a:r>
            <a:r>
              <a:rPr lang="ja-JP" altLang="en-US" dirty="0">
                <a:latin typeface="Arial" panose="020B0604020202020204" pitchFamily="34" charset="0"/>
              </a:rPr>
              <a:t>：</a:t>
            </a:r>
            <a:r>
              <a:rPr lang="en-US" altLang="zh-CN">
                <a:latin typeface="Arial" panose="020B0604020202020204" pitchFamily="34" charset="0"/>
              </a:rPr>
              <a:t>1-a 2-e</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911"/>
                                        </p:tgtEl>
                                        <p:attrNameLst>
                                          <p:attrName>style.visibility</p:attrName>
                                        </p:attrNameLst>
                                      </p:cBhvr>
                                      <p:to>
                                        <p:strVal val="visible"/>
                                      </p:to>
                                    </p:set>
                                    <p:animEffect transition="in" filter="blinds(horizontal)">
                                      <p:cBhvr>
                                        <p:cTn id="7" dur="500"/>
                                        <p:tgtEl>
                                          <p:spTgt spid="379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11"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112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61122"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sp>
        <p:nvSpPr>
          <p:cNvPr id="261123" name="Text Box 71"/>
          <p:cNvSpPr txBox="1"/>
          <p:nvPr/>
        </p:nvSpPr>
        <p:spPr>
          <a:xfrm>
            <a:off x="0" y="728663"/>
            <a:ext cx="9144000" cy="3415030"/>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3.</a:t>
            </a:r>
            <a:r>
              <a:rPr lang="en-US" altLang="ja-JP" sz="2400">
                <a:latin typeface="Arial" panose="020B0604020202020204" pitchFamily="34" charset="0"/>
              </a:rPr>
              <a:t>The incremental model of software development is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A reasonable approach when requirements are well defined.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A good approach when a working core product is required quickly.</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The best approach to use for projects with large development teams.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A revolutionary model that is not used for commercial products.</a:t>
            </a:r>
            <a:endParaRPr lang="en-US" altLang="ja-JP" sz="2400">
              <a:latin typeface="Arial" panose="020B0604020202020204" pitchFamily="34" charset="0"/>
            </a:endParaRPr>
          </a:p>
          <a:p>
            <a:pPr marL="304800" indent="-304800" eaLnBrk="0" hangingPunct="0">
              <a:buNone/>
            </a:pPr>
            <a:endParaRPr lang="en-US" altLang="ja-JP" sz="2400">
              <a:latin typeface="Arial" panose="020B0604020202020204" pitchFamily="34" charset="0"/>
            </a:endParaRPr>
          </a:p>
        </p:txBody>
      </p:sp>
      <p:sp>
        <p:nvSpPr>
          <p:cNvPr id="499717" name="矩形 499716"/>
          <p:cNvSpPr/>
          <p:nvPr/>
        </p:nvSpPr>
        <p:spPr>
          <a:xfrm>
            <a:off x="4716463" y="0"/>
            <a:ext cx="2898775" cy="583565"/>
          </a:xfrm>
          <a:prstGeom prst="rect">
            <a:avLst/>
          </a:prstGeom>
          <a:noFill/>
          <a:ln w="9525">
            <a:noFill/>
          </a:ln>
        </p:spPr>
        <p:txBody>
          <a:bodyPr wrap="none">
            <a:spAutoFit/>
          </a:bodyPr>
          <a:p>
            <a:pPr lvl="1" eaLnBrk="0" hangingPunct="0"/>
            <a:r>
              <a:rPr lang="en-US" altLang="ja-JP">
                <a:latin typeface="Arial" panose="020B0604020202020204" pitchFamily="34" charset="0"/>
              </a:rPr>
              <a:t>Answer</a:t>
            </a:r>
            <a:r>
              <a:rPr lang="ja-JP" altLang="en-US" dirty="0">
                <a:latin typeface="Arial" panose="020B0604020202020204" pitchFamily="34" charset="0"/>
              </a:rPr>
              <a:t>：</a:t>
            </a:r>
            <a:r>
              <a:rPr lang="en-US" altLang="zh-CN">
                <a:latin typeface="Arial" panose="020B0604020202020204" pitchFamily="34" charset="0"/>
              </a:rPr>
              <a:t>3-b </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9717">
                                            <p:txEl>
                                              <p:charRg st="0" end="15"/>
                                            </p:txEl>
                                          </p:spTgt>
                                        </p:tgtEl>
                                        <p:attrNameLst>
                                          <p:attrName>style.visibility</p:attrName>
                                        </p:attrNameLst>
                                      </p:cBhvr>
                                      <p:to>
                                        <p:strVal val="visible"/>
                                      </p:to>
                                    </p:set>
                                    <p:animEffect transition="in" filter="blinds(horizontal)">
                                      <p:cBhvr>
                                        <p:cTn id="7" dur="500"/>
                                        <p:tgtEl>
                                          <p:spTgt spid="499717">
                                            <p:txEl>
                                              <p:charRg st="0"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2146" name="Rectangle 4"/>
          <p:cNvSpPr/>
          <p:nvPr/>
        </p:nvSpPr>
        <p:spPr>
          <a:xfrm>
            <a:off x="106998" y="224790"/>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sp>
        <p:nvSpPr>
          <p:cNvPr id="262147" name="Text Box 42"/>
          <p:cNvSpPr txBox="1"/>
          <p:nvPr/>
        </p:nvSpPr>
        <p:spPr>
          <a:xfrm>
            <a:off x="20638" y="944563"/>
            <a:ext cx="9123362" cy="4838700"/>
          </a:xfrm>
          <a:prstGeom prst="rect">
            <a:avLst/>
          </a:prstGeom>
          <a:noFill/>
          <a:ln w="9525">
            <a:noFill/>
          </a:ln>
        </p:spPr>
        <p:txBody>
          <a:bodyPr>
            <a:spAutoFit/>
          </a:bodyPr>
          <a:p>
            <a:pPr marL="304800" indent="-304800" eaLnBrk="0" hangingPunct="0">
              <a:buNone/>
            </a:pPr>
            <a:r>
              <a:rPr lang="en-US" altLang="ja-JP" sz="2400">
                <a:latin typeface="Arial" panose="020B0604020202020204" pitchFamily="34" charset="0"/>
              </a:rPr>
              <a:t>5. Evolutionary software process models</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Are iterative in nature</a:t>
            </a:r>
            <a:endParaRPr lang="ja-JP" altLang="en-US" sz="2400" dirty="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Can easily accommodate product requirements changes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Do not generally produce throwaway systems</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All of the above</a:t>
            </a:r>
            <a:endParaRPr lang="ja-JP" altLang="en-US" sz="2400" dirty="0">
              <a:latin typeface="Arial" panose="020B0604020202020204" pitchFamily="34" charset="0"/>
            </a:endParaRPr>
          </a:p>
          <a:p>
            <a:pPr marL="304800" indent="-304800" eaLnBrk="0" hangingPunct="0">
              <a:buNone/>
            </a:pPr>
            <a:r>
              <a:rPr lang="en-US" altLang="ja-JP" sz="2400">
                <a:latin typeface="Arial" panose="020B0604020202020204" pitchFamily="34" charset="0"/>
              </a:rPr>
              <a:t>6. The prototyping model of software development is</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        a. A reasonable approach when requirements are well defined.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        b. A useful approach when a customer cannot define requirements clearly.</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        c. The best approach to use for projects with large development teams.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        d. A risky model that rarely produces a meaningful product.   </a:t>
            </a:r>
            <a:endParaRPr lang="en-US" altLang="ja-JP" sz="2400">
              <a:latin typeface="Arial" panose="020B0604020202020204" pitchFamily="34" charset="0"/>
            </a:endParaRPr>
          </a:p>
        </p:txBody>
      </p:sp>
      <p:sp>
        <p:nvSpPr>
          <p:cNvPr id="262148"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78888" name="矩形 378887"/>
          <p:cNvSpPr/>
          <p:nvPr/>
        </p:nvSpPr>
        <p:spPr>
          <a:xfrm>
            <a:off x="5867718" y="44133"/>
            <a:ext cx="3025775" cy="579437"/>
          </a:xfrm>
          <a:prstGeom prst="rect">
            <a:avLst/>
          </a:prstGeom>
          <a:noFill/>
          <a:ln w="9525">
            <a:noFill/>
          </a:ln>
        </p:spPr>
        <p:txBody>
          <a:bodyPr wrap="none">
            <a:spAutoFit/>
          </a:bodyPr>
          <a:p>
            <a:pPr eaLnBrk="0" hangingPunct="0"/>
            <a:r>
              <a:rPr lang="en-US" altLang="ja-JP">
                <a:latin typeface="Arial" panose="020B0604020202020204" pitchFamily="34" charset="0"/>
              </a:rPr>
              <a:t>Answer</a:t>
            </a:r>
            <a:r>
              <a:rPr lang="ja-JP" altLang="en-US" dirty="0">
                <a:latin typeface="Arial" panose="020B0604020202020204" pitchFamily="34" charset="0"/>
              </a:rPr>
              <a:t>：</a:t>
            </a:r>
            <a:r>
              <a:rPr lang="en-US" altLang="zh-CN">
                <a:latin typeface="Arial" panose="020B0604020202020204" pitchFamily="34" charset="0"/>
              </a:rPr>
              <a:t>5-</a:t>
            </a:r>
            <a:r>
              <a:rPr lang="en-US" altLang="ja-JP">
                <a:latin typeface="Arial" panose="020B0604020202020204" pitchFamily="34" charset="0"/>
              </a:rPr>
              <a:t>d</a:t>
            </a:r>
            <a:r>
              <a:rPr lang="en-US" altLang="zh-CN">
                <a:latin typeface="Arial" panose="020B0604020202020204" pitchFamily="34" charset="0"/>
              </a:rPr>
              <a:t> 6-b</a:t>
            </a:r>
            <a:endParaRPr lang="en-US" altLang="ja-JP">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888"/>
                                        </p:tgtEl>
                                        <p:attrNameLst>
                                          <p:attrName>style.visibility</p:attrName>
                                        </p:attrNameLst>
                                      </p:cBhvr>
                                      <p:to>
                                        <p:strVal val="visible"/>
                                      </p:to>
                                    </p:set>
                                    <p:animEffect transition="in" filter="blinds(horizontal)">
                                      <p:cBhvr>
                                        <p:cTn id="7" dur="500"/>
                                        <p:tgtEl>
                                          <p:spTgt spid="378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8"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3170" name="Rectangle 4"/>
          <p:cNvSpPr/>
          <p:nvPr/>
        </p:nvSpPr>
        <p:spPr>
          <a:xfrm>
            <a:off x="106998" y="224790"/>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sp>
        <p:nvSpPr>
          <p:cNvPr id="263171" name="Text Box 42"/>
          <p:cNvSpPr txBox="1"/>
          <p:nvPr/>
        </p:nvSpPr>
        <p:spPr>
          <a:xfrm>
            <a:off x="20638" y="944563"/>
            <a:ext cx="9123362" cy="4473575"/>
          </a:xfrm>
          <a:prstGeom prst="rect">
            <a:avLst/>
          </a:prstGeom>
          <a:noFill/>
          <a:ln w="9525">
            <a:noFill/>
          </a:ln>
        </p:spPr>
        <p:txBody>
          <a:bodyPr>
            <a:spAutoFit/>
          </a:bodyPr>
          <a:p>
            <a:pPr marL="304800" indent="-304800" eaLnBrk="0" hangingPunct="0">
              <a:buNone/>
            </a:pP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7. Which of these is not one of the phase names defined by the Unified Process model for software development?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Inception phase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Elaboration phase</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Construction phase</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Validation phase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8. In the Unified Process model requirements are determined iteratively and may span more than one phase of the process.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True</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False</a:t>
            </a:r>
            <a:endParaRPr lang="en-US" altLang="zh-CN" sz="2400">
              <a:latin typeface="Arial" panose="020B0604020202020204" pitchFamily="34" charset="0"/>
            </a:endParaRPr>
          </a:p>
          <a:p>
            <a:pPr marL="762000" lvl="1" indent="-304800" eaLnBrk="0" hangingPunct="0">
              <a:buNone/>
            </a:pPr>
            <a:endParaRPr lang="en-US" altLang="ja-JP" sz="2400">
              <a:latin typeface="Arial" panose="020B0604020202020204" pitchFamily="34" charset="0"/>
            </a:endParaRPr>
          </a:p>
        </p:txBody>
      </p:sp>
      <p:sp>
        <p:nvSpPr>
          <p:cNvPr id="263172"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500742" name="矩形 500741"/>
          <p:cNvSpPr/>
          <p:nvPr/>
        </p:nvSpPr>
        <p:spPr>
          <a:xfrm>
            <a:off x="4319588" y="152400"/>
            <a:ext cx="3482975" cy="579438"/>
          </a:xfrm>
          <a:prstGeom prst="rect">
            <a:avLst/>
          </a:prstGeom>
          <a:noFill/>
          <a:ln w="9525">
            <a:noFill/>
          </a:ln>
        </p:spPr>
        <p:txBody>
          <a:bodyPr wrap="none">
            <a:spAutoFit/>
          </a:bodyPr>
          <a:p>
            <a:pPr lvl="1" eaLnBrk="0" hangingPunct="0"/>
            <a:r>
              <a:rPr lang="en-US" altLang="ja-JP">
                <a:latin typeface="Arial" panose="020B0604020202020204" pitchFamily="34" charset="0"/>
              </a:rPr>
              <a:t>Answer</a:t>
            </a:r>
            <a:r>
              <a:rPr lang="ja-JP" altLang="en-US" dirty="0">
                <a:latin typeface="Arial" panose="020B0604020202020204" pitchFamily="34" charset="0"/>
              </a:rPr>
              <a:t>：</a:t>
            </a:r>
            <a:r>
              <a:rPr lang="en-US" altLang="zh-CN">
                <a:latin typeface="Arial" panose="020B0604020202020204" pitchFamily="34" charset="0"/>
              </a:rPr>
              <a:t>7-d 8-a</a:t>
            </a:r>
            <a:endParaRPr lang="en-US" altLang="ja-JP">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0742"/>
                                        </p:tgtEl>
                                        <p:attrNameLst>
                                          <p:attrName>style.visibility</p:attrName>
                                        </p:attrNameLst>
                                      </p:cBhvr>
                                      <p:to>
                                        <p:strVal val="visible"/>
                                      </p:to>
                                    </p:set>
                                    <p:animEffect transition="in" filter="blinds(horizontal)">
                                      <p:cBhvr>
                                        <p:cTn id="7" dur="500"/>
                                        <p:tgtEl>
                                          <p:spTgt spid="500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42"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7" name="Rectangle 2"/>
          <p:cNvSpPr>
            <a:spLocks noGrp="1"/>
          </p:cNvSpPr>
          <p:nvPr>
            <p:ph type="title" idx="4294967295"/>
          </p:nvPr>
        </p:nvSpPr>
        <p:spPr>
          <a:xfrm>
            <a:off x="287338" y="225425"/>
            <a:ext cx="8534400" cy="381000"/>
          </a:xfrm>
        </p:spPr>
        <p:txBody>
          <a:bodyPr vert="horz" wrap="square" lIns="91440" tIns="45720" rIns="91440" bIns="45720" anchor="ctr" anchorCtr="0"/>
          <a:p>
            <a:r>
              <a:rPr lang="en-US" altLang="zh-CN"/>
              <a:t>Homework No.2 2024-9-12</a:t>
            </a:r>
            <a:endParaRPr lang="zh-CN" altLang="en-US" dirty="0"/>
          </a:p>
        </p:txBody>
      </p:sp>
      <p:sp>
        <p:nvSpPr>
          <p:cNvPr id="178178" name="Rectangle 3"/>
          <p:cNvSpPr>
            <a:spLocks noGrp="1"/>
          </p:cNvSpPr>
          <p:nvPr>
            <p:ph type="body" idx="4294967295"/>
          </p:nvPr>
        </p:nvSpPr>
        <p:spPr>
          <a:xfrm>
            <a:off x="358775" y="836613"/>
            <a:ext cx="8099425" cy="5040312"/>
          </a:xfrm>
        </p:spPr>
        <p:txBody>
          <a:bodyPr vert="horz" wrap="square" lIns="91440" tIns="45720" rIns="91440" bIns="45720" anchor="t" anchorCtr="0"/>
          <a:p>
            <a:pPr>
              <a:buClr>
                <a:schemeClr val="tx1"/>
              </a:buClr>
              <a:buFontTx/>
              <a:buAutoNum type="arabicPeriod"/>
            </a:pPr>
            <a:r>
              <a:rPr lang="en-US" altLang="zh-CN" sz="1600"/>
              <a:t>How does software team choose the task set for a particular project?</a:t>
            </a:r>
            <a:endParaRPr lang="en-US" altLang="zh-CN" sz="1600"/>
          </a:p>
          <a:p>
            <a:pPr>
              <a:buClr>
                <a:schemeClr val="tx1"/>
              </a:buClr>
              <a:buFontTx/>
              <a:buAutoNum type="arabicPeriod"/>
            </a:pPr>
            <a:r>
              <a:rPr lang="en-US" altLang="zh-CN" sz="1600"/>
              <a:t>How can process patterns assist a development team build software products efficiently?</a:t>
            </a:r>
            <a:endParaRPr lang="en-US" altLang="zh-CN" sz="1600"/>
          </a:p>
          <a:p>
            <a:pPr>
              <a:buClr>
                <a:schemeClr val="tx1"/>
              </a:buClr>
              <a:buFontTx/>
              <a:buAutoNum type="arabicPeriod"/>
            </a:pPr>
            <a:r>
              <a:rPr lang="en-US" altLang="zh-CN" sz="1600"/>
              <a:t>Why it important for software processes to be agile?</a:t>
            </a:r>
            <a:endParaRPr lang="en-US" altLang="zh-CN" sz="1600"/>
          </a:p>
          <a:p>
            <a:pPr>
              <a:buClr>
                <a:schemeClr val="tx1"/>
              </a:buClr>
              <a:buFontTx/>
              <a:buAutoNum type="arabicPeriod"/>
            </a:pPr>
            <a:r>
              <a:rPr lang="en-US" altLang="ja-JP" sz="1600">
                <a:latin typeface="Arial" panose="020B0604020202020204" pitchFamily="34" charset="0"/>
                <a:sym typeface="+mn-ea"/>
              </a:rPr>
              <a:t>Describe the phases of the prototyping model for software development?</a:t>
            </a:r>
            <a:endParaRPr lang="en-US" altLang="ja-JP" sz="1600">
              <a:latin typeface="Arial" panose="020B0604020202020204" pitchFamily="34" charset="0"/>
              <a:sym typeface="+mn-ea"/>
            </a:endParaRPr>
          </a:p>
          <a:p>
            <a:pPr>
              <a:buClr>
                <a:schemeClr val="tx1"/>
              </a:buClr>
              <a:buFontTx/>
              <a:buAutoNum type="arabicPeriod"/>
            </a:pPr>
            <a:r>
              <a:rPr lang="en-US" altLang="zh-CN" sz="1600">
                <a:latin typeface="Arial" panose="020B0604020202020204" pitchFamily="34" charset="0"/>
                <a:sym typeface="+mn-ea"/>
              </a:rPr>
              <a:t>Why are evolutionary models considered by many to be the best approach to software development in a modern context?</a:t>
            </a:r>
            <a:endParaRPr lang="en-US" altLang="zh-CN" sz="1600">
              <a:latin typeface="Arial" panose="020B0604020202020204" pitchFamily="34" charset="0"/>
              <a:sym typeface="+mn-ea"/>
            </a:endParaRPr>
          </a:p>
          <a:p>
            <a:pPr>
              <a:buClr>
                <a:schemeClr val="tx1"/>
              </a:buClr>
              <a:buFontTx/>
              <a:buAutoNum type="arabicPeriod"/>
            </a:pPr>
            <a:endParaRPr lang="en-US" altLang="zh-CN" sz="1600">
              <a:latin typeface="Arial" panose="020B0604020202020204" pitchFamily="34" charset="0"/>
            </a:endParaRPr>
          </a:p>
          <a:p>
            <a:pPr>
              <a:buClr>
                <a:schemeClr val="tx1"/>
              </a:buClr>
              <a:buFontTx/>
              <a:buAutoNum type="arabicPeriod"/>
            </a:pPr>
            <a:r>
              <a:rPr lang="en-US" altLang="zh-CN" sz="1600">
                <a:sym typeface="+mn-ea"/>
              </a:rPr>
              <a:t>How are tasks, actions, and activities related to software process models?</a:t>
            </a:r>
            <a:endParaRPr lang="en-US" altLang="zh-CN" sz="1600">
              <a:sym typeface="+mn-ea"/>
            </a:endParaRPr>
          </a:p>
          <a:p>
            <a:pPr algn="l" eaLnBrk="0" hangingPunct="0">
              <a:buSzTx/>
              <a:buFontTx/>
              <a:buAutoNum type="arabicPeriod"/>
            </a:pPr>
            <a:r>
              <a:rPr lang="en-US" altLang="zh-CN" sz="1600">
                <a:latin typeface="Arial" panose="020B0604020202020204" pitchFamily="34" charset="0"/>
                <a:sym typeface="+mn-ea"/>
              </a:rPr>
              <a:t>Describe a process framework in your own words. When we say that framework activities are applicable to all projects, does this mean that the same work tasks are applied for all projects, regardless of size and complexity ? Explain</a:t>
            </a:r>
            <a:endParaRPr lang="en-US" altLang="zh-CN" sz="1600">
              <a:latin typeface="Arial" panose="020B0604020202020204" pitchFamily="34" charset="0"/>
            </a:endParaRPr>
          </a:p>
          <a:p>
            <a:pPr algn="l" eaLnBrk="0" hangingPunct="0">
              <a:buSzTx/>
              <a:buFontTx/>
              <a:buAutoNum type="arabicPeriod"/>
            </a:pPr>
            <a:r>
              <a:rPr lang="en-US" altLang="zh-CN" sz="1600">
                <a:latin typeface="Arial" panose="020B0604020202020204" pitchFamily="34" charset="0"/>
                <a:sym typeface="+mn-ea"/>
              </a:rPr>
              <a:t>Umbrella activities occur throughout the software process. Do you think they are applied evenly across the process, or are some concentrated in one or more framework activities.</a:t>
            </a:r>
            <a:endParaRPr lang="en-US" altLang="zh-CN" sz="1600">
              <a:latin typeface="Arial" panose="020B0604020202020204" pitchFamily="34" charset="0"/>
            </a:endParaRPr>
          </a:p>
          <a:p>
            <a:pPr algn="l" eaLnBrk="0" hangingPunct="0">
              <a:buSzTx/>
              <a:buFontTx/>
              <a:buAutoNum type="arabicPeriod"/>
            </a:pPr>
            <a:r>
              <a:rPr lang="en-US" altLang="zh-CN" sz="1600">
                <a:latin typeface="Arial" panose="020B0604020202020204" pitchFamily="34" charset="0"/>
                <a:sym typeface="+mn-ea"/>
              </a:rPr>
              <a:t>Describe the relationships among software engineering process, methods, and tools.</a:t>
            </a:r>
            <a:endParaRPr lang="en-US" altLang="zh-CN" sz="1600">
              <a:latin typeface="Arial" panose="020B0604020202020204" pitchFamily="34" charset="0"/>
            </a:endParaRPr>
          </a:p>
          <a:p>
            <a:pPr algn="l">
              <a:buClr>
                <a:schemeClr val="tx1"/>
              </a:buClr>
              <a:buSzTx/>
              <a:buFontTx/>
              <a:buAutoNum type="arabicPeriod"/>
            </a:pPr>
            <a:endParaRPr lang="en-US" altLang="zh-CN" sz="1600">
              <a:latin typeface="Arial" panose="020B0604020202020204" pitchFamily="34" charset="0"/>
            </a:endParaRPr>
          </a:p>
          <a:p>
            <a:pPr algn="l">
              <a:buClr>
                <a:schemeClr val="tx1"/>
              </a:buClr>
              <a:buSzTx/>
              <a:buFontTx/>
              <a:buAutoNum type="arabicPeriod"/>
            </a:pPr>
            <a:endParaRPr lang="en-US" altLang="zh-CN" sz="1600">
              <a:latin typeface="Arial" panose="020B0604020202020204" pitchFamily="34" charset="0"/>
            </a:endParaRPr>
          </a:p>
        </p:txBody>
      </p:sp>
      <p:sp>
        <p:nvSpPr>
          <p:cNvPr id="178179"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7" name="Rectangle 2"/>
          <p:cNvSpPr>
            <a:spLocks noGrp="1"/>
          </p:cNvSpPr>
          <p:nvPr>
            <p:ph type="title" idx="4294967295"/>
          </p:nvPr>
        </p:nvSpPr>
        <p:spPr>
          <a:xfrm>
            <a:off x="287338" y="225425"/>
            <a:ext cx="8534400" cy="381000"/>
          </a:xfrm>
        </p:spPr>
        <p:txBody>
          <a:bodyPr vert="horz" wrap="square" lIns="91440" tIns="45720" rIns="91440" bIns="45720" anchor="ctr" anchorCtr="0"/>
          <a:p>
            <a:r>
              <a:rPr lang="en-US" altLang="zh-CN"/>
              <a:t>Homework No.2 2024-9-12</a:t>
            </a:r>
            <a:endParaRPr lang="zh-CN" altLang="en-US" dirty="0"/>
          </a:p>
        </p:txBody>
      </p:sp>
      <p:sp>
        <p:nvSpPr>
          <p:cNvPr id="178178" name="Rectangle 3"/>
          <p:cNvSpPr>
            <a:spLocks noGrp="1"/>
          </p:cNvSpPr>
          <p:nvPr>
            <p:ph type="body" idx="4294967295"/>
          </p:nvPr>
        </p:nvSpPr>
        <p:spPr>
          <a:xfrm>
            <a:off x="358775" y="836613"/>
            <a:ext cx="8099425" cy="5040312"/>
          </a:xfrm>
        </p:spPr>
        <p:txBody>
          <a:bodyPr vert="horz" wrap="square" lIns="91440" tIns="45720" rIns="91440" bIns="45720" anchor="t" anchorCtr="0"/>
          <a:p>
            <a:pPr algn="l">
              <a:buClr>
                <a:schemeClr val="tx1"/>
              </a:buClr>
              <a:buSzTx/>
              <a:buFontTx/>
              <a:buAutoNum type="arabicPeriod"/>
            </a:pPr>
            <a:r>
              <a:rPr lang="en-US" altLang="zh-CN" sz="1600">
                <a:latin typeface="Arial" panose="020B0604020202020204" pitchFamily="34" charset="0"/>
              </a:rPr>
              <a:t>软件团队如何为特定项目选择任务集？</a:t>
            </a:r>
            <a:endParaRPr lang="en-US" altLang="zh-CN" sz="1600">
              <a:latin typeface="Arial" panose="020B0604020202020204" pitchFamily="34" charset="0"/>
            </a:endParaRPr>
          </a:p>
          <a:p>
            <a:pPr algn="l">
              <a:buClr>
                <a:schemeClr val="tx1"/>
              </a:buClr>
              <a:buSzTx/>
              <a:buFontTx/>
              <a:buAutoNum type="arabicPeriod"/>
            </a:pPr>
            <a:r>
              <a:rPr lang="en-US" altLang="zh-CN" sz="1600">
                <a:latin typeface="Arial" panose="020B0604020202020204" pitchFamily="34" charset="0"/>
              </a:rPr>
              <a:t>软件团队在为一个特定的项目选择任务集合时，通常会考虑项目的具体需求、可用资源、时间限制以及团队的能力。他们会根据业务目标来定义功能要求，并将其分解成可管理的任务。这些任务随后会被优先级排序，以确定先做什么以及在什么时间框架内完成。</a:t>
            </a:r>
            <a:endParaRPr lang="en-US" altLang="zh-CN" sz="1600">
              <a:latin typeface="Arial" panose="020B0604020202020204" pitchFamily="34" charset="0"/>
            </a:endParaRPr>
          </a:p>
          <a:p>
            <a:pPr algn="l">
              <a:buClr>
                <a:schemeClr val="tx1"/>
              </a:buClr>
              <a:buSzTx/>
              <a:buFontTx/>
              <a:buAutoNum type="arabicPeriod"/>
            </a:pPr>
            <a:endParaRPr lang="en-US" altLang="zh-CN" sz="1600">
              <a:latin typeface="Arial" panose="020B0604020202020204" pitchFamily="34" charset="0"/>
            </a:endParaRPr>
          </a:p>
          <a:p>
            <a:pPr algn="l">
              <a:buClr>
                <a:schemeClr val="tx1"/>
              </a:buClr>
              <a:buSzTx/>
              <a:buFontTx/>
              <a:buAutoNum type="arabicPeriod"/>
            </a:pPr>
            <a:r>
              <a:rPr lang="en-US" altLang="zh-CN" sz="1600">
                <a:latin typeface="Arial" panose="020B0604020202020204" pitchFamily="34" charset="0"/>
              </a:rPr>
              <a:t>过程模式如何帮助开发团队高效地构建软件产品？</a:t>
            </a:r>
            <a:endParaRPr lang="en-US" altLang="zh-CN" sz="1600">
              <a:latin typeface="Arial" panose="020B0604020202020204" pitchFamily="34" charset="0"/>
            </a:endParaRPr>
          </a:p>
          <a:p>
            <a:pPr algn="l">
              <a:buClr>
                <a:schemeClr val="tx1"/>
              </a:buClr>
              <a:buSzTx/>
              <a:buFontTx/>
              <a:buAutoNum type="arabicPeriod"/>
            </a:pPr>
            <a:r>
              <a:rPr lang="en-US" altLang="zh-CN" sz="1600">
                <a:latin typeface="Arial" panose="020B0604020202020204" pitchFamily="34" charset="0"/>
              </a:rPr>
              <a:t>过程模式提供了一种结构化的方法来管理和组织开发活动。它们可以帮助团队识别最佳实践、避免常见陷阱，并确保开发工作按照预定的时间表和预算进行。此外，过程模式还能促进团队成员之间的沟通，确保每个人都了解自己的职责，并有助于在整个开发周期中保持一致性和质量标准。</a:t>
            </a:r>
            <a:endParaRPr lang="en-US" altLang="zh-CN" sz="1600">
              <a:latin typeface="Arial" panose="020B0604020202020204" pitchFamily="34" charset="0"/>
            </a:endParaRPr>
          </a:p>
          <a:p>
            <a:pPr algn="l">
              <a:buClr>
                <a:schemeClr val="tx1"/>
              </a:buClr>
              <a:buSzTx/>
              <a:buFontTx/>
              <a:buAutoNum type="arabicPeriod"/>
            </a:pPr>
            <a:endParaRPr lang="en-US" altLang="zh-CN" sz="1600">
              <a:latin typeface="Arial" panose="020B0604020202020204" pitchFamily="34" charset="0"/>
            </a:endParaRPr>
          </a:p>
          <a:p>
            <a:pPr algn="l">
              <a:buClr>
                <a:schemeClr val="tx1"/>
              </a:buClr>
              <a:buSzTx/>
              <a:buFontTx/>
              <a:buAutoNum type="arabicPeriod"/>
            </a:pPr>
            <a:r>
              <a:rPr lang="en-US" altLang="zh-CN" sz="1600">
                <a:latin typeface="Arial" panose="020B0604020202020204" pitchFamily="34" charset="0"/>
              </a:rPr>
              <a:t>为什么软件过程需要具备敏捷性？</a:t>
            </a:r>
            <a:endParaRPr lang="en-US" altLang="zh-CN" sz="1600">
              <a:latin typeface="Arial" panose="020B0604020202020204" pitchFamily="34" charset="0"/>
            </a:endParaRPr>
          </a:p>
          <a:p>
            <a:pPr algn="l">
              <a:buClr>
                <a:schemeClr val="tx1"/>
              </a:buClr>
              <a:buSzTx/>
              <a:buFontTx/>
              <a:buAutoNum type="arabicPeriod"/>
            </a:pPr>
            <a:r>
              <a:rPr lang="en-US" altLang="zh-CN" sz="1600">
                <a:latin typeface="Arial" panose="020B0604020202020204" pitchFamily="34" charset="0"/>
              </a:rPr>
              <a:t>软件过程需要具备敏捷性是因为现代软件开发环境变化快速且不可预测。敏捷方法允许团队快速响应变化，及时调整计划以适应新的信息或需求变更。这有助于提高产品质量，减少浪费，并使团队能够更有效地交付价值给客户。</a:t>
            </a:r>
            <a:endParaRPr lang="en-US" altLang="zh-CN" sz="1600">
              <a:latin typeface="Arial" panose="020B0604020202020204" pitchFamily="34" charset="0"/>
            </a:endParaRPr>
          </a:p>
          <a:p>
            <a:pPr algn="l">
              <a:buClr>
                <a:schemeClr val="tx1"/>
              </a:buClr>
              <a:buSzTx/>
              <a:buFontTx/>
              <a:buAutoNum type="arabicPeriod"/>
            </a:pPr>
            <a:endParaRPr lang="en-US" altLang="zh-CN" sz="1600">
              <a:latin typeface="Arial" panose="020B0604020202020204" pitchFamily="34" charset="0"/>
            </a:endParaRPr>
          </a:p>
          <a:p>
            <a:pPr algn="l">
              <a:buClr>
                <a:schemeClr val="tx1"/>
              </a:buClr>
              <a:buSzTx/>
              <a:buFontTx/>
              <a:buAutoNum type="arabicPeriod"/>
            </a:pPr>
            <a:r>
              <a:rPr lang="en-US" altLang="zh-CN" sz="1600">
                <a:latin typeface="Arial" panose="020B0604020202020204" pitchFamily="34" charset="0"/>
              </a:rPr>
              <a:t>描述软件开发原型模型的阶段？</a:t>
            </a:r>
            <a:endParaRPr lang="en-US" altLang="zh-CN" sz="1600">
              <a:latin typeface="Arial" panose="020B0604020202020204" pitchFamily="34" charset="0"/>
            </a:endParaRPr>
          </a:p>
          <a:p>
            <a:pPr algn="l">
              <a:buClr>
                <a:schemeClr val="tx1"/>
              </a:buClr>
              <a:buSzTx/>
              <a:buFontTx/>
              <a:buAutoNum type="arabicPeriod"/>
            </a:pPr>
            <a:r>
              <a:rPr lang="en-US" altLang="zh-CN" sz="1600">
                <a:latin typeface="Arial" panose="020B0604020202020204" pitchFamily="34" charset="0"/>
              </a:rPr>
              <a:t>原型模型通常包括以下几个阶段：</a:t>
            </a:r>
            <a:endParaRPr lang="en-US" altLang="zh-CN" sz="1600">
              <a:latin typeface="Arial" panose="020B0604020202020204" pitchFamily="34" charset="0"/>
            </a:endParaRPr>
          </a:p>
          <a:p>
            <a:pPr algn="l">
              <a:buClr>
                <a:schemeClr val="tx1"/>
              </a:buClr>
              <a:buSzTx/>
              <a:buFontTx/>
              <a:buAutoNum type="arabicPeriod"/>
            </a:pPr>
            <a:endParaRPr lang="en-US" altLang="zh-CN" sz="1600">
              <a:latin typeface="Arial" panose="020B0604020202020204" pitchFamily="34" charset="0"/>
            </a:endParaRPr>
          </a:p>
          <a:p>
            <a:pPr algn="l">
              <a:buClr>
                <a:schemeClr val="tx1"/>
              </a:buClr>
              <a:buSzTx/>
              <a:buFontTx/>
              <a:buAutoNum type="arabicPeriod"/>
            </a:pPr>
            <a:endParaRPr lang="en-US" altLang="zh-CN" sz="1600">
              <a:latin typeface="Arial" panose="020B0604020202020204" pitchFamily="34" charset="0"/>
            </a:endParaRPr>
          </a:p>
          <a:p>
            <a:pPr algn="l">
              <a:buClr>
                <a:schemeClr val="tx1"/>
              </a:buClr>
              <a:buSzTx/>
              <a:buFontTx/>
              <a:buAutoNum type="arabicPeriod"/>
            </a:pPr>
            <a:endParaRPr lang="en-US" altLang="zh-CN" sz="1600">
              <a:latin typeface="Arial" panose="020B0604020202020204" pitchFamily="34" charset="0"/>
            </a:endParaRPr>
          </a:p>
          <a:p>
            <a:pPr algn="l">
              <a:buClr>
                <a:schemeClr val="tx1"/>
              </a:buClr>
              <a:buSzTx/>
              <a:buFontTx/>
              <a:buAutoNum type="arabicPeriod"/>
            </a:pPr>
            <a:endParaRPr lang="en-US" altLang="zh-CN" sz="1600">
              <a:latin typeface="Arial" panose="020B0604020202020204" pitchFamily="34" charset="0"/>
            </a:endParaRPr>
          </a:p>
          <a:p>
            <a:pPr algn="l">
              <a:buClr>
                <a:schemeClr val="tx1"/>
              </a:buClr>
              <a:buSzTx/>
              <a:buFontTx/>
              <a:buAutoNum type="arabicPeriod"/>
            </a:pPr>
            <a:r>
              <a:rPr lang="en-US" altLang="zh-CN" sz="1600">
                <a:latin typeface="Arial" panose="020B0604020202020204" pitchFamily="34" charset="0"/>
              </a:rPr>
              <a:t>需求分析：与用户讨论并确定基本需求。</a:t>
            </a:r>
            <a:endParaRPr lang="en-US" altLang="zh-CN" sz="1600">
              <a:latin typeface="Arial" panose="020B0604020202020204" pitchFamily="34" charset="0"/>
            </a:endParaRPr>
          </a:p>
          <a:p>
            <a:pPr algn="l">
              <a:buClr>
                <a:schemeClr val="tx1"/>
              </a:buClr>
              <a:buSzTx/>
              <a:buFontTx/>
              <a:buAutoNum type="arabicPeriod"/>
            </a:pPr>
            <a:r>
              <a:rPr lang="en-US" altLang="zh-CN" sz="1600">
                <a:latin typeface="Arial" panose="020B0604020202020204" pitchFamily="34" charset="0"/>
              </a:rPr>
              <a:t>快速设计：基于初步需求创建一个简单的系统设计。</a:t>
            </a:r>
            <a:endParaRPr lang="en-US" altLang="zh-CN" sz="1600">
              <a:latin typeface="Arial" panose="020B0604020202020204" pitchFamily="34" charset="0"/>
            </a:endParaRPr>
          </a:p>
          <a:p>
            <a:pPr algn="l">
              <a:buClr>
                <a:schemeClr val="tx1"/>
              </a:buClr>
              <a:buSzTx/>
              <a:buFontTx/>
              <a:buAutoNum type="arabicPeriod"/>
            </a:pPr>
            <a:r>
              <a:rPr lang="en-US" altLang="zh-CN" sz="1600">
                <a:latin typeface="Arial" panose="020B0604020202020204" pitchFamily="34" charset="0"/>
              </a:rPr>
              <a:t>构建原型：根据设计快速构建一个可以工作的系统版本。</a:t>
            </a:r>
            <a:endParaRPr lang="en-US" altLang="zh-CN" sz="1600">
              <a:latin typeface="Arial" panose="020B0604020202020204" pitchFamily="34" charset="0"/>
            </a:endParaRPr>
          </a:p>
          <a:p>
            <a:pPr algn="l">
              <a:buClr>
                <a:schemeClr val="tx1"/>
              </a:buClr>
              <a:buSzTx/>
              <a:buFontTx/>
              <a:buAutoNum type="arabicPeriod"/>
            </a:pPr>
            <a:r>
              <a:rPr lang="en-US" altLang="zh-CN" sz="1600">
                <a:latin typeface="Arial" panose="020B0604020202020204" pitchFamily="34" charset="0"/>
              </a:rPr>
              <a:t>用户反馈：让用户与原型互动，并收集他们的反馈。</a:t>
            </a:r>
            <a:endParaRPr lang="en-US" altLang="zh-CN" sz="1600">
              <a:latin typeface="Arial" panose="020B0604020202020204" pitchFamily="34" charset="0"/>
            </a:endParaRPr>
          </a:p>
          <a:p>
            <a:pPr algn="l">
              <a:buClr>
                <a:schemeClr val="tx1"/>
              </a:buClr>
              <a:buSzTx/>
              <a:buFontTx/>
              <a:buAutoNum type="arabicPeriod"/>
            </a:pPr>
            <a:r>
              <a:rPr lang="en-US" altLang="zh-CN" sz="1600">
                <a:latin typeface="Arial" panose="020B0604020202020204" pitchFamily="34" charset="0"/>
              </a:rPr>
              <a:t>修正和完善：根据用户的反馈改进原型。</a:t>
            </a:r>
            <a:endParaRPr lang="en-US" altLang="zh-CN" sz="1600">
              <a:latin typeface="Arial" panose="020B0604020202020204" pitchFamily="34" charset="0"/>
            </a:endParaRPr>
          </a:p>
          <a:p>
            <a:pPr algn="l">
              <a:buClr>
                <a:schemeClr val="tx1"/>
              </a:buClr>
              <a:buSzTx/>
              <a:buFontTx/>
              <a:buAutoNum type="arabicPeriod"/>
            </a:pPr>
            <a:r>
              <a:rPr lang="en-US" altLang="zh-CN" sz="1600">
                <a:latin typeface="Arial" panose="020B0604020202020204" pitchFamily="34" charset="0"/>
              </a:rPr>
              <a:t>重复上述步骤直到原型满足用户的需求。</a:t>
            </a:r>
            <a:endParaRPr lang="en-US" altLang="zh-CN" sz="1600">
              <a:latin typeface="Arial" panose="020B0604020202020204" pitchFamily="34" charset="0"/>
            </a:endParaRPr>
          </a:p>
          <a:p>
            <a:pPr algn="l">
              <a:buClr>
                <a:schemeClr val="tx1"/>
              </a:buClr>
              <a:buSzTx/>
              <a:buFontTx/>
              <a:buAutoNum type="arabicPeriod"/>
            </a:pPr>
            <a:r>
              <a:rPr lang="en-US" altLang="zh-CN" sz="1600">
                <a:latin typeface="Arial" panose="020B0604020202020204" pitchFamily="34" charset="0"/>
              </a:rPr>
              <a:t>为什么进化模型被认为是现代软件开发的最佳方法？</a:t>
            </a:r>
            <a:endParaRPr lang="en-US" altLang="zh-CN" sz="1600">
              <a:latin typeface="Arial" panose="020B0604020202020204" pitchFamily="34" charset="0"/>
            </a:endParaRPr>
          </a:p>
          <a:p>
            <a:pPr algn="l">
              <a:buClr>
                <a:schemeClr val="tx1"/>
              </a:buClr>
              <a:buSzTx/>
              <a:buFontTx/>
              <a:buAutoNum type="arabicPeriod"/>
            </a:pPr>
            <a:r>
              <a:rPr lang="en-US" altLang="zh-CN" sz="1600">
                <a:latin typeface="Arial" panose="020B0604020202020204" pitchFamily="34" charset="0"/>
              </a:rPr>
              <a:t>进化模型（如增量模型或螺旋模型）被认为是现代软件开发的最佳方法之一，因为它允许项目在一系列迭代中逐渐发展，每次迭代都会增加新的特性和改进现有特性。这种方法可以更好地应对需求的变化，并且可以在早期发现和解决问题，从而降低了项目失败的风险。</a:t>
            </a:r>
            <a:endParaRPr lang="en-US" altLang="zh-CN" sz="1600">
              <a:latin typeface="Arial" panose="020B0604020202020204" pitchFamily="34" charset="0"/>
            </a:endParaRPr>
          </a:p>
          <a:p>
            <a:pPr algn="l">
              <a:buClr>
                <a:schemeClr val="tx1"/>
              </a:buClr>
              <a:buSzTx/>
              <a:buFontTx/>
              <a:buAutoNum type="arabicPeriod"/>
            </a:pPr>
            <a:endParaRPr lang="en-US" altLang="zh-CN" sz="1600">
              <a:latin typeface="Arial" panose="020B0604020202020204" pitchFamily="34" charset="0"/>
            </a:endParaRPr>
          </a:p>
          <a:p>
            <a:pPr algn="l">
              <a:buClr>
                <a:schemeClr val="tx1"/>
              </a:buClr>
              <a:buSzTx/>
              <a:buFontTx/>
              <a:buAutoNum type="arabicPeriod"/>
            </a:pPr>
            <a:r>
              <a:rPr lang="en-US" altLang="zh-CN" sz="1600">
                <a:latin typeface="Arial" panose="020B0604020202020204" pitchFamily="34" charset="0"/>
              </a:rPr>
              <a:t>任务、行动和活动是如何与软件过程模型相关的？</a:t>
            </a:r>
            <a:endParaRPr lang="en-US" altLang="zh-CN" sz="1600">
              <a:latin typeface="Arial" panose="020B0604020202020204" pitchFamily="34" charset="0"/>
            </a:endParaRPr>
          </a:p>
          <a:p>
            <a:pPr algn="l">
              <a:buClr>
                <a:schemeClr val="tx1"/>
              </a:buClr>
              <a:buSzTx/>
              <a:buFontTx/>
              <a:buAutoNum type="arabicPeriod"/>
            </a:pPr>
            <a:r>
              <a:rPr lang="en-US" altLang="zh-CN" sz="1600">
                <a:latin typeface="Arial" panose="020B0604020202020204" pitchFamily="34" charset="0"/>
              </a:rPr>
              <a:t>任务、行动和活动是软件过程模型中的重要组成部分。任务是需要完成的工作单位，而行动是指执行某个任务的具体步骤。活动是一系列相关任务的组合，它们共同实现特定的目标。在软件开发过程中，活动是按顺序排列的任务集合，通常涉及多个角色和协作。</a:t>
            </a:r>
            <a:endParaRPr lang="en-US" altLang="zh-CN" sz="1600">
              <a:latin typeface="Arial" panose="020B0604020202020204" pitchFamily="34" charset="0"/>
            </a:endParaRPr>
          </a:p>
          <a:p>
            <a:pPr algn="l">
              <a:buClr>
                <a:schemeClr val="tx1"/>
              </a:buClr>
              <a:buSzTx/>
              <a:buFontTx/>
              <a:buAutoNum type="arabicPeriod"/>
            </a:pPr>
            <a:endParaRPr lang="en-US" altLang="zh-CN" sz="1600">
              <a:latin typeface="Arial" panose="020B0604020202020204" pitchFamily="34" charset="0"/>
            </a:endParaRPr>
          </a:p>
          <a:p>
            <a:pPr algn="l">
              <a:buClr>
                <a:schemeClr val="tx1"/>
              </a:buClr>
              <a:buSzTx/>
              <a:buFontTx/>
              <a:buAutoNum type="arabicPeriod"/>
            </a:pPr>
            <a:r>
              <a:rPr lang="en-US" altLang="zh-CN" sz="1600">
                <a:latin typeface="Arial" panose="020B0604020202020204" pitchFamily="34" charset="0"/>
              </a:rPr>
              <a:t>描述一个过程框架。当我们说框架活动适用于所有项目时，这是否意味着对于所有项目，无论大小和复杂程度，都应用相同的工作任务？解释一下。</a:t>
            </a:r>
            <a:endParaRPr lang="en-US" altLang="zh-CN" sz="1600">
              <a:latin typeface="Arial" panose="020B0604020202020204" pitchFamily="34" charset="0"/>
            </a:endParaRPr>
          </a:p>
          <a:p>
            <a:pPr algn="l">
              <a:buClr>
                <a:schemeClr val="tx1"/>
              </a:buClr>
              <a:buSzTx/>
              <a:buFontTx/>
              <a:buAutoNum type="arabicPeriod"/>
            </a:pPr>
            <a:r>
              <a:rPr lang="en-US" altLang="zh-CN" sz="1600">
                <a:latin typeface="Arial" panose="020B0604020202020204" pitchFamily="34" charset="0"/>
              </a:rPr>
              <a:t>一个过程框架提供了一个结构化的指南，它定义了软件开发过程中应遵循的基本活动和流程。虽然框架活动适用于所有项目，但这并不意味着所有项目都会以相同的方式执行这些任务。每个项目都有其独特的特性，因此即使使用相同的框架活动，具体的实施细节也会根据项目的规模、复杂度和其他因素而有所不同。</a:t>
            </a:r>
            <a:endParaRPr lang="en-US" altLang="zh-CN" sz="1600">
              <a:latin typeface="Arial" panose="020B0604020202020204" pitchFamily="34" charset="0"/>
            </a:endParaRPr>
          </a:p>
          <a:p>
            <a:pPr algn="l">
              <a:buClr>
                <a:schemeClr val="tx1"/>
              </a:buClr>
              <a:buSzTx/>
              <a:buFontTx/>
              <a:buAutoNum type="arabicPeriod"/>
            </a:pPr>
            <a:endParaRPr lang="en-US" altLang="zh-CN" sz="1600">
              <a:latin typeface="Arial" panose="020B0604020202020204" pitchFamily="34" charset="0"/>
            </a:endParaRPr>
          </a:p>
          <a:p>
            <a:pPr algn="l">
              <a:buClr>
                <a:schemeClr val="tx1"/>
              </a:buClr>
              <a:buSzTx/>
              <a:buFontTx/>
              <a:buAutoNum type="arabicPeriod"/>
            </a:pPr>
            <a:r>
              <a:rPr lang="en-US" altLang="zh-CN" sz="1600">
                <a:latin typeface="Arial" panose="020B0604020202020204" pitchFamily="34" charset="0"/>
              </a:rPr>
              <a:t>伞状活动在整个软件过程中发生。你认为它们在整个过程中均匀分布，还是集中在某些框架活动中？</a:t>
            </a:r>
            <a:endParaRPr lang="en-US" altLang="zh-CN" sz="1600">
              <a:latin typeface="Arial" panose="020B0604020202020204" pitchFamily="34" charset="0"/>
            </a:endParaRPr>
          </a:p>
          <a:p>
            <a:pPr algn="l">
              <a:buClr>
                <a:schemeClr val="tx1"/>
              </a:buClr>
              <a:buSzTx/>
              <a:buFontTx/>
              <a:buAutoNum type="arabicPeriod"/>
            </a:pPr>
            <a:r>
              <a:rPr lang="en-US" altLang="zh-CN" sz="1600">
                <a:latin typeface="Arial" panose="020B0604020202020204" pitchFamily="34" charset="0"/>
              </a:rPr>
              <a:t>伞状活动是指那些贯穿整个软件开发过程中的活动，如文档记录、质量管理等。这些活动的重要性可能会随着项目的不同阶段而有所变化，有些可能在项目的初始阶段更加集中，而在后期则保持较低的活跃度。因此，这些活动不一定在整个过程中均匀分布，而是根据项目的实际需求和所处的开发阶段来调整。</a:t>
            </a:r>
            <a:endParaRPr lang="en-US" altLang="zh-CN" sz="1600">
              <a:latin typeface="Arial" panose="020B0604020202020204" pitchFamily="34" charset="0"/>
            </a:endParaRPr>
          </a:p>
          <a:p>
            <a:pPr algn="l">
              <a:buClr>
                <a:schemeClr val="tx1"/>
              </a:buClr>
              <a:buSzTx/>
              <a:buFontTx/>
              <a:buAutoNum type="arabicPeriod"/>
            </a:pPr>
            <a:endParaRPr lang="en-US" altLang="zh-CN" sz="1600">
              <a:latin typeface="Arial" panose="020B0604020202020204" pitchFamily="34" charset="0"/>
            </a:endParaRPr>
          </a:p>
          <a:p>
            <a:pPr algn="l">
              <a:buClr>
                <a:schemeClr val="tx1"/>
              </a:buClr>
              <a:buSzTx/>
              <a:buFontTx/>
              <a:buAutoNum type="arabicPeriod"/>
            </a:pPr>
            <a:r>
              <a:rPr lang="en-US" altLang="zh-CN" sz="1600">
                <a:latin typeface="Arial" panose="020B0604020202020204" pitchFamily="34" charset="0"/>
              </a:rPr>
              <a:t>描述软件工程过程、方法和工具之间的关系？</a:t>
            </a:r>
            <a:endParaRPr lang="en-US" altLang="zh-CN" sz="1600">
              <a:latin typeface="Arial" panose="020B0604020202020204" pitchFamily="34" charset="0"/>
            </a:endParaRPr>
          </a:p>
          <a:p>
            <a:pPr algn="l">
              <a:buClr>
                <a:schemeClr val="tx1"/>
              </a:buClr>
              <a:buSzTx/>
              <a:buFontTx/>
              <a:buAutoNum type="arabicPeriod"/>
            </a:pPr>
            <a:r>
              <a:rPr lang="en-US" altLang="zh-CN" sz="1600">
                <a:latin typeface="Arial" panose="020B0604020202020204" pitchFamily="34" charset="0"/>
              </a:rPr>
              <a:t>软件工程过程定义了开发活动的序列，而方法则是实现这些活动的技术和策略。工具支持方法的实施，并自动化某些过程中的任务。三者之间的关系是相辅相成的：过程指导何时何地做事情，方法规定如何做，而工具则提供了实现的手段。有效的工具可以提高方法的效率，从而优化整个软件工程过程</a:t>
            </a:r>
            <a:endParaRPr lang="en-US" altLang="zh-CN" sz="1600">
              <a:latin typeface="Arial" panose="020B0604020202020204" pitchFamily="34" charset="0"/>
            </a:endParaRPr>
          </a:p>
        </p:txBody>
      </p:sp>
      <p:sp>
        <p:nvSpPr>
          <p:cNvPr id="178179"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pic>
        <p:nvPicPr>
          <p:cNvPr id="201732" name="Picture 7"/>
          <p:cNvPicPr>
            <a:picLocks noChangeAspect="1"/>
          </p:cNvPicPr>
          <p:nvPr/>
        </p:nvPicPr>
        <p:blipFill>
          <a:blip r:embed="rId1"/>
          <a:stretch>
            <a:fillRect/>
          </a:stretch>
        </p:blipFill>
        <p:spPr>
          <a:xfrm>
            <a:off x="6120130" y="5085080"/>
            <a:ext cx="3652520" cy="3319145"/>
          </a:xfrm>
          <a:prstGeom prst="rect">
            <a:avLst/>
          </a:prstGeom>
          <a:solidFill>
            <a:srgbClr val="96E3FE"/>
          </a:solidFill>
          <a:ln w="12700">
            <a:noFill/>
          </a:ln>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521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6521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265219" name="Rectangle 4"/>
          <p:cNvSpPr/>
          <p:nvPr/>
        </p:nvSpPr>
        <p:spPr>
          <a:xfrm>
            <a:off x="1547813" y="3105150"/>
            <a:ext cx="5795962" cy="381000"/>
          </a:xfrm>
          <a:prstGeom prst="rect">
            <a:avLst/>
          </a:prstGeom>
          <a:noFill/>
          <a:ln w="9525">
            <a:noFill/>
          </a:ln>
        </p:spPr>
        <p:txBody>
          <a:bodyPr anchor="ctr" anchorCtr="0"/>
          <a:p>
            <a:r>
              <a:rPr lang="en-US" altLang="ja-JP" sz="2800" b="1">
                <a:latin typeface="Arial" panose="020B0604020202020204" pitchFamily="34" charset="0"/>
              </a:rPr>
              <a:t>Chapter </a:t>
            </a:r>
            <a:r>
              <a:rPr lang="en-US" altLang="zh-CN" sz="2800" b="1">
                <a:latin typeface="Arial" panose="020B0604020202020204" pitchFamily="34" charset="0"/>
              </a:rPr>
              <a:t>3</a:t>
            </a:r>
            <a:r>
              <a:rPr lang="en-US" altLang="ja-JP" sz="2800" b="1">
                <a:latin typeface="Arial" panose="020B0604020202020204" pitchFamily="34" charset="0"/>
              </a:rPr>
              <a:t>  Agile Development</a:t>
            </a:r>
            <a:endParaRPr lang="en-US" altLang="ja-JP" sz="2800" b="1">
              <a:latin typeface="Arial" panose="020B0604020202020204" pitchFamily="34"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5090" name="标题 345089"/>
          <p:cNvSpPr>
            <a:spLocks noGrp="1"/>
          </p:cNvSpPr>
          <p:nvPr>
            <p:ph type="title"/>
          </p:nvPr>
        </p:nvSpPr>
        <p:spPr/>
        <p:txBody>
          <a:bodyPr anchor="ctr" anchorCtr="0"/>
          <a:p>
            <a:endParaRPr lang="zh-CN" altLang="en-US" dirty="0"/>
          </a:p>
        </p:txBody>
      </p:sp>
      <p:sp>
        <p:nvSpPr>
          <p:cNvPr id="345091" name="文本占位符 345090"/>
          <p:cNvSpPr>
            <a:spLocks noGrp="1"/>
          </p:cNvSpPr>
          <p:nvPr>
            <p:ph type="body" idx="1"/>
          </p:nvPr>
        </p:nvSpPr>
        <p:spPr/>
        <p:txBody>
          <a:bodyPr/>
          <a:p>
            <a:r>
              <a:rPr lang="en-US" altLang="ja-JP"/>
              <a:t>Competence,</a:t>
            </a:r>
            <a:r>
              <a:rPr lang="en-US" altLang="ja-JP">
                <a:latin typeface="Arial" panose="020B0604020202020204" pitchFamily="34" charset="0"/>
                <a:sym typeface="+mn-ea"/>
              </a:rPr>
              <a:t>traits </a:t>
            </a:r>
            <a:endParaRPr lang="en-US" altLang="zh-CN"/>
          </a:p>
          <a:p>
            <a:r>
              <a:rPr lang="en-US" altLang="zh-CN"/>
              <a:t>Agile</a:t>
            </a:r>
            <a:r>
              <a:rPr lang="zh-CN" altLang="en-US" dirty="0"/>
              <a:t>，</a:t>
            </a:r>
            <a:r>
              <a:rPr lang="en-US" altLang="zh-CN"/>
              <a:t>agility</a:t>
            </a:r>
            <a:endParaRPr lang="en-US" altLang="zh-CN"/>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726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6726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267267"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Chapter </a:t>
            </a:r>
            <a:r>
              <a:rPr lang="en-US" altLang="zh-CN" sz="2800" b="1">
                <a:latin typeface="Arial" panose="020B0604020202020204" pitchFamily="34" charset="0"/>
              </a:rPr>
              <a:t>3</a:t>
            </a:r>
            <a:r>
              <a:rPr lang="en-US" altLang="ja-JP" sz="2800" b="1">
                <a:latin typeface="Arial" panose="020B0604020202020204" pitchFamily="34" charset="0"/>
              </a:rPr>
              <a:t>  Agile and Process</a:t>
            </a:r>
            <a:endParaRPr lang="en-US" altLang="ja-JP" sz="2800" b="1">
              <a:latin typeface="Arial" panose="020B0604020202020204" pitchFamily="34" charset="0"/>
            </a:endParaRPr>
          </a:p>
        </p:txBody>
      </p:sp>
      <p:sp>
        <p:nvSpPr>
          <p:cNvPr id="267268" name="Rectangle 5"/>
          <p:cNvSpPr/>
          <p:nvPr/>
        </p:nvSpPr>
        <p:spPr>
          <a:xfrm>
            <a:off x="431800" y="1255713"/>
            <a:ext cx="8424863" cy="3415030"/>
          </a:xfrm>
          <a:prstGeom prst="rect">
            <a:avLst/>
          </a:prstGeom>
          <a:noFill/>
          <a:ln w="9525">
            <a:noFill/>
          </a:ln>
        </p:spPr>
        <p:txBody>
          <a:bodyPr>
            <a:spAutoFit/>
          </a:bodyPr>
          <a:p>
            <a:pPr eaLnBrk="0" hangingPunct="0">
              <a:buClr>
                <a:schemeClr val="folHlink"/>
              </a:buClr>
              <a:buFont typeface="Wingdings" panose="05000000000000000000" pitchFamily="2" charset="2"/>
              <a:buChar char="n"/>
            </a:pPr>
            <a:r>
              <a:rPr lang="en-US" altLang="ja-JP" sz="2400">
                <a:latin typeface="Arial" panose="020B0604020202020204" pitchFamily="34" charset="0"/>
              </a:rPr>
              <a:t>The Manifesto for Agile</a:t>
            </a:r>
            <a:endParaRPr lang="en-US" altLang="zh-CN"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400">
                <a:latin typeface="Arial" panose="020B0604020202020204" pitchFamily="34" charset="0"/>
              </a:rPr>
              <a:t>What is Agility?</a:t>
            </a:r>
            <a:endParaRPr lang="en-US" altLang="ja-JP"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400">
                <a:latin typeface="Arial" panose="020B0604020202020204" pitchFamily="34" charset="0"/>
              </a:rPr>
              <a:t> An Agile process</a:t>
            </a:r>
            <a:endParaRPr lang="en-US" altLang="ja-JP"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400">
                <a:latin typeface="Arial" panose="020B0604020202020204" pitchFamily="34" charset="0"/>
              </a:rPr>
              <a:t> Agile Process Model</a:t>
            </a:r>
            <a:endParaRPr lang="en-US" altLang="ja-JP" sz="2400">
              <a:latin typeface="Arial" panose="020B0604020202020204" pitchFamily="34" charset="0"/>
            </a:endParaRPr>
          </a:p>
          <a:p>
            <a:pPr marL="742950" lvl="1" indent="-285750" eaLnBrk="0" hangingPunct="0">
              <a:buClr>
                <a:schemeClr val="folHlink"/>
              </a:buClr>
              <a:buFont typeface="Wingdings" panose="05000000000000000000" pitchFamily="2" charset="2"/>
              <a:buChar char="n"/>
            </a:pPr>
            <a:r>
              <a:rPr lang="en-US" altLang="ja-JP" sz="2400">
                <a:sym typeface="+mn-ea"/>
              </a:rPr>
              <a:t>Scrum</a:t>
            </a:r>
            <a:endParaRPr lang="en-US" altLang="ja-JP" sz="2400">
              <a:sym typeface="+mn-ea"/>
            </a:endParaRPr>
          </a:p>
          <a:p>
            <a:pPr marL="742950" lvl="1" indent="-285750" eaLnBrk="0" hangingPunct="0">
              <a:buClr>
                <a:schemeClr val="folHlink"/>
              </a:buClr>
              <a:buFont typeface="Wingdings" panose="05000000000000000000" pitchFamily="2" charset="2"/>
              <a:buChar char="n"/>
            </a:pPr>
            <a:r>
              <a:rPr lang="en-US" altLang="ja-JP" sz="2400">
                <a:latin typeface="Arial" panose="020B0604020202020204" pitchFamily="34" charset="0"/>
              </a:rPr>
              <a:t>Extreme Programming (</a:t>
            </a:r>
            <a:r>
              <a:rPr lang="en-US" altLang="ja-JP" sz="2400">
                <a:solidFill>
                  <a:srgbClr val="FF0000"/>
                </a:solidFill>
                <a:latin typeface="Arial" panose="020B0604020202020204" pitchFamily="34" charset="0"/>
              </a:rPr>
              <a:t>XP</a:t>
            </a:r>
            <a:r>
              <a:rPr lang="en-US" altLang="ja-JP" sz="2400">
                <a:latin typeface="Arial" panose="020B0604020202020204" pitchFamily="34" charset="0"/>
              </a:rPr>
              <a:t>)</a:t>
            </a:r>
            <a:endParaRPr lang="en-US" altLang="ja-JP" sz="2400">
              <a:latin typeface="Arial" panose="020B0604020202020204" pitchFamily="34" charset="0"/>
            </a:endParaRPr>
          </a:p>
          <a:p>
            <a:pPr marL="742950" lvl="1" indent="-285750" eaLnBrk="0" hangingPunct="0">
              <a:buClr>
                <a:schemeClr val="folHlink"/>
              </a:buClr>
              <a:buFont typeface="Wingdings" panose="05000000000000000000" pitchFamily="2" charset="2"/>
              <a:buChar char="n"/>
            </a:pPr>
            <a:r>
              <a:rPr lang="en-US" altLang="ja-JP" sz="2400">
                <a:latin typeface="Arial" panose="020B0604020202020204" pitchFamily="34" charset="0"/>
              </a:rPr>
              <a:t>Kanban </a:t>
            </a:r>
            <a:endParaRPr lang="en-US" altLang="zh-CN" sz="2400">
              <a:latin typeface="Arial" panose="020B0604020202020204" pitchFamily="34" charset="0"/>
            </a:endParaRPr>
          </a:p>
          <a:p>
            <a:pPr marL="742950" lvl="1" indent="-285750" eaLnBrk="0" hangingPunct="0">
              <a:buClr>
                <a:schemeClr val="folHlink"/>
              </a:buClr>
              <a:buFont typeface="Wingdings" panose="05000000000000000000" pitchFamily="2" charset="2"/>
              <a:buChar char="n"/>
            </a:pPr>
            <a:r>
              <a:rPr lang="en-US" altLang="ja-JP" sz="2400">
                <a:latin typeface="Arial" panose="020B0604020202020204" pitchFamily="34" charset="0"/>
              </a:rPr>
              <a:t>DevOps</a:t>
            </a:r>
            <a:endParaRPr lang="en-US" altLang="ja-JP" sz="2400">
              <a:latin typeface="Arial" panose="020B0604020202020204" pitchFamily="34" charset="0"/>
            </a:endParaRPr>
          </a:p>
          <a:p>
            <a:pPr marL="742950" lvl="1" indent="-285750" eaLnBrk="0" hangingPunct="0">
              <a:buClr>
                <a:schemeClr val="folHlink"/>
              </a:buClr>
              <a:buFont typeface="Wingdings" panose="05000000000000000000" pitchFamily="2" charset="2"/>
            </a:pPr>
            <a:endParaRPr lang="en-US" altLang="ja-JP" sz="2400">
              <a:latin typeface="Arial" panose="020B0604020202020204" pitchFamily="34" charset="0"/>
            </a:endParaRPr>
          </a:p>
        </p:txBody>
      </p:sp>
      <p:sp>
        <p:nvSpPr>
          <p:cNvPr id="267269" name="Text Box 6"/>
          <p:cNvSpPr txBox="1"/>
          <p:nvPr/>
        </p:nvSpPr>
        <p:spPr>
          <a:xfrm>
            <a:off x="179388" y="657225"/>
            <a:ext cx="1431925" cy="519113"/>
          </a:xfrm>
          <a:prstGeom prst="rect">
            <a:avLst/>
          </a:prstGeom>
          <a:noFill/>
          <a:ln w="9525">
            <a:noFill/>
          </a:ln>
        </p:spPr>
        <p:txBody>
          <a:bodyPr>
            <a:spAutoFit/>
          </a:bodyPr>
          <a:p>
            <a:pPr eaLnBrk="0" hangingPunct="0"/>
            <a:r>
              <a:rPr lang="en-US" altLang="ja-JP" sz="2800">
                <a:latin typeface="Arial" panose="020B0604020202020204" pitchFamily="34" charset="0"/>
              </a:rPr>
              <a:t>Content</a:t>
            </a:r>
            <a:endParaRPr lang="en-US" altLang="ja-JP" sz="2800">
              <a:latin typeface="Arial" panose="020B0604020202020204" pitchFamily="34" charset="0"/>
            </a:endParaRPr>
          </a:p>
        </p:txBody>
      </p:sp>
      <p:pic>
        <p:nvPicPr>
          <p:cNvPr id="267270" name="Picture 7" descr="content"/>
          <p:cNvPicPr>
            <a:picLocks noChangeAspect="1"/>
          </p:cNvPicPr>
          <p:nvPr/>
        </p:nvPicPr>
        <p:blipFill>
          <a:blip r:embed="rId1"/>
          <a:stretch>
            <a:fillRect/>
          </a:stretch>
        </p:blipFill>
        <p:spPr>
          <a:xfrm>
            <a:off x="7553325" y="4041775"/>
            <a:ext cx="1590675" cy="159067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3794" name="Rectangle 4"/>
          <p:cNvSpPr>
            <a:spLocks noGrp="1"/>
          </p:cNvSpPr>
          <p:nvPr>
            <p:ph type="title" idx="4294967295"/>
          </p:nvPr>
        </p:nvSpPr>
        <p:spPr>
          <a:xfrm>
            <a:off x="179388" y="225425"/>
            <a:ext cx="8534400" cy="381000"/>
          </a:xfrm>
        </p:spPr>
        <p:txBody>
          <a:bodyPr vert="horz" wrap="square" lIns="91440" tIns="45720" rIns="91440" bIns="45720" anchor="ctr" anchorCtr="0"/>
          <a:p>
            <a:pPr eaLnBrk="1" hangingPunct="1"/>
            <a:r>
              <a:rPr lang="en-US" altLang="zh-CN"/>
              <a:t>1.1 The Nature of Software</a:t>
            </a:r>
            <a:endParaRPr lang="en-US" altLang="ja-JP"/>
          </a:p>
        </p:txBody>
      </p:sp>
      <p:sp>
        <p:nvSpPr>
          <p:cNvPr id="33795" name="Text Box 4"/>
          <p:cNvSpPr txBox="1"/>
          <p:nvPr/>
        </p:nvSpPr>
        <p:spPr>
          <a:xfrm>
            <a:off x="179388" y="944563"/>
            <a:ext cx="8604250" cy="4230687"/>
          </a:xfrm>
          <a:prstGeom prst="rect">
            <a:avLst/>
          </a:prstGeom>
          <a:noFill/>
          <a:ln w="9525">
            <a:noFill/>
          </a:ln>
        </p:spPr>
        <p:txBody>
          <a:bodyPr>
            <a:spAutoFit/>
          </a:bodyPr>
          <a:p>
            <a:pPr eaLnBrk="0" hangingPunct="0">
              <a:buClr>
                <a:schemeClr val="folHlink"/>
              </a:buClr>
              <a:buFont typeface="Wingdings" panose="05000000000000000000" pitchFamily="2" charset="2"/>
            </a:pPr>
            <a:r>
              <a:rPr lang="en-US" altLang="zh-CN" b="1">
                <a:latin typeface="Arial" panose="020B0604020202020204" pitchFamily="34" charset="0"/>
              </a:rPr>
              <a:t>Question????</a:t>
            </a:r>
            <a:endParaRPr lang="en-US" altLang="zh-CN" sz="2400">
              <a:latin typeface="Arial" panose="020B0604020202020204" pitchFamily="34" charset="0"/>
            </a:endParaRPr>
          </a:p>
          <a:p>
            <a:pPr eaLnBrk="0" hangingPunct="0">
              <a:buClr>
                <a:schemeClr val="folHlink"/>
              </a:buClr>
              <a:buFont typeface="Wingdings" panose="05000000000000000000" pitchFamily="2" charset="2"/>
              <a:buChar char="n"/>
            </a:pPr>
            <a:endParaRPr lang="en-US" altLang="zh-CN"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400">
                <a:latin typeface="Arial" panose="020B0604020202020204" pitchFamily="34" charset="0"/>
              </a:rPr>
              <a:t>Why does it take so long to get software finished</a:t>
            </a:r>
            <a:endParaRPr lang="en-US" altLang="zh-CN"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400">
                <a:latin typeface="Arial" panose="020B0604020202020204" pitchFamily="34" charset="0"/>
              </a:rPr>
              <a:t> Why are development costs so high</a:t>
            </a:r>
            <a:endParaRPr lang="en-US" altLang="zh-CN"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400">
                <a:latin typeface="Arial" panose="020B0604020202020204" pitchFamily="34" charset="0"/>
              </a:rPr>
              <a:t> Why can’t we find all errors before we give the software to our customers</a:t>
            </a:r>
            <a:endParaRPr lang="en-US" altLang="zh-CN"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400">
                <a:latin typeface="Arial" panose="020B0604020202020204" pitchFamily="34" charset="0"/>
              </a:rPr>
              <a:t> Why do we spend so much time and effort maintaining existing programs</a:t>
            </a:r>
            <a:endParaRPr lang="en-US" altLang="zh-CN"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400">
                <a:latin typeface="Arial" panose="020B0604020202020204" pitchFamily="34" charset="0"/>
              </a:rPr>
              <a:t> Why do we continue to have difficulty in measuring progress as software is being developed and maintained</a:t>
            </a:r>
            <a:endParaRPr lang="en-US" altLang="zh-CN"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400">
                <a:latin typeface="Arial" panose="020B0604020202020204" pitchFamily="34" charset="0"/>
              </a:rPr>
              <a:t> </a:t>
            </a:r>
            <a:endParaRPr lang="ja-JP" altLang="en-US" sz="2400" dirty="0">
              <a:latin typeface="Arial" panose="020B0604020202020204" pitchFamily="34" charset="0"/>
            </a:endParaRPr>
          </a:p>
        </p:txBody>
      </p:sp>
      <p:sp>
        <p:nvSpPr>
          <p:cNvPr id="33796"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931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6931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37224" name="Rectangle 8"/>
          <p:cNvSpPr>
            <a:spLocks noChangeArrowheads="1"/>
          </p:cNvSpPr>
          <p:nvPr/>
        </p:nvSpPr>
        <p:spPr bwMode="auto">
          <a:xfrm>
            <a:off x="0" y="225425"/>
            <a:ext cx="914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ja-JP" sz="28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The Manifesto for Agile Software Development</a:t>
            </a:r>
            <a:endParaRPr kumimoji="0" lang="ja-JP" altLang="en-US" sz="2800" b="1"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
        <p:nvSpPr>
          <p:cNvPr id="137225" name="Text Box 9"/>
          <p:cNvSpPr txBox="1">
            <a:spLocks noChangeArrowheads="1"/>
          </p:cNvSpPr>
          <p:nvPr/>
        </p:nvSpPr>
        <p:spPr bwMode="auto">
          <a:xfrm>
            <a:off x="395288" y="873125"/>
            <a:ext cx="8569325" cy="247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R="0" defTabSz="914400" eaLnBrk="0" hangingPunct="0">
              <a:lnSpc>
                <a:spcPct val="90000"/>
              </a:lnSpc>
              <a:spcBef>
                <a:spcPts val="600"/>
              </a:spcBef>
              <a:buClrTx/>
              <a:buSzTx/>
              <a:buFontTx/>
            </a:pPr>
            <a:r>
              <a:rPr kumimoji="0" lang="ja-JP" altLang="en-US" sz="2000" b="1" kern="1200" cap="none" spc="0" normalizeH="0" baseline="0" noProof="1" dirty="0">
                <a:effectLst>
                  <a:outerShdw blurRad="38100" dist="38100" dir="2700000">
                    <a:srgbClr val="C0C0C0"/>
                  </a:outerShdw>
                </a:effectLst>
                <a:latin typeface="Palatino" pitchFamily="-128" charset="0"/>
                <a:ea typeface="MS PGothic" panose="020B0600070205080204" pitchFamily="34" charset="-128"/>
                <a:cs typeface="+mn-cs"/>
              </a:rPr>
              <a:t>“</a:t>
            </a:r>
            <a:r>
              <a:rPr kumimoji="0" lang="en-US" altLang="ja-JP" sz="2000" b="1" kern="1200" cap="none" spc="0" normalizeH="0" baseline="0" noProof="1">
                <a:effectLst>
                  <a:outerShdw blurRad="38100" dist="38100" dir="2700000">
                    <a:srgbClr val="C0C0C0"/>
                  </a:outerShdw>
                </a:effectLst>
                <a:latin typeface="Palatino" pitchFamily="-128" charset="0"/>
                <a:ea typeface="MS PGothic" panose="020B0600070205080204" pitchFamily="34" charset="-128"/>
                <a:cs typeface="+mn-cs"/>
              </a:rPr>
              <a:t>We are uncovering better ways of developing software by doing it and helping others do it.  Through this work we have come to value: </a:t>
            </a:r>
            <a:endParaRPr kumimoji="0" lang="en-US" altLang="ja-JP" sz="2000" b="1" kern="1200" cap="none" spc="0" normalizeH="0" baseline="0" noProof="1">
              <a:effectLst>
                <a:outerShdw blurRad="38100" dist="38100" dir="2700000">
                  <a:srgbClr val="C0C0C0"/>
                </a:outerShdw>
              </a:effectLst>
              <a:latin typeface="Palatino" pitchFamily="-128" charset="0"/>
              <a:ea typeface="MS PGothic" panose="020B0600070205080204" pitchFamily="34" charset="-128"/>
              <a:cs typeface="+mn-cs"/>
            </a:endParaRPr>
          </a:p>
          <a:p>
            <a:pPr marL="457200" marR="0" lvl="1" indent="0" algn="l" defTabSz="914400" rtl="0" eaLnBrk="0" fontAlgn="base" latinLnBrk="0" hangingPunct="0">
              <a:lnSpc>
                <a:spcPct val="90000"/>
              </a:lnSpc>
              <a:spcBef>
                <a:spcPts val="300"/>
              </a:spcBef>
              <a:spcAft>
                <a:spcPct val="0"/>
              </a:spcAft>
              <a:buClr>
                <a:schemeClr val="folHlink"/>
              </a:buClr>
              <a:buSzTx/>
              <a:buFont typeface="Wingdings" panose="05000000000000000000" pitchFamily="2" charset="2"/>
              <a:buChar char="n"/>
            </a:pPr>
            <a:r>
              <a:rPr kumimoji="0" lang="en-US" altLang="ja-JP" sz="2000" b="1" i="1" u="none" strike="noStrike" kern="1200" cap="none" spc="0" normalizeH="0" baseline="0" noProof="1">
                <a:solidFill>
                  <a:schemeClr val="tx1"/>
                </a:solidFill>
                <a:effectLst>
                  <a:outerShdw blurRad="38100" dist="38100" dir="2700000">
                    <a:srgbClr val="C0C0C0"/>
                  </a:outerShdw>
                </a:effectLst>
                <a:latin typeface="Palatino" pitchFamily="-128" charset="0"/>
                <a:ea typeface="MS PGothic" panose="020B0600070205080204" pitchFamily="34" charset="-128"/>
                <a:cs typeface="+mn-cs"/>
              </a:rPr>
              <a:t> </a:t>
            </a:r>
            <a:r>
              <a:rPr kumimoji="0" lang="en-US" altLang="ja-JP" sz="2000" b="1" i="1" u="none" strike="noStrike"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rPr>
              <a:t>Individuals and interactions</a:t>
            </a:r>
            <a:r>
              <a:rPr kumimoji="0" lang="en-US" altLang="ja-JP" sz="2000" b="1" i="0" u="none" strike="noStrike"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rPr>
              <a:t> </a:t>
            </a:r>
            <a:r>
              <a:rPr kumimoji="0" lang="en-US" altLang="ja-JP" sz="2000" b="1" i="0" u="none" strike="noStrike" kern="1200" cap="none" spc="0" normalizeH="0" baseline="0" noProof="1">
                <a:solidFill>
                  <a:schemeClr val="tx1"/>
                </a:solidFill>
                <a:effectLst>
                  <a:outerShdw blurRad="38100" dist="38100" dir="2700000">
                    <a:srgbClr val="C0C0C0"/>
                  </a:outerShdw>
                </a:effectLst>
                <a:latin typeface="Palatino" pitchFamily="-128" charset="0"/>
                <a:ea typeface="MS PGothic" panose="020B0600070205080204" pitchFamily="34" charset="-128"/>
                <a:cs typeface="+mn-cs"/>
              </a:rPr>
              <a:t>over</a:t>
            </a:r>
            <a:r>
              <a:rPr kumimoji="0" lang="en-US" altLang="ja-JP" sz="2000" b="1" i="0" u="none" strike="noStrike"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rPr>
              <a:t> processes and tools</a:t>
            </a:r>
            <a:endParaRPr kumimoji="0" lang="en-US" altLang="ja-JP" sz="2000" b="1" i="0" u="none" strike="noStrike"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endParaRPr>
          </a:p>
          <a:p>
            <a:pPr marL="457200" marR="0" lvl="1" indent="0" algn="l" defTabSz="914400" rtl="0" eaLnBrk="0" fontAlgn="base" latinLnBrk="0" hangingPunct="0">
              <a:lnSpc>
                <a:spcPct val="90000"/>
              </a:lnSpc>
              <a:spcBef>
                <a:spcPts val="300"/>
              </a:spcBef>
              <a:spcAft>
                <a:spcPct val="0"/>
              </a:spcAft>
              <a:buClr>
                <a:schemeClr val="folHlink"/>
              </a:buClr>
              <a:buSzTx/>
              <a:buFont typeface="Wingdings" panose="05000000000000000000" pitchFamily="2" charset="2"/>
              <a:buChar char="n"/>
            </a:pPr>
            <a:r>
              <a:rPr kumimoji="0" lang="en-US" altLang="ja-JP" sz="2000" b="1" i="1" u="none" strike="noStrike"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rPr>
              <a:t> Working software</a:t>
            </a:r>
            <a:r>
              <a:rPr kumimoji="0" lang="en-US" altLang="ja-JP" sz="2000" b="1" i="0" u="none" strike="noStrike"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rPr>
              <a:t> </a:t>
            </a:r>
            <a:r>
              <a:rPr kumimoji="0" lang="en-US" altLang="ja-JP" sz="2000" b="1" i="0" u="none" strike="noStrike" kern="1200" cap="none" spc="0" normalizeH="0" baseline="0" noProof="1">
                <a:solidFill>
                  <a:schemeClr val="tx1"/>
                </a:solidFill>
                <a:effectLst>
                  <a:outerShdw blurRad="38100" dist="38100" dir="2700000">
                    <a:srgbClr val="C0C0C0"/>
                  </a:outerShdw>
                </a:effectLst>
                <a:latin typeface="Palatino" pitchFamily="-128" charset="0"/>
                <a:ea typeface="MS PGothic" panose="020B0600070205080204" pitchFamily="34" charset="-128"/>
                <a:cs typeface="+mn-cs"/>
              </a:rPr>
              <a:t>over</a:t>
            </a:r>
            <a:r>
              <a:rPr kumimoji="0" lang="en-US" altLang="ja-JP" sz="2000" b="1" i="0" u="none" strike="noStrike"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rPr>
              <a:t> comprehensive documentation </a:t>
            </a:r>
            <a:endParaRPr kumimoji="0" lang="en-US" altLang="ja-JP" sz="2000" b="1" i="0" u="none" strike="noStrike"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endParaRPr>
          </a:p>
          <a:p>
            <a:pPr marL="457200" marR="0" lvl="1" indent="0" algn="l" defTabSz="914400" rtl="0" eaLnBrk="0" fontAlgn="base" latinLnBrk="0" hangingPunct="0">
              <a:lnSpc>
                <a:spcPct val="90000"/>
              </a:lnSpc>
              <a:spcBef>
                <a:spcPts val="300"/>
              </a:spcBef>
              <a:spcAft>
                <a:spcPct val="0"/>
              </a:spcAft>
              <a:buClr>
                <a:schemeClr val="folHlink"/>
              </a:buClr>
              <a:buSzTx/>
              <a:buFont typeface="Wingdings" panose="05000000000000000000" pitchFamily="2" charset="2"/>
              <a:buChar char="n"/>
            </a:pPr>
            <a:r>
              <a:rPr kumimoji="0" lang="en-US" altLang="ja-JP" sz="2000" b="1" i="1" u="none" strike="noStrike"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rPr>
              <a:t> Customer collaboration</a:t>
            </a:r>
            <a:r>
              <a:rPr kumimoji="0" lang="en-US" altLang="ja-JP" sz="2000" b="1" i="0" u="none" strike="noStrike"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rPr>
              <a:t> </a:t>
            </a:r>
            <a:r>
              <a:rPr kumimoji="0" lang="en-US" altLang="ja-JP" sz="2000" b="1" i="0" u="none" strike="noStrike" kern="1200" cap="none" spc="0" normalizeH="0" baseline="0" noProof="1">
                <a:solidFill>
                  <a:schemeClr val="tx1"/>
                </a:solidFill>
                <a:effectLst>
                  <a:outerShdw blurRad="38100" dist="38100" dir="2700000">
                    <a:srgbClr val="C0C0C0"/>
                  </a:outerShdw>
                </a:effectLst>
                <a:latin typeface="Palatino" pitchFamily="-128" charset="0"/>
                <a:ea typeface="MS PGothic" panose="020B0600070205080204" pitchFamily="34" charset="-128"/>
                <a:cs typeface="+mn-cs"/>
              </a:rPr>
              <a:t>over</a:t>
            </a:r>
            <a:r>
              <a:rPr kumimoji="0" lang="en-US" altLang="ja-JP" sz="2000" b="1" i="0" u="none" strike="noStrike"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rPr>
              <a:t> contract negotiation</a:t>
            </a:r>
            <a:endParaRPr kumimoji="0" lang="en-US" altLang="ja-JP" sz="2000" b="1" i="0" u="none" strike="noStrike"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endParaRPr>
          </a:p>
          <a:p>
            <a:pPr marL="457200" marR="0" lvl="1" indent="0" algn="l" defTabSz="914400" rtl="0" eaLnBrk="0" fontAlgn="base" latinLnBrk="0" hangingPunct="0">
              <a:lnSpc>
                <a:spcPct val="90000"/>
              </a:lnSpc>
              <a:spcBef>
                <a:spcPts val="300"/>
              </a:spcBef>
              <a:spcAft>
                <a:spcPct val="0"/>
              </a:spcAft>
              <a:buClr>
                <a:schemeClr val="folHlink"/>
              </a:buClr>
              <a:buSzTx/>
              <a:buFont typeface="Wingdings" panose="05000000000000000000" pitchFamily="2" charset="2"/>
              <a:buChar char="n"/>
            </a:pPr>
            <a:r>
              <a:rPr kumimoji="0" lang="en-US" altLang="ja-JP" sz="2000" b="1" i="1" u="none" strike="noStrike"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rPr>
              <a:t> Responding to change</a:t>
            </a:r>
            <a:r>
              <a:rPr kumimoji="0" lang="en-US" altLang="ja-JP" sz="2000" b="1" i="0" u="none" strike="noStrike"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rPr>
              <a:t> </a:t>
            </a:r>
            <a:r>
              <a:rPr kumimoji="0" lang="en-US" altLang="ja-JP" sz="2000" b="1" i="0" u="none" strike="noStrike" kern="1200" cap="none" spc="0" normalizeH="0" baseline="0" noProof="1">
                <a:solidFill>
                  <a:schemeClr val="tx1"/>
                </a:solidFill>
                <a:effectLst>
                  <a:outerShdw blurRad="38100" dist="38100" dir="2700000">
                    <a:srgbClr val="C0C0C0"/>
                  </a:outerShdw>
                </a:effectLst>
                <a:latin typeface="Palatino" pitchFamily="-128" charset="0"/>
                <a:ea typeface="MS PGothic" panose="020B0600070205080204" pitchFamily="34" charset="-128"/>
                <a:cs typeface="+mn-cs"/>
              </a:rPr>
              <a:t>over</a:t>
            </a:r>
            <a:r>
              <a:rPr kumimoji="0" lang="en-US" altLang="ja-JP" sz="2000" b="1" i="0" u="none" strike="noStrike"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rPr>
              <a:t> following a plan </a:t>
            </a:r>
            <a:endParaRPr kumimoji="0" lang="en-US" altLang="ja-JP" sz="2000" b="1" i="0" u="none" strike="noStrike"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endParaRPr>
          </a:p>
          <a:p>
            <a:pPr marR="0" defTabSz="914400" eaLnBrk="0" hangingPunct="0">
              <a:lnSpc>
                <a:spcPct val="90000"/>
              </a:lnSpc>
              <a:spcBef>
                <a:spcPts val="300"/>
              </a:spcBef>
              <a:buClrTx/>
              <a:buSzTx/>
              <a:buFontTx/>
            </a:pPr>
            <a:r>
              <a:rPr kumimoji="0" lang="en-US" altLang="ja-JP" sz="2000" b="1" kern="1200" cap="none" spc="0" normalizeH="0" baseline="0" noProof="1">
                <a:effectLst>
                  <a:outerShdw blurRad="38100" dist="38100" dir="2700000">
                    <a:srgbClr val="C0C0C0"/>
                  </a:outerShdw>
                </a:effectLst>
                <a:latin typeface="Palatino" pitchFamily="-128" charset="0"/>
                <a:ea typeface="MS PGothic" panose="020B0600070205080204" pitchFamily="34" charset="-128"/>
                <a:cs typeface="+mn-cs"/>
              </a:rPr>
              <a:t>That is, while there is value in the items on the right, we value the items on the left </a:t>
            </a:r>
            <a:r>
              <a:rPr kumimoji="0" lang="en-US" altLang="ja-JP" sz="2000" b="1"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rPr>
              <a:t>more</a:t>
            </a:r>
            <a:r>
              <a:rPr kumimoji="0" lang="en-US" altLang="ja-JP" sz="2000" b="1" kern="1200" cap="none" spc="0" normalizeH="0" baseline="0" noProof="1">
                <a:effectLst>
                  <a:outerShdw blurRad="38100" dist="38100" dir="2700000">
                    <a:srgbClr val="C0C0C0"/>
                  </a:outerShdw>
                </a:effectLst>
                <a:latin typeface="Palatino" pitchFamily="-128" charset="0"/>
                <a:ea typeface="MS PGothic" panose="020B0600070205080204" pitchFamily="34" charset="-128"/>
                <a:cs typeface="+mn-cs"/>
              </a:rPr>
              <a:t>.” by Kent Beck et al.</a:t>
            </a:r>
            <a:endParaRPr kumimoji="0" lang="en-US" altLang="ja-JP" sz="2000" b="1" kern="1200" cap="none" spc="0" normalizeH="0" baseline="0" noProof="1">
              <a:effectLst>
                <a:outerShdw blurRad="38100" dist="38100" dir="2700000">
                  <a:srgbClr val="C0C0C0"/>
                </a:outerShdw>
              </a:effectLst>
              <a:latin typeface="Palatino" pitchFamily="-128" charset="0"/>
              <a:ea typeface="MS PGothic" panose="020B0600070205080204" pitchFamily="34" charset="-128"/>
              <a:cs typeface="+mn-cs"/>
            </a:endParaRPr>
          </a:p>
        </p:txBody>
      </p:sp>
      <p:pic>
        <p:nvPicPr>
          <p:cNvPr id="269317" name="Picture 10" descr="Agile-Manifesto"/>
          <p:cNvPicPr>
            <a:picLocks noChangeAspect="1"/>
          </p:cNvPicPr>
          <p:nvPr/>
        </p:nvPicPr>
        <p:blipFill>
          <a:blip r:embed="rId1"/>
          <a:stretch>
            <a:fillRect/>
          </a:stretch>
        </p:blipFill>
        <p:spPr>
          <a:xfrm>
            <a:off x="669925" y="3481388"/>
            <a:ext cx="3311525" cy="2493962"/>
          </a:xfrm>
          <a:prstGeom prst="rect">
            <a:avLst/>
          </a:prstGeom>
          <a:noFill/>
          <a:ln w="9525">
            <a:noFill/>
          </a:ln>
        </p:spPr>
      </p:pic>
      <p:sp>
        <p:nvSpPr>
          <p:cNvPr id="269318" name="文本框 303110"/>
          <p:cNvSpPr txBox="1"/>
          <p:nvPr/>
        </p:nvSpPr>
        <p:spPr>
          <a:xfrm>
            <a:off x="4572000" y="3810000"/>
            <a:ext cx="4114800" cy="1616075"/>
          </a:xfrm>
          <a:prstGeom prst="rect">
            <a:avLst/>
          </a:prstGeom>
          <a:noFill/>
          <a:ln w="9525">
            <a:noFill/>
          </a:ln>
        </p:spPr>
        <p:txBody>
          <a:bodyPr>
            <a:spAutoFit/>
          </a:bodyPr>
          <a:p>
            <a:pPr eaLnBrk="0" hangingPunct="0">
              <a:spcBef>
                <a:spcPct val="50000"/>
              </a:spcBef>
            </a:pPr>
            <a:r>
              <a:rPr lang="en-US" altLang="zh-CN" sz="2000">
                <a:latin typeface="Arial" panose="020B0604020202020204" pitchFamily="34" charset="0"/>
              </a:rPr>
              <a:t>2001</a:t>
            </a:r>
            <a:r>
              <a:rPr lang="zh-CN" altLang="en-US" sz="2000" dirty="0">
                <a:latin typeface="Arial" panose="020B0604020202020204" pitchFamily="34" charset="0"/>
              </a:rPr>
              <a:t>， </a:t>
            </a:r>
            <a:r>
              <a:rPr lang="en-US" altLang="zh-CN" sz="2000">
                <a:latin typeface="Arial" panose="020B0604020202020204" pitchFamily="34" charset="0"/>
              </a:rPr>
              <a:t>Kent Beck + 16 developers/writer/consultants</a:t>
            </a:r>
            <a:endParaRPr lang="en-US" altLang="zh-CN" sz="2000">
              <a:latin typeface="Arial" panose="020B0604020202020204" pitchFamily="34" charset="0"/>
            </a:endParaRPr>
          </a:p>
          <a:p>
            <a:pPr eaLnBrk="0" hangingPunct="0">
              <a:spcBef>
                <a:spcPct val="50000"/>
              </a:spcBef>
            </a:pPr>
            <a:endParaRPr lang="en-US" altLang="zh-CN" sz="2000">
              <a:latin typeface="Arial" panose="020B0604020202020204" pitchFamily="34" charset="0"/>
            </a:endParaRPr>
          </a:p>
          <a:p>
            <a:pPr eaLnBrk="0" hangingPunct="0">
              <a:spcBef>
                <a:spcPct val="50000"/>
              </a:spcBef>
            </a:pPr>
            <a:r>
              <a:rPr lang="en-US" altLang="zh-CN" sz="2000">
                <a:latin typeface="Arial" panose="020B0604020202020204" pitchFamily="34" charset="0"/>
              </a:rPr>
              <a:t> </a:t>
            </a:r>
            <a:r>
              <a:rPr lang="en-US" altLang="zh-CN" sz="2000" b="1">
                <a:latin typeface="Arial" panose="020B0604020202020204" pitchFamily="34" charset="0"/>
              </a:rPr>
              <a:t>Agile alliance</a:t>
            </a:r>
            <a:endParaRPr lang="en-US" altLang="zh-CN" sz="2000" b="1">
              <a:latin typeface="Arial" panose="020B0604020202020204" pitchFamily="34" charset="0"/>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1361" name="灯片编号占位符 3"/>
          <p:cNvSpPr txBox="1">
            <a:spLocks noGrp="1"/>
          </p:cNvSpPr>
          <p:nvPr/>
        </p:nvSpPr>
        <p:spPr>
          <a:xfrm>
            <a:off x="3352800" y="6324600"/>
            <a:ext cx="2286000" cy="381000"/>
          </a:xfrm>
          <a:prstGeom prst="rect">
            <a:avLst/>
          </a:prstGeom>
          <a:noFill/>
          <a:ln w="9525">
            <a:noFill/>
          </a:ln>
        </p:spPr>
        <p:txBody>
          <a:bodyPr/>
          <a:p>
            <a:pPr algn="r" eaLnBrk="0" hangingPunct="0"/>
            <a:fld id="{9A0DB2DC-4C9A-4742-B13C-FB6460FD3503}" type="slidenum">
              <a:rPr lang="en-US" altLang="zh-CN" sz="1400">
                <a:latin typeface="Times New Roman" panose="02020603050405020304" pitchFamily="18" charset="0"/>
                <a:ea typeface="宋体" panose="02010600030101010101" pitchFamily="2" charset="-122"/>
              </a:rPr>
            </a:fld>
            <a:endParaRPr lang="en-US" altLang="zh-CN" sz="1400">
              <a:latin typeface="Times New Roman" panose="02020603050405020304" pitchFamily="18" charset="0"/>
              <a:ea typeface="宋体" panose="02010600030101010101" pitchFamily="2" charset="-122"/>
            </a:endParaRPr>
          </a:p>
        </p:txBody>
      </p:sp>
      <p:sp>
        <p:nvSpPr>
          <p:cNvPr id="390147" name="Rectangle 2"/>
          <p:cNvSpPr>
            <a:spLocks noGrp="1"/>
          </p:cNvSpPr>
          <p:nvPr>
            <p:ph type="title" idx="4294967295"/>
          </p:nvPr>
        </p:nvSpPr>
        <p:spPr>
          <a:xfrm>
            <a:off x="0" y="0"/>
            <a:ext cx="7339013" cy="549275"/>
          </a:xfrm>
        </p:spPr>
        <p:txBody>
          <a:bodyPr vert="horz" wrap="square" lIns="91440" tIns="45720" rIns="91440" bIns="45720" anchor="ctr"/>
          <a:p>
            <a:pPr marL="0" marR="0" indent="0" algn="l" defTabSz="914400" rtl="0" eaLnBrk="1" fontAlgn="base" latinLnBrk="0" hangingPunct="1">
              <a:lnSpc>
                <a:spcPct val="100000"/>
              </a:lnSpc>
              <a:spcBef>
                <a:spcPct val="0"/>
              </a:spcBef>
              <a:spcAft>
                <a:spcPct val="0"/>
              </a:spcAft>
              <a:buClrTx/>
              <a:buSzTx/>
              <a:buFontTx/>
              <a:buNone/>
            </a:pPr>
            <a:r>
              <a:rPr kumimoji="0" lang="en-US" altLang="ja-JP" sz="2800" b="1" i="0" u="none" strike="noStrike" kern="0" cap="none" spc="0" normalizeH="0" baseline="0" noProof="1">
                <a:solidFill>
                  <a:schemeClr val="tx1"/>
                </a:solidFill>
                <a:effectLst>
                  <a:outerShdw blurRad="38100" dist="38100" dir="2700000">
                    <a:srgbClr val="C0C0C0"/>
                  </a:outerShdw>
                </a:effectLst>
                <a:latin typeface="+mj-lt"/>
                <a:ea typeface="MS PGothic" panose="020B0600070205080204" pitchFamily="34" charset="-128"/>
                <a:cs typeface="+mj-cs"/>
              </a:rPr>
              <a:t>The Manifesto for Agile</a:t>
            </a:r>
            <a:r>
              <a:rPr kumimoji="0" lang="en-US" altLang="zh-CN" sz="2800" b="1" i="0" u="none" strike="noStrike" kern="0" cap="none" spc="0" normalizeH="0" baseline="0" noProof="1">
                <a:solidFill>
                  <a:schemeClr val="tx1"/>
                </a:solidFill>
                <a:effectLst>
                  <a:outerShdw blurRad="38100" dist="38100" dir="2700000">
                    <a:srgbClr val="C0C0C0"/>
                  </a:outerShdw>
                </a:effectLst>
                <a:latin typeface="+mj-lt"/>
                <a:ea typeface="MS PGothic" panose="020B0600070205080204" pitchFamily="34" charset="-128"/>
                <a:cs typeface="+mj-cs"/>
              </a:rPr>
              <a:t> </a:t>
            </a:r>
            <a:r>
              <a:rPr kumimoji="0" lang="zh-CN" altLang="en-US" sz="2800" b="1" i="0" u="none" strike="noStrike" kern="0" cap="none" spc="0" normalizeH="0" baseline="0" noProof="1" dirty="0">
                <a:solidFill>
                  <a:schemeClr val="tx1"/>
                </a:solidFill>
                <a:effectLst>
                  <a:outerShdw blurRad="38100" dist="38100" dir="2700000">
                    <a:srgbClr val="C0C0C0"/>
                  </a:outerShdw>
                </a:effectLst>
                <a:latin typeface="+mj-lt"/>
                <a:ea typeface="MS PGothic" panose="020B0600070205080204" pitchFamily="34" charset="-128"/>
                <a:cs typeface="+mj-cs"/>
              </a:rPr>
              <a:t>（同前）</a:t>
            </a:r>
            <a:endParaRPr kumimoji="0" lang="en-US" altLang="zh-CN" sz="2800" b="0" i="0" u="none" strike="noStrike" kern="0" cap="none" spc="0" normalizeH="0" baseline="0" noProof="1">
              <a:solidFill>
                <a:schemeClr val="tx1"/>
              </a:solidFill>
              <a:latin typeface="+mj-lt"/>
              <a:ea typeface="宋体" panose="02010600030101010101" pitchFamily="2" charset="-122"/>
              <a:cs typeface="+mj-cs"/>
            </a:endParaRPr>
          </a:p>
        </p:txBody>
      </p:sp>
      <p:sp>
        <p:nvSpPr>
          <p:cNvPr id="271363" name="Rectangle 3"/>
          <p:cNvSpPr>
            <a:spLocks noGrp="1"/>
          </p:cNvSpPr>
          <p:nvPr>
            <p:ph type="body" idx="4294967295"/>
          </p:nvPr>
        </p:nvSpPr>
        <p:spPr>
          <a:xfrm>
            <a:off x="179388" y="908050"/>
            <a:ext cx="8605837" cy="5307013"/>
          </a:xfrm>
        </p:spPr>
        <p:txBody>
          <a:bodyPr vert="horz" wrap="square" lIns="91440" tIns="45720" rIns="91440" bIns="45720" anchor="t" anchorCtr="0"/>
          <a:p>
            <a:pPr eaLnBrk="1" hangingPunct="1">
              <a:buNone/>
            </a:pPr>
            <a:r>
              <a:rPr lang="en-US" altLang="zh-CN" sz="3200">
                <a:ea typeface="宋体" panose="02010600030101010101" pitchFamily="2" charset="-122"/>
              </a:rPr>
              <a:t>    </a:t>
            </a:r>
            <a:r>
              <a:rPr lang="en-US" altLang="zh-CN" sz="3200">
                <a:solidFill>
                  <a:srgbClr val="FF0000"/>
                </a:solidFill>
                <a:ea typeface="宋体" panose="02010600030101010101" pitchFamily="2" charset="-122"/>
              </a:rPr>
              <a:t>4 core values</a:t>
            </a:r>
            <a:r>
              <a:rPr lang="en-US" altLang="zh-CN" sz="3200">
                <a:ea typeface="宋体" panose="02010600030101010101" pitchFamily="2" charset="-122"/>
              </a:rPr>
              <a:t>:</a:t>
            </a:r>
            <a:endParaRPr lang="en-US" altLang="zh-CN" sz="3200">
              <a:ea typeface="宋体" panose="02010600030101010101" pitchFamily="2" charset="-122"/>
            </a:endParaRPr>
          </a:p>
          <a:p>
            <a:pPr lvl="1" eaLnBrk="1" hangingPunct="1"/>
            <a:r>
              <a:rPr lang="en-US" altLang="zh-CN">
                <a:ea typeface="宋体" panose="02010600030101010101" pitchFamily="2" charset="-122"/>
              </a:rPr>
              <a:t>Individuals and interaction OVER processes and tools</a:t>
            </a:r>
            <a:endParaRPr lang="en-US" altLang="zh-CN">
              <a:ea typeface="宋体" panose="02010600030101010101" pitchFamily="2" charset="-122"/>
            </a:endParaRPr>
          </a:p>
          <a:p>
            <a:pPr lvl="1" eaLnBrk="1" hangingPunct="1">
              <a:buNone/>
            </a:pPr>
            <a:r>
              <a:rPr lang="en-US" altLang="zh-CN">
                <a:ea typeface="宋体" panose="02010600030101010101" pitchFamily="2" charset="-122"/>
              </a:rPr>
              <a:t>             </a:t>
            </a:r>
            <a:r>
              <a:rPr lang="zh-CN" altLang="en-US" dirty="0">
                <a:ea typeface="宋体" panose="02010600030101010101" pitchFamily="2" charset="-122"/>
              </a:rPr>
              <a:t>个人与交互                              过程和工具</a:t>
            </a:r>
            <a:endParaRPr lang="en-US" altLang="zh-CN">
              <a:ea typeface="宋体" panose="02010600030101010101" pitchFamily="2" charset="-122"/>
            </a:endParaRPr>
          </a:p>
          <a:p>
            <a:pPr lvl="1" eaLnBrk="1" hangingPunct="1"/>
            <a:r>
              <a:rPr lang="en-US" altLang="zh-CN">
                <a:ea typeface="宋体" panose="02010600030101010101" pitchFamily="2" charset="-122"/>
              </a:rPr>
              <a:t>Working software OVER comprehensive documentation</a:t>
            </a:r>
            <a:endParaRPr lang="en-US" altLang="zh-CN">
              <a:ea typeface="宋体" panose="02010600030101010101" pitchFamily="2" charset="-122"/>
            </a:endParaRPr>
          </a:p>
          <a:p>
            <a:pPr lvl="1" eaLnBrk="1" hangingPunct="1">
              <a:buNone/>
            </a:pPr>
            <a:r>
              <a:rPr lang="zh-CN" altLang="en-US" dirty="0">
                <a:ea typeface="宋体" panose="02010600030101010101" pitchFamily="2" charset="-122"/>
              </a:rPr>
              <a:t>             可运行软件                              繁复文档</a:t>
            </a:r>
            <a:endParaRPr lang="en-US" altLang="zh-CN">
              <a:ea typeface="宋体" panose="02010600030101010101" pitchFamily="2" charset="-122"/>
            </a:endParaRPr>
          </a:p>
          <a:p>
            <a:pPr lvl="1" eaLnBrk="1" hangingPunct="1"/>
            <a:r>
              <a:rPr lang="en-US" altLang="zh-CN">
                <a:ea typeface="宋体" panose="02010600030101010101" pitchFamily="2" charset="-122"/>
              </a:rPr>
              <a:t>Customer collaboration OVER contract negotiation</a:t>
            </a:r>
            <a:endParaRPr lang="en-US" altLang="zh-CN">
              <a:ea typeface="宋体" panose="02010600030101010101" pitchFamily="2" charset="-122"/>
            </a:endParaRPr>
          </a:p>
          <a:p>
            <a:pPr lvl="1" eaLnBrk="1" hangingPunct="1">
              <a:buNone/>
            </a:pPr>
            <a:r>
              <a:rPr lang="zh-CN" altLang="en-US" dirty="0">
                <a:ea typeface="宋体" panose="02010600030101010101" pitchFamily="2" charset="-122"/>
              </a:rPr>
              <a:t>              客户合作                                 合同谈判</a:t>
            </a:r>
            <a:endParaRPr lang="en-US" altLang="zh-CN">
              <a:ea typeface="宋体" panose="02010600030101010101" pitchFamily="2" charset="-122"/>
            </a:endParaRPr>
          </a:p>
          <a:p>
            <a:pPr lvl="1" eaLnBrk="1" hangingPunct="1"/>
            <a:r>
              <a:rPr lang="en-US" altLang="zh-CN">
                <a:ea typeface="宋体" panose="02010600030101010101" pitchFamily="2" charset="-122"/>
              </a:rPr>
              <a:t>responding to change OVER following a plan</a:t>
            </a:r>
            <a:endParaRPr lang="en-US" altLang="zh-CN">
              <a:ea typeface="宋体" panose="02010600030101010101" pitchFamily="2" charset="-122"/>
            </a:endParaRPr>
          </a:p>
          <a:p>
            <a:pPr lvl="1" eaLnBrk="1" hangingPunct="1">
              <a:buNone/>
            </a:pPr>
            <a:r>
              <a:rPr lang="zh-CN" altLang="en-US" dirty="0">
                <a:ea typeface="宋体" panose="02010600030101010101" pitchFamily="2" charset="-122"/>
              </a:rPr>
              <a:t>              响应变更                                 遵循计划</a:t>
            </a:r>
            <a:endParaRPr lang="en-US" altLang="zh-CN">
              <a:ea typeface="宋体" panose="02010600030101010101" pitchFamily="2" charset="-122"/>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2385" name="灯片编号占位符 3"/>
          <p:cNvSpPr txBox="1">
            <a:spLocks noGrp="1"/>
          </p:cNvSpPr>
          <p:nvPr/>
        </p:nvSpPr>
        <p:spPr>
          <a:xfrm>
            <a:off x="3352800" y="6324600"/>
            <a:ext cx="2286000" cy="381000"/>
          </a:xfrm>
          <a:prstGeom prst="rect">
            <a:avLst/>
          </a:prstGeom>
          <a:noFill/>
          <a:ln w="9525">
            <a:noFill/>
          </a:ln>
        </p:spPr>
        <p:txBody>
          <a:bodyPr/>
          <a:p>
            <a:pPr algn="r" eaLnBrk="0" hangingPunct="0"/>
            <a:fld id="{9A0DB2DC-4C9A-4742-B13C-FB6460FD3503}" type="slidenum">
              <a:rPr lang="en-US" altLang="zh-CN" sz="1400">
                <a:latin typeface="Times New Roman" panose="02020603050405020304" pitchFamily="18" charset="0"/>
                <a:ea typeface="宋体" panose="02010600030101010101" pitchFamily="2" charset="-122"/>
              </a:rPr>
            </a:fld>
            <a:endParaRPr lang="en-US" altLang="zh-CN" sz="1400">
              <a:latin typeface="Times New Roman" panose="02020603050405020304" pitchFamily="18" charset="0"/>
              <a:ea typeface="宋体" panose="02010600030101010101" pitchFamily="2" charset="-122"/>
            </a:endParaRPr>
          </a:p>
        </p:txBody>
      </p:sp>
      <p:sp>
        <p:nvSpPr>
          <p:cNvPr id="272386" name="Rectangle 3"/>
          <p:cNvSpPr>
            <a:spLocks noGrp="1"/>
          </p:cNvSpPr>
          <p:nvPr>
            <p:ph type="body" idx="4294967295"/>
          </p:nvPr>
        </p:nvSpPr>
        <p:spPr>
          <a:xfrm>
            <a:off x="715963" y="928688"/>
            <a:ext cx="7770812" cy="5286375"/>
          </a:xfrm>
        </p:spPr>
        <p:txBody>
          <a:bodyPr vert="horz" wrap="square" lIns="91440" tIns="45720" rIns="91440" bIns="45720" anchor="t" anchorCtr="0"/>
          <a:p>
            <a:pPr eaLnBrk="1" hangingPunct="1"/>
            <a:r>
              <a:rPr lang="en-US" altLang="zh-CN">
                <a:ea typeface="宋体" panose="02010600030101010101" pitchFamily="2" charset="-122"/>
              </a:rPr>
              <a:t>Agile</a:t>
            </a:r>
            <a:r>
              <a:rPr lang="zh-CN" altLang="en-US" dirty="0">
                <a:ea typeface="宋体" panose="02010600030101010101" pitchFamily="2" charset="-122"/>
              </a:rPr>
              <a:t>：轻巧、机敏、活力</a:t>
            </a:r>
            <a:endParaRPr lang="en-US" altLang="zh-CN">
              <a:ea typeface="宋体" panose="02010600030101010101" pitchFamily="2" charset="-122"/>
            </a:endParaRPr>
          </a:p>
          <a:p>
            <a:pPr eaLnBrk="1" hangingPunct="1"/>
            <a:r>
              <a:rPr lang="en-US" altLang="zh-CN">
                <a:ea typeface="宋体" panose="02010600030101010101" pitchFamily="2" charset="-122"/>
              </a:rPr>
              <a:t>Agile </a:t>
            </a:r>
            <a:r>
              <a:rPr lang="zh-CN" altLang="en-US" dirty="0">
                <a:ea typeface="宋体" panose="02010600030101010101" pitchFamily="2" charset="-122"/>
              </a:rPr>
              <a:t>其特点是对软件生产率的高度重视，主要适用于需求模糊或快速变化下的、小型项目组的开发。</a:t>
            </a:r>
            <a:endParaRPr lang="en-US" altLang="zh-CN">
              <a:ea typeface="宋体" panose="02010600030101010101" pitchFamily="2" charset="-122"/>
            </a:endParaRPr>
          </a:p>
          <a:p>
            <a:pPr eaLnBrk="1" hangingPunct="1"/>
            <a:r>
              <a:rPr lang="en-US" altLang="zh-CN">
                <a:ea typeface="宋体" panose="02010600030101010101" pitchFamily="2" charset="-122"/>
              </a:rPr>
              <a:t>Agile</a:t>
            </a:r>
            <a:r>
              <a:rPr lang="zh-CN" altLang="en-US" dirty="0">
                <a:ea typeface="宋体" panose="02010600030101010101" pitchFamily="2" charset="-122"/>
              </a:rPr>
              <a:t>方法是在保证软件开发有成功产出的前提下，尽量减少开发过程中的活动和制品的方法，笼统的讲就是，</a:t>
            </a:r>
            <a:r>
              <a:rPr lang="en-US" altLang="zh-CN">
                <a:ea typeface="宋体" panose="02010600030101010101" pitchFamily="2" charset="-122"/>
              </a:rPr>
              <a:t>"</a:t>
            </a:r>
            <a:r>
              <a:rPr lang="zh-CN" altLang="en-US" dirty="0">
                <a:ea typeface="宋体" panose="02010600030101010101" pitchFamily="2" charset="-122"/>
              </a:rPr>
              <a:t>刚刚好</a:t>
            </a:r>
            <a:r>
              <a:rPr lang="en-US" altLang="zh-CN">
                <a:ea typeface="宋体" panose="02010600030101010101" pitchFamily="2" charset="-122"/>
              </a:rPr>
              <a:t>"</a:t>
            </a:r>
            <a:r>
              <a:rPr lang="zh-CN" altLang="en-US" dirty="0">
                <a:ea typeface="宋体" panose="02010600030101010101" pitchFamily="2" charset="-122"/>
              </a:rPr>
              <a:t>（</a:t>
            </a:r>
            <a:r>
              <a:rPr lang="en-US" altLang="zh-CN">
                <a:ea typeface="宋体" panose="02010600030101010101" pitchFamily="2" charset="-122"/>
              </a:rPr>
              <a:t>Just enough</a:t>
            </a:r>
            <a:r>
              <a:rPr lang="zh-CN" altLang="en-US" dirty="0">
                <a:ea typeface="宋体" panose="02010600030101010101" pitchFamily="2" charset="-122"/>
              </a:rPr>
              <a:t>），即开发中的活动及制品既不要太多也不要太少，在满足所需的软件质量要求的前提下，力求提高开发效率。</a:t>
            </a:r>
            <a:endParaRPr lang="en-US" altLang="zh-CN">
              <a:ea typeface="宋体" panose="02010600030101010101" pitchFamily="2" charset="-122"/>
            </a:endParaRPr>
          </a:p>
        </p:txBody>
      </p:sp>
      <p:sp>
        <p:nvSpPr>
          <p:cNvPr id="272387" name="矩形 391171"/>
          <p:cNvSpPr/>
          <p:nvPr/>
        </p:nvSpPr>
        <p:spPr>
          <a:xfrm>
            <a:off x="142875" y="115888"/>
            <a:ext cx="5059363" cy="579437"/>
          </a:xfrm>
          <a:prstGeom prst="rect">
            <a:avLst/>
          </a:prstGeom>
          <a:noFill/>
          <a:ln w="9525">
            <a:noFill/>
          </a:ln>
        </p:spPr>
        <p:txBody>
          <a:bodyPr wrap="none">
            <a:spAutoFit/>
          </a:bodyPr>
          <a:p>
            <a:pPr eaLnBrk="0" hangingPunct="0"/>
            <a:r>
              <a:rPr lang="zh-CN" altLang="en-US" dirty="0">
                <a:latin typeface="Arial" panose="020B0604020202020204" pitchFamily="34" charset="0"/>
                <a:ea typeface="宋体" panose="02010600030101010101" pitchFamily="2" charset="-122"/>
              </a:rPr>
              <a:t>敏捷方法</a:t>
            </a:r>
            <a:r>
              <a:rPr lang="en-US" altLang="zh-CN">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另一个版本</a:t>
            </a:r>
            <a:r>
              <a:rPr lang="en-US" altLang="zh-CN">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参考</a:t>
            </a:r>
            <a:r>
              <a:rPr lang="en-US" altLang="zh-CN">
                <a:latin typeface="Arial" panose="020B0604020202020204" pitchFamily="34" charset="0"/>
                <a:ea typeface="宋体" panose="02010600030101010101" pitchFamily="2" charset="-122"/>
              </a:rPr>
              <a:t>)</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3409" name="Rectangle 2"/>
          <p:cNvSpPr>
            <a:spLocks noGrp="1"/>
          </p:cNvSpPr>
          <p:nvPr>
            <p:ph type="title" idx="4294967295"/>
          </p:nvPr>
        </p:nvSpPr>
        <p:spPr/>
        <p:txBody>
          <a:bodyPr vert="horz" wrap="square" lIns="91440" tIns="45720" rIns="91440" bIns="45720" anchor="ctr" anchorCtr="0"/>
          <a:p>
            <a:r>
              <a:rPr lang="en-US" altLang="zh-CN" sz="2400"/>
              <a:t>Why use Agility  -&gt;   CHANGE</a:t>
            </a:r>
            <a:endParaRPr lang="en-US" altLang="zh-CN" sz="2400"/>
          </a:p>
        </p:txBody>
      </p:sp>
      <p:sp>
        <p:nvSpPr>
          <p:cNvPr id="273410" name="Rectangle 3"/>
          <p:cNvSpPr>
            <a:spLocks noGrp="1"/>
          </p:cNvSpPr>
          <p:nvPr>
            <p:ph type="body" idx="4294967295"/>
          </p:nvPr>
        </p:nvSpPr>
        <p:spPr/>
        <p:txBody>
          <a:bodyPr vert="horz" wrap="square" lIns="91440" tIns="45720" rIns="91440" bIns="45720" anchor="t" anchorCtr="0"/>
          <a:p>
            <a:r>
              <a:rPr lang="zh-CN" altLang="en-US" sz="2400" dirty="0">
                <a:ea typeface="宋体" panose="02010600030101010101" pitchFamily="2" charset="-122"/>
              </a:rPr>
              <a:t>敏捷方法是克服传统软件工程中认识和实践的弱点而形成的</a:t>
            </a:r>
            <a:endParaRPr lang="zh-CN" altLang="en-US" sz="2400" dirty="0">
              <a:ea typeface="宋体" panose="02010600030101010101" pitchFamily="2" charset="-122"/>
            </a:endParaRPr>
          </a:p>
          <a:p>
            <a:pPr>
              <a:buNone/>
            </a:pPr>
            <a:endParaRPr lang="en-US" altLang="zh-CN" sz="2400">
              <a:ea typeface="宋体" panose="02010600030101010101" pitchFamily="2" charset="-122"/>
            </a:endParaRPr>
          </a:p>
          <a:p>
            <a:r>
              <a:rPr lang="en-US" altLang="zh-CN" sz="2400">
                <a:ea typeface="宋体" panose="02010600030101010101" pitchFamily="2" charset="-122"/>
              </a:rPr>
              <a:t>But </a:t>
            </a:r>
            <a:r>
              <a:rPr lang="en-US" altLang="zh-CN" sz="2400">
                <a:solidFill>
                  <a:srgbClr val="FF0000"/>
                </a:solidFill>
                <a:ea typeface="宋体" panose="02010600030101010101" pitchFamily="2" charset="-122"/>
              </a:rPr>
              <a:t>changes</a:t>
            </a:r>
            <a:r>
              <a:rPr lang="en-US" altLang="zh-CN" sz="2400">
                <a:ea typeface="宋体" panose="02010600030101010101" pitchFamily="2" charset="-122"/>
              </a:rPr>
              <a:t> occur every where in the software development</a:t>
            </a:r>
            <a:endParaRPr lang="en-US" altLang="zh-CN" sz="2400">
              <a:ea typeface="宋体" panose="02010600030101010101" pitchFamily="2" charset="-122"/>
            </a:endParaRPr>
          </a:p>
          <a:p>
            <a:pPr lvl="1">
              <a:buFont typeface="Wingdings" panose="05000000000000000000" pitchFamily="2" charset="2"/>
              <a:buChar char="u"/>
            </a:pPr>
            <a:r>
              <a:rPr lang="en-US" altLang="zh-CN" sz="2000">
                <a:solidFill>
                  <a:schemeClr val="hlink"/>
                </a:solidFill>
                <a:ea typeface="宋体" panose="02010600030101010101" pitchFamily="2" charset="-122"/>
              </a:rPr>
              <a:t> Requirements</a:t>
            </a:r>
            <a:endParaRPr lang="en-US" altLang="zh-CN" sz="2000">
              <a:solidFill>
                <a:schemeClr val="hlink"/>
              </a:solidFill>
              <a:ea typeface="宋体" panose="02010600030101010101" pitchFamily="2" charset="-122"/>
            </a:endParaRPr>
          </a:p>
          <a:p>
            <a:pPr lvl="1">
              <a:buFont typeface="Wingdings" panose="05000000000000000000" pitchFamily="2" charset="2"/>
              <a:buChar char="u"/>
            </a:pPr>
            <a:r>
              <a:rPr lang="en-US" altLang="zh-CN" sz="2000">
                <a:solidFill>
                  <a:schemeClr val="hlink"/>
                </a:solidFill>
                <a:ea typeface="宋体" panose="02010600030101010101" pitchFamily="2" charset="-122"/>
              </a:rPr>
              <a:t> Business Marketing (fluid business environment)</a:t>
            </a:r>
            <a:endParaRPr lang="en-US" altLang="zh-CN" sz="2000">
              <a:solidFill>
                <a:schemeClr val="hlink"/>
              </a:solidFill>
              <a:ea typeface="宋体" panose="02010600030101010101" pitchFamily="2" charset="-122"/>
            </a:endParaRPr>
          </a:p>
          <a:p>
            <a:pPr lvl="1">
              <a:buFont typeface="Wingdings" panose="05000000000000000000" pitchFamily="2" charset="2"/>
              <a:buChar char="u"/>
            </a:pPr>
            <a:r>
              <a:rPr lang="en-US" altLang="zh-CN" sz="2000">
                <a:solidFill>
                  <a:schemeClr val="hlink"/>
                </a:solidFill>
                <a:ea typeface="宋体" panose="02010600030101010101" pitchFamily="2" charset="-122"/>
              </a:rPr>
              <a:t> Peoples (</a:t>
            </a:r>
            <a:r>
              <a:rPr lang="en-US" altLang="zh-CN" sz="2000">
                <a:solidFill>
                  <a:srgbClr val="FF0000"/>
                </a:solidFill>
                <a:ea typeface="宋体" panose="02010600030101010101" pitchFamily="2" charset="-122"/>
              </a:rPr>
              <a:t>human weakness</a:t>
            </a:r>
            <a:r>
              <a:rPr lang="en-US" altLang="zh-CN" sz="2000">
                <a:solidFill>
                  <a:schemeClr val="hlink"/>
                </a:solidFill>
                <a:ea typeface="宋体" panose="02010600030101010101" pitchFamily="2" charset="-122"/>
              </a:rPr>
              <a:t>)  </a:t>
            </a:r>
            <a:r>
              <a:rPr lang="zh-CN" altLang="en-US" sz="2000" dirty="0">
                <a:solidFill>
                  <a:schemeClr val="hlink"/>
                </a:solidFill>
                <a:ea typeface="宋体" panose="02010600030101010101" pitchFamily="2" charset="-122"/>
              </a:rPr>
              <a:t>人不是机器</a:t>
            </a:r>
            <a:endParaRPr lang="zh-CN" altLang="en-US" sz="2000" dirty="0">
              <a:solidFill>
                <a:schemeClr val="hlink"/>
              </a:solidFill>
              <a:ea typeface="宋体" panose="02010600030101010101" pitchFamily="2" charset="-122"/>
            </a:endParaRPr>
          </a:p>
          <a:p>
            <a:pPr lvl="1">
              <a:buFont typeface="Wingdings" panose="05000000000000000000" pitchFamily="2" charset="2"/>
              <a:buChar char="u"/>
            </a:pPr>
            <a:r>
              <a:rPr lang="en-US" altLang="zh-CN" sz="2000">
                <a:solidFill>
                  <a:schemeClr val="hlink"/>
                </a:solidFill>
                <a:ea typeface="宋体" panose="02010600030101010101" pitchFamily="2" charset="-122"/>
              </a:rPr>
              <a:t> technologies</a:t>
            </a:r>
            <a:endParaRPr lang="en-US" altLang="zh-CN" sz="2000">
              <a:solidFill>
                <a:schemeClr val="hlink"/>
              </a:solidFill>
              <a:ea typeface="宋体" panose="02010600030101010101" pitchFamily="2" charset="-122"/>
            </a:endParaRPr>
          </a:p>
          <a:p>
            <a:r>
              <a:rPr lang="en-US" altLang="zh-CN" sz="2400">
                <a:ea typeface="宋体" panose="02010600030101010101" pitchFamily="2" charset="-122"/>
              </a:rPr>
              <a:t>SE continues to evolve. It can be adapted easily to meet the challenges posed by a demand for </a:t>
            </a:r>
            <a:r>
              <a:rPr lang="en-US" altLang="zh-CN" sz="2400" b="1">
                <a:ea typeface="宋体" panose="02010600030101010101" pitchFamily="2" charset="-122"/>
              </a:rPr>
              <a:t>agility</a:t>
            </a:r>
            <a:r>
              <a:rPr lang="en-US" altLang="zh-CN" sz="2400">
                <a:ea typeface="宋体" panose="02010600030101010101" pitchFamily="2" charset="-122"/>
              </a:rPr>
              <a:t>.   </a:t>
            </a:r>
            <a:endParaRPr lang="en-US" altLang="zh-CN" sz="2400">
              <a:ea typeface="宋体" panose="02010600030101010101" pitchFamily="2" charset="-122"/>
            </a:endParaRPr>
          </a:p>
          <a:p>
            <a:endParaRPr lang="zh-CN" altLang="en-US" sz="2000" dirty="0"/>
          </a:p>
          <a:p>
            <a:endParaRPr lang="zh-CN" altLang="en-US" sz="2000" dirty="0"/>
          </a:p>
        </p:txBody>
      </p:sp>
      <p:sp>
        <p:nvSpPr>
          <p:cNvPr id="27341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4433" name="Rectangle 2"/>
          <p:cNvSpPr>
            <a:spLocks noGrp="1"/>
          </p:cNvSpPr>
          <p:nvPr>
            <p:ph type="title" idx="4294967295"/>
          </p:nvPr>
        </p:nvSpPr>
        <p:spPr>
          <a:xfrm>
            <a:off x="287338" y="239713"/>
            <a:ext cx="8534400" cy="381000"/>
          </a:xfrm>
        </p:spPr>
        <p:txBody>
          <a:bodyPr vert="horz" wrap="square" lIns="91440" tIns="45720" rIns="91440" bIns="45720" anchor="ctr" anchorCtr="0"/>
          <a:p>
            <a:r>
              <a:rPr lang="en-US" altLang="zh-CN" sz="2400"/>
              <a:t>Why use Agility</a:t>
            </a:r>
            <a:endParaRPr lang="en-US" altLang="zh-CN" sz="2400"/>
          </a:p>
        </p:txBody>
      </p:sp>
      <p:sp>
        <p:nvSpPr>
          <p:cNvPr id="274434" name="Rectangle 3"/>
          <p:cNvSpPr>
            <a:spLocks noGrp="1"/>
          </p:cNvSpPr>
          <p:nvPr>
            <p:ph type="body" idx="4294967295"/>
          </p:nvPr>
        </p:nvSpPr>
        <p:spPr/>
        <p:txBody>
          <a:bodyPr vert="horz" wrap="square" lIns="91440" tIns="45720" rIns="91440" bIns="45720" anchor="t" anchorCtr="0"/>
          <a:p>
            <a:r>
              <a:rPr lang="en-US" altLang="zh-CN">
                <a:solidFill>
                  <a:srgbClr val="FF0000"/>
                </a:solidFill>
                <a:ea typeface="宋体" panose="02010600030101010101" pitchFamily="2" charset="-122"/>
              </a:rPr>
              <a:t>Overcome perceived and actual weaknesses in conventional SE</a:t>
            </a:r>
            <a:r>
              <a:rPr lang="en-US" altLang="zh-CN">
                <a:ea typeface="宋体" panose="02010600030101010101" pitchFamily="2" charset="-122"/>
              </a:rPr>
              <a:t>.</a:t>
            </a:r>
            <a:endParaRPr lang="en-US" altLang="zh-CN">
              <a:ea typeface="宋体" panose="02010600030101010101" pitchFamily="2" charset="-122"/>
            </a:endParaRPr>
          </a:p>
          <a:p>
            <a:r>
              <a:rPr lang="en-US" altLang="zh-CN">
                <a:ea typeface="宋体" panose="02010600030101010101" pitchFamily="2" charset="-122"/>
              </a:rPr>
              <a:t>Can provide important benefits, but they are not applicable to all projects, all produces, all situations</a:t>
            </a:r>
            <a:endParaRPr lang="en-US" altLang="zh-CN">
              <a:ea typeface="宋体" panose="02010600030101010101" pitchFamily="2" charset="-122"/>
            </a:endParaRPr>
          </a:p>
          <a:p>
            <a:r>
              <a:rPr lang="en-US" altLang="zh-CN">
                <a:ea typeface="宋体" panose="02010600030101010101" pitchFamily="2" charset="-122"/>
              </a:rPr>
              <a:t>Not anti thetical to solid SE practices. </a:t>
            </a:r>
            <a:endParaRPr lang="en-US" altLang="zh-CN">
              <a:ea typeface="宋体" panose="02010600030101010101" pitchFamily="2" charset="-122"/>
            </a:endParaRPr>
          </a:p>
          <a:p>
            <a:pPr>
              <a:buNone/>
            </a:pPr>
            <a:r>
              <a:rPr lang="en-US" altLang="zh-CN">
                <a:ea typeface="宋体" panose="02010600030101010101" pitchFamily="2" charset="-122"/>
              </a:rPr>
              <a:t>  (</a:t>
            </a:r>
            <a:r>
              <a:rPr lang="zh-CN" altLang="en-US" dirty="0">
                <a:ea typeface="宋体" panose="02010600030101010101" pitchFamily="2" charset="-122"/>
              </a:rPr>
              <a:t>与传统</a:t>
            </a:r>
            <a:r>
              <a:rPr lang="en-US" altLang="zh-CN">
                <a:ea typeface="宋体" panose="02010600030101010101" pitchFamily="2" charset="-122"/>
              </a:rPr>
              <a:t>SE</a:t>
            </a:r>
            <a:r>
              <a:rPr lang="zh-CN" altLang="en-US" dirty="0">
                <a:ea typeface="宋体" panose="02010600030101010101" pitchFamily="2" charset="-122"/>
              </a:rPr>
              <a:t>并不对立，共存</a:t>
            </a:r>
            <a:r>
              <a:rPr lang="en-US" altLang="zh-CN">
                <a:ea typeface="宋体" panose="02010600030101010101" pitchFamily="2" charset="-122"/>
              </a:rPr>
              <a:t>)</a:t>
            </a:r>
            <a:endParaRPr lang="en-US" altLang="zh-CN">
              <a:ea typeface="宋体" panose="02010600030101010101" pitchFamily="2" charset="-122"/>
            </a:endParaRPr>
          </a:p>
          <a:p>
            <a:endParaRPr lang="en-US" altLang="zh-CN">
              <a:ea typeface="宋体" panose="02010600030101010101" pitchFamily="2" charset="-122"/>
            </a:endParaRPr>
          </a:p>
        </p:txBody>
      </p:sp>
      <p:sp>
        <p:nvSpPr>
          <p:cNvPr id="27443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545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7545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275459" name="Rectangle 8"/>
          <p:cNvSpPr>
            <a:spLocks noRot="1"/>
          </p:cNvSpPr>
          <p:nvPr/>
        </p:nvSpPr>
        <p:spPr>
          <a:xfrm>
            <a:off x="0" y="0"/>
            <a:ext cx="4951413" cy="647700"/>
          </a:xfrm>
          <a:prstGeom prst="rect">
            <a:avLst/>
          </a:prstGeom>
          <a:noFill/>
          <a:ln w="9525">
            <a:noFill/>
          </a:ln>
        </p:spPr>
        <p:txBody>
          <a:bodyPr anchor="ctr" anchorCtr="0"/>
          <a:p>
            <a:pPr eaLnBrk="0" hangingPunct="0"/>
            <a:r>
              <a:rPr lang="en-US" altLang="zh-CN" b="1">
                <a:latin typeface="Arial" panose="020B0604020202020204" pitchFamily="34" charset="0"/>
              </a:rPr>
              <a:t>3.1</a:t>
            </a:r>
            <a:r>
              <a:rPr lang="en-US" altLang="ja-JP" b="1">
                <a:latin typeface="Arial" panose="020B0604020202020204" pitchFamily="34" charset="0"/>
              </a:rPr>
              <a:t>What is </a:t>
            </a:r>
            <a:r>
              <a:rPr lang="en-US" altLang="ja-JP" b="1">
                <a:latin typeface="Palatino" pitchFamily="-128" charset="0"/>
              </a:rPr>
              <a:t>“</a:t>
            </a:r>
            <a:r>
              <a:rPr lang="en-US" altLang="ja-JP" b="1">
                <a:latin typeface="Arial" panose="020B0604020202020204" pitchFamily="34" charset="0"/>
              </a:rPr>
              <a:t>Agility</a:t>
            </a:r>
            <a:r>
              <a:rPr lang="en-US" altLang="ja-JP" b="1">
                <a:latin typeface="Palatino" pitchFamily="-128" charset="0"/>
              </a:rPr>
              <a:t>”</a:t>
            </a:r>
            <a:r>
              <a:rPr lang="en-US" altLang="ja-JP" b="1">
                <a:latin typeface="Arial" panose="020B0604020202020204" pitchFamily="34" charset="0"/>
              </a:rPr>
              <a:t>?</a:t>
            </a:r>
            <a:endParaRPr lang="en-US" altLang="ja-JP" b="1">
              <a:latin typeface="Arial" panose="020B0604020202020204" pitchFamily="34" charset="0"/>
            </a:endParaRPr>
          </a:p>
        </p:txBody>
      </p:sp>
      <p:sp>
        <p:nvSpPr>
          <p:cNvPr id="275460" name="Rectangle 9"/>
          <p:cNvSpPr>
            <a:spLocks noRot="1"/>
          </p:cNvSpPr>
          <p:nvPr/>
        </p:nvSpPr>
        <p:spPr>
          <a:xfrm>
            <a:off x="287338" y="800100"/>
            <a:ext cx="8353425" cy="4127500"/>
          </a:xfrm>
          <a:prstGeom prst="rect">
            <a:avLst/>
          </a:prstGeom>
          <a:noFill/>
          <a:ln w="9525">
            <a:noFill/>
          </a:ln>
        </p:spPr>
        <p:txBody>
          <a:bodyPr/>
          <a:p>
            <a:pPr marL="342900" indent="-342900"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Effective (rapid and adaptive) response to change</a:t>
            </a:r>
            <a:endParaRPr lang="en-US" altLang="ja-JP" sz="24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en-US" altLang="ja-JP" sz="2400">
                <a:solidFill>
                  <a:srgbClr val="FF0000"/>
                </a:solidFill>
                <a:latin typeface="Arial" panose="020B0604020202020204" pitchFamily="34" charset="0"/>
              </a:rPr>
              <a:t>Rapid</a:t>
            </a:r>
            <a:r>
              <a:rPr lang="en-US" altLang="ja-JP" sz="2400">
                <a:latin typeface="Arial" panose="020B0604020202020204" pitchFamily="34" charset="0"/>
              </a:rPr>
              <a:t>, </a:t>
            </a:r>
            <a:r>
              <a:rPr lang="en-US" altLang="ja-JP" sz="2400">
                <a:solidFill>
                  <a:srgbClr val="FF0000"/>
                </a:solidFill>
                <a:latin typeface="Arial" panose="020B0604020202020204" pitchFamily="34" charset="0"/>
              </a:rPr>
              <a:t>incremental</a:t>
            </a:r>
            <a:r>
              <a:rPr lang="en-US" altLang="ja-JP" sz="2400">
                <a:latin typeface="Arial" panose="020B0604020202020204" pitchFamily="34" charset="0"/>
              </a:rPr>
              <a:t> delivery of software</a:t>
            </a:r>
            <a:endParaRPr lang="en-US" altLang="zh-CN" sz="24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zh-CN" altLang="en-US" sz="2400" dirty="0">
                <a:latin typeface="Arial" panose="020B0604020202020204" pitchFamily="34" charset="0"/>
                <a:ea typeface="宋体" panose="02010600030101010101" pitchFamily="2" charset="-122"/>
              </a:rPr>
              <a:t>最简而言之：快速、增量（迭代）</a:t>
            </a:r>
            <a:endParaRPr lang="zh-CN" altLang="en-US" sz="2400" dirty="0">
              <a:latin typeface="Arial" panose="020B0604020202020204" pitchFamily="34" charset="0"/>
              <a:ea typeface="宋体" panose="02010600030101010101" pitchFamily="2" charset="-122"/>
            </a:endParaRPr>
          </a:p>
          <a:p>
            <a:pPr marL="342900" indent="-342900" eaLnBrk="0" hangingPunct="0">
              <a:spcBef>
                <a:spcPct val="20000"/>
              </a:spcBef>
              <a:buClr>
                <a:srgbClr val="52A930"/>
              </a:buClr>
              <a:buFont typeface="Wingdings" panose="05000000000000000000" pitchFamily="2" charset="2"/>
            </a:pPr>
            <a:r>
              <a:rPr lang="en-US" altLang="zh-CN" sz="2400">
                <a:latin typeface="Arial" panose="020B0604020202020204" pitchFamily="34" charset="0"/>
                <a:ea typeface="宋体" panose="02010600030101010101" pitchFamily="2" charset="-122"/>
              </a:rPr>
              <a:t>               Agile/incremental/iterative</a:t>
            </a:r>
            <a:endParaRPr lang="zh-CN" altLang="en-US" sz="2400" dirty="0">
              <a:latin typeface="Arial" panose="020B0604020202020204" pitchFamily="34" charset="0"/>
              <a:ea typeface="宋体" panose="02010600030101010101" pitchFamily="2" charset="-122"/>
            </a:endParaRPr>
          </a:p>
        </p:txBody>
      </p:sp>
      <p:pic>
        <p:nvPicPr>
          <p:cNvPr id="275461" name="Picture 10" descr="agile"/>
          <p:cNvPicPr>
            <a:picLocks noChangeAspect="1"/>
          </p:cNvPicPr>
          <p:nvPr/>
        </p:nvPicPr>
        <p:blipFill>
          <a:blip r:embed="rId1"/>
          <a:stretch>
            <a:fillRect/>
          </a:stretch>
        </p:blipFill>
        <p:spPr>
          <a:xfrm>
            <a:off x="6300788" y="3648075"/>
            <a:ext cx="2843212" cy="2378075"/>
          </a:xfrm>
          <a:prstGeom prst="rect">
            <a:avLst/>
          </a:prstGeom>
          <a:noFill/>
          <a:ln w="9525">
            <a:noFill/>
          </a:ln>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750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7750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277507" name="Rectangle 8"/>
          <p:cNvSpPr>
            <a:spLocks noRot="1"/>
          </p:cNvSpPr>
          <p:nvPr/>
        </p:nvSpPr>
        <p:spPr>
          <a:xfrm>
            <a:off x="419100" y="0"/>
            <a:ext cx="7732713" cy="647700"/>
          </a:xfrm>
          <a:prstGeom prst="rect">
            <a:avLst/>
          </a:prstGeom>
          <a:noFill/>
          <a:ln w="9525">
            <a:noFill/>
          </a:ln>
        </p:spPr>
        <p:txBody>
          <a:bodyPr anchor="ctr" anchorCtr="0"/>
          <a:p>
            <a:pPr eaLnBrk="0" hangingPunct="0"/>
            <a:r>
              <a:rPr lang="en-US" altLang="ja-JP" b="1">
                <a:latin typeface="Arial" panose="020B0604020202020204" pitchFamily="34" charset="0"/>
              </a:rPr>
              <a:t>What is “Agility”?</a:t>
            </a:r>
            <a:endParaRPr lang="en-US" altLang="zh-CN" b="1">
              <a:latin typeface="Arial" panose="020B0604020202020204" pitchFamily="34" charset="0"/>
            </a:endParaRPr>
          </a:p>
        </p:txBody>
      </p:sp>
      <p:sp>
        <p:nvSpPr>
          <p:cNvPr id="277508" name="Rectangle 9"/>
          <p:cNvSpPr>
            <a:spLocks noRot="1"/>
          </p:cNvSpPr>
          <p:nvPr/>
        </p:nvSpPr>
        <p:spPr>
          <a:xfrm>
            <a:off x="287338" y="800100"/>
            <a:ext cx="8353425" cy="4127500"/>
          </a:xfrm>
          <a:prstGeom prst="rect">
            <a:avLst/>
          </a:prstGeom>
          <a:noFill/>
          <a:ln w="9525">
            <a:noFill/>
          </a:ln>
        </p:spPr>
        <p:txBody>
          <a:bodyPr/>
          <a:p>
            <a:pPr marL="342900" indent="-342900" eaLnBrk="0" hangingPunct="0">
              <a:spcBef>
                <a:spcPct val="20000"/>
              </a:spcBef>
              <a:buClr>
                <a:srgbClr val="52A930"/>
              </a:buClr>
              <a:buFont typeface="Wingdings" panose="05000000000000000000" pitchFamily="2" charset="2"/>
              <a:buChar char="n"/>
            </a:pPr>
            <a:r>
              <a:rPr lang="en-US" altLang="zh-CN" sz="2400">
                <a:latin typeface="Arial" panose="020B0604020202020204" pitchFamily="34" charset="0"/>
              </a:rPr>
              <a:t>Rapid deliver products  (not care intermediate work products)</a:t>
            </a:r>
            <a:endParaRPr lang="en-US" altLang="zh-CN" sz="24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Effective (rapid and adaptive) response to change</a:t>
            </a:r>
            <a:endParaRPr lang="zh-CN" altLang="en-US" sz="2400" dirty="0">
              <a:latin typeface="Arial" panose="020B0604020202020204" pitchFamily="34" charset="0"/>
              <a:ea typeface="宋体" panose="02010600030101010101" pitchFamily="2" charset="-122"/>
            </a:endParaRPr>
          </a:p>
          <a:p>
            <a:pPr marL="342900" indent="-342900" eaLnBrk="0" hangingPunct="0">
              <a:spcBef>
                <a:spcPct val="20000"/>
              </a:spcBef>
              <a:buClr>
                <a:srgbClr val="52A930"/>
              </a:buClr>
              <a:buFont typeface="Wingdings" panose="05000000000000000000" pitchFamily="2" charset="2"/>
              <a:buChar char="n"/>
            </a:pPr>
            <a:r>
              <a:rPr lang="en-US" altLang="zh-CN" sz="2400">
                <a:latin typeface="Arial" panose="020B0604020202020204" pitchFamily="34" charset="0"/>
              </a:rPr>
              <a:t>Customers join the team  (eliminate “us and them”), </a:t>
            </a:r>
            <a:r>
              <a:rPr lang="en-US" altLang="ja-JP" sz="2400">
                <a:latin typeface="Arial" panose="020B0604020202020204" pitchFamily="34" charset="0"/>
              </a:rPr>
              <a:t>Effective communication among all stakeholders</a:t>
            </a:r>
            <a:endParaRPr lang="en-US" altLang="zh-CN" sz="24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en-US" altLang="zh-CN" sz="2400">
                <a:latin typeface="Arial" panose="020B0604020202020204" pitchFamily="34" charset="0"/>
              </a:rPr>
              <a:t>Project plan must be flexible</a:t>
            </a:r>
            <a:endParaRPr lang="en-US" altLang="zh-CN" sz="24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Organizing a team so that it is in control of the work performed</a:t>
            </a:r>
            <a:r>
              <a:rPr lang="en-US" altLang="zh-CN" sz="2400">
                <a:latin typeface="Arial" panose="020B0604020202020204" pitchFamily="34" charset="0"/>
              </a:rPr>
              <a:t>(</a:t>
            </a:r>
            <a:r>
              <a:rPr lang="zh-CN" altLang="en-US" sz="2400" dirty="0">
                <a:latin typeface="Arial" panose="020B0604020202020204" pitchFamily="34" charset="0"/>
              </a:rPr>
              <a:t>自组织</a:t>
            </a:r>
            <a:r>
              <a:rPr lang="en-US" altLang="zh-CN" sz="2400">
                <a:latin typeface="Arial" panose="020B0604020202020204" pitchFamily="34" charset="0"/>
              </a:rPr>
              <a:t>) ,communicate facilely</a:t>
            </a:r>
            <a:endParaRPr lang="en-US" altLang="zh-CN" sz="2400">
              <a:latin typeface="Arial" panose="020B0604020202020204" pitchFamily="34" charset="0"/>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9553" name="页脚占位符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79554" name="灯片编号占位符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zh-CN" sz="1200">
                <a:solidFill>
                  <a:schemeClr val="bg1"/>
                </a:solidFill>
                <a:latin typeface="Arial" panose="020B0604020202020204" pitchFamily="34" charset="0"/>
              </a:rPr>
            </a:fld>
            <a:endParaRPr lang="en-US" altLang="zh-CN" sz="1200">
              <a:solidFill>
                <a:schemeClr val="bg1"/>
              </a:solidFill>
              <a:latin typeface="Arial" panose="020B0604020202020204" pitchFamily="34" charset="0"/>
            </a:endParaRPr>
          </a:p>
        </p:txBody>
      </p:sp>
      <p:sp>
        <p:nvSpPr>
          <p:cNvPr id="279555" name="Rectangle 2"/>
          <p:cNvSpPr>
            <a:spLocks noGrp="1"/>
          </p:cNvSpPr>
          <p:nvPr>
            <p:ph type="title" idx="4294967295"/>
          </p:nvPr>
        </p:nvSpPr>
        <p:spPr>
          <a:xfrm>
            <a:off x="215900" y="115888"/>
            <a:ext cx="7162800" cy="633412"/>
          </a:xfrm>
        </p:spPr>
        <p:txBody>
          <a:bodyPr vert="horz" wrap="square" lIns="91440" tIns="45720" rIns="91440" bIns="45720" anchor="ctr" anchorCtr="0"/>
          <a:p>
            <a:r>
              <a:rPr lang="en-US" altLang="zh-CN">
                <a:ea typeface="宋体" panose="02010600030101010101" pitchFamily="2" charset="-122"/>
              </a:rPr>
              <a:t>3.2 Agility and the Cost of Change</a:t>
            </a:r>
            <a:endParaRPr lang="en-US" altLang="zh-CN">
              <a:ea typeface="宋体" panose="02010600030101010101" pitchFamily="2" charset="-122"/>
            </a:endParaRPr>
          </a:p>
        </p:txBody>
      </p:sp>
      <p:pic>
        <p:nvPicPr>
          <p:cNvPr id="279556" name="Picture 5" descr="Figure 3"/>
          <p:cNvPicPr>
            <a:picLocks noChangeAspect="1"/>
          </p:cNvPicPr>
          <p:nvPr/>
        </p:nvPicPr>
        <p:blipFill>
          <a:blip r:embed="rId1"/>
          <a:stretch>
            <a:fillRect/>
          </a:stretch>
        </p:blipFill>
        <p:spPr>
          <a:xfrm>
            <a:off x="665163" y="1304925"/>
            <a:ext cx="6918325" cy="4473575"/>
          </a:xfrm>
          <a:prstGeom prst="rect">
            <a:avLst/>
          </a:prstGeom>
          <a:noFill/>
          <a:ln w="9525">
            <a:noFill/>
          </a:ln>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057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8057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280579" name="Rectangle 7"/>
          <p:cNvSpPr>
            <a:spLocks noRot="1"/>
          </p:cNvSpPr>
          <p:nvPr/>
        </p:nvSpPr>
        <p:spPr>
          <a:xfrm>
            <a:off x="0" y="0"/>
            <a:ext cx="8604250" cy="692150"/>
          </a:xfrm>
          <a:prstGeom prst="rect">
            <a:avLst/>
          </a:prstGeom>
          <a:noFill/>
          <a:ln w="9525">
            <a:noFill/>
          </a:ln>
        </p:spPr>
        <p:txBody>
          <a:bodyPr anchor="ctr" anchorCtr="0"/>
          <a:p>
            <a:pPr eaLnBrk="0" hangingPunct="0"/>
            <a:r>
              <a:rPr lang="en-US" altLang="zh-CN" b="1">
                <a:latin typeface="Arial" panose="020B0604020202020204" pitchFamily="34" charset="0"/>
              </a:rPr>
              <a:t>3.3 </a:t>
            </a:r>
            <a:r>
              <a:rPr lang="en-US" altLang="ja-JP" b="1">
                <a:latin typeface="Arial" panose="020B0604020202020204" pitchFamily="34" charset="0"/>
              </a:rPr>
              <a:t>An Agile Process</a:t>
            </a:r>
            <a:r>
              <a:rPr lang="en-US" altLang="zh-CN" b="1">
                <a:latin typeface="Arial" panose="020B0604020202020204" pitchFamily="34" charset="0"/>
              </a:rPr>
              <a:t> </a:t>
            </a:r>
            <a:r>
              <a:rPr lang="zh-CN" altLang="en-US" b="1" dirty="0">
                <a:latin typeface="Arial" panose="020B0604020202020204" pitchFamily="34" charset="0"/>
              </a:rPr>
              <a:t>（迭代和增量提交）</a:t>
            </a:r>
            <a:endParaRPr lang="zh-CN" altLang="en-US" b="1" dirty="0">
              <a:latin typeface="Arial" panose="020B0604020202020204" pitchFamily="34" charset="0"/>
            </a:endParaRPr>
          </a:p>
        </p:txBody>
      </p:sp>
      <p:sp>
        <p:nvSpPr>
          <p:cNvPr id="280580" name="Rectangle 8"/>
          <p:cNvSpPr>
            <a:spLocks noRot="1"/>
          </p:cNvSpPr>
          <p:nvPr/>
        </p:nvSpPr>
        <p:spPr>
          <a:xfrm>
            <a:off x="0" y="800100"/>
            <a:ext cx="4248150" cy="4465638"/>
          </a:xfrm>
          <a:prstGeom prst="rect">
            <a:avLst/>
          </a:prstGeom>
          <a:noFill/>
          <a:ln w="9525">
            <a:noFill/>
          </a:ln>
        </p:spPr>
        <p:txBody>
          <a:bodyPr/>
          <a:p>
            <a:pPr marL="342900" indent="-342900" eaLnBrk="0" hangingPunct="0">
              <a:spcBef>
                <a:spcPct val="20000"/>
              </a:spcBef>
              <a:buClr>
                <a:srgbClr val="52A930"/>
              </a:buClr>
              <a:buFont typeface="Wingdings" panose="05000000000000000000" pitchFamily="2" charset="2"/>
              <a:buChar char="n"/>
            </a:pPr>
            <a:r>
              <a:rPr lang="en-US" altLang="ja-JP" sz="2000">
                <a:latin typeface="Arial" panose="020B0604020202020204" pitchFamily="34" charset="0"/>
              </a:rPr>
              <a:t>Is driven by customer descriptions of what is required (scenarios)</a:t>
            </a:r>
            <a:endParaRPr lang="en-US" altLang="ja-JP" sz="20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en-US" altLang="ja-JP" sz="2000">
                <a:latin typeface="Arial" panose="020B0604020202020204" pitchFamily="34" charset="0"/>
              </a:rPr>
              <a:t>Recognizes that plans are </a:t>
            </a:r>
            <a:r>
              <a:rPr lang="en-US" altLang="ja-JP" sz="2000">
                <a:solidFill>
                  <a:srgbClr val="FF0000"/>
                </a:solidFill>
                <a:latin typeface="Arial" panose="020B0604020202020204" pitchFamily="34" charset="0"/>
              </a:rPr>
              <a:t>short-lived</a:t>
            </a:r>
            <a:endParaRPr lang="en-US" altLang="ja-JP" sz="2000">
              <a:solidFill>
                <a:srgbClr val="FF0000"/>
              </a:solidFill>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en-US" altLang="ja-JP" sz="2000">
                <a:latin typeface="Arial" panose="020B0604020202020204" pitchFamily="34" charset="0"/>
              </a:rPr>
              <a:t>Develops software iteratively with a heavy emphasis on </a:t>
            </a:r>
            <a:r>
              <a:rPr lang="en-US" altLang="ja-JP" sz="2000">
                <a:solidFill>
                  <a:srgbClr val="FF0000"/>
                </a:solidFill>
                <a:latin typeface="Arial" panose="020B0604020202020204" pitchFamily="34" charset="0"/>
              </a:rPr>
              <a:t>construction</a:t>
            </a:r>
            <a:r>
              <a:rPr lang="en-US" altLang="ja-JP" sz="2000">
                <a:latin typeface="Arial" panose="020B0604020202020204" pitchFamily="34" charset="0"/>
              </a:rPr>
              <a:t> activities</a:t>
            </a:r>
            <a:endParaRPr lang="en-US" altLang="ja-JP" sz="20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en-US" altLang="ja-JP" sz="2000">
                <a:latin typeface="Arial" panose="020B0604020202020204" pitchFamily="34" charset="0"/>
              </a:rPr>
              <a:t>Delivers multiple </a:t>
            </a:r>
            <a:r>
              <a:rPr lang="en-US" altLang="ja-JP" sz="2000">
                <a:latin typeface="Palatino" pitchFamily="-128" charset="0"/>
              </a:rPr>
              <a:t>‘</a:t>
            </a:r>
            <a:r>
              <a:rPr lang="en-US" altLang="ja-JP" sz="2000">
                <a:latin typeface="Arial" panose="020B0604020202020204" pitchFamily="34" charset="0"/>
              </a:rPr>
              <a:t>software </a:t>
            </a:r>
            <a:r>
              <a:rPr lang="en-US" altLang="ja-JP" sz="2000">
                <a:solidFill>
                  <a:srgbClr val="FF0000"/>
                </a:solidFill>
                <a:latin typeface="Arial" panose="020B0604020202020204" pitchFamily="34" charset="0"/>
              </a:rPr>
              <a:t>increments</a:t>
            </a:r>
            <a:r>
              <a:rPr lang="en-US" altLang="ja-JP" sz="2000">
                <a:latin typeface="Palatino" pitchFamily="-128" charset="0"/>
              </a:rPr>
              <a:t>’</a:t>
            </a:r>
            <a:endParaRPr lang="en-US" altLang="ja-JP" sz="20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en-US" altLang="ja-JP" sz="2000">
                <a:solidFill>
                  <a:srgbClr val="FF0000"/>
                </a:solidFill>
                <a:latin typeface="Arial" panose="020B0604020202020204" pitchFamily="34" charset="0"/>
              </a:rPr>
              <a:t>Adapts as changes occur</a:t>
            </a:r>
            <a:endParaRPr lang="en-US" altLang="ja-JP" sz="2000">
              <a:solidFill>
                <a:srgbClr val="FF0000"/>
              </a:solidFill>
              <a:latin typeface="Arial" panose="020B0604020202020204" pitchFamily="34" charset="0"/>
            </a:endParaRPr>
          </a:p>
        </p:txBody>
      </p:sp>
      <p:pic>
        <p:nvPicPr>
          <p:cNvPr id="280581" name="Picture 9" descr="agile_process"/>
          <p:cNvPicPr>
            <a:picLocks noChangeAspect="1"/>
          </p:cNvPicPr>
          <p:nvPr/>
        </p:nvPicPr>
        <p:blipFill>
          <a:blip r:embed="rId1"/>
          <a:stretch>
            <a:fillRect/>
          </a:stretch>
        </p:blipFill>
        <p:spPr>
          <a:xfrm>
            <a:off x="4500563" y="908050"/>
            <a:ext cx="4498975" cy="5040313"/>
          </a:xfrm>
          <a:prstGeom prst="rect">
            <a:avLst/>
          </a:prstGeom>
          <a:noFill/>
          <a:ln w="9525">
            <a:noFill/>
          </a:ln>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410" y="57785"/>
            <a:ext cx="8458200" cy="678611"/>
          </a:xfrm>
        </p:spPr>
        <p:txBody>
          <a:bodyPr>
            <a:normAutofit fontScale="90000"/>
          </a:bodyPr>
          <a:lstStyle/>
          <a:p>
            <a:r>
              <a:rPr lang="en-US" altLang="zh-CN" sz="4000">
                <a:ea typeface="宋体" panose="02010600030101010101" pitchFamily="2" charset="-122"/>
                <a:sym typeface="+mn-ea"/>
              </a:rPr>
              <a:t>3.3.1</a:t>
            </a:r>
            <a:r>
              <a:rPr lang="en-US" sz="4000" noProof="0" dirty="0">
                <a:latin typeface="Times New Roman" panose="02020603050405020304" pitchFamily="18" charset="0"/>
                <a:cs typeface="Times New Roman" panose="02020603050405020304" pitchFamily="18" charset="0"/>
              </a:rPr>
              <a:t>Agility Principles </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97197"/>
            <a:ext cx="8458200" cy="4971691"/>
          </a:xfrm>
        </p:spPr>
        <p:txBody>
          <a:bodyPr vert="horz" lIns="91440" tIns="45720" rIns="91440" bIns="45720" rtlCol="0">
            <a:noAutofit/>
          </a:bodyPr>
          <a:lstStyle/>
          <a:p>
            <a:pPr marL="291465" indent="-291465" rtl="0" eaLnBrk="1" latinLnBrk="0" hangingPunct="1">
              <a:spcBef>
                <a:spcPts val="1000"/>
              </a:spcBef>
              <a:spcAft>
                <a:spcPts val="0"/>
              </a:spcAft>
              <a:buFont typeface="Arial" panose="020B0604020202020204" pitchFamily="34" charset="0"/>
              <a:buChar char="•"/>
            </a:pPr>
            <a:r>
              <a:rPr lang="en-US" sz="2400" kern="1200" noProof="0" dirty="0">
                <a:solidFill>
                  <a:srgbClr val="FF0000"/>
                </a:solidFill>
                <a:effectLst/>
                <a:latin typeface="Times New Roman" panose="02020603050405020304" pitchFamily="18" charset="0"/>
                <a:cs typeface="Times New Roman" panose="02020603050405020304" pitchFamily="18" charset="0"/>
              </a:rPr>
              <a:t>Customer satisfaction</a:t>
            </a:r>
            <a:r>
              <a:rPr lang="en-US" sz="2400" kern="1200" noProof="0" dirty="0">
                <a:solidFill>
                  <a:schemeClr val="tx2"/>
                </a:solidFill>
                <a:effectLst/>
                <a:latin typeface="Times New Roman" panose="02020603050405020304" pitchFamily="18" charset="0"/>
                <a:cs typeface="Times New Roman" panose="02020603050405020304" pitchFamily="18" charset="0"/>
              </a:rPr>
              <a:t> is achieved by providing value through software that is delivered to the customer </a:t>
            </a:r>
            <a:r>
              <a:rPr lang="en-US" sz="2400" kern="1200" noProof="0" dirty="0">
                <a:solidFill>
                  <a:srgbClr val="FF0000"/>
                </a:solidFill>
                <a:effectLst/>
                <a:latin typeface="Times New Roman" panose="02020603050405020304" pitchFamily="18" charset="0"/>
                <a:cs typeface="Times New Roman" panose="02020603050405020304" pitchFamily="18" charset="0"/>
              </a:rPr>
              <a:t>as rapidly as possible</a:t>
            </a:r>
            <a:r>
              <a:rPr lang="en-US" sz="2400" kern="1200" noProof="0" dirty="0">
                <a:solidFill>
                  <a:schemeClr val="tx2"/>
                </a:solidFill>
                <a:effectLst/>
                <a:latin typeface="Times New Roman" panose="02020603050405020304" pitchFamily="18" charset="0"/>
                <a:cs typeface="Times New Roman" panose="02020603050405020304" pitchFamily="18" charset="0"/>
              </a:rPr>
              <a:t>.</a:t>
            </a:r>
            <a:endParaRPr lang="en-US" sz="24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Develop recognize that requirements will change and </a:t>
            </a:r>
            <a:r>
              <a:rPr lang="en-US" sz="2400" kern="1200" noProof="0" dirty="0">
                <a:solidFill>
                  <a:srgbClr val="FF0000"/>
                </a:solidFill>
                <a:effectLst/>
                <a:latin typeface="Times New Roman" panose="02020603050405020304" pitchFamily="18" charset="0"/>
                <a:cs typeface="Times New Roman" panose="02020603050405020304" pitchFamily="18" charset="0"/>
              </a:rPr>
              <a:t>respond (or accomedate ) changes</a:t>
            </a:r>
            <a:r>
              <a:rPr lang="en-US" sz="2400" kern="1200" noProof="0" dirty="0">
                <a:solidFill>
                  <a:schemeClr val="tx2"/>
                </a:solidFill>
                <a:effectLst/>
                <a:latin typeface="Times New Roman" panose="02020603050405020304" pitchFamily="18" charset="0"/>
                <a:cs typeface="Times New Roman" panose="02020603050405020304" pitchFamily="18" charset="0"/>
              </a:rPr>
              <a:t>.</a:t>
            </a:r>
            <a:endParaRPr lang="en-US" sz="24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Deliver software increments </a:t>
            </a:r>
            <a:r>
              <a:rPr lang="en-US" sz="2400" kern="1200" noProof="0" dirty="0">
                <a:solidFill>
                  <a:srgbClr val="FF0000"/>
                </a:solidFill>
                <a:effectLst/>
                <a:latin typeface="Times New Roman" panose="02020603050405020304" pitchFamily="18" charset="0"/>
                <a:cs typeface="Times New Roman" panose="02020603050405020304" pitchFamily="18" charset="0"/>
              </a:rPr>
              <a:t>frequently (weeks not months)</a:t>
            </a:r>
            <a:r>
              <a:rPr lang="en-US" sz="2400" kern="1200" noProof="0" dirty="0">
                <a:solidFill>
                  <a:schemeClr val="tx2"/>
                </a:solidFill>
                <a:effectLst/>
                <a:latin typeface="Times New Roman" panose="02020603050405020304" pitchFamily="18" charset="0"/>
                <a:cs typeface="Times New Roman" panose="02020603050405020304" pitchFamily="18" charset="0"/>
              </a:rPr>
              <a:t> to stakeholders to ensure feedback on their deliveries is meaningful.</a:t>
            </a:r>
            <a:endParaRPr lang="en-US" sz="24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Agile team populated by </a:t>
            </a:r>
            <a:r>
              <a:rPr lang="en-US" sz="2400" kern="1200" noProof="0" dirty="0">
                <a:solidFill>
                  <a:srgbClr val="FF0000"/>
                </a:solidFill>
                <a:effectLst/>
                <a:latin typeface="Times New Roman" panose="02020603050405020304" pitchFamily="18" charset="0"/>
                <a:cs typeface="Times New Roman" panose="02020603050405020304" pitchFamily="18" charset="0"/>
              </a:rPr>
              <a:t>motivated </a:t>
            </a:r>
            <a:r>
              <a:rPr lang="en-US" sz="2400" kern="1200" noProof="0" dirty="0">
                <a:solidFill>
                  <a:schemeClr val="tx2"/>
                </a:solidFill>
                <a:effectLst/>
                <a:latin typeface="Times New Roman" panose="02020603050405020304" pitchFamily="18" charset="0"/>
                <a:cs typeface="Times New Roman" panose="02020603050405020304" pitchFamily="18" charset="0"/>
              </a:rPr>
              <a:t>individuals using face-to-face communication to convey information.</a:t>
            </a:r>
            <a:endParaRPr lang="en-US" sz="24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Team process </a:t>
            </a:r>
            <a:r>
              <a:rPr lang="en-US" sz="2400" kern="1200" noProof="0" dirty="0">
                <a:solidFill>
                  <a:srgbClr val="FF0000"/>
                </a:solidFill>
                <a:effectLst/>
                <a:latin typeface="Times New Roman" panose="02020603050405020304" pitchFamily="18" charset="0"/>
                <a:cs typeface="Times New Roman" panose="02020603050405020304" pitchFamily="18" charset="0"/>
              </a:rPr>
              <a:t>encourages technical excellence, good design, simplicity</a:t>
            </a:r>
            <a:r>
              <a:rPr lang="en-US" sz="2400" kern="1200" noProof="0" dirty="0">
                <a:solidFill>
                  <a:schemeClr val="tx2"/>
                </a:solidFill>
                <a:effectLst/>
                <a:latin typeface="Times New Roman" panose="02020603050405020304" pitchFamily="18" charset="0"/>
                <a:cs typeface="Times New Roman" panose="02020603050405020304" pitchFamily="18" charset="0"/>
              </a:rPr>
              <a:t>, and avoids unnecessary work.</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584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5843"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Software Definition</a:t>
            </a:r>
            <a:endParaRPr lang="en-US" altLang="ja-JP" sz="2800" b="1">
              <a:latin typeface="Arial" panose="020B0604020202020204" pitchFamily="34" charset="0"/>
            </a:endParaRPr>
          </a:p>
        </p:txBody>
      </p:sp>
      <p:sp>
        <p:nvSpPr>
          <p:cNvPr id="35844" name="Rectangle 4"/>
          <p:cNvSpPr/>
          <p:nvPr/>
        </p:nvSpPr>
        <p:spPr>
          <a:xfrm>
            <a:off x="476250" y="1035050"/>
            <a:ext cx="7743825" cy="4523105"/>
          </a:xfrm>
          <a:prstGeom prst="rect">
            <a:avLst/>
          </a:prstGeom>
          <a:noFill/>
          <a:ln w="9525">
            <a:noFill/>
          </a:ln>
        </p:spPr>
        <p:txBody>
          <a:bodyPr>
            <a:spAutoFit/>
          </a:bodyPr>
          <a:p>
            <a:pPr eaLnBrk="0" hangingPunct="0"/>
            <a:r>
              <a:rPr lang="en-US" altLang="ja-JP">
                <a:latin typeface="Arial" panose="020B0604020202020204" pitchFamily="34" charset="0"/>
              </a:rPr>
              <a:t> What  is Software?</a:t>
            </a:r>
            <a:endParaRPr lang="en-US" altLang="zh-CN" sz="2000">
              <a:latin typeface="Arial" panose="020B0604020202020204" pitchFamily="34" charset="0"/>
            </a:endParaRPr>
          </a:p>
          <a:p>
            <a:pPr eaLnBrk="0" hangingPunct="0"/>
            <a:r>
              <a:rPr lang="en-US" altLang="zh-CN" sz="2000">
                <a:latin typeface="Arial" panose="020B0604020202020204" pitchFamily="34" charset="0"/>
              </a:rPr>
              <a:t>Software is: (1) </a:t>
            </a:r>
            <a:r>
              <a:rPr lang="en-US" altLang="zh-CN" sz="2000">
                <a:solidFill>
                  <a:srgbClr val="FF0000"/>
                </a:solidFill>
                <a:latin typeface="Arial" panose="020B0604020202020204" pitchFamily="34" charset="0"/>
              </a:rPr>
              <a:t>instructions</a:t>
            </a:r>
            <a:r>
              <a:rPr lang="en-US" altLang="zh-CN" sz="2000">
                <a:latin typeface="Arial" panose="020B0604020202020204" pitchFamily="34" charset="0"/>
              </a:rPr>
              <a:t> (computer programs) that when executed provide desired features, function, and performance;  (2</a:t>
            </a:r>
            <a:r>
              <a:rPr lang="en-US" altLang="zh-CN" sz="2000">
                <a:solidFill>
                  <a:srgbClr val="FF0000"/>
                </a:solidFill>
                <a:latin typeface="Arial" panose="020B0604020202020204" pitchFamily="34" charset="0"/>
              </a:rPr>
              <a:t>) data structures</a:t>
            </a:r>
            <a:r>
              <a:rPr lang="en-US" altLang="zh-CN" sz="2000">
                <a:latin typeface="Arial" panose="020B0604020202020204" pitchFamily="34" charset="0"/>
              </a:rPr>
              <a:t> that enable the programs to adequately manipulate information and (3) </a:t>
            </a:r>
            <a:r>
              <a:rPr lang="en-US" altLang="zh-CN" sz="2000">
                <a:solidFill>
                  <a:srgbClr val="FF0000"/>
                </a:solidFill>
                <a:latin typeface="Arial" panose="020B0604020202020204" pitchFamily="34" charset="0"/>
              </a:rPr>
              <a:t>descriptive information</a:t>
            </a:r>
            <a:r>
              <a:rPr lang="en-US" altLang="zh-CN" sz="2000">
                <a:latin typeface="Arial" panose="020B0604020202020204" pitchFamily="34" charset="0"/>
              </a:rPr>
              <a:t> in both hard copy and virtual forms that  describes the operation and use of the programs.</a:t>
            </a:r>
            <a:endParaRPr lang="en-US" altLang="zh-CN" sz="2000">
              <a:latin typeface="Arial" panose="020B0604020202020204" pitchFamily="34" charset="0"/>
            </a:endParaRPr>
          </a:p>
          <a:p>
            <a:pPr eaLnBrk="0" hangingPunct="0"/>
            <a:endParaRPr lang="en-US" altLang="zh-CN" sz="2000">
              <a:latin typeface="Arial" panose="020B0604020202020204" pitchFamily="34" charset="0"/>
            </a:endParaRPr>
          </a:p>
          <a:p>
            <a:pPr eaLnBrk="0" hangingPunct="0"/>
            <a:endParaRPr lang="en-US" altLang="zh-CN" sz="20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400">
                <a:latin typeface="Arial" panose="020B0604020202020204" pitchFamily="34" charset="0"/>
              </a:rPr>
              <a:t>Programs</a:t>
            </a:r>
            <a:r>
              <a:rPr lang="en-US" altLang="zh-CN" sz="2400">
                <a:latin typeface="Arial" panose="020B0604020202020204" pitchFamily="34" charset="0"/>
              </a:rPr>
              <a:t> (</a:t>
            </a:r>
            <a:r>
              <a:rPr lang="en-US" altLang="zh-CN" sz="2400">
                <a:solidFill>
                  <a:srgbClr val="FF0000"/>
                </a:solidFill>
                <a:latin typeface="Arial" panose="020B0604020202020204" pitchFamily="34" charset="0"/>
              </a:rPr>
              <a:t>instructions)</a:t>
            </a:r>
            <a:endParaRPr lang="en-US" altLang="zh-CN"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400">
                <a:latin typeface="Arial" panose="020B0604020202020204" pitchFamily="34" charset="0"/>
              </a:rPr>
              <a:t>Data</a:t>
            </a:r>
            <a:r>
              <a:rPr lang="en-US" altLang="zh-CN" sz="2400">
                <a:latin typeface="Arial" panose="020B0604020202020204" pitchFamily="34" charset="0"/>
              </a:rPr>
              <a:t> Structure (</a:t>
            </a:r>
            <a:r>
              <a:rPr lang="en-US" altLang="zh-CN" sz="2400">
                <a:solidFill>
                  <a:srgbClr val="FF0000"/>
                </a:solidFill>
                <a:latin typeface="Arial" panose="020B0604020202020204" pitchFamily="34" charset="0"/>
              </a:rPr>
              <a:t>data structures</a:t>
            </a:r>
            <a:r>
              <a:rPr lang="en-US" altLang="zh-CN" sz="2400">
                <a:latin typeface="Arial" panose="020B0604020202020204" pitchFamily="34" charset="0"/>
              </a:rPr>
              <a:t> )</a:t>
            </a:r>
            <a:endParaRPr lang="en-US" altLang="zh-CN"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400">
                <a:latin typeface="Arial" panose="020B0604020202020204" pitchFamily="34" charset="0"/>
              </a:rPr>
              <a:t>Document</a:t>
            </a:r>
            <a:r>
              <a:rPr lang="en-US" altLang="zh-CN" sz="2400">
                <a:latin typeface="Arial" panose="020B0604020202020204" pitchFamily="34" charset="0"/>
              </a:rPr>
              <a:t> (</a:t>
            </a:r>
            <a:r>
              <a:rPr lang="en-US" altLang="zh-CN" sz="2400">
                <a:solidFill>
                  <a:srgbClr val="FF0000"/>
                </a:solidFill>
                <a:latin typeface="Arial" panose="020B0604020202020204" pitchFamily="34" charset="0"/>
              </a:rPr>
              <a:t>descriptive information</a:t>
            </a:r>
            <a:r>
              <a:rPr lang="en-US" altLang="zh-CN" sz="2400">
                <a:latin typeface="Arial" panose="020B0604020202020204" pitchFamily="34" charset="0"/>
              </a:rPr>
              <a:t> )</a:t>
            </a:r>
            <a:endParaRPr lang="en-US" altLang="ja-JP" sz="2400">
              <a:latin typeface="Arial" panose="020B0604020202020204" pitchFamily="34" charset="0"/>
            </a:endParaRPr>
          </a:p>
          <a:p>
            <a:pPr eaLnBrk="0" hangingPunct="0"/>
            <a:r>
              <a:rPr lang="en-US" altLang="zh-CN" sz="2000">
                <a:latin typeface="Arial" panose="020B0604020202020204" pitchFamily="34" charset="0"/>
              </a:rPr>
              <a:t> </a:t>
            </a:r>
            <a:endParaRPr lang="en-US" altLang="zh-CN" sz="2000">
              <a:latin typeface="Arial" panose="020B0604020202020204" pitchFamily="34" charset="0"/>
            </a:endParaRPr>
          </a:p>
          <a:p>
            <a:pPr eaLnBrk="0" hangingPunct="0"/>
            <a:endParaRPr lang="en-US" altLang="ja-JP" sz="2400">
              <a:latin typeface="Arial" panose="020B0604020202020204" pitchFamily="34" charset="0"/>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410" y="44450"/>
            <a:ext cx="8458200" cy="678611"/>
          </a:xfrm>
        </p:spPr>
        <p:txBody>
          <a:bodyPr>
            <a:normAutofit fontScale="90000"/>
          </a:bodyPr>
          <a:lstStyle/>
          <a:p>
            <a:r>
              <a:rPr lang="en-US" altLang="zh-CN">
                <a:ea typeface="宋体" panose="02010600030101010101" pitchFamily="2" charset="-122"/>
                <a:sym typeface="+mn-ea"/>
              </a:rPr>
              <a:t>3.3.1 </a:t>
            </a:r>
            <a:r>
              <a:rPr lang="en-US" sz="4000" noProof="0" dirty="0">
                <a:latin typeface="Times New Roman" panose="02020603050405020304" pitchFamily="18" charset="0"/>
                <a:cs typeface="Times New Roman" panose="02020603050405020304" pitchFamily="18" charset="0"/>
              </a:rPr>
              <a:t>Agility Principles </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92695"/>
            <a:ext cx="8458200" cy="4715075"/>
          </a:xfrm>
        </p:spPr>
        <p:txBody>
          <a:bodyPr vert="horz" lIns="91440" tIns="45720" rIns="91440" bIns="45720" rtlCol="0">
            <a:noAutofit/>
          </a:bodyPr>
          <a:lstStyle/>
          <a:p>
            <a:pPr marL="291465" indent="-291465"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Working software that </a:t>
            </a:r>
            <a:r>
              <a:rPr lang="en-US" sz="2400" kern="1200" noProof="0" dirty="0">
                <a:solidFill>
                  <a:srgbClr val="FF0000"/>
                </a:solidFill>
                <a:effectLst/>
                <a:latin typeface="Times New Roman" panose="02020603050405020304" pitchFamily="18" charset="0"/>
                <a:cs typeface="Times New Roman" panose="02020603050405020304" pitchFamily="18" charset="0"/>
              </a:rPr>
              <a:t>meets customer needs</a:t>
            </a:r>
            <a:r>
              <a:rPr lang="en-US" sz="2400" kern="1200" noProof="0" dirty="0">
                <a:solidFill>
                  <a:schemeClr val="tx2"/>
                </a:solidFill>
                <a:effectLst/>
                <a:latin typeface="Times New Roman" panose="02020603050405020304" pitchFamily="18" charset="0"/>
                <a:cs typeface="Times New Roman" panose="02020603050405020304" pitchFamily="18" charset="0"/>
              </a:rPr>
              <a:t> is the primary goal.</a:t>
            </a:r>
            <a:endParaRPr lang="en-US" sz="24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Pace and direction of the team’s work must be “</a:t>
            </a:r>
            <a:r>
              <a:rPr lang="en-US" sz="2400" kern="1200" noProof="0" dirty="0">
                <a:solidFill>
                  <a:srgbClr val="FF0000"/>
                </a:solidFill>
                <a:effectLst/>
                <a:latin typeface="Times New Roman" panose="02020603050405020304" pitchFamily="18" charset="0"/>
                <a:cs typeface="Times New Roman" panose="02020603050405020304" pitchFamily="18" charset="0"/>
              </a:rPr>
              <a:t>sustainable</a:t>
            </a:r>
            <a:r>
              <a:rPr lang="en-US" sz="2400" kern="1200" noProof="0" dirty="0">
                <a:solidFill>
                  <a:schemeClr val="tx2"/>
                </a:solidFill>
                <a:effectLst/>
                <a:latin typeface="Times New Roman" panose="02020603050405020304" pitchFamily="18" charset="0"/>
                <a:cs typeface="Times New Roman" panose="02020603050405020304" pitchFamily="18" charset="0"/>
              </a:rPr>
              <a:t>,” enabling them to work effectively for long periods of time.</a:t>
            </a:r>
            <a:endParaRPr lang="en-US" sz="24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An agile team is a </a:t>
            </a:r>
            <a:r>
              <a:rPr lang="en-US" sz="2400" kern="1200" noProof="0" dirty="0">
                <a:solidFill>
                  <a:srgbClr val="FF0000"/>
                </a:solidFill>
                <a:effectLst/>
                <a:latin typeface="Times New Roman" panose="02020603050405020304" pitchFamily="18" charset="0"/>
                <a:cs typeface="Times New Roman" panose="02020603050405020304" pitchFamily="18" charset="0"/>
              </a:rPr>
              <a:t>“self-organizing team”</a:t>
            </a:r>
            <a:r>
              <a:rPr lang="en-US" sz="2400" kern="1200" noProof="0" dirty="0">
                <a:solidFill>
                  <a:schemeClr val="tx2"/>
                </a:solidFill>
                <a:effectLst/>
                <a:latin typeface="Times New Roman" panose="02020603050405020304" pitchFamily="18" charset="0"/>
                <a:cs typeface="Times New Roman" panose="02020603050405020304" pitchFamily="18" charset="0"/>
              </a:rPr>
              <a:t>—one that can be trusted develop well-structured architectures that lead to solid designs and customer satisfaction.</a:t>
            </a:r>
            <a:endParaRPr lang="en-US" sz="24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Part of the team culture is to consider its work introspectively with the intent of improving how to become more effective its primary goal (customer satisfaction).</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4673" name="Rectangle 2"/>
          <p:cNvSpPr>
            <a:spLocks noGrp="1"/>
          </p:cNvSpPr>
          <p:nvPr>
            <p:ph type="title" idx="4294967295"/>
          </p:nvPr>
        </p:nvSpPr>
        <p:spPr/>
        <p:txBody>
          <a:bodyPr vert="horz" wrap="square" lIns="91440" tIns="45720" rIns="91440" bIns="45720" anchor="ctr" anchorCtr="0"/>
          <a:p>
            <a:r>
              <a:rPr lang="en-US" altLang="zh-CN" sz="2400"/>
              <a:t>Human factor</a:t>
            </a:r>
            <a:r>
              <a:rPr lang="zh-CN" altLang="en-US" sz="2400">
                <a:ea typeface="宋体" panose="02010600030101010101" pitchFamily="2" charset="-122"/>
              </a:rPr>
              <a:t>（参考）</a:t>
            </a:r>
            <a:endParaRPr lang="zh-CN" altLang="en-US" sz="2400">
              <a:ea typeface="宋体" panose="02010600030101010101" pitchFamily="2" charset="-122"/>
            </a:endParaRPr>
          </a:p>
        </p:txBody>
      </p:sp>
      <p:sp>
        <p:nvSpPr>
          <p:cNvPr id="284674" name="Rectangle 3"/>
          <p:cNvSpPr>
            <a:spLocks noGrp="1"/>
          </p:cNvSpPr>
          <p:nvPr>
            <p:ph type="body" idx="4294967295"/>
          </p:nvPr>
        </p:nvSpPr>
        <p:spPr>
          <a:xfrm>
            <a:off x="611188" y="873125"/>
            <a:ext cx="8245475" cy="4613275"/>
          </a:xfrm>
        </p:spPr>
        <p:txBody>
          <a:bodyPr vert="horz" wrap="square" lIns="91440" tIns="45720" rIns="91440" bIns="45720" anchor="t" anchorCtr="0"/>
          <a:p>
            <a:pPr eaLnBrk="1" hangingPunct="1"/>
            <a:r>
              <a:rPr lang="en-US" altLang="zh-CN" sz="2400" i="1">
                <a:latin typeface="Palatino" pitchFamily="-128" charset="0"/>
                <a:ea typeface="宋体" panose="02010600030101010101" pitchFamily="2" charset="-122"/>
              </a:rPr>
              <a:t>the process molds to the needs of the people</a:t>
            </a:r>
            <a:r>
              <a:rPr lang="en-US" altLang="zh-CN" sz="2400">
                <a:latin typeface="Palatino" pitchFamily="-128" charset="0"/>
                <a:ea typeface="宋体" panose="02010600030101010101" pitchFamily="2" charset="-122"/>
              </a:rPr>
              <a:t> </a:t>
            </a:r>
            <a:r>
              <a:rPr lang="en-US" altLang="zh-CN" sz="2400" i="1">
                <a:latin typeface="Palatino" pitchFamily="-128" charset="0"/>
                <a:ea typeface="宋体" panose="02010600030101010101" pitchFamily="2" charset="-122"/>
              </a:rPr>
              <a:t>and team,</a:t>
            </a:r>
            <a:r>
              <a:rPr lang="en-US" altLang="zh-CN" sz="2400">
                <a:latin typeface="Palatino" pitchFamily="-128" charset="0"/>
                <a:ea typeface="宋体" panose="02010600030101010101" pitchFamily="2" charset="-122"/>
              </a:rPr>
              <a:t> not the other way around</a:t>
            </a:r>
            <a:endParaRPr lang="en-US" altLang="zh-CN" sz="2400">
              <a:latin typeface="Palatino" pitchFamily="-128" charset="0"/>
              <a:ea typeface="宋体" panose="02010600030101010101" pitchFamily="2" charset="-122"/>
            </a:endParaRPr>
          </a:p>
          <a:p>
            <a:pPr eaLnBrk="1" hangingPunct="1"/>
            <a:r>
              <a:rPr lang="en-US" altLang="zh-CN" sz="2400">
                <a:latin typeface="Palatino" pitchFamily="-128" charset="0"/>
                <a:ea typeface="宋体" panose="02010600030101010101" pitchFamily="2" charset="-122"/>
              </a:rPr>
              <a:t>key traits must exist among the people on an agile team and the team itself:</a:t>
            </a:r>
            <a:endParaRPr lang="zh-CN" altLang="en-US" sz="2400" dirty="0">
              <a:ea typeface="宋体" panose="02010600030101010101" pitchFamily="2" charset="-122"/>
            </a:endParaRPr>
          </a:p>
          <a:p>
            <a:pPr lvl="1">
              <a:buFont typeface="Wingdings" panose="05000000000000000000" pitchFamily="2" charset="2"/>
              <a:buChar char="l"/>
            </a:pPr>
            <a:r>
              <a:rPr lang="en-US" altLang="zh-CN">
                <a:ea typeface="宋体" panose="02010600030101010101" pitchFamily="2" charset="-122"/>
              </a:rPr>
              <a:t> </a:t>
            </a:r>
            <a:r>
              <a:rPr lang="en-US" altLang="zh-CN" sz="2000">
                <a:solidFill>
                  <a:schemeClr val="hlink"/>
                </a:solidFill>
                <a:ea typeface="宋体" panose="02010600030101010101" pitchFamily="2" charset="-122"/>
              </a:rPr>
              <a:t>Competence (</a:t>
            </a:r>
            <a:r>
              <a:rPr lang="zh-CN" altLang="en-US" sz="2000" dirty="0">
                <a:solidFill>
                  <a:schemeClr val="hlink"/>
                </a:solidFill>
                <a:ea typeface="宋体" panose="02010600030101010101" pitchFamily="2" charset="-122"/>
              </a:rPr>
              <a:t>自信）</a:t>
            </a:r>
            <a:endParaRPr lang="zh-CN" altLang="en-US" sz="2000" dirty="0">
              <a:solidFill>
                <a:schemeClr val="hlink"/>
              </a:solidFill>
              <a:ea typeface="宋体" panose="02010600030101010101" pitchFamily="2" charset="-122"/>
            </a:endParaRPr>
          </a:p>
          <a:p>
            <a:pPr lvl="1">
              <a:buFont typeface="Wingdings" panose="05000000000000000000" pitchFamily="2" charset="2"/>
              <a:buChar char="l"/>
            </a:pPr>
            <a:r>
              <a:rPr lang="en-US" altLang="zh-CN" sz="2000">
                <a:solidFill>
                  <a:schemeClr val="hlink"/>
                </a:solidFill>
                <a:ea typeface="宋体" panose="02010600030101010101" pitchFamily="2" charset="-122"/>
              </a:rPr>
              <a:t> Common focus </a:t>
            </a:r>
            <a:r>
              <a:rPr lang="zh-CN" altLang="en-US" sz="2000" dirty="0">
                <a:solidFill>
                  <a:schemeClr val="hlink"/>
                </a:solidFill>
                <a:ea typeface="宋体" panose="02010600030101010101" pitchFamily="2" charset="-122"/>
              </a:rPr>
              <a:t>（共同目标）</a:t>
            </a:r>
            <a:endParaRPr lang="zh-CN" altLang="en-US" sz="2000" dirty="0">
              <a:solidFill>
                <a:schemeClr val="hlink"/>
              </a:solidFill>
              <a:ea typeface="宋体" panose="02010600030101010101" pitchFamily="2" charset="-122"/>
            </a:endParaRPr>
          </a:p>
          <a:p>
            <a:pPr lvl="1">
              <a:buFont typeface="Wingdings" panose="05000000000000000000" pitchFamily="2" charset="2"/>
              <a:buChar char="l"/>
            </a:pPr>
            <a:r>
              <a:rPr lang="en-US" altLang="zh-CN" sz="2000">
                <a:solidFill>
                  <a:schemeClr val="hlink"/>
                </a:solidFill>
                <a:ea typeface="宋体" panose="02010600030101010101" pitchFamily="2" charset="-122"/>
              </a:rPr>
              <a:t> Collaboration</a:t>
            </a:r>
            <a:r>
              <a:rPr lang="zh-CN" altLang="en-US" sz="2000" dirty="0">
                <a:solidFill>
                  <a:schemeClr val="hlink"/>
                </a:solidFill>
                <a:ea typeface="宋体" panose="02010600030101010101" pitchFamily="2" charset="-122"/>
              </a:rPr>
              <a:t>（精诚合作）</a:t>
            </a:r>
            <a:endParaRPr lang="zh-CN" altLang="en-US" sz="2000" dirty="0">
              <a:solidFill>
                <a:schemeClr val="hlink"/>
              </a:solidFill>
              <a:ea typeface="宋体" panose="02010600030101010101" pitchFamily="2" charset="-122"/>
            </a:endParaRPr>
          </a:p>
          <a:p>
            <a:pPr lvl="1">
              <a:buFont typeface="Wingdings" panose="05000000000000000000" pitchFamily="2" charset="2"/>
              <a:buChar char="l"/>
            </a:pPr>
            <a:r>
              <a:rPr lang="en-US" altLang="zh-CN" sz="2000">
                <a:solidFill>
                  <a:schemeClr val="hlink"/>
                </a:solidFill>
                <a:ea typeface="宋体" panose="02010600030101010101" pitchFamily="2" charset="-122"/>
              </a:rPr>
              <a:t> Decision-making ability </a:t>
            </a:r>
            <a:r>
              <a:rPr lang="zh-CN" altLang="en-US" sz="2000" dirty="0">
                <a:solidFill>
                  <a:schemeClr val="hlink"/>
                </a:solidFill>
                <a:ea typeface="宋体" panose="02010600030101010101" pitchFamily="2" charset="-122"/>
              </a:rPr>
              <a:t>（决策能力</a:t>
            </a:r>
            <a:r>
              <a:rPr lang="en-US" altLang="zh-CN" sz="2000">
                <a:solidFill>
                  <a:schemeClr val="hlink"/>
                </a:solidFill>
                <a:ea typeface="宋体" panose="02010600030101010101" pitchFamily="2" charset="-122"/>
              </a:rPr>
              <a:t>) </a:t>
            </a:r>
            <a:endParaRPr lang="en-US" altLang="zh-CN" sz="2000">
              <a:solidFill>
                <a:schemeClr val="hlink"/>
              </a:solidFill>
              <a:ea typeface="宋体" panose="02010600030101010101" pitchFamily="2" charset="-122"/>
            </a:endParaRPr>
          </a:p>
          <a:p>
            <a:pPr lvl="1">
              <a:buFont typeface="Wingdings" panose="05000000000000000000" pitchFamily="2" charset="2"/>
              <a:buChar char="l"/>
            </a:pPr>
            <a:r>
              <a:rPr lang="en-US" altLang="zh-CN" sz="2000">
                <a:solidFill>
                  <a:schemeClr val="hlink"/>
                </a:solidFill>
                <a:ea typeface="宋体" panose="02010600030101010101" pitchFamily="2" charset="-122"/>
              </a:rPr>
              <a:t> Fuzzy problem-solving agility </a:t>
            </a:r>
            <a:r>
              <a:rPr lang="zh-CN" altLang="en-US" sz="2000" dirty="0">
                <a:solidFill>
                  <a:schemeClr val="hlink"/>
                </a:solidFill>
                <a:ea typeface="宋体" panose="02010600030101010101" pitchFamily="2" charset="-122"/>
              </a:rPr>
              <a:t>（模糊解决问题能力，灵活性）</a:t>
            </a:r>
            <a:endParaRPr lang="zh-CN" altLang="en-US" sz="2000" dirty="0">
              <a:solidFill>
                <a:schemeClr val="hlink"/>
              </a:solidFill>
              <a:ea typeface="宋体" panose="02010600030101010101" pitchFamily="2" charset="-122"/>
            </a:endParaRPr>
          </a:p>
          <a:p>
            <a:pPr lvl="1">
              <a:buFont typeface="Wingdings" panose="05000000000000000000" pitchFamily="2" charset="2"/>
              <a:buChar char="l"/>
            </a:pPr>
            <a:r>
              <a:rPr lang="en-US" altLang="zh-CN" sz="2000">
                <a:solidFill>
                  <a:schemeClr val="hlink"/>
                </a:solidFill>
                <a:ea typeface="宋体" panose="02010600030101010101" pitchFamily="2" charset="-122"/>
              </a:rPr>
              <a:t> Mutual trust and respect </a:t>
            </a:r>
            <a:r>
              <a:rPr lang="zh-CN" altLang="en-US" sz="2000" dirty="0">
                <a:solidFill>
                  <a:schemeClr val="hlink"/>
                </a:solidFill>
                <a:ea typeface="宋体" panose="02010600030101010101" pitchFamily="2" charset="-122"/>
              </a:rPr>
              <a:t>（互相信任和尊重）</a:t>
            </a:r>
            <a:endParaRPr lang="zh-CN" altLang="en-US" sz="2000" dirty="0">
              <a:solidFill>
                <a:schemeClr val="hlink"/>
              </a:solidFill>
              <a:ea typeface="宋体" panose="02010600030101010101" pitchFamily="2" charset="-122"/>
            </a:endParaRPr>
          </a:p>
          <a:p>
            <a:pPr lvl="1">
              <a:buFont typeface="Wingdings" panose="05000000000000000000" pitchFamily="2" charset="2"/>
              <a:buChar char="l"/>
            </a:pPr>
            <a:r>
              <a:rPr lang="en-US" altLang="zh-CN" sz="2000">
                <a:solidFill>
                  <a:schemeClr val="hlink"/>
                </a:solidFill>
                <a:ea typeface="宋体" panose="02010600030101010101" pitchFamily="2" charset="-122"/>
              </a:rPr>
              <a:t> Self-organization  </a:t>
            </a:r>
            <a:r>
              <a:rPr lang="zh-CN" altLang="en-US" sz="2000" dirty="0">
                <a:solidFill>
                  <a:schemeClr val="hlink"/>
                </a:solidFill>
                <a:ea typeface="宋体" panose="02010600030101010101" pitchFamily="2" charset="-122"/>
              </a:rPr>
              <a:t>（自我组织）</a:t>
            </a:r>
            <a:endParaRPr lang="zh-CN" altLang="en-US" sz="2000" dirty="0">
              <a:solidFill>
                <a:schemeClr val="hlink"/>
              </a:solidFill>
              <a:ea typeface="宋体" panose="02010600030101010101" pitchFamily="2" charset="-122"/>
            </a:endParaRPr>
          </a:p>
          <a:p>
            <a:endParaRPr lang="zh-CN" altLang="en-US" sz="2000" dirty="0"/>
          </a:p>
        </p:txBody>
      </p:sp>
      <p:sp>
        <p:nvSpPr>
          <p:cNvPr id="28467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5697" name="Rectangle 2"/>
          <p:cNvSpPr>
            <a:spLocks noGrp="1"/>
          </p:cNvSpPr>
          <p:nvPr>
            <p:ph type="title" idx="4294967295"/>
          </p:nvPr>
        </p:nvSpPr>
        <p:spPr/>
        <p:txBody>
          <a:bodyPr vert="horz" wrap="square" lIns="91440" tIns="45720" rIns="91440" bIns="45720" anchor="ctr" anchorCtr="0"/>
          <a:p>
            <a:r>
              <a:rPr lang="en-US" altLang="zh-CN" sz="2400">
                <a:solidFill>
                  <a:schemeClr val="hlink"/>
                </a:solidFill>
                <a:ea typeface="宋体" panose="02010600030101010101" pitchFamily="2" charset="-122"/>
              </a:rPr>
              <a:t>Self-organization </a:t>
            </a:r>
            <a:endParaRPr lang="en-US" altLang="zh-CN" sz="2400">
              <a:solidFill>
                <a:schemeClr val="hlink"/>
              </a:solidFill>
              <a:ea typeface="宋体" panose="02010600030101010101" pitchFamily="2" charset="-122"/>
            </a:endParaRPr>
          </a:p>
        </p:txBody>
      </p:sp>
      <p:sp>
        <p:nvSpPr>
          <p:cNvPr id="285698" name="Rectangle 3"/>
          <p:cNvSpPr>
            <a:spLocks noGrp="1"/>
          </p:cNvSpPr>
          <p:nvPr>
            <p:ph type="body" idx="4294967295"/>
          </p:nvPr>
        </p:nvSpPr>
        <p:spPr>
          <a:xfrm>
            <a:off x="287338" y="908050"/>
            <a:ext cx="8170862" cy="4419600"/>
          </a:xfrm>
        </p:spPr>
        <p:txBody>
          <a:bodyPr vert="horz" wrap="square" lIns="91440" tIns="45720" rIns="91440" bIns="45720" anchor="t" anchorCtr="0"/>
          <a:p>
            <a:pPr lvl="1">
              <a:buNone/>
            </a:pPr>
            <a:r>
              <a:rPr lang="en-US" altLang="zh-CN" sz="2800">
                <a:ea typeface="宋体" panose="02010600030101010101" pitchFamily="2" charset="-122"/>
              </a:rPr>
              <a:t> </a:t>
            </a:r>
            <a:r>
              <a:rPr lang="en-US" altLang="zh-CN">
                <a:solidFill>
                  <a:schemeClr val="hlink"/>
                </a:solidFill>
                <a:ea typeface="宋体" panose="02010600030101010101" pitchFamily="2" charset="-122"/>
              </a:rPr>
              <a:t>Self-organization</a:t>
            </a:r>
            <a:endParaRPr lang="zh-CN" altLang="en-US" dirty="0">
              <a:solidFill>
                <a:schemeClr val="hlink"/>
              </a:solidFill>
              <a:ea typeface="宋体" panose="02010600030101010101" pitchFamily="2" charset="-122"/>
            </a:endParaRPr>
          </a:p>
          <a:p>
            <a:pPr lvl="1">
              <a:buFont typeface="Wingdings" panose="05000000000000000000" pitchFamily="2" charset="2"/>
              <a:buChar char="l"/>
            </a:pPr>
            <a:r>
              <a:rPr lang="en-US" altLang="zh-CN">
                <a:solidFill>
                  <a:schemeClr val="hlink"/>
                </a:solidFill>
                <a:ea typeface="宋体" panose="02010600030101010101" pitchFamily="2" charset="-122"/>
              </a:rPr>
              <a:t>The team </a:t>
            </a:r>
            <a:r>
              <a:rPr lang="en-US" altLang="zh-CN">
                <a:solidFill>
                  <a:srgbClr val="FF0000"/>
                </a:solidFill>
                <a:ea typeface="宋体" panose="02010600030101010101" pitchFamily="2" charset="-122"/>
              </a:rPr>
              <a:t>organizes itself</a:t>
            </a:r>
            <a:r>
              <a:rPr lang="en-US" altLang="zh-CN">
                <a:solidFill>
                  <a:schemeClr val="hlink"/>
                </a:solidFill>
                <a:ea typeface="宋体" panose="02010600030101010101" pitchFamily="2" charset="-122"/>
              </a:rPr>
              <a:t> for the work to be done</a:t>
            </a:r>
            <a:endParaRPr lang="en-US" altLang="zh-CN">
              <a:solidFill>
                <a:schemeClr val="hlink"/>
              </a:solidFill>
              <a:ea typeface="宋体" panose="02010600030101010101" pitchFamily="2" charset="-122"/>
            </a:endParaRPr>
          </a:p>
          <a:p>
            <a:pPr lvl="1">
              <a:buFont typeface="Wingdings" panose="05000000000000000000" pitchFamily="2" charset="2"/>
              <a:buChar char="l"/>
            </a:pPr>
            <a:r>
              <a:rPr lang="en-US" altLang="zh-CN">
                <a:solidFill>
                  <a:schemeClr val="hlink"/>
                </a:solidFill>
                <a:ea typeface="宋体" panose="02010600030101010101" pitchFamily="2" charset="-122"/>
              </a:rPr>
              <a:t>The team </a:t>
            </a:r>
            <a:r>
              <a:rPr lang="en-US" altLang="zh-CN">
                <a:solidFill>
                  <a:srgbClr val="FF0000"/>
                </a:solidFill>
                <a:ea typeface="宋体" panose="02010600030101010101" pitchFamily="2" charset="-122"/>
              </a:rPr>
              <a:t>organizes the process</a:t>
            </a:r>
            <a:r>
              <a:rPr lang="en-US" altLang="zh-CN">
                <a:solidFill>
                  <a:schemeClr val="hlink"/>
                </a:solidFill>
                <a:ea typeface="宋体" panose="02010600030101010101" pitchFamily="2" charset="-122"/>
              </a:rPr>
              <a:t> to best accommodate its local environment</a:t>
            </a:r>
            <a:endParaRPr lang="en-US" altLang="zh-CN">
              <a:solidFill>
                <a:schemeClr val="hlink"/>
              </a:solidFill>
              <a:ea typeface="宋体" panose="02010600030101010101" pitchFamily="2" charset="-122"/>
            </a:endParaRPr>
          </a:p>
          <a:p>
            <a:pPr lvl="1">
              <a:buFont typeface="Wingdings" panose="05000000000000000000" pitchFamily="2" charset="2"/>
              <a:buChar char="l"/>
            </a:pPr>
            <a:r>
              <a:rPr lang="en-US" altLang="zh-CN">
                <a:solidFill>
                  <a:schemeClr val="hlink"/>
                </a:solidFill>
                <a:ea typeface="宋体" panose="02010600030101010101" pitchFamily="2" charset="-122"/>
              </a:rPr>
              <a:t>The team </a:t>
            </a:r>
            <a:r>
              <a:rPr lang="en-US" altLang="zh-CN">
                <a:solidFill>
                  <a:srgbClr val="FF0000"/>
                </a:solidFill>
                <a:ea typeface="宋体" panose="02010600030101010101" pitchFamily="2" charset="-122"/>
              </a:rPr>
              <a:t>organizes the work schedule</a:t>
            </a:r>
            <a:r>
              <a:rPr lang="en-US" altLang="zh-CN">
                <a:solidFill>
                  <a:schemeClr val="hlink"/>
                </a:solidFill>
                <a:ea typeface="宋体" panose="02010600030101010101" pitchFamily="2" charset="-122"/>
              </a:rPr>
              <a:t> to best achieve delivery of the software increments</a:t>
            </a:r>
            <a:endParaRPr lang="en-US" altLang="zh-CN">
              <a:solidFill>
                <a:schemeClr val="hlink"/>
              </a:solidFill>
              <a:ea typeface="宋体" panose="02010600030101010101" pitchFamily="2" charset="-122"/>
            </a:endParaRPr>
          </a:p>
          <a:p>
            <a:pPr lvl="1">
              <a:buFont typeface="Wingdings" panose="05000000000000000000" pitchFamily="2" charset="2"/>
              <a:buNone/>
            </a:pPr>
            <a:endParaRPr lang="en-US" altLang="zh-CN">
              <a:solidFill>
                <a:schemeClr val="hlink"/>
              </a:solidFill>
              <a:ea typeface="宋体" panose="02010600030101010101" pitchFamily="2" charset="-122"/>
            </a:endParaRPr>
          </a:p>
          <a:p>
            <a:pPr lvl="1">
              <a:buFont typeface="Wingdings" panose="05000000000000000000" pitchFamily="2" charset="2"/>
              <a:buNone/>
            </a:pPr>
            <a:r>
              <a:rPr lang="en-US" altLang="zh-CN">
                <a:solidFill>
                  <a:schemeClr val="hlink"/>
                </a:solidFill>
                <a:ea typeface="宋体" panose="02010600030101010101" pitchFamily="2" charset="-122"/>
              </a:rPr>
              <a:t>In order to Improve </a:t>
            </a:r>
            <a:r>
              <a:rPr lang="en-US" altLang="zh-CN">
                <a:solidFill>
                  <a:srgbClr val="FF0000"/>
                </a:solidFill>
                <a:ea typeface="宋体" panose="02010600030101010101" pitchFamily="2" charset="-122"/>
              </a:rPr>
              <a:t>collaboration</a:t>
            </a:r>
            <a:r>
              <a:rPr lang="en-US" altLang="zh-CN">
                <a:solidFill>
                  <a:schemeClr val="hlink"/>
                </a:solidFill>
                <a:ea typeface="宋体" panose="02010600030101010101" pitchFamily="2" charset="-122"/>
              </a:rPr>
              <a:t> &amp; </a:t>
            </a:r>
            <a:r>
              <a:rPr lang="en-US" altLang="zh-CN">
                <a:solidFill>
                  <a:srgbClr val="FF0000"/>
                </a:solidFill>
                <a:ea typeface="宋体" panose="02010600030101010101" pitchFamily="2" charset="-122"/>
              </a:rPr>
              <a:t>boost team morale</a:t>
            </a:r>
            <a:endParaRPr lang="en-US" altLang="zh-CN">
              <a:solidFill>
                <a:srgbClr val="FF0000"/>
              </a:solidFill>
              <a:ea typeface="宋体" panose="02010600030101010101" pitchFamily="2" charset="-122"/>
            </a:endParaRPr>
          </a:p>
          <a:p>
            <a:pPr lvl="1">
              <a:buFont typeface="Wingdings" panose="05000000000000000000" pitchFamily="2" charset="2"/>
              <a:buNone/>
            </a:pPr>
            <a:r>
              <a:rPr lang="zh-CN" altLang="en-US" dirty="0">
                <a:solidFill>
                  <a:schemeClr val="hlink"/>
                </a:solidFill>
                <a:ea typeface="宋体" panose="02010600030101010101" pitchFamily="2" charset="-122"/>
              </a:rPr>
              <a:t>（自己分配任务、时间，自己组织队伍完成，鼓舞士气，获得成就和满足感）</a:t>
            </a:r>
            <a:endParaRPr lang="zh-CN" altLang="en-US" sz="2000" dirty="0"/>
          </a:p>
        </p:txBody>
      </p:sp>
      <p:sp>
        <p:nvSpPr>
          <p:cNvPr id="285699"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21" name="Rectangle 2"/>
          <p:cNvSpPr>
            <a:spLocks noGrp="1"/>
          </p:cNvSpPr>
          <p:nvPr>
            <p:ph type="title" idx="4294967295"/>
          </p:nvPr>
        </p:nvSpPr>
        <p:spPr/>
        <p:txBody>
          <a:bodyPr vert="horz" wrap="square" lIns="91440" tIns="45720" rIns="91440" bIns="45720" anchor="ctr" anchorCtr="0"/>
          <a:p>
            <a:r>
              <a:rPr lang="zh-CN" altLang="en-US" sz="2400" dirty="0"/>
              <a:t>示例：</a:t>
            </a:r>
            <a:endParaRPr lang="zh-CN" altLang="en-US" sz="2400" dirty="0"/>
          </a:p>
        </p:txBody>
      </p:sp>
      <p:sp>
        <p:nvSpPr>
          <p:cNvPr id="286722" name="Rectangle 3"/>
          <p:cNvSpPr>
            <a:spLocks noGrp="1"/>
          </p:cNvSpPr>
          <p:nvPr>
            <p:ph type="body" idx="4294967295"/>
          </p:nvPr>
        </p:nvSpPr>
        <p:spPr>
          <a:xfrm>
            <a:off x="611188" y="873125"/>
            <a:ext cx="8245475" cy="4613275"/>
          </a:xfrm>
        </p:spPr>
        <p:txBody>
          <a:bodyPr vert="horz" wrap="square" lIns="91440" tIns="45720" rIns="91440" bIns="45720" anchor="t" anchorCtr="0"/>
          <a:p>
            <a:r>
              <a:rPr lang="en-US" altLang="zh-CN">
                <a:ea typeface="宋体" panose="02010600030101010101" pitchFamily="2" charset="-122"/>
              </a:rPr>
              <a:t>KCC</a:t>
            </a:r>
            <a:r>
              <a:rPr lang="zh-CN" altLang="en-US" dirty="0">
                <a:ea typeface="宋体" panose="02010600030101010101" pitchFamily="2" charset="-122"/>
              </a:rPr>
              <a:t>项目开发</a:t>
            </a:r>
            <a:endParaRPr lang="zh-CN" altLang="en-US" dirty="0">
              <a:ea typeface="宋体" panose="02010600030101010101" pitchFamily="2" charset="-122"/>
            </a:endParaRPr>
          </a:p>
          <a:p>
            <a:r>
              <a:rPr lang="en-US" altLang="zh-CN">
                <a:ea typeface="宋体" panose="02010600030101010101" pitchFamily="2" charset="-122"/>
              </a:rPr>
              <a:t>Group leader </a:t>
            </a:r>
            <a:r>
              <a:rPr lang="zh-CN" altLang="en-US" dirty="0">
                <a:ea typeface="宋体" panose="02010600030101010101" pitchFamily="2" charset="-122"/>
              </a:rPr>
              <a:t>下田与我要求的设计，独立开发照排系统（了解、理解、沟通与信任）</a:t>
            </a:r>
            <a:endParaRPr lang="zh-CN" altLang="en-US" dirty="0">
              <a:ea typeface="宋体" panose="02010600030101010101" pitchFamily="2" charset="-122"/>
            </a:endParaRPr>
          </a:p>
          <a:p>
            <a:r>
              <a:rPr lang="zh-CN" altLang="en-US" dirty="0">
                <a:ea typeface="宋体" panose="02010600030101010101" pitchFamily="2" charset="-122"/>
              </a:rPr>
              <a:t>加班</a:t>
            </a:r>
            <a:endParaRPr lang="zh-CN" altLang="en-US" sz="2400" dirty="0"/>
          </a:p>
        </p:txBody>
      </p:sp>
      <p:sp>
        <p:nvSpPr>
          <p:cNvPr id="28672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515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0515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05155" name="Rectangle 4"/>
          <p:cNvSpPr>
            <a:spLocks noRot="1"/>
          </p:cNvSpPr>
          <p:nvPr/>
        </p:nvSpPr>
        <p:spPr>
          <a:xfrm>
            <a:off x="0" y="0"/>
            <a:ext cx="8764588" cy="479425"/>
          </a:xfrm>
          <a:prstGeom prst="rect">
            <a:avLst/>
          </a:prstGeom>
          <a:noFill/>
          <a:ln w="9525">
            <a:noFill/>
          </a:ln>
        </p:spPr>
        <p:txBody>
          <a:bodyPr anchor="ctr" anchorCtr="0"/>
          <a:p>
            <a:pPr eaLnBrk="0" hangingPunct="0"/>
            <a:r>
              <a:rPr lang="en-US" altLang="zh-CN" b="1">
                <a:latin typeface="Arial" panose="020B0604020202020204" pitchFamily="34" charset="0"/>
              </a:rPr>
              <a:t>3.4 </a:t>
            </a:r>
            <a:r>
              <a:rPr lang="en-US" altLang="ja-JP" b="1">
                <a:latin typeface="Arial" panose="020B0604020202020204" pitchFamily="34" charset="0"/>
              </a:rPr>
              <a:t>Scrum</a:t>
            </a:r>
            <a:r>
              <a:rPr lang="en-US" altLang="zh-CN" b="1">
                <a:latin typeface="Arial" panose="020B0604020202020204" pitchFamily="34" charset="0"/>
              </a:rPr>
              <a:t> </a:t>
            </a:r>
            <a:endParaRPr lang="en-US" altLang="zh-CN" b="1">
              <a:latin typeface="Arial" panose="020B0604020202020204" pitchFamily="34" charset="0"/>
            </a:endParaRPr>
          </a:p>
        </p:txBody>
      </p:sp>
      <p:sp>
        <p:nvSpPr>
          <p:cNvPr id="305156" name="Rectangle 8"/>
          <p:cNvSpPr>
            <a:spLocks noRot="1"/>
          </p:cNvSpPr>
          <p:nvPr/>
        </p:nvSpPr>
        <p:spPr>
          <a:xfrm>
            <a:off x="358775" y="1160463"/>
            <a:ext cx="8229600" cy="4645025"/>
          </a:xfrm>
          <a:prstGeom prst="rect">
            <a:avLst/>
          </a:prstGeom>
          <a:noFill/>
          <a:ln w="9525">
            <a:noFill/>
          </a:ln>
        </p:spPr>
        <p:txBody>
          <a:bodyPr/>
          <a:p>
            <a:pPr marL="285750" indent="-285750" eaLnBrk="0" hangingPunct="0"/>
            <a:r>
              <a:rPr lang="en-US" altLang="zh-CN" sz="2000" b="1">
                <a:latin typeface="Arial" panose="020B0604020202020204" pitchFamily="34" charset="0"/>
                <a:ea typeface="宋体" panose="02010600030101010101" pitchFamily="2" charset="-122"/>
              </a:rPr>
              <a:t>derived from an activity that occur during a rugby match</a:t>
            </a:r>
            <a:endParaRPr lang="zh-CN" altLang="en-US" sz="2000" b="1" dirty="0">
              <a:latin typeface="Arial" panose="020B0604020202020204" pitchFamily="34" charset="0"/>
              <a:ea typeface="宋体" panose="02010600030101010101" pitchFamily="2" charset="-122"/>
            </a:endParaRPr>
          </a:p>
          <a:p>
            <a:pPr marL="285750" indent="-285750" eaLnBrk="0" hangingPunct="0">
              <a:lnSpc>
                <a:spcPct val="90000"/>
              </a:lnSpc>
              <a:spcBef>
                <a:spcPct val="20000"/>
              </a:spcBef>
              <a:buClr>
                <a:srgbClr val="52A930"/>
              </a:buClr>
              <a:buFont typeface="Wingdings" panose="05000000000000000000" pitchFamily="2" charset="2"/>
            </a:pPr>
            <a:endParaRPr lang="en-US" altLang="zh-CN" sz="2000">
              <a:latin typeface="Arial" panose="020B0604020202020204" pitchFamily="34" charset="0"/>
            </a:endParaRPr>
          </a:p>
          <a:p>
            <a:pPr marL="285750" indent="-285750" eaLnBrk="0" hangingPunct="0">
              <a:lnSpc>
                <a:spcPct val="90000"/>
              </a:lnSpc>
              <a:spcBef>
                <a:spcPct val="20000"/>
              </a:spcBef>
              <a:buClr>
                <a:srgbClr val="52A930"/>
              </a:buClr>
              <a:buFont typeface="Wingdings" panose="05000000000000000000" pitchFamily="2" charset="2"/>
              <a:buChar char="n"/>
            </a:pPr>
            <a:r>
              <a:rPr lang="en-US" altLang="ja-JP" sz="2800">
                <a:latin typeface="Arial" panose="020B0604020202020204" pitchFamily="34" charset="0"/>
              </a:rPr>
              <a:t>Originally proposed by </a:t>
            </a:r>
            <a:r>
              <a:rPr lang="en-US" altLang="ja-JP" sz="2800" err="1">
                <a:latin typeface="Arial" panose="020B0604020202020204" pitchFamily="34" charset="0"/>
              </a:rPr>
              <a:t>Schwaber</a:t>
            </a:r>
            <a:r>
              <a:rPr lang="en-US" altLang="ja-JP" sz="2800">
                <a:latin typeface="Arial" panose="020B0604020202020204" pitchFamily="34" charset="0"/>
              </a:rPr>
              <a:t> and </a:t>
            </a:r>
            <a:r>
              <a:rPr lang="en-US" altLang="ja-JP" sz="2800" err="1">
                <a:latin typeface="Arial" panose="020B0604020202020204" pitchFamily="34" charset="0"/>
              </a:rPr>
              <a:t>Beedle</a:t>
            </a:r>
            <a:endParaRPr lang="en-US" altLang="ja-JP" sz="2800">
              <a:latin typeface="Arial" panose="020B0604020202020204" pitchFamily="34" charset="0"/>
            </a:endParaRPr>
          </a:p>
          <a:p>
            <a:pPr marL="285750" indent="-285750" eaLnBrk="0" hangingPunct="0">
              <a:lnSpc>
                <a:spcPct val="90000"/>
              </a:lnSpc>
              <a:spcBef>
                <a:spcPct val="20000"/>
              </a:spcBef>
              <a:buClr>
                <a:srgbClr val="52A930"/>
              </a:buClr>
              <a:buFont typeface="Wingdings" panose="05000000000000000000" pitchFamily="2" charset="2"/>
              <a:buChar char="n"/>
            </a:pPr>
            <a:r>
              <a:rPr lang="en-US" altLang="zh-CN" sz="2800">
                <a:latin typeface="Arial" panose="020B0604020202020204" pitchFamily="34" charset="0"/>
              </a:rPr>
              <a:t>Framework activities</a:t>
            </a:r>
            <a:endParaRPr lang="en-US" altLang="zh-CN" sz="2800">
              <a:latin typeface="Arial" panose="020B0604020202020204" pitchFamily="34" charset="0"/>
            </a:endParaRPr>
          </a:p>
          <a:p>
            <a:pPr marL="685800" lvl="1" indent="-228600" eaLnBrk="0" hangingPunct="0">
              <a:lnSpc>
                <a:spcPct val="90000"/>
              </a:lnSpc>
              <a:spcBef>
                <a:spcPct val="20000"/>
              </a:spcBef>
              <a:buClr>
                <a:srgbClr val="52A930"/>
              </a:buClr>
              <a:buFont typeface="Wingdings" panose="05000000000000000000" pitchFamily="2" charset="2"/>
              <a:buChar char="n"/>
            </a:pPr>
            <a:r>
              <a:rPr lang="en-US" altLang="zh-CN" sz="2400">
                <a:latin typeface="Arial" panose="020B0604020202020204" pitchFamily="34" charset="0"/>
              </a:rPr>
              <a:t>Requirements</a:t>
            </a:r>
            <a:endParaRPr lang="en-US" altLang="zh-CN" sz="2400">
              <a:latin typeface="Arial" panose="020B0604020202020204" pitchFamily="34" charset="0"/>
            </a:endParaRPr>
          </a:p>
          <a:p>
            <a:pPr marL="685800" lvl="1" indent="-228600" eaLnBrk="0" hangingPunct="0">
              <a:lnSpc>
                <a:spcPct val="90000"/>
              </a:lnSpc>
              <a:spcBef>
                <a:spcPct val="20000"/>
              </a:spcBef>
              <a:buClr>
                <a:srgbClr val="52A930"/>
              </a:buClr>
              <a:buFont typeface="Wingdings" panose="05000000000000000000" pitchFamily="2" charset="2"/>
              <a:buChar char="n"/>
            </a:pPr>
            <a:r>
              <a:rPr lang="en-US" altLang="zh-CN" sz="2400">
                <a:latin typeface="Arial" panose="020B0604020202020204" pitchFamily="34" charset="0"/>
              </a:rPr>
              <a:t>Analysis</a:t>
            </a:r>
            <a:endParaRPr lang="en-US" altLang="zh-CN" sz="2400">
              <a:latin typeface="Arial" panose="020B0604020202020204" pitchFamily="34" charset="0"/>
            </a:endParaRPr>
          </a:p>
          <a:p>
            <a:pPr marL="685800" lvl="1" indent="-228600" eaLnBrk="0" hangingPunct="0">
              <a:lnSpc>
                <a:spcPct val="90000"/>
              </a:lnSpc>
              <a:spcBef>
                <a:spcPct val="20000"/>
              </a:spcBef>
              <a:buClr>
                <a:srgbClr val="52A930"/>
              </a:buClr>
              <a:buFont typeface="Wingdings" panose="05000000000000000000" pitchFamily="2" charset="2"/>
              <a:buChar char="n"/>
            </a:pPr>
            <a:r>
              <a:rPr lang="en-US" altLang="zh-CN" sz="2400">
                <a:latin typeface="Arial" panose="020B0604020202020204" pitchFamily="34" charset="0"/>
              </a:rPr>
              <a:t>Design</a:t>
            </a:r>
            <a:endParaRPr lang="en-US" altLang="zh-CN" sz="2400">
              <a:latin typeface="Arial" panose="020B0604020202020204" pitchFamily="34" charset="0"/>
            </a:endParaRPr>
          </a:p>
          <a:p>
            <a:pPr marL="685800" lvl="1" indent="-228600" eaLnBrk="0" hangingPunct="0">
              <a:lnSpc>
                <a:spcPct val="90000"/>
              </a:lnSpc>
              <a:spcBef>
                <a:spcPct val="20000"/>
              </a:spcBef>
              <a:buClr>
                <a:srgbClr val="52A930"/>
              </a:buClr>
              <a:buFont typeface="Wingdings" panose="05000000000000000000" pitchFamily="2" charset="2"/>
              <a:buChar char="n"/>
            </a:pPr>
            <a:r>
              <a:rPr lang="en-US" altLang="zh-CN" sz="2400">
                <a:latin typeface="Arial" panose="020B0604020202020204" pitchFamily="34" charset="0"/>
              </a:rPr>
              <a:t>Evolution</a:t>
            </a:r>
            <a:endParaRPr lang="en-US" altLang="zh-CN" sz="2400">
              <a:latin typeface="Arial" panose="020B0604020202020204" pitchFamily="34" charset="0"/>
            </a:endParaRPr>
          </a:p>
          <a:p>
            <a:pPr marL="685800" lvl="1" indent="-228600" eaLnBrk="0" hangingPunct="0">
              <a:lnSpc>
                <a:spcPct val="90000"/>
              </a:lnSpc>
              <a:spcBef>
                <a:spcPct val="20000"/>
              </a:spcBef>
              <a:buClr>
                <a:srgbClr val="52A930"/>
              </a:buClr>
              <a:buFont typeface="Wingdings" panose="05000000000000000000" pitchFamily="2" charset="2"/>
              <a:buChar char="n"/>
            </a:pPr>
            <a:r>
              <a:rPr lang="en-US" altLang="zh-CN" sz="2400">
                <a:latin typeface="Arial" panose="020B0604020202020204" pitchFamily="34" charset="0"/>
              </a:rPr>
              <a:t>Delivery</a:t>
            </a:r>
            <a:endParaRPr lang="en-US" altLang="zh-CN" sz="2400">
              <a:latin typeface="Arial" panose="020B0604020202020204" pitchFamily="34" charset="0"/>
            </a:endParaRPr>
          </a:p>
          <a:p>
            <a:pPr marL="685800" lvl="1" indent="-228600" eaLnBrk="0" hangingPunct="0">
              <a:lnSpc>
                <a:spcPct val="90000"/>
              </a:lnSpc>
              <a:spcBef>
                <a:spcPct val="20000"/>
              </a:spcBef>
              <a:buClr>
                <a:srgbClr val="52A930"/>
              </a:buClr>
            </a:pPr>
            <a:endParaRPr lang="ja-JP" altLang="en-US" sz="2400" dirty="0">
              <a:latin typeface="Arial" panose="020B0604020202020204" pitchFamily="34" charset="0"/>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0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0720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07203" name="Rectangle 4"/>
          <p:cNvSpPr>
            <a:spLocks noRot="1"/>
          </p:cNvSpPr>
          <p:nvPr/>
        </p:nvSpPr>
        <p:spPr>
          <a:xfrm>
            <a:off x="0" y="0"/>
            <a:ext cx="8764588" cy="479425"/>
          </a:xfrm>
          <a:prstGeom prst="rect">
            <a:avLst/>
          </a:prstGeom>
          <a:noFill/>
          <a:ln w="9525">
            <a:noFill/>
          </a:ln>
        </p:spPr>
        <p:txBody>
          <a:bodyPr anchor="ctr" anchorCtr="0"/>
          <a:p>
            <a:pPr eaLnBrk="0" hangingPunct="0"/>
            <a:r>
              <a:rPr lang="en-US" altLang="ja-JP" b="1">
                <a:latin typeface="Arial" panose="020B0604020202020204" pitchFamily="34" charset="0"/>
              </a:rPr>
              <a:t>Scrum</a:t>
            </a:r>
            <a:r>
              <a:rPr lang="en-US" altLang="zh-CN" b="1">
                <a:latin typeface="Arial" panose="020B0604020202020204" pitchFamily="34" charset="0"/>
              </a:rPr>
              <a:t> </a:t>
            </a:r>
            <a:r>
              <a:rPr lang="zh-CN" altLang="en-US" sz="2000" b="1" dirty="0">
                <a:latin typeface="Arial" panose="020B0604020202020204" pitchFamily="34" charset="0"/>
              </a:rPr>
              <a:t>（</a:t>
            </a:r>
            <a:r>
              <a:rPr lang="en-US" altLang="zh-CN" sz="2000" b="1">
                <a:latin typeface="Arial" panose="020B0604020202020204" pitchFamily="34" charset="0"/>
              </a:rPr>
              <a:t>derived from an activity that occur during a rugby match</a:t>
            </a:r>
            <a:r>
              <a:rPr lang="zh-CN" altLang="en-US" sz="2000" b="1" dirty="0">
                <a:latin typeface="Arial" panose="020B0604020202020204" pitchFamily="34" charset="0"/>
              </a:rPr>
              <a:t>）</a:t>
            </a:r>
            <a:endParaRPr lang="zh-CN" altLang="en-US" sz="2000" b="1" dirty="0">
              <a:latin typeface="Arial" panose="020B0604020202020204" pitchFamily="34" charset="0"/>
            </a:endParaRPr>
          </a:p>
        </p:txBody>
      </p:sp>
      <p:sp>
        <p:nvSpPr>
          <p:cNvPr id="307204" name="Rectangle 8"/>
          <p:cNvSpPr>
            <a:spLocks noRot="1"/>
          </p:cNvSpPr>
          <p:nvPr/>
        </p:nvSpPr>
        <p:spPr>
          <a:xfrm>
            <a:off x="358775" y="1160463"/>
            <a:ext cx="8229600" cy="4645025"/>
          </a:xfrm>
          <a:prstGeom prst="rect">
            <a:avLst/>
          </a:prstGeom>
          <a:noFill/>
          <a:ln w="9525">
            <a:noFill/>
          </a:ln>
        </p:spPr>
        <p:txBody>
          <a:bodyPr/>
          <a:p>
            <a:pPr marL="285750" indent="-285750" eaLnBrk="0" hangingPunct="0">
              <a:lnSpc>
                <a:spcPct val="90000"/>
              </a:lnSpc>
              <a:spcBef>
                <a:spcPct val="20000"/>
              </a:spcBef>
              <a:buClr>
                <a:srgbClr val="52A930"/>
              </a:buClr>
              <a:buFont typeface="Wingdings" panose="05000000000000000000" pitchFamily="2" charset="2"/>
              <a:buChar char="n"/>
            </a:pPr>
            <a:r>
              <a:rPr lang="en-US" altLang="ja-JP" sz="2800">
                <a:latin typeface="Arial" panose="020B0604020202020204" pitchFamily="34" charset="0"/>
              </a:rPr>
              <a:t>Scrum</a:t>
            </a:r>
            <a:r>
              <a:rPr lang="en-US" altLang="ja-JP" sz="2800">
                <a:latin typeface="Palatino" pitchFamily="-128" charset="0"/>
              </a:rPr>
              <a:t>—</a:t>
            </a:r>
            <a:r>
              <a:rPr lang="en-US" altLang="ja-JP" sz="2800">
                <a:latin typeface="Arial" panose="020B0604020202020204" pitchFamily="34" charset="0"/>
              </a:rPr>
              <a:t>distinguishing features</a:t>
            </a:r>
            <a:endParaRPr lang="en-US" altLang="ja-JP" sz="2800">
              <a:latin typeface="Arial" panose="020B0604020202020204" pitchFamily="34" charset="0"/>
            </a:endParaRPr>
          </a:p>
          <a:p>
            <a:pPr marL="685800" lvl="1" indent="-228600" eaLnBrk="0" hangingPunct="0">
              <a:lnSpc>
                <a:spcPct val="90000"/>
              </a:lnSpc>
              <a:spcBef>
                <a:spcPct val="20000"/>
              </a:spcBef>
              <a:buClr>
                <a:srgbClr val="52A930"/>
              </a:buClr>
              <a:buFont typeface="Wingdings" panose="05000000000000000000" pitchFamily="2" charset="2"/>
              <a:buChar char="n"/>
            </a:pPr>
            <a:r>
              <a:rPr lang="en-US" altLang="ja-JP" sz="2400">
                <a:latin typeface="Arial" panose="020B0604020202020204" pitchFamily="34" charset="0"/>
              </a:rPr>
              <a:t>Development work is partitioned into </a:t>
            </a:r>
            <a:r>
              <a:rPr lang="en-US" altLang="ja-JP" sz="2400">
                <a:latin typeface="Palatino" pitchFamily="-128" charset="0"/>
              </a:rPr>
              <a:t>“</a:t>
            </a:r>
            <a:r>
              <a:rPr lang="en-US" altLang="ja-JP" sz="2400">
                <a:solidFill>
                  <a:srgbClr val="FF0000"/>
                </a:solidFill>
                <a:latin typeface="Arial" panose="020B0604020202020204" pitchFamily="34" charset="0"/>
              </a:rPr>
              <a:t>packets</a:t>
            </a:r>
            <a:r>
              <a:rPr lang="en-US" altLang="zh-CN" sz="2400">
                <a:solidFill>
                  <a:srgbClr val="FF0000"/>
                </a:solidFill>
                <a:latin typeface="宋体" panose="02010600030101010101" pitchFamily="2" charset="-122"/>
                <a:ea typeface="宋体" panose="02010600030101010101" pitchFamily="2" charset="-122"/>
              </a:rPr>
              <a:t>(</a:t>
            </a:r>
            <a:r>
              <a:rPr lang="zh-CN" altLang="en-US" sz="2400" dirty="0">
                <a:solidFill>
                  <a:srgbClr val="FF0000"/>
                </a:solidFill>
                <a:latin typeface="宋体" panose="02010600030101010101" pitchFamily="2" charset="-122"/>
                <a:ea typeface="宋体" panose="02010600030101010101" pitchFamily="2" charset="-122"/>
              </a:rPr>
              <a:t>小包</a:t>
            </a:r>
            <a:r>
              <a:rPr lang="en-US" altLang="zh-CN" sz="2400">
                <a:solidFill>
                  <a:srgbClr val="FF0000"/>
                </a:solidFill>
                <a:latin typeface="宋体" panose="02010600030101010101" pitchFamily="2" charset="-122"/>
                <a:ea typeface="宋体" panose="02010600030101010101" pitchFamily="2" charset="-122"/>
              </a:rPr>
              <a:t>)</a:t>
            </a:r>
            <a:r>
              <a:rPr lang="en-US" altLang="zh-CN" sz="2400">
                <a:latin typeface="Palatino" pitchFamily="-128" charset="0"/>
              </a:rPr>
              <a:t>”</a:t>
            </a:r>
            <a:endParaRPr lang="en-US" altLang="zh-CN" sz="2400">
              <a:latin typeface="Arial" panose="020B0604020202020204" pitchFamily="34" charset="0"/>
            </a:endParaRPr>
          </a:p>
          <a:p>
            <a:pPr marL="685800" lvl="1" indent="-228600" eaLnBrk="0" hangingPunct="0">
              <a:lnSpc>
                <a:spcPct val="90000"/>
              </a:lnSpc>
              <a:spcBef>
                <a:spcPct val="20000"/>
              </a:spcBef>
              <a:buClr>
                <a:srgbClr val="52A930"/>
              </a:buClr>
              <a:buFont typeface="Wingdings" panose="05000000000000000000" pitchFamily="2" charset="2"/>
              <a:buChar char="n"/>
            </a:pPr>
            <a:r>
              <a:rPr lang="en-US" altLang="ja-JP" sz="2400">
                <a:latin typeface="Arial" panose="020B0604020202020204" pitchFamily="34" charset="0"/>
              </a:rPr>
              <a:t>Testing and documentation are on-going as the product is constructed</a:t>
            </a:r>
            <a:endParaRPr lang="en-US" altLang="ja-JP" sz="2400">
              <a:latin typeface="Arial" panose="020B0604020202020204" pitchFamily="34" charset="0"/>
            </a:endParaRPr>
          </a:p>
          <a:p>
            <a:pPr marL="685800" lvl="1" indent="-228600" eaLnBrk="0" hangingPunct="0">
              <a:lnSpc>
                <a:spcPct val="90000"/>
              </a:lnSpc>
              <a:spcBef>
                <a:spcPct val="20000"/>
              </a:spcBef>
              <a:buClr>
                <a:srgbClr val="52A930"/>
              </a:buClr>
              <a:buFont typeface="Wingdings" panose="05000000000000000000" pitchFamily="2" charset="2"/>
              <a:buChar char="n"/>
            </a:pPr>
            <a:r>
              <a:rPr lang="en-US" altLang="ja-JP" sz="2400">
                <a:latin typeface="Arial" panose="020B0604020202020204" pitchFamily="34" charset="0"/>
              </a:rPr>
              <a:t>Work occurs in </a:t>
            </a:r>
            <a:r>
              <a:rPr lang="en-US" altLang="ja-JP" sz="2400">
                <a:latin typeface="Palatino" pitchFamily="-128" charset="0"/>
              </a:rPr>
              <a:t>“</a:t>
            </a:r>
            <a:r>
              <a:rPr lang="en-US" altLang="ja-JP" sz="2400">
                <a:solidFill>
                  <a:srgbClr val="FF0000"/>
                </a:solidFill>
                <a:latin typeface="Arial" panose="020B0604020202020204" pitchFamily="34" charset="0"/>
              </a:rPr>
              <a:t>sprints</a:t>
            </a:r>
            <a:r>
              <a:rPr lang="en-US" altLang="zh-CN" sz="2400">
                <a:solidFill>
                  <a:srgbClr val="FF0000"/>
                </a:solidFill>
                <a:latin typeface="宋体" panose="02010600030101010101" pitchFamily="2" charset="-122"/>
                <a:ea typeface="宋体" panose="02010600030101010101" pitchFamily="2" charset="-122"/>
              </a:rPr>
              <a:t>(</a:t>
            </a:r>
            <a:r>
              <a:rPr lang="zh-CN" altLang="en-US" sz="2400" dirty="0">
                <a:solidFill>
                  <a:srgbClr val="FF0000"/>
                </a:solidFill>
                <a:latin typeface="宋体" panose="02010600030101010101" pitchFamily="2" charset="-122"/>
                <a:ea typeface="宋体" panose="02010600030101010101" pitchFamily="2" charset="-122"/>
              </a:rPr>
              <a:t>冲刺</a:t>
            </a:r>
            <a:r>
              <a:rPr lang="en-US" altLang="zh-CN" sz="2400">
                <a:solidFill>
                  <a:srgbClr val="FF0000"/>
                </a:solidFill>
                <a:latin typeface="宋体" panose="02010600030101010101" pitchFamily="2" charset="-122"/>
                <a:ea typeface="宋体" panose="02010600030101010101" pitchFamily="2" charset="-122"/>
              </a:rPr>
              <a:t>)</a:t>
            </a:r>
            <a:r>
              <a:rPr lang="en-US" altLang="zh-CN" sz="2400">
                <a:latin typeface="Palatino" pitchFamily="-128" charset="0"/>
              </a:rPr>
              <a:t>”</a:t>
            </a:r>
            <a:r>
              <a:rPr lang="en-US" altLang="ja-JP" sz="2400">
                <a:latin typeface="Arial" panose="020B0604020202020204" pitchFamily="34" charset="0"/>
              </a:rPr>
              <a:t> and is derived from a </a:t>
            </a:r>
            <a:r>
              <a:rPr lang="en-US" altLang="ja-JP" sz="2400">
                <a:latin typeface="Palatino" pitchFamily="-128" charset="0"/>
              </a:rPr>
              <a:t>“</a:t>
            </a:r>
            <a:r>
              <a:rPr lang="en-US" altLang="ja-JP" sz="2400">
                <a:solidFill>
                  <a:srgbClr val="FF0000"/>
                </a:solidFill>
                <a:latin typeface="Arial" panose="020B0604020202020204" pitchFamily="34" charset="0"/>
              </a:rPr>
              <a:t>backlog</a:t>
            </a:r>
            <a:r>
              <a:rPr lang="zh-CN" altLang="en-US" sz="2400" dirty="0">
                <a:solidFill>
                  <a:srgbClr val="FF0000"/>
                </a:solidFill>
                <a:latin typeface="Arial" panose="020B0604020202020204" pitchFamily="34" charset="0"/>
                <a:ea typeface="宋体" panose="02010600030101010101" pitchFamily="2" charset="-122"/>
              </a:rPr>
              <a:t>（待定项，积压的工作）</a:t>
            </a:r>
            <a:r>
              <a:rPr lang="en-US" altLang="zh-CN" sz="2400">
                <a:latin typeface="Arial" panose="020B0604020202020204" pitchFamily="34" charset="0"/>
              </a:rPr>
              <a:t>”</a:t>
            </a:r>
            <a:r>
              <a:rPr lang="en-US" altLang="ja-JP" sz="2400">
                <a:latin typeface="Arial" panose="020B0604020202020204" pitchFamily="34" charset="0"/>
              </a:rPr>
              <a:t> of existing requirements</a:t>
            </a:r>
            <a:endParaRPr lang="en-US" altLang="ja-JP" sz="2400">
              <a:latin typeface="Arial" panose="020B0604020202020204" pitchFamily="34" charset="0"/>
            </a:endParaRPr>
          </a:p>
          <a:p>
            <a:pPr marL="685800" lvl="1" indent="-228600" eaLnBrk="0" hangingPunct="0">
              <a:lnSpc>
                <a:spcPct val="90000"/>
              </a:lnSpc>
              <a:spcBef>
                <a:spcPct val="20000"/>
              </a:spcBef>
              <a:buClr>
                <a:srgbClr val="52A930"/>
              </a:buClr>
              <a:buFont typeface="Wingdings" panose="05000000000000000000" pitchFamily="2" charset="2"/>
              <a:buChar char="n"/>
            </a:pPr>
            <a:r>
              <a:rPr lang="en-US" altLang="ja-JP" sz="2400" i="1">
                <a:latin typeface="Arial" panose="020B0604020202020204" pitchFamily="34" charset="0"/>
              </a:rPr>
              <a:t>Meetings</a:t>
            </a:r>
            <a:r>
              <a:rPr lang="en-US" altLang="ja-JP" sz="2400">
                <a:latin typeface="Arial" panose="020B0604020202020204" pitchFamily="34" charset="0"/>
              </a:rPr>
              <a:t> are very short and sometimes conducted without chairs</a:t>
            </a:r>
            <a:endParaRPr lang="en-US" altLang="ja-JP" sz="2400">
              <a:latin typeface="Arial" panose="020B0604020202020204" pitchFamily="34" charset="0"/>
            </a:endParaRPr>
          </a:p>
          <a:p>
            <a:pPr marL="685800" lvl="1" indent="-228600" eaLnBrk="0" hangingPunct="0">
              <a:lnSpc>
                <a:spcPct val="90000"/>
              </a:lnSpc>
              <a:spcBef>
                <a:spcPct val="20000"/>
              </a:spcBef>
              <a:buClr>
                <a:srgbClr val="52A930"/>
              </a:buClr>
              <a:buFont typeface="Wingdings" panose="05000000000000000000" pitchFamily="2" charset="2"/>
              <a:buChar char="n"/>
            </a:pPr>
            <a:r>
              <a:rPr lang="en-US" altLang="ja-JP" sz="2400">
                <a:latin typeface="Palatino" pitchFamily="-128" charset="0"/>
              </a:rPr>
              <a:t>“</a:t>
            </a:r>
            <a:r>
              <a:rPr lang="en-US" altLang="ja-JP" sz="2400">
                <a:solidFill>
                  <a:srgbClr val="FF0000"/>
                </a:solidFill>
                <a:latin typeface="Arial" panose="020B0604020202020204" pitchFamily="34" charset="0"/>
              </a:rPr>
              <a:t>demos</a:t>
            </a:r>
            <a:r>
              <a:rPr lang="zh-CN" altLang="en-US" sz="2400" dirty="0">
                <a:solidFill>
                  <a:srgbClr val="FF0000"/>
                </a:solidFill>
                <a:latin typeface="Arial" panose="020B0604020202020204" pitchFamily="34" charset="0"/>
                <a:ea typeface="宋体" panose="02010600030101010101" pitchFamily="2" charset="-122"/>
              </a:rPr>
              <a:t>（演示）</a:t>
            </a:r>
            <a:r>
              <a:rPr lang="ja-JP" altLang="en-US" sz="2400" dirty="0">
                <a:latin typeface="Palatino" pitchFamily="-128" charset="0"/>
              </a:rPr>
              <a:t>”</a:t>
            </a:r>
            <a:r>
              <a:rPr lang="ja-JP" altLang="en-US" sz="2400" dirty="0">
                <a:latin typeface="Arial" panose="020B0604020202020204" pitchFamily="34" charset="0"/>
              </a:rPr>
              <a:t> </a:t>
            </a:r>
            <a:r>
              <a:rPr lang="en-US" altLang="ja-JP" sz="2400">
                <a:latin typeface="Arial" panose="020B0604020202020204" pitchFamily="34" charset="0"/>
              </a:rPr>
              <a:t>are delivered to the customer with the time-box allocated</a:t>
            </a:r>
            <a:endParaRPr lang="en-US" altLang="ja-JP" sz="2400">
              <a:latin typeface="Arial" panose="020B0604020202020204" pitchFamily="34" charset="0"/>
            </a:endParaRPr>
          </a:p>
          <a:p>
            <a:pPr marL="685800" lvl="1" indent="-228600" eaLnBrk="0" hangingPunct="0">
              <a:lnSpc>
                <a:spcPct val="90000"/>
              </a:lnSpc>
              <a:spcBef>
                <a:spcPct val="20000"/>
              </a:spcBef>
              <a:buClr>
                <a:srgbClr val="52A930"/>
              </a:buClr>
              <a:buChar char="–"/>
            </a:pPr>
            <a:endParaRPr lang="ja-JP" altLang="en-US" sz="2400" dirty="0">
              <a:latin typeface="Arial" panose="020B0604020202020204" pitchFamily="34"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9249"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09250"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09251" name="Rectangle 4"/>
          <p:cNvSpPr>
            <a:spLocks noRot="1"/>
          </p:cNvSpPr>
          <p:nvPr/>
        </p:nvSpPr>
        <p:spPr>
          <a:xfrm>
            <a:off x="0" y="0"/>
            <a:ext cx="8764588" cy="479425"/>
          </a:xfrm>
          <a:prstGeom prst="rect">
            <a:avLst/>
          </a:prstGeom>
          <a:noFill/>
          <a:ln w="9525">
            <a:noFill/>
          </a:ln>
        </p:spPr>
        <p:txBody>
          <a:bodyPr anchor="ctr" anchorCtr="0"/>
          <a:p>
            <a:pPr eaLnBrk="0" hangingPunct="0"/>
            <a:r>
              <a:rPr lang="en-US" altLang="ja-JP" b="1">
                <a:latin typeface="Arial" panose="020B0604020202020204" pitchFamily="34" charset="0"/>
              </a:rPr>
              <a:t>Scrum</a:t>
            </a:r>
            <a:r>
              <a:rPr lang="en-US" altLang="zh-CN" b="1">
                <a:latin typeface="Arial" panose="020B0604020202020204" pitchFamily="34" charset="0"/>
              </a:rPr>
              <a:t> </a:t>
            </a:r>
            <a:r>
              <a:rPr lang="zh-CN" altLang="en-US" sz="2000" b="1" dirty="0">
                <a:latin typeface="Arial" panose="020B0604020202020204" pitchFamily="34" charset="0"/>
              </a:rPr>
              <a:t>（</a:t>
            </a:r>
            <a:r>
              <a:rPr lang="en-US" altLang="zh-CN" sz="2000" b="1">
                <a:latin typeface="Arial" panose="020B0604020202020204" pitchFamily="34" charset="0"/>
              </a:rPr>
              <a:t>derived from an activity that occur during a rugby match</a:t>
            </a:r>
            <a:r>
              <a:rPr lang="zh-CN" altLang="en-US" sz="2000" b="1" dirty="0">
                <a:latin typeface="Arial" panose="020B0604020202020204" pitchFamily="34" charset="0"/>
              </a:rPr>
              <a:t>）</a:t>
            </a:r>
            <a:endParaRPr lang="zh-CN" altLang="en-US" sz="2000" b="1" dirty="0">
              <a:latin typeface="Arial" panose="020B0604020202020204" pitchFamily="34" charset="0"/>
            </a:endParaRPr>
          </a:p>
        </p:txBody>
      </p:sp>
      <p:sp>
        <p:nvSpPr>
          <p:cNvPr id="309252" name="Rectangle 8"/>
          <p:cNvSpPr>
            <a:spLocks noRot="1"/>
          </p:cNvSpPr>
          <p:nvPr/>
        </p:nvSpPr>
        <p:spPr>
          <a:xfrm>
            <a:off x="358775" y="1160463"/>
            <a:ext cx="8229600" cy="4645025"/>
          </a:xfrm>
          <a:prstGeom prst="rect">
            <a:avLst/>
          </a:prstGeom>
          <a:noFill/>
          <a:ln w="9525">
            <a:noFill/>
          </a:ln>
        </p:spPr>
        <p:txBody>
          <a:bodyPr/>
          <a:p>
            <a:pPr marL="285750" indent="-285750" eaLnBrk="0" hangingPunct="0">
              <a:lnSpc>
                <a:spcPct val="90000"/>
              </a:lnSpc>
              <a:spcBef>
                <a:spcPct val="20000"/>
              </a:spcBef>
              <a:buClr>
                <a:srgbClr val="52A930"/>
              </a:buClr>
              <a:buFont typeface="Wingdings" panose="05000000000000000000" pitchFamily="2" charset="2"/>
              <a:buChar char="n"/>
            </a:pPr>
            <a:r>
              <a:rPr lang="en-US" altLang="ja-JP" sz="2800">
                <a:latin typeface="Arial" panose="020B0604020202020204" pitchFamily="34" charset="0"/>
              </a:rPr>
              <a:t>Scrum </a:t>
            </a:r>
            <a:r>
              <a:rPr lang="en-US" altLang="ja-JP" sz="2400" i="1">
                <a:latin typeface="Arial" panose="020B0604020202020204" pitchFamily="34" charset="0"/>
              </a:rPr>
              <a:t>Meetings</a:t>
            </a:r>
            <a:endParaRPr lang="en-US" altLang="ja-JP" sz="2800">
              <a:latin typeface="Arial" panose="020B0604020202020204" pitchFamily="34" charset="0"/>
            </a:endParaRPr>
          </a:p>
          <a:p>
            <a:pPr marL="685800" lvl="1" indent="-228600" eaLnBrk="0" hangingPunct="0">
              <a:lnSpc>
                <a:spcPct val="90000"/>
              </a:lnSpc>
              <a:spcBef>
                <a:spcPct val="20000"/>
              </a:spcBef>
              <a:buClr>
                <a:srgbClr val="52A930"/>
              </a:buClr>
              <a:buFont typeface="Wingdings" panose="05000000000000000000" pitchFamily="2" charset="2"/>
              <a:buChar char="n"/>
            </a:pPr>
            <a:r>
              <a:rPr lang="en-US" altLang="zh-CN" sz="2400">
                <a:latin typeface="Arial" panose="020B0604020202020204" pitchFamily="34" charset="0"/>
              </a:rPr>
              <a:t>Are short(15m) meeting held daily by the scrum team</a:t>
            </a:r>
            <a:endParaRPr lang="en-US" altLang="zh-CN" sz="2400">
              <a:latin typeface="Arial" panose="020B0604020202020204" pitchFamily="34" charset="0"/>
            </a:endParaRPr>
          </a:p>
          <a:p>
            <a:pPr marL="685800" lvl="1" indent="-228600" eaLnBrk="0" hangingPunct="0">
              <a:lnSpc>
                <a:spcPct val="90000"/>
              </a:lnSpc>
              <a:spcBef>
                <a:spcPct val="20000"/>
              </a:spcBef>
              <a:buClr>
                <a:srgbClr val="52A930"/>
              </a:buClr>
              <a:buFont typeface="Wingdings" panose="05000000000000000000" pitchFamily="2" charset="2"/>
              <a:buChar char="n"/>
            </a:pPr>
            <a:r>
              <a:rPr lang="en-US" altLang="zh-CN" sz="2400">
                <a:latin typeface="Arial" panose="020B0604020202020204" pitchFamily="34" charset="0"/>
              </a:rPr>
              <a:t>What did you do since the last meeting?</a:t>
            </a:r>
            <a:endParaRPr lang="en-US" altLang="zh-CN" sz="2400">
              <a:latin typeface="Arial" panose="020B0604020202020204" pitchFamily="34" charset="0"/>
            </a:endParaRPr>
          </a:p>
          <a:p>
            <a:pPr marL="685800" lvl="1" indent="-228600" eaLnBrk="0" hangingPunct="0">
              <a:lnSpc>
                <a:spcPct val="90000"/>
              </a:lnSpc>
              <a:spcBef>
                <a:spcPct val="20000"/>
              </a:spcBef>
              <a:buClr>
                <a:srgbClr val="52A930"/>
              </a:buClr>
              <a:buFont typeface="Wingdings" panose="05000000000000000000" pitchFamily="2" charset="2"/>
              <a:buChar char="n"/>
            </a:pPr>
            <a:r>
              <a:rPr lang="en-US" altLang="zh-CN" sz="2400">
                <a:latin typeface="Arial" panose="020B0604020202020204" pitchFamily="34" charset="0"/>
              </a:rPr>
              <a:t>What obstacles are you encountering?</a:t>
            </a:r>
            <a:endParaRPr lang="en-US" altLang="zh-CN" sz="2400">
              <a:latin typeface="Arial" panose="020B0604020202020204" pitchFamily="34" charset="0"/>
            </a:endParaRPr>
          </a:p>
          <a:p>
            <a:pPr marL="685800" lvl="1" indent="-228600" eaLnBrk="0" hangingPunct="0">
              <a:lnSpc>
                <a:spcPct val="90000"/>
              </a:lnSpc>
              <a:spcBef>
                <a:spcPct val="20000"/>
              </a:spcBef>
              <a:buClr>
                <a:srgbClr val="52A930"/>
              </a:buClr>
              <a:buFont typeface="Wingdings" panose="05000000000000000000" pitchFamily="2" charset="2"/>
              <a:buChar char="n"/>
            </a:pPr>
            <a:r>
              <a:rPr lang="en-US" altLang="zh-CN" sz="2400">
                <a:latin typeface="Arial" panose="020B0604020202020204" pitchFamily="34" charset="0"/>
              </a:rPr>
              <a:t>What do you plan to accomplish by the next team meeting?</a:t>
            </a:r>
            <a:endParaRPr lang="en-US" altLang="zh-CN" sz="2400">
              <a:latin typeface="Arial" panose="020B0604020202020204" pitchFamily="34" charset="0"/>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29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1129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11299" name="Rectangle 4"/>
          <p:cNvSpPr>
            <a:spLocks noRot="1"/>
          </p:cNvSpPr>
          <p:nvPr/>
        </p:nvSpPr>
        <p:spPr>
          <a:xfrm>
            <a:off x="0" y="0"/>
            <a:ext cx="8764588" cy="479425"/>
          </a:xfrm>
          <a:prstGeom prst="rect">
            <a:avLst/>
          </a:prstGeom>
          <a:noFill/>
          <a:ln w="9525">
            <a:noFill/>
          </a:ln>
        </p:spPr>
        <p:txBody>
          <a:bodyPr anchor="ctr" anchorCtr="0"/>
          <a:p>
            <a:pPr eaLnBrk="0" hangingPunct="0"/>
            <a:r>
              <a:rPr lang="en-US" altLang="ja-JP" b="1">
                <a:latin typeface="Arial" panose="020B0604020202020204" pitchFamily="34" charset="0"/>
              </a:rPr>
              <a:t>Scrum</a:t>
            </a:r>
            <a:endParaRPr lang="zh-CN" altLang="en-US" b="1" dirty="0">
              <a:latin typeface="Arial" panose="020B0604020202020204" pitchFamily="34" charset="0"/>
            </a:endParaRPr>
          </a:p>
        </p:txBody>
      </p:sp>
      <p:sp>
        <p:nvSpPr>
          <p:cNvPr id="311300" name="Rectangle 9"/>
          <p:cNvSpPr/>
          <p:nvPr/>
        </p:nvSpPr>
        <p:spPr>
          <a:xfrm>
            <a:off x="1042988" y="512763"/>
            <a:ext cx="6916737" cy="5010150"/>
          </a:xfrm>
          <a:prstGeom prst="rect">
            <a:avLst/>
          </a:prstGeom>
          <a:solidFill>
            <a:srgbClr val="96E3FE"/>
          </a:solidFill>
          <a:ln w="12700">
            <a:noFill/>
          </a:ln>
          <a:effectLst>
            <a:outerShdw dist="35921"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pic>
        <p:nvPicPr>
          <p:cNvPr id="311301" name="Picture 10"/>
          <p:cNvPicPr>
            <a:picLocks noChangeAspect="1"/>
          </p:cNvPicPr>
          <p:nvPr/>
        </p:nvPicPr>
        <p:blipFill>
          <a:blip r:embed="rId1"/>
          <a:stretch>
            <a:fillRect/>
          </a:stretch>
        </p:blipFill>
        <p:spPr>
          <a:xfrm>
            <a:off x="1719263" y="1262063"/>
            <a:ext cx="5067300" cy="3759200"/>
          </a:xfrm>
          <a:prstGeom prst="rect">
            <a:avLst/>
          </a:prstGeom>
          <a:noFill/>
          <a:ln w="12700">
            <a:noFill/>
          </a:ln>
        </p:spPr>
      </p:pic>
      <p:sp>
        <p:nvSpPr>
          <p:cNvPr id="311302" name="AutoShape 11"/>
          <p:cNvSpPr/>
          <p:nvPr/>
        </p:nvSpPr>
        <p:spPr>
          <a:xfrm>
            <a:off x="4946650" y="873125"/>
            <a:ext cx="2676525" cy="323850"/>
          </a:xfrm>
          <a:prstGeom prst="wedgeRectCallout">
            <a:avLst>
              <a:gd name="adj1" fmla="val -83690"/>
              <a:gd name="adj2" fmla="val 233824"/>
            </a:avLst>
          </a:prstGeom>
          <a:noFill/>
          <a:ln w="12700" cap="flat" cmpd="sng">
            <a:solidFill>
              <a:schemeClr val="hlink"/>
            </a:solidFill>
            <a:prstDash val="solid"/>
            <a:miter/>
            <a:headEnd type="none" w="med" len="med"/>
            <a:tailEnd type="none" w="med" len="med"/>
          </a:ln>
        </p:spPr>
        <p:txBody>
          <a:bodyPr/>
          <a:p>
            <a:pPr algn="ctr" eaLnBrk="0" hangingPunct="0">
              <a:lnSpc>
                <a:spcPct val="90000"/>
              </a:lnSpc>
            </a:pPr>
            <a:r>
              <a:rPr lang="en-US" altLang="zh-CN" sz="1800" b="1">
                <a:latin typeface="Helvetica" charset="0"/>
                <a:ea typeface="宋体" panose="02010600030101010101" pitchFamily="2" charset="-122"/>
              </a:rPr>
              <a:t>Every 24hrs</a:t>
            </a:r>
            <a:endParaRPr lang="en-US" altLang="zh-CN" sz="1800" b="1">
              <a:latin typeface="Helvetica" charset="0"/>
              <a:ea typeface="宋体" panose="02010600030101010101" pitchFamily="2" charset="-122"/>
            </a:endParaRPr>
          </a:p>
        </p:txBody>
      </p:sp>
      <p:sp>
        <p:nvSpPr>
          <p:cNvPr id="311303" name="AutoShape 12"/>
          <p:cNvSpPr/>
          <p:nvPr/>
        </p:nvSpPr>
        <p:spPr>
          <a:xfrm>
            <a:off x="6418263" y="1884363"/>
            <a:ext cx="1646237" cy="862012"/>
          </a:xfrm>
          <a:prstGeom prst="wedgeRectCallout">
            <a:avLst>
              <a:gd name="adj1" fmla="val -111426"/>
              <a:gd name="adj2" fmla="val 43741"/>
            </a:avLst>
          </a:prstGeom>
          <a:noFill/>
          <a:ln w="12700" cap="flat" cmpd="sng">
            <a:solidFill>
              <a:schemeClr val="hlink"/>
            </a:solidFill>
            <a:prstDash val="solid"/>
            <a:miter/>
            <a:headEnd type="none" w="med" len="med"/>
            <a:tailEnd type="none" w="med" len="med"/>
          </a:ln>
        </p:spPr>
        <p:txBody>
          <a:bodyPr/>
          <a:p>
            <a:pPr algn="ctr" eaLnBrk="0" hangingPunct="0">
              <a:lnSpc>
                <a:spcPct val="90000"/>
              </a:lnSpc>
            </a:pPr>
            <a:r>
              <a:rPr lang="en-US" altLang="zh-CN" sz="1400" b="1">
                <a:latin typeface="Helvetica" charset="0"/>
                <a:ea typeface="宋体" panose="02010600030101010101" pitchFamily="2" charset="-122"/>
              </a:rPr>
              <a:t>15min meeting daily</a:t>
            </a:r>
            <a:endParaRPr lang="en-US" altLang="zh-CN" sz="1400" b="1">
              <a:latin typeface="Helvetica" charset="0"/>
              <a:ea typeface="宋体" panose="02010600030101010101" pitchFamily="2" charset="-122"/>
            </a:endParaRPr>
          </a:p>
          <a:p>
            <a:pPr algn="ctr" eaLnBrk="0" hangingPunct="0">
              <a:lnSpc>
                <a:spcPct val="90000"/>
              </a:lnSpc>
            </a:pPr>
            <a:r>
              <a:rPr lang="en-US" altLang="zh-CN" sz="1400" b="1">
                <a:latin typeface="Helvetica" charset="0"/>
                <a:ea typeface="宋体" panose="02010600030101010101" pitchFamily="2" charset="-122"/>
              </a:rPr>
              <a:t>Basic questions</a:t>
            </a:r>
            <a:endParaRPr lang="en-US" altLang="zh-CN" sz="1400" b="1">
              <a:latin typeface="Helvetica" charset="0"/>
              <a:ea typeface="宋体" panose="02010600030101010101" pitchFamily="2" charset="-122"/>
            </a:endParaRPr>
          </a:p>
        </p:txBody>
      </p:sp>
      <p:sp>
        <p:nvSpPr>
          <p:cNvPr id="311304" name="AutoShape 13"/>
          <p:cNvSpPr/>
          <p:nvPr/>
        </p:nvSpPr>
        <p:spPr>
          <a:xfrm>
            <a:off x="935038" y="2565400"/>
            <a:ext cx="1230312" cy="396875"/>
          </a:xfrm>
          <a:prstGeom prst="wedgeRectCallout">
            <a:avLst>
              <a:gd name="adj1" fmla="val 53741"/>
              <a:gd name="adj2" fmla="val 342801"/>
            </a:avLst>
          </a:prstGeom>
          <a:noFill/>
          <a:ln w="12700" cap="flat" cmpd="sng">
            <a:solidFill>
              <a:schemeClr val="hlink"/>
            </a:solidFill>
            <a:prstDash val="solid"/>
            <a:miter/>
            <a:headEnd type="none" w="med" len="med"/>
            <a:tailEnd type="none" w="med" len="med"/>
          </a:ln>
        </p:spPr>
        <p:txBody>
          <a:bodyPr/>
          <a:p>
            <a:pPr algn="ctr" eaLnBrk="0" hangingPunct="0">
              <a:lnSpc>
                <a:spcPct val="90000"/>
              </a:lnSpc>
            </a:pPr>
            <a:r>
              <a:rPr lang="en-US" altLang="zh-CN" sz="1800" b="1">
                <a:latin typeface="Helvetica" charset="0"/>
                <a:ea typeface="宋体" panose="02010600030101010101" pitchFamily="2" charset="-122"/>
              </a:rPr>
              <a:t>Backlogs</a:t>
            </a:r>
            <a:endParaRPr lang="en-US" altLang="zh-CN" sz="1800" b="1">
              <a:latin typeface="Helvetica" charset="0"/>
              <a:ea typeface="宋体" panose="02010600030101010101" pitchFamily="2" charset="-122"/>
            </a:endParaRPr>
          </a:p>
        </p:txBody>
      </p:sp>
      <p:sp>
        <p:nvSpPr>
          <p:cNvPr id="311305" name="AutoShape 14"/>
          <p:cNvSpPr/>
          <p:nvPr/>
        </p:nvSpPr>
        <p:spPr>
          <a:xfrm>
            <a:off x="7127875" y="4078288"/>
            <a:ext cx="1008063" cy="395287"/>
          </a:xfrm>
          <a:prstGeom prst="wedgeRectCallout">
            <a:avLst>
              <a:gd name="adj1" fmla="val -170787"/>
              <a:gd name="adj2" fmla="val -136745"/>
            </a:avLst>
          </a:prstGeom>
          <a:noFill/>
          <a:ln w="12700" cap="flat" cmpd="sng">
            <a:solidFill>
              <a:schemeClr val="hlink"/>
            </a:solidFill>
            <a:prstDash val="solid"/>
            <a:miter/>
            <a:headEnd type="none" w="med" len="med"/>
            <a:tailEnd type="none" w="med" len="med"/>
          </a:ln>
        </p:spPr>
        <p:txBody>
          <a:bodyPr/>
          <a:p>
            <a:pPr algn="ctr" eaLnBrk="0" hangingPunct="0">
              <a:lnSpc>
                <a:spcPct val="90000"/>
              </a:lnSpc>
            </a:pPr>
            <a:r>
              <a:rPr lang="en-US" altLang="zh-CN" sz="1800" b="1">
                <a:latin typeface="Helvetica" charset="0"/>
                <a:ea typeface="宋体" panose="02010600030101010101" pitchFamily="2" charset="-122"/>
              </a:rPr>
              <a:t>demos</a:t>
            </a:r>
            <a:endParaRPr lang="en-US" altLang="zh-CN" sz="1800" b="1">
              <a:latin typeface="Helvetica" charset="0"/>
              <a:ea typeface="宋体" panose="02010600030101010101" pitchFamily="2" charset="-122"/>
            </a:endParaRPr>
          </a:p>
        </p:txBody>
      </p:sp>
      <p:sp>
        <p:nvSpPr>
          <p:cNvPr id="311306" name="Text Box 15"/>
          <p:cNvSpPr txBox="1"/>
          <p:nvPr/>
        </p:nvSpPr>
        <p:spPr>
          <a:xfrm>
            <a:off x="2095500" y="2176463"/>
            <a:ext cx="1046163" cy="339725"/>
          </a:xfrm>
          <a:prstGeom prst="rect">
            <a:avLst/>
          </a:prstGeom>
          <a:noFill/>
          <a:ln w="12700">
            <a:noFill/>
          </a:ln>
        </p:spPr>
        <p:txBody>
          <a:bodyPr>
            <a:spAutoFit/>
          </a:bodyPr>
          <a:p>
            <a:pPr eaLnBrk="0" hangingPunct="0">
              <a:lnSpc>
                <a:spcPct val="90000"/>
              </a:lnSpc>
              <a:spcBef>
                <a:spcPct val="50000"/>
              </a:spcBef>
            </a:pPr>
            <a:r>
              <a:rPr lang="en-US" altLang="zh-CN" sz="1800" b="1">
                <a:solidFill>
                  <a:schemeClr val="hlink"/>
                </a:solidFill>
                <a:latin typeface="Helvetica" charset="0"/>
                <a:ea typeface="宋体" panose="02010600030101010101" pitchFamily="2" charset="-122"/>
              </a:rPr>
              <a:t>30days</a:t>
            </a:r>
            <a:endParaRPr lang="en-US" altLang="zh-CN" sz="1800" b="1">
              <a:solidFill>
                <a:schemeClr val="hlink"/>
              </a:solidFill>
              <a:latin typeface="Helvetica" charset="0"/>
              <a:ea typeface="宋体" panose="02010600030101010101" pitchFamily="2" charset="-122"/>
            </a:endParaRPr>
          </a:p>
        </p:txBody>
      </p:sp>
      <p:sp>
        <p:nvSpPr>
          <p:cNvPr id="311307" name="Line 16"/>
          <p:cNvSpPr/>
          <p:nvPr/>
        </p:nvSpPr>
        <p:spPr>
          <a:xfrm>
            <a:off x="2782888" y="2454275"/>
            <a:ext cx="1666875" cy="671513"/>
          </a:xfrm>
          <a:prstGeom prst="line">
            <a:avLst/>
          </a:prstGeom>
          <a:ln w="12700" cap="flat" cmpd="sng">
            <a:solidFill>
              <a:schemeClr val="hlink"/>
            </a:solidFill>
            <a:prstDash val="solid"/>
            <a:headEnd type="none" w="med" len="med"/>
            <a:tailEnd type="triangle" w="med" len="med"/>
          </a:ln>
        </p:spPr>
      </p:sp>
      <p:sp>
        <p:nvSpPr>
          <p:cNvPr id="311308" name="矩形 345100"/>
          <p:cNvSpPr/>
          <p:nvPr/>
        </p:nvSpPr>
        <p:spPr>
          <a:xfrm>
            <a:off x="431800" y="5589588"/>
            <a:ext cx="8424863" cy="579437"/>
          </a:xfrm>
          <a:prstGeom prst="rect">
            <a:avLst/>
          </a:prstGeom>
          <a:noFill/>
          <a:ln w="9525">
            <a:noFill/>
          </a:ln>
        </p:spPr>
        <p:txBody>
          <a:bodyPr>
            <a:spAutoFit/>
          </a:bodyPr>
          <a:p>
            <a:pPr eaLnBrk="0" hangingPunct="0"/>
            <a:r>
              <a:rPr lang="zh-CN" altLang="en-US" sz="2400" b="1" dirty="0">
                <a:latin typeface="宋体" panose="02010600030101010101" pitchFamily="2" charset="-122"/>
                <a:ea typeface="宋体" panose="02010600030101010101" pitchFamily="2" charset="-122"/>
              </a:rPr>
              <a:t>找一个山清水秀的地方冲刺</a:t>
            </a:r>
            <a:r>
              <a:rPr lang="en-US" altLang="zh-CN" b="1">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短暂、稳定、封闭的工作环境</a:t>
            </a:r>
            <a:endParaRPr lang="zh-CN" altLang="en-US" sz="2400" b="1" dirty="0">
              <a:latin typeface="宋体" panose="02010600030101010101" pitchFamily="2" charset="-122"/>
              <a:ea typeface="宋体" panose="02010600030101010101" pitchFamily="2" charset="-122"/>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55" y="8890"/>
            <a:ext cx="8458200" cy="678611"/>
          </a:xfrm>
        </p:spPr>
        <p:txBody>
          <a:bodyPr>
            <a:normAutofit fontScale="90000"/>
          </a:bodyPr>
          <a:lstStyle/>
          <a:p>
            <a:r>
              <a:rPr lang="en-US" sz="4000" noProof="0" dirty="0">
                <a:latin typeface="Times New Roman" panose="02020603050405020304" pitchFamily="18" charset="0"/>
                <a:cs typeface="Times New Roman" panose="02020603050405020304" pitchFamily="18" charset="0"/>
              </a:rPr>
              <a:t>Scrum Details</a:t>
            </a:r>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（总结）</a:t>
            </a:r>
            <a:endParaRPr lang="zh-CN" altLang="en-US" sz="40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a:xfrm>
            <a:off x="342900" y="1276709"/>
            <a:ext cx="4610840" cy="4781191"/>
          </a:xfrm>
        </p:spPr>
        <p:txBody>
          <a:bodyPr vert="horz" lIns="91440" tIns="45720" rIns="91440" bIns="45720" rtlCol="0">
            <a:noAutofit/>
          </a:bodyPr>
          <a:lstStyle/>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Backlog Refinement Meeting </a:t>
            </a:r>
            <a:r>
              <a:rPr lang="en-US" sz="1800" kern="1200" noProof="0" dirty="0">
                <a:solidFill>
                  <a:schemeClr val="tx2"/>
                </a:solidFill>
                <a:effectLst/>
                <a:latin typeface="Times New Roman" panose="02020603050405020304" pitchFamily="18" charset="0"/>
                <a:cs typeface="Times New Roman" panose="02020603050405020304" pitchFamily="18" charset="0"/>
              </a:rPr>
              <a:t>Developers work with stakeholders to create product backlog.</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Sprint(</a:t>
            </a:r>
            <a:r>
              <a:rPr lang="zh-CN" altLang="en-US" sz="1800" b="1"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冲刺</a:t>
            </a:r>
            <a:r>
              <a:rPr lang="en-US" sz="1800" b="1" kern="1200" noProof="0" dirty="0">
                <a:solidFill>
                  <a:schemeClr val="tx2"/>
                </a:solidFill>
                <a:effectLst/>
                <a:latin typeface="Times New Roman" panose="02020603050405020304" pitchFamily="18" charset="0"/>
                <a:cs typeface="Times New Roman" panose="02020603050405020304" pitchFamily="18" charset="0"/>
              </a:rPr>
              <a:t>) Planning Meeting </a:t>
            </a:r>
            <a:r>
              <a:rPr lang="en-US" sz="1800" kern="1200" noProof="0" dirty="0">
                <a:solidFill>
                  <a:schemeClr val="tx2"/>
                </a:solidFill>
                <a:effectLst/>
                <a:latin typeface="Times New Roman" panose="02020603050405020304" pitchFamily="18" charset="0"/>
                <a:cs typeface="Times New Roman" panose="02020603050405020304" pitchFamily="18" charset="0"/>
              </a:rPr>
              <a:t>Backlog partitioned into “sprints” derived from backlog and next sprint defined.</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Daily Scrum Meeting </a:t>
            </a:r>
            <a:r>
              <a:rPr lang="en-US" sz="1800" kern="1200" noProof="0" dirty="0">
                <a:solidFill>
                  <a:schemeClr val="tx2"/>
                </a:solidFill>
                <a:effectLst/>
                <a:latin typeface="Times New Roman" panose="02020603050405020304" pitchFamily="18" charset="0"/>
                <a:cs typeface="Times New Roman" panose="02020603050405020304" pitchFamily="18" charset="0"/>
              </a:rPr>
              <a:t>Team members synchronize their activities and plan work day (15 minutes max).</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Sprint Review </a:t>
            </a:r>
            <a:r>
              <a:rPr lang="en-US" sz="1800" kern="1200" noProof="0" dirty="0">
                <a:solidFill>
                  <a:schemeClr val="tx2"/>
                </a:solidFill>
                <a:effectLst/>
                <a:latin typeface="Times New Roman" panose="02020603050405020304" pitchFamily="18" charset="0"/>
                <a:cs typeface="Times New Roman" panose="02020603050405020304" pitchFamily="18" charset="0"/>
              </a:rPr>
              <a:t>Prototype “demos” are delivered to the stakeholders for approval or rejection.</a:t>
            </a:r>
            <a:endParaRPr lang="en-US" sz="1800" noProof="0" dirty="0">
              <a:effectLst/>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Sprint Retrospective </a:t>
            </a:r>
            <a:r>
              <a:rPr lang="en-US" sz="1800" kern="1200" noProof="0" dirty="0">
                <a:solidFill>
                  <a:schemeClr val="tx2"/>
                </a:solidFill>
                <a:effectLst/>
                <a:latin typeface="Times New Roman" panose="02020603050405020304" pitchFamily="18" charset="0"/>
                <a:cs typeface="Times New Roman" panose="02020603050405020304" pitchFamily="18" charset="0"/>
              </a:rPr>
              <a:t>After sprint is complete, team considers what went well and what needs improvement.</a:t>
            </a:r>
            <a:endParaRPr lang="en-US" altLang="en-US" sz="1800" noProof="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4"/>
          </p:nvPr>
        </p:nvSpPr>
        <p:spPr>
          <a:xfrm>
            <a:off x="5101330" y="1276708"/>
            <a:ext cx="3589909" cy="1919253"/>
          </a:xfrm>
        </p:spPr>
        <p:txBody>
          <a:bodyPr>
            <a:noAutofit/>
          </a:bodyPr>
          <a:lstStyle/>
          <a:p>
            <a:r>
              <a:rPr lang="en-US" sz="1800" b="1" noProof="0" dirty="0">
                <a:latin typeface="Times New Roman" panose="02020603050405020304" pitchFamily="18" charset="0"/>
                <a:cs typeface="Times New Roman" panose="02020603050405020304" pitchFamily="18" charset="0"/>
              </a:rPr>
              <a:t>Pros </a:t>
            </a:r>
            <a:endParaRPr lang="en-US" sz="1800" b="1"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Product owner sets priorities.</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Team owns decision making.</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Documentation is lightweight.</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Supports frequent updating.</a:t>
            </a:r>
            <a:endParaRPr lang="en-US" sz="1800" noProof="0" dirty="0">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5"/>
          </p:nvPr>
        </p:nvSpPr>
        <p:spPr>
          <a:xfrm>
            <a:off x="5101330" y="3338003"/>
            <a:ext cx="3589909" cy="2104007"/>
          </a:xfrm>
        </p:spPr>
        <p:txBody>
          <a:bodyPr>
            <a:noAutofit/>
          </a:bodyPr>
          <a:lstStyle/>
          <a:p>
            <a:r>
              <a:rPr lang="en-US" sz="1800" b="1" noProof="0" dirty="0">
                <a:latin typeface="Times New Roman" panose="02020603050405020304" pitchFamily="18" charset="0"/>
                <a:cs typeface="Times New Roman" panose="02020603050405020304" pitchFamily="18" charset="0"/>
              </a:rPr>
              <a:t>Cons</a:t>
            </a:r>
            <a:endParaRPr lang="en-US" sz="1800" b="1"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Difficult to control the cost of changes.</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May not be suitable for large teams.</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Requires expert team members.</a:t>
            </a:r>
            <a:endParaRPr lang="en-US" sz="18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184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9184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291843" name="Rectangle 7"/>
          <p:cNvSpPr>
            <a:spLocks noRot="1"/>
          </p:cNvSpPr>
          <p:nvPr/>
        </p:nvSpPr>
        <p:spPr>
          <a:xfrm>
            <a:off x="0" y="0"/>
            <a:ext cx="8928100" cy="736600"/>
          </a:xfrm>
          <a:prstGeom prst="rect">
            <a:avLst/>
          </a:prstGeom>
          <a:noFill/>
          <a:ln w="9525">
            <a:noFill/>
          </a:ln>
        </p:spPr>
        <p:txBody>
          <a:bodyPr anchor="ctr" anchorCtr="0"/>
          <a:p>
            <a:pPr eaLnBrk="0" hangingPunct="0"/>
            <a:r>
              <a:rPr lang="en-US" altLang="zh-CN" b="1">
                <a:latin typeface="Arial" panose="020B0604020202020204" pitchFamily="34" charset="0"/>
              </a:rPr>
              <a:t>3.5.1 </a:t>
            </a:r>
            <a:r>
              <a:rPr lang="en-US" altLang="ja-JP" b="1">
                <a:latin typeface="Arial" panose="020B0604020202020204" pitchFamily="34" charset="0"/>
              </a:rPr>
              <a:t>Extreme Programming (XP)</a:t>
            </a:r>
            <a:r>
              <a:rPr lang="en-US" altLang="zh-CN" b="1">
                <a:latin typeface="Arial" panose="020B0604020202020204" pitchFamily="34" charset="0"/>
              </a:rPr>
              <a:t> process</a:t>
            </a:r>
            <a:endParaRPr lang="en-US" altLang="ja-JP" b="1">
              <a:latin typeface="Arial" panose="020B0604020202020204" pitchFamily="34" charset="0"/>
            </a:endParaRPr>
          </a:p>
        </p:txBody>
      </p:sp>
      <p:sp>
        <p:nvSpPr>
          <p:cNvPr id="291844" name="Rectangle 8"/>
          <p:cNvSpPr>
            <a:spLocks noRot="1"/>
          </p:cNvSpPr>
          <p:nvPr/>
        </p:nvSpPr>
        <p:spPr>
          <a:xfrm>
            <a:off x="287338" y="874713"/>
            <a:ext cx="8513762" cy="5067300"/>
          </a:xfrm>
          <a:prstGeom prst="rect">
            <a:avLst/>
          </a:prstGeom>
          <a:noFill/>
          <a:ln w="9525">
            <a:noFill/>
          </a:ln>
        </p:spPr>
        <p:txBody>
          <a:bodyPr/>
          <a:p>
            <a:pPr marL="342900" indent="-342900" eaLnBrk="0" hangingPunct="0">
              <a:spcBef>
                <a:spcPct val="20000"/>
              </a:spcBef>
              <a:buClr>
                <a:srgbClr val="52A930"/>
              </a:buClr>
              <a:buFont typeface="Wingdings" panose="05000000000000000000" pitchFamily="2" charset="2"/>
            </a:pPr>
            <a:r>
              <a:rPr lang="en-US" altLang="zh-CN" sz="2800">
                <a:latin typeface="Arial" panose="020B0604020202020204" pitchFamily="34" charset="0"/>
              </a:rPr>
              <a:t>Uses an </a:t>
            </a:r>
            <a:r>
              <a:rPr lang="en-US" altLang="zh-CN" sz="2800" b="1">
                <a:latin typeface="Arial" panose="020B0604020202020204" pitchFamily="34" charset="0"/>
              </a:rPr>
              <a:t>object-oriented approach</a:t>
            </a:r>
            <a:r>
              <a:rPr lang="en-US" altLang="zh-CN" sz="2800">
                <a:latin typeface="Arial" panose="020B0604020202020204" pitchFamily="34" charset="0"/>
              </a:rPr>
              <a:t> as its preferred development paradigm</a:t>
            </a:r>
            <a:r>
              <a:rPr lang="zh-CN" altLang="en-US" sz="2800" dirty="0">
                <a:latin typeface="宋体" panose="02010600030101010101" pitchFamily="2" charset="-122"/>
                <a:ea typeface="宋体" panose="02010600030101010101" pitchFamily="2" charset="-122"/>
              </a:rPr>
              <a:t>（</a:t>
            </a:r>
            <a:r>
              <a:rPr lang="en-US" altLang="zh-CN" sz="2800">
                <a:latin typeface="宋体" panose="02010600030101010101" pitchFamily="2" charset="-122"/>
                <a:ea typeface="宋体" panose="02010600030101010101" pitchFamily="2" charset="-122"/>
              </a:rPr>
              <a:t>XP</a:t>
            </a:r>
            <a:r>
              <a:rPr lang="zh-CN" altLang="en-US" sz="2800" dirty="0">
                <a:latin typeface="宋体" panose="02010600030101010101" pitchFamily="2" charset="-122"/>
                <a:ea typeface="宋体" panose="02010600030101010101" pitchFamily="2" charset="-122"/>
              </a:rPr>
              <a:t>推荐面向对象的开发）</a:t>
            </a:r>
            <a:endParaRPr lang="zh-CN" altLang="en-US" sz="2800" dirty="0">
              <a:latin typeface="宋体" panose="02010600030101010101" pitchFamily="2" charset="-122"/>
              <a:ea typeface="宋体" panose="02010600030101010101" pitchFamily="2" charset="-122"/>
            </a:endParaRPr>
          </a:p>
          <a:p>
            <a:pPr marL="342900" indent="-342900" eaLnBrk="0" hangingPunct="0">
              <a:spcBef>
                <a:spcPct val="20000"/>
              </a:spcBef>
              <a:buClr>
                <a:srgbClr val="52A930"/>
              </a:buClr>
              <a:buFont typeface="Wingdings" panose="05000000000000000000" pitchFamily="2" charset="2"/>
            </a:pPr>
            <a:r>
              <a:rPr lang="en-US" altLang="zh-CN" sz="2800">
                <a:latin typeface="Arial" panose="020B0604020202020204" pitchFamily="34" charset="0"/>
              </a:rPr>
              <a:t>Four </a:t>
            </a:r>
            <a:r>
              <a:rPr lang="en-US" altLang="zh-CN" sz="2800">
                <a:solidFill>
                  <a:srgbClr val="FF0000"/>
                </a:solidFill>
                <a:latin typeface="Arial" panose="020B0604020202020204" pitchFamily="34" charset="0"/>
              </a:rPr>
              <a:t>framework activities</a:t>
            </a:r>
            <a:r>
              <a:rPr lang="en-US" altLang="zh-CN" sz="2800">
                <a:latin typeface="Arial" panose="020B0604020202020204" pitchFamily="34" charset="0"/>
              </a:rPr>
              <a:t>: planning/design/coding/testing</a:t>
            </a:r>
            <a:endParaRPr lang="en-US" altLang="zh-CN" sz="28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pPr>
            <a:endParaRPr lang="en-US" altLang="zh-CN" sz="28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en-US" altLang="ja-JP" sz="2000">
                <a:latin typeface="Arial" panose="020B0604020202020204" pitchFamily="34" charset="0"/>
              </a:rPr>
              <a:t>XP Planning</a:t>
            </a:r>
            <a:endParaRPr lang="en-US" altLang="zh-CN" sz="20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en-US" altLang="zh-CN" sz="2000">
                <a:latin typeface="Arial" panose="020B0604020202020204" pitchFamily="34" charset="0"/>
              </a:rPr>
              <a:t>XP design</a:t>
            </a:r>
            <a:endParaRPr lang="en-US" altLang="zh-CN" sz="20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en-US" altLang="zh-CN" sz="2000">
                <a:latin typeface="Arial" panose="020B0604020202020204" pitchFamily="34" charset="0"/>
              </a:rPr>
              <a:t>XP coding</a:t>
            </a:r>
            <a:endParaRPr lang="en-US" altLang="zh-CN" sz="20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en-US" altLang="zh-CN" sz="2000">
                <a:latin typeface="Arial" panose="020B0604020202020204" pitchFamily="34" charset="0"/>
              </a:rPr>
              <a:t>XP testing</a:t>
            </a:r>
            <a:endParaRPr lang="en-US" altLang="zh-CN" sz="2000">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7890"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7891" name="Rectangle 4"/>
          <p:cNvSpPr/>
          <p:nvPr/>
        </p:nvSpPr>
        <p:spPr>
          <a:xfrm>
            <a:off x="468313" y="944563"/>
            <a:ext cx="8064500" cy="3743325"/>
          </a:xfrm>
          <a:prstGeom prst="rect">
            <a:avLst/>
          </a:prstGeom>
          <a:noFill/>
          <a:ln w="9525">
            <a:noFill/>
          </a:ln>
        </p:spPr>
        <p:txBody>
          <a:bodyPr>
            <a:spAutoFit/>
          </a:bodyPr>
          <a:p>
            <a:pPr marL="342900" indent="-342900" eaLnBrk="0" hangingPunct="0">
              <a:buClr>
                <a:schemeClr val="folHlink"/>
              </a:buClr>
              <a:buFont typeface="Wingdings" panose="05000000000000000000" pitchFamily="2" charset="2"/>
              <a:buChar char="n"/>
            </a:pPr>
            <a:r>
              <a:rPr lang="en-US" altLang="zh-CN" sz="2400">
                <a:latin typeface="Arial" panose="020B0604020202020204" pitchFamily="34" charset="0"/>
              </a:rPr>
              <a:t>Software </a:t>
            </a:r>
            <a:r>
              <a:rPr lang="en-US" altLang="zh-CN" sz="2400">
                <a:solidFill>
                  <a:srgbClr val="FF0000"/>
                </a:solidFill>
                <a:latin typeface="Arial" panose="020B0604020202020204" pitchFamily="34" charset="0"/>
              </a:rPr>
              <a:t>is developed</a:t>
            </a:r>
            <a:r>
              <a:rPr lang="en-US" altLang="zh-CN" sz="2400">
                <a:latin typeface="Arial" panose="020B0604020202020204" pitchFamily="34" charset="0"/>
              </a:rPr>
              <a:t> or engineered, it is not manufactured in the classical sense.</a:t>
            </a:r>
            <a:endParaRPr lang="en-US" altLang="zh-CN" sz="2400">
              <a:latin typeface="Arial" panose="020B0604020202020204" pitchFamily="34" charset="0"/>
            </a:endParaRPr>
          </a:p>
          <a:p>
            <a:pPr marL="342900" indent="-342900" eaLnBrk="0" hangingPunct="0">
              <a:buClr>
                <a:schemeClr val="folHlink"/>
              </a:buClr>
              <a:buFont typeface="Wingdings" panose="05000000000000000000" pitchFamily="2" charset="2"/>
              <a:buChar char="n"/>
            </a:pPr>
            <a:r>
              <a:rPr lang="en-US" altLang="zh-CN" sz="2400">
                <a:latin typeface="Arial" panose="020B0604020202020204" pitchFamily="34" charset="0"/>
              </a:rPr>
              <a:t>Software </a:t>
            </a:r>
            <a:r>
              <a:rPr lang="en-US" altLang="zh-CN" sz="2400">
                <a:solidFill>
                  <a:srgbClr val="FF0000"/>
                </a:solidFill>
                <a:latin typeface="Arial" panose="020B0604020202020204" pitchFamily="34" charset="0"/>
              </a:rPr>
              <a:t>doesn‘t “wear out.”</a:t>
            </a:r>
            <a:r>
              <a:rPr lang="en-US" altLang="zh-CN" sz="2400">
                <a:latin typeface="Arial" panose="020B0604020202020204" pitchFamily="34" charset="0"/>
              </a:rPr>
              <a:t> </a:t>
            </a:r>
            <a:r>
              <a:rPr lang="zh-CN" altLang="en-US" sz="2400" dirty="0">
                <a:latin typeface="Arial" panose="020B0604020202020204" pitchFamily="34" charset="0"/>
              </a:rPr>
              <a:t>（最根本的不同）</a:t>
            </a:r>
            <a:endParaRPr lang="zh-CN" altLang="en-US" sz="2400" dirty="0">
              <a:latin typeface="Arial" panose="020B0604020202020204" pitchFamily="34" charset="0"/>
            </a:endParaRPr>
          </a:p>
          <a:p>
            <a:pPr marL="342900" indent="-342900" eaLnBrk="0" hangingPunct="0">
              <a:buClr>
                <a:schemeClr val="folHlink"/>
              </a:buClr>
              <a:buFont typeface="Wingdings" panose="05000000000000000000" pitchFamily="2" charset="2"/>
              <a:buChar char="n"/>
            </a:pPr>
            <a:r>
              <a:rPr lang="en-US" altLang="zh-CN" sz="2400">
                <a:latin typeface="Arial" panose="020B0604020202020204" pitchFamily="34" charset="0"/>
              </a:rPr>
              <a:t>Although the industry is moving toward component-based construction, most software continues to be </a:t>
            </a:r>
            <a:r>
              <a:rPr lang="en-US" altLang="zh-CN" sz="2400">
                <a:solidFill>
                  <a:srgbClr val="FF0000"/>
                </a:solidFill>
                <a:latin typeface="Arial" panose="020B0604020202020204" pitchFamily="34" charset="0"/>
              </a:rPr>
              <a:t>custom-built</a:t>
            </a:r>
            <a:r>
              <a:rPr lang="en-US" altLang="zh-CN" sz="2400" b="1" i="1">
                <a:latin typeface="Palatino" pitchFamily="-128" charset="0"/>
                <a:ea typeface="宋体" panose="02010600030101010101" pitchFamily="2" charset="-122"/>
              </a:rPr>
              <a:t>.</a:t>
            </a:r>
            <a:endParaRPr lang="en-US" altLang="zh-CN" sz="2400" b="1" i="1">
              <a:latin typeface="Palatino" pitchFamily="-128" charset="0"/>
              <a:ea typeface="宋体" panose="02010600030101010101" pitchFamily="2" charset="-122"/>
            </a:endParaRPr>
          </a:p>
          <a:p>
            <a:pPr marL="342900" indent="-342900" eaLnBrk="0" hangingPunct="0">
              <a:buClr>
                <a:schemeClr val="folHlink"/>
              </a:buClr>
              <a:buFont typeface="Wingdings" panose="05000000000000000000" pitchFamily="2" charset="2"/>
              <a:buChar char="n"/>
            </a:pPr>
            <a:endParaRPr lang="en-US" altLang="zh-CN" sz="2400" b="1" i="1">
              <a:latin typeface="Palatino" pitchFamily="-128" charset="0"/>
              <a:ea typeface="宋体" panose="02010600030101010101" pitchFamily="2" charset="-122"/>
            </a:endParaRPr>
          </a:p>
          <a:p>
            <a:pPr marL="342900" indent="-342900" eaLnBrk="0" hangingPunct="0">
              <a:buClr>
                <a:schemeClr val="folHlink"/>
              </a:buClr>
              <a:buFont typeface="Wingdings" panose="05000000000000000000" pitchFamily="2" charset="2"/>
              <a:buChar char="n"/>
            </a:pPr>
            <a:endParaRPr lang="en-US" altLang="zh-CN" sz="2400" b="1" i="1">
              <a:latin typeface="Palatino" pitchFamily="-128" charset="0"/>
              <a:ea typeface="宋体" panose="02010600030101010101" pitchFamily="2" charset="-122"/>
            </a:endParaRPr>
          </a:p>
          <a:p>
            <a:pPr marL="342900" indent="-342900" eaLnBrk="0" hangingPunct="0">
              <a:buClr>
                <a:schemeClr val="folHlink"/>
              </a:buClr>
              <a:buFont typeface="Wingdings" panose="05000000000000000000" pitchFamily="2" charset="2"/>
              <a:buChar char="n"/>
            </a:pPr>
            <a:r>
              <a:rPr lang="zh-CN" altLang="en-US" sz="2400" b="1" i="1" dirty="0">
                <a:latin typeface="Palatino" pitchFamily="-128" charset="0"/>
                <a:ea typeface="宋体" panose="02010600030101010101" pitchFamily="2" charset="-122"/>
              </a:rPr>
              <a:t>软件与硬件的制造流程和管理模式既相似又不同</a:t>
            </a:r>
            <a:endParaRPr lang="zh-CN" altLang="en-US" sz="2400" b="1" i="1" dirty="0">
              <a:latin typeface="Palatino" pitchFamily="-128" charset="0"/>
              <a:ea typeface="宋体" panose="02010600030101010101" pitchFamily="2" charset="-122"/>
            </a:endParaRPr>
          </a:p>
          <a:p>
            <a:pPr marL="342900" indent="-342900" eaLnBrk="0" hangingPunct="0">
              <a:buClr>
                <a:schemeClr val="folHlink"/>
              </a:buClr>
              <a:buFont typeface="Wingdings" panose="05000000000000000000" pitchFamily="2" charset="2"/>
              <a:buChar char="n"/>
            </a:pPr>
            <a:r>
              <a:rPr lang="zh-CN" altLang="en-US" sz="2400" b="1" i="1" dirty="0">
                <a:latin typeface="Palatino" pitchFamily="-128" charset="0"/>
                <a:ea typeface="宋体" panose="02010600030101010101" pitchFamily="2" charset="-122"/>
              </a:rPr>
              <a:t>软件可复用程度比硬件低</a:t>
            </a:r>
            <a:endParaRPr lang="zh-CN" altLang="en-US" sz="2400" b="1" i="1" dirty="0">
              <a:latin typeface="Palatino" pitchFamily="-128" charset="0"/>
              <a:ea typeface="宋体" panose="02010600030101010101" pitchFamily="2" charset="-122"/>
            </a:endParaRPr>
          </a:p>
        </p:txBody>
      </p:sp>
      <p:sp>
        <p:nvSpPr>
          <p:cNvPr id="37892" name="Rectangle 4"/>
          <p:cNvSpPr/>
          <p:nvPr/>
        </p:nvSpPr>
        <p:spPr>
          <a:xfrm>
            <a:off x="179388" y="225425"/>
            <a:ext cx="8534400" cy="381000"/>
          </a:xfrm>
          <a:prstGeom prst="rect">
            <a:avLst/>
          </a:prstGeom>
          <a:noFill/>
          <a:ln w="9525">
            <a:noFill/>
          </a:ln>
        </p:spPr>
        <p:txBody>
          <a:bodyPr anchor="ctr" anchorCtr="0"/>
          <a:p>
            <a:pPr eaLnBrk="0" hangingPunct="0">
              <a:buClr>
                <a:schemeClr val="folHlink"/>
              </a:buClr>
            </a:pPr>
            <a:r>
              <a:rPr lang="en-US" altLang="ja-JP" sz="2800" b="1">
                <a:latin typeface="Arial" panose="020B0604020202020204" pitchFamily="34" charset="0"/>
              </a:rPr>
              <a:t>Software</a:t>
            </a:r>
            <a:r>
              <a:rPr lang="en-US" altLang="zh-CN" sz="2800" b="1">
                <a:latin typeface="Arial" panose="020B0604020202020204" pitchFamily="34" charset="0"/>
              </a:rPr>
              <a:t> vs. Hardware</a:t>
            </a:r>
            <a:endParaRPr lang="en-US" altLang="ja-JP" sz="2800" b="1">
              <a:latin typeface="Arial" panose="020B0604020202020204" pitchFamily="34" charset="0"/>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095" y="45085"/>
            <a:ext cx="8458200" cy="678611"/>
          </a:xfrm>
        </p:spPr>
        <p:txBody>
          <a:bodyPr>
            <a:noAutofit/>
          </a:bodyPr>
          <a:lstStyle/>
          <a:p>
            <a:r>
              <a:rPr lang="en-US" sz="3600" noProof="0" dirty="0">
                <a:latin typeface="Times New Roman" panose="02020603050405020304" pitchFamily="18" charset="0"/>
                <a:cs typeface="Times New Roman" panose="02020603050405020304" pitchFamily="18" charset="0"/>
              </a:rPr>
              <a:t>Extreme Programming (XP) Framework</a:t>
            </a:r>
            <a:endParaRPr lang="en-US" sz="3600" noProof="0" dirty="0">
              <a:latin typeface="Times New Roman" panose="02020603050405020304" pitchFamily="18" charset="0"/>
              <a:cs typeface="Times New Roman" panose="02020603050405020304" pitchFamily="18" charset="0"/>
            </a:endParaRPr>
          </a:p>
        </p:txBody>
      </p:sp>
      <p:pic>
        <p:nvPicPr>
          <p:cNvPr id="13" name="Picture 12" descr="An illustration displays extreme programming framework cycle. The components in the cycle are planning, design, coding, and testing. "/>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2087880" y="872490"/>
            <a:ext cx="5257165" cy="5344795"/>
          </a:xfrm>
          <a:prstGeom prst="rect">
            <a:avLst/>
          </a:prstGeom>
        </p:spPr>
      </p:pic>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55" y="80645"/>
            <a:ext cx="8458200" cy="678611"/>
          </a:xfrm>
        </p:spPr>
        <p:txBody>
          <a:bodyPr>
            <a:normAutofit fontScale="90000"/>
          </a:bodyPr>
          <a:lstStyle/>
          <a:p>
            <a:r>
              <a:rPr lang="en-US" sz="4000" noProof="0" dirty="0">
                <a:latin typeface="Times New Roman" panose="02020603050405020304" pitchFamily="18" charset="0"/>
                <a:cs typeface="Times New Roman" panose="02020603050405020304" pitchFamily="18" charset="0"/>
              </a:rPr>
              <a:t>XP Details</a:t>
            </a:r>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（总结）</a:t>
            </a:r>
            <a:endParaRPr lang="zh-CN" altLang="en-US" sz="40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a:xfrm>
            <a:off x="342900" y="1276709"/>
            <a:ext cx="4199283" cy="5114152"/>
          </a:xfrm>
        </p:spPr>
        <p:txBody>
          <a:bodyPr vert="horz" lIns="91440" tIns="45720" rIns="91440" bIns="45720" rtlCol="0">
            <a:noAutofit/>
          </a:bodyPr>
          <a:lstStyle/>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XP Planning</a:t>
            </a:r>
            <a:r>
              <a:rPr lang="en-US" sz="1800" kern="1200" noProof="0" dirty="0">
                <a:solidFill>
                  <a:schemeClr val="tx2"/>
                </a:solidFill>
                <a:effectLst/>
                <a:latin typeface="Times New Roman" panose="02020603050405020304" pitchFamily="18" charset="0"/>
                <a:cs typeface="Times New Roman" panose="02020603050405020304" pitchFamily="18" charset="0"/>
              </a:rPr>
              <a:t> – Begins with user stories, team estimates cost, stories grouped into increments, commitment made on delivery date, computer project velocity.</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XP Design</a:t>
            </a:r>
            <a:r>
              <a:rPr lang="en-US" sz="1800" kern="1200" noProof="0" dirty="0">
                <a:solidFill>
                  <a:schemeClr val="tx2"/>
                </a:solidFill>
                <a:effectLst/>
                <a:latin typeface="Times New Roman" panose="02020603050405020304" pitchFamily="18" charset="0"/>
                <a:cs typeface="Times New Roman" panose="02020603050405020304" pitchFamily="18" charset="0"/>
              </a:rPr>
              <a:t> – Follows KIS principle, encourages use of CRC cards, design prototypes, and refactoring.</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XP Coding </a:t>
            </a:r>
            <a:r>
              <a:rPr lang="en-US" sz="1800" kern="1200" noProof="0" dirty="0">
                <a:solidFill>
                  <a:schemeClr val="tx2"/>
                </a:solidFill>
                <a:effectLst/>
                <a:latin typeface="Times New Roman" panose="02020603050405020304" pitchFamily="18" charset="0"/>
                <a:cs typeface="Times New Roman" panose="02020603050405020304" pitchFamily="18" charset="0"/>
              </a:rPr>
              <a:t>– construct unit tests before coding, uses pair.</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XP Testing </a:t>
            </a:r>
            <a:r>
              <a:rPr lang="en-US" sz="1800" kern="1200" noProof="0" dirty="0">
                <a:solidFill>
                  <a:schemeClr val="tx2"/>
                </a:solidFill>
                <a:effectLst/>
                <a:latin typeface="Times New Roman" panose="02020603050405020304" pitchFamily="18" charset="0"/>
                <a:cs typeface="Times New Roman" panose="02020603050405020304" pitchFamily="18" charset="0"/>
              </a:rPr>
              <a:t>– unit tests executed daily, acceptance tests define by customer.</a:t>
            </a:r>
            <a:endParaRPr lang="en-US" altLang="en-US" sz="1800" noProof="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4"/>
          </p:nvPr>
        </p:nvSpPr>
        <p:spPr>
          <a:xfrm>
            <a:off x="4854513" y="1276709"/>
            <a:ext cx="3946586" cy="2674506"/>
          </a:xfrm>
        </p:spPr>
        <p:txBody>
          <a:bodyPr>
            <a:noAutofit/>
          </a:bodyPr>
          <a:lstStyle/>
          <a:p>
            <a:r>
              <a:rPr lang="en-US" sz="1800" b="1" noProof="0" dirty="0">
                <a:latin typeface="Times New Roman" panose="02020603050405020304" pitchFamily="18" charset="0"/>
                <a:cs typeface="Times New Roman" panose="02020603050405020304" pitchFamily="18" charset="0"/>
              </a:rPr>
              <a:t>Pros </a:t>
            </a:r>
            <a:endParaRPr lang="en-US" sz="1800" b="1"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Emphasizes customer involvement.</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Establishes rational plans and schedules.</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High developer commitment to the project.</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Reduced likelihood of product rejection.</a:t>
            </a:r>
            <a:endParaRPr lang="en-US" sz="1800" noProof="0" dirty="0">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5"/>
          </p:nvPr>
        </p:nvSpPr>
        <p:spPr>
          <a:xfrm>
            <a:off x="4854513" y="3984309"/>
            <a:ext cx="3946586" cy="2406552"/>
          </a:xfrm>
        </p:spPr>
        <p:txBody>
          <a:bodyPr>
            <a:noAutofit/>
          </a:bodyPr>
          <a:lstStyle/>
          <a:p>
            <a:r>
              <a:rPr lang="en-US" sz="1800" b="1" noProof="0" dirty="0">
                <a:latin typeface="Times New Roman" panose="02020603050405020304" pitchFamily="18" charset="0"/>
                <a:cs typeface="Times New Roman" panose="02020603050405020304" pitchFamily="18" charset="0"/>
              </a:rPr>
              <a:t>Cons</a:t>
            </a:r>
            <a:endParaRPr lang="en-US" sz="1800" b="1"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Temptation to “ship” a prototype.</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Requires frequent meetings about increasing costs.</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Allows for excessive changes.</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Depends on highly skilled team members.</a:t>
            </a:r>
            <a:endParaRPr lang="en-US" sz="18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593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9593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295939" name="Rectangle 7"/>
          <p:cNvSpPr>
            <a:spLocks noRot="1"/>
          </p:cNvSpPr>
          <p:nvPr/>
        </p:nvSpPr>
        <p:spPr>
          <a:xfrm>
            <a:off x="0" y="0"/>
            <a:ext cx="7750175" cy="736600"/>
          </a:xfrm>
          <a:prstGeom prst="rect">
            <a:avLst/>
          </a:prstGeom>
          <a:noFill/>
          <a:ln w="9525">
            <a:noFill/>
          </a:ln>
        </p:spPr>
        <p:txBody>
          <a:bodyPr anchor="ctr" anchorCtr="0"/>
          <a:p>
            <a:pPr eaLnBrk="0" hangingPunct="0"/>
            <a:r>
              <a:rPr lang="en-US" altLang="zh-CN" b="1">
                <a:latin typeface="Arial" panose="020B0604020202020204" pitchFamily="34" charset="0"/>
              </a:rPr>
              <a:t>3.5.1</a:t>
            </a:r>
            <a:r>
              <a:rPr lang="en-US" altLang="ja-JP" b="1">
                <a:latin typeface="Arial" panose="020B0604020202020204" pitchFamily="34" charset="0"/>
              </a:rPr>
              <a:t> (XP)</a:t>
            </a:r>
            <a:r>
              <a:rPr lang="en-US" altLang="zh-CN" b="1">
                <a:latin typeface="Arial" panose="020B0604020202020204" pitchFamily="34" charset="0"/>
              </a:rPr>
              <a:t> process-planning</a:t>
            </a:r>
            <a:endParaRPr lang="en-US" altLang="ja-JP" b="1">
              <a:latin typeface="Arial" panose="020B0604020202020204" pitchFamily="34" charset="0"/>
            </a:endParaRPr>
          </a:p>
        </p:txBody>
      </p:sp>
      <p:sp>
        <p:nvSpPr>
          <p:cNvPr id="295940" name="Rectangle 8"/>
          <p:cNvSpPr>
            <a:spLocks noRot="1"/>
          </p:cNvSpPr>
          <p:nvPr/>
        </p:nvSpPr>
        <p:spPr>
          <a:xfrm>
            <a:off x="457200" y="1052513"/>
            <a:ext cx="8229600" cy="4368800"/>
          </a:xfrm>
          <a:prstGeom prst="rect">
            <a:avLst/>
          </a:prstGeom>
          <a:noFill/>
          <a:ln w="9525">
            <a:noFill/>
          </a:ln>
        </p:spPr>
        <p:txBody>
          <a:bodyPr/>
          <a:p>
            <a:pPr marL="342900" indent="-342900" eaLnBrk="0" hangingPunct="0">
              <a:spcBef>
                <a:spcPct val="20000"/>
              </a:spcBef>
              <a:buClr>
                <a:srgbClr val="52A930"/>
              </a:buClr>
              <a:buFont typeface="Wingdings" panose="05000000000000000000" pitchFamily="2" charset="2"/>
              <a:buChar char="n"/>
            </a:pPr>
            <a:r>
              <a:rPr lang="en-US" altLang="ja-JP" sz="2000">
                <a:latin typeface="Arial" panose="020B0604020202020204" pitchFamily="34" charset="0"/>
              </a:rPr>
              <a:t>XP Planning</a:t>
            </a:r>
            <a:endParaRPr lang="en-US" altLang="ja-JP" sz="2000">
              <a:latin typeface="Arial" panose="020B0604020202020204" pitchFamily="34" charset="0"/>
            </a:endParaRPr>
          </a:p>
          <a:p>
            <a:pPr marL="742950" lvl="1" indent="-285750" eaLnBrk="0" hangingPunct="0">
              <a:spcBef>
                <a:spcPct val="20000"/>
              </a:spcBef>
              <a:buClr>
                <a:srgbClr val="52A930"/>
              </a:buClr>
              <a:buFont typeface="Wingdings" panose="05000000000000000000" pitchFamily="2" charset="2"/>
              <a:buChar char="n"/>
            </a:pPr>
            <a:r>
              <a:rPr lang="en-US" altLang="ja-JP" sz="2000">
                <a:latin typeface="Arial" panose="020B0604020202020204" pitchFamily="34" charset="0"/>
              </a:rPr>
              <a:t>Begins with the creation of </a:t>
            </a:r>
            <a:r>
              <a:rPr lang="en-US" altLang="ja-JP" sz="2000">
                <a:latin typeface="Palatino" pitchFamily="-128" charset="0"/>
              </a:rPr>
              <a:t>“</a:t>
            </a:r>
            <a:r>
              <a:rPr lang="en-US" altLang="ja-JP" sz="2000">
                <a:solidFill>
                  <a:srgbClr val="FF0000"/>
                </a:solidFill>
                <a:latin typeface="Arial" panose="020B0604020202020204" pitchFamily="34" charset="0"/>
              </a:rPr>
              <a:t>user stories</a:t>
            </a:r>
            <a:r>
              <a:rPr lang="en-US" altLang="ja-JP" sz="2000">
                <a:latin typeface="Palatino" pitchFamily="-128" charset="0"/>
              </a:rPr>
              <a:t>”</a:t>
            </a:r>
            <a:r>
              <a:rPr lang="zh-CN" altLang="en-US" sz="2000" dirty="0">
                <a:latin typeface="Palatino" pitchFamily="-128" charset="0"/>
                <a:ea typeface="宋体" panose="02010600030101010101" pitchFamily="2" charset="-122"/>
              </a:rPr>
              <a:t>（ </a:t>
            </a:r>
            <a:r>
              <a:rPr lang="en-US" altLang="ja-JP" sz="2000">
                <a:solidFill>
                  <a:srgbClr val="FF0000"/>
                </a:solidFill>
                <a:latin typeface="Arial" panose="020B0604020202020204" pitchFamily="34" charset="0"/>
              </a:rPr>
              <a:t>user stories</a:t>
            </a:r>
            <a:r>
              <a:rPr lang="zh-CN" altLang="en-US" sz="2000" dirty="0">
                <a:solidFill>
                  <a:srgbClr val="FF0000"/>
                </a:solidFill>
                <a:latin typeface="Arial" panose="020B0604020202020204" pitchFamily="34" charset="0"/>
              </a:rPr>
              <a:t>：</a:t>
            </a:r>
            <a:r>
              <a:rPr lang="zh-CN" altLang="en-US" sz="2000" dirty="0">
                <a:latin typeface="Palatino" pitchFamily="-128" charset="0"/>
                <a:ea typeface="宋体" panose="02010600030101010101" pitchFamily="2" charset="-122"/>
              </a:rPr>
              <a:t>用户需求分析与分解，也就是用例）</a:t>
            </a:r>
            <a:endParaRPr lang="zh-CN" altLang="en-US" sz="2000" dirty="0">
              <a:latin typeface="Arial" panose="020B0604020202020204" pitchFamily="34" charset="0"/>
              <a:ea typeface="宋体" panose="02010600030101010101" pitchFamily="2" charset="-122"/>
            </a:endParaRPr>
          </a:p>
          <a:p>
            <a:pPr marL="742950" lvl="1" indent="-285750" eaLnBrk="0" hangingPunct="0">
              <a:spcBef>
                <a:spcPct val="20000"/>
              </a:spcBef>
              <a:buClr>
                <a:srgbClr val="52A930"/>
              </a:buClr>
              <a:buFont typeface="Wingdings" panose="05000000000000000000" pitchFamily="2" charset="2"/>
              <a:buChar char="n"/>
            </a:pPr>
            <a:r>
              <a:rPr lang="en-US" altLang="ja-JP" sz="2000">
                <a:latin typeface="Arial" panose="020B0604020202020204" pitchFamily="34" charset="0"/>
              </a:rPr>
              <a:t>Agile team assesses each story and assigns a </a:t>
            </a:r>
            <a:r>
              <a:rPr lang="en-US" altLang="ja-JP" sz="2000">
                <a:solidFill>
                  <a:srgbClr val="FF0000"/>
                </a:solidFill>
                <a:latin typeface="Arial" panose="020B0604020202020204" pitchFamily="34" charset="0"/>
              </a:rPr>
              <a:t>cost</a:t>
            </a:r>
            <a:endParaRPr lang="en-US" altLang="ja-JP" sz="2000">
              <a:solidFill>
                <a:srgbClr val="FF0000"/>
              </a:solidFill>
              <a:latin typeface="Arial" panose="020B0604020202020204" pitchFamily="34" charset="0"/>
            </a:endParaRPr>
          </a:p>
          <a:p>
            <a:pPr marL="742950" lvl="1" indent="-285750" eaLnBrk="0" hangingPunct="0">
              <a:spcBef>
                <a:spcPct val="20000"/>
              </a:spcBef>
              <a:buClr>
                <a:srgbClr val="52A930"/>
              </a:buClr>
              <a:buFont typeface="Wingdings" panose="05000000000000000000" pitchFamily="2" charset="2"/>
              <a:buChar char="n"/>
            </a:pPr>
            <a:r>
              <a:rPr lang="en-US" altLang="ja-JP" sz="2000">
                <a:latin typeface="Arial" panose="020B0604020202020204" pitchFamily="34" charset="0"/>
              </a:rPr>
              <a:t>Stories are grouped to for a </a:t>
            </a:r>
            <a:r>
              <a:rPr lang="en-US" altLang="ja-JP" sz="2000">
                <a:solidFill>
                  <a:srgbClr val="FF0000"/>
                </a:solidFill>
                <a:latin typeface="Arial" panose="020B0604020202020204" pitchFamily="34" charset="0"/>
              </a:rPr>
              <a:t>deliverable increment</a:t>
            </a:r>
            <a:endParaRPr lang="en-US" altLang="ja-JP" sz="2000">
              <a:solidFill>
                <a:srgbClr val="FF0000"/>
              </a:solidFill>
              <a:latin typeface="Arial" panose="020B0604020202020204" pitchFamily="34" charset="0"/>
            </a:endParaRPr>
          </a:p>
          <a:p>
            <a:pPr marL="742950" lvl="1" indent="-285750" eaLnBrk="0" hangingPunct="0">
              <a:spcBef>
                <a:spcPct val="20000"/>
              </a:spcBef>
              <a:buClr>
                <a:srgbClr val="52A930"/>
              </a:buClr>
              <a:buFont typeface="Wingdings" panose="05000000000000000000" pitchFamily="2" charset="2"/>
              <a:buChar char="n"/>
            </a:pPr>
            <a:r>
              <a:rPr lang="en-US" altLang="ja-JP" sz="2000">
                <a:latin typeface="Arial" panose="020B0604020202020204" pitchFamily="34" charset="0"/>
              </a:rPr>
              <a:t>A </a:t>
            </a:r>
            <a:r>
              <a:rPr lang="en-US" altLang="ja-JP" sz="2000">
                <a:solidFill>
                  <a:srgbClr val="FF0000"/>
                </a:solidFill>
                <a:latin typeface="Arial" panose="020B0604020202020204" pitchFamily="34" charset="0"/>
              </a:rPr>
              <a:t>commitment</a:t>
            </a:r>
            <a:r>
              <a:rPr lang="en-US" altLang="ja-JP" sz="2000">
                <a:latin typeface="Arial" panose="020B0604020202020204" pitchFamily="34" charset="0"/>
              </a:rPr>
              <a:t> is made on delivery date</a:t>
            </a:r>
            <a:endParaRPr lang="en-US" altLang="ja-JP" sz="2000">
              <a:latin typeface="Arial" panose="020B0604020202020204" pitchFamily="34" charset="0"/>
            </a:endParaRPr>
          </a:p>
          <a:p>
            <a:pPr marL="742950" lvl="1" indent="-285750" eaLnBrk="0" hangingPunct="0">
              <a:spcBef>
                <a:spcPct val="20000"/>
              </a:spcBef>
              <a:buClr>
                <a:srgbClr val="52A930"/>
              </a:buClr>
              <a:buFont typeface="Wingdings" panose="05000000000000000000" pitchFamily="2" charset="2"/>
              <a:buChar char="n"/>
            </a:pPr>
            <a:r>
              <a:rPr lang="en-US" altLang="ja-JP" sz="2000">
                <a:latin typeface="Arial" panose="020B0604020202020204" pitchFamily="34" charset="0"/>
              </a:rPr>
              <a:t>After the first increment </a:t>
            </a:r>
            <a:r>
              <a:rPr lang="en-US" altLang="ja-JP" sz="2000">
                <a:latin typeface="Palatino" pitchFamily="-128" charset="0"/>
              </a:rPr>
              <a:t>“</a:t>
            </a:r>
            <a:r>
              <a:rPr lang="en-US" altLang="ja-JP" sz="2000">
                <a:solidFill>
                  <a:srgbClr val="FF0000"/>
                </a:solidFill>
                <a:latin typeface="Arial" panose="020B0604020202020204" pitchFamily="34" charset="0"/>
              </a:rPr>
              <a:t>project velocity</a:t>
            </a:r>
            <a:r>
              <a:rPr lang="en-US" altLang="zh-CN" sz="2000">
                <a:solidFill>
                  <a:srgbClr val="FF0000"/>
                </a:solidFill>
                <a:latin typeface="Arial" panose="020B0604020202020204" pitchFamily="34" charset="0"/>
              </a:rPr>
              <a:t>(</a:t>
            </a:r>
            <a:r>
              <a:rPr lang="zh-CN" altLang="en-US" sz="2000" dirty="0">
                <a:solidFill>
                  <a:srgbClr val="FF0000"/>
                </a:solidFill>
                <a:latin typeface="Arial" panose="020B0604020202020204" pitchFamily="34" charset="0"/>
              </a:rPr>
              <a:t>项目速度</a:t>
            </a:r>
            <a:r>
              <a:rPr lang="en-US" altLang="zh-CN" sz="2000">
                <a:solidFill>
                  <a:srgbClr val="FF0000"/>
                </a:solidFill>
                <a:latin typeface="Arial" panose="020B0604020202020204" pitchFamily="34" charset="0"/>
              </a:rPr>
              <a:t>)</a:t>
            </a:r>
            <a:r>
              <a:rPr lang="en-US" altLang="zh-CN" sz="2000">
                <a:latin typeface="Palatino" pitchFamily="-128" charset="0"/>
              </a:rPr>
              <a:t>”</a:t>
            </a:r>
            <a:r>
              <a:rPr lang="en-US" altLang="ja-JP" sz="2000">
                <a:latin typeface="Arial" panose="020B0604020202020204" pitchFamily="34" charset="0"/>
              </a:rPr>
              <a:t> is used to help define subsequent delivery dates for other increments</a:t>
            </a:r>
            <a:endParaRPr lang="en-US" altLang="ja-JP" sz="2000">
              <a:latin typeface="Arial" panose="020B0604020202020204" pitchFamily="34" charset="0"/>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798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9798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297987" name="Rectangle 6"/>
          <p:cNvSpPr>
            <a:spLocks noRot="1"/>
          </p:cNvSpPr>
          <p:nvPr/>
        </p:nvSpPr>
        <p:spPr>
          <a:xfrm>
            <a:off x="395605" y="1016635"/>
            <a:ext cx="8432800" cy="3352800"/>
          </a:xfrm>
          <a:prstGeom prst="rect">
            <a:avLst/>
          </a:prstGeom>
          <a:noFill/>
          <a:ln w="9525">
            <a:noFill/>
          </a:ln>
        </p:spPr>
        <p:txBody>
          <a:bodyPr/>
          <a:p>
            <a:pPr marL="285750" indent="-285750" eaLnBrk="0" hangingPunct="0">
              <a:lnSpc>
                <a:spcPct val="90000"/>
              </a:lnSpc>
              <a:spcBef>
                <a:spcPct val="20000"/>
              </a:spcBef>
              <a:buClr>
                <a:srgbClr val="52A930"/>
              </a:buClr>
              <a:buFont typeface="Wingdings" panose="05000000000000000000" pitchFamily="2" charset="2"/>
              <a:buChar char="n"/>
            </a:pPr>
            <a:r>
              <a:rPr lang="en-US" altLang="ja-JP" sz="2000">
                <a:latin typeface="Arial" panose="020B0604020202020204" pitchFamily="34" charset="0"/>
              </a:rPr>
              <a:t>XP Design</a:t>
            </a:r>
            <a:endParaRPr lang="en-US" altLang="ja-JP" sz="2000">
              <a:latin typeface="Arial" panose="020B0604020202020204" pitchFamily="34" charset="0"/>
            </a:endParaRPr>
          </a:p>
          <a:p>
            <a:pPr marL="685800" lvl="1" indent="-228600" eaLnBrk="0" hangingPunct="0">
              <a:lnSpc>
                <a:spcPct val="90000"/>
              </a:lnSpc>
              <a:spcBef>
                <a:spcPct val="20000"/>
              </a:spcBef>
              <a:buClr>
                <a:srgbClr val="52A930"/>
              </a:buClr>
              <a:buFont typeface="Wingdings" panose="05000000000000000000" pitchFamily="2" charset="2"/>
              <a:buChar char="n"/>
            </a:pPr>
            <a:r>
              <a:rPr lang="en-US" altLang="ja-JP" sz="1800">
                <a:latin typeface="Arial" panose="020B0604020202020204" pitchFamily="34" charset="0"/>
              </a:rPr>
              <a:t>Follows the </a:t>
            </a:r>
            <a:r>
              <a:rPr lang="en-US" altLang="ja-JP" sz="1800">
                <a:solidFill>
                  <a:srgbClr val="FF0000"/>
                </a:solidFill>
                <a:latin typeface="Arial" panose="020B0604020202020204" pitchFamily="34" charset="0"/>
              </a:rPr>
              <a:t>KIS</a:t>
            </a:r>
            <a:r>
              <a:rPr lang="en-US" altLang="ja-JP" sz="1800">
                <a:solidFill>
                  <a:schemeClr val="folHlink"/>
                </a:solidFill>
                <a:latin typeface="Arial" panose="020B0604020202020204" pitchFamily="34" charset="0"/>
              </a:rPr>
              <a:t> </a:t>
            </a:r>
            <a:r>
              <a:rPr lang="en-US" altLang="ja-JP" sz="1800">
                <a:latin typeface="Arial" panose="020B0604020202020204" pitchFamily="34" charset="0"/>
              </a:rPr>
              <a:t>(Keep It Simple)</a:t>
            </a:r>
            <a:r>
              <a:rPr lang="ja-JP" altLang="en-US" sz="1800" dirty="0">
                <a:latin typeface="Arial" panose="020B0604020202020204" pitchFamily="34" charset="0"/>
              </a:rPr>
              <a:t> </a:t>
            </a:r>
            <a:r>
              <a:rPr lang="en-US" altLang="ja-JP" sz="1800">
                <a:latin typeface="Arial" panose="020B0604020202020204" pitchFamily="34" charset="0"/>
              </a:rPr>
              <a:t>principle</a:t>
            </a:r>
            <a:r>
              <a:rPr lang="en-US" altLang="zh-CN" sz="1800">
                <a:latin typeface="Arial" panose="020B0604020202020204" pitchFamily="34" charset="0"/>
              </a:rPr>
              <a:t> (</a:t>
            </a:r>
            <a:r>
              <a:rPr lang="zh-CN" altLang="en-US" sz="1800" dirty="0">
                <a:latin typeface="Arial" panose="020B0604020202020204" pitchFamily="34" charset="0"/>
              </a:rPr>
              <a:t>不多不少，刚刚好</a:t>
            </a:r>
            <a:r>
              <a:rPr lang="en-US" altLang="zh-CN" sz="1800">
                <a:latin typeface="Arial" panose="020B0604020202020204" pitchFamily="34" charset="0"/>
              </a:rPr>
              <a:t>)</a:t>
            </a:r>
            <a:endParaRPr lang="en-US" altLang="zh-CN" sz="1800">
              <a:latin typeface="Arial" panose="020B0604020202020204" pitchFamily="34" charset="0"/>
            </a:endParaRPr>
          </a:p>
          <a:p>
            <a:pPr marL="685800" lvl="1" indent="-228600" eaLnBrk="0" hangingPunct="0">
              <a:lnSpc>
                <a:spcPct val="90000"/>
              </a:lnSpc>
              <a:spcBef>
                <a:spcPct val="20000"/>
              </a:spcBef>
              <a:buClr>
                <a:srgbClr val="52A930"/>
              </a:buClr>
              <a:buFont typeface="Wingdings" panose="05000000000000000000" pitchFamily="2" charset="2"/>
              <a:buChar char="n"/>
            </a:pPr>
            <a:r>
              <a:rPr lang="en-US" altLang="ja-JP" sz="1800">
                <a:latin typeface="Arial" panose="020B0604020202020204" pitchFamily="34" charset="0"/>
              </a:rPr>
              <a:t>Encourage the use of </a:t>
            </a:r>
            <a:r>
              <a:rPr lang="en-US" altLang="ja-JP" sz="1800">
                <a:solidFill>
                  <a:srgbClr val="FF0000"/>
                </a:solidFill>
                <a:latin typeface="Arial" panose="020B0604020202020204" pitchFamily="34" charset="0"/>
              </a:rPr>
              <a:t>CRC</a:t>
            </a:r>
            <a:r>
              <a:rPr lang="en-US" altLang="ja-JP" sz="1800">
                <a:solidFill>
                  <a:schemeClr val="folHlink"/>
                </a:solidFill>
                <a:latin typeface="Arial" panose="020B0604020202020204" pitchFamily="34" charset="0"/>
              </a:rPr>
              <a:t> </a:t>
            </a:r>
            <a:r>
              <a:rPr lang="en-US" altLang="ja-JP" sz="1800">
                <a:latin typeface="Arial" panose="020B0604020202020204" pitchFamily="34" charset="0"/>
              </a:rPr>
              <a:t>(Class-Responsibility Collaborator</a:t>
            </a:r>
            <a:r>
              <a:rPr lang="en-US" altLang="zh-CN" sz="1800">
                <a:latin typeface="Arial" panose="020B0604020202020204" pitchFamily="34" charset="0"/>
              </a:rPr>
              <a:t> </a:t>
            </a:r>
            <a:r>
              <a:rPr lang="zh-CN" altLang="en-US" sz="1800" dirty="0">
                <a:latin typeface="宋体" panose="02010600030101010101" pitchFamily="2" charset="-122"/>
                <a:ea typeface="宋体" panose="02010600030101010101" pitchFamily="2" charset="-122"/>
              </a:rPr>
              <a:t>类</a:t>
            </a:r>
            <a:r>
              <a:rPr lang="en-US" altLang="zh-CN" sz="180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责任</a:t>
            </a:r>
            <a:r>
              <a:rPr lang="en-US" altLang="zh-CN" sz="180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协作者卡</a:t>
            </a:r>
            <a:r>
              <a:rPr lang="en-US" altLang="zh-CN" sz="1800">
                <a:latin typeface="Arial" panose="020B0604020202020204" pitchFamily="34" charset="0"/>
              </a:rPr>
              <a:t>)</a:t>
            </a:r>
            <a:r>
              <a:rPr lang="en-US" altLang="ja-JP" sz="1800">
                <a:latin typeface="Arial" panose="020B0604020202020204" pitchFamily="34" charset="0"/>
              </a:rPr>
              <a:t> cards </a:t>
            </a:r>
            <a:r>
              <a:rPr lang="zh-CN" altLang="en-US" sz="1800" dirty="0">
                <a:latin typeface="Arial" panose="020B0604020202020204" pitchFamily="34" charset="0"/>
              </a:rPr>
              <a:t>（</a:t>
            </a:r>
            <a:r>
              <a:rPr lang="en-US" altLang="zh-CN" sz="1800">
                <a:latin typeface="宋体" panose="02010600030101010101" pitchFamily="2" charset="-122"/>
                <a:ea typeface="宋体" panose="02010600030101010101" pitchFamily="2" charset="-122"/>
              </a:rPr>
              <a:t>CRC</a:t>
            </a:r>
            <a:r>
              <a:rPr lang="zh-CN" altLang="en-US" sz="1800" dirty="0">
                <a:latin typeface="宋体" panose="02010600030101010101" pitchFamily="2" charset="-122"/>
                <a:ea typeface="宋体" panose="02010600030101010101" pitchFamily="2" charset="-122"/>
              </a:rPr>
              <a:t>卡以后介绍</a:t>
            </a:r>
            <a:r>
              <a:rPr lang="zh-CN" altLang="en-US" sz="1800" dirty="0">
                <a:latin typeface="Arial" panose="020B0604020202020204" pitchFamily="34" charset="0"/>
              </a:rPr>
              <a:t>）</a:t>
            </a:r>
            <a:endParaRPr lang="zh-CN" altLang="en-US" sz="1800" dirty="0">
              <a:latin typeface="Arial" panose="020B0604020202020204" pitchFamily="34" charset="0"/>
            </a:endParaRPr>
          </a:p>
          <a:p>
            <a:pPr marL="685800" lvl="1" indent="-228600" eaLnBrk="0" hangingPunct="0">
              <a:lnSpc>
                <a:spcPct val="90000"/>
              </a:lnSpc>
              <a:spcBef>
                <a:spcPct val="20000"/>
              </a:spcBef>
              <a:buClr>
                <a:srgbClr val="52A930"/>
              </a:buClr>
              <a:buFont typeface="Wingdings" panose="05000000000000000000" pitchFamily="2" charset="2"/>
              <a:buChar char="n"/>
            </a:pPr>
            <a:r>
              <a:rPr lang="en-US" altLang="ja-JP" sz="1800">
                <a:latin typeface="Arial" panose="020B0604020202020204" pitchFamily="34" charset="0"/>
              </a:rPr>
              <a:t>For difficult design problems, suggests the creation of </a:t>
            </a:r>
            <a:endParaRPr lang="en-US" altLang="ja-JP" sz="1800">
              <a:latin typeface="Arial" panose="020B0604020202020204" pitchFamily="34" charset="0"/>
            </a:endParaRPr>
          </a:p>
          <a:p>
            <a:pPr marL="685800" lvl="1" indent="-228600" eaLnBrk="0" hangingPunct="0">
              <a:lnSpc>
                <a:spcPct val="90000"/>
              </a:lnSpc>
              <a:spcBef>
                <a:spcPct val="20000"/>
              </a:spcBef>
              <a:buClr>
                <a:srgbClr val="52A930"/>
              </a:buClr>
              <a:buFont typeface="Wingdings" panose="05000000000000000000" pitchFamily="2" charset="2"/>
            </a:pPr>
            <a:r>
              <a:rPr lang="en-US" altLang="ja-JP" sz="1800">
                <a:latin typeface="Arial" panose="020B0604020202020204" pitchFamily="34" charset="0"/>
              </a:rPr>
              <a:t>   </a:t>
            </a:r>
            <a:r>
              <a:rPr lang="en-US" altLang="ja-JP" sz="1800">
                <a:latin typeface="Palatino" pitchFamily="-128" charset="0"/>
              </a:rPr>
              <a:t>“</a:t>
            </a:r>
            <a:r>
              <a:rPr lang="en-US" altLang="ja-JP" sz="1800">
                <a:solidFill>
                  <a:srgbClr val="FF0000"/>
                </a:solidFill>
                <a:latin typeface="Arial" panose="020B0604020202020204" pitchFamily="34" charset="0"/>
              </a:rPr>
              <a:t>Spike solutions</a:t>
            </a:r>
            <a:r>
              <a:rPr lang="en-US" altLang="ja-JP" sz="1800">
                <a:latin typeface="Palatino" pitchFamily="-128" charset="0"/>
              </a:rPr>
              <a:t>”—</a:t>
            </a:r>
            <a:r>
              <a:rPr lang="en-US" altLang="ja-JP" sz="1800">
                <a:latin typeface="Arial" panose="020B0604020202020204" pitchFamily="34" charset="0"/>
              </a:rPr>
              <a:t> a design prototype</a:t>
            </a:r>
            <a:r>
              <a:rPr lang="zh-CN" altLang="en-US" sz="1800" dirty="0">
                <a:latin typeface="Arial" panose="020B0604020202020204" pitchFamily="34" charset="0"/>
                <a:ea typeface="宋体" panose="02010600030101010101" pitchFamily="2" charset="-122"/>
              </a:rPr>
              <a:t>（实现并评估设计原型）</a:t>
            </a:r>
            <a:endParaRPr lang="zh-CN" altLang="en-US" sz="1800" dirty="0">
              <a:latin typeface="Arial" panose="020B0604020202020204" pitchFamily="34" charset="0"/>
              <a:ea typeface="宋体" panose="02010600030101010101" pitchFamily="2" charset="-122"/>
            </a:endParaRPr>
          </a:p>
          <a:p>
            <a:pPr marL="685800" lvl="1" indent="-228600" eaLnBrk="0" hangingPunct="0">
              <a:lnSpc>
                <a:spcPct val="90000"/>
              </a:lnSpc>
              <a:spcBef>
                <a:spcPct val="20000"/>
              </a:spcBef>
              <a:buClr>
                <a:srgbClr val="52A930"/>
              </a:buClr>
              <a:buFont typeface="Wingdings" panose="05000000000000000000" pitchFamily="2" charset="2"/>
              <a:buChar char="n"/>
            </a:pPr>
            <a:r>
              <a:rPr lang="en-US" altLang="ja-JP" sz="1800">
                <a:latin typeface="Arial" panose="020B0604020202020204" pitchFamily="34" charset="0"/>
              </a:rPr>
              <a:t>Encourages </a:t>
            </a:r>
            <a:r>
              <a:rPr lang="en-US" altLang="ja-JP" sz="1800">
                <a:latin typeface="Palatino" pitchFamily="-128" charset="0"/>
              </a:rPr>
              <a:t>“</a:t>
            </a:r>
            <a:r>
              <a:rPr lang="en-US" altLang="ja-JP" sz="1800">
                <a:solidFill>
                  <a:srgbClr val="FF0000"/>
                </a:solidFill>
                <a:latin typeface="Arial" panose="020B0604020202020204" pitchFamily="34" charset="0"/>
              </a:rPr>
              <a:t>refactoring</a:t>
            </a:r>
            <a:r>
              <a:rPr lang="en-US" altLang="ja-JP" sz="1800">
                <a:latin typeface="Palatino" pitchFamily="-128" charset="0"/>
              </a:rPr>
              <a:t>”</a:t>
            </a:r>
            <a:r>
              <a:rPr lang="en-US" altLang="ja-JP" sz="1800">
                <a:latin typeface="Arial" panose="020B0604020202020204" pitchFamily="34" charset="0"/>
              </a:rPr>
              <a:t> </a:t>
            </a:r>
            <a:r>
              <a:rPr lang="en-US" altLang="ja-JP" sz="1800">
                <a:latin typeface="Palatino" pitchFamily="-128" charset="0"/>
              </a:rPr>
              <a:t>—</a:t>
            </a:r>
            <a:r>
              <a:rPr lang="en-US" altLang="ja-JP" sz="1800">
                <a:latin typeface="Arial" panose="020B0604020202020204" pitchFamily="34" charset="0"/>
              </a:rPr>
              <a:t> an iterative refinement of the internal program design</a:t>
            </a:r>
            <a:r>
              <a:rPr lang="en-US" altLang="zh-CN" sz="1800">
                <a:latin typeface="Arial" panose="020B0604020202020204" pitchFamily="34" charset="0"/>
              </a:rPr>
              <a:t> </a:t>
            </a:r>
            <a:r>
              <a:rPr lang="en-US" altLang="zh-CN" sz="180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重构：净化代码，在编码完成后改进代码设计</a:t>
            </a:r>
            <a:r>
              <a:rPr lang="en-US" altLang="zh-CN" sz="1800">
                <a:latin typeface="宋体" panose="02010600030101010101" pitchFamily="2" charset="-122"/>
                <a:ea typeface="宋体" panose="02010600030101010101" pitchFamily="2" charset="-122"/>
              </a:rPr>
              <a:t>)</a:t>
            </a:r>
            <a:endParaRPr lang="zh-CN" altLang="en-US" sz="1800" dirty="0">
              <a:latin typeface="宋体" panose="02010600030101010101" pitchFamily="2" charset="-122"/>
              <a:ea typeface="宋体" panose="02010600030101010101" pitchFamily="2" charset="-122"/>
            </a:endParaRPr>
          </a:p>
          <a:p>
            <a:pPr marL="685800" lvl="1" indent="-228600" eaLnBrk="0" hangingPunct="0">
              <a:lnSpc>
                <a:spcPct val="90000"/>
              </a:lnSpc>
              <a:spcBef>
                <a:spcPct val="20000"/>
              </a:spcBef>
              <a:buClr>
                <a:srgbClr val="52A930"/>
              </a:buClr>
              <a:buChar char="–"/>
            </a:pPr>
            <a:endParaRPr lang="ja-JP" altLang="en-US" sz="1800" dirty="0">
              <a:latin typeface="Arial" panose="020B0604020202020204" pitchFamily="34" charset="0"/>
            </a:endParaRPr>
          </a:p>
        </p:txBody>
      </p:sp>
      <p:sp>
        <p:nvSpPr>
          <p:cNvPr id="295939" name="Rectangle 7"/>
          <p:cNvSpPr>
            <a:spLocks noRot="1"/>
          </p:cNvSpPr>
          <p:nvPr/>
        </p:nvSpPr>
        <p:spPr>
          <a:xfrm>
            <a:off x="0" y="0"/>
            <a:ext cx="7750175" cy="736600"/>
          </a:xfrm>
          <a:prstGeom prst="rect">
            <a:avLst/>
          </a:prstGeom>
          <a:noFill/>
          <a:ln w="9525">
            <a:noFill/>
          </a:ln>
        </p:spPr>
        <p:txBody>
          <a:bodyPr anchor="ctr" anchorCtr="0"/>
          <a:p>
            <a:pPr eaLnBrk="0" hangingPunct="0"/>
            <a:r>
              <a:rPr lang="en-US" altLang="zh-CN" b="1">
                <a:latin typeface="Arial" panose="020B0604020202020204" pitchFamily="34" charset="0"/>
              </a:rPr>
              <a:t>3.5.1</a:t>
            </a:r>
            <a:r>
              <a:rPr lang="en-US" altLang="ja-JP" b="1">
                <a:latin typeface="Arial" panose="020B0604020202020204" pitchFamily="34" charset="0"/>
              </a:rPr>
              <a:t> (XP)</a:t>
            </a:r>
            <a:r>
              <a:rPr lang="en-US" altLang="zh-CN" b="1">
                <a:latin typeface="Arial" panose="020B0604020202020204" pitchFamily="34" charset="0"/>
              </a:rPr>
              <a:t> process-design</a:t>
            </a:r>
            <a:endParaRPr lang="en-US" altLang="ja-JP" b="1">
              <a:latin typeface="Arial" panose="020B0604020202020204" pitchFamily="34" charset="0"/>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798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9798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297987" name="Rectangle 6"/>
          <p:cNvSpPr>
            <a:spLocks noRot="1"/>
          </p:cNvSpPr>
          <p:nvPr/>
        </p:nvSpPr>
        <p:spPr>
          <a:xfrm>
            <a:off x="431483" y="872490"/>
            <a:ext cx="8432800" cy="6045200"/>
          </a:xfrm>
          <a:prstGeom prst="rect">
            <a:avLst/>
          </a:prstGeom>
          <a:noFill/>
          <a:ln w="9525">
            <a:noFill/>
          </a:ln>
        </p:spPr>
        <p:txBody>
          <a:bodyPr/>
          <a:p>
            <a:pPr marL="285750" indent="-285750" eaLnBrk="0" hangingPunct="0">
              <a:lnSpc>
                <a:spcPct val="90000"/>
              </a:lnSpc>
              <a:spcBef>
                <a:spcPct val="20000"/>
              </a:spcBef>
              <a:buClr>
                <a:srgbClr val="52A930"/>
              </a:buClr>
              <a:buFont typeface="Wingdings" panose="05000000000000000000" pitchFamily="2" charset="2"/>
              <a:buChar char="n"/>
            </a:pPr>
            <a:r>
              <a:rPr lang="en-US" altLang="ja-JP" sz="2000">
                <a:latin typeface="Arial" panose="020B0604020202020204" pitchFamily="34" charset="0"/>
              </a:rPr>
              <a:t>XP Coding</a:t>
            </a:r>
            <a:endParaRPr lang="en-US" altLang="ja-JP" sz="2000">
              <a:latin typeface="Arial" panose="020B0604020202020204" pitchFamily="34" charset="0"/>
            </a:endParaRPr>
          </a:p>
          <a:p>
            <a:pPr marL="685800" lvl="1" indent="-228600" eaLnBrk="0" hangingPunct="0">
              <a:lnSpc>
                <a:spcPct val="90000"/>
              </a:lnSpc>
              <a:spcBef>
                <a:spcPct val="20000"/>
              </a:spcBef>
              <a:buClr>
                <a:srgbClr val="52A930"/>
              </a:buClr>
              <a:buFont typeface="Wingdings" panose="05000000000000000000" pitchFamily="2" charset="2"/>
              <a:buChar char="n"/>
            </a:pPr>
            <a:r>
              <a:rPr lang="en-US" altLang="ja-JP" sz="1800">
                <a:latin typeface="Arial" panose="020B0604020202020204" pitchFamily="34" charset="0"/>
              </a:rPr>
              <a:t>Recommends the </a:t>
            </a:r>
            <a:r>
              <a:rPr lang="en-US" altLang="ja-JP" sz="1800">
                <a:solidFill>
                  <a:srgbClr val="FF0000"/>
                </a:solidFill>
                <a:latin typeface="Arial" panose="020B0604020202020204" pitchFamily="34" charset="0"/>
              </a:rPr>
              <a:t>construction of a unit test</a:t>
            </a:r>
            <a:r>
              <a:rPr lang="en-US" altLang="ja-JP" sz="1800">
                <a:latin typeface="Arial" panose="020B0604020202020204" pitchFamily="34" charset="0"/>
              </a:rPr>
              <a:t> for a store </a:t>
            </a:r>
            <a:r>
              <a:rPr lang="en-US" altLang="ja-JP" sz="1800" i="1">
                <a:latin typeface="Arial" panose="020B0604020202020204" pitchFamily="34" charset="0"/>
              </a:rPr>
              <a:t>before</a:t>
            </a:r>
            <a:r>
              <a:rPr lang="en-US" altLang="ja-JP" sz="1800">
                <a:latin typeface="Arial" panose="020B0604020202020204" pitchFamily="34" charset="0"/>
              </a:rPr>
              <a:t> coding commences</a:t>
            </a:r>
            <a:r>
              <a:rPr lang="en-US" altLang="zh-CN" sz="1800">
                <a:latin typeface="Arial" panose="020B0604020202020204" pitchFamily="34" charset="0"/>
              </a:rPr>
              <a:t> </a:t>
            </a:r>
            <a:r>
              <a:rPr lang="zh-CN" altLang="en-US" sz="1800" b="1" dirty="0">
                <a:solidFill>
                  <a:srgbClr val="333399"/>
                </a:solidFill>
                <a:latin typeface="Arial" panose="020B0604020202020204" pitchFamily="34" charset="0"/>
              </a:rPr>
              <a:t>（推荐先开发单元测试，再编码）</a:t>
            </a:r>
            <a:endParaRPr lang="zh-CN" altLang="en-US" sz="1800" b="1" dirty="0">
              <a:solidFill>
                <a:srgbClr val="333399"/>
              </a:solidFill>
              <a:latin typeface="Arial" panose="020B0604020202020204" pitchFamily="34" charset="0"/>
            </a:endParaRPr>
          </a:p>
          <a:p>
            <a:pPr marL="685800" lvl="1" indent="-228600" eaLnBrk="0" hangingPunct="0">
              <a:lnSpc>
                <a:spcPct val="90000"/>
              </a:lnSpc>
              <a:spcBef>
                <a:spcPct val="20000"/>
              </a:spcBef>
              <a:buClr>
                <a:srgbClr val="52A930"/>
              </a:buClr>
              <a:buFont typeface="Wingdings" panose="05000000000000000000" pitchFamily="2" charset="2"/>
              <a:buChar char="n"/>
            </a:pPr>
            <a:r>
              <a:rPr lang="en-US" altLang="ja-JP" sz="1800">
                <a:latin typeface="Arial" panose="020B0604020202020204" pitchFamily="34" charset="0"/>
              </a:rPr>
              <a:t>Encourages “pair programming”</a:t>
            </a:r>
            <a:r>
              <a:rPr lang="zh-CN" altLang="en-US" sz="1800" dirty="0">
                <a:latin typeface="Palatino" pitchFamily="-128" charset="0"/>
              </a:rPr>
              <a:t>（</a:t>
            </a:r>
            <a:r>
              <a:rPr lang="zh-CN" altLang="en-US" sz="1800" b="1" dirty="0">
                <a:solidFill>
                  <a:srgbClr val="333399"/>
                </a:solidFill>
                <a:latin typeface="Arial" panose="020B0604020202020204" pitchFamily="34" charset="0"/>
              </a:rPr>
              <a:t>结对编程</a:t>
            </a:r>
            <a:r>
              <a:rPr lang="zh-CN" altLang="en-US" sz="1800" dirty="0">
                <a:latin typeface="Palatino" pitchFamily="-128" charset="0"/>
              </a:rPr>
              <a:t>）</a:t>
            </a:r>
            <a:endParaRPr lang="zh-CN" altLang="en-US" sz="1800" dirty="0">
              <a:latin typeface="Arial" panose="020B0604020202020204" pitchFamily="34" charset="0"/>
            </a:endParaRPr>
          </a:p>
          <a:p>
            <a:pPr marL="285750" indent="-285750" eaLnBrk="0" hangingPunct="0">
              <a:lnSpc>
                <a:spcPct val="90000"/>
              </a:lnSpc>
              <a:spcBef>
                <a:spcPct val="20000"/>
              </a:spcBef>
              <a:buClr>
                <a:srgbClr val="52A930"/>
              </a:buClr>
              <a:buFont typeface="Wingdings" panose="05000000000000000000" pitchFamily="2" charset="2"/>
              <a:buChar char="n"/>
            </a:pPr>
            <a:r>
              <a:rPr lang="en-US" altLang="ja-JP" sz="2000">
                <a:latin typeface="Arial" panose="020B0604020202020204" pitchFamily="34" charset="0"/>
              </a:rPr>
              <a:t>XP Testing</a:t>
            </a:r>
            <a:endParaRPr lang="en-US" altLang="ja-JP" sz="2000">
              <a:latin typeface="Arial" panose="020B0604020202020204" pitchFamily="34" charset="0"/>
            </a:endParaRPr>
          </a:p>
          <a:p>
            <a:pPr marL="685800" lvl="1" indent="-228600" eaLnBrk="0" hangingPunct="0">
              <a:lnSpc>
                <a:spcPct val="90000"/>
              </a:lnSpc>
              <a:spcBef>
                <a:spcPct val="20000"/>
              </a:spcBef>
              <a:buClr>
                <a:srgbClr val="52A930"/>
              </a:buClr>
              <a:buFont typeface="Wingdings" panose="05000000000000000000" pitchFamily="2" charset="2"/>
              <a:buChar char="n"/>
            </a:pPr>
            <a:r>
              <a:rPr lang="en-US" altLang="zh-CN" sz="1800">
                <a:latin typeface="Arial" panose="020B0604020202020204" pitchFamily="34" charset="0"/>
              </a:rPr>
              <a:t>The creation of unit tests before coding commences is a key element of XP,  can be executed easily and repeated. This encourages a </a:t>
            </a:r>
            <a:r>
              <a:rPr lang="en-US" altLang="zh-CN" sz="1800">
                <a:solidFill>
                  <a:srgbClr val="FF0000"/>
                </a:solidFill>
                <a:latin typeface="Arial" panose="020B0604020202020204" pitchFamily="34" charset="0"/>
              </a:rPr>
              <a:t>regression</a:t>
            </a:r>
            <a:r>
              <a:rPr lang="en-US" altLang="zh-CN" sz="1800">
                <a:latin typeface="Arial" panose="020B0604020202020204" pitchFamily="34" charset="0"/>
              </a:rPr>
              <a:t> </a:t>
            </a:r>
            <a:r>
              <a:rPr lang="en-US" altLang="zh-CN" sz="1800">
                <a:solidFill>
                  <a:srgbClr val="FF0000"/>
                </a:solidFill>
                <a:latin typeface="Arial" panose="020B0604020202020204" pitchFamily="34" charset="0"/>
              </a:rPr>
              <a:t>testing</a:t>
            </a:r>
            <a:r>
              <a:rPr lang="en-US" altLang="zh-CN" sz="1800">
                <a:latin typeface="Arial" panose="020B0604020202020204" pitchFamily="34" charset="0"/>
              </a:rPr>
              <a:t> strategy whenever code is modified</a:t>
            </a:r>
            <a:r>
              <a:rPr lang="en-US" altLang="zh-CN" sz="1800" b="1">
                <a:solidFill>
                  <a:srgbClr val="FF0000"/>
                </a:solidFill>
                <a:latin typeface="宋体" panose="02010600030101010101" pitchFamily="2" charset="-122"/>
                <a:ea typeface="宋体" panose="02010600030101010101" pitchFamily="2" charset="-122"/>
              </a:rPr>
              <a:t>.(</a:t>
            </a:r>
            <a:r>
              <a:rPr lang="zh-CN" altLang="en-US" sz="1800" b="1" dirty="0">
                <a:solidFill>
                  <a:srgbClr val="FF0000"/>
                </a:solidFill>
                <a:latin typeface="宋体" panose="02010600030101010101" pitchFamily="2" charset="-122"/>
                <a:ea typeface="宋体" panose="02010600030101010101" pitchFamily="2" charset="-122"/>
              </a:rPr>
              <a:t>关注重要的、易出错的地方，进行回归测试，</a:t>
            </a:r>
            <a:r>
              <a:rPr lang="en-US" altLang="zh-CN" sz="1800" b="1">
                <a:solidFill>
                  <a:srgbClr val="FF0000"/>
                </a:solidFill>
                <a:latin typeface="宋体" panose="02010600030101010101" pitchFamily="2" charset="-122"/>
                <a:ea typeface="宋体" panose="02010600030101010101" pitchFamily="2" charset="-122"/>
              </a:rPr>
              <a:t>80%</a:t>
            </a:r>
            <a:r>
              <a:rPr lang="zh-CN" altLang="en-US" sz="1800" b="1" dirty="0">
                <a:solidFill>
                  <a:srgbClr val="FF0000"/>
                </a:solidFill>
                <a:latin typeface="宋体" panose="02010600030101010101" pitchFamily="2" charset="-122"/>
                <a:ea typeface="宋体" panose="02010600030101010101" pitchFamily="2" charset="-122"/>
              </a:rPr>
              <a:t>错误发生在</a:t>
            </a:r>
            <a:r>
              <a:rPr lang="en-US" altLang="zh-CN" sz="1800" b="1">
                <a:solidFill>
                  <a:srgbClr val="FF0000"/>
                </a:solidFill>
                <a:latin typeface="宋体" panose="02010600030101010101" pitchFamily="2" charset="-122"/>
                <a:ea typeface="宋体" panose="02010600030101010101" pitchFamily="2" charset="-122"/>
              </a:rPr>
              <a:t>20%</a:t>
            </a:r>
            <a:r>
              <a:rPr lang="zh-CN" altLang="en-US" sz="1800" b="1" dirty="0">
                <a:solidFill>
                  <a:srgbClr val="FF0000"/>
                </a:solidFill>
                <a:latin typeface="宋体" panose="02010600030101010101" pitchFamily="2" charset="-122"/>
                <a:ea typeface="宋体" panose="02010600030101010101" pitchFamily="2" charset="-122"/>
              </a:rPr>
              <a:t>代码中</a:t>
            </a:r>
            <a:r>
              <a:rPr lang="en-US" altLang="zh-CN" sz="1800" b="1">
                <a:solidFill>
                  <a:srgbClr val="FF0000"/>
                </a:solidFill>
                <a:latin typeface="宋体" panose="02010600030101010101" pitchFamily="2" charset="-122"/>
                <a:ea typeface="宋体" panose="02010600030101010101" pitchFamily="2" charset="-122"/>
              </a:rPr>
              <a:t>!!!!!!)</a:t>
            </a:r>
            <a:endParaRPr lang="en-US" altLang="zh-CN" sz="1800" b="1">
              <a:solidFill>
                <a:srgbClr val="FF0000"/>
              </a:solidFill>
              <a:latin typeface="宋体" panose="02010600030101010101" pitchFamily="2" charset="-122"/>
              <a:ea typeface="宋体" panose="02010600030101010101" pitchFamily="2" charset="-122"/>
            </a:endParaRPr>
          </a:p>
          <a:p>
            <a:pPr marL="685800" lvl="1" indent="-228600" eaLnBrk="0" hangingPunct="0">
              <a:lnSpc>
                <a:spcPct val="90000"/>
              </a:lnSpc>
              <a:spcBef>
                <a:spcPct val="20000"/>
              </a:spcBef>
              <a:buClr>
                <a:srgbClr val="52A930"/>
              </a:buClr>
              <a:buFont typeface="Wingdings" panose="05000000000000000000" pitchFamily="2" charset="2"/>
              <a:buChar char="n"/>
            </a:pPr>
            <a:r>
              <a:rPr lang="en-US" altLang="ja-JP" sz="1800">
                <a:latin typeface="Arial" panose="020B0604020202020204" pitchFamily="34" charset="0"/>
              </a:rPr>
              <a:t>All unit tests are executed </a:t>
            </a:r>
            <a:r>
              <a:rPr lang="en-US" altLang="ja-JP" sz="1800">
                <a:solidFill>
                  <a:srgbClr val="FF0000"/>
                </a:solidFill>
                <a:latin typeface="Arial" panose="020B0604020202020204" pitchFamily="34" charset="0"/>
              </a:rPr>
              <a:t>daily</a:t>
            </a:r>
            <a:endParaRPr lang="en-US" altLang="zh-CN" sz="1800">
              <a:solidFill>
                <a:srgbClr val="FF0000"/>
              </a:solidFill>
              <a:latin typeface="Arial" panose="020B0604020202020204" pitchFamily="34" charset="0"/>
            </a:endParaRPr>
          </a:p>
          <a:p>
            <a:pPr marL="685800" lvl="1" indent="-228600" eaLnBrk="0" hangingPunct="0">
              <a:lnSpc>
                <a:spcPct val="90000"/>
              </a:lnSpc>
              <a:spcBef>
                <a:spcPct val="20000"/>
              </a:spcBef>
              <a:buClr>
                <a:srgbClr val="52A930"/>
              </a:buClr>
              <a:buFont typeface="Wingdings" panose="05000000000000000000" pitchFamily="2" charset="2"/>
              <a:buChar char="n"/>
            </a:pPr>
            <a:r>
              <a:rPr lang="en-US" altLang="ja-JP" sz="1800">
                <a:solidFill>
                  <a:schemeClr val="folHlink"/>
                </a:solidFill>
                <a:latin typeface="Palatino" pitchFamily="-128" charset="0"/>
              </a:rPr>
              <a:t>“</a:t>
            </a:r>
            <a:r>
              <a:rPr lang="en-US" altLang="ja-JP" sz="1800">
                <a:solidFill>
                  <a:srgbClr val="FF0000"/>
                </a:solidFill>
                <a:latin typeface="Arial" panose="020B0604020202020204" pitchFamily="34" charset="0"/>
              </a:rPr>
              <a:t>Acceptance tests</a:t>
            </a:r>
            <a:r>
              <a:rPr lang="en-US" altLang="ja-JP" sz="1800">
                <a:solidFill>
                  <a:schemeClr val="folHlink"/>
                </a:solidFill>
                <a:latin typeface="Palatino" pitchFamily="-128" charset="0"/>
              </a:rPr>
              <a:t>”</a:t>
            </a:r>
            <a:r>
              <a:rPr lang="en-US" altLang="ja-JP" sz="1800">
                <a:latin typeface="Arial" panose="020B0604020202020204" pitchFamily="34" charset="0"/>
              </a:rPr>
              <a:t> are defined by the customer and executed to assess customer visible functionality</a:t>
            </a:r>
            <a:endParaRPr lang="en-US" altLang="ja-JP" sz="1800">
              <a:latin typeface="Arial" panose="020B0604020202020204" pitchFamily="34" charset="0"/>
            </a:endParaRPr>
          </a:p>
          <a:p>
            <a:pPr marL="685800" lvl="1" indent="-228600" eaLnBrk="0" hangingPunct="0">
              <a:lnSpc>
                <a:spcPct val="90000"/>
              </a:lnSpc>
              <a:spcBef>
                <a:spcPct val="20000"/>
              </a:spcBef>
              <a:buClr>
                <a:srgbClr val="52A930"/>
              </a:buClr>
              <a:buChar char="–"/>
            </a:pPr>
            <a:endParaRPr lang="ja-JP" altLang="en-US" sz="1800" dirty="0">
              <a:latin typeface="Arial" panose="020B0604020202020204" pitchFamily="34" charset="0"/>
            </a:endParaRPr>
          </a:p>
        </p:txBody>
      </p:sp>
      <p:sp>
        <p:nvSpPr>
          <p:cNvPr id="295939" name="Rectangle 7"/>
          <p:cNvSpPr>
            <a:spLocks noRot="1"/>
          </p:cNvSpPr>
          <p:nvPr/>
        </p:nvSpPr>
        <p:spPr>
          <a:xfrm>
            <a:off x="0" y="0"/>
            <a:ext cx="7750175" cy="736600"/>
          </a:xfrm>
          <a:prstGeom prst="rect">
            <a:avLst/>
          </a:prstGeom>
          <a:noFill/>
          <a:ln w="9525">
            <a:noFill/>
          </a:ln>
        </p:spPr>
        <p:txBody>
          <a:bodyPr anchor="ctr" anchorCtr="0"/>
          <a:p>
            <a:pPr eaLnBrk="0" hangingPunct="0"/>
            <a:r>
              <a:rPr lang="en-US" altLang="zh-CN" b="1">
                <a:latin typeface="Arial" panose="020B0604020202020204" pitchFamily="34" charset="0"/>
              </a:rPr>
              <a:t>3.5.1</a:t>
            </a:r>
            <a:r>
              <a:rPr lang="en-US" altLang="ja-JP" b="1">
                <a:latin typeface="Arial" panose="020B0604020202020204" pitchFamily="34" charset="0"/>
              </a:rPr>
              <a:t> (XP)</a:t>
            </a:r>
            <a:r>
              <a:rPr lang="en-US" altLang="zh-CN" b="1">
                <a:latin typeface="Arial" panose="020B0604020202020204" pitchFamily="34" charset="0"/>
              </a:rPr>
              <a:t> process-coding, testing</a:t>
            </a:r>
            <a:endParaRPr lang="en-US" altLang="ja-JP" b="1">
              <a:latin typeface="Arial" panose="020B0604020202020204" pitchFamily="34" charset="0"/>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0033" name="标题 461825"/>
          <p:cNvSpPr>
            <a:spLocks noGrp="1"/>
          </p:cNvSpPr>
          <p:nvPr>
            <p:ph type="title"/>
          </p:nvPr>
        </p:nvSpPr>
        <p:spPr/>
        <p:txBody>
          <a:bodyPr anchor="ctr" anchorCtr="0"/>
          <a:p>
            <a:endParaRPr lang="zh-CN" altLang="en-US" dirty="0"/>
          </a:p>
        </p:txBody>
      </p:sp>
      <p:sp>
        <p:nvSpPr>
          <p:cNvPr id="300034" name="文本占位符 461826"/>
          <p:cNvSpPr>
            <a:spLocks noGrp="1"/>
          </p:cNvSpPr>
          <p:nvPr>
            <p:ph idx="1"/>
          </p:nvPr>
        </p:nvSpPr>
        <p:spPr>
          <a:xfrm>
            <a:off x="358775" y="1066800"/>
            <a:ext cx="8461375" cy="4419600"/>
          </a:xfrm>
        </p:spPr>
        <p:txBody>
          <a:bodyPr anchor="t" anchorCtr="0"/>
          <a:p>
            <a:r>
              <a:rPr lang="zh-CN" altLang="en-US" dirty="0">
                <a:latin typeface="宋体" panose="02010600030101010101" pitchFamily="2" charset="-122"/>
                <a:ea typeface="宋体" panose="02010600030101010101" pitchFamily="2" charset="-122"/>
              </a:rPr>
              <a:t>？设计（对于一般的应用系统而言，</a:t>
            </a:r>
            <a:r>
              <a:rPr lang="en-US" altLang="zh-CN">
                <a:latin typeface="宋体" panose="02010600030101010101" pitchFamily="2" charset="-122"/>
                <a:ea typeface="宋体" panose="02010600030101010101" pitchFamily="2" charset="-122"/>
              </a:rPr>
              <a:t>GUI</a:t>
            </a:r>
            <a:r>
              <a:rPr lang="zh-CN" altLang="en-US" dirty="0">
                <a:latin typeface="宋体" panose="02010600030101010101" pitchFamily="2" charset="-122"/>
                <a:ea typeface="宋体" panose="02010600030101010101" pitchFamily="2" charset="-122"/>
              </a:rPr>
              <a:t>是关键）</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？如何做设计（先做测试用例，先写说明书）</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？如何编程序（桌上，机上）</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00" y="0"/>
            <a:ext cx="8458200" cy="678611"/>
          </a:xfrm>
        </p:spPr>
        <p:txBody>
          <a:bodyPr>
            <a:normAutofit fontScale="90000"/>
          </a:bodyPr>
          <a:lstStyle/>
          <a:p>
            <a:r>
              <a:rPr lang="en-US" sz="4000" noProof="0" dirty="0">
                <a:latin typeface="Times New Roman" panose="02020603050405020304" pitchFamily="18" charset="0"/>
                <a:cs typeface="Times New Roman" panose="02020603050405020304" pitchFamily="18" charset="0"/>
              </a:rPr>
              <a:t>3.5.2 Kanban </a:t>
            </a:r>
            <a:r>
              <a:rPr lang="zh-CN" altLang="en-US">
                <a:sym typeface="+mn-ea"/>
              </a:rPr>
              <a:t>日语"看板"，カンバン</a:t>
            </a:r>
            <a:endParaRPr lang="zh-CN" alt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
        <p:nvSpPr>
          <p:cNvPr id="4" name="文本框 3"/>
          <p:cNvSpPr txBox="1"/>
          <p:nvPr/>
        </p:nvSpPr>
        <p:spPr>
          <a:xfrm>
            <a:off x="360045" y="872490"/>
            <a:ext cx="8670925" cy="5015865"/>
          </a:xfrm>
          <a:prstGeom prst="rect">
            <a:avLst/>
          </a:prstGeom>
          <a:noFill/>
        </p:spPr>
        <p:txBody>
          <a:bodyPr wrap="square" rtlCol="0" anchor="t">
            <a:spAutoFit/>
          </a:bodyPr>
          <a:p>
            <a:r>
              <a:rPr lang="zh-CN" altLang="en-US" sz="2000">
                <a:latin typeface="宋体" panose="02010600030101010101" pitchFamily="2" charset="-122"/>
                <a:ea typeface="宋体" panose="02010600030101010101" pitchFamily="2" charset="-122"/>
                <a:cs typeface="宋体" panose="02010600030101010101" pitchFamily="2" charset="-122"/>
              </a:rPr>
              <a:t>Kanban方法最初起源于丰田的JIT（Just In Time），是丰田生产模式中的重要概念，指为了达到准时生产方式（JIT）控制现场生产流程的工具。它可以使信息的流程缩短，并配合定量、固定装货容器等方式，使生产过程中的物料流动顺畅, 之后作为一种高效管理软件开发流程的技术和思想应用于软件开发。Kanban方法以价值流动为核心，不断发现团队中的瓶颈工序进行改进，使价值流动更加顺畅和快速。简单的说，就是保证软件的持续集成并且不让开发团队超负荷</a:t>
            </a:r>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rPr>
              <a:t>看板也是敏捷模型的一部分</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p>
          <a:p>
            <a:pPr marL="285750" indent="-285750">
              <a:buFont typeface="Arial" panose="020B0604020202020204" pitchFamily="34" charset="0"/>
              <a:buChar char="•"/>
            </a:pPr>
            <a:r>
              <a:rPr lang="zh-CN" altLang="en-US" sz="1600">
                <a:latin typeface="宋体" panose="02010600030101010101" pitchFamily="2" charset="-122"/>
                <a:ea typeface="宋体" panose="02010600030101010101" pitchFamily="2" charset="-122"/>
                <a:cs typeface="宋体" panose="02010600030101010101" pitchFamily="2" charset="-122"/>
              </a:rPr>
              <a:t>可视化工作流程。所有的工作进度会全部显示在Kanban上，每一个人都可以一目了然了解自己的工作进度以及项目进度、流程以及瓶颈，能够增加团队之间的协作，使他们能够集中精力促进流程。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marL="285750" indent="-285750">
              <a:buFont typeface="Arial" panose="020B0604020202020204" pitchFamily="34" charset="0"/>
              <a:buChar char="•"/>
            </a:pPr>
            <a:r>
              <a:rPr lang="zh-CN" altLang="en-US" sz="1600">
                <a:latin typeface="宋体" panose="02010600030101010101" pitchFamily="2" charset="-122"/>
                <a:ea typeface="宋体" panose="02010600030101010101" pitchFamily="2" charset="-122"/>
                <a:cs typeface="宋体" panose="02010600030101010101" pitchFamily="2" charset="-122"/>
              </a:rPr>
              <a:t>限制在制工作，可以避免任务切换导致的问题，并减少不断重新确定项目优先次序的需要。WIP 限制释放了看板的全部潜力，使团队能够在更健康、更可持续的环境中以比以往更快的速度提供高质量的工作。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marL="285750" indent="-285750">
              <a:buFont typeface="Arial" panose="020B0604020202020204" pitchFamily="34" charset="0"/>
              <a:buChar char="•"/>
            </a:pPr>
            <a:r>
              <a:rPr lang="zh-CN" altLang="en-US" sz="1600">
                <a:latin typeface="宋体" panose="02010600030101010101" pitchFamily="2" charset="-122"/>
                <a:ea typeface="宋体" panose="02010600030101010101" pitchFamily="2" charset="-122"/>
                <a:cs typeface="宋体" panose="02010600030101010101" pitchFamily="2" charset="-122"/>
              </a:rPr>
              <a:t>管理并优化流程。Kanban能够动态地展示团队工作流程的瓶颈。一旦项目管理者发现某个环节影响到团队进度，t就可以及时调配相应的资源改进这个环节，使流程得到优化。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marL="285750" indent="-285750">
              <a:buFont typeface="Arial" panose="020B0604020202020204" pitchFamily="34" charset="0"/>
              <a:buChar char="•"/>
            </a:pPr>
            <a:r>
              <a:rPr lang="zh-CN" altLang="en-US" sz="1600">
                <a:latin typeface="宋体" panose="02010600030101010101" pitchFamily="2" charset="-122"/>
                <a:ea typeface="宋体" panose="02010600030101010101" pitchFamily="2" charset="-122"/>
                <a:cs typeface="宋体" panose="02010600030101010101" pitchFamily="2" charset="-122"/>
              </a:rPr>
              <a:t>缩短开发周期。可以更好的发现问题，解决问题，从而找到更科学的方法提高开发效率。</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00" y="0"/>
            <a:ext cx="8458200" cy="678611"/>
          </a:xfrm>
        </p:spPr>
        <p:txBody>
          <a:bodyPr>
            <a:normAutofit fontScale="90000"/>
          </a:bodyPr>
          <a:lstStyle/>
          <a:p>
            <a:r>
              <a:rPr lang="en-US" sz="4000" noProof="0" dirty="0">
                <a:latin typeface="Times New Roman" panose="02020603050405020304" pitchFamily="18" charset="0"/>
                <a:cs typeface="Times New Roman" panose="02020603050405020304" pitchFamily="18" charset="0"/>
              </a:rPr>
              <a:t>3.5.2 Kanban Framework</a:t>
            </a:r>
            <a:endParaRPr lang="en-US" sz="4000" noProof="0" dirty="0">
              <a:latin typeface="Times New Roman" panose="02020603050405020304" pitchFamily="18" charset="0"/>
              <a:cs typeface="Times New Roman" panose="02020603050405020304" pitchFamily="18" charset="0"/>
            </a:endParaRPr>
          </a:p>
        </p:txBody>
      </p:sp>
      <p:pic>
        <p:nvPicPr>
          <p:cNvPr id="12" name="Picture 11" descr="A Kanban framework consists of 6 verticals which, from left to right, are: backlog, selected, analysis, development, testing, and done.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1132" y="1400960"/>
            <a:ext cx="7678514" cy="4089636"/>
          </a:xfrm>
          <a:prstGeom prst="rect">
            <a:avLst/>
          </a:prstGeom>
        </p:spPr>
      </p:pic>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
        <p:nvSpPr>
          <p:cNvPr id="5" name="文本框 4"/>
          <p:cNvSpPr txBox="1"/>
          <p:nvPr/>
        </p:nvSpPr>
        <p:spPr>
          <a:xfrm>
            <a:off x="359410" y="800735"/>
            <a:ext cx="7388225" cy="398780"/>
          </a:xfrm>
          <a:prstGeom prst="rect">
            <a:avLst/>
          </a:prstGeom>
          <a:noFill/>
        </p:spPr>
        <p:txBody>
          <a:bodyPr wrap="none" rtlCol="0" anchor="t">
            <a:spAutoFit/>
          </a:bodyPr>
          <a:p>
            <a:r>
              <a:rPr lang="zh-CN" altLang="en-US" sz="2000">
                <a:sym typeface="+mn-ea"/>
              </a:rPr>
              <a:t>Kanban is focused on change management and</a:t>
            </a:r>
            <a:r>
              <a:rPr lang="en-US" altLang="zh-CN" sz="2000">
                <a:sym typeface="+mn-ea"/>
              </a:rPr>
              <a:t> </a:t>
            </a:r>
            <a:r>
              <a:rPr lang="zh-CN" altLang="en-US" sz="2000">
                <a:sym typeface="+mn-ea"/>
              </a:rPr>
              <a:t>service delivery</a:t>
            </a:r>
            <a:endParaRPr lang="zh-CN" altLang="en-US" sz="200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45" y="8890"/>
            <a:ext cx="8458200" cy="678611"/>
          </a:xfrm>
        </p:spPr>
        <p:txBody>
          <a:bodyPr>
            <a:normAutofit/>
          </a:bodyPr>
          <a:lstStyle/>
          <a:p>
            <a:r>
              <a:rPr lang="en-US" sz="4000" noProof="0" dirty="0">
                <a:latin typeface="Times New Roman" panose="02020603050405020304" pitchFamily="18" charset="0"/>
                <a:cs typeface="Times New Roman" panose="02020603050405020304" pitchFamily="18" charset="0"/>
              </a:rPr>
              <a:t>Kanban Details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3990561" cy="5044577"/>
          </a:xfrm>
        </p:spPr>
        <p:txBody>
          <a:bodyPr vert="horz" lIns="91440" tIns="45720" rIns="91440" bIns="45720" rtlCol="0">
            <a:noAutofit/>
          </a:bodyPr>
          <a:lstStyle/>
          <a:p>
            <a:pPr marL="291465" indent="-291465" rtl="0" eaLnBrk="1" latinLnBrk="0" hangingPunct="1">
              <a:buFont typeface="Arial" panose="020B0604020202020204" pitchFamily="34" charset="0"/>
              <a:buChar char="•"/>
            </a:pPr>
            <a:r>
              <a:rPr lang="en-US" sz="1800" kern="1200" noProof="0" dirty="0">
                <a:solidFill>
                  <a:srgbClr val="FF0000"/>
                </a:solidFill>
                <a:effectLst/>
                <a:latin typeface="Times New Roman" panose="02020603050405020304" pitchFamily="18" charset="0"/>
                <a:cs typeface="Times New Roman" panose="02020603050405020304" pitchFamily="18" charset="0"/>
              </a:rPr>
              <a:t>Visualizing workflow using a Kanban board</a:t>
            </a:r>
            <a:r>
              <a:rPr lang="en-US" sz="1800" kern="1200" noProof="0" dirty="0">
                <a:solidFill>
                  <a:schemeClr val="tx2"/>
                </a:solidFill>
                <a:effectLst/>
                <a:latin typeface="Times New Roman" panose="02020603050405020304" pitchFamily="18" charset="0"/>
                <a:cs typeface="Times New Roman" panose="02020603050405020304" pitchFamily="18" charset="0"/>
              </a:rPr>
              <a:t>.</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Limiting the amount of </a:t>
            </a:r>
            <a:r>
              <a:rPr lang="en-US" sz="1800" i="1" kern="1200" noProof="0" dirty="0">
                <a:solidFill>
                  <a:schemeClr val="tx2"/>
                </a:solidFill>
                <a:effectLst/>
                <a:latin typeface="Times New Roman" panose="02020603050405020304" pitchFamily="18" charset="0"/>
                <a:cs typeface="Times New Roman" panose="02020603050405020304" pitchFamily="18" charset="0"/>
              </a:rPr>
              <a:t>work in progress</a:t>
            </a:r>
            <a:r>
              <a:rPr lang="en-US" sz="1800" kern="1200" noProof="0" dirty="0">
                <a:solidFill>
                  <a:schemeClr val="tx2"/>
                </a:solidFill>
                <a:effectLst/>
                <a:latin typeface="Times New Roman" panose="02020603050405020304" pitchFamily="18" charset="0"/>
                <a:cs typeface="Times New Roman" panose="02020603050405020304" pitchFamily="18" charset="0"/>
              </a:rPr>
              <a:t> at any given time.</a:t>
            </a:r>
            <a:endParaRPr lang="en-US" sz="1800" kern="1200" noProof="0" dirty="0">
              <a:solidFill>
                <a:schemeClr val="tx2"/>
              </a:solidFill>
              <a:effectLst/>
              <a:latin typeface="Times New Roman" panose="02020603050405020304" pitchFamily="18" charset="0"/>
              <a:cs typeface="Times New Roman" panose="02020603050405020304" pitchFamily="18" charset="0"/>
            </a:endParaRPr>
          </a:p>
          <a:p>
            <a:pPr marL="0" indent="0" rtl="0" eaLnBrk="1" latinLnBrk="0" hangingPunct="1">
              <a:buFont typeface="Arial" panose="020B0604020202020204" pitchFamily="34" charset="0"/>
              <a:buNone/>
            </a:pPr>
            <a:r>
              <a:rPr lang="en-US" altLang="zh-CN"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200" noProof="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Limit Work In Progress</a:t>
            </a:r>
            <a:r>
              <a:rPr lang="zh-CN" altLang="en-US"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WIP</a:t>
            </a:r>
            <a:r>
              <a:rPr lang="zh-CN" altLang="en-US"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Managing workflow to reduce waste by understanding the current value flow.</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Making process policies explicit and the criteria used to define “done”.</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Focusing on continuous improvement by creating feedback loops where changes are introduced.</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Make process changes collaboratively and involve all stakeholders as needed.</a:t>
            </a:r>
            <a:endParaRPr lang="en-US" altLang="en-US" sz="1800" noProof="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4"/>
          </p:nvPr>
        </p:nvSpPr>
        <p:spPr>
          <a:xfrm>
            <a:off x="4631635" y="1276710"/>
            <a:ext cx="4169465" cy="1913752"/>
          </a:xfrm>
        </p:spPr>
        <p:txBody>
          <a:bodyPr>
            <a:normAutofit/>
          </a:bodyPr>
          <a:lstStyle/>
          <a:p>
            <a:r>
              <a:rPr lang="en-US" sz="1800" b="1" noProof="0" dirty="0">
                <a:latin typeface="Times New Roman" panose="02020603050405020304" pitchFamily="18" charset="0"/>
                <a:cs typeface="Times New Roman" panose="02020603050405020304" pitchFamily="18" charset="0"/>
              </a:rPr>
              <a:t>Pros</a:t>
            </a:r>
            <a:endParaRPr lang="en-US" sz="1800" b="1" noProof="0" dirty="0">
              <a:latin typeface="Times New Roman" panose="02020603050405020304" pitchFamily="18" charset="0"/>
              <a:cs typeface="Times New Roman" panose="02020603050405020304" pitchFamily="18" charset="0"/>
            </a:endParaRPr>
          </a:p>
          <a:p>
            <a:pPr marL="291465" indent="-291465">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Lower budget and time requirements.</a:t>
            </a:r>
            <a:endParaRPr lang="en-US" sz="1800" noProof="0" dirty="0">
              <a:latin typeface="Times New Roman" panose="02020603050405020304" pitchFamily="18" charset="0"/>
              <a:cs typeface="Times New Roman" panose="02020603050405020304" pitchFamily="18" charset="0"/>
            </a:endParaRPr>
          </a:p>
          <a:p>
            <a:pPr marL="291465" indent="-291465">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Allows early product delivery.</a:t>
            </a:r>
            <a:endParaRPr lang="en-US" sz="1800" noProof="0" dirty="0">
              <a:latin typeface="Times New Roman" panose="02020603050405020304" pitchFamily="18" charset="0"/>
              <a:cs typeface="Times New Roman" panose="02020603050405020304" pitchFamily="18" charset="0"/>
            </a:endParaRPr>
          </a:p>
          <a:p>
            <a:pPr marL="291465" indent="-291465">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Process policies written down.</a:t>
            </a:r>
            <a:endParaRPr lang="en-US" sz="1800" noProof="0" dirty="0">
              <a:latin typeface="Times New Roman" panose="02020603050405020304" pitchFamily="18" charset="0"/>
              <a:cs typeface="Times New Roman" panose="02020603050405020304" pitchFamily="18" charset="0"/>
            </a:endParaRPr>
          </a:p>
          <a:p>
            <a:pPr marL="291465" indent="-291465">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Continuous process improvement.</a:t>
            </a:r>
            <a:endParaRPr lang="en-US" sz="1800" noProof="0" dirty="0">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5"/>
          </p:nvPr>
        </p:nvSpPr>
        <p:spPr>
          <a:xfrm>
            <a:off x="4631635" y="3268694"/>
            <a:ext cx="4169465" cy="2973082"/>
          </a:xfrm>
        </p:spPr>
        <p:txBody>
          <a:bodyPr>
            <a:noAutofit/>
          </a:bodyPr>
          <a:lstStyle/>
          <a:p>
            <a:r>
              <a:rPr lang="en-US" sz="1800" b="1" noProof="0" dirty="0">
                <a:latin typeface="Times New Roman" panose="02020603050405020304" pitchFamily="18" charset="0"/>
                <a:cs typeface="Times New Roman" panose="02020603050405020304" pitchFamily="18" charset="0"/>
              </a:rPr>
              <a:t>Cons</a:t>
            </a:r>
            <a:endParaRPr lang="en-US" sz="1800" b="1" noProof="0" dirty="0">
              <a:latin typeface="Times New Roman" panose="02020603050405020304" pitchFamily="18" charset="0"/>
              <a:cs typeface="Times New Roman" panose="02020603050405020304" pitchFamily="18" charset="0"/>
            </a:endParaRPr>
          </a:p>
          <a:p>
            <a:pPr marL="291465" indent="-291465">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Team collaboration skills determine success.</a:t>
            </a:r>
            <a:endParaRPr lang="en-US" sz="1800" noProof="0" dirty="0">
              <a:latin typeface="Times New Roman" panose="02020603050405020304" pitchFamily="18" charset="0"/>
              <a:cs typeface="Times New Roman" panose="02020603050405020304" pitchFamily="18" charset="0"/>
            </a:endParaRPr>
          </a:p>
          <a:p>
            <a:pPr marL="291465" indent="-291465">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Poor business analysis can doom the project.</a:t>
            </a:r>
            <a:endParaRPr lang="en-US" sz="1800" noProof="0" dirty="0">
              <a:latin typeface="Times New Roman" panose="02020603050405020304" pitchFamily="18" charset="0"/>
              <a:cs typeface="Times New Roman" panose="02020603050405020304" pitchFamily="18" charset="0"/>
            </a:endParaRPr>
          </a:p>
          <a:p>
            <a:pPr marL="291465" indent="-291465">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Flexibility can cause developers to lose focus.</a:t>
            </a:r>
            <a:endParaRPr lang="en-US" sz="1800" noProof="0" dirty="0">
              <a:latin typeface="Times New Roman" panose="02020603050405020304" pitchFamily="18" charset="0"/>
              <a:cs typeface="Times New Roman" panose="02020603050405020304" pitchFamily="18" charset="0"/>
            </a:endParaRPr>
          </a:p>
          <a:p>
            <a:pPr marL="291465" indent="-291465">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Developer reluctance to use measurement.</a:t>
            </a:r>
            <a:endParaRPr lang="en-US" sz="18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55" y="227"/>
            <a:ext cx="8458200" cy="678611"/>
          </a:xfrm>
        </p:spPr>
        <p:txBody>
          <a:bodyPr>
            <a:normAutofit fontScale="90000"/>
          </a:bodyPr>
          <a:lstStyle/>
          <a:p>
            <a:r>
              <a:rPr lang="en-US" sz="4000" noProof="0" dirty="0">
                <a:latin typeface="Times New Roman" panose="02020603050405020304" pitchFamily="18" charset="0"/>
                <a:cs typeface="Times New Roman" panose="02020603050405020304" pitchFamily="18" charset="0"/>
              </a:rPr>
              <a:t>3.5.3 DevOps(Development &amp;Operations）</a:t>
            </a:r>
            <a:endParaRPr lang="en-US" sz="4000" noProof="0" dirty="0">
              <a:latin typeface="Times New Roman" panose="02020603050405020304" pitchFamily="18" charset="0"/>
              <a:cs typeface="Times New Roman" panose="02020603050405020304" pitchFamily="18" charset="0"/>
            </a:endParaRPr>
          </a:p>
        </p:txBody>
      </p:sp>
      <p:pic>
        <p:nvPicPr>
          <p:cNvPr id="10" name="Picture 9" descr="A flowchart displays Dev Ops."/>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995045" y="2212975"/>
            <a:ext cx="7238365" cy="3975735"/>
          </a:xfrm>
          <a:prstGeom prst="rect">
            <a:avLst/>
          </a:prstGeom>
        </p:spPr>
      </p:pic>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
        <p:nvSpPr>
          <p:cNvPr id="5" name="文本框 4"/>
          <p:cNvSpPr txBox="1"/>
          <p:nvPr/>
        </p:nvSpPr>
        <p:spPr>
          <a:xfrm>
            <a:off x="467360" y="944880"/>
            <a:ext cx="8310245" cy="1198880"/>
          </a:xfrm>
          <a:prstGeom prst="rect">
            <a:avLst/>
          </a:prstGeom>
          <a:noFill/>
        </p:spPr>
        <p:txBody>
          <a:bodyPr wrap="square" rtlCol="0">
            <a:spAutoFit/>
          </a:bodyPr>
          <a:p>
            <a:pPr algn="l"/>
            <a:r>
              <a:rPr lang="zh-CN" altLang="en-US" sz="1800"/>
              <a:t>DevOps enhances customers’ experiences by reacting quickly to changes in their needs or desires.</a:t>
            </a:r>
            <a:endParaRPr lang="zh-CN" altLang="en-US" sz="1800"/>
          </a:p>
          <a:p>
            <a:pPr algn="l"/>
            <a:r>
              <a:rPr lang="zh-CN" altLang="en-US" sz="1800">
                <a:solidFill>
                  <a:srgbClr val="FF0000"/>
                </a:solidFill>
                <a:latin typeface="宋体" panose="02010600030101010101" pitchFamily="2" charset="-122"/>
                <a:ea typeface="宋体" panose="02010600030101010101" pitchFamily="2" charset="-122"/>
              </a:rPr>
              <a:t>开发和运营维护</a:t>
            </a:r>
            <a:r>
              <a:rPr lang="zh-CN" altLang="en-US" sz="1800">
                <a:latin typeface="宋体" panose="02010600030101010101" pitchFamily="2" charset="-122"/>
                <a:ea typeface="宋体" panose="02010600030101010101" pitchFamily="2" charset="-122"/>
              </a:rPr>
              <a:t>的总称。强调开发部门、运维部门进行协调，使得构建、测试、发布软件能够更加地快捷、频繁和可靠，满足客户体验。</a:t>
            </a:r>
            <a:endParaRPr lang="zh-CN" altLang="en-US" sz="1800">
              <a:latin typeface="宋体" panose="02010600030101010101" pitchFamily="2" charset="-122"/>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993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9939" name="Rectangle 4"/>
          <p:cNvSpPr/>
          <p:nvPr/>
        </p:nvSpPr>
        <p:spPr>
          <a:xfrm>
            <a:off x="179388" y="225425"/>
            <a:ext cx="8534400" cy="381000"/>
          </a:xfrm>
          <a:prstGeom prst="rect">
            <a:avLst/>
          </a:prstGeom>
          <a:noFill/>
          <a:ln w="9525">
            <a:noFill/>
          </a:ln>
        </p:spPr>
        <p:txBody>
          <a:bodyPr anchor="ctr" anchorCtr="0"/>
          <a:p>
            <a:r>
              <a:rPr lang="en-US" altLang="zh-CN">
                <a:latin typeface="Arial" panose="020B0604020202020204" pitchFamily="34" charset="0"/>
              </a:rPr>
              <a:t>Software </a:t>
            </a:r>
            <a:r>
              <a:rPr lang="en-US" altLang="zh-CN">
                <a:solidFill>
                  <a:srgbClr val="FF0000"/>
                </a:solidFill>
                <a:latin typeface="Arial" panose="020B0604020202020204" pitchFamily="34" charset="0"/>
              </a:rPr>
              <a:t>doesn't "wear out."</a:t>
            </a:r>
            <a:endParaRPr lang="en-US" altLang="ja-JP">
              <a:solidFill>
                <a:srgbClr val="FF0000"/>
              </a:solidFill>
              <a:latin typeface="Arial" panose="020B0604020202020204" pitchFamily="34" charset="0"/>
            </a:endParaRPr>
          </a:p>
        </p:txBody>
      </p:sp>
      <p:sp>
        <p:nvSpPr>
          <p:cNvPr id="39940" name="AutoShape 8"/>
          <p:cNvSpPr>
            <a:spLocks noChangeAspect="1" noTextEdit="1"/>
          </p:cNvSpPr>
          <p:nvPr/>
        </p:nvSpPr>
        <p:spPr>
          <a:xfrm>
            <a:off x="647700" y="2349500"/>
            <a:ext cx="6972300" cy="3830638"/>
          </a:xfrm>
          <a:prstGeom prst="rect">
            <a:avLst/>
          </a:prstGeom>
          <a:noFill/>
          <a:ln w="9525">
            <a:noFill/>
          </a:ln>
        </p:spPr>
        <p:txBody>
          <a:bodyPr/>
          <a:p>
            <a:pPr eaLnBrk="0" hangingPunct="0"/>
            <a:endParaRPr lang="zh-CN" altLang="en-US" dirty="0">
              <a:latin typeface="Arial" panose="020B0604020202020204" pitchFamily="34" charset="0"/>
            </a:endParaRPr>
          </a:p>
        </p:txBody>
      </p:sp>
      <p:sp>
        <p:nvSpPr>
          <p:cNvPr id="39941" name="Freeform 10"/>
          <p:cNvSpPr/>
          <p:nvPr/>
        </p:nvSpPr>
        <p:spPr>
          <a:xfrm>
            <a:off x="2428875" y="3500438"/>
            <a:ext cx="155575" cy="252412"/>
          </a:xfrm>
          <a:custGeom>
            <a:avLst/>
            <a:gdLst/>
            <a:ahLst/>
            <a:cxnLst>
              <a:cxn ang="0">
                <a:pos x="2147483647" y="0"/>
              </a:cxn>
              <a:cxn ang="0">
                <a:pos x="2147483647" y="2147483647"/>
              </a:cxn>
              <a:cxn ang="0">
                <a:pos x="0" y="2147483647"/>
              </a:cxn>
              <a:cxn ang="0">
                <a:pos x="2147483647" y="0"/>
              </a:cxn>
            </a:cxnLst>
            <a:pathLst>
              <a:path w="98" h="159">
                <a:moveTo>
                  <a:pt x="50" y="0"/>
                </a:moveTo>
                <a:lnTo>
                  <a:pt x="98" y="159"/>
                </a:lnTo>
                <a:lnTo>
                  <a:pt x="0" y="159"/>
                </a:lnTo>
                <a:lnTo>
                  <a:pt x="50" y="0"/>
                </a:lnTo>
                <a:close/>
              </a:path>
            </a:pathLst>
          </a:custGeom>
          <a:solidFill>
            <a:srgbClr val="000000"/>
          </a:solidFill>
          <a:ln w="9525">
            <a:noFill/>
          </a:ln>
        </p:spPr>
        <p:txBody>
          <a:bodyPr/>
          <a:p>
            <a:endParaRPr lang="zh-CN" altLang="en-US"/>
          </a:p>
        </p:txBody>
      </p:sp>
      <p:sp>
        <p:nvSpPr>
          <p:cNvPr id="39942" name="Line 11"/>
          <p:cNvSpPr/>
          <p:nvPr/>
        </p:nvSpPr>
        <p:spPr>
          <a:xfrm>
            <a:off x="2516188" y="3759200"/>
            <a:ext cx="0" cy="1908175"/>
          </a:xfrm>
          <a:prstGeom prst="line">
            <a:avLst/>
          </a:prstGeom>
          <a:ln w="50800" cap="flat" cmpd="sng">
            <a:solidFill>
              <a:srgbClr val="000000"/>
            </a:solidFill>
            <a:prstDash val="solid"/>
            <a:headEnd type="none" w="med" len="med"/>
            <a:tailEnd type="none" w="med" len="med"/>
          </a:ln>
        </p:spPr>
      </p:sp>
      <p:sp>
        <p:nvSpPr>
          <p:cNvPr id="39943" name="Freeform 12"/>
          <p:cNvSpPr/>
          <p:nvPr/>
        </p:nvSpPr>
        <p:spPr>
          <a:xfrm>
            <a:off x="5324475" y="5559425"/>
            <a:ext cx="254000" cy="155575"/>
          </a:xfrm>
          <a:custGeom>
            <a:avLst/>
            <a:gdLst/>
            <a:ahLst/>
            <a:cxnLst>
              <a:cxn ang="0">
                <a:pos x="2147483647" y="2147483647"/>
              </a:cxn>
              <a:cxn ang="0">
                <a:pos x="0" y="2147483647"/>
              </a:cxn>
              <a:cxn ang="0">
                <a:pos x="0" y="0"/>
              </a:cxn>
              <a:cxn ang="0">
                <a:pos x="2147483647" y="2147483647"/>
              </a:cxn>
            </a:cxnLst>
            <a:pathLst>
              <a:path w="160" h="98">
                <a:moveTo>
                  <a:pt x="160" y="50"/>
                </a:moveTo>
                <a:lnTo>
                  <a:pt x="0" y="98"/>
                </a:lnTo>
                <a:lnTo>
                  <a:pt x="0" y="0"/>
                </a:lnTo>
                <a:lnTo>
                  <a:pt x="160" y="50"/>
                </a:lnTo>
                <a:close/>
              </a:path>
            </a:pathLst>
          </a:custGeom>
          <a:solidFill>
            <a:srgbClr val="000000"/>
          </a:solidFill>
          <a:ln w="9525">
            <a:noFill/>
          </a:ln>
        </p:spPr>
        <p:txBody>
          <a:bodyPr/>
          <a:p>
            <a:endParaRPr lang="zh-CN" altLang="en-US"/>
          </a:p>
        </p:txBody>
      </p:sp>
      <p:sp>
        <p:nvSpPr>
          <p:cNvPr id="39944" name="Line 13"/>
          <p:cNvSpPr/>
          <p:nvPr/>
        </p:nvSpPr>
        <p:spPr>
          <a:xfrm>
            <a:off x="2516188" y="5630863"/>
            <a:ext cx="2844800" cy="0"/>
          </a:xfrm>
          <a:prstGeom prst="line">
            <a:avLst/>
          </a:prstGeom>
          <a:ln w="50800" cap="flat" cmpd="sng">
            <a:solidFill>
              <a:srgbClr val="000000"/>
            </a:solidFill>
            <a:prstDash val="solid"/>
            <a:headEnd type="none" w="med" len="med"/>
            <a:tailEnd type="none" w="med" len="med"/>
          </a:ln>
        </p:spPr>
      </p:sp>
      <p:sp>
        <p:nvSpPr>
          <p:cNvPr id="39945" name="Arc 14"/>
          <p:cNvSpPr/>
          <p:nvPr/>
        </p:nvSpPr>
        <p:spPr>
          <a:xfrm>
            <a:off x="2660650" y="3759200"/>
            <a:ext cx="936625" cy="1584325"/>
          </a:xfrm>
          <a:custGeom>
            <a:avLst/>
            <a:gdLst/>
            <a:ahLst/>
            <a:cxnLst>
              <a:cxn ang="0">
                <a:pos x="2147483647" y="2147483647"/>
              </a:cxn>
              <a:cxn ang="0">
                <a:pos x="0" y="0"/>
              </a:cxn>
              <a:cxn ang="0">
                <a:pos x="2147483647" y="0"/>
              </a:cxn>
            </a:cxnLst>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lnTo>
                  <a:pt x="21600" y="21600"/>
                </a:lnTo>
                <a:close/>
              </a:path>
            </a:pathLst>
          </a:custGeom>
          <a:noFill/>
          <a:ln w="50800" cap="flat" cmpd="sng">
            <a:solidFill>
              <a:srgbClr val="000000"/>
            </a:solidFill>
            <a:prstDash val="solid"/>
            <a:round/>
            <a:headEnd type="none" w="med" len="med"/>
            <a:tailEnd type="none" w="med" len="med"/>
          </a:ln>
        </p:spPr>
        <p:txBody>
          <a:bodyPr/>
          <a:p>
            <a:endParaRPr lang="zh-CN" altLang="en-US"/>
          </a:p>
        </p:txBody>
      </p:sp>
      <p:sp>
        <p:nvSpPr>
          <p:cNvPr id="39946" name="Line 15"/>
          <p:cNvSpPr/>
          <p:nvPr/>
        </p:nvSpPr>
        <p:spPr>
          <a:xfrm>
            <a:off x="3597275" y="5343525"/>
            <a:ext cx="1619250" cy="34925"/>
          </a:xfrm>
          <a:prstGeom prst="line">
            <a:avLst/>
          </a:prstGeom>
          <a:ln w="50800" cap="flat" cmpd="sng">
            <a:solidFill>
              <a:srgbClr val="000000"/>
            </a:solidFill>
            <a:prstDash val="solid"/>
            <a:headEnd type="none" w="med" len="med"/>
            <a:tailEnd type="none" w="med" len="med"/>
          </a:ln>
        </p:spPr>
      </p:sp>
      <p:sp>
        <p:nvSpPr>
          <p:cNvPr id="39947" name="Rectangle 16"/>
          <p:cNvSpPr/>
          <p:nvPr/>
        </p:nvSpPr>
        <p:spPr>
          <a:xfrm>
            <a:off x="3055938" y="5810250"/>
            <a:ext cx="1524000" cy="274638"/>
          </a:xfrm>
          <a:prstGeom prst="rect">
            <a:avLst/>
          </a:prstGeom>
          <a:noFill/>
          <a:ln w="9525">
            <a:noFill/>
          </a:ln>
        </p:spPr>
        <p:txBody>
          <a:bodyPr wrap="none" lIns="0" tIns="0" rIns="0" bIns="0">
            <a:spAutoFit/>
          </a:bodyPr>
          <a:p>
            <a:pPr eaLnBrk="0" hangingPunct="0"/>
            <a:r>
              <a:rPr lang="en-US" altLang="ja-JP" sz="1800">
                <a:solidFill>
                  <a:srgbClr val="000000"/>
                </a:solidFill>
                <a:latin typeface="Helvetica" charset="0"/>
              </a:rPr>
              <a:t>idealized curve</a:t>
            </a:r>
            <a:endParaRPr lang="en-US" altLang="ja-JP" sz="1600">
              <a:latin typeface="Arial" panose="020B0604020202020204" pitchFamily="34" charset="0"/>
            </a:endParaRPr>
          </a:p>
        </p:txBody>
      </p:sp>
      <p:sp>
        <p:nvSpPr>
          <p:cNvPr id="39948" name="Rectangle 29"/>
          <p:cNvSpPr/>
          <p:nvPr/>
        </p:nvSpPr>
        <p:spPr>
          <a:xfrm>
            <a:off x="1668463" y="3921125"/>
            <a:ext cx="698500" cy="274638"/>
          </a:xfrm>
          <a:prstGeom prst="rect">
            <a:avLst/>
          </a:prstGeom>
          <a:noFill/>
          <a:ln w="9525">
            <a:noFill/>
          </a:ln>
        </p:spPr>
        <p:txBody>
          <a:bodyPr wrap="none" lIns="0" tIns="0" rIns="0" bIns="0">
            <a:spAutoFit/>
          </a:bodyPr>
          <a:p>
            <a:pPr eaLnBrk="0" hangingPunct="0"/>
            <a:r>
              <a:rPr lang="en-US" altLang="ja-JP" sz="1800">
                <a:solidFill>
                  <a:srgbClr val="000000"/>
                </a:solidFill>
                <a:latin typeface="Helvetica" charset="0"/>
              </a:rPr>
              <a:t>Failure</a:t>
            </a:r>
            <a:endParaRPr lang="en-US" altLang="ja-JP" sz="1600">
              <a:latin typeface="Arial" panose="020B0604020202020204" pitchFamily="34" charset="0"/>
            </a:endParaRPr>
          </a:p>
        </p:txBody>
      </p:sp>
      <p:sp>
        <p:nvSpPr>
          <p:cNvPr id="39949" name="Rectangle 30"/>
          <p:cNvSpPr/>
          <p:nvPr/>
        </p:nvSpPr>
        <p:spPr>
          <a:xfrm>
            <a:off x="1968500" y="4135438"/>
            <a:ext cx="393700" cy="274637"/>
          </a:xfrm>
          <a:prstGeom prst="rect">
            <a:avLst/>
          </a:prstGeom>
          <a:noFill/>
          <a:ln w="9525">
            <a:noFill/>
          </a:ln>
        </p:spPr>
        <p:txBody>
          <a:bodyPr wrap="none" lIns="0" tIns="0" rIns="0" bIns="0">
            <a:spAutoFit/>
          </a:bodyPr>
          <a:p>
            <a:pPr eaLnBrk="0" hangingPunct="0"/>
            <a:r>
              <a:rPr lang="en-US" altLang="ja-JP" sz="1800">
                <a:solidFill>
                  <a:srgbClr val="000000"/>
                </a:solidFill>
                <a:latin typeface="Helvetica" charset="0"/>
              </a:rPr>
              <a:t>rate</a:t>
            </a:r>
            <a:endParaRPr lang="en-US" altLang="ja-JP" sz="1600">
              <a:latin typeface="Arial" panose="020B0604020202020204" pitchFamily="34" charset="0"/>
            </a:endParaRPr>
          </a:p>
        </p:txBody>
      </p:sp>
      <p:sp>
        <p:nvSpPr>
          <p:cNvPr id="39950" name="Rectangle 31"/>
          <p:cNvSpPr/>
          <p:nvPr/>
        </p:nvSpPr>
        <p:spPr>
          <a:xfrm>
            <a:off x="5684838" y="5522913"/>
            <a:ext cx="508000" cy="274637"/>
          </a:xfrm>
          <a:prstGeom prst="rect">
            <a:avLst/>
          </a:prstGeom>
          <a:noFill/>
          <a:ln w="9525">
            <a:noFill/>
          </a:ln>
        </p:spPr>
        <p:txBody>
          <a:bodyPr wrap="none" lIns="0" tIns="0" rIns="0" bIns="0">
            <a:spAutoFit/>
          </a:bodyPr>
          <a:p>
            <a:pPr eaLnBrk="0" hangingPunct="0"/>
            <a:r>
              <a:rPr lang="en-US" altLang="ja-JP" sz="1800">
                <a:solidFill>
                  <a:srgbClr val="000000"/>
                </a:solidFill>
                <a:latin typeface="Helvetica" charset="0"/>
              </a:rPr>
              <a:t>Time</a:t>
            </a:r>
            <a:endParaRPr lang="en-US" altLang="ja-JP" sz="1600">
              <a:latin typeface="Arial" panose="020B0604020202020204" pitchFamily="34" charset="0"/>
            </a:endParaRPr>
          </a:p>
        </p:txBody>
      </p:sp>
      <p:sp>
        <p:nvSpPr>
          <p:cNvPr id="39951" name="AutoShape 35"/>
          <p:cNvSpPr>
            <a:spLocks noChangeAspect="1" noTextEdit="1"/>
          </p:cNvSpPr>
          <p:nvPr/>
        </p:nvSpPr>
        <p:spPr>
          <a:xfrm>
            <a:off x="827088" y="2528888"/>
            <a:ext cx="6972300" cy="3830637"/>
          </a:xfrm>
          <a:prstGeom prst="rect">
            <a:avLst/>
          </a:prstGeom>
          <a:noFill/>
          <a:ln w="9525">
            <a:noFill/>
          </a:ln>
        </p:spPr>
        <p:txBody>
          <a:bodyPr/>
          <a:p>
            <a:pPr eaLnBrk="0" hangingPunct="0"/>
            <a:endParaRPr lang="zh-CN" altLang="en-US" dirty="0">
              <a:latin typeface="Arial" panose="020B0604020202020204" pitchFamily="34" charset="0"/>
            </a:endParaRPr>
          </a:p>
        </p:txBody>
      </p:sp>
      <p:sp>
        <p:nvSpPr>
          <p:cNvPr id="39952" name="Freeform 10"/>
          <p:cNvSpPr/>
          <p:nvPr/>
        </p:nvSpPr>
        <p:spPr>
          <a:xfrm>
            <a:off x="2428875" y="844550"/>
            <a:ext cx="155575" cy="252413"/>
          </a:xfrm>
          <a:custGeom>
            <a:avLst/>
            <a:gdLst/>
            <a:ahLst/>
            <a:cxnLst>
              <a:cxn ang="0">
                <a:pos x="2147483647" y="0"/>
              </a:cxn>
              <a:cxn ang="0">
                <a:pos x="2147483647" y="2147483647"/>
              </a:cxn>
              <a:cxn ang="0">
                <a:pos x="0" y="2147483647"/>
              </a:cxn>
              <a:cxn ang="0">
                <a:pos x="2147483647" y="0"/>
              </a:cxn>
            </a:cxnLst>
            <a:pathLst>
              <a:path w="98" h="159">
                <a:moveTo>
                  <a:pt x="50" y="0"/>
                </a:moveTo>
                <a:lnTo>
                  <a:pt x="98" y="159"/>
                </a:lnTo>
                <a:lnTo>
                  <a:pt x="0" y="159"/>
                </a:lnTo>
                <a:lnTo>
                  <a:pt x="50" y="0"/>
                </a:lnTo>
                <a:close/>
              </a:path>
            </a:pathLst>
          </a:custGeom>
          <a:solidFill>
            <a:srgbClr val="000000"/>
          </a:solidFill>
          <a:ln w="9525">
            <a:noFill/>
          </a:ln>
        </p:spPr>
        <p:txBody>
          <a:bodyPr/>
          <a:p>
            <a:endParaRPr lang="zh-CN" altLang="en-US"/>
          </a:p>
        </p:txBody>
      </p:sp>
      <p:sp>
        <p:nvSpPr>
          <p:cNvPr id="39953" name="Line 11"/>
          <p:cNvSpPr/>
          <p:nvPr/>
        </p:nvSpPr>
        <p:spPr>
          <a:xfrm>
            <a:off x="2516188" y="1103313"/>
            <a:ext cx="0" cy="1908175"/>
          </a:xfrm>
          <a:prstGeom prst="line">
            <a:avLst/>
          </a:prstGeom>
          <a:ln w="50800" cap="flat" cmpd="sng">
            <a:solidFill>
              <a:srgbClr val="000000"/>
            </a:solidFill>
            <a:prstDash val="solid"/>
            <a:headEnd type="none" w="med" len="med"/>
            <a:tailEnd type="none" w="med" len="med"/>
          </a:ln>
        </p:spPr>
      </p:sp>
      <p:sp>
        <p:nvSpPr>
          <p:cNvPr id="39954" name="Freeform 12"/>
          <p:cNvSpPr/>
          <p:nvPr/>
        </p:nvSpPr>
        <p:spPr>
          <a:xfrm>
            <a:off x="5324475" y="2903538"/>
            <a:ext cx="254000" cy="155575"/>
          </a:xfrm>
          <a:custGeom>
            <a:avLst/>
            <a:gdLst/>
            <a:ahLst/>
            <a:cxnLst>
              <a:cxn ang="0">
                <a:pos x="2147483647" y="2147483647"/>
              </a:cxn>
              <a:cxn ang="0">
                <a:pos x="0" y="2147483647"/>
              </a:cxn>
              <a:cxn ang="0">
                <a:pos x="0" y="0"/>
              </a:cxn>
              <a:cxn ang="0">
                <a:pos x="2147483647" y="2147483647"/>
              </a:cxn>
            </a:cxnLst>
            <a:pathLst>
              <a:path w="160" h="98">
                <a:moveTo>
                  <a:pt x="160" y="50"/>
                </a:moveTo>
                <a:lnTo>
                  <a:pt x="0" y="98"/>
                </a:lnTo>
                <a:lnTo>
                  <a:pt x="0" y="0"/>
                </a:lnTo>
                <a:lnTo>
                  <a:pt x="160" y="50"/>
                </a:lnTo>
                <a:close/>
              </a:path>
            </a:pathLst>
          </a:custGeom>
          <a:solidFill>
            <a:srgbClr val="000000"/>
          </a:solidFill>
          <a:ln w="9525">
            <a:noFill/>
          </a:ln>
        </p:spPr>
        <p:txBody>
          <a:bodyPr/>
          <a:p>
            <a:endParaRPr lang="zh-CN" altLang="en-US"/>
          </a:p>
        </p:txBody>
      </p:sp>
      <p:sp>
        <p:nvSpPr>
          <p:cNvPr id="39955" name="Line 13"/>
          <p:cNvSpPr/>
          <p:nvPr/>
        </p:nvSpPr>
        <p:spPr>
          <a:xfrm>
            <a:off x="2516188" y="2974975"/>
            <a:ext cx="2844800" cy="0"/>
          </a:xfrm>
          <a:prstGeom prst="line">
            <a:avLst/>
          </a:prstGeom>
          <a:ln w="50800" cap="flat" cmpd="sng">
            <a:solidFill>
              <a:srgbClr val="000000"/>
            </a:solidFill>
            <a:prstDash val="solid"/>
            <a:headEnd type="none" w="med" len="med"/>
            <a:tailEnd type="none" w="med" len="med"/>
          </a:ln>
        </p:spPr>
      </p:sp>
      <p:sp>
        <p:nvSpPr>
          <p:cNvPr id="39956" name="Arc 14"/>
          <p:cNvSpPr/>
          <p:nvPr/>
        </p:nvSpPr>
        <p:spPr>
          <a:xfrm>
            <a:off x="2627313" y="1196975"/>
            <a:ext cx="684212" cy="1331913"/>
          </a:xfrm>
          <a:custGeom>
            <a:avLst/>
            <a:gdLst/>
            <a:ahLst/>
            <a:cxnLst>
              <a:cxn ang="0">
                <a:pos x="2147483647" y="2147483647"/>
              </a:cxn>
              <a:cxn ang="0">
                <a:pos x="0" y="0"/>
              </a:cxn>
              <a:cxn ang="0">
                <a:pos x="2147483647" y="0"/>
              </a:cxn>
            </a:cxnLst>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lnTo>
                  <a:pt x="21600" y="21600"/>
                </a:lnTo>
                <a:close/>
              </a:path>
            </a:pathLst>
          </a:custGeom>
          <a:noFill/>
          <a:ln w="50800" cap="flat" cmpd="sng">
            <a:solidFill>
              <a:srgbClr val="000000"/>
            </a:solidFill>
            <a:prstDash val="solid"/>
            <a:round/>
            <a:headEnd type="none" w="med" len="med"/>
            <a:tailEnd type="none" w="med" len="med"/>
          </a:ln>
        </p:spPr>
        <p:txBody>
          <a:bodyPr/>
          <a:p>
            <a:endParaRPr lang="zh-CN" altLang="en-US"/>
          </a:p>
        </p:txBody>
      </p:sp>
      <p:sp>
        <p:nvSpPr>
          <p:cNvPr id="39957" name="Line 15"/>
          <p:cNvSpPr/>
          <p:nvPr/>
        </p:nvSpPr>
        <p:spPr>
          <a:xfrm>
            <a:off x="3311525" y="2528888"/>
            <a:ext cx="1654175" cy="179387"/>
          </a:xfrm>
          <a:prstGeom prst="line">
            <a:avLst/>
          </a:prstGeom>
          <a:ln w="50800" cap="flat" cmpd="sng">
            <a:solidFill>
              <a:srgbClr val="000000"/>
            </a:solidFill>
            <a:prstDash val="solid"/>
            <a:headEnd type="none" w="med" len="med"/>
            <a:tailEnd type="none" w="med" len="med"/>
          </a:ln>
        </p:spPr>
      </p:sp>
      <p:sp>
        <p:nvSpPr>
          <p:cNvPr id="39958" name="Rectangle 16"/>
          <p:cNvSpPr/>
          <p:nvPr/>
        </p:nvSpPr>
        <p:spPr>
          <a:xfrm>
            <a:off x="3055938" y="3154363"/>
            <a:ext cx="1524000" cy="274637"/>
          </a:xfrm>
          <a:prstGeom prst="rect">
            <a:avLst/>
          </a:prstGeom>
          <a:noFill/>
          <a:ln w="9525">
            <a:noFill/>
          </a:ln>
        </p:spPr>
        <p:txBody>
          <a:bodyPr wrap="none" lIns="0" tIns="0" rIns="0" bIns="0">
            <a:spAutoFit/>
          </a:bodyPr>
          <a:p>
            <a:pPr eaLnBrk="0" hangingPunct="0"/>
            <a:r>
              <a:rPr lang="en-US" altLang="ja-JP" sz="1800">
                <a:solidFill>
                  <a:srgbClr val="000000"/>
                </a:solidFill>
                <a:latin typeface="Helvetica" charset="0"/>
              </a:rPr>
              <a:t>idealized curve</a:t>
            </a:r>
            <a:endParaRPr lang="en-US" altLang="ja-JP" sz="1600">
              <a:latin typeface="Arial" panose="020B0604020202020204" pitchFamily="34" charset="0"/>
            </a:endParaRPr>
          </a:p>
        </p:txBody>
      </p:sp>
      <p:sp>
        <p:nvSpPr>
          <p:cNvPr id="39959" name="Rectangle 29"/>
          <p:cNvSpPr/>
          <p:nvPr/>
        </p:nvSpPr>
        <p:spPr>
          <a:xfrm>
            <a:off x="1668463" y="1265238"/>
            <a:ext cx="698500" cy="274637"/>
          </a:xfrm>
          <a:prstGeom prst="rect">
            <a:avLst/>
          </a:prstGeom>
          <a:noFill/>
          <a:ln w="9525">
            <a:noFill/>
          </a:ln>
        </p:spPr>
        <p:txBody>
          <a:bodyPr wrap="none" lIns="0" tIns="0" rIns="0" bIns="0">
            <a:spAutoFit/>
          </a:bodyPr>
          <a:p>
            <a:pPr eaLnBrk="0" hangingPunct="0"/>
            <a:r>
              <a:rPr lang="en-US" altLang="ja-JP" sz="1800">
                <a:solidFill>
                  <a:srgbClr val="000000"/>
                </a:solidFill>
                <a:latin typeface="Helvetica" charset="0"/>
              </a:rPr>
              <a:t>Failure</a:t>
            </a:r>
            <a:endParaRPr lang="en-US" altLang="ja-JP" sz="1600">
              <a:latin typeface="Arial" panose="020B0604020202020204" pitchFamily="34" charset="0"/>
            </a:endParaRPr>
          </a:p>
        </p:txBody>
      </p:sp>
      <p:sp>
        <p:nvSpPr>
          <p:cNvPr id="39960" name="Rectangle 30"/>
          <p:cNvSpPr/>
          <p:nvPr/>
        </p:nvSpPr>
        <p:spPr>
          <a:xfrm>
            <a:off x="1968500" y="1479550"/>
            <a:ext cx="393700" cy="274638"/>
          </a:xfrm>
          <a:prstGeom prst="rect">
            <a:avLst/>
          </a:prstGeom>
          <a:noFill/>
          <a:ln w="9525">
            <a:noFill/>
          </a:ln>
        </p:spPr>
        <p:txBody>
          <a:bodyPr wrap="none" lIns="0" tIns="0" rIns="0" bIns="0">
            <a:spAutoFit/>
          </a:bodyPr>
          <a:p>
            <a:pPr eaLnBrk="0" hangingPunct="0"/>
            <a:r>
              <a:rPr lang="en-US" altLang="ja-JP" sz="1800">
                <a:solidFill>
                  <a:srgbClr val="000000"/>
                </a:solidFill>
                <a:latin typeface="Helvetica" charset="0"/>
              </a:rPr>
              <a:t>rate</a:t>
            </a:r>
            <a:endParaRPr lang="en-US" altLang="ja-JP" sz="1600">
              <a:latin typeface="Arial" panose="020B0604020202020204" pitchFamily="34" charset="0"/>
            </a:endParaRPr>
          </a:p>
        </p:txBody>
      </p:sp>
      <p:sp>
        <p:nvSpPr>
          <p:cNvPr id="39961" name="Rectangle 31"/>
          <p:cNvSpPr/>
          <p:nvPr/>
        </p:nvSpPr>
        <p:spPr>
          <a:xfrm>
            <a:off x="5684838" y="2867025"/>
            <a:ext cx="508000" cy="274638"/>
          </a:xfrm>
          <a:prstGeom prst="rect">
            <a:avLst/>
          </a:prstGeom>
          <a:noFill/>
          <a:ln w="9525">
            <a:noFill/>
          </a:ln>
        </p:spPr>
        <p:txBody>
          <a:bodyPr wrap="none" lIns="0" tIns="0" rIns="0" bIns="0">
            <a:spAutoFit/>
          </a:bodyPr>
          <a:p>
            <a:pPr eaLnBrk="0" hangingPunct="0"/>
            <a:r>
              <a:rPr lang="en-US" altLang="ja-JP" sz="1800">
                <a:solidFill>
                  <a:srgbClr val="000000"/>
                </a:solidFill>
                <a:latin typeface="Helvetica" charset="0"/>
              </a:rPr>
              <a:t>Time</a:t>
            </a:r>
            <a:endParaRPr lang="en-US" altLang="ja-JP" sz="1600">
              <a:latin typeface="Arial" panose="020B0604020202020204" pitchFamily="34" charset="0"/>
            </a:endParaRPr>
          </a:p>
        </p:txBody>
      </p:sp>
      <p:sp>
        <p:nvSpPr>
          <p:cNvPr id="39962" name="Arc 14"/>
          <p:cNvSpPr/>
          <p:nvPr/>
        </p:nvSpPr>
        <p:spPr>
          <a:xfrm flipH="1">
            <a:off x="4895850" y="1304925"/>
            <a:ext cx="792163" cy="1404938"/>
          </a:xfrm>
          <a:custGeom>
            <a:avLst/>
            <a:gdLst/>
            <a:ahLst/>
            <a:cxnLst>
              <a:cxn ang="0">
                <a:pos x="2147483647" y="2147483647"/>
              </a:cxn>
              <a:cxn ang="0">
                <a:pos x="0" y="0"/>
              </a:cxn>
              <a:cxn ang="0">
                <a:pos x="2147483647" y="0"/>
              </a:cxn>
            </a:cxnLst>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lnTo>
                  <a:pt x="21600" y="21600"/>
                </a:lnTo>
                <a:close/>
              </a:path>
            </a:pathLst>
          </a:custGeom>
          <a:noFill/>
          <a:ln w="50800" cap="flat" cmpd="sng">
            <a:solidFill>
              <a:srgbClr val="000000"/>
            </a:solidFill>
            <a:prstDash val="solid"/>
            <a:round/>
            <a:headEnd type="none" w="med" len="med"/>
            <a:tailEnd type="none" w="med" len="med"/>
          </a:ln>
        </p:spPr>
        <p:txBody>
          <a:bodyPr/>
          <a:p>
            <a:endParaRPr lang="zh-CN" altLang="en-US"/>
          </a:p>
        </p:txBody>
      </p:sp>
      <p:sp>
        <p:nvSpPr>
          <p:cNvPr id="39963" name="矩形 19488"/>
          <p:cNvSpPr/>
          <p:nvPr/>
        </p:nvSpPr>
        <p:spPr>
          <a:xfrm>
            <a:off x="179388" y="1952625"/>
            <a:ext cx="1874837" cy="1066800"/>
          </a:xfrm>
          <a:prstGeom prst="rect">
            <a:avLst/>
          </a:prstGeom>
          <a:noFill/>
          <a:ln w="9525">
            <a:noFill/>
          </a:ln>
        </p:spPr>
        <p:txBody>
          <a:bodyPr wrap="none">
            <a:spAutoFit/>
          </a:bodyPr>
          <a:p>
            <a:pPr eaLnBrk="0" hangingPunct="0"/>
            <a:r>
              <a:rPr lang="en-US" altLang="zh-CN">
                <a:solidFill>
                  <a:srgbClr val="000000"/>
                </a:solidFill>
                <a:latin typeface="Arial" panose="020B0604020202020204" pitchFamily="34" charset="0"/>
              </a:rPr>
              <a:t>hardware</a:t>
            </a:r>
            <a:endParaRPr lang="en-US" altLang="ja-JP">
              <a:latin typeface="Arial" panose="020B0604020202020204" pitchFamily="34" charset="0"/>
            </a:endParaRPr>
          </a:p>
          <a:p>
            <a:pPr eaLnBrk="0" hangingPunct="0"/>
            <a:endParaRPr lang="en-US" altLang="ja-JP">
              <a:solidFill>
                <a:srgbClr val="000000"/>
              </a:solidFill>
              <a:latin typeface="Arial" panose="020B0604020202020204" pitchFamily="34" charset="0"/>
            </a:endParaRPr>
          </a:p>
        </p:txBody>
      </p:sp>
      <p:sp>
        <p:nvSpPr>
          <p:cNvPr id="39964" name="矩形 19489"/>
          <p:cNvSpPr/>
          <p:nvPr/>
        </p:nvSpPr>
        <p:spPr>
          <a:xfrm>
            <a:off x="250825" y="4545013"/>
            <a:ext cx="1785938" cy="1066800"/>
          </a:xfrm>
          <a:prstGeom prst="rect">
            <a:avLst/>
          </a:prstGeom>
          <a:noFill/>
          <a:ln w="9525">
            <a:noFill/>
          </a:ln>
        </p:spPr>
        <p:txBody>
          <a:bodyPr wrap="none">
            <a:spAutoFit/>
          </a:bodyPr>
          <a:p>
            <a:pPr eaLnBrk="0" hangingPunct="0"/>
            <a:r>
              <a:rPr lang="en-US" altLang="zh-CN">
                <a:solidFill>
                  <a:srgbClr val="000000"/>
                </a:solidFill>
                <a:latin typeface="Arial" panose="020B0604020202020204" pitchFamily="34" charset="0"/>
              </a:rPr>
              <a:t>Software</a:t>
            </a:r>
            <a:endParaRPr lang="en-US" altLang="ja-JP">
              <a:latin typeface="Arial" panose="020B0604020202020204" pitchFamily="34" charset="0"/>
            </a:endParaRPr>
          </a:p>
          <a:p>
            <a:pPr eaLnBrk="0" hangingPunct="0"/>
            <a:endParaRPr lang="en-US" altLang="ja-JP">
              <a:solidFill>
                <a:srgbClr val="000000"/>
              </a:solidFill>
              <a:latin typeface="Arial" panose="020B0604020202020204" pitchFamily="34" charset="0"/>
            </a:endParaRPr>
          </a:p>
        </p:txBody>
      </p:sp>
      <p:sp>
        <p:nvSpPr>
          <p:cNvPr id="39965" name="矩形 19490"/>
          <p:cNvSpPr/>
          <p:nvPr/>
        </p:nvSpPr>
        <p:spPr>
          <a:xfrm>
            <a:off x="6624638" y="1657350"/>
            <a:ext cx="1606550" cy="519113"/>
          </a:xfrm>
          <a:prstGeom prst="rect">
            <a:avLst/>
          </a:prstGeom>
          <a:noFill/>
          <a:ln w="9525">
            <a:noFill/>
          </a:ln>
        </p:spPr>
        <p:txBody>
          <a:bodyPr wrap="none">
            <a:spAutoFit/>
          </a:bodyPr>
          <a:p>
            <a:pPr eaLnBrk="0" hangingPunct="0"/>
            <a:r>
              <a:rPr lang="zh-CN" altLang="en-US" sz="2800" dirty="0">
                <a:latin typeface="Arial" panose="020B0604020202020204" pitchFamily="34" charset="0"/>
                <a:ea typeface="宋体" panose="02010600030101010101" pitchFamily="2" charset="-122"/>
              </a:rPr>
              <a:t>浴缸曲线</a:t>
            </a:r>
            <a:endParaRPr lang="zh-CN" altLang="en-US" sz="2800" dirty="0">
              <a:latin typeface="Arial" panose="020B0604020202020204" pitchFamily="34" charset="0"/>
              <a:ea typeface="宋体" panose="02010600030101010101" pitchFamily="2" charset="-122"/>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55" y="8890"/>
            <a:ext cx="8458200" cy="678611"/>
          </a:xfrm>
        </p:spPr>
        <p:txBody>
          <a:bodyPr>
            <a:normAutofit/>
          </a:bodyPr>
          <a:lstStyle/>
          <a:p>
            <a:r>
              <a:rPr lang="en-US" sz="4000" noProof="0" dirty="0">
                <a:latin typeface="Times New Roman" panose="02020603050405020304" pitchFamily="18" charset="0"/>
                <a:cs typeface="Times New Roman" panose="02020603050405020304" pitchFamily="18" charset="0"/>
              </a:rPr>
              <a:t>DevOps Details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3851413" cy="5153908"/>
          </a:xfrm>
        </p:spPr>
        <p:txBody>
          <a:bodyPr vert="horz" lIns="91440" tIns="45720" rIns="91440" bIns="45720" rtlCol="0">
            <a:noAutofit/>
          </a:bodyPr>
          <a:lstStyle/>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Continuous development. </a:t>
            </a:r>
            <a:r>
              <a:rPr lang="en-US" sz="1800" kern="1200" noProof="0" dirty="0">
                <a:solidFill>
                  <a:schemeClr val="tx2"/>
                </a:solidFill>
                <a:effectLst/>
                <a:latin typeface="Times New Roman" panose="02020603050405020304" pitchFamily="18" charset="0"/>
                <a:cs typeface="Times New Roman" panose="02020603050405020304" pitchFamily="18" charset="0"/>
              </a:rPr>
              <a:t>Software delivered in multiple sprints.</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Continuous testing. </a:t>
            </a:r>
            <a:r>
              <a:rPr lang="en-US" sz="1800" kern="1200" noProof="0" dirty="0">
                <a:solidFill>
                  <a:schemeClr val="tx2"/>
                </a:solidFill>
                <a:effectLst/>
                <a:latin typeface="Times New Roman" panose="02020603050405020304" pitchFamily="18" charset="0"/>
                <a:cs typeface="Times New Roman" panose="02020603050405020304" pitchFamily="18" charset="0"/>
              </a:rPr>
              <a:t>Automated testing tools used prior to integration.</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Continuous integration. </a:t>
            </a:r>
            <a:r>
              <a:rPr lang="en-US" sz="1800" kern="1200" noProof="0" dirty="0">
                <a:solidFill>
                  <a:schemeClr val="tx2"/>
                </a:solidFill>
                <a:effectLst/>
                <a:latin typeface="Times New Roman" panose="02020603050405020304" pitchFamily="18" charset="0"/>
                <a:cs typeface="Times New Roman" panose="02020603050405020304" pitchFamily="18" charset="0"/>
              </a:rPr>
              <a:t>Code pieces with new functionality added to existing code running code.</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Continuous deployment. </a:t>
            </a:r>
            <a:r>
              <a:rPr lang="en-US" sz="1800" kern="1200" noProof="0" dirty="0">
                <a:solidFill>
                  <a:schemeClr val="tx2"/>
                </a:solidFill>
                <a:effectLst/>
                <a:latin typeface="Times New Roman" panose="02020603050405020304" pitchFamily="18" charset="0"/>
                <a:cs typeface="Times New Roman" panose="02020603050405020304" pitchFamily="18" charset="0"/>
              </a:rPr>
              <a:t>Integrated code is deployed to the production environment.</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Continuous monitoring. </a:t>
            </a:r>
            <a:r>
              <a:rPr lang="en-US" sz="1800" kern="1200" noProof="0" dirty="0">
                <a:solidFill>
                  <a:schemeClr val="tx2"/>
                </a:solidFill>
                <a:effectLst/>
                <a:latin typeface="Times New Roman" panose="02020603050405020304" pitchFamily="18" charset="0"/>
                <a:cs typeface="Times New Roman" panose="02020603050405020304" pitchFamily="18" charset="0"/>
              </a:rPr>
              <a:t>Team operations staff members proactively monitor software performance in the production environment. </a:t>
            </a:r>
            <a:endParaRPr lang="en-US" sz="1800" noProof="0" dirty="0">
              <a:effectLst/>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4"/>
          </p:nvPr>
        </p:nvSpPr>
        <p:spPr>
          <a:xfrm>
            <a:off x="4581940" y="1276709"/>
            <a:ext cx="4219160" cy="2396392"/>
          </a:xfrm>
        </p:spPr>
        <p:txBody>
          <a:bodyPr>
            <a:noAutofit/>
          </a:bodyPr>
          <a:lstStyle/>
          <a:p>
            <a:r>
              <a:rPr lang="en-US" sz="1800" b="1" noProof="0" dirty="0">
                <a:latin typeface="Times New Roman" panose="02020603050405020304" pitchFamily="18" charset="0"/>
                <a:cs typeface="Times New Roman" panose="02020603050405020304" pitchFamily="18" charset="0"/>
              </a:rPr>
              <a:t>Pros </a:t>
            </a:r>
            <a:endParaRPr lang="en-US" sz="1800" b="1"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Reduced time to code deployment.</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Team has developers and operations staff.</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Team has end-to-end project ownership.</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Proactive monitoring of deployed product.</a:t>
            </a:r>
            <a:endParaRPr lang="en-US" sz="1800" noProof="0" dirty="0">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5"/>
          </p:nvPr>
        </p:nvSpPr>
        <p:spPr>
          <a:xfrm>
            <a:off x="4581940" y="3744224"/>
            <a:ext cx="4219159" cy="2673626"/>
          </a:xfrm>
        </p:spPr>
        <p:txBody>
          <a:bodyPr>
            <a:noAutofit/>
          </a:bodyPr>
          <a:lstStyle/>
          <a:p>
            <a:r>
              <a:rPr lang="en-US" sz="1800" b="1" noProof="0" dirty="0">
                <a:latin typeface="Times New Roman" panose="02020603050405020304" pitchFamily="18" charset="0"/>
                <a:cs typeface="Times New Roman" panose="02020603050405020304" pitchFamily="18" charset="0"/>
              </a:rPr>
              <a:t>Cons </a:t>
            </a:r>
            <a:endParaRPr lang="en-US" sz="1800" b="1"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Pressure to work on both old and new code.</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Heavy reliance on automated tools to be effective.</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Deployment may affect the production environment.</a:t>
            </a:r>
            <a:endParaRPr lang="en-US" sz="1800" noProof="0" dirty="0">
              <a:latin typeface="Times New Roman" panose="02020603050405020304" pitchFamily="18" charset="0"/>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Requires an expert development team.</a:t>
            </a:r>
            <a:endParaRPr lang="en-US" sz="18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075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3075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30755" name="Rectangle 8"/>
          <p:cNvSpPr/>
          <p:nvPr/>
        </p:nvSpPr>
        <p:spPr>
          <a:xfrm>
            <a:off x="323850" y="152400"/>
            <a:ext cx="8675688" cy="457200"/>
          </a:xfrm>
          <a:prstGeom prst="rect">
            <a:avLst/>
          </a:prstGeom>
          <a:noFill/>
          <a:ln w="9525">
            <a:noFill/>
          </a:ln>
        </p:spPr>
        <p:txBody>
          <a:bodyPr>
            <a:spAutoFit/>
          </a:bodyPr>
          <a:p>
            <a:pPr eaLnBrk="0" hangingPunct="0"/>
            <a:r>
              <a:rPr lang="en-US" altLang="zh-CN" sz="2400" b="1">
                <a:latin typeface="Arial" panose="020B0604020202020204" pitchFamily="34" charset="0"/>
              </a:rPr>
              <a:t>Summary</a:t>
            </a:r>
            <a:endParaRPr lang="ja-JP" altLang="en-US" sz="2400" b="1" dirty="0">
              <a:latin typeface="Arial" panose="020B0604020202020204" pitchFamily="34" charset="0"/>
            </a:endParaRPr>
          </a:p>
        </p:txBody>
      </p:sp>
      <p:sp>
        <p:nvSpPr>
          <p:cNvPr id="137225" name="Text Box 9"/>
          <p:cNvSpPr txBox="1">
            <a:spLocks noChangeArrowheads="1"/>
          </p:cNvSpPr>
          <p:nvPr/>
        </p:nvSpPr>
        <p:spPr bwMode="auto">
          <a:xfrm>
            <a:off x="395288" y="873125"/>
            <a:ext cx="8569325" cy="225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R="0" defTabSz="914400" eaLnBrk="0" hangingPunct="0">
              <a:lnSpc>
                <a:spcPct val="90000"/>
              </a:lnSpc>
              <a:spcBef>
                <a:spcPts val="600"/>
              </a:spcBef>
              <a:buClrTx/>
              <a:buSzTx/>
              <a:buFontTx/>
            </a:pPr>
            <a:r>
              <a:rPr kumimoji="0" lang="en-US" altLang="ja-JP" sz="2400" kern="1200" cap="none" spc="0" normalizeH="0" baseline="0" noProof="1">
                <a:effectLst>
                  <a:outerShdw blurRad="38100" dist="38100" dir="2700000">
                    <a:srgbClr val="C0C0C0"/>
                  </a:outerShdw>
                </a:effectLst>
                <a:latin typeface="Arial" panose="020B0604020202020204" pitchFamily="34" charset="0"/>
                <a:ea typeface="MS PGothic" panose="020B0600070205080204" pitchFamily="34" charset="-128"/>
                <a:cs typeface="+mn-cs"/>
              </a:rPr>
              <a:t>The Manifesto for Agile</a:t>
            </a:r>
            <a:r>
              <a:rPr kumimoji="0" lang="en-US" altLang="zh-CN" sz="2400" kern="1200" cap="none" spc="0" normalizeH="0" baseline="0" noProof="1">
                <a:effectLst>
                  <a:outerShdw blurRad="38100" dist="38100" dir="2700000">
                    <a:srgbClr val="C0C0C0"/>
                  </a:outerShdw>
                </a:effectLst>
                <a:latin typeface="Arial" panose="020B0604020202020204" pitchFamily="34" charset="0"/>
                <a:ea typeface="MS PGothic" panose="020B0600070205080204" pitchFamily="34" charset="-128"/>
                <a:cs typeface="+mn-cs"/>
              </a:rPr>
              <a:t>:</a:t>
            </a:r>
            <a:r>
              <a:rPr kumimoji="0" lang="en-US" altLang="zh-CN" sz="2400" kern="1200" cap="none" spc="0" normalizeH="0" baseline="0" noProof="1">
                <a:effectLst>
                  <a:outerShdw blurRad="38100" dist="38100" dir="2700000">
                    <a:srgbClr val="C0C0C0"/>
                  </a:outerShdw>
                </a:effectLst>
                <a:latin typeface="Palatino" pitchFamily="-128" charset="0"/>
                <a:ea typeface="MS PGothic" panose="020B0600070205080204" pitchFamily="34" charset="-128"/>
                <a:cs typeface="+mn-cs"/>
              </a:rPr>
              <a:t> </a:t>
            </a:r>
            <a:endParaRPr kumimoji="0" lang="en-US" altLang="ja-JP" sz="2400" kern="1200" cap="none" spc="0" normalizeH="0" baseline="0" noProof="1">
              <a:effectLst>
                <a:outerShdw blurRad="38100" dist="38100" dir="2700000">
                  <a:srgbClr val="C0C0C0"/>
                </a:outerShdw>
              </a:effectLst>
              <a:latin typeface="Palatino" pitchFamily="-128" charset="0"/>
              <a:ea typeface="MS PGothic" panose="020B0600070205080204" pitchFamily="34" charset="-128"/>
              <a:cs typeface="+mn-cs"/>
            </a:endParaRPr>
          </a:p>
          <a:p>
            <a:pPr marL="457200" marR="0" lvl="1" indent="0" algn="l" defTabSz="914400" rtl="0" eaLnBrk="0" fontAlgn="base" latinLnBrk="0" hangingPunct="0">
              <a:lnSpc>
                <a:spcPct val="90000"/>
              </a:lnSpc>
              <a:spcBef>
                <a:spcPts val="300"/>
              </a:spcBef>
              <a:spcAft>
                <a:spcPct val="0"/>
              </a:spcAft>
              <a:buClr>
                <a:schemeClr val="folHlink"/>
              </a:buClr>
              <a:buSzTx/>
              <a:buFont typeface="Wingdings" panose="05000000000000000000" pitchFamily="2" charset="2"/>
              <a:buChar char="n"/>
            </a:pPr>
            <a:r>
              <a:rPr kumimoji="0" lang="en-US" altLang="ja-JP" sz="2400" b="0" i="1" u="none" strike="noStrike" kern="1200" cap="none" spc="0" normalizeH="0" baseline="0" noProof="1">
                <a:solidFill>
                  <a:schemeClr val="tx1"/>
                </a:solidFill>
                <a:effectLst>
                  <a:outerShdw blurRad="38100" dist="38100" dir="2700000">
                    <a:srgbClr val="C0C0C0"/>
                  </a:outerShdw>
                </a:effectLst>
                <a:latin typeface="Palatino" pitchFamily="-128" charset="0"/>
                <a:ea typeface="MS PGothic" panose="020B0600070205080204" pitchFamily="34" charset="-128"/>
                <a:cs typeface="+mn-cs"/>
              </a:rPr>
              <a:t> </a:t>
            </a:r>
            <a:r>
              <a:rPr kumimoji="0" lang="en-US" altLang="ja-JP" sz="2400" b="0" i="1" u="none" strike="noStrike"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rPr>
              <a:t>Individuals and interactions</a:t>
            </a:r>
            <a:r>
              <a:rPr kumimoji="0" lang="en-US" altLang="ja-JP" sz="2400" b="0" i="0" u="none" strike="noStrike"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rPr>
              <a:t> </a:t>
            </a:r>
            <a:r>
              <a:rPr kumimoji="0" lang="en-US" altLang="ja-JP" sz="2400" b="0" i="0" u="none" strike="noStrike" kern="1200" cap="none" spc="0" normalizeH="0" baseline="0" noProof="1">
                <a:solidFill>
                  <a:schemeClr val="tx1"/>
                </a:solidFill>
                <a:effectLst>
                  <a:outerShdw blurRad="38100" dist="38100" dir="2700000">
                    <a:srgbClr val="C0C0C0"/>
                  </a:outerShdw>
                </a:effectLst>
                <a:latin typeface="Palatino" pitchFamily="-128" charset="0"/>
                <a:ea typeface="MS PGothic" panose="020B0600070205080204" pitchFamily="34" charset="-128"/>
                <a:cs typeface="+mn-cs"/>
              </a:rPr>
              <a:t>over</a:t>
            </a:r>
            <a:r>
              <a:rPr kumimoji="0" lang="en-US" altLang="ja-JP" sz="2400" b="0" i="0" u="none" strike="noStrike"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rPr>
              <a:t> processes and tools</a:t>
            </a:r>
            <a:endParaRPr kumimoji="0" lang="en-US" altLang="ja-JP" sz="2400" b="0" i="0" u="none" strike="noStrike"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endParaRPr>
          </a:p>
          <a:p>
            <a:pPr marL="457200" marR="0" lvl="1" indent="0" algn="l" defTabSz="914400" rtl="0" eaLnBrk="0" fontAlgn="base" latinLnBrk="0" hangingPunct="0">
              <a:lnSpc>
                <a:spcPct val="90000"/>
              </a:lnSpc>
              <a:spcBef>
                <a:spcPts val="300"/>
              </a:spcBef>
              <a:spcAft>
                <a:spcPct val="0"/>
              </a:spcAft>
              <a:buClr>
                <a:schemeClr val="folHlink"/>
              </a:buClr>
              <a:buSzTx/>
              <a:buFont typeface="Wingdings" panose="05000000000000000000" pitchFamily="2" charset="2"/>
              <a:buChar char="n"/>
            </a:pPr>
            <a:r>
              <a:rPr kumimoji="0" lang="en-US" altLang="ja-JP" sz="2400" b="0" i="1" u="none" strike="noStrike"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rPr>
              <a:t> Working software</a:t>
            </a:r>
            <a:r>
              <a:rPr kumimoji="0" lang="en-US" altLang="ja-JP" sz="2400" b="0" i="0" u="none" strike="noStrike"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rPr>
              <a:t> </a:t>
            </a:r>
            <a:r>
              <a:rPr kumimoji="0" lang="en-US" altLang="ja-JP" sz="2400" b="0" i="0" u="none" strike="noStrike" kern="1200" cap="none" spc="0" normalizeH="0" baseline="0" noProof="1">
                <a:solidFill>
                  <a:schemeClr val="tx1"/>
                </a:solidFill>
                <a:effectLst>
                  <a:outerShdw blurRad="38100" dist="38100" dir="2700000">
                    <a:srgbClr val="C0C0C0"/>
                  </a:outerShdw>
                </a:effectLst>
                <a:latin typeface="Palatino" pitchFamily="-128" charset="0"/>
                <a:ea typeface="MS PGothic" panose="020B0600070205080204" pitchFamily="34" charset="-128"/>
                <a:cs typeface="+mn-cs"/>
              </a:rPr>
              <a:t>over</a:t>
            </a:r>
            <a:r>
              <a:rPr kumimoji="0" lang="en-US" altLang="ja-JP" sz="2400" b="0" i="0" u="none" strike="noStrike"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rPr>
              <a:t> comprehensive documentation </a:t>
            </a:r>
            <a:endParaRPr kumimoji="0" lang="en-US" altLang="ja-JP" sz="2400" b="0" i="0" u="none" strike="noStrike"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endParaRPr>
          </a:p>
          <a:p>
            <a:pPr marL="457200" marR="0" lvl="1" indent="0" algn="l" defTabSz="914400" rtl="0" eaLnBrk="0" fontAlgn="base" latinLnBrk="0" hangingPunct="0">
              <a:lnSpc>
                <a:spcPct val="90000"/>
              </a:lnSpc>
              <a:spcBef>
                <a:spcPts val="300"/>
              </a:spcBef>
              <a:spcAft>
                <a:spcPct val="0"/>
              </a:spcAft>
              <a:buClr>
                <a:schemeClr val="folHlink"/>
              </a:buClr>
              <a:buSzTx/>
              <a:buFont typeface="Wingdings" panose="05000000000000000000" pitchFamily="2" charset="2"/>
              <a:buChar char="n"/>
            </a:pPr>
            <a:r>
              <a:rPr kumimoji="0" lang="en-US" altLang="ja-JP" sz="2400" b="0" i="1" u="none" strike="noStrike"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rPr>
              <a:t> Customer collaboration</a:t>
            </a:r>
            <a:r>
              <a:rPr kumimoji="0" lang="en-US" altLang="ja-JP" sz="2400" b="0" i="0" u="none" strike="noStrike"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rPr>
              <a:t> </a:t>
            </a:r>
            <a:r>
              <a:rPr kumimoji="0" lang="en-US" altLang="ja-JP" sz="2400" b="0" i="0" u="none" strike="noStrike" kern="1200" cap="none" spc="0" normalizeH="0" baseline="0" noProof="1">
                <a:solidFill>
                  <a:schemeClr val="tx1"/>
                </a:solidFill>
                <a:effectLst>
                  <a:outerShdw blurRad="38100" dist="38100" dir="2700000">
                    <a:srgbClr val="C0C0C0"/>
                  </a:outerShdw>
                </a:effectLst>
                <a:latin typeface="Palatino" pitchFamily="-128" charset="0"/>
                <a:ea typeface="MS PGothic" panose="020B0600070205080204" pitchFamily="34" charset="-128"/>
                <a:cs typeface="+mn-cs"/>
              </a:rPr>
              <a:t>over</a:t>
            </a:r>
            <a:r>
              <a:rPr kumimoji="0" lang="en-US" altLang="ja-JP" sz="2400" b="0" i="0" u="none" strike="noStrike"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rPr>
              <a:t> contract negotiation</a:t>
            </a:r>
            <a:endParaRPr kumimoji="0" lang="en-US" altLang="zh-CN" sz="2400" b="0" i="0" u="none" strike="noStrike"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endParaRPr>
          </a:p>
          <a:p>
            <a:pPr marL="457200" marR="0" lvl="1" indent="0" algn="l" defTabSz="914400" rtl="0" eaLnBrk="0" fontAlgn="base" latinLnBrk="0" hangingPunct="0">
              <a:lnSpc>
                <a:spcPct val="90000"/>
              </a:lnSpc>
              <a:spcBef>
                <a:spcPts val="300"/>
              </a:spcBef>
              <a:spcAft>
                <a:spcPct val="0"/>
              </a:spcAft>
              <a:buClr>
                <a:schemeClr val="folHlink"/>
              </a:buClr>
              <a:buSzTx/>
              <a:buFont typeface="Wingdings" panose="05000000000000000000" pitchFamily="2" charset="2"/>
              <a:buChar char="n"/>
            </a:pPr>
            <a:r>
              <a:rPr kumimoji="0" lang="en-US" altLang="ja-JP" sz="2400" b="0" i="1" u="none" strike="noStrike"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rPr>
              <a:t>Responding to change</a:t>
            </a:r>
            <a:r>
              <a:rPr kumimoji="0" lang="en-US" altLang="ja-JP" sz="2400" b="0" i="0" u="none" strike="noStrike"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rPr>
              <a:t> </a:t>
            </a:r>
            <a:r>
              <a:rPr kumimoji="0" lang="en-US" altLang="ja-JP" sz="2400" b="0" i="0" u="none" strike="noStrike" kern="1200" cap="none" spc="0" normalizeH="0" baseline="0" noProof="1">
                <a:solidFill>
                  <a:schemeClr val="tx1"/>
                </a:solidFill>
                <a:effectLst>
                  <a:outerShdw blurRad="38100" dist="38100" dir="2700000">
                    <a:srgbClr val="C0C0C0"/>
                  </a:outerShdw>
                </a:effectLst>
                <a:latin typeface="Palatino" pitchFamily="-128" charset="0"/>
                <a:ea typeface="MS PGothic" panose="020B0600070205080204" pitchFamily="34" charset="-128"/>
                <a:cs typeface="+mn-cs"/>
              </a:rPr>
              <a:t>over</a:t>
            </a:r>
            <a:r>
              <a:rPr kumimoji="0" lang="en-US" altLang="ja-JP" sz="2400" b="0" i="0" u="none" strike="noStrike"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rPr>
              <a:t> following a plan</a:t>
            </a:r>
            <a:endParaRPr kumimoji="0" lang="en-US" altLang="ja-JP" sz="2400" b="0" i="0" u="none" strike="noStrike"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endParaRPr>
          </a:p>
          <a:p>
            <a:pPr marR="0" defTabSz="914400" eaLnBrk="0" hangingPunct="0">
              <a:lnSpc>
                <a:spcPct val="90000"/>
              </a:lnSpc>
              <a:spcBef>
                <a:spcPts val="300"/>
              </a:spcBef>
              <a:buClr>
                <a:schemeClr val="folHlink"/>
              </a:buClr>
              <a:buSzTx/>
              <a:buFont typeface="Wingdings" panose="05000000000000000000" pitchFamily="2" charset="2"/>
            </a:pPr>
            <a:endParaRPr kumimoji="0" lang="en-US" altLang="ja-JP" sz="2400" i="1" kern="1200" cap="none" spc="0" normalizeH="0" baseline="0" noProof="1">
              <a:solidFill>
                <a:srgbClr val="FF0000"/>
              </a:solidFill>
              <a:effectLst>
                <a:outerShdw blurRad="38100" dist="38100" dir="2700000">
                  <a:srgbClr val="C0C0C0"/>
                </a:outerShdw>
              </a:effectLst>
              <a:latin typeface="Palatino" pitchFamily="-128" charset="0"/>
              <a:ea typeface="MS PGothic" panose="020B0600070205080204" pitchFamily="34" charset="-128"/>
              <a:cs typeface="+mn-cs"/>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2801" name="Rectangle 2"/>
          <p:cNvSpPr>
            <a:spLocks noGrp="1"/>
          </p:cNvSpPr>
          <p:nvPr>
            <p:ph type="title" idx="4294967295"/>
          </p:nvPr>
        </p:nvSpPr>
        <p:spPr/>
        <p:txBody>
          <a:bodyPr vert="horz" wrap="square" lIns="91440" tIns="45720" rIns="91440" bIns="45720" anchor="ctr" anchorCtr="0"/>
          <a:p>
            <a:r>
              <a:rPr lang="en-US" altLang="zh-CN" sz="2400"/>
              <a:t>Summary</a:t>
            </a:r>
            <a:endParaRPr lang="en-US" altLang="zh-CN" sz="2400"/>
          </a:p>
        </p:txBody>
      </p:sp>
      <p:sp>
        <p:nvSpPr>
          <p:cNvPr id="332802" name="Rectangle 3"/>
          <p:cNvSpPr>
            <a:spLocks noGrp="1"/>
          </p:cNvSpPr>
          <p:nvPr>
            <p:ph type="body" idx="4294967295"/>
          </p:nvPr>
        </p:nvSpPr>
        <p:spPr/>
        <p:txBody>
          <a:bodyPr vert="horz" wrap="square" lIns="91440" tIns="45720" rIns="91440" bIns="45720" anchor="t" anchorCtr="0"/>
          <a:p>
            <a:r>
              <a:rPr lang="en-US" altLang="zh-CN" sz="3200">
                <a:ea typeface="宋体" panose="02010600030101010101" pitchFamily="2" charset="-122"/>
              </a:rPr>
              <a:t>Four keys stressed by Agile software engineering</a:t>
            </a:r>
            <a:r>
              <a:rPr lang="en-US" altLang="zh-CN">
                <a:ea typeface="宋体" panose="02010600030101010101" pitchFamily="2" charset="-122"/>
              </a:rPr>
              <a:t> </a:t>
            </a:r>
            <a:endParaRPr lang="en-US" altLang="zh-CN">
              <a:ea typeface="宋体" panose="02010600030101010101" pitchFamily="2" charset="-122"/>
            </a:endParaRPr>
          </a:p>
          <a:p>
            <a:pPr lvl="2">
              <a:buFont typeface="Wingdings" panose="05000000000000000000" pitchFamily="2" charset="2"/>
              <a:buChar char="u"/>
            </a:pPr>
            <a:r>
              <a:rPr lang="en-US" altLang="zh-CN" sz="2800">
                <a:ea typeface="宋体" panose="02010600030101010101" pitchFamily="2" charset="-122"/>
              </a:rPr>
              <a:t> </a:t>
            </a:r>
            <a:r>
              <a:rPr lang="en-US" altLang="zh-CN" sz="2800">
                <a:solidFill>
                  <a:schemeClr val="hlink"/>
                </a:solidFill>
                <a:ea typeface="宋体" panose="02010600030101010101" pitchFamily="2" charset="-122"/>
              </a:rPr>
              <a:t>Importance  of self-organization  that control </a:t>
            </a:r>
            <a:r>
              <a:rPr lang="en-US" altLang="zh-CN" sz="2800">
                <a:solidFill>
                  <a:schemeClr val="hlink"/>
                </a:solidFill>
                <a:latin typeface="Palatino" pitchFamily="-128" charset="0"/>
                <a:ea typeface="宋体" panose="02010600030101010101" pitchFamily="2" charset="-122"/>
              </a:rPr>
              <a:t>…</a:t>
            </a:r>
            <a:r>
              <a:rPr lang="en-US" altLang="zh-CN" sz="2800">
                <a:solidFill>
                  <a:schemeClr val="hlink"/>
                </a:solidFill>
                <a:ea typeface="宋体" panose="02010600030101010101" pitchFamily="2" charset="-122"/>
              </a:rPr>
              <a:t>..</a:t>
            </a:r>
            <a:endParaRPr lang="zh-CN" altLang="en-US" sz="2800" dirty="0">
              <a:solidFill>
                <a:schemeClr val="hlink"/>
              </a:solidFill>
              <a:ea typeface="宋体" panose="02010600030101010101" pitchFamily="2" charset="-122"/>
            </a:endParaRPr>
          </a:p>
          <a:p>
            <a:pPr lvl="2">
              <a:buFont typeface="Wingdings" panose="05000000000000000000" pitchFamily="2" charset="2"/>
              <a:buChar char="u"/>
            </a:pPr>
            <a:r>
              <a:rPr lang="en-US" altLang="zh-CN" sz="2800">
                <a:solidFill>
                  <a:schemeClr val="hlink"/>
                </a:solidFill>
                <a:ea typeface="宋体" panose="02010600030101010101" pitchFamily="2" charset="-122"/>
              </a:rPr>
              <a:t>Communication and collaboration </a:t>
            </a:r>
            <a:endParaRPr lang="en-US" altLang="zh-CN" sz="2800">
              <a:solidFill>
                <a:schemeClr val="hlink"/>
              </a:solidFill>
              <a:ea typeface="宋体" panose="02010600030101010101" pitchFamily="2" charset="-122"/>
            </a:endParaRPr>
          </a:p>
          <a:p>
            <a:pPr lvl="2">
              <a:buFont typeface="Wingdings" panose="05000000000000000000" pitchFamily="2" charset="2"/>
              <a:buChar char="u"/>
            </a:pPr>
            <a:r>
              <a:rPr lang="en-US" altLang="zh-CN" sz="2800">
                <a:solidFill>
                  <a:schemeClr val="hlink"/>
                </a:solidFill>
                <a:ea typeface="宋体" panose="02010600030101010101" pitchFamily="2" charset="-122"/>
              </a:rPr>
              <a:t>Change recognition </a:t>
            </a:r>
            <a:endParaRPr lang="en-US" altLang="zh-CN" sz="2800">
              <a:solidFill>
                <a:schemeClr val="hlink"/>
              </a:solidFill>
              <a:ea typeface="宋体" panose="02010600030101010101" pitchFamily="2" charset="-122"/>
            </a:endParaRPr>
          </a:p>
          <a:p>
            <a:pPr lvl="2">
              <a:buFont typeface="Wingdings" panose="05000000000000000000" pitchFamily="2" charset="2"/>
              <a:buChar char="u"/>
            </a:pPr>
            <a:r>
              <a:rPr lang="en-US" altLang="zh-CN" sz="2800">
                <a:solidFill>
                  <a:schemeClr val="hlink"/>
                </a:solidFill>
                <a:ea typeface="宋体" panose="02010600030101010101" pitchFamily="2" charset="-122"/>
              </a:rPr>
              <a:t>Rapid software delivery satisfies customer</a:t>
            </a:r>
            <a:r>
              <a:rPr lang="en-US" altLang="zh-CN" sz="2800">
                <a:ea typeface="宋体" panose="02010600030101010101" pitchFamily="2" charset="-122"/>
              </a:rPr>
              <a:t> </a:t>
            </a:r>
            <a:endParaRPr lang="en-US" altLang="zh-CN" sz="2800">
              <a:ea typeface="宋体" panose="02010600030101010101" pitchFamily="2" charset="-122"/>
            </a:endParaRPr>
          </a:p>
          <a:p>
            <a:endParaRPr lang="zh-CN" altLang="en-US" dirty="0"/>
          </a:p>
        </p:txBody>
      </p:sp>
      <p:sp>
        <p:nvSpPr>
          <p:cNvPr id="33280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587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3587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35875" name="Rectangle 4"/>
          <p:cNvSpPr>
            <a:spLocks noRot="1"/>
          </p:cNvSpPr>
          <p:nvPr/>
        </p:nvSpPr>
        <p:spPr>
          <a:xfrm>
            <a:off x="323850" y="188913"/>
            <a:ext cx="8296275" cy="479425"/>
          </a:xfrm>
          <a:prstGeom prst="rect">
            <a:avLst/>
          </a:prstGeom>
          <a:noFill/>
          <a:ln w="9525">
            <a:noFill/>
          </a:ln>
        </p:spPr>
        <p:txBody>
          <a:bodyPr anchor="ctr" anchorCtr="0"/>
          <a:p>
            <a:pPr eaLnBrk="0" hangingPunct="0"/>
            <a:r>
              <a:rPr lang="en-US" altLang="zh-CN" sz="2800" b="1">
                <a:latin typeface="Arial" panose="020B0604020202020204" pitchFamily="34" charset="0"/>
              </a:rPr>
              <a:t>Summary</a:t>
            </a:r>
            <a:endParaRPr lang="zh-CN" altLang="en-US" sz="2800" b="1" dirty="0">
              <a:latin typeface="Arial" panose="020B0604020202020204" pitchFamily="34" charset="0"/>
            </a:endParaRPr>
          </a:p>
        </p:txBody>
      </p:sp>
      <p:sp>
        <p:nvSpPr>
          <p:cNvPr id="335876" name="Rectangle 8"/>
          <p:cNvSpPr>
            <a:spLocks noRot="1"/>
          </p:cNvSpPr>
          <p:nvPr/>
        </p:nvSpPr>
        <p:spPr>
          <a:xfrm>
            <a:off x="358775" y="1160463"/>
            <a:ext cx="8229600" cy="4645025"/>
          </a:xfrm>
          <a:prstGeom prst="rect">
            <a:avLst/>
          </a:prstGeom>
          <a:noFill/>
          <a:ln w="9525">
            <a:noFill/>
          </a:ln>
        </p:spPr>
        <p:txBody>
          <a:bodyPr/>
          <a:p>
            <a:pPr marL="285750" indent="-285750" eaLnBrk="0" hangingPunct="0">
              <a:lnSpc>
                <a:spcPct val="90000"/>
              </a:lnSpc>
              <a:spcBef>
                <a:spcPct val="20000"/>
              </a:spcBef>
              <a:buClr>
                <a:srgbClr val="52A930"/>
              </a:buClr>
              <a:buFont typeface="Wingdings" panose="05000000000000000000" pitchFamily="2" charset="2"/>
            </a:pPr>
            <a:r>
              <a:rPr lang="en-US" altLang="ja-JP">
                <a:latin typeface="Arial" panose="020B0604020202020204" pitchFamily="34" charset="0"/>
              </a:rPr>
              <a:t>Scrum</a:t>
            </a:r>
            <a:r>
              <a:rPr lang="en-US" altLang="zh-CN">
                <a:latin typeface="Arial" panose="020B0604020202020204" pitchFamily="34" charset="0"/>
              </a:rPr>
              <a:t> </a:t>
            </a:r>
            <a:r>
              <a:rPr lang="en-US" altLang="zh-CN" sz="2800">
                <a:latin typeface="Arial" panose="020B0604020202020204" pitchFamily="34" charset="0"/>
              </a:rPr>
              <a:t>Framework activities</a:t>
            </a:r>
            <a:endParaRPr lang="en-US" altLang="zh-CN" sz="2800">
              <a:latin typeface="Arial" panose="020B0604020202020204" pitchFamily="34" charset="0"/>
            </a:endParaRPr>
          </a:p>
          <a:p>
            <a:pPr marL="685800" lvl="1" indent="-228600" eaLnBrk="0" hangingPunct="0">
              <a:lnSpc>
                <a:spcPct val="90000"/>
              </a:lnSpc>
              <a:spcBef>
                <a:spcPct val="20000"/>
              </a:spcBef>
              <a:buClr>
                <a:srgbClr val="52A930"/>
              </a:buClr>
              <a:buFont typeface="Wingdings" panose="05000000000000000000" pitchFamily="2" charset="2"/>
              <a:buChar char="n"/>
            </a:pPr>
            <a:r>
              <a:rPr lang="en-US" altLang="zh-CN" sz="2400">
                <a:latin typeface="Arial" panose="020B0604020202020204" pitchFamily="34" charset="0"/>
              </a:rPr>
              <a:t>Requirements</a:t>
            </a:r>
            <a:endParaRPr lang="en-US" altLang="zh-CN" sz="2400">
              <a:latin typeface="Arial" panose="020B0604020202020204" pitchFamily="34" charset="0"/>
            </a:endParaRPr>
          </a:p>
          <a:p>
            <a:pPr marL="685800" lvl="1" indent="-228600" eaLnBrk="0" hangingPunct="0">
              <a:lnSpc>
                <a:spcPct val="90000"/>
              </a:lnSpc>
              <a:spcBef>
                <a:spcPct val="20000"/>
              </a:spcBef>
              <a:buClr>
                <a:srgbClr val="52A930"/>
              </a:buClr>
              <a:buFont typeface="Wingdings" panose="05000000000000000000" pitchFamily="2" charset="2"/>
              <a:buChar char="n"/>
            </a:pPr>
            <a:r>
              <a:rPr lang="en-US" altLang="zh-CN" sz="2400">
                <a:latin typeface="Arial" panose="020B0604020202020204" pitchFamily="34" charset="0"/>
              </a:rPr>
              <a:t>Analysis</a:t>
            </a:r>
            <a:endParaRPr lang="en-US" altLang="zh-CN" sz="2400">
              <a:latin typeface="Arial" panose="020B0604020202020204" pitchFamily="34" charset="0"/>
            </a:endParaRPr>
          </a:p>
          <a:p>
            <a:pPr marL="685800" lvl="1" indent="-228600" eaLnBrk="0" hangingPunct="0">
              <a:lnSpc>
                <a:spcPct val="90000"/>
              </a:lnSpc>
              <a:spcBef>
                <a:spcPct val="20000"/>
              </a:spcBef>
              <a:buClr>
                <a:srgbClr val="52A930"/>
              </a:buClr>
              <a:buFont typeface="Wingdings" panose="05000000000000000000" pitchFamily="2" charset="2"/>
              <a:buChar char="n"/>
            </a:pPr>
            <a:r>
              <a:rPr lang="en-US" altLang="zh-CN" sz="2400">
                <a:latin typeface="Arial" panose="020B0604020202020204" pitchFamily="34" charset="0"/>
              </a:rPr>
              <a:t>Design</a:t>
            </a:r>
            <a:endParaRPr lang="en-US" altLang="zh-CN" sz="2400">
              <a:latin typeface="Arial" panose="020B0604020202020204" pitchFamily="34" charset="0"/>
            </a:endParaRPr>
          </a:p>
          <a:p>
            <a:pPr marL="685800" lvl="1" indent="-228600" eaLnBrk="0" hangingPunct="0">
              <a:lnSpc>
                <a:spcPct val="90000"/>
              </a:lnSpc>
              <a:spcBef>
                <a:spcPct val="20000"/>
              </a:spcBef>
              <a:buClr>
                <a:srgbClr val="52A930"/>
              </a:buClr>
              <a:buFont typeface="Wingdings" panose="05000000000000000000" pitchFamily="2" charset="2"/>
              <a:buChar char="n"/>
            </a:pPr>
            <a:r>
              <a:rPr lang="en-US" altLang="zh-CN" sz="2400">
                <a:latin typeface="Arial" panose="020B0604020202020204" pitchFamily="34" charset="0"/>
              </a:rPr>
              <a:t>Evolution</a:t>
            </a:r>
            <a:endParaRPr lang="en-US" altLang="zh-CN" sz="2400">
              <a:latin typeface="Arial" panose="020B0604020202020204" pitchFamily="34" charset="0"/>
            </a:endParaRPr>
          </a:p>
          <a:p>
            <a:pPr marL="685800" lvl="1" indent="-228600" eaLnBrk="0" hangingPunct="0">
              <a:lnSpc>
                <a:spcPct val="90000"/>
              </a:lnSpc>
              <a:spcBef>
                <a:spcPct val="20000"/>
              </a:spcBef>
              <a:buClr>
                <a:srgbClr val="52A930"/>
              </a:buClr>
              <a:buFont typeface="Wingdings" panose="05000000000000000000" pitchFamily="2" charset="2"/>
              <a:buChar char="n"/>
            </a:pPr>
            <a:r>
              <a:rPr lang="en-US" altLang="zh-CN" sz="2400">
                <a:latin typeface="Arial" panose="020B0604020202020204" pitchFamily="34" charset="0"/>
              </a:rPr>
              <a:t>Delivery</a:t>
            </a:r>
            <a:endParaRPr lang="en-US" altLang="zh-CN" sz="2400">
              <a:latin typeface="Arial" panose="020B0604020202020204" pitchFamily="34" charset="0"/>
            </a:endParaRPr>
          </a:p>
          <a:p>
            <a:pPr marL="685800" lvl="1" indent="-228600" eaLnBrk="0" hangingPunct="0">
              <a:lnSpc>
                <a:spcPct val="90000"/>
              </a:lnSpc>
              <a:spcBef>
                <a:spcPct val="20000"/>
              </a:spcBef>
              <a:buClr>
                <a:srgbClr val="52A930"/>
              </a:buClr>
            </a:pPr>
            <a:endParaRPr lang="ja-JP" altLang="en-US" sz="2400" dirty="0">
              <a:latin typeface="Arial" panose="020B0604020202020204" pitchFamily="34" charset="0"/>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2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3792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37923" name="Rectangle 8"/>
          <p:cNvSpPr>
            <a:spLocks noRot="1"/>
          </p:cNvSpPr>
          <p:nvPr/>
        </p:nvSpPr>
        <p:spPr>
          <a:xfrm>
            <a:off x="358775" y="1160463"/>
            <a:ext cx="8229600" cy="4645025"/>
          </a:xfrm>
          <a:prstGeom prst="rect">
            <a:avLst/>
          </a:prstGeom>
          <a:noFill/>
          <a:ln w="9525">
            <a:noFill/>
          </a:ln>
        </p:spPr>
        <p:txBody>
          <a:bodyPr/>
          <a:p>
            <a:pPr marL="285750" indent="-285750" eaLnBrk="0" hangingPunct="0">
              <a:lnSpc>
                <a:spcPct val="90000"/>
              </a:lnSpc>
              <a:spcBef>
                <a:spcPct val="20000"/>
              </a:spcBef>
              <a:buClr>
                <a:srgbClr val="52A930"/>
              </a:buClr>
              <a:buFont typeface="Wingdings" panose="05000000000000000000" pitchFamily="2" charset="2"/>
              <a:buChar char="n"/>
            </a:pPr>
            <a:r>
              <a:rPr lang="en-US" altLang="ja-JP" sz="2800">
                <a:latin typeface="Arial" panose="020B0604020202020204" pitchFamily="34" charset="0"/>
              </a:rPr>
              <a:t>Scrum</a:t>
            </a:r>
            <a:r>
              <a:rPr lang="en-US" altLang="ja-JP" sz="2800">
                <a:latin typeface="Palatino" pitchFamily="-128" charset="0"/>
              </a:rPr>
              <a:t>—</a:t>
            </a:r>
            <a:r>
              <a:rPr lang="en-US" altLang="ja-JP" sz="2800">
                <a:latin typeface="Arial" panose="020B0604020202020204" pitchFamily="34" charset="0"/>
              </a:rPr>
              <a:t>distinguishing features</a:t>
            </a:r>
            <a:endParaRPr lang="en-US" altLang="ja-JP" sz="2800">
              <a:latin typeface="Arial" panose="020B0604020202020204" pitchFamily="34" charset="0"/>
            </a:endParaRPr>
          </a:p>
          <a:p>
            <a:pPr marL="685800" lvl="1" indent="-228600" eaLnBrk="0" hangingPunct="0">
              <a:lnSpc>
                <a:spcPct val="90000"/>
              </a:lnSpc>
              <a:spcBef>
                <a:spcPct val="20000"/>
              </a:spcBef>
              <a:buClr>
                <a:srgbClr val="52A930"/>
              </a:buClr>
              <a:buFont typeface="Wingdings" panose="05000000000000000000" pitchFamily="2" charset="2"/>
              <a:buChar char="n"/>
            </a:pPr>
            <a:r>
              <a:rPr lang="en-US" altLang="ja-JP" sz="2400">
                <a:latin typeface="Arial" panose="020B0604020202020204" pitchFamily="34" charset="0"/>
              </a:rPr>
              <a:t>Development work is partitioned into </a:t>
            </a:r>
            <a:r>
              <a:rPr lang="en-US" altLang="ja-JP" sz="2400">
                <a:latin typeface="Palatino" pitchFamily="-128" charset="0"/>
              </a:rPr>
              <a:t>“</a:t>
            </a:r>
            <a:r>
              <a:rPr lang="en-US" altLang="ja-JP" sz="2400">
                <a:solidFill>
                  <a:srgbClr val="FF0000"/>
                </a:solidFill>
                <a:latin typeface="Arial" panose="020B0604020202020204" pitchFamily="34" charset="0"/>
              </a:rPr>
              <a:t>packets</a:t>
            </a:r>
            <a:r>
              <a:rPr lang="en-US" altLang="zh-CN" sz="2400">
                <a:solidFill>
                  <a:srgbClr val="FF0000"/>
                </a:solidFill>
                <a:latin typeface="宋体" panose="02010600030101010101" pitchFamily="2" charset="-122"/>
                <a:ea typeface="宋体" panose="02010600030101010101" pitchFamily="2" charset="-122"/>
              </a:rPr>
              <a:t>(</a:t>
            </a:r>
            <a:r>
              <a:rPr lang="zh-CN" altLang="en-US" sz="2400" dirty="0">
                <a:solidFill>
                  <a:srgbClr val="FF0000"/>
                </a:solidFill>
                <a:latin typeface="宋体" panose="02010600030101010101" pitchFamily="2" charset="-122"/>
                <a:ea typeface="宋体" panose="02010600030101010101" pitchFamily="2" charset="-122"/>
              </a:rPr>
              <a:t>小包</a:t>
            </a:r>
            <a:r>
              <a:rPr lang="en-US" altLang="zh-CN" sz="2400">
                <a:solidFill>
                  <a:srgbClr val="FF0000"/>
                </a:solidFill>
                <a:latin typeface="宋体" panose="02010600030101010101" pitchFamily="2" charset="-122"/>
                <a:ea typeface="宋体" panose="02010600030101010101" pitchFamily="2" charset="-122"/>
              </a:rPr>
              <a:t>)</a:t>
            </a:r>
            <a:r>
              <a:rPr lang="en-US" altLang="zh-CN" sz="2400">
                <a:latin typeface="Palatino" pitchFamily="-128" charset="0"/>
              </a:rPr>
              <a:t>”</a:t>
            </a:r>
            <a:endParaRPr lang="en-US" altLang="zh-CN" sz="2400">
              <a:latin typeface="Arial" panose="020B0604020202020204" pitchFamily="34" charset="0"/>
            </a:endParaRPr>
          </a:p>
          <a:p>
            <a:pPr marL="685800" lvl="1" indent="-228600" eaLnBrk="0" hangingPunct="0">
              <a:lnSpc>
                <a:spcPct val="90000"/>
              </a:lnSpc>
              <a:spcBef>
                <a:spcPct val="20000"/>
              </a:spcBef>
              <a:buClr>
                <a:srgbClr val="52A930"/>
              </a:buClr>
              <a:buFont typeface="Wingdings" panose="05000000000000000000" pitchFamily="2" charset="2"/>
              <a:buChar char="n"/>
            </a:pPr>
            <a:r>
              <a:rPr lang="en-US" altLang="ja-JP" sz="2400">
                <a:latin typeface="Arial" panose="020B0604020202020204" pitchFamily="34" charset="0"/>
              </a:rPr>
              <a:t>Testing and documentation are on-going as the product is constructed</a:t>
            </a:r>
            <a:endParaRPr lang="en-US" altLang="ja-JP" sz="2400">
              <a:latin typeface="Arial" panose="020B0604020202020204" pitchFamily="34" charset="0"/>
            </a:endParaRPr>
          </a:p>
          <a:p>
            <a:pPr marL="685800" lvl="1" indent="-228600" eaLnBrk="0" hangingPunct="0">
              <a:lnSpc>
                <a:spcPct val="90000"/>
              </a:lnSpc>
              <a:spcBef>
                <a:spcPct val="20000"/>
              </a:spcBef>
              <a:buClr>
                <a:srgbClr val="52A930"/>
              </a:buClr>
              <a:buFont typeface="Wingdings" panose="05000000000000000000" pitchFamily="2" charset="2"/>
              <a:buChar char="n"/>
            </a:pPr>
            <a:r>
              <a:rPr lang="en-US" altLang="ja-JP" sz="2400">
                <a:latin typeface="Arial" panose="020B0604020202020204" pitchFamily="34" charset="0"/>
              </a:rPr>
              <a:t>Work occurs in </a:t>
            </a:r>
            <a:r>
              <a:rPr lang="en-US" altLang="ja-JP" sz="2400">
                <a:latin typeface="Palatino" pitchFamily="-128" charset="0"/>
              </a:rPr>
              <a:t>“</a:t>
            </a:r>
            <a:r>
              <a:rPr lang="en-US" altLang="ja-JP" sz="2400">
                <a:solidFill>
                  <a:srgbClr val="FF0000"/>
                </a:solidFill>
                <a:latin typeface="Arial" panose="020B0604020202020204" pitchFamily="34" charset="0"/>
              </a:rPr>
              <a:t>sprints</a:t>
            </a:r>
            <a:r>
              <a:rPr lang="en-US" altLang="zh-CN" sz="2400">
                <a:solidFill>
                  <a:srgbClr val="FF0000"/>
                </a:solidFill>
                <a:latin typeface="宋体" panose="02010600030101010101" pitchFamily="2" charset="-122"/>
                <a:ea typeface="宋体" panose="02010600030101010101" pitchFamily="2" charset="-122"/>
              </a:rPr>
              <a:t>(</a:t>
            </a:r>
            <a:r>
              <a:rPr lang="zh-CN" altLang="en-US" sz="2400" dirty="0">
                <a:solidFill>
                  <a:srgbClr val="FF0000"/>
                </a:solidFill>
                <a:latin typeface="宋体" panose="02010600030101010101" pitchFamily="2" charset="-122"/>
                <a:ea typeface="宋体" panose="02010600030101010101" pitchFamily="2" charset="-122"/>
              </a:rPr>
              <a:t>冲刺</a:t>
            </a:r>
            <a:r>
              <a:rPr lang="en-US" altLang="zh-CN" sz="2400">
                <a:solidFill>
                  <a:srgbClr val="FF0000"/>
                </a:solidFill>
                <a:latin typeface="宋体" panose="02010600030101010101" pitchFamily="2" charset="-122"/>
                <a:ea typeface="宋体" panose="02010600030101010101" pitchFamily="2" charset="-122"/>
              </a:rPr>
              <a:t>)</a:t>
            </a:r>
            <a:r>
              <a:rPr lang="en-US" altLang="zh-CN" sz="2400">
                <a:latin typeface="Palatino" pitchFamily="-128" charset="0"/>
              </a:rPr>
              <a:t>”</a:t>
            </a:r>
            <a:r>
              <a:rPr lang="en-US" altLang="ja-JP" sz="2400">
                <a:latin typeface="Arial" panose="020B0604020202020204" pitchFamily="34" charset="0"/>
              </a:rPr>
              <a:t> and is derived from a </a:t>
            </a:r>
            <a:r>
              <a:rPr lang="en-US" altLang="ja-JP" sz="2400">
                <a:latin typeface="Palatino" pitchFamily="-128" charset="0"/>
              </a:rPr>
              <a:t>“</a:t>
            </a:r>
            <a:r>
              <a:rPr lang="en-US" altLang="ja-JP" sz="2400">
                <a:solidFill>
                  <a:srgbClr val="FF0000"/>
                </a:solidFill>
                <a:latin typeface="Arial" panose="020B0604020202020204" pitchFamily="34" charset="0"/>
              </a:rPr>
              <a:t>backlog</a:t>
            </a:r>
            <a:r>
              <a:rPr lang="zh-CN" altLang="en-US" sz="2400" dirty="0">
                <a:solidFill>
                  <a:srgbClr val="FF0000"/>
                </a:solidFill>
                <a:latin typeface="Arial" panose="020B0604020202020204" pitchFamily="34" charset="0"/>
                <a:ea typeface="宋体" panose="02010600030101010101" pitchFamily="2" charset="-122"/>
              </a:rPr>
              <a:t>（待定项）</a:t>
            </a:r>
            <a:r>
              <a:rPr lang="en-US" altLang="zh-CN" sz="2400">
                <a:latin typeface="Arial" panose="020B0604020202020204" pitchFamily="34" charset="0"/>
              </a:rPr>
              <a:t>”</a:t>
            </a:r>
            <a:r>
              <a:rPr lang="en-US" altLang="ja-JP" sz="2400">
                <a:latin typeface="Arial" panose="020B0604020202020204" pitchFamily="34" charset="0"/>
              </a:rPr>
              <a:t> of existing requirements</a:t>
            </a:r>
            <a:endParaRPr lang="en-US" altLang="ja-JP" sz="2400">
              <a:latin typeface="Arial" panose="020B0604020202020204" pitchFamily="34" charset="0"/>
            </a:endParaRPr>
          </a:p>
          <a:p>
            <a:pPr marL="685800" lvl="1" indent="-228600" eaLnBrk="0" hangingPunct="0">
              <a:lnSpc>
                <a:spcPct val="90000"/>
              </a:lnSpc>
              <a:spcBef>
                <a:spcPct val="20000"/>
              </a:spcBef>
              <a:buClr>
                <a:srgbClr val="52A930"/>
              </a:buClr>
              <a:buFont typeface="Wingdings" panose="05000000000000000000" pitchFamily="2" charset="2"/>
              <a:buChar char="n"/>
            </a:pPr>
            <a:r>
              <a:rPr lang="en-US" altLang="ja-JP" sz="2400" i="1">
                <a:latin typeface="Arial" panose="020B0604020202020204" pitchFamily="34" charset="0"/>
              </a:rPr>
              <a:t>Meetings</a:t>
            </a:r>
            <a:r>
              <a:rPr lang="en-US" altLang="ja-JP" sz="2400">
                <a:latin typeface="Arial" panose="020B0604020202020204" pitchFamily="34" charset="0"/>
              </a:rPr>
              <a:t> are very short and sometimes conducted without chairs</a:t>
            </a:r>
            <a:endParaRPr lang="en-US" altLang="ja-JP" sz="2400">
              <a:latin typeface="Arial" panose="020B0604020202020204" pitchFamily="34" charset="0"/>
            </a:endParaRPr>
          </a:p>
          <a:p>
            <a:pPr marL="685800" lvl="1" indent="-228600" eaLnBrk="0" hangingPunct="0">
              <a:lnSpc>
                <a:spcPct val="90000"/>
              </a:lnSpc>
              <a:spcBef>
                <a:spcPct val="20000"/>
              </a:spcBef>
              <a:buClr>
                <a:srgbClr val="52A930"/>
              </a:buClr>
              <a:buFont typeface="Wingdings" panose="05000000000000000000" pitchFamily="2" charset="2"/>
              <a:buChar char="n"/>
            </a:pPr>
            <a:r>
              <a:rPr lang="en-US" altLang="ja-JP" sz="2400">
                <a:latin typeface="Palatino" pitchFamily="-128" charset="0"/>
              </a:rPr>
              <a:t>“</a:t>
            </a:r>
            <a:r>
              <a:rPr lang="en-US" altLang="ja-JP" sz="2400">
                <a:solidFill>
                  <a:srgbClr val="FF0000"/>
                </a:solidFill>
                <a:latin typeface="Arial" panose="020B0604020202020204" pitchFamily="34" charset="0"/>
              </a:rPr>
              <a:t>demos</a:t>
            </a:r>
            <a:r>
              <a:rPr lang="zh-CN" altLang="en-US" sz="2400" dirty="0">
                <a:solidFill>
                  <a:srgbClr val="FF0000"/>
                </a:solidFill>
                <a:latin typeface="Arial" panose="020B0604020202020204" pitchFamily="34" charset="0"/>
                <a:ea typeface="宋体" panose="02010600030101010101" pitchFamily="2" charset="-122"/>
              </a:rPr>
              <a:t>（演示）</a:t>
            </a:r>
            <a:r>
              <a:rPr lang="ja-JP" altLang="en-US" sz="2400" dirty="0">
                <a:latin typeface="Palatino" pitchFamily="-128" charset="0"/>
              </a:rPr>
              <a:t>”</a:t>
            </a:r>
            <a:r>
              <a:rPr lang="ja-JP" altLang="en-US" sz="2400" dirty="0">
                <a:latin typeface="Arial" panose="020B0604020202020204" pitchFamily="34" charset="0"/>
              </a:rPr>
              <a:t> </a:t>
            </a:r>
            <a:r>
              <a:rPr lang="en-US" altLang="ja-JP" sz="2400">
                <a:latin typeface="Arial" panose="020B0604020202020204" pitchFamily="34" charset="0"/>
              </a:rPr>
              <a:t>are delivered to the customer with the time-box allocated</a:t>
            </a:r>
            <a:endParaRPr lang="en-US" altLang="ja-JP" sz="2400">
              <a:latin typeface="Arial" panose="020B0604020202020204" pitchFamily="34" charset="0"/>
            </a:endParaRPr>
          </a:p>
          <a:p>
            <a:pPr marL="685800" lvl="1" indent="-228600" eaLnBrk="0" hangingPunct="0">
              <a:lnSpc>
                <a:spcPct val="90000"/>
              </a:lnSpc>
              <a:spcBef>
                <a:spcPct val="20000"/>
              </a:spcBef>
              <a:buClr>
                <a:srgbClr val="52A930"/>
              </a:buClr>
              <a:buChar char="–"/>
            </a:pPr>
            <a:endParaRPr lang="ja-JP" altLang="en-US" sz="2400" dirty="0">
              <a:latin typeface="Arial" panose="020B0604020202020204" pitchFamily="34" charset="0"/>
            </a:endParaRPr>
          </a:p>
        </p:txBody>
      </p:sp>
      <p:sp>
        <p:nvSpPr>
          <p:cNvPr id="337924" name="Rectangle 2"/>
          <p:cNvSpPr/>
          <p:nvPr/>
        </p:nvSpPr>
        <p:spPr>
          <a:xfrm>
            <a:off x="287338" y="225425"/>
            <a:ext cx="8534400" cy="381000"/>
          </a:xfrm>
          <a:prstGeom prst="rect">
            <a:avLst/>
          </a:prstGeom>
          <a:noFill/>
          <a:ln w="9525">
            <a:noFill/>
          </a:ln>
        </p:spPr>
        <p:txBody>
          <a:bodyPr anchor="ctr" anchorCtr="0"/>
          <a:p>
            <a:pPr eaLnBrk="0" hangingPunct="0"/>
            <a:r>
              <a:rPr lang="en-US" altLang="zh-CN" sz="2400" b="1">
                <a:latin typeface="Arial" panose="020B0604020202020204" pitchFamily="34" charset="0"/>
              </a:rPr>
              <a:t>Summary</a:t>
            </a:r>
            <a:endParaRPr lang="en-US" altLang="zh-CN" sz="2400" b="1">
              <a:latin typeface="Arial" panose="020B0604020202020204" pitchFamily="34" charset="0"/>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3825" name="Rectangle 2"/>
          <p:cNvSpPr>
            <a:spLocks noGrp="1"/>
          </p:cNvSpPr>
          <p:nvPr>
            <p:ph type="title" idx="4294967295"/>
          </p:nvPr>
        </p:nvSpPr>
        <p:spPr/>
        <p:txBody>
          <a:bodyPr vert="horz" wrap="square" lIns="91440" tIns="45720" rIns="91440" bIns="45720" anchor="ctr" anchorCtr="0"/>
          <a:p>
            <a:r>
              <a:rPr lang="en-US" altLang="zh-CN" sz="2400"/>
              <a:t>Summary</a:t>
            </a:r>
            <a:endParaRPr lang="zh-CN" altLang="en-US" sz="2400" dirty="0"/>
          </a:p>
        </p:txBody>
      </p:sp>
      <p:sp>
        <p:nvSpPr>
          <p:cNvPr id="333826" name="Rectangle 3"/>
          <p:cNvSpPr>
            <a:spLocks noGrp="1"/>
          </p:cNvSpPr>
          <p:nvPr>
            <p:ph type="body" idx="4294967295"/>
          </p:nvPr>
        </p:nvSpPr>
        <p:spPr/>
        <p:txBody>
          <a:bodyPr vert="horz" wrap="square" lIns="91440" tIns="45720" rIns="91440" bIns="45720" anchor="t" anchorCtr="0"/>
          <a:p>
            <a:r>
              <a:rPr lang="en-US" altLang="zh-CN" sz="3200">
                <a:ea typeface="宋体" panose="02010600030101010101" pitchFamily="2" charset="-122"/>
              </a:rPr>
              <a:t>XP is  the most widely used agile process</a:t>
            </a:r>
            <a:endParaRPr lang="en-US" altLang="zh-CN" sz="3200">
              <a:ea typeface="宋体" panose="02010600030101010101" pitchFamily="2" charset="-122"/>
            </a:endParaRPr>
          </a:p>
          <a:p>
            <a:pPr lvl="2">
              <a:buFont typeface="Wingdings" panose="05000000000000000000" pitchFamily="2" charset="2"/>
              <a:buChar char="u"/>
            </a:pPr>
            <a:r>
              <a:rPr lang="en-US" altLang="zh-CN" sz="2800">
                <a:ea typeface="宋体" panose="02010600030101010101" pitchFamily="2" charset="-122"/>
              </a:rPr>
              <a:t>  </a:t>
            </a:r>
            <a:r>
              <a:rPr lang="en-US" altLang="zh-CN" sz="2800">
                <a:solidFill>
                  <a:schemeClr val="hlink"/>
                </a:solidFill>
                <a:ea typeface="宋体" panose="02010600030101010101" pitchFamily="2" charset="-122"/>
              </a:rPr>
              <a:t>Planning </a:t>
            </a:r>
            <a:endParaRPr lang="en-US" altLang="zh-CN" sz="2800">
              <a:solidFill>
                <a:schemeClr val="hlink"/>
              </a:solidFill>
              <a:ea typeface="宋体" panose="02010600030101010101" pitchFamily="2" charset="-122"/>
            </a:endParaRPr>
          </a:p>
          <a:p>
            <a:pPr lvl="2">
              <a:buFont typeface="Wingdings" panose="05000000000000000000" pitchFamily="2" charset="2"/>
              <a:buChar char="u"/>
            </a:pPr>
            <a:r>
              <a:rPr lang="en-US" altLang="zh-CN" sz="2800">
                <a:solidFill>
                  <a:schemeClr val="hlink"/>
                </a:solidFill>
                <a:ea typeface="宋体" panose="02010600030101010101" pitchFamily="2" charset="-122"/>
              </a:rPr>
              <a:t>  Design </a:t>
            </a:r>
            <a:endParaRPr lang="en-US" altLang="zh-CN" sz="2800">
              <a:solidFill>
                <a:schemeClr val="hlink"/>
              </a:solidFill>
              <a:ea typeface="宋体" panose="02010600030101010101" pitchFamily="2" charset="-122"/>
            </a:endParaRPr>
          </a:p>
          <a:p>
            <a:pPr lvl="2">
              <a:buFont typeface="Wingdings" panose="05000000000000000000" pitchFamily="2" charset="2"/>
              <a:buChar char="u"/>
            </a:pPr>
            <a:r>
              <a:rPr lang="en-US" altLang="zh-CN" sz="2800">
                <a:solidFill>
                  <a:schemeClr val="hlink"/>
                </a:solidFill>
                <a:ea typeface="宋体" panose="02010600030101010101" pitchFamily="2" charset="-122"/>
              </a:rPr>
              <a:t>  Coding</a:t>
            </a:r>
            <a:endParaRPr lang="en-US" altLang="zh-CN" sz="2800">
              <a:solidFill>
                <a:schemeClr val="hlink"/>
              </a:solidFill>
              <a:ea typeface="宋体" panose="02010600030101010101" pitchFamily="2" charset="-122"/>
            </a:endParaRPr>
          </a:p>
          <a:p>
            <a:pPr lvl="2">
              <a:buFont typeface="Wingdings" panose="05000000000000000000" pitchFamily="2" charset="2"/>
              <a:buChar char="u"/>
            </a:pPr>
            <a:r>
              <a:rPr lang="en-US" altLang="zh-CN" sz="2800">
                <a:solidFill>
                  <a:schemeClr val="hlink"/>
                </a:solidFill>
                <a:ea typeface="宋体" panose="02010600030101010101" pitchFamily="2" charset="-122"/>
              </a:rPr>
              <a:t>  Testing     </a:t>
            </a:r>
            <a:endParaRPr lang="en-US" altLang="zh-CN" sz="2800">
              <a:solidFill>
                <a:schemeClr val="hlink"/>
              </a:solidFill>
              <a:ea typeface="宋体" panose="02010600030101010101" pitchFamily="2" charset="-122"/>
            </a:endParaRPr>
          </a:p>
          <a:p>
            <a:endParaRPr lang="zh-CN" altLang="en-US" dirty="0"/>
          </a:p>
        </p:txBody>
      </p:sp>
      <p:sp>
        <p:nvSpPr>
          <p:cNvPr id="33382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0993"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sp>
        <p:nvSpPr>
          <p:cNvPr id="340994" name="フッター プレースホルダ 3"/>
          <p:cNvSpPr txBox="1">
            <a:spLocks noGrp="1"/>
          </p:cNvSpPr>
          <p:nvPr/>
        </p:nvSpPr>
        <p:spPr>
          <a:xfrm>
            <a:off x="0" y="65532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40995" name="Text Box 71"/>
          <p:cNvSpPr txBox="1"/>
          <p:nvPr/>
        </p:nvSpPr>
        <p:spPr>
          <a:xfrm>
            <a:off x="0" y="804863"/>
            <a:ext cx="8640763" cy="3743325"/>
          </a:xfrm>
          <a:prstGeom prst="rect">
            <a:avLst/>
          </a:prstGeom>
          <a:noFill/>
          <a:ln w="9525">
            <a:noFill/>
          </a:ln>
        </p:spPr>
        <p:txBody>
          <a:bodyPr>
            <a:spAutoFit/>
          </a:bodyPr>
          <a:p>
            <a:pPr marL="304800" indent="-304800" eaLnBrk="0" hangingPunct="0">
              <a:buAutoNum type="arabicPeriod"/>
            </a:pPr>
            <a:r>
              <a:rPr lang="en-US" altLang="ja-JP" sz="2400">
                <a:latin typeface="Arial" panose="020B0604020202020204" pitchFamily="34" charset="0"/>
              </a:rPr>
              <a:t>Agility is nothing more than the ability of a project team to respond rapidly to change. </a:t>
            </a:r>
            <a:r>
              <a:rPr lang="ja-JP" altLang="en-US" sz="2400" dirty="0">
                <a:latin typeface="Arial" panose="020B0604020202020204" pitchFamily="34" charset="0"/>
              </a:rPr>
              <a:t>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True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False </a:t>
            </a:r>
            <a:endParaRPr lang="en-US" altLang="ja-JP" sz="2400">
              <a:latin typeface="Arial" panose="020B0604020202020204" pitchFamily="34" charset="0"/>
            </a:endParaRPr>
          </a:p>
          <a:p>
            <a:pPr marL="304800" indent="-304800" eaLnBrk="0" hangingPunct="0">
              <a:buAutoNum type="arabicPeriod"/>
            </a:pPr>
            <a:r>
              <a:rPr lang="en-US" altLang="ja-JP" sz="2400">
                <a:latin typeface="Arial" panose="020B0604020202020204" pitchFamily="34" charset="0"/>
              </a:rPr>
              <a:t>Which of the following is </a:t>
            </a:r>
            <a:r>
              <a:rPr lang="en-US" altLang="ja-JP" sz="2400" u="sng">
                <a:latin typeface="Arial" panose="020B0604020202020204" pitchFamily="34" charset="0"/>
              </a:rPr>
              <a:t>not</a:t>
            </a:r>
            <a:r>
              <a:rPr lang="en-US" altLang="ja-JP" sz="2400">
                <a:latin typeface="Arial" panose="020B0604020202020204" pitchFamily="34" charset="0"/>
              </a:rPr>
              <a:t> necessary to apply agility to a software process?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Eliminate the use of project planning and testing</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Only essential work products are produced</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Process allows team to streamline tasks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Uses incremental product delivery strategy</a:t>
            </a:r>
            <a:endParaRPr lang="ja-JP" altLang="en-US" sz="2400" dirty="0">
              <a:latin typeface="Arial" panose="020B0604020202020204" pitchFamily="34" charset="0"/>
            </a:endParaRPr>
          </a:p>
        </p:txBody>
      </p:sp>
      <p:sp>
        <p:nvSpPr>
          <p:cNvPr id="174098" name="Text Box 18"/>
          <p:cNvSpPr txBox="1"/>
          <p:nvPr/>
        </p:nvSpPr>
        <p:spPr>
          <a:xfrm>
            <a:off x="5435600" y="152400"/>
            <a:ext cx="3240088" cy="457200"/>
          </a:xfrm>
          <a:prstGeom prst="rect">
            <a:avLst/>
          </a:prstGeom>
          <a:noFill/>
          <a:ln w="9525">
            <a:noFill/>
          </a:ln>
        </p:spPr>
        <p:txBody>
          <a:bodyPr>
            <a:spAutoFit/>
          </a:bodyPr>
          <a:p>
            <a:pPr eaLnBrk="0" hangingPunct="0">
              <a:spcBef>
                <a:spcPct val="50000"/>
              </a:spcBef>
            </a:pPr>
            <a:r>
              <a:rPr lang="en-US" altLang="zh-CN" sz="2400">
                <a:latin typeface="Arial" panose="020B0604020202020204" pitchFamily="34" charset="0"/>
              </a:rPr>
              <a:t>1-B 2-A</a:t>
            </a:r>
            <a:endParaRPr lang="en-US" altLang="zh-CN" sz="2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098"/>
                                        </p:tgtEl>
                                        <p:attrNameLst>
                                          <p:attrName>style.visibility</p:attrName>
                                        </p:attrNameLst>
                                      </p:cBhvr>
                                      <p:to>
                                        <p:strVal val="visible"/>
                                      </p:to>
                                    </p:set>
                                    <p:anim calcmode="lin" valueType="num">
                                      <p:cBhvr additive="base">
                                        <p:cTn id="7" dur="500" fill="hold"/>
                                        <p:tgtEl>
                                          <p:spTgt spid="174098"/>
                                        </p:tgtEl>
                                        <p:attrNameLst>
                                          <p:attrName>ppt_x</p:attrName>
                                        </p:attrNameLst>
                                      </p:cBhvr>
                                      <p:tavLst>
                                        <p:tav tm="0">
                                          <p:val>
                                            <p:strVal val="#ppt_x"/>
                                          </p:val>
                                        </p:tav>
                                        <p:tav tm="100000">
                                          <p:val>
                                            <p:strVal val="#ppt_x"/>
                                          </p:val>
                                        </p:tav>
                                      </p:tavLst>
                                    </p:anim>
                                    <p:anim calcmode="lin" valueType="num">
                                      <p:cBhvr additive="base">
                                        <p:cTn id="8" dur="500" fill="hold"/>
                                        <p:tgtEl>
                                          <p:spTgt spid="17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8"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2017"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sp>
        <p:nvSpPr>
          <p:cNvPr id="342018" name="フッター プレースホルダ 3"/>
          <p:cNvSpPr txBox="1">
            <a:spLocks noGrp="1"/>
          </p:cNvSpPr>
          <p:nvPr/>
        </p:nvSpPr>
        <p:spPr>
          <a:xfrm>
            <a:off x="0" y="65532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42019" name="Text Box 71"/>
          <p:cNvSpPr txBox="1"/>
          <p:nvPr/>
        </p:nvSpPr>
        <p:spPr>
          <a:xfrm>
            <a:off x="0" y="804863"/>
            <a:ext cx="9144000" cy="5568950"/>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3.</a:t>
            </a:r>
            <a:r>
              <a:rPr lang="en-US" altLang="ja-JP" sz="2400">
                <a:latin typeface="Arial" panose="020B0604020202020204" pitchFamily="34" charset="0"/>
              </a:rPr>
              <a:t>How do you create agile processes to manage unpredictability?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Requirements gathering must be conducted very carefully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Risk analysis must be conducted before planning takes place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Software increments must be delivered in short time periods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Software processes must adapt to changes incrementally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Both c and d</a:t>
            </a:r>
            <a:endParaRPr lang="en-US" altLang="zh-CN" sz="2400">
              <a:latin typeface="Arial" panose="020B0604020202020204" pitchFamily="34" charset="0"/>
            </a:endParaRPr>
          </a:p>
          <a:p>
            <a:pPr marL="304800" indent="-304800" eaLnBrk="0" hangingPunct="0">
              <a:buNone/>
            </a:pP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4. </a:t>
            </a:r>
            <a:r>
              <a:rPr lang="en-US" altLang="ja-JP" sz="2400">
                <a:latin typeface="Arial" panose="020B0604020202020204" pitchFamily="34" charset="0"/>
              </a:rPr>
              <a:t>Which of the following traits need to exist among the members of an agile software team?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Competence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Decision-making ability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Mutual trust and respect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All of the above.</a:t>
            </a:r>
            <a:endParaRPr lang="en-US" altLang="ja-JP" sz="2400">
              <a:latin typeface="Arial" panose="020B0604020202020204" pitchFamily="34" charset="0"/>
            </a:endParaRPr>
          </a:p>
          <a:p>
            <a:pPr marL="762000" lvl="1" indent="-304800" eaLnBrk="0" hangingPunct="0">
              <a:buNone/>
            </a:pPr>
            <a:endParaRPr lang="en-US" altLang="ja-JP" sz="2400">
              <a:latin typeface="Arial" panose="020B0604020202020204" pitchFamily="34" charset="0"/>
            </a:endParaRPr>
          </a:p>
        </p:txBody>
      </p:sp>
      <p:sp>
        <p:nvSpPr>
          <p:cNvPr id="174098" name="Text Box 18"/>
          <p:cNvSpPr txBox="1"/>
          <p:nvPr/>
        </p:nvSpPr>
        <p:spPr>
          <a:xfrm>
            <a:off x="5184775" y="152400"/>
            <a:ext cx="3240088" cy="457200"/>
          </a:xfrm>
          <a:prstGeom prst="rect">
            <a:avLst/>
          </a:prstGeom>
          <a:noFill/>
          <a:ln w="9525">
            <a:noFill/>
          </a:ln>
        </p:spPr>
        <p:txBody>
          <a:bodyPr>
            <a:spAutoFit/>
          </a:bodyPr>
          <a:p>
            <a:pPr eaLnBrk="0" hangingPunct="0">
              <a:spcBef>
                <a:spcPct val="50000"/>
              </a:spcBef>
            </a:pPr>
            <a:r>
              <a:rPr lang="en-US" altLang="zh-CN" sz="2400">
                <a:latin typeface="Arial" panose="020B0604020202020204" pitchFamily="34" charset="0"/>
              </a:rPr>
              <a:t>3-E 4-D</a:t>
            </a:r>
            <a:endParaRPr lang="en-US" altLang="zh-CN" sz="2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098"/>
                                        </p:tgtEl>
                                        <p:attrNameLst>
                                          <p:attrName>style.visibility</p:attrName>
                                        </p:attrNameLst>
                                      </p:cBhvr>
                                      <p:to>
                                        <p:strVal val="visible"/>
                                      </p:to>
                                    </p:set>
                                    <p:anim calcmode="lin" valueType="num">
                                      <p:cBhvr additive="base">
                                        <p:cTn id="7" dur="500" fill="hold"/>
                                        <p:tgtEl>
                                          <p:spTgt spid="174098"/>
                                        </p:tgtEl>
                                        <p:attrNameLst>
                                          <p:attrName>ppt_x</p:attrName>
                                        </p:attrNameLst>
                                      </p:cBhvr>
                                      <p:tavLst>
                                        <p:tav tm="0">
                                          <p:val>
                                            <p:strVal val="#ppt_x"/>
                                          </p:val>
                                        </p:tav>
                                        <p:tav tm="100000">
                                          <p:val>
                                            <p:strVal val="#ppt_x"/>
                                          </p:val>
                                        </p:tav>
                                      </p:tavLst>
                                    </p:anim>
                                    <p:anim calcmode="lin" valueType="num">
                                      <p:cBhvr additive="base">
                                        <p:cTn id="8" dur="500" fill="hold"/>
                                        <p:tgtEl>
                                          <p:spTgt spid="17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8" grpId="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3041" name="フッター プレースホルダ 3"/>
          <p:cNvSpPr txBox="1">
            <a:spLocks noGrp="1"/>
          </p:cNvSpPr>
          <p:nvPr/>
        </p:nvSpPr>
        <p:spPr>
          <a:xfrm>
            <a:off x="158750" y="6440488"/>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43042" name="Text Box 42"/>
          <p:cNvSpPr txBox="1"/>
          <p:nvPr/>
        </p:nvSpPr>
        <p:spPr>
          <a:xfrm>
            <a:off x="179388" y="728663"/>
            <a:ext cx="9123362" cy="5203825"/>
          </a:xfrm>
          <a:prstGeom prst="rect">
            <a:avLst/>
          </a:prstGeom>
          <a:noFill/>
          <a:ln w="9525">
            <a:noFill/>
          </a:ln>
        </p:spPr>
        <p:txBody>
          <a:bodyPr>
            <a:spAutoFit/>
          </a:bodyPr>
          <a:p>
            <a:pPr marL="304800" indent="-304800" eaLnBrk="0" hangingPunct="0">
              <a:buNone/>
            </a:pPr>
            <a:r>
              <a:rPr lang="en-US" altLang="ja-JP" sz="2400">
                <a:latin typeface="Arial" panose="020B0604020202020204" pitchFamily="34" charset="0"/>
              </a:rPr>
              <a:t>5. All agile process models conform to a greater or lesser degree to the principles stated in the "Manifesto for Agile Software Development". </a:t>
            </a:r>
            <a:r>
              <a:rPr lang="en-US" altLang="zh-CN" sz="2400">
                <a:latin typeface="Arial" panose="020B0604020202020204" pitchFamily="34" charset="0"/>
              </a:rPr>
              <a:t> Answer: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True</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False</a:t>
            </a:r>
            <a:endParaRPr lang="en-US" altLang="zh-CN" sz="2400">
              <a:latin typeface="Arial" panose="020B0604020202020204" pitchFamily="34" charset="0"/>
            </a:endParaRPr>
          </a:p>
          <a:p>
            <a:pPr marL="762000" lvl="1" indent="-304800" eaLnBrk="0" hangingPunct="0">
              <a:buNone/>
            </a:pP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6. What are the four framework activities found in the Extreme Programming (XP) process model?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        a. analysis, design, coding, testing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        b. planning, analysis, design, coding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        c. planning, analysis, coding, testing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        d. planning, design, coding, testing    </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a:t>
            </a:r>
            <a:endParaRPr lang="en-US" altLang="ja-JP" sz="2400">
              <a:latin typeface="Arial" panose="020B0604020202020204" pitchFamily="34" charset="0"/>
            </a:endParaRPr>
          </a:p>
          <a:p>
            <a:pPr marL="304800" indent="-304800" eaLnBrk="0" hangingPunct="0">
              <a:buNone/>
            </a:pPr>
            <a:endParaRPr lang="en-US" altLang="ja-JP" sz="2400">
              <a:latin typeface="Arial" panose="020B0604020202020204" pitchFamily="34" charset="0"/>
            </a:endParaRPr>
          </a:p>
        </p:txBody>
      </p:sp>
      <p:sp>
        <p:nvSpPr>
          <p:cNvPr id="343043"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sp>
        <p:nvSpPr>
          <p:cNvPr id="174098" name="Text Box 18"/>
          <p:cNvSpPr txBox="1"/>
          <p:nvPr/>
        </p:nvSpPr>
        <p:spPr>
          <a:xfrm>
            <a:off x="4932363" y="152400"/>
            <a:ext cx="3240087" cy="457200"/>
          </a:xfrm>
          <a:prstGeom prst="rect">
            <a:avLst/>
          </a:prstGeom>
          <a:noFill/>
          <a:ln w="9525">
            <a:noFill/>
          </a:ln>
        </p:spPr>
        <p:txBody>
          <a:bodyPr>
            <a:spAutoFit/>
          </a:bodyPr>
          <a:p>
            <a:pPr eaLnBrk="0" hangingPunct="0">
              <a:spcBef>
                <a:spcPct val="50000"/>
              </a:spcBef>
            </a:pPr>
            <a:r>
              <a:rPr lang="en-US" altLang="zh-CN" sz="2400">
                <a:latin typeface="Arial" panose="020B0604020202020204" pitchFamily="34" charset="0"/>
              </a:rPr>
              <a:t>5-A 6-D</a:t>
            </a:r>
            <a:endParaRPr lang="en-US" altLang="zh-CN" sz="2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098"/>
                                        </p:tgtEl>
                                        <p:attrNameLst>
                                          <p:attrName>style.visibility</p:attrName>
                                        </p:attrNameLst>
                                      </p:cBhvr>
                                      <p:to>
                                        <p:strVal val="visible"/>
                                      </p:to>
                                    </p:set>
                                    <p:anim calcmode="lin" valueType="num">
                                      <p:cBhvr additive="base">
                                        <p:cTn id="7" dur="500" fill="hold"/>
                                        <p:tgtEl>
                                          <p:spTgt spid="174098"/>
                                        </p:tgtEl>
                                        <p:attrNameLst>
                                          <p:attrName>ppt_x</p:attrName>
                                        </p:attrNameLst>
                                      </p:cBhvr>
                                      <p:tavLst>
                                        <p:tav tm="0">
                                          <p:val>
                                            <p:strVal val="#ppt_x"/>
                                          </p:val>
                                        </p:tav>
                                        <p:tav tm="100000">
                                          <p:val>
                                            <p:strVal val="#ppt_x"/>
                                          </p:val>
                                        </p:tav>
                                      </p:tavLst>
                                    </p:anim>
                                    <p:anim calcmode="lin" valueType="num">
                                      <p:cBhvr additive="base">
                                        <p:cTn id="8" dur="500" fill="hold"/>
                                        <p:tgtEl>
                                          <p:spTgt spid="17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8" grpId="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4065" name="フッター プレースホルダ 3"/>
          <p:cNvSpPr txBox="1">
            <a:spLocks noGrp="1"/>
          </p:cNvSpPr>
          <p:nvPr/>
        </p:nvSpPr>
        <p:spPr>
          <a:xfrm>
            <a:off x="158750" y="6440488"/>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44066" name="Text Box 42"/>
          <p:cNvSpPr txBox="1"/>
          <p:nvPr/>
        </p:nvSpPr>
        <p:spPr>
          <a:xfrm>
            <a:off x="250825" y="981075"/>
            <a:ext cx="8353425" cy="5262245"/>
          </a:xfrm>
          <a:prstGeom prst="rect">
            <a:avLst/>
          </a:prstGeom>
          <a:noFill/>
          <a:ln w="9525">
            <a:noFill/>
          </a:ln>
        </p:spPr>
        <p:txBody>
          <a:bodyPr>
            <a:spAutoFit/>
          </a:bodyPr>
          <a:p>
            <a:pPr marL="609600" indent="-609600" eaLnBrk="0" hangingPunct="0">
              <a:buAutoNum type="arabicPeriod"/>
            </a:pPr>
            <a:r>
              <a:rPr lang="en-US" altLang="zh-CN" sz="2400">
                <a:latin typeface="Arial" panose="020B0604020202020204" pitchFamily="34" charset="0"/>
              </a:rPr>
              <a:t>List the key issues stressed by an agile philosophy of software engineering.</a:t>
            </a:r>
            <a:endParaRPr lang="en-US" altLang="zh-CN" sz="2400">
              <a:latin typeface="Arial" panose="020B0604020202020204" pitchFamily="34" charset="0"/>
            </a:endParaRPr>
          </a:p>
          <a:p>
            <a:pPr marL="609600" indent="-609600" eaLnBrk="0" hangingPunct="0">
              <a:buAutoNum type="arabicPeriod"/>
            </a:pPr>
            <a:r>
              <a:rPr lang="en-US" altLang="zh-CN" sz="2400">
                <a:sym typeface="+mn-ea"/>
              </a:rPr>
              <a:t>What are the tradeoffs proposes by the “Manifesto for Agile Software Development”?</a:t>
            </a:r>
            <a:endParaRPr lang="en-US" altLang="zh-CN" sz="2400">
              <a:latin typeface="Arial" panose="020B0604020202020204" pitchFamily="34" charset="0"/>
            </a:endParaRPr>
          </a:p>
          <a:p>
            <a:pPr marL="609600" indent="-609600" eaLnBrk="0" hangingPunct="0">
              <a:buAutoNum type="arabicPeriod"/>
            </a:pPr>
            <a:r>
              <a:rPr lang="en-US" altLang="zh-CN" sz="2400">
                <a:sym typeface="+mn-ea"/>
              </a:rPr>
              <a:t>Describe the role of customers and end-users on an agile process team?</a:t>
            </a:r>
            <a:endParaRPr lang="en-US" altLang="zh-CN" sz="2400">
              <a:sym typeface="+mn-ea"/>
            </a:endParaRPr>
          </a:p>
          <a:p>
            <a:pPr marL="609600" indent="-609600" eaLnBrk="0" hangingPunct="0">
              <a:buAutoNum type="arabicPeriod"/>
            </a:pPr>
            <a:r>
              <a:rPr lang="en-US" altLang="zh-CN" sz="2400">
                <a:latin typeface="Arial" panose="020B0604020202020204" pitchFamily="34" charset="0"/>
              </a:rPr>
              <a:t>Describe the three key assumptions regarding software projects that every agile software process must address.</a:t>
            </a:r>
            <a:endParaRPr lang="en-US" altLang="zh-CN" sz="2400">
              <a:latin typeface="Arial" panose="020B0604020202020204" pitchFamily="34" charset="0"/>
            </a:endParaRPr>
          </a:p>
          <a:p>
            <a:pPr marL="609600" indent="-609600" eaLnBrk="0" hangingPunct="0">
              <a:buAutoNum type="arabicPeriod"/>
            </a:pPr>
            <a:r>
              <a:rPr lang="en-US" altLang="zh-CN" sz="2400">
                <a:latin typeface="Arial" panose="020B0604020202020204" pitchFamily="34" charset="0"/>
              </a:rPr>
              <a:t>Describe agility (for software projects) in your own words.</a:t>
            </a:r>
            <a:endParaRPr lang="en-US" altLang="zh-CN" sz="2400">
              <a:latin typeface="Arial" panose="020B0604020202020204" pitchFamily="34" charset="0"/>
            </a:endParaRPr>
          </a:p>
          <a:p>
            <a:pPr marL="609600" indent="-609600" eaLnBrk="0" hangingPunct="0">
              <a:buAutoNum type="arabicPeriod"/>
            </a:pPr>
            <a:r>
              <a:rPr lang="en-US" altLang="zh-CN" sz="2400">
                <a:latin typeface="Arial" panose="020B0604020202020204" pitchFamily="34" charset="0"/>
              </a:rPr>
              <a:t>Describe the XP concepts of refactoring and pair programming. </a:t>
            </a:r>
            <a:endParaRPr lang="en-US" altLang="zh-CN" sz="2400">
              <a:latin typeface="Arial" panose="020B0604020202020204" pitchFamily="34" charset="0"/>
            </a:endParaRPr>
          </a:p>
          <a:p>
            <a:pPr marL="609600" indent="-609600" eaLnBrk="0" hangingPunct="0">
              <a:buNone/>
            </a:pPr>
            <a:endParaRPr lang="en-US" altLang="zh-CN" sz="2400">
              <a:latin typeface="Arial" panose="020B0604020202020204" pitchFamily="34" charset="0"/>
            </a:endParaRPr>
          </a:p>
        </p:txBody>
      </p:sp>
      <p:sp>
        <p:nvSpPr>
          <p:cNvPr id="344067" name="Rectangle 4"/>
          <p:cNvSpPr/>
          <p:nvPr/>
        </p:nvSpPr>
        <p:spPr>
          <a:xfrm>
            <a:off x="179388" y="225425"/>
            <a:ext cx="8534400" cy="381000"/>
          </a:xfrm>
          <a:prstGeom prst="rect">
            <a:avLst/>
          </a:prstGeom>
          <a:noFill/>
          <a:ln w="9525">
            <a:noFill/>
          </a:ln>
        </p:spPr>
        <p:txBody>
          <a:bodyPr anchor="ctr" anchorCtr="0"/>
          <a:p>
            <a:r>
              <a:rPr lang="en-US" altLang="zh-CN" sz="2800" b="1">
                <a:latin typeface="Arial" panose="020B0604020202020204" pitchFamily="34" charset="0"/>
              </a:rPr>
              <a:t>Homework No.3  2024.9.19 </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4198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41987" name="Rectangle 4"/>
          <p:cNvSpPr/>
          <p:nvPr/>
        </p:nvSpPr>
        <p:spPr>
          <a:xfrm>
            <a:off x="250825" y="836613"/>
            <a:ext cx="8893175" cy="1006475"/>
          </a:xfrm>
          <a:prstGeom prst="rect">
            <a:avLst/>
          </a:prstGeom>
          <a:noFill/>
          <a:ln w="9525">
            <a:noFill/>
          </a:ln>
        </p:spPr>
        <p:txBody>
          <a:bodyPr>
            <a:spAutoFit/>
          </a:bodyPr>
          <a:p>
            <a:r>
              <a:rPr lang="en-US" altLang="zh-CN" sz="2400">
                <a:latin typeface="Arial" panose="020B0604020202020204" pitchFamily="34" charset="0"/>
              </a:rPr>
              <a:t>In fact: </a:t>
            </a:r>
            <a:r>
              <a:rPr lang="en-US" altLang="ja-JP" sz="2400">
                <a:latin typeface="Arial" panose="020B0604020202020204" pitchFamily="34" charset="0"/>
              </a:rPr>
              <a:t>Software is </a:t>
            </a:r>
            <a:r>
              <a:rPr lang="en-US" altLang="ja-JP" sz="2400">
                <a:solidFill>
                  <a:srgbClr val="FF0000"/>
                </a:solidFill>
                <a:latin typeface="Arial" panose="020B0604020202020204" pitchFamily="34" charset="0"/>
              </a:rPr>
              <a:t>deteriorating</a:t>
            </a:r>
            <a:r>
              <a:rPr lang="en-US" altLang="ja-JP" sz="2400">
                <a:latin typeface="Arial" panose="020B0604020202020204" pitchFamily="34" charset="0"/>
              </a:rPr>
              <a:t>  </a:t>
            </a:r>
            <a:r>
              <a:rPr lang="zh-CN" altLang="en-US" sz="2400" dirty="0">
                <a:latin typeface="Arial" panose="020B0604020202020204" pitchFamily="34" charset="0"/>
              </a:rPr>
              <a:t>退化</a:t>
            </a:r>
            <a:endParaRPr lang="en-US" altLang="zh-CN"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1800">
                <a:latin typeface="Arial" panose="020B0604020202020204" pitchFamily="34" charset="0"/>
              </a:rPr>
              <a:t>Most serious corporations control and constrain changes.</a:t>
            </a:r>
            <a:endParaRPr lang="en-US" altLang="zh-CN" sz="18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1800">
                <a:latin typeface="Arial" panose="020B0604020202020204" pitchFamily="34" charset="0"/>
              </a:rPr>
              <a:t> </a:t>
            </a:r>
            <a:r>
              <a:rPr lang="en-US" altLang="ja-JP" sz="1800">
                <a:latin typeface="Arial" panose="020B0604020202020204" pitchFamily="34" charset="0"/>
              </a:rPr>
              <a:t>Most software is custom built, and customer never really knows what she/he wants</a:t>
            </a:r>
            <a:endParaRPr lang="en-US" altLang="ja-JP" sz="1800">
              <a:latin typeface="Arial" panose="020B0604020202020204" pitchFamily="34" charset="0"/>
            </a:endParaRPr>
          </a:p>
        </p:txBody>
      </p:sp>
      <p:sp>
        <p:nvSpPr>
          <p:cNvPr id="41988" name="AutoShape 6"/>
          <p:cNvSpPr>
            <a:spLocks noChangeAspect="1" noTextEdit="1"/>
          </p:cNvSpPr>
          <p:nvPr/>
        </p:nvSpPr>
        <p:spPr>
          <a:xfrm>
            <a:off x="431800" y="2673350"/>
            <a:ext cx="6972300" cy="3830638"/>
          </a:xfrm>
          <a:prstGeom prst="rect">
            <a:avLst/>
          </a:prstGeom>
          <a:noFill/>
          <a:ln w="9525">
            <a:noFill/>
          </a:ln>
        </p:spPr>
        <p:txBody>
          <a:bodyPr/>
          <a:p>
            <a:pPr eaLnBrk="0" hangingPunct="0"/>
            <a:endParaRPr lang="zh-CN" altLang="en-US" dirty="0">
              <a:latin typeface="Arial" panose="020B0604020202020204" pitchFamily="34" charset="0"/>
            </a:endParaRPr>
          </a:p>
        </p:txBody>
      </p:sp>
      <p:pic>
        <p:nvPicPr>
          <p:cNvPr id="41989" name="Picture 18"/>
          <p:cNvPicPr/>
          <p:nvPr/>
        </p:nvPicPr>
        <p:blipFill>
          <a:blip r:embed="rId1"/>
          <a:stretch>
            <a:fillRect/>
          </a:stretch>
        </p:blipFill>
        <p:spPr>
          <a:xfrm>
            <a:off x="792163" y="2024063"/>
            <a:ext cx="6972300" cy="4191000"/>
          </a:xfrm>
          <a:prstGeom prst="rect">
            <a:avLst/>
          </a:prstGeom>
          <a:noFill/>
          <a:ln w="12700">
            <a:noFill/>
          </a:ln>
        </p:spPr>
      </p:pic>
      <p:sp>
        <p:nvSpPr>
          <p:cNvPr id="41990" name="矩形 20489"/>
          <p:cNvSpPr/>
          <p:nvPr/>
        </p:nvSpPr>
        <p:spPr>
          <a:xfrm>
            <a:off x="179388" y="115888"/>
            <a:ext cx="5264150" cy="579437"/>
          </a:xfrm>
          <a:prstGeom prst="rect">
            <a:avLst/>
          </a:prstGeom>
          <a:noFill/>
          <a:ln w="9525">
            <a:noFill/>
          </a:ln>
        </p:spPr>
        <p:txBody>
          <a:bodyPr wrap="none">
            <a:spAutoFit/>
          </a:bodyPr>
          <a:p>
            <a:r>
              <a:rPr lang="en-US" altLang="zh-CN">
                <a:latin typeface="Arial" panose="020B0604020202020204" pitchFamily="34" charset="0"/>
              </a:rPr>
              <a:t>Software </a:t>
            </a:r>
            <a:r>
              <a:rPr lang="en-US" altLang="zh-CN">
                <a:solidFill>
                  <a:srgbClr val="FF0000"/>
                </a:solidFill>
                <a:latin typeface="Arial" panose="020B0604020202020204" pitchFamily="34" charset="0"/>
              </a:rPr>
              <a:t>doesn't "wear out."</a:t>
            </a:r>
            <a:endParaRPr lang="en-US" altLang="ja-JP">
              <a:solidFill>
                <a:srgbClr val="FF0000"/>
              </a:solidFill>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4608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46083" name="Rectangle 4"/>
          <p:cNvSpPr/>
          <p:nvPr/>
        </p:nvSpPr>
        <p:spPr>
          <a:xfrm>
            <a:off x="250825" y="873125"/>
            <a:ext cx="8893175" cy="5476875"/>
          </a:xfrm>
          <a:prstGeom prst="rect">
            <a:avLst/>
          </a:prstGeom>
          <a:noFill/>
          <a:ln w="9525">
            <a:noFill/>
          </a:ln>
        </p:spPr>
        <p:txBody>
          <a:bodyPr>
            <a:spAutoFit/>
          </a:bodyPr>
          <a:p>
            <a:pPr eaLnBrk="0" hangingPunct="0">
              <a:buClr>
                <a:schemeClr val="folHlink"/>
              </a:buClr>
              <a:buFont typeface="Wingdings" panose="05000000000000000000" pitchFamily="2" charset="2"/>
              <a:buChar char="n"/>
            </a:pPr>
            <a:r>
              <a:rPr lang="en-US" altLang="ja-JP" sz="2000">
                <a:latin typeface="Arial" panose="020B0604020202020204" pitchFamily="34" charset="0"/>
              </a:rPr>
              <a:t> System Software: Service other programs</a:t>
            </a:r>
            <a:endParaRPr lang="en-US" altLang="ja-JP" sz="20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ja-JP" sz="1600">
                <a:latin typeface="Arial" panose="020B0604020202020204" pitchFamily="34" charset="0"/>
              </a:rPr>
              <a:t> Compilers, editors and file management utilities</a:t>
            </a:r>
            <a:endParaRPr lang="en-US" altLang="ja-JP" sz="16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ja-JP" sz="1600">
                <a:latin typeface="Arial" panose="020B0604020202020204" pitchFamily="34" charset="0"/>
              </a:rPr>
              <a:t> Operating system components, drivers, networking software</a:t>
            </a:r>
            <a:endParaRPr lang="en-US" altLang="ja-JP" sz="16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000">
                <a:latin typeface="Arial" panose="020B0604020202020204" pitchFamily="34" charset="0"/>
              </a:rPr>
              <a:t> Application Software: standalone</a:t>
            </a:r>
            <a:r>
              <a:rPr lang="en-US" altLang="ja-JP" sz="1800">
                <a:latin typeface="Arial" panose="020B0604020202020204" pitchFamily="34" charset="0"/>
              </a:rPr>
              <a:t> programs that solve a specific business need</a:t>
            </a:r>
            <a:endParaRPr lang="en-US" altLang="ja-JP" sz="18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ja-JP" sz="1600">
                <a:latin typeface="Arial" panose="020B0604020202020204" pitchFamily="34" charset="0"/>
              </a:rPr>
              <a:t> Point-of-sale transaction processing</a:t>
            </a:r>
            <a:endParaRPr lang="en-US" altLang="ja-JP" sz="16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ja-JP" sz="1600">
                <a:latin typeface="Arial" panose="020B0604020202020204" pitchFamily="34" charset="0"/>
              </a:rPr>
              <a:t> Flight booking system</a:t>
            </a:r>
            <a:endParaRPr lang="en-US" altLang="ja-JP" sz="16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000">
                <a:latin typeface="Arial" panose="020B0604020202020204" pitchFamily="34" charset="0"/>
              </a:rPr>
              <a:t> Engineering/Scientific Software</a:t>
            </a:r>
            <a:endParaRPr lang="en-US" altLang="ja-JP" sz="20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ja-JP" sz="1600">
                <a:latin typeface="Arial" panose="020B0604020202020204" pitchFamily="34" charset="0"/>
              </a:rPr>
              <a:t> Numerical computing in physics, chemistry,  biology.</a:t>
            </a:r>
            <a:endParaRPr lang="en-US" altLang="ja-JP" sz="16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ja-JP" sz="1600">
                <a:latin typeface="Arial" panose="020B0604020202020204" pitchFamily="34" charset="0"/>
              </a:rPr>
              <a:t> Computer-aided design, system simulation and other interactive applications</a:t>
            </a:r>
            <a:endParaRPr lang="en-US" altLang="ja-JP" sz="16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000">
                <a:latin typeface="Arial" panose="020B0604020202020204" pitchFamily="34" charset="0"/>
              </a:rPr>
              <a:t> Embedded Software</a:t>
            </a:r>
            <a:endParaRPr lang="en-US" altLang="ja-JP" sz="20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ja-JP" sz="1600">
                <a:latin typeface="Arial" panose="020B0604020202020204" pitchFamily="34" charset="0"/>
              </a:rPr>
              <a:t> keypad control for home appliances</a:t>
            </a:r>
            <a:endParaRPr lang="en-US" altLang="ja-JP" sz="16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ja-JP" sz="1600">
                <a:latin typeface="Arial" panose="020B0604020202020204" pitchFamily="34" charset="0"/>
              </a:rPr>
              <a:t> digital functions in an automobile, e.g. fuel control, braking systems</a:t>
            </a:r>
            <a:endParaRPr lang="en-US" altLang="ja-JP" sz="16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000">
                <a:latin typeface="Arial" panose="020B0604020202020204" pitchFamily="34" charset="0"/>
              </a:rPr>
              <a:t> Product-line Software: Designed to provide a specific capability for use </a:t>
            </a:r>
            <a:endParaRPr lang="en-US" altLang="ja-JP" sz="20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ja-JP" sz="1600">
                <a:latin typeface="Arial" panose="020B0604020202020204" pitchFamily="34" charset="0"/>
              </a:rPr>
              <a:t> Word processing, spreadsheets, computer graphics</a:t>
            </a:r>
            <a:endParaRPr lang="en-US" altLang="ja-JP" sz="16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ja-JP" sz="1600">
                <a:latin typeface="Arial" panose="020B0604020202020204" pitchFamily="34" charset="0"/>
              </a:rPr>
              <a:t> Multimedia, entertainment, database management</a:t>
            </a:r>
            <a:endParaRPr lang="en-US" altLang="ja-JP" sz="16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000">
                <a:latin typeface="Arial" panose="020B0604020202020204" pitchFamily="34" charset="0"/>
              </a:rPr>
              <a:t> Web/</a:t>
            </a:r>
            <a:r>
              <a:rPr lang="en-US" altLang="zh-CN" sz="2000">
                <a:latin typeface="Arial" panose="020B0604020202020204" pitchFamily="34" charset="0"/>
                <a:ea typeface="宋体" panose="02010600030101010101" pitchFamily="2" charset="-122"/>
              </a:rPr>
              <a:t>Mobile</a:t>
            </a:r>
            <a:r>
              <a:rPr lang="en-US" altLang="ja-JP" sz="2000">
                <a:latin typeface="Arial" panose="020B0604020202020204" pitchFamily="34" charset="0"/>
              </a:rPr>
              <a:t>-applications</a:t>
            </a:r>
            <a:endParaRPr lang="en-US" altLang="ja-JP" sz="20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ja-JP" sz="1600">
                <a:latin typeface="Arial" panose="020B0604020202020204" pitchFamily="34" charset="0"/>
              </a:rPr>
              <a:t> E-commerce, B2B, B2P, Blog, Twitter</a:t>
            </a:r>
            <a:endParaRPr lang="en-US" altLang="ja-JP" sz="16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000">
                <a:latin typeface="Arial" panose="020B0604020202020204" pitchFamily="34" charset="0"/>
              </a:rPr>
              <a:t> AI Software</a:t>
            </a:r>
            <a:endParaRPr lang="en-US" altLang="ja-JP" sz="20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ja-JP" sz="1600">
                <a:latin typeface="Arial" panose="020B0604020202020204" pitchFamily="34" charset="0"/>
              </a:rPr>
              <a:t> expert system, artificial neural networks, theorem proving, game playing, etc. </a:t>
            </a:r>
            <a:endParaRPr lang="en-US" altLang="ja-JP" sz="1600">
              <a:latin typeface="Arial" panose="020B0604020202020204" pitchFamily="34" charset="0"/>
            </a:endParaRPr>
          </a:p>
          <a:p>
            <a:pPr eaLnBrk="0" hangingPunct="0">
              <a:buClr>
                <a:schemeClr val="folHlink"/>
              </a:buClr>
              <a:buFont typeface="Wingdings" panose="05000000000000000000" pitchFamily="2" charset="2"/>
            </a:pPr>
            <a:endParaRPr lang="en-US" altLang="ja-JP" sz="1800">
              <a:latin typeface="Arial" panose="020B0604020202020204" pitchFamily="34" charset="0"/>
            </a:endParaRPr>
          </a:p>
        </p:txBody>
      </p:sp>
      <p:sp>
        <p:nvSpPr>
          <p:cNvPr id="46084"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1.1.2 Software </a:t>
            </a:r>
            <a:r>
              <a:rPr lang="en-US" altLang="zh-CN" sz="2800" b="1">
                <a:latin typeface="Arial" panose="020B0604020202020204" pitchFamily="34" charset="0"/>
              </a:rPr>
              <a:t>Application Domain</a:t>
            </a:r>
            <a:endParaRPr lang="en-US" altLang="ja-JP" sz="2800" b="1">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1266" name="Rectangle 4"/>
          <p:cNvSpPr>
            <a:spLocks noGrp="1"/>
          </p:cNvSpPr>
          <p:nvPr>
            <p:ph type="title" idx="4294967295"/>
          </p:nvPr>
        </p:nvSpPr>
        <p:spPr>
          <a:xfrm>
            <a:off x="179388" y="225425"/>
            <a:ext cx="8534400" cy="381000"/>
          </a:xfrm>
        </p:spPr>
        <p:txBody>
          <a:bodyPr vert="horz" wrap="square" lIns="91440" tIns="45720" rIns="91440" bIns="45720" anchor="ctr" anchorCtr="0"/>
          <a:p>
            <a:pPr eaLnBrk="1" hangingPunct="1"/>
            <a:r>
              <a:rPr lang="en-US" altLang="ja-JP"/>
              <a:t>Course Overview   </a:t>
            </a:r>
            <a:endParaRPr lang="en-US" altLang="ja-JP"/>
          </a:p>
        </p:txBody>
      </p:sp>
      <p:sp>
        <p:nvSpPr>
          <p:cNvPr id="11267" name="Text Box 4"/>
          <p:cNvSpPr txBox="1"/>
          <p:nvPr/>
        </p:nvSpPr>
        <p:spPr>
          <a:xfrm>
            <a:off x="179388" y="944563"/>
            <a:ext cx="8604250" cy="1917700"/>
          </a:xfrm>
          <a:prstGeom prst="rect">
            <a:avLst/>
          </a:prstGeom>
          <a:noFill/>
          <a:ln w="9525">
            <a:noFill/>
          </a:ln>
        </p:spPr>
        <p:txBody>
          <a:bodyPr>
            <a:spAutoFit/>
          </a:bodyPr>
          <a:p>
            <a:pPr eaLnBrk="0" hangingPunct="0">
              <a:buClr>
                <a:schemeClr val="folHlink"/>
              </a:buClr>
              <a:buFont typeface="Wingdings" panose="05000000000000000000" pitchFamily="2" charset="2"/>
              <a:buChar char="n"/>
            </a:pPr>
            <a:r>
              <a:rPr lang="en-US" altLang="ja-JP" sz="2400">
                <a:latin typeface="Arial" panose="020B0604020202020204" pitchFamily="34" charset="0"/>
              </a:rPr>
              <a:t> Goals</a:t>
            </a:r>
            <a:r>
              <a:rPr lang="en-US" altLang="zh-CN" sz="2400">
                <a:latin typeface="Arial" panose="020B0604020202020204" pitchFamily="34" charset="0"/>
              </a:rPr>
              <a:t> &amp; Content</a:t>
            </a:r>
            <a:endParaRPr lang="en-US" altLang="ja-JP"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400">
                <a:latin typeface="Arial" panose="020B0604020202020204" pitchFamily="34" charset="0"/>
              </a:rPr>
              <a:t> Textbook &amp; Reference &amp; Language</a:t>
            </a:r>
            <a:endParaRPr lang="en-US" altLang="ja-JP"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400">
                <a:latin typeface="Arial" panose="020B0604020202020204" pitchFamily="34" charset="0"/>
              </a:rPr>
              <a:t> Course outline</a:t>
            </a:r>
            <a:endParaRPr lang="en-US" altLang="ja-JP"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400">
                <a:latin typeface="Arial" panose="020B0604020202020204" pitchFamily="34" charset="0"/>
              </a:rPr>
              <a:t> Evolution &amp; Grading </a:t>
            </a:r>
            <a:endParaRPr lang="en-US" altLang="ja-JP" sz="2400">
              <a:latin typeface="Arial" panose="020B0604020202020204" pitchFamily="34" charset="0"/>
            </a:endParaRPr>
          </a:p>
          <a:p>
            <a:pPr eaLnBrk="0" hangingPunct="0">
              <a:buClr>
                <a:schemeClr val="folHlink"/>
              </a:buClr>
              <a:buFont typeface="Wingdings" panose="05000000000000000000" pitchFamily="2" charset="2"/>
            </a:pPr>
            <a:endParaRPr lang="ja-JP" altLang="en-US" sz="2400" dirty="0">
              <a:latin typeface="Arial" panose="020B0604020202020204" pitchFamily="34" charset="0"/>
            </a:endParaRPr>
          </a:p>
        </p:txBody>
      </p:sp>
      <p:sp>
        <p:nvSpPr>
          <p:cNvPr id="11268"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pic>
        <p:nvPicPr>
          <p:cNvPr id="11269" name="Picture 11" descr="D:\software_engineering\teach2010\courseoverview.jpg"/>
          <p:cNvPicPr>
            <a:picLocks noChangeAspect="1"/>
          </p:cNvPicPr>
          <p:nvPr/>
        </p:nvPicPr>
        <p:blipFill>
          <a:blip r:embed="rId1"/>
          <a:stretch>
            <a:fillRect/>
          </a:stretch>
        </p:blipFill>
        <p:spPr>
          <a:xfrm>
            <a:off x="3494088" y="2566988"/>
            <a:ext cx="5192712" cy="3457575"/>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48130"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48131" name="Rectangle 4"/>
          <p:cNvSpPr/>
          <p:nvPr/>
        </p:nvSpPr>
        <p:spPr>
          <a:xfrm>
            <a:off x="250825" y="1808163"/>
            <a:ext cx="8534400" cy="4108450"/>
          </a:xfrm>
          <a:prstGeom prst="rect">
            <a:avLst/>
          </a:prstGeom>
          <a:noFill/>
          <a:ln w="9525">
            <a:noFill/>
          </a:ln>
        </p:spPr>
        <p:txBody>
          <a:bodyPr>
            <a:spAutoFit/>
          </a:bodyPr>
          <a:p>
            <a:pPr eaLnBrk="0" hangingPunct="0">
              <a:buClr>
                <a:schemeClr val="folHlink"/>
              </a:buClr>
              <a:buFont typeface="Wingdings" panose="05000000000000000000" pitchFamily="2" charset="2"/>
              <a:buChar char="n"/>
            </a:pPr>
            <a:r>
              <a:rPr lang="en-US" altLang="ja-JP" sz="2400">
                <a:latin typeface="Arial" panose="020B0604020202020204" pitchFamily="34" charset="0"/>
              </a:rPr>
              <a:t>Software must be </a:t>
            </a:r>
            <a:r>
              <a:rPr lang="en-US" altLang="ja-JP" sz="2400">
                <a:solidFill>
                  <a:srgbClr val="FF0000"/>
                </a:solidFill>
                <a:latin typeface="Arial" panose="020B0604020202020204" pitchFamily="34" charset="0"/>
              </a:rPr>
              <a:t>adapted</a:t>
            </a:r>
            <a:r>
              <a:rPr lang="en-US" altLang="ja-JP" sz="2400">
                <a:latin typeface="Arial" panose="020B0604020202020204" pitchFamily="34" charset="0"/>
              </a:rPr>
              <a:t> to meet the needs of new  </a:t>
            </a:r>
            <a:endParaRPr lang="en-US" altLang="ja-JP" sz="2400">
              <a:latin typeface="Arial" panose="020B0604020202020204" pitchFamily="34" charset="0"/>
            </a:endParaRPr>
          </a:p>
          <a:p>
            <a:pPr eaLnBrk="0" hangingPunct="0">
              <a:buClr>
                <a:schemeClr val="folHlink"/>
              </a:buClr>
              <a:buFont typeface="Wingdings" panose="05000000000000000000" pitchFamily="2" charset="2"/>
            </a:pPr>
            <a:r>
              <a:rPr lang="en-US" altLang="ja-JP" sz="2400">
                <a:latin typeface="Arial" panose="020B0604020202020204" pitchFamily="34" charset="0"/>
              </a:rPr>
              <a:t>   computing environments or technology.</a:t>
            </a:r>
            <a:endParaRPr lang="en-US" altLang="ja-JP"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400">
                <a:latin typeface="Arial" panose="020B0604020202020204" pitchFamily="34" charset="0"/>
              </a:rPr>
              <a:t>Software must be </a:t>
            </a:r>
            <a:r>
              <a:rPr lang="en-US" altLang="ja-JP" sz="2400">
                <a:solidFill>
                  <a:srgbClr val="FF0000"/>
                </a:solidFill>
                <a:latin typeface="Arial" panose="020B0604020202020204" pitchFamily="34" charset="0"/>
              </a:rPr>
              <a:t>enhanced</a:t>
            </a:r>
            <a:r>
              <a:rPr lang="en-US" altLang="ja-JP" sz="2400">
                <a:latin typeface="Arial" panose="020B0604020202020204" pitchFamily="34" charset="0"/>
              </a:rPr>
              <a:t> to implement new business </a:t>
            </a:r>
            <a:endParaRPr lang="en-US" altLang="ja-JP" sz="2400">
              <a:latin typeface="Arial" panose="020B0604020202020204" pitchFamily="34" charset="0"/>
            </a:endParaRPr>
          </a:p>
          <a:p>
            <a:pPr eaLnBrk="0" hangingPunct="0">
              <a:buClr>
                <a:schemeClr val="folHlink"/>
              </a:buClr>
              <a:buFont typeface="Wingdings" panose="05000000000000000000" pitchFamily="2" charset="2"/>
            </a:pPr>
            <a:r>
              <a:rPr lang="en-US" altLang="ja-JP" sz="2400">
                <a:latin typeface="Arial" panose="020B0604020202020204" pitchFamily="34" charset="0"/>
              </a:rPr>
              <a:t>   requirements.</a:t>
            </a:r>
            <a:endParaRPr lang="en-US" altLang="ja-JP"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400">
                <a:latin typeface="Arial" panose="020B0604020202020204" pitchFamily="34" charset="0"/>
              </a:rPr>
              <a:t>Software must </a:t>
            </a:r>
            <a:r>
              <a:rPr lang="en-US" altLang="ja-JP" sz="2400">
                <a:solidFill>
                  <a:srgbClr val="FF0000"/>
                </a:solidFill>
                <a:latin typeface="Arial" panose="020B0604020202020204" pitchFamily="34" charset="0"/>
              </a:rPr>
              <a:t>be extended to make it interoperable </a:t>
            </a:r>
            <a:r>
              <a:rPr lang="en-US" altLang="ja-JP" sz="2400">
                <a:latin typeface="Arial" panose="020B0604020202020204" pitchFamily="34" charset="0"/>
              </a:rPr>
              <a:t>with </a:t>
            </a:r>
            <a:endParaRPr lang="en-US" altLang="ja-JP" sz="2400">
              <a:latin typeface="Arial" panose="020B0604020202020204" pitchFamily="34" charset="0"/>
            </a:endParaRPr>
          </a:p>
          <a:p>
            <a:pPr eaLnBrk="0" hangingPunct="0">
              <a:buClr>
                <a:schemeClr val="folHlink"/>
              </a:buClr>
              <a:buFont typeface="Wingdings" panose="05000000000000000000" pitchFamily="2" charset="2"/>
            </a:pPr>
            <a:r>
              <a:rPr lang="en-US" altLang="ja-JP" sz="2400">
                <a:latin typeface="Arial" panose="020B0604020202020204" pitchFamily="34" charset="0"/>
              </a:rPr>
              <a:t>   other more modern systems or databases.</a:t>
            </a:r>
            <a:endParaRPr lang="en-US" altLang="ja-JP"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400">
                <a:latin typeface="Arial" panose="020B0604020202020204" pitchFamily="34" charset="0"/>
              </a:rPr>
              <a:t>Software must be </a:t>
            </a:r>
            <a:r>
              <a:rPr lang="en-US" altLang="ja-JP" sz="2400">
                <a:solidFill>
                  <a:srgbClr val="FF0000"/>
                </a:solidFill>
                <a:latin typeface="Arial" panose="020B0604020202020204" pitchFamily="34" charset="0"/>
              </a:rPr>
              <a:t>re-architected</a:t>
            </a:r>
            <a:r>
              <a:rPr lang="en-US" altLang="ja-JP" sz="2400">
                <a:latin typeface="Arial" panose="020B0604020202020204" pitchFamily="34" charset="0"/>
              </a:rPr>
              <a:t> to make it viable within a</a:t>
            </a:r>
            <a:endParaRPr lang="en-US" altLang="ja-JP" sz="2400">
              <a:latin typeface="Arial" panose="020B0604020202020204" pitchFamily="34" charset="0"/>
            </a:endParaRPr>
          </a:p>
          <a:p>
            <a:pPr eaLnBrk="0" hangingPunct="0">
              <a:buClr>
                <a:schemeClr val="folHlink"/>
              </a:buClr>
              <a:buFont typeface="Wingdings" panose="05000000000000000000" pitchFamily="2" charset="2"/>
            </a:pPr>
            <a:r>
              <a:rPr lang="en-US" altLang="ja-JP" sz="2400">
                <a:latin typeface="Arial" panose="020B0604020202020204" pitchFamily="34" charset="0"/>
              </a:rPr>
              <a:t>   network environment.</a:t>
            </a:r>
            <a:endParaRPr lang="en-US" altLang="ja-JP" sz="2400">
              <a:latin typeface="Arial" panose="020B0604020202020204" pitchFamily="34" charset="0"/>
            </a:endParaRPr>
          </a:p>
          <a:p>
            <a:pPr lvl="1" eaLnBrk="0" hangingPunct="0">
              <a:buClr>
                <a:schemeClr val="folHlink"/>
              </a:buClr>
              <a:buFont typeface="Wingdings" panose="05000000000000000000" pitchFamily="2" charset="2"/>
            </a:pPr>
            <a:r>
              <a:rPr lang="en-US" altLang="ja-JP" sz="2400">
                <a:latin typeface="Arial" panose="020B0604020202020204" pitchFamily="34" charset="0"/>
              </a:rPr>
              <a:t> </a:t>
            </a:r>
            <a:endParaRPr lang="en-US" altLang="zh-CN" sz="2400">
              <a:latin typeface="Arial" panose="020B0604020202020204" pitchFamily="34" charset="0"/>
            </a:endParaRPr>
          </a:p>
          <a:p>
            <a:pPr lvl="1" eaLnBrk="0" hangingPunct="0">
              <a:buClr>
                <a:schemeClr val="folHlink"/>
              </a:buClr>
              <a:buFont typeface="Wingdings" panose="05000000000000000000" pitchFamily="2" charset="2"/>
            </a:pPr>
            <a:r>
              <a:rPr lang="zh-CN" altLang="en-US" sz="2400" dirty="0">
                <a:latin typeface="Arial" panose="020B0604020202020204" pitchFamily="34" charset="0"/>
              </a:rPr>
              <a:t>新的需求，新的环境和技术，扩展功能等</a:t>
            </a:r>
            <a:endParaRPr lang="zh-CN" altLang="en-US" sz="2400" dirty="0">
              <a:latin typeface="Arial" panose="020B0604020202020204" pitchFamily="34" charset="0"/>
            </a:endParaRPr>
          </a:p>
          <a:p>
            <a:pPr eaLnBrk="0" hangingPunct="0">
              <a:buClr>
                <a:schemeClr val="folHlink"/>
              </a:buClr>
              <a:buFont typeface="Wingdings" panose="05000000000000000000" pitchFamily="2" charset="2"/>
            </a:pPr>
            <a:r>
              <a:rPr lang="zh-CN" altLang="en-US" sz="2400" dirty="0">
                <a:latin typeface="Arial" panose="020B0604020202020204" pitchFamily="34" charset="0"/>
              </a:rPr>
              <a:t>如：订座系统（命令行、</a:t>
            </a:r>
            <a:r>
              <a:rPr lang="en-US" altLang="zh-CN" sz="2400">
                <a:latin typeface="Arial" panose="020B0604020202020204" pitchFamily="34" charset="0"/>
              </a:rPr>
              <a:t>DOS</a:t>
            </a:r>
            <a:r>
              <a:rPr lang="zh-CN" altLang="en-US" sz="2400" dirty="0">
                <a:latin typeface="Arial" panose="020B0604020202020204" pitchFamily="34" charset="0"/>
              </a:rPr>
              <a:t>软件等）</a:t>
            </a:r>
            <a:endParaRPr lang="zh-CN" altLang="en-US" sz="2400" dirty="0">
              <a:latin typeface="Arial" panose="020B0604020202020204" pitchFamily="34" charset="0"/>
            </a:endParaRPr>
          </a:p>
        </p:txBody>
      </p:sp>
      <p:sp>
        <p:nvSpPr>
          <p:cNvPr id="48132"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1.1.3Legacy Software </a:t>
            </a:r>
            <a:r>
              <a:rPr lang="zh-CN" altLang="en-US" sz="2800" b="1" dirty="0">
                <a:latin typeface="Arial" panose="020B0604020202020204" pitchFamily="34" charset="0"/>
              </a:rPr>
              <a:t>旧软件</a:t>
            </a:r>
            <a:endParaRPr lang="ja-JP" altLang="en-US" sz="2800" b="1" dirty="0">
              <a:latin typeface="Arial" panose="020B0604020202020204" pitchFamily="34" charset="0"/>
            </a:endParaRPr>
          </a:p>
        </p:txBody>
      </p:sp>
      <p:sp>
        <p:nvSpPr>
          <p:cNvPr id="48133" name="Text Box 12"/>
          <p:cNvSpPr txBox="1"/>
          <p:nvPr/>
        </p:nvSpPr>
        <p:spPr>
          <a:xfrm>
            <a:off x="287338" y="1125538"/>
            <a:ext cx="3973512" cy="579437"/>
          </a:xfrm>
          <a:prstGeom prst="rect">
            <a:avLst/>
          </a:prstGeom>
          <a:noFill/>
          <a:ln w="9525">
            <a:noFill/>
          </a:ln>
        </p:spPr>
        <p:txBody>
          <a:bodyPr wrap="none">
            <a:spAutoFit/>
          </a:bodyPr>
          <a:p>
            <a:pPr eaLnBrk="0" hangingPunct="0"/>
            <a:r>
              <a:rPr lang="en-US" altLang="ja-JP">
                <a:latin typeface="Arial" panose="020B0604020202020204" pitchFamily="34" charset="0"/>
              </a:rPr>
              <a:t>Why must it change?</a:t>
            </a:r>
            <a:endParaRPr lang="en-US" altLang="ja-JP">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5529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55299" name="Rectangle 4"/>
          <p:cNvSpPr/>
          <p:nvPr/>
        </p:nvSpPr>
        <p:spPr>
          <a:xfrm>
            <a:off x="215900" y="1089025"/>
            <a:ext cx="8534400" cy="396875"/>
          </a:xfrm>
          <a:prstGeom prst="rect">
            <a:avLst/>
          </a:prstGeom>
          <a:noFill/>
          <a:ln w="9525">
            <a:noFill/>
          </a:ln>
        </p:spPr>
        <p:txBody>
          <a:bodyPr>
            <a:spAutoFit/>
          </a:bodyPr>
          <a:p>
            <a:pPr eaLnBrk="0" hangingPunct="0">
              <a:buClr>
                <a:schemeClr val="folHlink"/>
              </a:buClr>
              <a:buFont typeface="Wingdings" panose="05000000000000000000" pitchFamily="2" charset="2"/>
            </a:pPr>
            <a:r>
              <a:rPr lang="en-US" altLang="ja-JP" sz="2000" b="1">
                <a:latin typeface="Arial" panose="020B0604020202020204" pitchFamily="34" charset="0"/>
              </a:rPr>
              <a:t>Y2K Bug/Millennium Bug</a:t>
            </a:r>
            <a:endParaRPr lang="en-US" altLang="ja-JP" sz="2400">
              <a:latin typeface="Arial" panose="020B0604020202020204" pitchFamily="34" charset="0"/>
            </a:endParaRPr>
          </a:p>
        </p:txBody>
      </p:sp>
      <p:sp>
        <p:nvSpPr>
          <p:cNvPr id="55300"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Year 2000 Problem</a:t>
            </a:r>
            <a:endParaRPr lang="en-US" altLang="ja-JP" sz="2800" b="1">
              <a:latin typeface="Arial" panose="020B0604020202020204" pitchFamily="34" charset="0"/>
            </a:endParaRPr>
          </a:p>
        </p:txBody>
      </p:sp>
      <p:pic>
        <p:nvPicPr>
          <p:cNvPr id="55301" name="Picture 7" descr="Y2K"/>
          <p:cNvPicPr>
            <a:picLocks noChangeAspect="1"/>
          </p:cNvPicPr>
          <p:nvPr/>
        </p:nvPicPr>
        <p:blipFill>
          <a:blip r:embed="rId1"/>
          <a:stretch>
            <a:fillRect/>
          </a:stretch>
        </p:blipFill>
        <p:spPr>
          <a:xfrm>
            <a:off x="6156325" y="3789363"/>
            <a:ext cx="2600325" cy="1762125"/>
          </a:xfrm>
          <a:prstGeom prst="rect">
            <a:avLst/>
          </a:prstGeom>
          <a:noFill/>
          <a:ln w="9525">
            <a:noFill/>
          </a:ln>
        </p:spPr>
      </p:pic>
      <p:sp>
        <p:nvSpPr>
          <p:cNvPr id="55302" name="Rectangle 4"/>
          <p:cNvSpPr/>
          <p:nvPr/>
        </p:nvSpPr>
        <p:spPr>
          <a:xfrm>
            <a:off x="250825" y="1665288"/>
            <a:ext cx="8534400" cy="3016250"/>
          </a:xfrm>
          <a:prstGeom prst="rect">
            <a:avLst/>
          </a:prstGeom>
          <a:noFill/>
          <a:ln w="9525">
            <a:noFill/>
          </a:ln>
        </p:spPr>
        <p:txBody>
          <a:bodyPr>
            <a:spAutoFit/>
          </a:bodyPr>
          <a:p>
            <a:pPr eaLnBrk="0" hangingPunct="0">
              <a:buClr>
                <a:schemeClr val="folHlink"/>
              </a:buClr>
              <a:buFont typeface="Wingdings" panose="05000000000000000000" pitchFamily="2" charset="2"/>
            </a:pPr>
            <a:r>
              <a:rPr lang="en-US" altLang="ja-JP" sz="2000" b="1">
                <a:latin typeface="Arial" panose="020B0604020202020204" pitchFamily="34" charset="0"/>
              </a:rPr>
              <a:t>    A problem for both digital (computer-related) and non-digital documentation and data storage situations which resulted from the practice of abbreviating a four-digit year to two digits.</a:t>
            </a:r>
            <a:r>
              <a:rPr lang="en-US" altLang="ja-JP" sz="2000">
                <a:latin typeface="Arial" panose="020B0604020202020204" pitchFamily="34" charset="0"/>
              </a:rPr>
              <a:t> </a:t>
            </a:r>
            <a:endParaRPr lang="en-US" altLang="ja-JP" sz="2000">
              <a:latin typeface="Arial" panose="020B0604020202020204" pitchFamily="34" charset="0"/>
            </a:endParaRPr>
          </a:p>
          <a:p>
            <a:pPr eaLnBrk="0" hangingPunct="0">
              <a:buClr>
                <a:schemeClr val="folHlink"/>
              </a:buClr>
              <a:buFont typeface="Wingdings" panose="05000000000000000000" pitchFamily="2" charset="2"/>
            </a:pPr>
            <a:endParaRPr lang="en-US" altLang="ja-JP" sz="2000">
              <a:latin typeface="Arial" panose="020B0604020202020204" pitchFamily="34" charset="0"/>
            </a:endParaRPr>
          </a:p>
          <a:p>
            <a:pPr eaLnBrk="0" hangingPunct="0">
              <a:buClr>
                <a:schemeClr val="folHlink"/>
              </a:buClr>
              <a:buFont typeface="Wingdings" panose="05000000000000000000" pitchFamily="2" charset="2"/>
            </a:pPr>
            <a:r>
              <a:rPr lang="en-US" altLang="ja-JP" sz="1600">
                <a:latin typeface="Arial" panose="020B0604020202020204" pitchFamily="34" charset="0"/>
                <a:hlinkClick r:id="rId2"/>
              </a:rPr>
              <a:t>http://en.wikipedia.org/wiki/Year_2000_problem</a:t>
            </a:r>
            <a:endParaRPr lang="en-US" altLang="ja-JP" sz="1600">
              <a:latin typeface="Arial" panose="020B0604020202020204" pitchFamily="34" charset="0"/>
            </a:endParaRPr>
          </a:p>
          <a:p>
            <a:pPr eaLnBrk="0" hangingPunct="0">
              <a:buClr>
                <a:schemeClr val="folHlink"/>
              </a:buClr>
              <a:buFont typeface="Wingdings" panose="05000000000000000000" pitchFamily="2" charset="2"/>
            </a:pPr>
            <a:endParaRPr lang="en-US" altLang="ja-JP" sz="2400">
              <a:latin typeface="Arial" panose="020B0604020202020204" pitchFamily="34" charset="0"/>
            </a:endParaRPr>
          </a:p>
          <a:p>
            <a:pPr eaLnBrk="0" hangingPunct="0">
              <a:buClr>
                <a:schemeClr val="folHlink"/>
              </a:buClr>
              <a:buFont typeface="Wingdings" panose="05000000000000000000" pitchFamily="2" charset="2"/>
              <a:buChar char="n"/>
            </a:pPr>
            <a:endParaRPr lang="en-US" altLang="ja-JP" sz="2400">
              <a:latin typeface="Arial" panose="020B0604020202020204" pitchFamily="34" charset="0"/>
            </a:endParaRPr>
          </a:p>
          <a:p>
            <a:pPr lvl="1" eaLnBrk="0" hangingPunct="0">
              <a:buClr>
                <a:schemeClr val="folHlink"/>
              </a:buClr>
              <a:buFont typeface="Wingdings" panose="05000000000000000000" pitchFamily="2" charset="2"/>
            </a:pPr>
            <a:r>
              <a:rPr lang="en-US" altLang="ja-JP" sz="2400">
                <a:latin typeface="Arial" panose="020B0604020202020204" pitchFamily="34" charset="0"/>
              </a:rPr>
              <a:t> </a:t>
            </a:r>
            <a:endParaRPr lang="en-US" altLang="ja-JP" sz="2400">
              <a:latin typeface="Arial" panose="020B0604020202020204" pitchFamily="34" charset="0"/>
            </a:endParaRPr>
          </a:p>
          <a:p>
            <a:pPr eaLnBrk="0" hangingPunct="0">
              <a:buClr>
                <a:schemeClr val="folHlink"/>
              </a:buClr>
              <a:buFont typeface="Wingdings" panose="05000000000000000000" pitchFamily="2" charset="2"/>
            </a:pPr>
            <a:endParaRPr lang="en-US" altLang="ja-JP" sz="2400">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5734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55299" name="Rectangle 7"/>
          <p:cNvSpPr/>
          <p:nvPr/>
        </p:nvSpPr>
        <p:spPr>
          <a:xfrm>
            <a:off x="468313" y="1304925"/>
            <a:ext cx="8424863" cy="4154170"/>
          </a:xfrm>
          <a:prstGeom prst="rect">
            <a:avLst/>
          </a:prstGeom>
          <a:noFill/>
          <a:ln w="9525">
            <a:noFill/>
          </a:ln>
        </p:spPr>
        <p:txBody>
          <a:bodyPr anchor="t">
            <a:spAutoFit/>
          </a:bodyPr>
          <a:p>
            <a:pPr eaLnBrk="0" fontAlgn="base" hangingPunct="0">
              <a:buClr>
                <a:schemeClr val="folHlink"/>
              </a:buClr>
              <a:buFont typeface="Wingdings" panose="05000000000000000000" pitchFamily="2" charset="2"/>
              <a:buChar char="n"/>
            </a:pPr>
            <a:r>
              <a:rPr lang="en-US" altLang="zh-CN" sz="2400" strike="noStrike" noProof="1">
                <a:latin typeface="Arial" panose="020B0604020202020204" pitchFamily="34" charset="0"/>
                <a:ea typeface="MS PGothic" panose="020B0600070205080204" pitchFamily="34" charset="-128"/>
                <a:cs typeface="+mn-cs"/>
              </a:rPr>
              <a:t> </a:t>
            </a:r>
            <a:r>
              <a:rPr lang="en-US" altLang="ja-JP" sz="2400" strike="noStrike" noProof="1">
                <a:latin typeface="Arial" panose="020B0604020202020204" pitchFamily="34" charset="0"/>
                <a:ea typeface="MS PGothic" panose="020B0600070205080204" pitchFamily="34" charset="-128"/>
                <a:cs typeface="+mn-cs"/>
              </a:rPr>
              <a:t>exhibit</a:t>
            </a:r>
            <a:endParaRPr lang="en-US" altLang="ja-JP" sz="2400" strike="noStrike" noProof="1">
              <a:latin typeface="Arial" panose="020B0604020202020204" pitchFamily="34" charset="0"/>
            </a:endParaRPr>
          </a:p>
          <a:p>
            <a:pPr algn="l" eaLnBrk="0" fontAlgn="base" hangingPunct="0">
              <a:buClr>
                <a:schemeClr val="folHlink"/>
              </a:buClr>
              <a:buSzTx/>
              <a:buFont typeface="Wingdings" panose="05000000000000000000" pitchFamily="2" charset="2"/>
              <a:buChar char="n"/>
            </a:pPr>
            <a:r>
              <a:rPr lang="en-US" altLang="ja-JP" sz="2400" strike="noStrike" noProof="1">
                <a:latin typeface="Arial" panose="020B0604020202020204" pitchFamily="34" charset="0"/>
                <a:ea typeface="MS PGothic" panose="020B0600070205080204" pitchFamily="34" charset="-128"/>
                <a:cs typeface="+mn-cs"/>
              </a:rPr>
              <a:t> pivotal</a:t>
            </a:r>
            <a:endParaRPr lang="en-US" altLang="ja-JP" sz="2400" strike="noStrike" noProof="1">
              <a:latin typeface="Arial" panose="020B0604020202020204" pitchFamily="34" charset="0"/>
            </a:endParaRPr>
          </a:p>
          <a:p>
            <a:pPr algn="l" eaLnBrk="0" fontAlgn="base" hangingPunct="0">
              <a:buClr>
                <a:schemeClr val="folHlink"/>
              </a:buClr>
              <a:buSzTx/>
              <a:buFont typeface="Wingdings" panose="05000000000000000000" pitchFamily="2" charset="2"/>
              <a:buChar char="n"/>
            </a:pPr>
            <a:r>
              <a:rPr lang="en-US" altLang="ja-JP" sz="2400" strike="noStrike" noProof="1">
                <a:latin typeface="Arial" panose="020B0604020202020204" pitchFamily="34" charset="0"/>
                <a:ea typeface="MS PGothic" panose="020B0600070205080204" pitchFamily="34" charset="-128"/>
                <a:cs typeface="+mn-cs"/>
              </a:rPr>
              <a:t> executed</a:t>
            </a:r>
            <a:endParaRPr lang="en-US" altLang="ja-JP" sz="2400" strike="noStrike" noProof="1">
              <a:latin typeface="Arial" panose="020B0604020202020204" pitchFamily="34" charset="0"/>
            </a:endParaRPr>
          </a:p>
          <a:p>
            <a:pPr algn="l" eaLnBrk="0" fontAlgn="base" hangingPunct="0">
              <a:buClr>
                <a:schemeClr val="folHlink"/>
              </a:buClr>
              <a:buSzTx/>
              <a:buFont typeface="Wingdings" panose="05000000000000000000" pitchFamily="2" charset="2"/>
              <a:buChar char="n"/>
            </a:pPr>
            <a:r>
              <a:rPr lang="en-US" altLang="ja-JP" sz="2400" strike="noStrike" noProof="1">
                <a:latin typeface="Arial" panose="020B0604020202020204" pitchFamily="34" charset="0"/>
                <a:ea typeface="MS PGothic" panose="020B0600070205080204" pitchFamily="34" charset="-128"/>
                <a:cs typeface="+mn-cs"/>
              </a:rPr>
              <a:t> Myths</a:t>
            </a:r>
            <a:endParaRPr lang="en-US" altLang="ja-JP" sz="2400" strike="noStrike" noProof="1">
              <a:latin typeface="Arial" panose="020B0604020202020204" pitchFamily="34" charset="0"/>
            </a:endParaRPr>
          </a:p>
          <a:p>
            <a:pPr algn="l" eaLnBrk="0" fontAlgn="base" hangingPunct="0">
              <a:buClr>
                <a:schemeClr val="folHlink"/>
              </a:buClr>
              <a:buSzTx/>
              <a:buFont typeface="Wingdings" panose="05000000000000000000" pitchFamily="2" charset="2"/>
              <a:buChar char="n"/>
            </a:pPr>
            <a:r>
              <a:rPr lang="en-US" altLang="ja-JP" sz="2400" strike="noStrike" noProof="1">
                <a:cs typeface="+mn-cs"/>
                <a:sym typeface="+mn-ea"/>
              </a:rPr>
              <a:t> establishment</a:t>
            </a:r>
            <a:endParaRPr lang="en-US" altLang="ja-JP" sz="2400" strike="noStrike" noProof="1">
              <a:sym typeface="+mn-ea"/>
            </a:endParaRPr>
          </a:p>
          <a:p>
            <a:pPr algn="l" eaLnBrk="0" fontAlgn="base" hangingPunct="0">
              <a:buClr>
                <a:schemeClr val="folHlink"/>
              </a:buClr>
              <a:buSzTx/>
              <a:buFont typeface="Wingdings" panose="05000000000000000000" pitchFamily="2" charset="2"/>
              <a:buChar char="n"/>
            </a:pPr>
            <a:r>
              <a:rPr lang="en-US" altLang="ja-JP" sz="2400" strike="noStrike" noProof="1">
                <a:latin typeface="Arial" panose="020B0604020202020204" pitchFamily="34" charset="0"/>
                <a:ea typeface="MS PGothic" panose="020B0600070205080204" pitchFamily="34" charset="-128"/>
                <a:cs typeface="+mn-cs"/>
                <a:sym typeface="+mn-ea"/>
              </a:rPr>
              <a:t> systematic, disciplined, quantifiable</a:t>
            </a:r>
            <a:endParaRPr lang="en-US" altLang="ja-JP" sz="2400" strike="noStrike" noProof="1">
              <a:sym typeface="+mn-ea"/>
            </a:endParaRPr>
          </a:p>
          <a:p>
            <a:pPr algn="l" eaLnBrk="0" fontAlgn="base" hangingPunct="0">
              <a:buClr>
                <a:schemeClr val="folHlink"/>
              </a:buClr>
              <a:buSzTx/>
              <a:buFont typeface="Wingdings" panose="05000000000000000000" pitchFamily="2" charset="2"/>
              <a:buChar char="n"/>
            </a:pPr>
            <a:r>
              <a:rPr lang="en-US" altLang="ja-JP" sz="2400" strike="noStrike" noProof="1">
                <a:cs typeface="+mn-cs"/>
                <a:sym typeface="+mn-ea"/>
              </a:rPr>
              <a:t> accuracy </a:t>
            </a:r>
            <a:endParaRPr lang="en-US" altLang="ja-JP" sz="2400" strike="noStrike" noProof="1">
              <a:sym typeface="+mn-ea"/>
            </a:endParaRPr>
          </a:p>
          <a:p>
            <a:pPr algn="l" eaLnBrk="0" fontAlgn="base" hangingPunct="0">
              <a:buClr>
                <a:schemeClr val="folHlink"/>
              </a:buClr>
              <a:buSzTx/>
              <a:buFont typeface="Wingdings" panose="05000000000000000000" pitchFamily="2" charset="2"/>
              <a:buChar char="n"/>
            </a:pPr>
            <a:r>
              <a:rPr lang="en-US" altLang="ja-JP" sz="2400" strike="noStrike" noProof="1">
                <a:latin typeface="Arial" panose="020B0604020202020204" pitchFamily="34" charset="0"/>
                <a:ea typeface="MS PGothic" panose="020B0600070205080204" pitchFamily="34" charset="-128"/>
                <a:cs typeface="+mn-cs"/>
                <a:sym typeface="+mn-ea"/>
              </a:rPr>
              <a:t> essence of </a:t>
            </a:r>
            <a:r>
              <a:rPr lang="en-US" altLang="ja-JP" sz="2400" strike="noStrike" noProof="1">
                <a:cs typeface="+mn-cs"/>
                <a:sym typeface="+mn-ea"/>
              </a:rPr>
              <a:t> </a:t>
            </a:r>
            <a:endParaRPr lang="en-US" altLang="ja-JP" sz="2400" strike="noStrike" noProof="1">
              <a:latin typeface="Arial" panose="020B0604020202020204" pitchFamily="34" charset="0"/>
            </a:endParaRPr>
          </a:p>
          <a:p>
            <a:pPr eaLnBrk="0" fontAlgn="base" hangingPunct="0">
              <a:buClr>
                <a:schemeClr val="folHlink"/>
              </a:buClr>
              <a:buFont typeface="Wingdings" panose="05000000000000000000" pitchFamily="2" charset="2"/>
            </a:pPr>
            <a:endParaRPr lang="en-US" altLang="zh-CN" sz="2400" strike="noStrike" noProof="1">
              <a:latin typeface="Arial" panose="020B0604020202020204" pitchFamily="34" charset="0"/>
            </a:endParaRPr>
          </a:p>
          <a:p>
            <a:pPr eaLnBrk="0" fontAlgn="base" hangingPunct="0">
              <a:buClr>
                <a:schemeClr val="folHlink"/>
              </a:buClr>
              <a:buFont typeface="Wingdings" panose="05000000000000000000" pitchFamily="2" charset="2"/>
            </a:pPr>
            <a:endParaRPr lang="en-US" altLang="zh-CN" sz="2400" strike="noStrike" noProof="1">
              <a:latin typeface="Arial" panose="020B0604020202020204" pitchFamily="34" charset="0"/>
            </a:endParaRPr>
          </a:p>
          <a:p>
            <a:pPr eaLnBrk="0" fontAlgn="base" hangingPunct="0">
              <a:buClr>
                <a:schemeClr val="folHlink"/>
              </a:buClr>
              <a:buFont typeface="Wingdings" panose="05000000000000000000" pitchFamily="2" charset="2"/>
            </a:pPr>
            <a:endParaRPr lang="zh-CN" altLang="en-US" sz="2400" strike="noStrike" noProof="1" dirty="0">
              <a:latin typeface="Arial" panose="020B0604020202020204" pitchFamily="34" charset="0"/>
            </a:endParaRPr>
          </a:p>
        </p:txBody>
      </p:sp>
      <p:sp>
        <p:nvSpPr>
          <p:cNvPr id="57348"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word</a:t>
            </a:r>
            <a:endParaRPr lang="en-US" altLang="ja-JP" sz="2800" b="1">
              <a:latin typeface="Arial" panose="020B0604020202020204" pitchFamily="34" charset="0"/>
            </a:endParaRPr>
          </a:p>
        </p:txBody>
      </p:sp>
      <p:pic>
        <p:nvPicPr>
          <p:cNvPr id="57349" name="Picture 12" descr="content"/>
          <p:cNvPicPr>
            <a:picLocks noChangeAspect="1"/>
          </p:cNvPicPr>
          <p:nvPr/>
        </p:nvPicPr>
        <p:blipFill>
          <a:blip r:embed="rId1"/>
          <a:stretch>
            <a:fillRect/>
          </a:stretch>
        </p:blipFill>
        <p:spPr>
          <a:xfrm>
            <a:off x="6119813" y="3752850"/>
            <a:ext cx="1590675" cy="159067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6553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65539" name="Rectangle 4"/>
          <p:cNvSpPr/>
          <p:nvPr/>
        </p:nvSpPr>
        <p:spPr>
          <a:xfrm>
            <a:off x="179388" y="225425"/>
            <a:ext cx="8534400" cy="381000"/>
          </a:xfrm>
          <a:prstGeom prst="rect">
            <a:avLst/>
          </a:prstGeom>
          <a:noFill/>
          <a:ln w="9525">
            <a:noFill/>
          </a:ln>
        </p:spPr>
        <p:txBody>
          <a:bodyPr anchor="ctr" anchorCtr="0"/>
          <a:p>
            <a:r>
              <a:rPr lang="en-US" altLang="zh-CN" sz="2800" b="1" kern="0">
                <a:latin typeface="+mj-lt"/>
                <a:ea typeface="宋体" panose="02010600030101010101" pitchFamily="2" charset="-122"/>
                <a:cs typeface="+mj-cs"/>
              </a:rPr>
              <a:t>1.2 Defining  the Discipline</a:t>
            </a:r>
            <a:endParaRPr lang="en-US" altLang="zh-CN" sz="2800" b="1" kern="0">
              <a:latin typeface="+mj-lt"/>
              <a:ea typeface="宋体" panose="02010600030101010101" pitchFamily="2" charset="-122"/>
              <a:cs typeface="+mj-cs"/>
            </a:endParaRPr>
          </a:p>
        </p:txBody>
      </p:sp>
      <p:sp>
        <p:nvSpPr>
          <p:cNvPr id="162824" name="Rectangle 8"/>
          <p:cNvSpPr>
            <a:spLocks noChangeArrowheads="1"/>
          </p:cNvSpPr>
          <p:nvPr/>
        </p:nvSpPr>
        <p:spPr bwMode="auto">
          <a:xfrm>
            <a:off x="358775" y="1125538"/>
            <a:ext cx="8569325" cy="4399915"/>
          </a:xfrm>
          <a:prstGeom prst="rect">
            <a:avLst/>
          </a:prstGeom>
          <a:noFill/>
          <a:ln w="9525">
            <a:noFill/>
            <a:miter lim="800000"/>
          </a:ln>
          <a:effectLst/>
        </p:spPr>
        <p:txBody>
          <a:bodyPr>
            <a:spAutoFit/>
          </a:bodyPr>
          <a:p>
            <a:pPr marL="304800" marR="0" indent="-304800" algn="l" defTabSz="914400" rtl="0" eaLnBrk="0" fontAlgn="base" latinLnBrk="0" hangingPunct="0">
              <a:lnSpc>
                <a:spcPct val="100000"/>
              </a:lnSpc>
              <a:spcBef>
                <a:spcPct val="0"/>
              </a:spcBef>
              <a:spcAft>
                <a:spcPct val="0"/>
              </a:spcAft>
              <a:buClrTx/>
              <a:buSzTx/>
              <a:buFontTx/>
              <a:buNone/>
            </a:pPr>
            <a:r>
              <a:rPr kumimoji="0" lang="en-US" altLang="zh-CN"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Software Engineering: </a:t>
            </a:r>
            <a:endParaRPr kumimoji="0" lang="en-US" altLang="ja-JP"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304800" marR="0" indent="-304800" algn="l" defTabSz="914400" rtl="0" eaLnBrk="0" fontAlgn="base" latinLnBrk="0" hangingPunct="0">
              <a:lnSpc>
                <a:spcPct val="100000"/>
              </a:lnSpc>
              <a:spcBef>
                <a:spcPct val="0"/>
              </a:spcBef>
              <a:spcAft>
                <a:spcPct val="0"/>
              </a:spcAft>
              <a:buClrTx/>
              <a:buSzTx/>
              <a:buFontTx/>
              <a:buNone/>
            </a:pPr>
            <a:r>
              <a:rPr kumimoji="0" lang="zh-CN" altLang="en-US" sz="24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a:t>
            </a:r>
            <a:r>
              <a:rPr kumimoji="0" lang="en-US" altLang="zh-CN"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1</a:t>
            </a:r>
            <a:r>
              <a:rPr kumimoji="0" lang="zh-CN" altLang="en-US" sz="24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zh-CN"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The application of a systematic, disciplined, quantifiable approach to the development, operation, and maintenance of software; </a:t>
            </a:r>
            <a:endParaRPr kumimoji="0" lang="en-US" altLang="zh-CN"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304800" marR="0" indent="-304800" algn="l" defTabSz="914400" rtl="0" eaLnBrk="0" fontAlgn="base" latinLnBrk="0" hangingPunct="0">
              <a:lnSpc>
                <a:spcPct val="100000"/>
              </a:lnSpc>
              <a:spcBef>
                <a:spcPct val="0"/>
              </a:spcBef>
              <a:spcAft>
                <a:spcPct val="0"/>
              </a:spcAft>
              <a:buClrTx/>
              <a:buSzTx/>
              <a:buFontTx/>
              <a:buNone/>
            </a:pPr>
            <a:r>
              <a:rPr kumimoji="0" lang="en-US" altLang="zh-CN"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that is, the application of engineering to software. </a:t>
            </a:r>
            <a:endParaRPr kumimoji="0" lang="en-US" altLang="zh-CN"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304800" marR="0" indent="-304800" algn="l" defTabSz="914400" rtl="0" eaLnBrk="0" fontAlgn="base" latinLnBrk="0" hangingPunct="0">
              <a:lnSpc>
                <a:spcPct val="100000"/>
              </a:lnSpc>
              <a:spcBef>
                <a:spcPct val="0"/>
              </a:spcBef>
              <a:spcAft>
                <a:spcPct val="0"/>
              </a:spcAft>
              <a:buClrTx/>
              <a:buSzTx/>
              <a:buFontTx/>
              <a:buNone/>
            </a:pPr>
            <a:r>
              <a:rPr kumimoji="0" lang="zh-CN" altLang="en-US" sz="24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a:t>
            </a:r>
            <a:r>
              <a:rPr kumimoji="0" lang="en-US" altLang="zh-CN"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2</a:t>
            </a:r>
            <a:r>
              <a:rPr kumimoji="0" lang="zh-CN" altLang="en-US" sz="24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zh-CN"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The study of approaches as in (1).</a:t>
            </a:r>
            <a:endParaRPr kumimoji="0" lang="en-US" altLang="zh-CN"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304800" marR="0" indent="-304800" algn="l" defTabSz="914400" rtl="0" eaLnBrk="0" fontAlgn="base" latinLnBrk="0" hangingPunct="0">
              <a:lnSpc>
                <a:spcPct val="100000"/>
              </a:lnSpc>
              <a:spcBef>
                <a:spcPct val="0"/>
              </a:spcBef>
              <a:spcAft>
                <a:spcPct val="0"/>
              </a:spcAft>
              <a:buClrTx/>
              <a:buSzTx/>
              <a:buFontTx/>
              <a:buNone/>
            </a:pPr>
            <a:endParaRPr kumimoji="0" lang="en-US" altLang="zh-CN"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304800" marR="0" indent="-304800" algn="l" defTabSz="914400" rtl="0" eaLnBrk="0" fontAlgn="base" latinLnBrk="0" hangingPunct="0">
              <a:lnSpc>
                <a:spcPct val="100000"/>
              </a:lnSpc>
              <a:spcBef>
                <a:spcPct val="0"/>
              </a:spcBef>
              <a:spcAft>
                <a:spcPct val="0"/>
              </a:spcAft>
              <a:buClrTx/>
              <a:buSzTx/>
              <a:buFontTx/>
              <a:buNone/>
            </a:pPr>
            <a:r>
              <a:rPr kumimoji="0" lang="en-US" altLang="zh-CN"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zh-CN" altLang="en-US" sz="24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a:t>
            </a:r>
            <a:r>
              <a:rPr kumimoji="0" lang="zh-CN" altLang="en-US" sz="24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t>将系统化、规范化、可量化的方法应用于软件的开发、运行和维护</a:t>
            </a:r>
            <a:r>
              <a:rPr kumimoji="0" lang="zh-CN" altLang="en-US" sz="24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a:t>
            </a:r>
            <a:r>
              <a:rPr kumimoji="0" lang="zh-CN" altLang="en-US" sz="24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黑体" panose="02010609060101010101" pitchFamily="49" charset="-122"/>
                <a:cs typeface="+mn-cs"/>
              </a:rPr>
              <a:t>即：将工程化的方法应用于软件（开发）</a:t>
            </a:r>
            <a:endParaRPr kumimoji="0" lang="zh-CN" altLang="en-US" sz="24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黑体" panose="02010609060101010101" pitchFamily="49" charset="-122"/>
              <a:cs typeface="+mn-cs"/>
            </a:endParaRPr>
          </a:p>
          <a:p>
            <a:pPr marL="304800" marR="0" indent="-304800" algn="l" defTabSz="914400" rtl="0" eaLnBrk="0" fontAlgn="base" latinLnBrk="0" hangingPunct="0">
              <a:lnSpc>
                <a:spcPct val="100000"/>
              </a:lnSpc>
              <a:spcBef>
                <a:spcPct val="0"/>
              </a:spcBef>
              <a:spcAft>
                <a:spcPct val="0"/>
              </a:spcAft>
              <a:buClrTx/>
              <a:buSzTx/>
              <a:buFontTx/>
              <a:buNone/>
            </a:pPr>
            <a:r>
              <a:rPr kumimoji="0" lang="zh-CN" altLang="en-US" sz="24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rPr>
              <a:t>（以及对上述方法的研究）</a:t>
            </a:r>
            <a:endParaRPr kumimoji="0" lang="zh-CN" altLang="en-US" sz="2400" b="0" i="0" u="none" strike="noStrike" kern="1200" cap="none" spc="0" normalizeH="0" baseline="0" noProof="1" dirty="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a:p>
            <a:pPr marL="304800" marR="0" indent="-304800" algn="l" defTabSz="914400" rtl="0" eaLnBrk="0" fontAlgn="base" latinLnBrk="0" hangingPunct="0">
              <a:lnSpc>
                <a:spcPct val="100000"/>
              </a:lnSpc>
              <a:spcBef>
                <a:spcPct val="0"/>
              </a:spcBef>
              <a:spcAft>
                <a:spcPct val="0"/>
              </a:spcAft>
              <a:buClrTx/>
              <a:buSzTx/>
              <a:buFontTx/>
              <a:buNone/>
            </a:pPr>
            <a:endParaRPr kumimoji="0" lang="en-US" altLang="zh-CN" sz="24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a:p>
            <a:pPr marL="304800" marR="0" indent="-304800" algn="l" defTabSz="914400" rtl="0" eaLnBrk="0" fontAlgn="base" latinLnBrk="0" hangingPunct="0">
              <a:lnSpc>
                <a:spcPct val="100000"/>
              </a:lnSpc>
              <a:spcBef>
                <a:spcPct val="0"/>
              </a:spcBef>
              <a:spcAft>
                <a:spcPct val="0"/>
              </a:spcAft>
              <a:buClrTx/>
              <a:buSzTx/>
              <a:buFontTx/>
              <a:buNone/>
            </a:pPr>
            <a:r>
              <a:rPr kumimoji="0" lang="en-US" altLang="ja-JP" sz="1600" b="0" i="0" u="none" strike="noStrike" kern="1200" cap="none" spc="0" normalizeH="0" baseline="0" noProof="1">
                <a:solidFill>
                  <a:srgbClr val="F3FF07"/>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endPar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页脚占位符 3"/>
          <p:cNvSpPr>
            <a:spLocks noGrp="1"/>
          </p:cNvSpPr>
          <p:nvPr>
            <p:ph type="ftr" sz="quarter" idx="10"/>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ctr" eaLnBrk="0" hangingPunct="0"/>
            <a:r>
              <a:rPr lang="ja-JP" altLang="en-US" sz="900" dirty="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67586" name="灯片编号占位符 4"/>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0" hangingPunct="0"/>
            <a:fld id="{9A0DB2DC-4C9A-4742-B13C-FB6460FD3503}" type="slidenum">
              <a:rPr lang="en-US" altLang="zh-CN" sz="1200">
                <a:solidFill>
                  <a:schemeClr val="bg1"/>
                </a:solidFill>
              </a:rPr>
            </a:fld>
            <a:endParaRPr lang="en-US" altLang="zh-CN" sz="1200">
              <a:solidFill>
                <a:schemeClr val="bg1"/>
              </a:solidFill>
            </a:endParaRPr>
          </a:p>
        </p:txBody>
      </p:sp>
      <p:sp>
        <p:nvSpPr>
          <p:cNvPr id="67587" name="Rectangle 2"/>
          <p:cNvSpPr>
            <a:spLocks noGrp="1"/>
          </p:cNvSpPr>
          <p:nvPr>
            <p:ph type="title"/>
          </p:nvPr>
        </p:nvSpPr>
        <p:spPr>
          <a:xfrm>
            <a:off x="1150938" y="800100"/>
            <a:ext cx="5421312" cy="1331913"/>
          </a:xfrm>
          <a:ln w="12700"/>
        </p:spPr>
        <p:txBody>
          <a:bodyPr vert="horz" wrap="square" lIns="63500" tIns="25400" rIns="63500" bIns="25400" anchor="t" anchorCtr="0">
            <a:spAutoFit/>
          </a:bodyPr>
          <a:p>
            <a:r>
              <a:rPr lang="en-US" altLang="zh-CN">
                <a:ea typeface="宋体" panose="02010600030101010101" pitchFamily="2" charset="-122"/>
              </a:rPr>
              <a:t>A Layered Technology</a:t>
            </a:r>
            <a:br>
              <a:rPr lang="en-US" altLang="zh-CN">
                <a:ea typeface="宋体" panose="02010600030101010101" pitchFamily="2" charset="-122"/>
              </a:rPr>
            </a:br>
            <a:r>
              <a:rPr lang="zh-CN" altLang="en-US" dirty="0">
                <a:ea typeface="宋体" panose="02010600030101010101" pitchFamily="2" charset="-122"/>
              </a:rPr>
              <a:t>软件工程是一种层次化的技术；</a:t>
            </a:r>
            <a:br>
              <a:rPr lang="zh-CN" altLang="en-US" dirty="0">
                <a:ea typeface="宋体" panose="02010600030101010101" pitchFamily="2" charset="-122"/>
              </a:rPr>
            </a:br>
            <a:r>
              <a:rPr lang="zh-CN" altLang="en-US" dirty="0">
                <a:ea typeface="宋体" panose="02010600030101010101" pitchFamily="2" charset="-122"/>
              </a:rPr>
              <a:t>软件工程的基础是过程</a:t>
            </a:r>
            <a:endParaRPr lang="zh-CN" altLang="en-US" dirty="0">
              <a:ea typeface="宋体" panose="02010600030101010101" pitchFamily="2" charset="-122"/>
            </a:endParaRPr>
          </a:p>
        </p:txBody>
      </p:sp>
      <p:sp>
        <p:nvSpPr>
          <p:cNvPr id="67588" name="Rectangle 3"/>
          <p:cNvSpPr/>
          <p:nvPr/>
        </p:nvSpPr>
        <p:spPr>
          <a:xfrm>
            <a:off x="3429000" y="5029200"/>
            <a:ext cx="3084513" cy="417513"/>
          </a:xfrm>
          <a:prstGeom prst="rect">
            <a:avLst/>
          </a:prstGeom>
          <a:noFill/>
          <a:ln w="12700">
            <a:noFill/>
          </a:ln>
        </p:spPr>
        <p:txBody>
          <a:bodyPr wrap="none" lIns="90487" tIns="44450" rIns="90487" bIns="44450">
            <a:spAutoFit/>
          </a:bodyPr>
          <a:p>
            <a:pPr eaLnBrk="0" hangingPunct="0">
              <a:lnSpc>
                <a:spcPct val="90000"/>
              </a:lnSpc>
            </a:pPr>
            <a:r>
              <a:rPr lang="en-US" altLang="zh-CN" b="1" i="1">
                <a:solidFill>
                  <a:schemeClr val="folHlink"/>
                </a:solidFill>
                <a:latin typeface="Palatino" pitchFamily="-128" charset="0"/>
                <a:ea typeface="宋体" panose="02010600030101010101" pitchFamily="2" charset="-122"/>
              </a:rPr>
              <a:t>Software Engineering</a:t>
            </a:r>
            <a:endParaRPr lang="en-US" altLang="zh-CN" b="1">
              <a:latin typeface="Palatino" pitchFamily="-128" charset="0"/>
              <a:ea typeface="宋体" panose="02010600030101010101" pitchFamily="2" charset="-122"/>
            </a:endParaRPr>
          </a:p>
        </p:txBody>
      </p:sp>
      <p:sp>
        <p:nvSpPr>
          <p:cNvPr id="67589" name="Oval 4"/>
          <p:cNvSpPr/>
          <p:nvPr/>
        </p:nvSpPr>
        <p:spPr>
          <a:xfrm>
            <a:off x="1004888" y="3397250"/>
            <a:ext cx="7620000" cy="1285875"/>
          </a:xfrm>
          <a:prstGeom prst="ellipse">
            <a:avLst/>
          </a:prstGeom>
          <a:solidFill>
            <a:srgbClr val="01EA89"/>
          </a:solidFill>
          <a:ln w="12700">
            <a:noFill/>
          </a:ln>
          <a:effectLst>
            <a:outerShdw dist="107763" dir="2699999" algn="ctr" rotWithShape="0">
              <a:srgbClr val="808080"/>
            </a:outerShdw>
          </a:effectLst>
        </p:spPr>
        <p:txBody>
          <a:bodyPr wrap="none" anchor="ctr" anchorCtr="0"/>
          <a:p>
            <a:pPr eaLnBrk="0" hangingPunct="0"/>
            <a:endParaRPr lang="zh-CN" altLang="en-US" dirty="0">
              <a:latin typeface="Arial" panose="020B0604020202020204" pitchFamily="34" charset="0"/>
            </a:endParaRPr>
          </a:p>
        </p:txBody>
      </p:sp>
      <p:sp>
        <p:nvSpPr>
          <p:cNvPr id="67590" name="Oval 5"/>
          <p:cNvSpPr/>
          <p:nvPr/>
        </p:nvSpPr>
        <p:spPr>
          <a:xfrm>
            <a:off x="1462088" y="3032760"/>
            <a:ext cx="6629400" cy="1200150"/>
          </a:xfrm>
          <a:prstGeom prst="ellipse">
            <a:avLst/>
          </a:prstGeom>
          <a:solidFill>
            <a:srgbClr val="BC3700"/>
          </a:solidFill>
          <a:ln w="12700">
            <a:noFill/>
          </a:ln>
          <a:effectLst>
            <a:outerShdw dist="107763" dir="2699999" algn="ctr" rotWithShape="0">
              <a:srgbClr val="808080"/>
            </a:outerShdw>
          </a:effectLst>
        </p:spPr>
        <p:txBody>
          <a:bodyPr wrap="none" anchor="ctr" anchorCtr="0"/>
          <a:p>
            <a:pPr eaLnBrk="0" hangingPunct="0"/>
            <a:endParaRPr lang="zh-CN" altLang="en-US" dirty="0">
              <a:latin typeface="Arial" panose="020B0604020202020204" pitchFamily="34" charset="0"/>
            </a:endParaRPr>
          </a:p>
        </p:txBody>
      </p:sp>
      <p:sp>
        <p:nvSpPr>
          <p:cNvPr id="67591" name="Oval 6"/>
          <p:cNvSpPr/>
          <p:nvPr/>
        </p:nvSpPr>
        <p:spPr>
          <a:xfrm>
            <a:off x="1995488" y="2511425"/>
            <a:ext cx="5486400" cy="1028700"/>
          </a:xfrm>
          <a:prstGeom prst="ellipse">
            <a:avLst/>
          </a:prstGeom>
          <a:solidFill>
            <a:schemeClr val="tx2"/>
          </a:solidFill>
          <a:ln w="12700">
            <a:noFill/>
          </a:ln>
          <a:effectLst>
            <a:outerShdw dist="107763" dir="2699999" algn="ctr" rotWithShape="0">
              <a:srgbClr val="808080"/>
            </a:outerShdw>
          </a:effectLst>
        </p:spPr>
        <p:txBody>
          <a:bodyPr wrap="none" anchor="ctr" anchorCtr="0"/>
          <a:p>
            <a:pPr eaLnBrk="0" hangingPunct="0"/>
            <a:endParaRPr lang="zh-CN" altLang="en-US" dirty="0">
              <a:latin typeface="Arial" panose="020B0604020202020204" pitchFamily="34" charset="0"/>
            </a:endParaRPr>
          </a:p>
        </p:txBody>
      </p:sp>
      <p:sp>
        <p:nvSpPr>
          <p:cNvPr id="67592" name="Oval 7"/>
          <p:cNvSpPr/>
          <p:nvPr/>
        </p:nvSpPr>
        <p:spPr>
          <a:xfrm>
            <a:off x="2376488" y="2282825"/>
            <a:ext cx="4724400" cy="685800"/>
          </a:xfrm>
          <a:prstGeom prst="ellipse">
            <a:avLst/>
          </a:prstGeom>
          <a:solidFill>
            <a:srgbClr val="790015"/>
          </a:solidFill>
          <a:ln w="12700">
            <a:noFill/>
          </a:ln>
          <a:effectLst>
            <a:outerShdw dist="107763" dir="2699999" algn="ctr" rotWithShape="0">
              <a:srgbClr val="808080"/>
            </a:outerShdw>
          </a:effectLst>
        </p:spPr>
        <p:txBody>
          <a:bodyPr wrap="none" anchor="ctr" anchorCtr="0"/>
          <a:p>
            <a:pPr eaLnBrk="0" hangingPunct="0"/>
            <a:endParaRPr lang="zh-CN" altLang="en-US" dirty="0">
              <a:latin typeface="Arial" panose="020B0604020202020204" pitchFamily="34" charset="0"/>
            </a:endParaRPr>
          </a:p>
        </p:txBody>
      </p:sp>
      <p:sp>
        <p:nvSpPr>
          <p:cNvPr id="156680" name="Rectangle 8"/>
          <p:cNvSpPr>
            <a:spLocks noChangeArrowheads="1"/>
          </p:cNvSpPr>
          <p:nvPr/>
        </p:nvSpPr>
        <p:spPr bwMode="auto">
          <a:xfrm>
            <a:off x="3657600" y="4238625"/>
            <a:ext cx="2141538"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Palatino" pitchFamily="-128" charset="0"/>
                <a:ea typeface="宋体" panose="02010600030101010101" pitchFamily="2" charset="-122"/>
                <a:cs typeface="+mn-cs"/>
              </a:rPr>
              <a:t>a “quality” focus</a:t>
            </a:r>
            <a:endParaRPr kumimoji="0"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Palatino" pitchFamily="-128" charset="0"/>
              <a:ea typeface="宋体" panose="02010600030101010101" pitchFamily="2" charset="-122"/>
              <a:cs typeface="+mn-cs"/>
            </a:endParaRPr>
          </a:p>
        </p:txBody>
      </p:sp>
      <p:sp>
        <p:nvSpPr>
          <p:cNvPr id="156681" name="Rectangle 9"/>
          <p:cNvSpPr>
            <a:spLocks noChangeArrowheads="1"/>
          </p:cNvSpPr>
          <p:nvPr/>
        </p:nvSpPr>
        <p:spPr bwMode="auto">
          <a:xfrm>
            <a:off x="4284345" y="3644900"/>
            <a:ext cx="1193800" cy="39624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squar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DADADA"/>
                </a:solidFill>
                <a:effectLst>
                  <a:outerShdw blurRad="38100" dist="38100" dir="2700000" algn="tl">
                    <a:srgbClr val="000000"/>
                  </a:outerShdw>
                </a:effectLst>
                <a:uLnTx/>
                <a:uFillTx/>
                <a:latin typeface="Palatino" pitchFamily="-128" charset="0"/>
                <a:ea typeface="宋体" panose="02010600030101010101" pitchFamily="2" charset="-122"/>
                <a:cs typeface="+mn-cs"/>
              </a:rPr>
              <a:t>process </a:t>
            </a:r>
            <a:endParaRPr kumimoji="0" lang="en-US" altLang="zh-CN" sz="2000" b="1" i="0" u="none" strike="noStrike" kern="1200" cap="none" spc="0" normalizeH="0" baseline="0" noProof="0">
              <a:ln>
                <a:noFill/>
              </a:ln>
              <a:solidFill>
                <a:srgbClr val="DADADA"/>
              </a:solidFill>
              <a:effectLst>
                <a:outerShdw blurRad="38100" dist="38100" dir="2700000" algn="tl">
                  <a:srgbClr val="000000"/>
                </a:outerShdw>
              </a:effectLst>
              <a:uLnTx/>
              <a:uFillTx/>
              <a:latin typeface="Palatino" pitchFamily="-128" charset="0"/>
              <a:ea typeface="宋体" panose="02010600030101010101" pitchFamily="2" charset="-122"/>
              <a:cs typeface="+mn-cs"/>
            </a:endParaRPr>
          </a:p>
        </p:txBody>
      </p:sp>
      <p:sp>
        <p:nvSpPr>
          <p:cNvPr id="156682" name="Rectangle 10"/>
          <p:cNvSpPr>
            <a:spLocks noChangeArrowheads="1"/>
          </p:cNvSpPr>
          <p:nvPr/>
        </p:nvSpPr>
        <p:spPr bwMode="auto">
          <a:xfrm>
            <a:off x="4114800" y="3038475"/>
            <a:ext cx="1182688"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DADADA"/>
                </a:solidFill>
                <a:effectLst>
                  <a:outerShdw blurRad="38100" dist="38100" dir="2700000" algn="tl">
                    <a:srgbClr val="000000"/>
                  </a:outerShdw>
                </a:effectLst>
                <a:uLnTx/>
                <a:uFillTx/>
                <a:latin typeface="Palatino" pitchFamily="-128" charset="0"/>
                <a:ea typeface="宋体" panose="02010600030101010101" pitchFamily="2" charset="-122"/>
                <a:cs typeface="+mn-cs"/>
              </a:rPr>
              <a:t>methods</a:t>
            </a:r>
            <a:endParaRPr kumimoji="0" lang="en-US" altLang="zh-CN" sz="2000" b="1" i="0" u="none" strike="noStrike" kern="1200" cap="none" spc="0" normalizeH="0" baseline="0" noProof="0">
              <a:ln>
                <a:noFill/>
              </a:ln>
              <a:solidFill>
                <a:srgbClr val="DADADA"/>
              </a:solidFill>
              <a:effectLst>
                <a:outerShdw blurRad="38100" dist="38100" dir="2700000" algn="tl">
                  <a:srgbClr val="000000"/>
                </a:outerShdw>
              </a:effectLst>
              <a:uLnTx/>
              <a:uFillTx/>
              <a:latin typeface="Palatino" pitchFamily="-128" charset="0"/>
              <a:ea typeface="宋体" panose="02010600030101010101" pitchFamily="2" charset="-122"/>
              <a:cs typeface="+mn-cs"/>
            </a:endParaRPr>
          </a:p>
        </p:txBody>
      </p:sp>
      <p:sp>
        <p:nvSpPr>
          <p:cNvPr id="156683" name="Rectangle 11"/>
          <p:cNvSpPr>
            <a:spLocks noChangeArrowheads="1"/>
          </p:cNvSpPr>
          <p:nvPr/>
        </p:nvSpPr>
        <p:spPr bwMode="auto">
          <a:xfrm>
            <a:off x="4419600" y="2438400"/>
            <a:ext cx="746125"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DADADA"/>
                </a:solidFill>
                <a:effectLst>
                  <a:outerShdw blurRad="38100" dist="38100" dir="2700000" algn="tl">
                    <a:srgbClr val="000000"/>
                  </a:outerShdw>
                </a:effectLst>
                <a:uLnTx/>
                <a:uFillTx/>
                <a:latin typeface="Palatino" pitchFamily="-128" charset="0"/>
                <a:ea typeface="宋体" panose="02010600030101010101" pitchFamily="2" charset="-122"/>
                <a:cs typeface="+mn-cs"/>
              </a:rPr>
              <a:t>tools</a:t>
            </a:r>
            <a:endParaRPr kumimoji="0" lang="en-US" altLang="zh-CN" sz="2000" b="1" i="0" u="none" strike="noStrike" kern="1200" cap="none" spc="0" normalizeH="0" baseline="0" noProof="0">
              <a:ln>
                <a:noFill/>
              </a:ln>
              <a:solidFill>
                <a:srgbClr val="DADADA"/>
              </a:solidFill>
              <a:effectLst>
                <a:outerShdw blurRad="38100" dist="38100" dir="2700000" algn="tl">
                  <a:srgbClr val="000000"/>
                </a:outerShdw>
              </a:effectLst>
              <a:uLnTx/>
              <a:uFillTx/>
              <a:latin typeface="Palatino" pitchFamily="-128" charset="0"/>
              <a:ea typeface="宋体" panose="02010600030101010101" pitchFamily="2" charset="-122"/>
              <a:cs typeface="+mn-cs"/>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Grp="1"/>
          </p:cNvSpPr>
          <p:nvPr>
            <p:ph type="title"/>
          </p:nvPr>
        </p:nvSpPr>
        <p:spPr>
          <a:xfrm>
            <a:off x="287338" y="225425"/>
            <a:ext cx="8534400" cy="381000"/>
          </a:xfrm>
        </p:spPr>
        <p:txBody>
          <a:bodyPr vert="horz" wrap="square" lIns="91440" tIns="45720" rIns="91440" bIns="45720" anchor="ctr" anchorCtr="0"/>
          <a:p>
            <a:r>
              <a:rPr lang="en-US" altLang="zh-CN">
                <a:ea typeface="宋体" panose="02010600030101010101" pitchFamily="2" charset="-122"/>
              </a:rPr>
              <a:t>Quality Focus</a:t>
            </a:r>
            <a:endParaRPr lang="zh-CN" altLang="en-US" dirty="0">
              <a:ea typeface="宋体" panose="02010600030101010101" pitchFamily="2" charset="-122"/>
            </a:endParaRPr>
          </a:p>
        </p:txBody>
      </p:sp>
      <p:sp>
        <p:nvSpPr>
          <p:cNvPr id="68610" name="Rectangle 3"/>
          <p:cNvSpPr>
            <a:spLocks noGrp="1"/>
          </p:cNvSpPr>
          <p:nvPr>
            <p:ph idx="1"/>
          </p:nvPr>
        </p:nvSpPr>
        <p:spPr>
          <a:xfrm>
            <a:off x="684213" y="1089025"/>
            <a:ext cx="7772400" cy="4419600"/>
          </a:xfrm>
        </p:spPr>
        <p:txBody>
          <a:bodyPr vert="horz" wrap="square" lIns="91440" tIns="45720" rIns="91440" bIns="45720" anchor="t" anchorCtr="0"/>
          <a:p>
            <a:r>
              <a:rPr lang="en-US" altLang="zh-CN">
                <a:ea typeface="宋体" panose="02010600030101010101" pitchFamily="2" charset="-122"/>
              </a:rPr>
              <a:t>Is a  </a:t>
            </a:r>
            <a:r>
              <a:rPr lang="en-US" altLang="zh-CN">
                <a:solidFill>
                  <a:srgbClr val="FF0000"/>
                </a:solidFill>
                <a:ea typeface="宋体" panose="02010600030101010101" pitchFamily="2" charset="-122"/>
              </a:rPr>
              <a:t>bedrock</a:t>
            </a:r>
            <a:r>
              <a:rPr lang="en-US" altLang="zh-CN">
                <a:ea typeface="宋体" panose="02010600030101010101" pitchFamily="2" charset="-122"/>
              </a:rPr>
              <a:t> to support SW engineering </a:t>
            </a:r>
            <a:endParaRPr lang="en-US" altLang="zh-CN">
              <a:ea typeface="宋体" panose="02010600030101010101" pitchFamily="2" charset="-122"/>
            </a:endParaRPr>
          </a:p>
          <a:p>
            <a:r>
              <a:rPr lang="en-US" altLang="zh-CN">
                <a:ea typeface="宋体" panose="02010600030101010101" pitchFamily="2" charset="-122"/>
              </a:rPr>
              <a:t>Is a organizational commitment to software</a:t>
            </a:r>
            <a:endParaRPr lang="en-US" altLang="zh-CN">
              <a:ea typeface="宋体" panose="02010600030101010101" pitchFamily="2" charset="-122"/>
            </a:endParaRPr>
          </a:p>
          <a:p>
            <a:r>
              <a:rPr lang="en-US" altLang="zh-CN">
                <a:ea typeface="宋体" panose="02010600030101010101" pitchFamily="2" charset="-122"/>
              </a:rPr>
              <a:t>Need a continuous process improvement</a:t>
            </a:r>
            <a:endParaRPr lang="en-US" altLang="zh-CN">
              <a:ea typeface="宋体" panose="02010600030101010101" pitchFamily="2" charset="-122"/>
            </a:endParaRPr>
          </a:p>
          <a:p>
            <a:endParaRPr lang="zh-CN" altLang="en-US" dirty="0"/>
          </a:p>
        </p:txBody>
      </p:sp>
      <p:sp>
        <p:nvSpPr>
          <p:cNvPr id="68611" name="灯片编号占位符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zh-CN" sz="1200">
                <a:solidFill>
                  <a:schemeClr val="bg1"/>
                </a:solidFill>
                <a:latin typeface="Arial" panose="020B0604020202020204" pitchFamily="34" charset="0"/>
              </a:rPr>
            </a:fld>
            <a:endParaRPr lang="en-US" altLang="zh-CN" sz="1200">
              <a:solidFill>
                <a:schemeClr val="bg1"/>
              </a:solidFill>
              <a:latin typeface="Arial" panose="020B0604020202020204" pitchFamily="34" charset="0"/>
            </a:endParaRPr>
          </a:p>
        </p:txBody>
      </p:sp>
      <p:sp>
        <p:nvSpPr>
          <p:cNvPr id="68612"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grpSp>
        <p:nvGrpSpPr>
          <p:cNvPr id="68613" name="Group 4"/>
          <p:cNvGrpSpPr/>
          <p:nvPr/>
        </p:nvGrpSpPr>
        <p:grpSpPr>
          <a:xfrm>
            <a:off x="1905000" y="3581400"/>
            <a:ext cx="5780088" cy="1803400"/>
            <a:chOff x="633" y="1438"/>
            <a:chExt cx="4800" cy="1575"/>
          </a:xfrm>
        </p:grpSpPr>
        <p:sp>
          <p:nvSpPr>
            <p:cNvPr id="68614" name="Oval 5"/>
            <p:cNvSpPr/>
            <p:nvPr/>
          </p:nvSpPr>
          <p:spPr>
            <a:xfrm>
              <a:off x="633" y="2140"/>
              <a:ext cx="4800" cy="811"/>
            </a:xfrm>
            <a:prstGeom prst="ellipse">
              <a:avLst/>
            </a:prstGeom>
            <a:solidFill>
              <a:srgbClr val="01EA89"/>
            </a:solidFill>
            <a:ln w="12700">
              <a:noFill/>
            </a:ln>
            <a:effectLst>
              <a:outerShdw dist="107763" dir="2699999" algn="ctr" rotWithShape="0">
                <a:srgbClr val="808080"/>
              </a:outerShdw>
            </a:effectLst>
          </p:spPr>
          <p:txBody>
            <a:bodyPr wrap="none" anchor="ctr" anchorCtr="0"/>
            <a:p>
              <a:pPr eaLnBrk="0" hangingPunct="0"/>
              <a:endParaRPr lang="zh-CN" altLang="en-US" sz="2800" dirty="0">
                <a:latin typeface="Arial" panose="020B0604020202020204" pitchFamily="34" charset="0"/>
              </a:endParaRPr>
            </a:p>
          </p:txBody>
        </p:sp>
        <p:sp>
          <p:nvSpPr>
            <p:cNvPr id="68615" name="Oval 6"/>
            <p:cNvSpPr/>
            <p:nvPr/>
          </p:nvSpPr>
          <p:spPr>
            <a:xfrm>
              <a:off x="920" y="1871"/>
              <a:ext cx="4175" cy="757"/>
            </a:xfrm>
            <a:prstGeom prst="ellipse">
              <a:avLst/>
            </a:prstGeom>
            <a:solidFill>
              <a:srgbClr val="BC3700"/>
            </a:solidFill>
            <a:ln w="12700">
              <a:noFill/>
            </a:ln>
            <a:effectLst>
              <a:outerShdw dist="107763" dir="2699999" algn="ctr" rotWithShape="0">
                <a:srgbClr val="808080"/>
              </a:outerShdw>
            </a:effectLst>
          </p:spPr>
          <p:txBody>
            <a:bodyPr wrap="none" anchor="ctr" anchorCtr="0"/>
            <a:p>
              <a:pPr eaLnBrk="0" hangingPunct="0"/>
              <a:endParaRPr lang="zh-CN" altLang="en-US" sz="2800" dirty="0">
                <a:latin typeface="Arial" panose="020B0604020202020204" pitchFamily="34" charset="0"/>
              </a:endParaRPr>
            </a:p>
          </p:txBody>
        </p:sp>
        <p:sp>
          <p:nvSpPr>
            <p:cNvPr id="68616" name="Oval 7"/>
            <p:cNvSpPr/>
            <p:nvPr/>
          </p:nvSpPr>
          <p:spPr>
            <a:xfrm>
              <a:off x="1257" y="1582"/>
              <a:ext cx="3458" cy="647"/>
            </a:xfrm>
            <a:prstGeom prst="ellipse">
              <a:avLst/>
            </a:prstGeom>
            <a:solidFill>
              <a:schemeClr val="tx2"/>
            </a:solidFill>
            <a:ln w="12700">
              <a:noFill/>
            </a:ln>
            <a:effectLst>
              <a:outerShdw dist="107763" dir="2699999" algn="ctr" rotWithShape="0">
                <a:srgbClr val="808080"/>
              </a:outerShdw>
            </a:effectLst>
          </p:spPr>
          <p:txBody>
            <a:bodyPr wrap="none" anchor="ctr" anchorCtr="0"/>
            <a:p>
              <a:pPr eaLnBrk="0" hangingPunct="0"/>
              <a:endParaRPr lang="zh-CN" altLang="en-US" sz="2800" dirty="0">
                <a:latin typeface="Arial" panose="020B0604020202020204" pitchFamily="34" charset="0"/>
              </a:endParaRPr>
            </a:p>
          </p:txBody>
        </p:sp>
        <p:sp>
          <p:nvSpPr>
            <p:cNvPr id="68617" name="Oval 8"/>
            <p:cNvSpPr/>
            <p:nvPr/>
          </p:nvSpPr>
          <p:spPr>
            <a:xfrm>
              <a:off x="1496" y="1438"/>
              <a:ext cx="2977" cy="433"/>
            </a:xfrm>
            <a:prstGeom prst="ellipse">
              <a:avLst/>
            </a:prstGeom>
            <a:solidFill>
              <a:srgbClr val="790015"/>
            </a:solidFill>
            <a:ln w="12700">
              <a:noFill/>
            </a:ln>
            <a:effectLst>
              <a:outerShdw dist="107763" dir="2699999" algn="ctr" rotWithShape="0">
                <a:srgbClr val="808080"/>
              </a:outerShdw>
            </a:effectLst>
          </p:spPr>
          <p:txBody>
            <a:bodyPr wrap="none" anchor="ctr" anchorCtr="0"/>
            <a:p>
              <a:pPr eaLnBrk="0" hangingPunct="0"/>
              <a:endParaRPr lang="zh-CN" altLang="en-US" sz="2800" dirty="0">
                <a:latin typeface="Arial" panose="020B0604020202020204" pitchFamily="34" charset="0"/>
              </a:endParaRPr>
            </a:p>
          </p:txBody>
        </p:sp>
        <p:sp>
          <p:nvSpPr>
            <p:cNvPr id="226313" name="Rectangle 9"/>
            <p:cNvSpPr>
              <a:spLocks noChangeArrowheads="1"/>
            </p:cNvSpPr>
            <p:nvPr/>
          </p:nvSpPr>
          <p:spPr bwMode="auto">
            <a:xfrm>
              <a:off x="2305" y="2671"/>
              <a:ext cx="1836" cy="342"/>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Palatino" pitchFamily="-128" charset="0"/>
                  <a:ea typeface="宋体" panose="02010600030101010101" pitchFamily="2" charset="-122"/>
                  <a:cs typeface="+mn-cs"/>
                </a:rPr>
                <a:t>a “quality” focus</a:t>
              </a:r>
              <a:endParaRPr kumimoji="0"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Palatino" pitchFamily="-128" charset="0"/>
                <a:ea typeface="宋体" panose="02010600030101010101" pitchFamily="2" charset="-122"/>
                <a:cs typeface="+mn-cs"/>
              </a:endParaRPr>
            </a:p>
          </p:txBody>
        </p:sp>
        <p:sp>
          <p:nvSpPr>
            <p:cNvPr id="226314" name="Rectangle 10"/>
            <p:cNvSpPr>
              <a:spLocks noChangeArrowheads="1"/>
            </p:cNvSpPr>
            <p:nvPr/>
          </p:nvSpPr>
          <p:spPr bwMode="auto">
            <a:xfrm>
              <a:off x="2368" y="2292"/>
              <a:ext cx="150" cy="344"/>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a:ln>
                  <a:noFill/>
                </a:ln>
                <a:solidFill>
                  <a:srgbClr val="DADADA"/>
                </a:solidFill>
                <a:effectLst>
                  <a:outerShdw blurRad="38100" dist="38100" dir="2700000" algn="tl">
                    <a:srgbClr val="000000"/>
                  </a:outerShdw>
                </a:effectLst>
                <a:uLnTx/>
                <a:uFillTx/>
                <a:latin typeface="Palatino" pitchFamily="-128" charset="0"/>
                <a:ea typeface="宋体" panose="02010600030101010101" pitchFamily="2" charset="-122"/>
                <a:cs typeface="+mn-cs"/>
              </a:endParaRPr>
            </a:p>
          </p:txBody>
        </p:sp>
        <p:sp>
          <p:nvSpPr>
            <p:cNvPr id="226315" name="Rectangle 11"/>
            <p:cNvSpPr>
              <a:spLocks noChangeArrowheads="1"/>
            </p:cNvSpPr>
            <p:nvPr/>
          </p:nvSpPr>
          <p:spPr bwMode="auto">
            <a:xfrm>
              <a:off x="2592" y="1914"/>
              <a:ext cx="150" cy="344"/>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a:ln>
                  <a:noFill/>
                </a:ln>
                <a:solidFill>
                  <a:srgbClr val="DADADA"/>
                </a:solidFill>
                <a:effectLst>
                  <a:outerShdw blurRad="38100" dist="38100" dir="2700000" algn="tl">
                    <a:srgbClr val="000000"/>
                  </a:outerShdw>
                </a:effectLst>
                <a:uLnTx/>
                <a:uFillTx/>
                <a:latin typeface="Palatino" pitchFamily="-128" charset="0"/>
                <a:ea typeface="宋体" panose="02010600030101010101" pitchFamily="2" charset="-122"/>
                <a:cs typeface="+mn-cs"/>
              </a:endParaRPr>
            </a:p>
          </p:txBody>
        </p:sp>
        <p:sp>
          <p:nvSpPr>
            <p:cNvPr id="226316" name="Rectangle 12"/>
            <p:cNvSpPr>
              <a:spLocks noChangeArrowheads="1"/>
            </p:cNvSpPr>
            <p:nvPr/>
          </p:nvSpPr>
          <p:spPr bwMode="auto">
            <a:xfrm>
              <a:off x="2784" y="1536"/>
              <a:ext cx="149" cy="344"/>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a:ln>
                  <a:noFill/>
                </a:ln>
                <a:solidFill>
                  <a:srgbClr val="DADADA"/>
                </a:solidFill>
                <a:effectLst>
                  <a:outerShdw blurRad="38100" dist="38100" dir="2700000" algn="tl">
                    <a:srgbClr val="000000"/>
                  </a:outerShdw>
                </a:effectLst>
                <a:uLnTx/>
                <a:uFillTx/>
                <a:latin typeface="Palatino" pitchFamily="-128" charset="0"/>
                <a:ea typeface="宋体" panose="02010600030101010101" pitchFamily="2" charset="-122"/>
                <a:cs typeface="+mn-cs"/>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a:xfrm>
            <a:off x="287338" y="225425"/>
            <a:ext cx="8534400" cy="381000"/>
          </a:xfrm>
        </p:spPr>
        <p:txBody>
          <a:bodyPr vert="horz" wrap="square" lIns="91440" tIns="45720" rIns="91440" bIns="45720" anchor="ctr" anchorCtr="0"/>
          <a:p>
            <a:r>
              <a:rPr lang="en-US" altLang="zh-CN" sz="2400"/>
              <a:t>Process   Model</a:t>
            </a:r>
            <a:endParaRPr lang="en-US" altLang="zh-CN" sz="2400"/>
          </a:p>
        </p:txBody>
      </p:sp>
      <p:sp>
        <p:nvSpPr>
          <p:cNvPr id="69634" name="Rectangle 3"/>
          <p:cNvSpPr>
            <a:spLocks noGrp="1"/>
          </p:cNvSpPr>
          <p:nvPr>
            <p:ph idx="1"/>
          </p:nvPr>
        </p:nvSpPr>
        <p:spPr/>
        <p:txBody>
          <a:bodyPr vert="horz" wrap="square" lIns="91440" tIns="45720" rIns="91440" bIns="45720" anchor="t" anchorCtr="0"/>
          <a:p>
            <a:r>
              <a:rPr lang="en-US" altLang="zh-CN" sz="2400">
                <a:ea typeface="宋体" panose="02010600030101010101" pitchFamily="2" charset="-122"/>
              </a:rPr>
              <a:t>Is  the </a:t>
            </a:r>
            <a:r>
              <a:rPr lang="en-US" altLang="zh-CN" sz="2400">
                <a:solidFill>
                  <a:srgbClr val="FF0000"/>
                </a:solidFill>
                <a:ea typeface="宋体" panose="02010600030101010101" pitchFamily="2" charset="-122"/>
              </a:rPr>
              <a:t>foundation</a:t>
            </a:r>
            <a:r>
              <a:rPr lang="en-US" altLang="zh-CN" sz="2400">
                <a:ea typeface="宋体" panose="02010600030101010101" pitchFamily="2" charset="-122"/>
              </a:rPr>
              <a:t> of SW engineering to hold technology together to build software timely and rationally </a:t>
            </a:r>
            <a:r>
              <a:rPr lang="zh-CN" altLang="en-US" sz="2400" dirty="0">
                <a:ea typeface="宋体" panose="02010600030101010101" pitchFamily="2" charset="-122"/>
              </a:rPr>
              <a:t>（及时地、合理地）</a:t>
            </a:r>
            <a:endParaRPr lang="zh-CN" altLang="en-US" sz="2400" dirty="0">
              <a:ea typeface="宋体" panose="02010600030101010101" pitchFamily="2" charset="-122"/>
            </a:endParaRPr>
          </a:p>
          <a:p>
            <a:r>
              <a:rPr lang="en-US" altLang="zh-CN" sz="2400">
                <a:ea typeface="宋体" panose="02010600030101010101" pitchFamily="2" charset="-122"/>
              </a:rPr>
              <a:t>Defines  a framework  as a road map for software development</a:t>
            </a:r>
            <a:endParaRPr lang="en-US" altLang="zh-CN" sz="2400">
              <a:ea typeface="宋体" panose="02010600030101010101" pitchFamily="2" charset="-122"/>
            </a:endParaRPr>
          </a:p>
          <a:p>
            <a:r>
              <a:rPr lang="en-US" altLang="zh-CN" sz="2400">
                <a:ea typeface="宋体" panose="02010600030101010101" pitchFamily="2" charset="-122"/>
              </a:rPr>
              <a:t>Forms a basis for software management control  </a:t>
            </a:r>
            <a:endParaRPr lang="en-US" altLang="zh-CN" sz="2400">
              <a:ea typeface="宋体" panose="02010600030101010101" pitchFamily="2" charset="-122"/>
            </a:endParaRPr>
          </a:p>
          <a:p>
            <a:endParaRPr lang="zh-CN" altLang="en-US" sz="2400" dirty="0">
              <a:ea typeface="宋体" panose="02010600030101010101" pitchFamily="2" charset="-122"/>
            </a:endParaRPr>
          </a:p>
          <a:p>
            <a:pPr>
              <a:buNone/>
            </a:pPr>
            <a:endParaRPr lang="zh-CN" altLang="en-US" sz="2400" dirty="0"/>
          </a:p>
        </p:txBody>
      </p:sp>
      <p:sp>
        <p:nvSpPr>
          <p:cNvPr id="69635" name="灯片编号占位符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zh-CN" sz="1200">
                <a:solidFill>
                  <a:schemeClr val="bg1"/>
                </a:solidFill>
                <a:latin typeface="Arial" panose="020B0604020202020204" pitchFamily="34" charset="0"/>
              </a:rPr>
            </a:fld>
            <a:endParaRPr lang="en-US" altLang="zh-CN" sz="1200">
              <a:solidFill>
                <a:schemeClr val="bg1"/>
              </a:solidFill>
              <a:latin typeface="Arial" panose="020B0604020202020204" pitchFamily="34" charset="0"/>
            </a:endParaRPr>
          </a:p>
        </p:txBody>
      </p:sp>
      <p:sp>
        <p:nvSpPr>
          <p:cNvPr id="69636"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grpSp>
        <p:nvGrpSpPr>
          <p:cNvPr id="69637" name="Group 4"/>
          <p:cNvGrpSpPr/>
          <p:nvPr/>
        </p:nvGrpSpPr>
        <p:grpSpPr>
          <a:xfrm>
            <a:off x="1905000" y="4114800"/>
            <a:ext cx="5780088" cy="1804988"/>
            <a:chOff x="633" y="1438"/>
            <a:chExt cx="4800" cy="1576"/>
          </a:xfrm>
        </p:grpSpPr>
        <p:sp>
          <p:nvSpPr>
            <p:cNvPr id="69638" name="Oval 5"/>
            <p:cNvSpPr/>
            <p:nvPr/>
          </p:nvSpPr>
          <p:spPr>
            <a:xfrm>
              <a:off x="633" y="2139"/>
              <a:ext cx="4800" cy="811"/>
            </a:xfrm>
            <a:prstGeom prst="ellipse">
              <a:avLst/>
            </a:prstGeom>
            <a:solidFill>
              <a:srgbClr val="01EA89"/>
            </a:solidFill>
            <a:ln w="12700">
              <a:noFill/>
            </a:ln>
            <a:effectLst>
              <a:outerShdw dist="107763" dir="2699999" algn="ctr" rotWithShape="0">
                <a:srgbClr val="808080"/>
              </a:outerShdw>
            </a:effectLst>
          </p:spPr>
          <p:txBody>
            <a:bodyPr wrap="none" anchor="ctr" anchorCtr="0"/>
            <a:p>
              <a:pPr eaLnBrk="0" hangingPunct="0"/>
              <a:endParaRPr lang="zh-CN" altLang="en-US" sz="2800" dirty="0">
                <a:latin typeface="Arial" panose="020B0604020202020204" pitchFamily="34" charset="0"/>
              </a:endParaRPr>
            </a:p>
          </p:txBody>
        </p:sp>
        <p:sp>
          <p:nvSpPr>
            <p:cNvPr id="69639" name="Oval 6"/>
            <p:cNvSpPr/>
            <p:nvPr/>
          </p:nvSpPr>
          <p:spPr>
            <a:xfrm>
              <a:off x="920" y="1870"/>
              <a:ext cx="4175" cy="754"/>
            </a:xfrm>
            <a:prstGeom prst="ellipse">
              <a:avLst/>
            </a:prstGeom>
            <a:solidFill>
              <a:srgbClr val="BC3700"/>
            </a:solidFill>
            <a:ln w="12700">
              <a:noFill/>
            </a:ln>
            <a:effectLst>
              <a:outerShdw dist="107763" dir="2699999" algn="ctr" rotWithShape="0">
                <a:srgbClr val="808080"/>
              </a:outerShdw>
            </a:effectLst>
          </p:spPr>
          <p:txBody>
            <a:bodyPr wrap="none" anchor="ctr" anchorCtr="0"/>
            <a:p>
              <a:pPr eaLnBrk="0" hangingPunct="0"/>
              <a:endParaRPr lang="zh-CN" altLang="en-US" sz="2800" dirty="0">
                <a:latin typeface="Arial" panose="020B0604020202020204" pitchFamily="34" charset="0"/>
              </a:endParaRPr>
            </a:p>
          </p:txBody>
        </p:sp>
        <p:sp>
          <p:nvSpPr>
            <p:cNvPr id="69640" name="Oval 7"/>
            <p:cNvSpPr/>
            <p:nvPr/>
          </p:nvSpPr>
          <p:spPr>
            <a:xfrm>
              <a:off x="1257" y="1582"/>
              <a:ext cx="3458" cy="647"/>
            </a:xfrm>
            <a:prstGeom prst="ellipse">
              <a:avLst/>
            </a:prstGeom>
            <a:solidFill>
              <a:schemeClr val="tx2"/>
            </a:solidFill>
            <a:ln w="12700">
              <a:noFill/>
            </a:ln>
            <a:effectLst>
              <a:outerShdw dist="107763" dir="2699999" algn="ctr" rotWithShape="0">
                <a:srgbClr val="808080"/>
              </a:outerShdw>
            </a:effectLst>
          </p:spPr>
          <p:txBody>
            <a:bodyPr wrap="none" anchor="ctr" anchorCtr="0"/>
            <a:p>
              <a:pPr eaLnBrk="0" hangingPunct="0"/>
              <a:endParaRPr lang="zh-CN" altLang="en-US" sz="2800" dirty="0">
                <a:latin typeface="Arial" panose="020B0604020202020204" pitchFamily="34" charset="0"/>
              </a:endParaRPr>
            </a:p>
          </p:txBody>
        </p:sp>
        <p:sp>
          <p:nvSpPr>
            <p:cNvPr id="69641" name="Oval 8"/>
            <p:cNvSpPr/>
            <p:nvPr/>
          </p:nvSpPr>
          <p:spPr>
            <a:xfrm>
              <a:off x="1496" y="1438"/>
              <a:ext cx="2977" cy="432"/>
            </a:xfrm>
            <a:prstGeom prst="ellipse">
              <a:avLst/>
            </a:prstGeom>
            <a:solidFill>
              <a:srgbClr val="790015"/>
            </a:solidFill>
            <a:ln w="12700">
              <a:noFill/>
            </a:ln>
            <a:effectLst>
              <a:outerShdw dist="107763" dir="2699999" algn="ctr" rotWithShape="0">
                <a:srgbClr val="808080"/>
              </a:outerShdw>
            </a:effectLst>
          </p:spPr>
          <p:txBody>
            <a:bodyPr wrap="none" anchor="ctr" anchorCtr="0"/>
            <a:p>
              <a:pPr eaLnBrk="0" hangingPunct="0"/>
              <a:endParaRPr lang="zh-CN" altLang="en-US" sz="2800" dirty="0">
                <a:latin typeface="Arial" panose="020B0604020202020204" pitchFamily="34" charset="0"/>
              </a:endParaRPr>
            </a:p>
          </p:txBody>
        </p:sp>
        <p:sp>
          <p:nvSpPr>
            <p:cNvPr id="227337" name="Rectangle 9"/>
            <p:cNvSpPr>
              <a:spLocks noChangeArrowheads="1"/>
            </p:cNvSpPr>
            <p:nvPr/>
          </p:nvSpPr>
          <p:spPr bwMode="auto">
            <a:xfrm>
              <a:off x="2305" y="2672"/>
              <a:ext cx="150" cy="342"/>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Palatino" pitchFamily="-128" charset="0"/>
                <a:ea typeface="宋体" panose="02010600030101010101" pitchFamily="2" charset="-122"/>
                <a:cs typeface="+mn-cs"/>
              </a:endParaRPr>
            </a:p>
          </p:txBody>
        </p:sp>
        <p:sp>
          <p:nvSpPr>
            <p:cNvPr id="227338" name="Rectangle 10"/>
            <p:cNvSpPr>
              <a:spLocks noChangeArrowheads="1"/>
            </p:cNvSpPr>
            <p:nvPr/>
          </p:nvSpPr>
          <p:spPr bwMode="auto">
            <a:xfrm>
              <a:off x="2588" y="2292"/>
              <a:ext cx="960" cy="344"/>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DADADA"/>
                  </a:solidFill>
                  <a:effectLst>
                    <a:outerShdw blurRad="38100" dist="38100" dir="2700000" algn="tl">
                      <a:srgbClr val="000000"/>
                    </a:outerShdw>
                  </a:effectLst>
                  <a:uLnTx/>
                  <a:uFillTx/>
                  <a:latin typeface="Palatino" pitchFamily="-128" charset="0"/>
                  <a:ea typeface="宋体" panose="02010600030101010101" pitchFamily="2" charset="-122"/>
                  <a:cs typeface="+mn-cs"/>
                </a:rPr>
                <a:t>process</a:t>
              </a:r>
              <a:endParaRPr kumimoji="0" lang="en-US" altLang="zh-CN" sz="2000" b="1" i="0" u="none" strike="noStrike" kern="1200" cap="none" spc="0" normalizeH="0" baseline="0" noProof="0">
                <a:ln>
                  <a:noFill/>
                </a:ln>
                <a:solidFill>
                  <a:srgbClr val="DADADA"/>
                </a:solidFill>
                <a:effectLst>
                  <a:outerShdw blurRad="38100" dist="38100" dir="2700000" algn="tl">
                    <a:srgbClr val="000000"/>
                  </a:outerShdw>
                </a:effectLst>
                <a:uLnTx/>
                <a:uFillTx/>
                <a:latin typeface="Palatino" pitchFamily="-128" charset="0"/>
                <a:ea typeface="宋体" panose="02010600030101010101" pitchFamily="2" charset="-122"/>
                <a:cs typeface="+mn-cs"/>
              </a:endParaRPr>
            </a:p>
          </p:txBody>
        </p:sp>
        <p:sp>
          <p:nvSpPr>
            <p:cNvPr id="227339" name="Rectangle 11"/>
            <p:cNvSpPr>
              <a:spLocks noChangeArrowheads="1"/>
            </p:cNvSpPr>
            <p:nvPr/>
          </p:nvSpPr>
          <p:spPr bwMode="auto">
            <a:xfrm>
              <a:off x="2592" y="1913"/>
              <a:ext cx="150" cy="344"/>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a:ln>
                  <a:noFill/>
                </a:ln>
                <a:solidFill>
                  <a:srgbClr val="DADADA"/>
                </a:solidFill>
                <a:effectLst>
                  <a:outerShdw blurRad="38100" dist="38100" dir="2700000" algn="tl">
                    <a:srgbClr val="000000"/>
                  </a:outerShdw>
                </a:effectLst>
                <a:uLnTx/>
                <a:uFillTx/>
                <a:latin typeface="Palatino" pitchFamily="-128" charset="0"/>
                <a:ea typeface="宋体" panose="02010600030101010101" pitchFamily="2" charset="-122"/>
                <a:cs typeface="+mn-cs"/>
              </a:endParaRPr>
            </a:p>
          </p:txBody>
        </p:sp>
        <p:sp>
          <p:nvSpPr>
            <p:cNvPr id="227340" name="Rectangle 12"/>
            <p:cNvSpPr>
              <a:spLocks noChangeArrowheads="1"/>
            </p:cNvSpPr>
            <p:nvPr/>
          </p:nvSpPr>
          <p:spPr bwMode="auto">
            <a:xfrm>
              <a:off x="2784" y="1536"/>
              <a:ext cx="149" cy="344"/>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a:ln>
                  <a:noFill/>
                </a:ln>
                <a:solidFill>
                  <a:srgbClr val="DADADA"/>
                </a:solidFill>
                <a:effectLst>
                  <a:outerShdw blurRad="38100" dist="38100" dir="2700000" algn="tl">
                    <a:srgbClr val="000000"/>
                  </a:outerShdw>
                </a:effectLst>
                <a:uLnTx/>
                <a:uFillTx/>
                <a:latin typeface="Palatino" pitchFamily="-128" charset="0"/>
                <a:ea typeface="宋体" panose="02010600030101010101" pitchFamily="2" charset="-122"/>
                <a:cs typeface="+mn-cs"/>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Methods</a:t>
            </a:r>
            <a:endParaRPr lang="zh-CN" altLang="en-US" dirty="0">
              <a:ea typeface="宋体" panose="02010600030101010101" pitchFamily="2" charset="-122"/>
            </a:endParaRPr>
          </a:p>
        </p:txBody>
      </p:sp>
      <p:sp>
        <p:nvSpPr>
          <p:cNvPr id="70658" name="Rectangle 3"/>
          <p:cNvSpPr>
            <a:spLocks noGrp="1"/>
          </p:cNvSpPr>
          <p:nvPr>
            <p:ph idx="1"/>
          </p:nvPr>
        </p:nvSpPr>
        <p:spPr>
          <a:xfrm>
            <a:off x="503238" y="728663"/>
            <a:ext cx="8316912" cy="5256212"/>
          </a:xfrm>
        </p:spPr>
        <p:txBody>
          <a:bodyPr vert="horz" wrap="square" lIns="91440" tIns="45720" rIns="91440" bIns="45720" anchor="t" anchorCtr="0"/>
          <a:p>
            <a:pPr lvl="1" eaLnBrk="1" hangingPunct="1"/>
            <a:r>
              <a:rPr lang="en-US" altLang="zh-CN">
                <a:ea typeface="宋体" panose="02010600030101010101" pitchFamily="2" charset="-122"/>
              </a:rPr>
              <a:t>Provide the technology : how to build software</a:t>
            </a:r>
            <a:endParaRPr lang="en-US" altLang="zh-CN">
              <a:ea typeface="宋体" panose="02010600030101010101" pitchFamily="2" charset="-122"/>
            </a:endParaRPr>
          </a:p>
          <a:p>
            <a:pPr lvl="1" eaLnBrk="1" hangingPunct="1"/>
            <a:r>
              <a:rPr lang="en-US" altLang="zh-CN">
                <a:ea typeface="宋体" panose="02010600030101010101" pitchFamily="2" charset="-122"/>
              </a:rPr>
              <a:t>Including many methods : communication, requirement  analysis, design modeling, program construction, testing and support </a:t>
            </a:r>
            <a:endParaRPr lang="en-US" altLang="zh-CN">
              <a:ea typeface="宋体" panose="02010600030101010101" pitchFamily="2" charset="-122"/>
            </a:endParaRPr>
          </a:p>
          <a:p>
            <a:pPr lvl="1" eaLnBrk="1" hangingPunct="1"/>
            <a:r>
              <a:rPr lang="en-US" altLang="zh-CN">
                <a:ea typeface="宋体" panose="02010600030101010101" pitchFamily="2" charset="-122"/>
              </a:rPr>
              <a:t>Rely on a set of basic principles that govern each area of technology and include modeling activity and other descriptive techniques</a:t>
            </a:r>
            <a:endParaRPr lang="en-US" altLang="zh-CN">
              <a:ea typeface="宋体" panose="02010600030101010101" pitchFamily="2" charset="-122"/>
            </a:endParaRPr>
          </a:p>
          <a:p>
            <a:pPr lvl="1" eaLnBrk="1" hangingPunct="1"/>
            <a:endParaRPr lang="en-US" altLang="zh-CN">
              <a:ea typeface="宋体" panose="02010600030101010101" pitchFamily="2" charset="-122"/>
            </a:endParaRPr>
          </a:p>
          <a:p>
            <a:endParaRPr lang="zh-CN" altLang="en-US" dirty="0"/>
          </a:p>
        </p:txBody>
      </p:sp>
      <p:sp>
        <p:nvSpPr>
          <p:cNvPr id="70659" name="灯片编号占位符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zh-CN" sz="1200">
                <a:solidFill>
                  <a:schemeClr val="bg1"/>
                </a:solidFill>
                <a:latin typeface="Arial" panose="020B0604020202020204" pitchFamily="34" charset="0"/>
              </a:rPr>
            </a:fld>
            <a:endParaRPr lang="en-US" altLang="zh-CN" sz="1200">
              <a:solidFill>
                <a:schemeClr val="bg1"/>
              </a:solidFill>
              <a:latin typeface="Arial" panose="020B0604020202020204" pitchFamily="34" charset="0"/>
            </a:endParaRPr>
          </a:p>
        </p:txBody>
      </p:sp>
      <p:sp>
        <p:nvSpPr>
          <p:cNvPr id="70660"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grpSp>
        <p:nvGrpSpPr>
          <p:cNvPr id="70661" name="Group 5"/>
          <p:cNvGrpSpPr>
            <a:grpSpLocks noChangeAspect="1"/>
          </p:cNvGrpSpPr>
          <p:nvPr/>
        </p:nvGrpSpPr>
        <p:grpSpPr>
          <a:xfrm>
            <a:off x="1547813" y="4005263"/>
            <a:ext cx="5851525" cy="1801812"/>
            <a:chOff x="633" y="1438"/>
            <a:chExt cx="4800" cy="1577"/>
          </a:xfrm>
        </p:grpSpPr>
        <p:sp>
          <p:nvSpPr>
            <p:cNvPr id="70662" name="Oval 6"/>
            <p:cNvSpPr>
              <a:spLocks noChangeAspect="1"/>
            </p:cNvSpPr>
            <p:nvPr/>
          </p:nvSpPr>
          <p:spPr>
            <a:xfrm>
              <a:off x="633" y="2140"/>
              <a:ext cx="4800" cy="810"/>
            </a:xfrm>
            <a:prstGeom prst="ellipse">
              <a:avLst/>
            </a:prstGeom>
            <a:solidFill>
              <a:srgbClr val="01EA89"/>
            </a:solidFill>
            <a:ln w="12700">
              <a:noFill/>
            </a:ln>
            <a:effectLst>
              <a:outerShdw dist="107763" dir="2699999" algn="ctr" rotWithShape="0">
                <a:srgbClr val="808080"/>
              </a:outerShdw>
            </a:effectLst>
          </p:spPr>
          <p:txBody>
            <a:bodyPr wrap="none" anchor="ctr" anchorCtr="0"/>
            <a:p>
              <a:pPr eaLnBrk="0" hangingPunct="0"/>
              <a:endParaRPr lang="zh-CN" altLang="en-US" sz="2800" dirty="0">
                <a:latin typeface="Arial" panose="020B0604020202020204" pitchFamily="34" charset="0"/>
              </a:endParaRPr>
            </a:p>
          </p:txBody>
        </p:sp>
        <p:sp>
          <p:nvSpPr>
            <p:cNvPr id="70663" name="Oval 7"/>
            <p:cNvSpPr>
              <a:spLocks noChangeAspect="1"/>
            </p:cNvSpPr>
            <p:nvPr/>
          </p:nvSpPr>
          <p:spPr>
            <a:xfrm>
              <a:off x="921" y="1870"/>
              <a:ext cx="4176" cy="756"/>
            </a:xfrm>
            <a:prstGeom prst="ellipse">
              <a:avLst/>
            </a:prstGeom>
            <a:solidFill>
              <a:srgbClr val="BC3700"/>
            </a:solidFill>
            <a:ln w="12700">
              <a:noFill/>
            </a:ln>
            <a:effectLst>
              <a:outerShdw dist="107763" dir="2699999" algn="ctr" rotWithShape="0">
                <a:srgbClr val="808080"/>
              </a:outerShdw>
            </a:effectLst>
          </p:spPr>
          <p:txBody>
            <a:bodyPr wrap="none" anchor="ctr" anchorCtr="0"/>
            <a:p>
              <a:pPr eaLnBrk="0" hangingPunct="0"/>
              <a:endParaRPr lang="zh-CN" altLang="en-US" sz="2800" dirty="0">
                <a:latin typeface="Arial" panose="020B0604020202020204" pitchFamily="34" charset="0"/>
              </a:endParaRPr>
            </a:p>
          </p:txBody>
        </p:sp>
        <p:sp>
          <p:nvSpPr>
            <p:cNvPr id="70664" name="Oval 8"/>
            <p:cNvSpPr>
              <a:spLocks noChangeAspect="1"/>
            </p:cNvSpPr>
            <p:nvPr/>
          </p:nvSpPr>
          <p:spPr>
            <a:xfrm>
              <a:off x="1257" y="1583"/>
              <a:ext cx="3456" cy="647"/>
            </a:xfrm>
            <a:prstGeom prst="ellipse">
              <a:avLst/>
            </a:prstGeom>
            <a:solidFill>
              <a:schemeClr val="tx2"/>
            </a:solidFill>
            <a:ln w="12700">
              <a:noFill/>
            </a:ln>
            <a:effectLst>
              <a:outerShdw dist="107763" dir="2699999" algn="ctr" rotWithShape="0">
                <a:srgbClr val="808080"/>
              </a:outerShdw>
            </a:effectLst>
          </p:spPr>
          <p:txBody>
            <a:bodyPr wrap="none" anchor="ctr" anchorCtr="0"/>
            <a:p>
              <a:pPr eaLnBrk="0" hangingPunct="0"/>
              <a:endParaRPr lang="zh-CN" altLang="en-US" sz="2800" dirty="0">
                <a:latin typeface="Arial" panose="020B0604020202020204" pitchFamily="34" charset="0"/>
              </a:endParaRPr>
            </a:p>
          </p:txBody>
        </p:sp>
        <p:sp>
          <p:nvSpPr>
            <p:cNvPr id="70665" name="Oval 9"/>
            <p:cNvSpPr>
              <a:spLocks noChangeAspect="1"/>
            </p:cNvSpPr>
            <p:nvPr/>
          </p:nvSpPr>
          <p:spPr>
            <a:xfrm>
              <a:off x="1496" y="1438"/>
              <a:ext cx="2977" cy="432"/>
            </a:xfrm>
            <a:prstGeom prst="ellipse">
              <a:avLst/>
            </a:prstGeom>
            <a:solidFill>
              <a:srgbClr val="790015"/>
            </a:solidFill>
            <a:ln w="12700">
              <a:noFill/>
            </a:ln>
            <a:effectLst>
              <a:outerShdw dist="107763" dir="2699999" algn="ctr" rotWithShape="0">
                <a:srgbClr val="808080"/>
              </a:outerShdw>
            </a:effectLst>
          </p:spPr>
          <p:txBody>
            <a:bodyPr wrap="none" anchor="ctr" anchorCtr="0"/>
            <a:p>
              <a:pPr eaLnBrk="0" hangingPunct="0"/>
              <a:endParaRPr lang="zh-CN" altLang="en-US" sz="2800" dirty="0">
                <a:latin typeface="Arial" panose="020B0604020202020204" pitchFamily="34" charset="0"/>
              </a:endParaRPr>
            </a:p>
          </p:txBody>
        </p:sp>
        <p:sp>
          <p:nvSpPr>
            <p:cNvPr id="228362" name="Rectangle 10"/>
            <p:cNvSpPr>
              <a:spLocks noChangeAspect="1" noChangeArrowheads="1"/>
            </p:cNvSpPr>
            <p:nvPr/>
          </p:nvSpPr>
          <p:spPr bwMode="auto">
            <a:xfrm>
              <a:off x="2295" y="2670"/>
              <a:ext cx="148" cy="345"/>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Palatino" pitchFamily="-128" charset="0"/>
                <a:ea typeface="宋体" panose="02010600030101010101" pitchFamily="2" charset="-122"/>
                <a:cs typeface="+mn-cs"/>
              </a:endParaRPr>
            </a:p>
          </p:txBody>
        </p:sp>
        <p:sp>
          <p:nvSpPr>
            <p:cNvPr id="228363" name="Rectangle 11"/>
            <p:cNvSpPr>
              <a:spLocks noChangeAspect="1" noChangeArrowheads="1"/>
            </p:cNvSpPr>
            <p:nvPr/>
          </p:nvSpPr>
          <p:spPr bwMode="auto">
            <a:xfrm>
              <a:off x="2360" y="2291"/>
              <a:ext cx="148" cy="345"/>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a:ln>
                  <a:noFill/>
                </a:ln>
                <a:solidFill>
                  <a:srgbClr val="DADADA"/>
                </a:solidFill>
                <a:effectLst>
                  <a:outerShdw blurRad="38100" dist="38100" dir="2700000" algn="tl">
                    <a:srgbClr val="000000"/>
                  </a:outerShdw>
                </a:effectLst>
                <a:uLnTx/>
                <a:uFillTx/>
                <a:latin typeface="Palatino" pitchFamily="-128" charset="0"/>
                <a:ea typeface="宋体" panose="02010600030101010101" pitchFamily="2" charset="-122"/>
                <a:cs typeface="+mn-cs"/>
              </a:endParaRPr>
            </a:p>
          </p:txBody>
        </p:sp>
        <p:sp>
          <p:nvSpPr>
            <p:cNvPr id="228364" name="Rectangle 12"/>
            <p:cNvSpPr>
              <a:spLocks noChangeAspect="1" noChangeArrowheads="1"/>
            </p:cNvSpPr>
            <p:nvPr/>
          </p:nvSpPr>
          <p:spPr bwMode="auto">
            <a:xfrm>
              <a:off x="2592" y="1915"/>
              <a:ext cx="1017" cy="346"/>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DADADA"/>
                  </a:solidFill>
                  <a:effectLst>
                    <a:outerShdw blurRad="38100" dist="38100" dir="2700000" algn="tl">
                      <a:srgbClr val="000000"/>
                    </a:outerShdw>
                  </a:effectLst>
                  <a:uLnTx/>
                  <a:uFillTx/>
                  <a:latin typeface="Palatino" pitchFamily="-128" charset="0"/>
                  <a:ea typeface="宋体" panose="02010600030101010101" pitchFamily="2" charset="-122"/>
                  <a:cs typeface="+mn-cs"/>
                </a:rPr>
                <a:t>methods</a:t>
              </a:r>
              <a:endParaRPr kumimoji="0" lang="en-US" altLang="zh-CN" sz="2000" b="1" i="0" u="none" strike="noStrike" kern="1200" cap="none" spc="0" normalizeH="0" baseline="0" noProof="0">
                <a:ln>
                  <a:noFill/>
                </a:ln>
                <a:solidFill>
                  <a:srgbClr val="DADADA"/>
                </a:solidFill>
                <a:effectLst>
                  <a:outerShdw blurRad="38100" dist="38100" dir="2700000" algn="tl">
                    <a:srgbClr val="000000"/>
                  </a:outerShdw>
                </a:effectLst>
                <a:uLnTx/>
                <a:uFillTx/>
                <a:latin typeface="Palatino" pitchFamily="-128" charset="0"/>
                <a:ea typeface="宋体" panose="02010600030101010101" pitchFamily="2" charset="-122"/>
                <a:cs typeface="+mn-cs"/>
              </a:endParaRPr>
            </a:p>
          </p:txBody>
        </p:sp>
        <p:sp>
          <p:nvSpPr>
            <p:cNvPr id="228365" name="Rectangle 13"/>
            <p:cNvSpPr>
              <a:spLocks noChangeAspect="1" noChangeArrowheads="1"/>
            </p:cNvSpPr>
            <p:nvPr/>
          </p:nvSpPr>
          <p:spPr bwMode="auto">
            <a:xfrm>
              <a:off x="2775" y="1537"/>
              <a:ext cx="148" cy="346"/>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a:ln>
                  <a:noFill/>
                </a:ln>
                <a:solidFill>
                  <a:srgbClr val="DADADA"/>
                </a:solidFill>
                <a:effectLst>
                  <a:outerShdw blurRad="38100" dist="38100" dir="2700000" algn="tl">
                    <a:srgbClr val="000000"/>
                  </a:outerShdw>
                </a:effectLst>
                <a:uLnTx/>
                <a:uFillTx/>
                <a:latin typeface="Palatino" pitchFamily="-128" charset="0"/>
                <a:ea typeface="宋体" panose="02010600030101010101" pitchFamily="2" charset="-122"/>
                <a:cs typeface="+mn-cs"/>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2"/>
          <p:cNvSpPr>
            <a:spLocks noGrp="1"/>
          </p:cNvSpPr>
          <p:nvPr>
            <p:ph type="title"/>
          </p:nvPr>
        </p:nvSpPr>
        <p:spPr/>
        <p:txBody>
          <a:bodyPr vert="horz" wrap="square" lIns="91440" tIns="45720" rIns="91440" bIns="45720" anchor="ctr" anchorCtr="0"/>
          <a:p>
            <a:r>
              <a:rPr lang="en-US" altLang="zh-CN"/>
              <a:t>Tools( suport) </a:t>
            </a:r>
            <a:endParaRPr lang="en-US" altLang="zh-CN"/>
          </a:p>
        </p:txBody>
      </p:sp>
      <p:sp>
        <p:nvSpPr>
          <p:cNvPr id="71682" name="Rectangle 3"/>
          <p:cNvSpPr>
            <a:spLocks noGrp="1"/>
          </p:cNvSpPr>
          <p:nvPr>
            <p:ph idx="1"/>
          </p:nvPr>
        </p:nvSpPr>
        <p:spPr>
          <a:xfrm>
            <a:off x="684213" y="1052513"/>
            <a:ext cx="8134350" cy="4419600"/>
          </a:xfrm>
        </p:spPr>
        <p:txBody>
          <a:bodyPr vert="horz" wrap="square" lIns="91440" tIns="45720" rIns="91440" bIns="45720" anchor="t" anchorCtr="0"/>
          <a:p>
            <a:pPr>
              <a:buNone/>
            </a:pPr>
            <a:r>
              <a:rPr lang="zh-CN" altLang="en-US" sz="2400" dirty="0">
                <a:ea typeface="宋体" panose="02010600030101010101" pitchFamily="2" charset="-122"/>
              </a:rPr>
              <a:t>为</a:t>
            </a:r>
            <a:r>
              <a:rPr lang="en-US" altLang="zh-CN" sz="2400">
                <a:ea typeface="宋体" panose="02010600030101010101" pitchFamily="2" charset="-122"/>
              </a:rPr>
              <a:t>Process</a:t>
            </a:r>
            <a:r>
              <a:rPr lang="zh-CN" altLang="en-US" sz="2400" dirty="0">
                <a:ea typeface="宋体" panose="02010600030101010101" pitchFamily="2" charset="-122"/>
              </a:rPr>
              <a:t>过程和</a:t>
            </a:r>
            <a:r>
              <a:rPr lang="en-US" altLang="zh-CN" sz="2400">
                <a:ea typeface="宋体" panose="02010600030101010101" pitchFamily="2" charset="-122"/>
              </a:rPr>
              <a:t>Method</a:t>
            </a:r>
            <a:r>
              <a:rPr lang="zh-CN" altLang="en-US" sz="2400" dirty="0">
                <a:ea typeface="宋体" panose="02010600030101010101" pitchFamily="2" charset="-122"/>
              </a:rPr>
              <a:t>方法提供支持</a:t>
            </a:r>
            <a:endParaRPr lang="zh-CN" altLang="en-US" sz="2400" dirty="0">
              <a:ea typeface="宋体" panose="02010600030101010101" pitchFamily="2" charset="-122"/>
            </a:endParaRPr>
          </a:p>
          <a:p>
            <a:pPr>
              <a:buNone/>
            </a:pPr>
            <a:endParaRPr lang="zh-CN" altLang="en-US" sz="2400" dirty="0">
              <a:ea typeface="宋体" panose="02010600030101010101" pitchFamily="2" charset="-122"/>
            </a:endParaRPr>
          </a:p>
          <a:p>
            <a:r>
              <a:rPr lang="en-US" altLang="zh-CN" sz="2400">
                <a:ea typeface="宋体" panose="02010600030101010101" pitchFamily="2" charset="-122"/>
              </a:rPr>
              <a:t>Is for methods</a:t>
            </a:r>
            <a:endParaRPr lang="en-US" altLang="zh-CN" sz="2400">
              <a:ea typeface="宋体" panose="02010600030101010101" pitchFamily="2" charset="-122"/>
            </a:endParaRPr>
          </a:p>
          <a:p>
            <a:r>
              <a:rPr lang="en-US" altLang="zh-CN" sz="2400">
                <a:ea typeface="宋体" panose="02010600030101010101" pitchFamily="2" charset="-122"/>
              </a:rPr>
              <a:t>Is for processes</a:t>
            </a:r>
            <a:endParaRPr lang="en-US" altLang="zh-CN" sz="2400">
              <a:ea typeface="宋体" panose="02010600030101010101" pitchFamily="2" charset="-122"/>
            </a:endParaRPr>
          </a:p>
          <a:p>
            <a:r>
              <a:rPr lang="en-US" altLang="zh-CN" sz="2400">
                <a:ea typeface="宋体" panose="02010600030101010101" pitchFamily="2" charset="-122"/>
              </a:rPr>
              <a:t>Tools are  integrated for stakeholder </a:t>
            </a:r>
            <a:endParaRPr lang="en-US" altLang="zh-CN" sz="2400">
              <a:ea typeface="宋体" panose="02010600030101010101" pitchFamily="2" charset="-122"/>
            </a:endParaRPr>
          </a:p>
          <a:p>
            <a:r>
              <a:rPr lang="en-US" altLang="zh-CN" sz="2400">
                <a:ea typeface="宋体" panose="02010600030101010101" pitchFamily="2" charset="-122"/>
              </a:rPr>
              <a:t>Computer aided software engineering (CASE)</a:t>
            </a:r>
            <a:r>
              <a:rPr lang="zh-CN" altLang="en-US" sz="2400" dirty="0">
                <a:ea typeface="宋体" panose="02010600030101010101" pitchFamily="2" charset="-122"/>
              </a:rPr>
              <a:t>计算机辅助软件工程</a:t>
            </a:r>
            <a:endParaRPr lang="zh-CN" altLang="en-US" sz="2400" dirty="0">
              <a:ea typeface="宋体" panose="02010600030101010101" pitchFamily="2" charset="-122"/>
            </a:endParaRPr>
          </a:p>
          <a:p>
            <a:endParaRPr lang="zh-CN" altLang="en-US" sz="2400" dirty="0"/>
          </a:p>
        </p:txBody>
      </p:sp>
      <p:sp>
        <p:nvSpPr>
          <p:cNvPr id="71683" name="灯片编号占位符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zh-CN" sz="1200">
                <a:solidFill>
                  <a:schemeClr val="bg1"/>
                </a:solidFill>
                <a:latin typeface="Arial" panose="020B0604020202020204" pitchFamily="34" charset="0"/>
              </a:rPr>
            </a:fld>
            <a:endParaRPr lang="en-US" altLang="zh-CN" sz="1200">
              <a:solidFill>
                <a:schemeClr val="bg1"/>
              </a:solidFill>
              <a:latin typeface="Arial" panose="020B0604020202020204" pitchFamily="34" charset="0"/>
            </a:endParaRPr>
          </a:p>
        </p:txBody>
      </p:sp>
      <p:sp>
        <p:nvSpPr>
          <p:cNvPr id="71684"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grpSp>
        <p:nvGrpSpPr>
          <p:cNvPr id="71685" name="Group 4"/>
          <p:cNvGrpSpPr/>
          <p:nvPr/>
        </p:nvGrpSpPr>
        <p:grpSpPr>
          <a:xfrm>
            <a:off x="1905000" y="4114800"/>
            <a:ext cx="5780088" cy="1784350"/>
            <a:chOff x="633" y="1438"/>
            <a:chExt cx="4800" cy="1581"/>
          </a:xfrm>
        </p:grpSpPr>
        <p:sp>
          <p:nvSpPr>
            <p:cNvPr id="71686" name="Oval 5"/>
            <p:cNvSpPr/>
            <p:nvPr/>
          </p:nvSpPr>
          <p:spPr>
            <a:xfrm>
              <a:off x="633" y="2140"/>
              <a:ext cx="4800" cy="810"/>
            </a:xfrm>
            <a:prstGeom prst="ellipse">
              <a:avLst/>
            </a:prstGeom>
            <a:solidFill>
              <a:srgbClr val="01EA89"/>
            </a:solidFill>
            <a:ln w="12700">
              <a:noFill/>
            </a:ln>
            <a:effectLst>
              <a:outerShdw dist="107763" dir="2699999" algn="ctr" rotWithShape="0">
                <a:srgbClr val="808080"/>
              </a:outerShdw>
            </a:effectLst>
          </p:spPr>
          <p:txBody>
            <a:bodyPr wrap="none" anchor="ctr" anchorCtr="0"/>
            <a:p>
              <a:pPr eaLnBrk="0" hangingPunct="0"/>
              <a:endParaRPr lang="zh-CN" altLang="en-US" sz="2800" dirty="0">
                <a:latin typeface="Arial" panose="020B0604020202020204" pitchFamily="34" charset="0"/>
              </a:endParaRPr>
            </a:p>
          </p:txBody>
        </p:sp>
        <p:sp>
          <p:nvSpPr>
            <p:cNvPr id="71687" name="Oval 6"/>
            <p:cNvSpPr/>
            <p:nvPr/>
          </p:nvSpPr>
          <p:spPr>
            <a:xfrm>
              <a:off x="920" y="1870"/>
              <a:ext cx="4175" cy="757"/>
            </a:xfrm>
            <a:prstGeom prst="ellipse">
              <a:avLst/>
            </a:prstGeom>
            <a:solidFill>
              <a:srgbClr val="BC3700"/>
            </a:solidFill>
            <a:ln w="12700">
              <a:noFill/>
            </a:ln>
            <a:effectLst>
              <a:outerShdw dist="107763" dir="2699999" algn="ctr" rotWithShape="0">
                <a:srgbClr val="808080"/>
              </a:outerShdw>
            </a:effectLst>
          </p:spPr>
          <p:txBody>
            <a:bodyPr wrap="none" anchor="ctr" anchorCtr="0"/>
            <a:p>
              <a:pPr eaLnBrk="0" hangingPunct="0"/>
              <a:endParaRPr lang="zh-CN" altLang="en-US" sz="2800" dirty="0">
                <a:latin typeface="Arial" panose="020B0604020202020204" pitchFamily="34" charset="0"/>
              </a:endParaRPr>
            </a:p>
          </p:txBody>
        </p:sp>
        <p:sp>
          <p:nvSpPr>
            <p:cNvPr id="71688" name="Oval 7"/>
            <p:cNvSpPr/>
            <p:nvPr/>
          </p:nvSpPr>
          <p:spPr>
            <a:xfrm>
              <a:off x="1257" y="1581"/>
              <a:ext cx="3458" cy="647"/>
            </a:xfrm>
            <a:prstGeom prst="ellipse">
              <a:avLst/>
            </a:prstGeom>
            <a:solidFill>
              <a:schemeClr val="tx2"/>
            </a:solidFill>
            <a:ln w="12700">
              <a:noFill/>
            </a:ln>
            <a:effectLst>
              <a:outerShdw dist="107763" dir="2699999" algn="ctr" rotWithShape="0">
                <a:srgbClr val="808080"/>
              </a:outerShdw>
            </a:effectLst>
          </p:spPr>
          <p:txBody>
            <a:bodyPr wrap="none" anchor="ctr" anchorCtr="0"/>
            <a:p>
              <a:pPr eaLnBrk="0" hangingPunct="0"/>
              <a:endParaRPr lang="zh-CN" altLang="en-US" sz="2800" dirty="0">
                <a:latin typeface="Arial" panose="020B0604020202020204" pitchFamily="34" charset="0"/>
              </a:endParaRPr>
            </a:p>
          </p:txBody>
        </p:sp>
        <p:sp>
          <p:nvSpPr>
            <p:cNvPr id="71689" name="Oval 8"/>
            <p:cNvSpPr/>
            <p:nvPr/>
          </p:nvSpPr>
          <p:spPr>
            <a:xfrm>
              <a:off x="1496" y="1438"/>
              <a:ext cx="2977" cy="432"/>
            </a:xfrm>
            <a:prstGeom prst="ellipse">
              <a:avLst/>
            </a:prstGeom>
            <a:solidFill>
              <a:srgbClr val="790015"/>
            </a:solidFill>
            <a:ln w="12700">
              <a:noFill/>
            </a:ln>
            <a:effectLst>
              <a:outerShdw dist="107763" dir="2699999" algn="ctr" rotWithShape="0">
                <a:srgbClr val="808080"/>
              </a:outerShdw>
            </a:effectLst>
          </p:spPr>
          <p:txBody>
            <a:bodyPr wrap="none" anchor="ctr" anchorCtr="0"/>
            <a:p>
              <a:pPr eaLnBrk="0" hangingPunct="0"/>
              <a:endParaRPr lang="zh-CN" altLang="en-US" sz="2800" dirty="0">
                <a:latin typeface="Arial" panose="020B0604020202020204" pitchFamily="34" charset="0"/>
              </a:endParaRPr>
            </a:p>
          </p:txBody>
        </p:sp>
        <p:sp>
          <p:nvSpPr>
            <p:cNvPr id="229385" name="Rectangle 9"/>
            <p:cNvSpPr>
              <a:spLocks noChangeArrowheads="1"/>
            </p:cNvSpPr>
            <p:nvPr/>
          </p:nvSpPr>
          <p:spPr bwMode="auto">
            <a:xfrm>
              <a:off x="2295" y="2670"/>
              <a:ext cx="149" cy="349"/>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Palatino" pitchFamily="-128" charset="0"/>
                <a:ea typeface="宋体" panose="02010600030101010101" pitchFamily="2" charset="-122"/>
                <a:cs typeface="+mn-cs"/>
              </a:endParaRPr>
            </a:p>
          </p:txBody>
        </p:sp>
        <p:sp>
          <p:nvSpPr>
            <p:cNvPr id="229386" name="Rectangle 10"/>
            <p:cNvSpPr>
              <a:spLocks noChangeArrowheads="1"/>
            </p:cNvSpPr>
            <p:nvPr/>
          </p:nvSpPr>
          <p:spPr bwMode="auto">
            <a:xfrm>
              <a:off x="2360" y="2290"/>
              <a:ext cx="150" cy="349"/>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a:ln>
                  <a:noFill/>
                </a:ln>
                <a:solidFill>
                  <a:srgbClr val="DADADA"/>
                </a:solidFill>
                <a:effectLst>
                  <a:outerShdw blurRad="38100" dist="38100" dir="2700000" algn="tl">
                    <a:srgbClr val="000000"/>
                  </a:outerShdw>
                </a:effectLst>
                <a:uLnTx/>
                <a:uFillTx/>
                <a:latin typeface="Palatino" pitchFamily="-128" charset="0"/>
                <a:ea typeface="宋体" panose="02010600030101010101" pitchFamily="2" charset="-122"/>
                <a:cs typeface="+mn-cs"/>
              </a:endParaRPr>
            </a:p>
          </p:txBody>
        </p:sp>
        <p:sp>
          <p:nvSpPr>
            <p:cNvPr id="229387" name="Rectangle 11"/>
            <p:cNvSpPr>
              <a:spLocks noChangeArrowheads="1"/>
            </p:cNvSpPr>
            <p:nvPr/>
          </p:nvSpPr>
          <p:spPr bwMode="auto">
            <a:xfrm>
              <a:off x="2583" y="1913"/>
              <a:ext cx="150" cy="349"/>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a:ln>
                  <a:noFill/>
                </a:ln>
                <a:solidFill>
                  <a:srgbClr val="DADADA"/>
                </a:solidFill>
                <a:effectLst>
                  <a:outerShdw blurRad="38100" dist="38100" dir="2700000" algn="tl">
                    <a:srgbClr val="000000"/>
                  </a:outerShdw>
                </a:effectLst>
                <a:uLnTx/>
                <a:uFillTx/>
                <a:latin typeface="Palatino" pitchFamily="-128" charset="0"/>
                <a:ea typeface="宋体" panose="02010600030101010101" pitchFamily="2" charset="-122"/>
                <a:cs typeface="+mn-cs"/>
              </a:endParaRPr>
            </a:p>
          </p:txBody>
        </p:sp>
        <p:sp>
          <p:nvSpPr>
            <p:cNvPr id="229388" name="Rectangle 12"/>
            <p:cNvSpPr>
              <a:spLocks noChangeArrowheads="1"/>
            </p:cNvSpPr>
            <p:nvPr/>
          </p:nvSpPr>
          <p:spPr bwMode="auto">
            <a:xfrm>
              <a:off x="2699" y="1536"/>
              <a:ext cx="713" cy="349"/>
            </a:xfrm>
            <a:prstGeom prst="rect">
              <a:avLst/>
            </a:prstGeom>
            <a:noFill/>
            <a:ln w="12700">
              <a:noFill/>
              <a:miter lim="800000"/>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DADADA"/>
                  </a:solidFill>
                  <a:effectLst>
                    <a:outerShdw blurRad="38100" dist="38100" dir="2700000" algn="tl">
                      <a:srgbClr val="000000"/>
                    </a:outerShdw>
                  </a:effectLst>
                  <a:uLnTx/>
                  <a:uFillTx/>
                  <a:latin typeface="Palatino" pitchFamily="-128" charset="0"/>
                  <a:ea typeface="宋体" panose="02010600030101010101" pitchFamily="2" charset="-122"/>
                  <a:cs typeface="+mn-cs"/>
                </a:rPr>
                <a:t>Tools</a:t>
              </a:r>
              <a:endParaRPr kumimoji="0" lang="en-US" altLang="zh-CN" sz="2000" b="1" i="0" u="none" strike="noStrike" kern="1200" cap="none" spc="0" normalizeH="0" baseline="0" noProof="0">
                <a:ln>
                  <a:noFill/>
                </a:ln>
                <a:solidFill>
                  <a:srgbClr val="DADADA"/>
                </a:solidFill>
                <a:effectLst>
                  <a:outerShdw blurRad="38100" dist="38100" dir="2700000" algn="tl">
                    <a:srgbClr val="000000"/>
                  </a:outerShdw>
                </a:effectLst>
                <a:uLnTx/>
                <a:uFillTx/>
                <a:latin typeface="Palatino" pitchFamily="-128" charset="0"/>
                <a:ea typeface="宋体" panose="02010600030101010101" pitchFamily="2" charset="-122"/>
                <a:cs typeface="+mn-cs"/>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标题 509953"/>
          <p:cNvSpPr>
            <a:spLocks noGrp="1"/>
          </p:cNvSpPr>
          <p:nvPr>
            <p:ph type="title"/>
          </p:nvPr>
        </p:nvSpPr>
        <p:spPr/>
        <p:txBody>
          <a:bodyPr anchor="ctr" anchorCtr="0"/>
          <a:p>
            <a:r>
              <a:rPr lang="en-US" altLang="zh-CN">
                <a:ea typeface="宋体" panose="02010600030101010101" pitchFamily="2" charset="-122"/>
              </a:rPr>
              <a:t>1.3 Software Process</a:t>
            </a:r>
            <a:endParaRPr lang="en-US" altLang="zh-CN">
              <a:ea typeface="宋体" panose="02010600030101010101" pitchFamily="2" charset="-122"/>
            </a:endParaRPr>
          </a:p>
        </p:txBody>
      </p:sp>
      <p:sp>
        <p:nvSpPr>
          <p:cNvPr id="509955" name="文本占位符 509954"/>
          <p:cNvSpPr>
            <a:spLocks noGrp="1"/>
          </p:cNvSpPr>
          <p:nvPr>
            <p:ph idx="1"/>
          </p:nvPr>
        </p:nvSpPr>
        <p:spPr>
          <a:xfrm>
            <a:off x="431800" y="1066800"/>
            <a:ext cx="8026400" cy="4419600"/>
          </a:xfrm>
        </p:spPr>
        <p:txBody>
          <a:bodyPr/>
          <a:p>
            <a:pPr marL="533400" marR="0" indent="-533400" algn="l" defTabSz="914400" rtl="0" eaLnBrk="0" fontAlgn="base" latinLnBrk="0" hangingPunct="0">
              <a:lnSpc>
                <a:spcPct val="90000"/>
              </a:lnSpc>
              <a:spcBef>
                <a:spcPct val="20000"/>
              </a:spcBef>
              <a:spcAft>
                <a:spcPct val="0"/>
              </a:spcAft>
              <a:buClr>
                <a:srgbClr val="52A930"/>
              </a:buClr>
              <a:buSzTx/>
              <a:buFontTx/>
              <a:buNone/>
            </a:pPr>
            <a:r>
              <a:rPr kumimoji="0" lang="en-US" altLang="zh-CN" sz="2000" b="0" i="0" u="none" strike="noStrike" kern="0" cap="none" spc="0" normalizeH="0" baseline="0" noProof="1">
                <a:solidFill>
                  <a:schemeClr val="tx1"/>
                </a:solidFill>
                <a:latin typeface="Palatino" pitchFamily="-128" charset="0"/>
                <a:ea typeface="宋体" panose="02010600030101010101" pitchFamily="2" charset="-122"/>
                <a:cs typeface="+mn-cs"/>
              </a:rPr>
              <a:t>Software Process</a:t>
            </a:r>
            <a:endParaRPr kumimoji="0" lang="en-US" altLang="zh-CN" sz="2000" b="0" i="0" u="none" strike="noStrike" kern="0" cap="none" spc="0" normalizeH="0" baseline="0" noProof="1">
              <a:solidFill>
                <a:schemeClr val="tx1"/>
              </a:solidFill>
              <a:latin typeface="Palatino" pitchFamily="-128" charset="0"/>
              <a:ea typeface="宋体" panose="02010600030101010101" pitchFamily="2" charset="-122"/>
              <a:cs typeface="+mn-cs"/>
            </a:endParaRPr>
          </a:p>
          <a:p>
            <a:pPr marL="533400" marR="0" indent="-533400" algn="l" defTabSz="914400" rtl="0" eaLnBrk="0" fontAlgn="base" latinLnBrk="0" hangingPunct="0">
              <a:lnSpc>
                <a:spcPct val="90000"/>
              </a:lnSpc>
              <a:spcBef>
                <a:spcPct val="20000"/>
              </a:spcBef>
              <a:spcAft>
                <a:spcPct val="0"/>
              </a:spcAft>
              <a:buClr>
                <a:srgbClr val="52A930"/>
              </a:buClr>
              <a:buSzTx/>
              <a:buFontTx/>
              <a:buNone/>
            </a:pPr>
            <a:r>
              <a:rPr kumimoji="0" lang="en-US" altLang="zh-CN" sz="2000" b="0" i="0" u="none" strike="noStrike" kern="0" cap="none" spc="0" normalizeH="0" baseline="0" noProof="1">
                <a:solidFill>
                  <a:schemeClr val="tx1"/>
                </a:solidFill>
                <a:latin typeface="Palatino" pitchFamily="-128" charset="0"/>
                <a:ea typeface="宋体" panose="02010600030101010101" pitchFamily="2" charset="-122"/>
                <a:cs typeface="+mn-cs"/>
              </a:rPr>
              <a:t>      is a collection of </a:t>
            </a:r>
            <a:r>
              <a:rPr kumimoji="0" lang="en-US" altLang="zh-CN" sz="2000" b="1" i="0" u="none" strike="noStrike" kern="0" cap="none" spc="0" normalizeH="0" baseline="0" noProof="1">
                <a:solidFill>
                  <a:schemeClr val="tx1"/>
                </a:solidFill>
                <a:latin typeface="Palatino" pitchFamily="-128" charset="0"/>
                <a:ea typeface="宋体" panose="02010600030101010101" pitchFamily="2" charset="-122"/>
                <a:cs typeface="+mn-cs"/>
              </a:rPr>
              <a:t>activities, actions and tasks</a:t>
            </a:r>
            <a:r>
              <a:rPr kumimoji="0" lang="en-US" altLang="zh-CN" sz="2000" b="0" i="0" u="none" strike="noStrike" kern="0" cap="none" spc="0" normalizeH="0" baseline="0" noProof="1">
                <a:solidFill>
                  <a:schemeClr val="tx1"/>
                </a:solidFill>
                <a:latin typeface="Palatino" pitchFamily="-128" charset="0"/>
                <a:ea typeface="宋体" panose="02010600030101010101" pitchFamily="2" charset="-122"/>
                <a:cs typeface="+mn-cs"/>
              </a:rPr>
              <a:t> that are performed when some work product is to be created.</a:t>
            </a:r>
            <a:endParaRPr kumimoji="0" lang="en-US" altLang="zh-CN" sz="2000" b="0" i="0" u="none" strike="noStrike" kern="0" cap="none" spc="0" normalizeH="0" baseline="0" noProof="1">
              <a:solidFill>
                <a:schemeClr val="tx1"/>
              </a:solidFill>
              <a:latin typeface="Palatino" pitchFamily="-128" charset="0"/>
              <a:ea typeface="宋体" panose="02010600030101010101" pitchFamily="2" charset="-122"/>
              <a:cs typeface="+mn-cs"/>
            </a:endParaRPr>
          </a:p>
          <a:p>
            <a:pPr marL="533400" marR="0" indent="-533400" algn="l" defTabSz="914400" rtl="0" eaLnBrk="0" fontAlgn="base" latinLnBrk="0" hangingPunct="0">
              <a:lnSpc>
                <a:spcPct val="90000"/>
              </a:lnSpc>
              <a:spcBef>
                <a:spcPct val="20000"/>
              </a:spcBef>
              <a:spcAft>
                <a:spcPct val="0"/>
              </a:spcAft>
              <a:buClr>
                <a:srgbClr val="52A930"/>
              </a:buClr>
              <a:buSzTx/>
              <a:buFontTx/>
              <a:buNone/>
            </a:pPr>
            <a:endParaRPr kumimoji="0" lang="en-US" altLang="zh-CN" sz="2000" b="0" i="0" u="none" strike="noStrike" kern="0" cap="none" spc="0" normalizeH="0" baseline="0" noProof="1">
              <a:solidFill>
                <a:schemeClr val="tx1"/>
              </a:solidFill>
              <a:latin typeface="Palatino" pitchFamily="-128" charset="0"/>
              <a:ea typeface="宋体" panose="02010600030101010101" pitchFamily="2" charset="-122"/>
              <a:cs typeface="+mn-cs"/>
            </a:endParaRPr>
          </a:p>
          <a:p>
            <a:pPr marL="533400" marR="0" indent="-533400" algn="l" defTabSz="914400" rtl="0" eaLnBrk="0" fontAlgn="base" latinLnBrk="0" hangingPunct="0">
              <a:lnSpc>
                <a:spcPct val="90000"/>
              </a:lnSpc>
              <a:spcBef>
                <a:spcPct val="20000"/>
              </a:spcBef>
              <a:spcAft>
                <a:spcPct val="0"/>
              </a:spcAft>
              <a:buClr>
                <a:srgbClr val="52A930"/>
              </a:buClr>
              <a:buSzTx/>
              <a:buFontTx/>
              <a:buAutoNum type="arabicParenBoth"/>
            </a:pPr>
            <a:r>
              <a:rPr kumimoji="0" lang="en-US" altLang="zh-CN" sz="2000" b="0" i="0" u="none" strike="noStrike" kern="0" cap="none" spc="0" normalizeH="0" baseline="0" noProof="1">
                <a:solidFill>
                  <a:schemeClr val="tx1"/>
                </a:solidFill>
                <a:effectLst>
                  <a:outerShdw blurRad="38100" dist="38100" dir="2700000">
                    <a:srgbClr val="C0C0C0"/>
                  </a:outerShdw>
                </a:effectLst>
                <a:latin typeface="+mn-lt"/>
                <a:ea typeface="MS PGothic" panose="020B0600070205080204" pitchFamily="34" charset="-128"/>
                <a:cs typeface="+mn-cs"/>
              </a:rPr>
              <a:t>An </a:t>
            </a:r>
            <a:r>
              <a:rPr kumimoji="0" lang="en-US" altLang="zh-CN" sz="2000" b="0" i="0" u="none" strike="noStrike" kern="0" cap="none" spc="0" normalizeH="0" baseline="0" noProof="1">
                <a:solidFill>
                  <a:srgbClr val="FF0000"/>
                </a:solidFill>
                <a:effectLst>
                  <a:outerShdw blurRad="38100" dist="38100" dir="2700000">
                    <a:srgbClr val="C0C0C0"/>
                  </a:outerShdw>
                </a:effectLst>
                <a:latin typeface="+mn-lt"/>
                <a:ea typeface="MS PGothic" panose="020B0600070205080204" pitchFamily="34" charset="-128"/>
                <a:cs typeface="+mn-cs"/>
              </a:rPr>
              <a:t>activity</a:t>
            </a:r>
            <a:r>
              <a:rPr kumimoji="0" lang="en-US" altLang="zh-CN" sz="2000" b="0" i="0" u="none" strike="noStrike" kern="0" cap="none" spc="0" normalizeH="0" baseline="0" noProof="1">
                <a:solidFill>
                  <a:schemeClr val="tx1"/>
                </a:solidFill>
                <a:effectLst>
                  <a:outerShdw blurRad="38100" dist="38100" dir="2700000">
                    <a:srgbClr val="C0C0C0"/>
                  </a:outerShdw>
                </a:effectLst>
                <a:latin typeface="+mn-lt"/>
                <a:ea typeface="MS PGothic" panose="020B0600070205080204" pitchFamily="34" charset="-128"/>
                <a:cs typeface="+mn-cs"/>
              </a:rPr>
              <a:t> strives to achieve a broad objective and is applied regardless of the application domain, size of the project, complexity of the effort, or degree of rigor with which SE is to be applied. (e.g. communication with stakeholders)</a:t>
            </a:r>
            <a:endParaRPr kumimoji="0" lang="en-US" altLang="zh-CN" sz="2000" b="0" i="0" u="none" strike="noStrike" kern="0" cap="none" spc="0" normalizeH="0" baseline="0" noProof="1">
              <a:solidFill>
                <a:schemeClr val="tx1"/>
              </a:solidFill>
              <a:effectLst>
                <a:outerShdw blurRad="38100" dist="38100" dir="2700000">
                  <a:srgbClr val="C0C0C0"/>
                </a:outerShdw>
              </a:effectLst>
              <a:latin typeface="+mn-lt"/>
              <a:ea typeface="MS PGothic" panose="020B0600070205080204" pitchFamily="34" charset="-128"/>
              <a:cs typeface="+mn-cs"/>
            </a:endParaRPr>
          </a:p>
          <a:p>
            <a:pPr marL="533400" marR="0" indent="-533400" algn="l" defTabSz="914400" rtl="0" eaLnBrk="0" fontAlgn="base" latinLnBrk="0" hangingPunct="0">
              <a:lnSpc>
                <a:spcPct val="90000"/>
              </a:lnSpc>
              <a:spcBef>
                <a:spcPct val="20000"/>
              </a:spcBef>
              <a:spcAft>
                <a:spcPct val="0"/>
              </a:spcAft>
              <a:buClr>
                <a:srgbClr val="52A930"/>
              </a:buClr>
              <a:buSzTx/>
              <a:buFontTx/>
              <a:buAutoNum type="arabicParenBoth"/>
            </a:pPr>
            <a:r>
              <a:rPr kumimoji="0" lang="en-US" altLang="zh-CN" sz="2000" b="0" i="0" u="none" strike="noStrike" kern="0" cap="none" spc="0" normalizeH="0" baseline="0" noProof="1">
                <a:solidFill>
                  <a:schemeClr val="tx1"/>
                </a:solidFill>
                <a:effectLst>
                  <a:outerShdw blurRad="38100" dist="38100" dir="2700000">
                    <a:srgbClr val="C0C0C0"/>
                  </a:outerShdw>
                </a:effectLst>
                <a:latin typeface="+mn-lt"/>
                <a:ea typeface="MS PGothic" panose="020B0600070205080204" pitchFamily="34" charset="-128"/>
                <a:cs typeface="+mn-cs"/>
              </a:rPr>
              <a:t>An </a:t>
            </a:r>
            <a:r>
              <a:rPr kumimoji="0" lang="en-US" altLang="zh-CN" sz="2000" b="0" i="0" u="none" strike="noStrike" kern="0" cap="none" spc="0" normalizeH="0" baseline="0" noProof="1">
                <a:solidFill>
                  <a:srgbClr val="FF0000"/>
                </a:solidFill>
                <a:effectLst>
                  <a:outerShdw blurRad="38100" dist="38100" dir="2700000">
                    <a:srgbClr val="C0C0C0"/>
                  </a:outerShdw>
                </a:effectLst>
                <a:latin typeface="+mn-lt"/>
                <a:ea typeface="MS PGothic" panose="020B0600070205080204" pitchFamily="34" charset="-128"/>
                <a:cs typeface="+mn-cs"/>
              </a:rPr>
              <a:t>action</a:t>
            </a:r>
            <a:r>
              <a:rPr kumimoji="0" lang="en-US" altLang="zh-CN" sz="2000" b="0" i="0" u="none" strike="noStrike" kern="0" cap="none" spc="0" normalizeH="0" baseline="0" noProof="1">
                <a:solidFill>
                  <a:schemeClr val="tx1"/>
                </a:solidFill>
                <a:effectLst>
                  <a:outerShdw blurRad="38100" dist="38100" dir="2700000">
                    <a:srgbClr val="C0C0C0"/>
                  </a:outerShdw>
                </a:effectLst>
                <a:latin typeface="+mn-lt"/>
                <a:ea typeface="MS PGothic" panose="020B0600070205080204" pitchFamily="34" charset="-128"/>
                <a:cs typeface="+mn-cs"/>
              </a:rPr>
              <a:t> encompasses a set of tasks that produce a major work product. (e.g. an architectural design)</a:t>
            </a:r>
            <a:endParaRPr kumimoji="0" lang="en-US" altLang="zh-CN" sz="2000" b="0" i="0" u="none" strike="noStrike" kern="0" cap="none" spc="0" normalizeH="0" baseline="0" noProof="1">
              <a:solidFill>
                <a:schemeClr val="tx1"/>
              </a:solidFill>
              <a:effectLst>
                <a:outerShdw blurRad="38100" dist="38100" dir="2700000">
                  <a:srgbClr val="C0C0C0"/>
                </a:outerShdw>
              </a:effectLst>
              <a:latin typeface="+mn-lt"/>
              <a:ea typeface="MS PGothic" panose="020B0600070205080204" pitchFamily="34" charset="-128"/>
              <a:cs typeface="+mn-cs"/>
            </a:endParaRPr>
          </a:p>
          <a:p>
            <a:pPr marL="533400" marR="0" indent="-533400" algn="l" defTabSz="914400" rtl="0" eaLnBrk="0" fontAlgn="base" latinLnBrk="0" hangingPunct="0">
              <a:lnSpc>
                <a:spcPct val="90000"/>
              </a:lnSpc>
              <a:spcBef>
                <a:spcPct val="20000"/>
              </a:spcBef>
              <a:spcAft>
                <a:spcPct val="0"/>
              </a:spcAft>
              <a:buClr>
                <a:srgbClr val="52A930"/>
              </a:buClr>
              <a:buSzTx/>
              <a:buFontTx/>
              <a:buAutoNum type="arabicParenBoth"/>
            </a:pPr>
            <a:r>
              <a:rPr kumimoji="0" lang="en-US" altLang="zh-CN" sz="2000" b="0" i="0" u="none" strike="noStrike" kern="0" cap="none" spc="0" normalizeH="0" baseline="0" noProof="1">
                <a:solidFill>
                  <a:schemeClr val="tx1"/>
                </a:solidFill>
                <a:effectLst>
                  <a:outerShdw blurRad="38100" dist="38100" dir="2700000">
                    <a:srgbClr val="C0C0C0"/>
                  </a:outerShdw>
                </a:effectLst>
                <a:latin typeface="+mn-lt"/>
                <a:ea typeface="MS PGothic" panose="020B0600070205080204" pitchFamily="34" charset="-128"/>
                <a:cs typeface="+mn-cs"/>
              </a:rPr>
              <a:t>A </a:t>
            </a:r>
            <a:r>
              <a:rPr kumimoji="0" lang="en-US" altLang="zh-CN" sz="2000" b="0" i="0" u="none" strike="noStrike" kern="0" cap="none" spc="0" normalizeH="0" baseline="0" noProof="1">
                <a:solidFill>
                  <a:srgbClr val="FF0000"/>
                </a:solidFill>
                <a:effectLst>
                  <a:outerShdw blurRad="38100" dist="38100" dir="2700000">
                    <a:srgbClr val="C0C0C0"/>
                  </a:outerShdw>
                </a:effectLst>
                <a:latin typeface="+mn-lt"/>
                <a:ea typeface="MS PGothic" panose="020B0600070205080204" pitchFamily="34" charset="-128"/>
                <a:cs typeface="+mn-cs"/>
              </a:rPr>
              <a:t>task</a:t>
            </a:r>
            <a:r>
              <a:rPr kumimoji="0" lang="en-US" altLang="zh-CN" sz="2000" b="0" i="0" u="none" strike="noStrike" kern="0" cap="none" spc="0" normalizeH="0" baseline="0" noProof="1">
                <a:solidFill>
                  <a:schemeClr val="tx1"/>
                </a:solidFill>
                <a:effectLst>
                  <a:outerShdw blurRad="38100" dist="38100" dir="2700000">
                    <a:srgbClr val="C0C0C0"/>
                  </a:outerShdw>
                </a:effectLst>
                <a:latin typeface="+mn-lt"/>
                <a:ea typeface="MS PGothic" panose="020B0600070205080204" pitchFamily="34" charset="-128"/>
                <a:cs typeface="+mn-cs"/>
              </a:rPr>
              <a:t> focuses on a small, but well-defined objective that produces a tangible outcome. (e.g. conducting a unit test)</a:t>
            </a:r>
            <a:endParaRPr kumimoji="0" lang="en-US" altLang="zh-CN" sz="2000" b="0" i="0" u="none" strike="noStrike" kern="0" cap="none" spc="0" normalizeH="0" baseline="0" noProof="1">
              <a:solidFill>
                <a:schemeClr val="tx1"/>
              </a:solidFill>
              <a:effectLst>
                <a:outerShdw blurRad="38100" dist="38100" dir="2700000">
                  <a:srgbClr val="C0C0C0"/>
                </a:outerShdw>
              </a:effectLst>
              <a:latin typeface="+mn-lt"/>
              <a:ea typeface="MS PGothic" panose="020B0600070205080204" pitchFamily="34" charset="-128"/>
              <a:cs typeface="+mn-cs"/>
            </a:endParaRPr>
          </a:p>
          <a:p>
            <a:pPr marL="533400" marR="0" indent="-533400" algn="l" defTabSz="914400" rtl="0" eaLnBrk="0" fontAlgn="base" latinLnBrk="0" hangingPunct="0">
              <a:lnSpc>
                <a:spcPct val="90000"/>
              </a:lnSpc>
              <a:spcBef>
                <a:spcPct val="20000"/>
              </a:spcBef>
              <a:spcAft>
                <a:spcPct val="0"/>
              </a:spcAft>
              <a:buClr>
                <a:srgbClr val="52A930"/>
              </a:buClr>
              <a:buSzTx/>
              <a:buFontTx/>
              <a:buChar char="•"/>
            </a:pPr>
            <a:endParaRPr kumimoji="0" lang="en-US" altLang="zh-CN" sz="2000" b="0" i="0" u="none" strike="noStrike" kern="0" cap="none" spc="0" normalizeH="0" baseline="0" noProof="1">
              <a:solidFill>
                <a:schemeClr val="tx1"/>
              </a:solidFill>
              <a:effectLst>
                <a:outerShdw blurRad="38100" dist="38100" dir="2700000">
                  <a:srgbClr val="C0C0C0"/>
                </a:outerShdw>
              </a:effectLst>
              <a:latin typeface="+mn-lt"/>
              <a:ea typeface="MS PGothic" panose="020B0600070205080204" pitchFamily="34" charset="-128"/>
              <a:cs typeface="+mn-cs"/>
            </a:endParaRPr>
          </a:p>
          <a:p>
            <a:pPr marL="533400" marR="0" indent="-533400" algn="l" defTabSz="914400" rtl="0" eaLnBrk="0" fontAlgn="base" latinLnBrk="0" hangingPunct="0">
              <a:lnSpc>
                <a:spcPct val="90000"/>
              </a:lnSpc>
              <a:spcBef>
                <a:spcPct val="20000"/>
              </a:spcBef>
              <a:spcAft>
                <a:spcPct val="0"/>
              </a:spcAft>
              <a:buClr>
                <a:srgbClr val="52A930"/>
              </a:buClr>
              <a:buSzTx/>
              <a:buFontTx/>
              <a:buNone/>
            </a:pPr>
            <a:endParaRPr kumimoji="0" lang="zh-CN" altLang="en-US" sz="2000" b="0" i="0" u="none" strike="noStrike" kern="0" cap="none" spc="0" normalizeH="0" baseline="0" noProof="1" dirty="0">
              <a:solidFill>
                <a:schemeClr val="tx1"/>
              </a:solidFill>
              <a:latin typeface="+mn-lt"/>
              <a:ea typeface="MS PGothic" panose="020B0600070205080204" pitchFamily="34" charset="-128"/>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7410" name="Rectangle 4"/>
          <p:cNvSpPr>
            <a:spLocks noGrp="1"/>
          </p:cNvSpPr>
          <p:nvPr>
            <p:ph type="title" idx="4294967295"/>
          </p:nvPr>
        </p:nvSpPr>
        <p:spPr>
          <a:xfrm>
            <a:off x="179388" y="225425"/>
            <a:ext cx="8534400" cy="381000"/>
          </a:xfrm>
        </p:spPr>
        <p:txBody>
          <a:bodyPr vert="horz" wrap="square" lIns="91440" tIns="45720" rIns="91440" bIns="45720" anchor="ctr" anchorCtr="0"/>
          <a:p>
            <a:pPr eaLnBrk="1" hangingPunct="1"/>
            <a:r>
              <a:rPr lang="en-US" altLang="ja-JP"/>
              <a:t>Course Overview   </a:t>
            </a:r>
            <a:endParaRPr lang="en-US" altLang="ja-JP"/>
          </a:p>
        </p:txBody>
      </p:sp>
      <p:sp>
        <p:nvSpPr>
          <p:cNvPr id="17411" name="Text Box 4"/>
          <p:cNvSpPr txBox="1"/>
          <p:nvPr/>
        </p:nvSpPr>
        <p:spPr>
          <a:xfrm>
            <a:off x="179705" y="944880"/>
            <a:ext cx="4159885" cy="3538220"/>
          </a:xfrm>
          <a:prstGeom prst="rect">
            <a:avLst/>
          </a:prstGeom>
          <a:noFill/>
          <a:ln w="9525">
            <a:noFill/>
          </a:ln>
        </p:spPr>
        <p:txBody>
          <a:bodyPr wrap="square">
            <a:spAutoFit/>
          </a:bodyPr>
          <a:p>
            <a:pPr eaLnBrk="0" hangingPunct="0">
              <a:buClr>
                <a:schemeClr val="folHlink"/>
              </a:buClr>
              <a:buFont typeface="Wingdings" panose="05000000000000000000" pitchFamily="2" charset="2"/>
            </a:pPr>
            <a:r>
              <a:rPr lang="en-US" altLang="ja-JP" sz="2400">
                <a:latin typeface="Arial" panose="020B0604020202020204" pitchFamily="34" charset="0"/>
              </a:rPr>
              <a:t>Textbook:</a:t>
            </a:r>
            <a:endParaRPr lang="en-US" altLang="ja-JP" sz="2400">
              <a:latin typeface="Arial" panose="020B0604020202020204" pitchFamily="34" charset="0"/>
            </a:endParaRPr>
          </a:p>
          <a:p>
            <a:pPr eaLnBrk="0" hangingPunct="0">
              <a:buClr>
                <a:schemeClr val="folHlink"/>
              </a:buClr>
              <a:buFont typeface="Wingdings" panose="05000000000000000000" pitchFamily="2" charset="2"/>
            </a:pPr>
            <a:endParaRPr lang="en-US" altLang="ja-JP" sz="2400">
              <a:latin typeface="Arial" panose="020B0604020202020204" pitchFamily="34" charset="0"/>
            </a:endParaRPr>
          </a:p>
          <a:p>
            <a:pPr lvl="1" eaLnBrk="0" hangingPunct="0">
              <a:buClr>
                <a:schemeClr val="folHlink"/>
              </a:buClr>
              <a:buFont typeface="Wingdings" panose="05000000000000000000" pitchFamily="2" charset="2"/>
            </a:pPr>
            <a:r>
              <a:rPr lang="en-US" altLang="ja-JP" sz="2400">
                <a:latin typeface="Arial" panose="020B0604020202020204" pitchFamily="34" charset="0"/>
              </a:rPr>
              <a:t>Roger S. Pressman</a:t>
            </a:r>
            <a:endParaRPr lang="en-US" altLang="zh-CN" sz="1600">
              <a:latin typeface="Arial" panose="020B0604020202020204" pitchFamily="34" charset="0"/>
            </a:endParaRPr>
          </a:p>
          <a:p>
            <a:pPr lvl="1" eaLnBrk="0" hangingPunct="0">
              <a:buClr>
                <a:schemeClr val="folHlink"/>
              </a:buClr>
              <a:buFont typeface="Wingdings" panose="05000000000000000000" pitchFamily="2" charset="2"/>
            </a:pPr>
            <a:endParaRPr lang="en-US" altLang="ja-JP" sz="2400">
              <a:sym typeface="+mn-ea"/>
            </a:endParaRPr>
          </a:p>
          <a:p>
            <a:pPr lvl="1" eaLnBrk="0" hangingPunct="0">
              <a:buClr>
                <a:schemeClr val="folHlink"/>
              </a:buClr>
              <a:buFont typeface="Wingdings" panose="05000000000000000000" pitchFamily="2" charset="2"/>
            </a:pPr>
            <a:r>
              <a:rPr lang="en-US" altLang="ja-JP" sz="2400">
                <a:sym typeface="+mn-ea"/>
              </a:rPr>
              <a:t>9th Ddition </a:t>
            </a:r>
            <a:endParaRPr lang="en-US" altLang="zh-CN" sz="1600">
              <a:latin typeface="Arial" panose="020B0604020202020204" pitchFamily="34" charset="0"/>
            </a:endParaRPr>
          </a:p>
          <a:p>
            <a:pPr lvl="1" eaLnBrk="0" hangingPunct="0">
              <a:buClr>
                <a:schemeClr val="folHlink"/>
              </a:buClr>
              <a:buFont typeface="Wingdings" panose="05000000000000000000" pitchFamily="2" charset="2"/>
            </a:pPr>
            <a:r>
              <a:rPr lang="en-US" altLang="ja-JP" sz="2800" b="1">
                <a:latin typeface="Arial" panose="020B0604020202020204" pitchFamily="34" charset="0"/>
              </a:rPr>
              <a:t>Software</a:t>
            </a:r>
            <a:r>
              <a:rPr lang="en-US" altLang="zh-CN" sz="2800" b="1">
                <a:latin typeface="Arial" panose="020B0604020202020204" pitchFamily="34" charset="0"/>
              </a:rPr>
              <a:t>  </a:t>
            </a:r>
            <a:r>
              <a:rPr lang="en-US" altLang="ja-JP" sz="2800" b="1">
                <a:latin typeface="Arial" panose="020B0604020202020204" pitchFamily="34" charset="0"/>
              </a:rPr>
              <a:t> Engineering</a:t>
            </a:r>
            <a:endParaRPr lang="en-US" altLang="zh-CN" sz="2800" b="1">
              <a:latin typeface="Arial" panose="020B0604020202020204" pitchFamily="34" charset="0"/>
            </a:endParaRPr>
          </a:p>
          <a:p>
            <a:pPr lvl="1" eaLnBrk="0" hangingPunct="0">
              <a:buClr>
                <a:schemeClr val="folHlink"/>
              </a:buClr>
              <a:buFont typeface="Wingdings" panose="05000000000000000000" pitchFamily="2" charset="2"/>
            </a:pPr>
            <a:r>
              <a:rPr lang="en-US" altLang="ja-JP" sz="2000">
                <a:latin typeface="Arial" panose="020B0604020202020204" pitchFamily="34" charset="0"/>
              </a:rPr>
              <a:t>A Practitioner’s Approach</a:t>
            </a:r>
            <a:r>
              <a:rPr lang="en-US" altLang="ja-JP" sz="2400">
                <a:latin typeface="Arial" panose="020B0604020202020204" pitchFamily="34" charset="0"/>
              </a:rPr>
              <a:t>                  </a:t>
            </a:r>
            <a:endParaRPr lang="en-US" altLang="ja-JP" sz="2400">
              <a:latin typeface="Arial" panose="020B0604020202020204" pitchFamily="34" charset="0"/>
            </a:endParaRPr>
          </a:p>
          <a:p>
            <a:pPr eaLnBrk="0" hangingPunct="0">
              <a:buClr>
                <a:schemeClr val="folHlink"/>
              </a:buClr>
              <a:buFont typeface="Wingdings" panose="05000000000000000000" pitchFamily="2" charset="2"/>
            </a:pPr>
            <a:endParaRPr lang="ja-JP" altLang="en-US" sz="2400" dirty="0">
              <a:latin typeface="Arial" panose="020B0604020202020204" pitchFamily="34" charset="0"/>
            </a:endParaRPr>
          </a:p>
        </p:txBody>
      </p:sp>
      <p:sp>
        <p:nvSpPr>
          <p:cNvPr id="17412"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pic>
        <p:nvPicPr>
          <p:cNvPr id="4" name="Picture Placeholder 3" descr="Software Engineering-A Practitioner's Approach, Ninth edition by Roger S. Pressman and Bruce R. Maxim."/>
          <p:cNvPicPr>
            <a:picLocks noGrp="1" noChangeAspect="1"/>
          </p:cNvPicPr>
          <p:nvPr>
            <p:custDataLst>
              <p:tags r:id="rId1"/>
            </p:custDataLst>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灯片编号占位符 4"/>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0" hangingPunct="0"/>
            <a:fld id="{9A0DB2DC-4C9A-4742-B13C-FB6460FD3503}" type="slidenum">
              <a:rPr lang="en-US" altLang="zh-CN" sz="1200">
                <a:solidFill>
                  <a:schemeClr val="bg1"/>
                </a:solidFill>
              </a:rPr>
            </a:fld>
            <a:endParaRPr lang="en-US" altLang="zh-CN" sz="1200">
              <a:solidFill>
                <a:schemeClr val="bg1"/>
              </a:solidFill>
            </a:endParaRPr>
          </a:p>
        </p:txBody>
      </p:sp>
      <p:sp>
        <p:nvSpPr>
          <p:cNvPr id="73730" name="Rectangle 6"/>
          <p:cNvSpPr/>
          <p:nvPr/>
        </p:nvSpPr>
        <p:spPr>
          <a:xfrm>
            <a:off x="2016125" y="2565400"/>
            <a:ext cx="4918075" cy="1763713"/>
          </a:xfrm>
          <a:prstGeom prst="rect">
            <a:avLst/>
          </a:prstGeom>
          <a:solidFill>
            <a:schemeClr val="folHlink"/>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73731" name="Rectangle 4"/>
          <p:cNvSpPr>
            <a:spLocks noGrp="1"/>
          </p:cNvSpPr>
          <p:nvPr>
            <p:ph type="title"/>
          </p:nvPr>
        </p:nvSpPr>
        <p:spPr>
          <a:xfrm>
            <a:off x="359410" y="152400"/>
            <a:ext cx="4751070" cy="481330"/>
          </a:xfrm>
          <a:ln w="12700"/>
        </p:spPr>
        <p:txBody>
          <a:bodyPr vert="horz" wrap="none" lIns="63500" tIns="25400" rIns="63500" bIns="25400" anchor="t" anchorCtr="0">
            <a:spAutoFit/>
          </a:bodyPr>
          <a:p>
            <a:r>
              <a:rPr lang="en-US" altLang="zh-CN">
                <a:ea typeface="宋体" panose="02010600030101010101" pitchFamily="2" charset="-122"/>
              </a:rPr>
              <a:t>1.3.1 A Process Framework</a:t>
            </a:r>
            <a:endParaRPr lang="en-US" altLang="zh-CN">
              <a:ea typeface="宋体" panose="02010600030101010101" pitchFamily="2" charset="-122"/>
            </a:endParaRPr>
          </a:p>
        </p:txBody>
      </p:sp>
      <p:sp>
        <p:nvSpPr>
          <p:cNvPr id="157701" name="Rectangle 5"/>
          <p:cNvSpPr>
            <a:spLocks noChangeArrowheads="1"/>
          </p:cNvSpPr>
          <p:nvPr/>
        </p:nvSpPr>
        <p:spPr bwMode="auto">
          <a:xfrm>
            <a:off x="1008063" y="1412875"/>
            <a:ext cx="7632700" cy="34528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90487" tIns="44450" rIns="90487" bIns="44450">
            <a:spAutoFit/>
          </a:bodyPr>
          <a:p>
            <a:pPr marL="0" marR="0" indent="0" algn="l" defTabSz="914400" rtl="0" eaLnBrk="0" fontAlgn="base" latinLnBrk="0" hangingPunct="0">
              <a:lnSpc>
                <a:spcPct val="115000"/>
              </a:lnSpc>
              <a:spcBef>
                <a:spcPct val="0"/>
              </a:spcBef>
              <a:spcAft>
                <a:spcPct val="0"/>
              </a:spcAft>
              <a:buClrTx/>
              <a:buSzTx/>
              <a:buFontTx/>
              <a:buNone/>
            </a:pPr>
            <a:r>
              <a:rPr kumimoji="0" lang="en-US" altLang="zh-CN" sz="3200" b="1" i="0" u="none" strike="noStrike" kern="1200" cap="none" spc="0" normalizeH="0" baseline="0" noProof="1">
                <a:solidFill>
                  <a:schemeClr val="tx1"/>
                </a:solidFill>
                <a:effectLst>
                  <a:outerShdw blurRad="38100" dist="38100" dir="2700000">
                    <a:srgbClr val="C0C0C0"/>
                  </a:outerShdw>
                </a:effectLst>
                <a:latin typeface="Palatino" pitchFamily="-128" charset="0"/>
                <a:ea typeface="宋体" panose="02010600030101010101" pitchFamily="2" charset="-122"/>
                <a:cs typeface="+mn-cs"/>
              </a:rPr>
              <a:t>Process framework</a:t>
            </a:r>
            <a:endParaRPr kumimoji="0" lang="en-US" altLang="zh-CN" sz="3200" b="1" i="0" u="none" strike="noStrike" kern="1200" cap="none" spc="0" normalizeH="0" baseline="0" noProof="1">
              <a:solidFill>
                <a:schemeClr val="bg1"/>
              </a:solidFill>
              <a:effectLst>
                <a:outerShdw blurRad="38100" dist="38100" dir="2700000">
                  <a:srgbClr val="C0C0C0"/>
                </a:outerShdw>
              </a:effectLst>
              <a:latin typeface="Palatino" pitchFamily="-128" charset="0"/>
              <a:ea typeface="宋体" panose="02010600030101010101" pitchFamily="2" charset="-122"/>
              <a:cs typeface="+mn-cs"/>
            </a:endParaRPr>
          </a:p>
          <a:p>
            <a:pPr marL="457200" marR="0" lvl="1" indent="0" algn="l" defTabSz="914400" rtl="0" eaLnBrk="0" fontAlgn="base" latinLnBrk="0" hangingPunct="0">
              <a:lnSpc>
                <a:spcPct val="115000"/>
              </a:lnSpc>
              <a:spcBef>
                <a:spcPct val="0"/>
              </a:spcBef>
              <a:spcAft>
                <a:spcPct val="0"/>
              </a:spcAft>
              <a:buClrTx/>
              <a:buSzTx/>
              <a:buFontTx/>
              <a:buNone/>
            </a:pPr>
            <a:r>
              <a:rPr kumimoji="0" lang="en-US" altLang="zh-CN" sz="3200" b="1" i="0" u="none" strike="noStrike" kern="1200" cap="none" spc="0" normalizeH="0" baseline="0" noProof="1">
                <a:solidFill>
                  <a:schemeClr val="tx1"/>
                </a:solidFill>
                <a:effectLst>
                  <a:outerShdw blurRad="38100" dist="38100" dir="2700000">
                    <a:srgbClr val="C0C0C0"/>
                  </a:outerShdw>
                </a:effectLst>
                <a:latin typeface="Palatino" pitchFamily="-128" charset="0"/>
                <a:ea typeface="宋体" panose="02010600030101010101" pitchFamily="2" charset="-122"/>
                <a:cs typeface="+mn-cs"/>
              </a:rPr>
              <a:t>Framework activities</a:t>
            </a:r>
            <a:r>
              <a:rPr kumimoji="0" lang="zh-CN" altLang="en-US" sz="3200" b="1" i="0" u="none" strike="noStrike" kern="1200" cap="none" spc="0" normalizeH="0" baseline="0" noProof="1" dirty="0">
                <a:solidFill>
                  <a:schemeClr val="tx1"/>
                </a:solidFill>
                <a:effectLst>
                  <a:outerShdw blurRad="38100" dist="38100" dir="2700000">
                    <a:srgbClr val="C0C0C0"/>
                  </a:outerShdw>
                </a:effectLst>
                <a:latin typeface="Palatino" pitchFamily="-128" charset="0"/>
                <a:ea typeface="宋体" panose="02010600030101010101" pitchFamily="2" charset="-122"/>
                <a:cs typeface="+mn-cs"/>
              </a:rPr>
              <a:t>（基本框架）</a:t>
            </a:r>
            <a:endParaRPr kumimoji="0" lang="zh-CN" altLang="en-US" sz="3200" b="1" i="0" u="none" strike="noStrike" kern="1200" cap="none" spc="0" normalizeH="0" baseline="0" noProof="1" dirty="0">
              <a:solidFill>
                <a:schemeClr val="tx1"/>
              </a:solidFill>
              <a:effectLst>
                <a:outerShdw blurRad="38100" dist="38100" dir="2700000">
                  <a:srgbClr val="C0C0C0"/>
                </a:outerShdw>
              </a:effectLst>
              <a:latin typeface="Palatino" pitchFamily="-128" charset="0"/>
              <a:ea typeface="宋体" panose="02010600030101010101" pitchFamily="2" charset="-122"/>
              <a:cs typeface="+mn-cs"/>
            </a:endParaRPr>
          </a:p>
          <a:p>
            <a:pPr marL="914400" marR="0" lvl="2" indent="0" algn="l" defTabSz="914400" rtl="0" eaLnBrk="0" fontAlgn="base" latinLnBrk="0" hangingPunct="0">
              <a:lnSpc>
                <a:spcPct val="115000"/>
              </a:lnSpc>
              <a:spcBef>
                <a:spcPct val="0"/>
              </a:spcBef>
              <a:spcAft>
                <a:spcPct val="0"/>
              </a:spcAft>
              <a:buClrTx/>
              <a:buSzTx/>
              <a:buFontTx/>
              <a:buNone/>
            </a:pPr>
            <a:r>
              <a:rPr kumimoji="0" lang="en-US" altLang="zh-CN" sz="2400" b="1" i="0" u="none" strike="noStrike" kern="1200" cap="none" spc="0" normalizeH="0" baseline="0" noProof="1">
                <a:solidFill>
                  <a:schemeClr val="bg1"/>
                </a:solidFill>
                <a:latin typeface="Palatino" pitchFamily="-128" charset="0"/>
                <a:ea typeface="宋体" panose="02010600030101010101" pitchFamily="2" charset="-122"/>
                <a:cs typeface="+mn-cs"/>
              </a:rPr>
              <a:t>work tasks</a:t>
            </a:r>
            <a:endParaRPr kumimoji="0" lang="en-US" altLang="zh-CN" sz="2400" b="1" i="0" u="none" strike="noStrike" kern="1200" cap="none" spc="0" normalizeH="0" baseline="0" noProof="1">
              <a:solidFill>
                <a:schemeClr val="bg1"/>
              </a:solidFill>
              <a:latin typeface="Palatino" pitchFamily="-128" charset="0"/>
              <a:ea typeface="宋体" panose="02010600030101010101" pitchFamily="2" charset="-122"/>
              <a:cs typeface="+mn-cs"/>
            </a:endParaRPr>
          </a:p>
          <a:p>
            <a:pPr marL="914400" marR="0" lvl="2" indent="0" algn="l" defTabSz="914400" rtl="0" eaLnBrk="0" fontAlgn="base" latinLnBrk="0" hangingPunct="0">
              <a:lnSpc>
                <a:spcPct val="115000"/>
              </a:lnSpc>
              <a:spcBef>
                <a:spcPct val="0"/>
              </a:spcBef>
              <a:spcAft>
                <a:spcPct val="0"/>
              </a:spcAft>
              <a:buClrTx/>
              <a:buSzTx/>
              <a:buFontTx/>
              <a:buNone/>
            </a:pPr>
            <a:r>
              <a:rPr kumimoji="0" lang="en-US" altLang="zh-CN" sz="2400" b="1" i="0" u="none" strike="noStrike" kern="1200" cap="none" spc="0" normalizeH="0" baseline="0" noProof="1">
                <a:solidFill>
                  <a:schemeClr val="bg1"/>
                </a:solidFill>
                <a:latin typeface="Palatino" pitchFamily="-128" charset="0"/>
                <a:ea typeface="宋体" panose="02010600030101010101" pitchFamily="2" charset="-122"/>
                <a:cs typeface="+mn-cs"/>
              </a:rPr>
              <a:t>work products</a:t>
            </a:r>
            <a:endParaRPr kumimoji="0" lang="en-US" altLang="zh-CN" sz="2400" b="1" i="0" u="none" strike="noStrike" kern="1200" cap="none" spc="0" normalizeH="0" baseline="0" noProof="1">
              <a:solidFill>
                <a:schemeClr val="bg1"/>
              </a:solidFill>
              <a:latin typeface="Palatino" pitchFamily="-128" charset="0"/>
              <a:ea typeface="宋体" panose="02010600030101010101" pitchFamily="2" charset="-122"/>
              <a:cs typeface="+mn-cs"/>
            </a:endParaRPr>
          </a:p>
          <a:p>
            <a:pPr marL="914400" marR="0" lvl="2" indent="0" algn="l" defTabSz="914400" rtl="0" eaLnBrk="0" fontAlgn="base" latinLnBrk="0" hangingPunct="0">
              <a:lnSpc>
                <a:spcPct val="115000"/>
              </a:lnSpc>
              <a:spcBef>
                <a:spcPct val="0"/>
              </a:spcBef>
              <a:spcAft>
                <a:spcPct val="0"/>
              </a:spcAft>
              <a:buClrTx/>
              <a:buSzTx/>
              <a:buFontTx/>
              <a:buNone/>
            </a:pPr>
            <a:r>
              <a:rPr kumimoji="0" lang="en-US" altLang="zh-CN" sz="2400" b="1" i="0" u="none" strike="noStrike" kern="1200" cap="none" spc="0" normalizeH="0" baseline="0" noProof="1">
                <a:solidFill>
                  <a:schemeClr val="bg1"/>
                </a:solidFill>
                <a:latin typeface="Palatino" pitchFamily="-128" charset="0"/>
                <a:ea typeface="宋体" panose="02010600030101010101" pitchFamily="2" charset="-122"/>
                <a:cs typeface="+mn-cs"/>
              </a:rPr>
              <a:t>milestones &amp; deliverables</a:t>
            </a:r>
            <a:endParaRPr kumimoji="0" lang="en-US" altLang="zh-CN" sz="2400" b="1" i="0" u="none" strike="noStrike" kern="1200" cap="none" spc="0" normalizeH="0" baseline="0" noProof="1">
              <a:solidFill>
                <a:schemeClr val="bg1"/>
              </a:solidFill>
              <a:latin typeface="Palatino" pitchFamily="-128" charset="0"/>
              <a:ea typeface="宋体" panose="02010600030101010101" pitchFamily="2" charset="-122"/>
              <a:cs typeface="+mn-cs"/>
            </a:endParaRPr>
          </a:p>
          <a:p>
            <a:pPr marL="914400" marR="0" lvl="2" indent="0" algn="l" defTabSz="914400" rtl="0" eaLnBrk="0" fontAlgn="base" latinLnBrk="0" hangingPunct="0">
              <a:lnSpc>
                <a:spcPct val="115000"/>
              </a:lnSpc>
              <a:spcBef>
                <a:spcPct val="0"/>
              </a:spcBef>
              <a:spcAft>
                <a:spcPct val="0"/>
              </a:spcAft>
              <a:buClrTx/>
              <a:buSzTx/>
              <a:buFontTx/>
              <a:buNone/>
            </a:pPr>
            <a:r>
              <a:rPr kumimoji="0" lang="en-US" altLang="zh-CN" sz="2400" b="1" i="0" u="none" strike="noStrike" kern="1200" cap="none" spc="0" normalizeH="0" baseline="0" noProof="1">
                <a:solidFill>
                  <a:schemeClr val="bg1"/>
                </a:solidFill>
                <a:latin typeface="Palatino" pitchFamily="-128" charset="0"/>
                <a:ea typeface="宋体" panose="02010600030101010101" pitchFamily="2" charset="-122"/>
                <a:cs typeface="+mn-cs"/>
              </a:rPr>
              <a:t>QA checkpoints</a:t>
            </a:r>
            <a:endParaRPr kumimoji="0" lang="en-US" altLang="zh-CN" sz="2400" b="1" i="0" u="none" strike="noStrike" kern="1200" cap="none" spc="0" normalizeH="0" baseline="0" noProof="1">
              <a:solidFill>
                <a:schemeClr val="tx1"/>
              </a:solidFill>
              <a:latin typeface="Palatino" pitchFamily="-128" charset="0"/>
              <a:ea typeface="宋体" panose="02010600030101010101" pitchFamily="2" charset="-122"/>
              <a:cs typeface="+mn-cs"/>
            </a:endParaRPr>
          </a:p>
          <a:p>
            <a:pPr marL="457200" marR="0" lvl="1" indent="0" algn="l" defTabSz="914400" rtl="0" eaLnBrk="0" fontAlgn="base" latinLnBrk="0" hangingPunct="0">
              <a:lnSpc>
                <a:spcPct val="115000"/>
              </a:lnSpc>
              <a:spcBef>
                <a:spcPct val="0"/>
              </a:spcBef>
              <a:spcAft>
                <a:spcPct val="0"/>
              </a:spcAft>
              <a:buClrTx/>
              <a:buSzTx/>
              <a:buFontTx/>
              <a:buNone/>
            </a:pPr>
            <a:r>
              <a:rPr kumimoji="0" lang="en-US" altLang="zh-CN" sz="3200" b="1" i="0" u="none" strike="noStrike" kern="1200" cap="none" spc="0" normalizeH="0" baseline="0" noProof="1">
                <a:solidFill>
                  <a:schemeClr val="tx1"/>
                </a:solidFill>
                <a:effectLst>
                  <a:outerShdw blurRad="38100" dist="38100" dir="2700000">
                    <a:srgbClr val="C0C0C0"/>
                  </a:outerShdw>
                </a:effectLst>
                <a:latin typeface="Palatino" pitchFamily="-128" charset="0"/>
                <a:ea typeface="宋体" panose="02010600030101010101" pitchFamily="2" charset="-122"/>
                <a:cs typeface="+mn-cs"/>
              </a:rPr>
              <a:t>Umbrella Activities </a:t>
            </a:r>
            <a:r>
              <a:rPr kumimoji="0" lang="zh-CN" altLang="en-US" sz="3200" b="1" i="0" u="none" strike="noStrike" kern="1200" cap="none" spc="0" normalizeH="0" baseline="0" noProof="1" dirty="0">
                <a:solidFill>
                  <a:schemeClr val="tx1"/>
                </a:solidFill>
                <a:effectLst>
                  <a:outerShdw blurRad="38100" dist="38100" dir="2700000">
                    <a:srgbClr val="C0C0C0"/>
                  </a:outerShdw>
                </a:effectLst>
                <a:latin typeface="Palatino" pitchFamily="-128" charset="0"/>
                <a:ea typeface="宋体" panose="02010600030101010101" pitchFamily="2" charset="-122"/>
                <a:cs typeface="+mn-cs"/>
              </a:rPr>
              <a:t>（补充）</a:t>
            </a:r>
            <a:endParaRPr kumimoji="0" lang="zh-CN" altLang="en-US" sz="3200" b="1" i="0" u="none" strike="noStrike" kern="1200" cap="none" spc="0" normalizeH="0" baseline="0" noProof="1" dirty="0">
              <a:solidFill>
                <a:schemeClr val="tx1"/>
              </a:solidFill>
              <a:effectLst>
                <a:outerShdw blurRad="38100" dist="38100" dir="2700000">
                  <a:srgbClr val="C0C0C0"/>
                </a:outerShdw>
              </a:effectLst>
              <a:latin typeface="Palatino" pitchFamily="-128" charset="0"/>
              <a:ea typeface="宋体" panose="02010600030101010101" pitchFamily="2" charset="-122"/>
              <a:cs typeface="+mn-cs"/>
            </a:endParaRPr>
          </a:p>
        </p:txBody>
      </p:sp>
      <p:sp>
        <p:nvSpPr>
          <p:cNvPr id="7373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灯片编号占位符 4"/>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0" hangingPunct="0"/>
            <a:fld id="{9A0DB2DC-4C9A-4742-B13C-FB6460FD3503}" type="slidenum">
              <a:rPr lang="en-US" altLang="zh-CN" sz="1200">
                <a:solidFill>
                  <a:schemeClr val="bg1"/>
                </a:solidFill>
              </a:rPr>
            </a:fld>
            <a:endParaRPr lang="en-US" altLang="zh-CN" sz="1200">
              <a:solidFill>
                <a:schemeClr val="bg1"/>
              </a:solidFill>
            </a:endParaRPr>
          </a:p>
        </p:txBody>
      </p:sp>
      <p:sp>
        <p:nvSpPr>
          <p:cNvPr id="74754" name="Rectangle 3"/>
          <p:cNvSpPr>
            <a:spLocks noGrp="1"/>
          </p:cNvSpPr>
          <p:nvPr>
            <p:ph type="title"/>
          </p:nvPr>
        </p:nvSpPr>
        <p:spPr>
          <a:xfrm>
            <a:off x="250825" y="115888"/>
            <a:ext cx="6589713" cy="633412"/>
          </a:xfrm>
        </p:spPr>
        <p:txBody>
          <a:bodyPr vert="horz" wrap="square" lIns="91440" tIns="45720" rIns="91440" bIns="45720" anchor="ctr" anchorCtr="0"/>
          <a:p>
            <a:r>
              <a:rPr lang="en-US" altLang="zh-CN">
                <a:solidFill>
                  <a:srgbClr val="FF0000"/>
                </a:solidFill>
                <a:ea typeface="宋体" panose="02010600030101010101" pitchFamily="2" charset="-122"/>
              </a:rPr>
              <a:t>Framework Activities</a:t>
            </a:r>
            <a:r>
              <a:rPr lang="zh-CN" altLang="en-US" dirty="0">
                <a:ea typeface="宋体" panose="02010600030101010101" pitchFamily="2" charset="-122"/>
              </a:rPr>
              <a:t>（</a:t>
            </a:r>
            <a:r>
              <a:rPr lang="en-US" altLang="zh-CN">
                <a:ea typeface="宋体" panose="02010600030101010101" pitchFamily="2" charset="-122"/>
              </a:rPr>
              <a:t>generic</a:t>
            </a:r>
            <a:r>
              <a:rPr lang="zh-CN" altLang="en-US" dirty="0">
                <a:ea typeface="宋体" panose="02010600030101010101" pitchFamily="2" charset="-122"/>
              </a:rPr>
              <a:t>）</a:t>
            </a:r>
            <a:endParaRPr lang="zh-CN" altLang="en-US" dirty="0">
              <a:ea typeface="宋体" panose="02010600030101010101" pitchFamily="2" charset="-122"/>
            </a:endParaRPr>
          </a:p>
        </p:txBody>
      </p:sp>
      <p:sp>
        <p:nvSpPr>
          <p:cNvPr id="74755" name="Rectangle 4"/>
          <p:cNvSpPr>
            <a:spLocks noGrp="1"/>
          </p:cNvSpPr>
          <p:nvPr>
            <p:ph idx="1"/>
          </p:nvPr>
        </p:nvSpPr>
        <p:spPr>
          <a:xfrm>
            <a:off x="539750" y="981075"/>
            <a:ext cx="7740650" cy="4114800"/>
          </a:xfrm>
        </p:spPr>
        <p:txBody>
          <a:bodyPr vert="horz" wrap="square" lIns="91440" tIns="45720" rIns="91440" bIns="45720" anchor="t" anchorCtr="0"/>
          <a:p>
            <a:pPr>
              <a:buNone/>
            </a:pPr>
            <a:r>
              <a:rPr lang="zh-CN" altLang="en-US" sz="2400" dirty="0">
                <a:ea typeface="宋体" panose="02010600030101010101" pitchFamily="2" charset="-122"/>
              </a:rPr>
              <a:t>一个通用的软件工程（无论项目大小）</a:t>
            </a:r>
            <a:r>
              <a:rPr lang="zh-CN" altLang="en-US" sz="2400" b="1" dirty="0">
                <a:ea typeface="宋体" panose="02010600030101010101" pitchFamily="2" charset="-122"/>
              </a:rPr>
              <a:t>过程框架</a:t>
            </a:r>
            <a:r>
              <a:rPr lang="zh-CN" altLang="en-US" sz="2400" dirty="0">
                <a:ea typeface="宋体" panose="02010600030101010101" pitchFamily="2" charset="-122"/>
              </a:rPr>
              <a:t>包括：</a:t>
            </a:r>
            <a:endParaRPr lang="zh-CN" altLang="en-US" sz="2400" dirty="0">
              <a:ea typeface="宋体" panose="02010600030101010101" pitchFamily="2" charset="-122"/>
            </a:endParaRPr>
          </a:p>
          <a:p>
            <a:r>
              <a:rPr lang="en-US" altLang="zh-CN" sz="2400">
                <a:ea typeface="宋体" panose="02010600030101010101" pitchFamily="2" charset="-122"/>
              </a:rPr>
              <a:t>Communication</a:t>
            </a:r>
            <a:endParaRPr lang="en-US" altLang="zh-CN" sz="2400">
              <a:ea typeface="宋体" panose="02010600030101010101" pitchFamily="2" charset="-122"/>
            </a:endParaRPr>
          </a:p>
          <a:p>
            <a:r>
              <a:rPr lang="en-US" altLang="zh-CN" sz="2400">
                <a:ea typeface="宋体" panose="02010600030101010101" pitchFamily="2" charset="-122"/>
              </a:rPr>
              <a:t>Planning</a:t>
            </a:r>
            <a:endParaRPr lang="en-US" altLang="zh-CN" sz="2400">
              <a:ea typeface="宋体" panose="02010600030101010101" pitchFamily="2" charset="-122"/>
            </a:endParaRPr>
          </a:p>
          <a:p>
            <a:r>
              <a:rPr lang="en-US" altLang="zh-CN" sz="2400">
                <a:ea typeface="宋体" panose="02010600030101010101" pitchFamily="2" charset="-122"/>
              </a:rPr>
              <a:t>Modeling</a:t>
            </a:r>
            <a:endParaRPr lang="en-US" altLang="zh-CN" sz="2400">
              <a:ea typeface="宋体" panose="02010600030101010101" pitchFamily="2" charset="-122"/>
            </a:endParaRPr>
          </a:p>
          <a:p>
            <a:pPr lvl="1"/>
            <a:r>
              <a:rPr lang="en-US" altLang="zh-CN" sz="2000">
                <a:ea typeface="宋体" panose="02010600030101010101" pitchFamily="2" charset="-122"/>
              </a:rPr>
              <a:t>Analysis of requirements</a:t>
            </a:r>
            <a:endParaRPr lang="en-US" altLang="zh-CN" sz="2000">
              <a:ea typeface="宋体" panose="02010600030101010101" pitchFamily="2" charset="-122"/>
            </a:endParaRPr>
          </a:p>
          <a:p>
            <a:pPr lvl="1"/>
            <a:r>
              <a:rPr lang="en-US" altLang="zh-CN" sz="2000">
                <a:ea typeface="宋体" panose="02010600030101010101" pitchFamily="2" charset="-122"/>
              </a:rPr>
              <a:t>Design</a:t>
            </a:r>
            <a:endParaRPr lang="en-US" altLang="zh-CN" sz="2000">
              <a:ea typeface="宋体" panose="02010600030101010101" pitchFamily="2" charset="-122"/>
            </a:endParaRPr>
          </a:p>
          <a:p>
            <a:r>
              <a:rPr lang="en-US" altLang="zh-CN" sz="2400">
                <a:ea typeface="宋体" panose="02010600030101010101" pitchFamily="2" charset="-122"/>
              </a:rPr>
              <a:t>Construction</a:t>
            </a:r>
            <a:endParaRPr lang="en-US" altLang="zh-CN" sz="2400">
              <a:ea typeface="宋体" panose="02010600030101010101" pitchFamily="2" charset="-122"/>
            </a:endParaRPr>
          </a:p>
          <a:p>
            <a:pPr lvl="1"/>
            <a:r>
              <a:rPr lang="en-US" altLang="zh-CN" sz="2000">
                <a:ea typeface="宋体" panose="02010600030101010101" pitchFamily="2" charset="-122"/>
              </a:rPr>
              <a:t>Code generation</a:t>
            </a:r>
            <a:endParaRPr lang="en-US" altLang="zh-CN" sz="2000">
              <a:ea typeface="宋体" panose="02010600030101010101" pitchFamily="2" charset="-122"/>
            </a:endParaRPr>
          </a:p>
          <a:p>
            <a:pPr lvl="1"/>
            <a:r>
              <a:rPr lang="en-US" altLang="zh-CN" sz="2000">
                <a:ea typeface="宋体" panose="02010600030101010101" pitchFamily="2" charset="-122"/>
              </a:rPr>
              <a:t>Testing</a:t>
            </a:r>
            <a:endParaRPr lang="en-US" altLang="zh-CN" sz="2000">
              <a:ea typeface="宋体" panose="02010600030101010101" pitchFamily="2" charset="-122"/>
            </a:endParaRPr>
          </a:p>
          <a:p>
            <a:r>
              <a:rPr lang="en-US" altLang="zh-CN" sz="2400">
                <a:ea typeface="宋体" panose="02010600030101010101" pitchFamily="2" charset="-122"/>
              </a:rPr>
              <a:t>Deployment</a:t>
            </a:r>
            <a:endParaRPr lang="en-US" altLang="zh-CN" sz="2400">
              <a:ea typeface="宋体" panose="02010600030101010101" pitchFamily="2" charset="-122"/>
            </a:endParaRPr>
          </a:p>
        </p:txBody>
      </p:sp>
      <p:sp>
        <p:nvSpPr>
          <p:cNvPr id="74756"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灯片编号占位符 4"/>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0" hangingPunct="0"/>
            <a:fld id="{9A0DB2DC-4C9A-4742-B13C-FB6460FD3503}" type="slidenum">
              <a:rPr lang="en-US" altLang="zh-CN" sz="1200">
                <a:solidFill>
                  <a:schemeClr val="bg1"/>
                </a:solidFill>
              </a:rPr>
            </a:fld>
            <a:endParaRPr lang="en-US" altLang="zh-CN" sz="1200">
              <a:solidFill>
                <a:schemeClr val="bg1"/>
              </a:solidFill>
            </a:endParaRPr>
          </a:p>
        </p:txBody>
      </p:sp>
      <p:sp>
        <p:nvSpPr>
          <p:cNvPr id="75778" name="Rectangle 3"/>
          <p:cNvSpPr>
            <a:spLocks noGrp="1"/>
          </p:cNvSpPr>
          <p:nvPr>
            <p:ph type="title"/>
          </p:nvPr>
        </p:nvSpPr>
        <p:spPr>
          <a:xfrm>
            <a:off x="287655" y="0"/>
            <a:ext cx="7560945" cy="633730"/>
          </a:xfrm>
        </p:spPr>
        <p:txBody>
          <a:bodyPr vert="horz" wrap="square" lIns="91440" tIns="45720" rIns="91440" bIns="45720" anchor="ctr" anchorCtr="0"/>
          <a:p>
            <a:r>
              <a:rPr lang="en-US" altLang="zh-CN">
                <a:ea typeface="宋体" panose="02010600030101010101" pitchFamily="2" charset="-122"/>
              </a:rPr>
              <a:t>1.3.2 Umbrella Activities(</a:t>
            </a:r>
            <a:r>
              <a:rPr lang="zh-CN" altLang="en-US" dirty="0">
                <a:ea typeface="宋体" panose="02010600030101010101" pitchFamily="2" charset="-122"/>
              </a:rPr>
              <a:t>普适性活动</a:t>
            </a:r>
            <a:r>
              <a:rPr lang="en-US" altLang="zh-CN">
                <a:ea typeface="宋体" panose="02010600030101010101" pitchFamily="2" charset="-122"/>
              </a:rPr>
              <a:t>)</a:t>
            </a:r>
            <a:endParaRPr lang="en-US" altLang="zh-CN">
              <a:ea typeface="宋体" panose="02010600030101010101" pitchFamily="2" charset="-122"/>
            </a:endParaRPr>
          </a:p>
        </p:txBody>
      </p:sp>
      <p:sp>
        <p:nvSpPr>
          <p:cNvPr id="75779" name="Rectangle 4"/>
          <p:cNvSpPr>
            <a:spLocks noGrp="1"/>
          </p:cNvSpPr>
          <p:nvPr>
            <p:ph idx="1"/>
          </p:nvPr>
        </p:nvSpPr>
        <p:spPr>
          <a:xfrm>
            <a:off x="539750" y="765175"/>
            <a:ext cx="7812088" cy="5364163"/>
          </a:xfrm>
          <a:ln w="12700"/>
        </p:spPr>
        <p:txBody>
          <a:bodyPr vert="horz" wrap="square" lIns="90487" tIns="44450" rIns="90487" bIns="44450" anchor="t" anchorCtr="0"/>
          <a:p>
            <a:pPr marL="285750" indent="-285750">
              <a:buNone/>
            </a:pPr>
            <a:r>
              <a:rPr lang="zh-CN" altLang="en-US" sz="2400" dirty="0">
                <a:ea typeface="宋体" panose="02010600030101010101" pitchFamily="2" charset="-122"/>
              </a:rPr>
              <a:t>   软件工程过程框架活动由很多普适性活动来补充，这些活动贯穿软件项目始终</a:t>
            </a:r>
            <a:endParaRPr lang="zh-CN" altLang="en-US" sz="2400" dirty="0">
              <a:ea typeface="宋体" panose="02010600030101010101" pitchFamily="2" charset="-122"/>
            </a:endParaRPr>
          </a:p>
          <a:p>
            <a:pPr marL="285750" indent="-285750">
              <a:buFont typeface="Wingdings" panose="05000000000000000000" pitchFamily="2" charset="2"/>
              <a:buChar char="n"/>
            </a:pPr>
            <a:r>
              <a:rPr lang="en-US" altLang="zh-CN">
                <a:ea typeface="宋体" panose="02010600030101010101" pitchFamily="2" charset="-122"/>
              </a:rPr>
              <a:t>Software project management</a:t>
            </a:r>
            <a:endParaRPr lang="en-US" altLang="zh-CN">
              <a:ea typeface="宋体" panose="02010600030101010101" pitchFamily="2" charset="-122"/>
            </a:endParaRPr>
          </a:p>
          <a:p>
            <a:pPr marL="285750" indent="-285750">
              <a:buFont typeface="Wingdings" panose="05000000000000000000" pitchFamily="2" charset="2"/>
              <a:buChar char="n"/>
            </a:pPr>
            <a:r>
              <a:rPr lang="en-US" altLang="zh-CN">
                <a:ea typeface="宋体" panose="02010600030101010101" pitchFamily="2" charset="-122"/>
              </a:rPr>
              <a:t>Formal technical reviews</a:t>
            </a:r>
            <a:endParaRPr lang="en-US" altLang="zh-CN">
              <a:ea typeface="宋体" panose="02010600030101010101" pitchFamily="2" charset="-122"/>
            </a:endParaRPr>
          </a:p>
          <a:p>
            <a:pPr marL="285750" indent="-285750">
              <a:buFont typeface="Wingdings" panose="05000000000000000000" pitchFamily="2" charset="2"/>
              <a:buChar char="n"/>
            </a:pPr>
            <a:r>
              <a:rPr lang="en-US" altLang="zh-CN">
                <a:ea typeface="宋体" panose="02010600030101010101" pitchFamily="2" charset="-122"/>
              </a:rPr>
              <a:t>Software quality assurance</a:t>
            </a:r>
            <a:endParaRPr lang="en-US" altLang="zh-CN">
              <a:ea typeface="宋体" panose="02010600030101010101" pitchFamily="2" charset="-122"/>
            </a:endParaRPr>
          </a:p>
          <a:p>
            <a:pPr marL="285750" indent="-285750">
              <a:buFont typeface="Wingdings" panose="05000000000000000000" pitchFamily="2" charset="2"/>
              <a:buChar char="n"/>
            </a:pPr>
            <a:r>
              <a:rPr lang="en-US" altLang="zh-CN">
                <a:ea typeface="宋体" panose="02010600030101010101" pitchFamily="2" charset="-122"/>
              </a:rPr>
              <a:t>Software configuration management</a:t>
            </a:r>
            <a:endParaRPr lang="en-US" altLang="zh-CN">
              <a:ea typeface="宋体" panose="02010600030101010101" pitchFamily="2" charset="-122"/>
            </a:endParaRPr>
          </a:p>
          <a:p>
            <a:pPr marL="285750" indent="-285750">
              <a:buFont typeface="Wingdings" panose="05000000000000000000" pitchFamily="2" charset="2"/>
              <a:buChar char="n"/>
            </a:pPr>
            <a:r>
              <a:rPr lang="en-US" altLang="zh-CN">
                <a:ea typeface="宋体" panose="02010600030101010101" pitchFamily="2" charset="-122"/>
              </a:rPr>
              <a:t>Work product preparation and production</a:t>
            </a:r>
            <a:endParaRPr lang="en-US" altLang="zh-CN">
              <a:ea typeface="宋体" panose="02010600030101010101" pitchFamily="2" charset="-122"/>
            </a:endParaRPr>
          </a:p>
          <a:p>
            <a:pPr marL="285750" indent="-285750">
              <a:buFont typeface="Wingdings" panose="05000000000000000000" pitchFamily="2" charset="2"/>
              <a:buChar char="n"/>
            </a:pPr>
            <a:r>
              <a:rPr lang="en-US" altLang="zh-CN">
                <a:ea typeface="宋体" panose="02010600030101010101" pitchFamily="2" charset="-122"/>
              </a:rPr>
              <a:t>Reusability management</a:t>
            </a:r>
            <a:endParaRPr lang="en-US" altLang="zh-CN">
              <a:ea typeface="宋体" panose="02010600030101010101" pitchFamily="2" charset="-122"/>
            </a:endParaRPr>
          </a:p>
          <a:p>
            <a:pPr marL="285750" indent="-285750">
              <a:buFont typeface="Wingdings" panose="05000000000000000000" pitchFamily="2" charset="2"/>
              <a:buChar char="n"/>
            </a:pPr>
            <a:r>
              <a:rPr lang="en-US" altLang="zh-CN">
                <a:ea typeface="宋体" panose="02010600030101010101" pitchFamily="2" charset="-122"/>
              </a:rPr>
              <a:t>Measurement</a:t>
            </a:r>
            <a:endParaRPr lang="en-US" altLang="zh-CN">
              <a:ea typeface="宋体" panose="02010600030101010101" pitchFamily="2" charset="-122"/>
            </a:endParaRPr>
          </a:p>
          <a:p>
            <a:pPr marL="285750" indent="-285750">
              <a:buFont typeface="Wingdings" panose="05000000000000000000" pitchFamily="2" charset="2"/>
              <a:buChar char="n"/>
            </a:pPr>
            <a:r>
              <a:rPr lang="en-US" altLang="zh-CN">
                <a:ea typeface="宋体" panose="02010600030101010101" pitchFamily="2" charset="-122"/>
              </a:rPr>
              <a:t>Risk management</a:t>
            </a:r>
            <a:endParaRPr lang="en-US" altLang="zh-CN">
              <a:ea typeface="宋体" panose="02010600030101010101" pitchFamily="2" charset="-122"/>
            </a:endParaRPr>
          </a:p>
        </p:txBody>
      </p:sp>
      <p:sp>
        <p:nvSpPr>
          <p:cNvPr id="75780"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灯片编号占位符 4"/>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0" hangingPunct="0"/>
            <a:fld id="{9A0DB2DC-4C9A-4742-B13C-FB6460FD3503}" type="slidenum">
              <a:rPr lang="en-US" altLang="zh-CN" sz="1200">
                <a:solidFill>
                  <a:schemeClr val="bg1"/>
                </a:solidFill>
              </a:rPr>
            </a:fld>
            <a:endParaRPr lang="en-US" altLang="zh-CN" sz="1200">
              <a:solidFill>
                <a:schemeClr val="bg1"/>
              </a:solidFill>
            </a:endParaRPr>
          </a:p>
        </p:txBody>
      </p:sp>
      <p:sp>
        <p:nvSpPr>
          <p:cNvPr id="76802"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Adapting a Process Model</a:t>
            </a:r>
            <a:endParaRPr lang="en-US" altLang="zh-CN">
              <a:ea typeface="宋体" panose="02010600030101010101" pitchFamily="2" charset="-122"/>
            </a:endParaRPr>
          </a:p>
        </p:txBody>
      </p:sp>
      <p:sp>
        <p:nvSpPr>
          <p:cNvPr id="76803" name="Rectangle 3"/>
          <p:cNvSpPr>
            <a:spLocks noGrp="1"/>
          </p:cNvSpPr>
          <p:nvPr>
            <p:ph idx="1"/>
          </p:nvPr>
        </p:nvSpPr>
        <p:spPr>
          <a:xfrm>
            <a:off x="323850" y="873125"/>
            <a:ext cx="8640763" cy="5146675"/>
          </a:xfrm>
        </p:spPr>
        <p:txBody>
          <a:bodyPr vert="horz" wrap="square" lIns="91440" tIns="45720" rIns="91440" bIns="45720" anchor="t" anchorCtr="0"/>
          <a:p>
            <a:pPr lvl="1">
              <a:lnSpc>
                <a:spcPct val="90000"/>
              </a:lnSpc>
              <a:spcBef>
                <a:spcPts val="600"/>
              </a:spcBef>
              <a:buNone/>
            </a:pPr>
            <a:r>
              <a:rPr lang="zh-CN" altLang="en-US" sz="2000" dirty="0">
                <a:latin typeface="Palatino" pitchFamily="-128" charset="0"/>
                <a:ea typeface="宋体" panose="02010600030101010101" pitchFamily="2" charset="-122"/>
              </a:rPr>
              <a:t>不同项目所采用的项目过程可能有很大的不同，这些不同体现如下：</a:t>
            </a:r>
            <a:endParaRPr lang="zh-CN" altLang="en-US" sz="2000" dirty="0">
              <a:latin typeface="Palatino" pitchFamily="-128" charset="0"/>
              <a:ea typeface="宋体" panose="02010600030101010101" pitchFamily="2" charset="-122"/>
            </a:endParaRPr>
          </a:p>
          <a:p>
            <a:pPr lvl="1">
              <a:lnSpc>
                <a:spcPct val="90000"/>
              </a:lnSpc>
              <a:spcBef>
                <a:spcPts val="600"/>
              </a:spcBef>
            </a:pPr>
            <a:r>
              <a:rPr lang="en-US" altLang="zh-CN" sz="2000">
                <a:latin typeface="Palatino" pitchFamily="-128" charset="0"/>
                <a:ea typeface="宋体" panose="02010600030101010101" pitchFamily="2" charset="-122"/>
              </a:rPr>
              <a:t>the overall flow of activities, actions, and tasks and the interdependencies among them</a:t>
            </a:r>
            <a:endParaRPr lang="en-US" altLang="zh-CN" sz="2000">
              <a:latin typeface="Palatino" pitchFamily="-128" charset="0"/>
              <a:ea typeface="宋体" panose="02010600030101010101" pitchFamily="2" charset="-122"/>
            </a:endParaRPr>
          </a:p>
          <a:p>
            <a:pPr lvl="1">
              <a:lnSpc>
                <a:spcPct val="90000"/>
              </a:lnSpc>
              <a:spcBef>
                <a:spcPts val="300"/>
              </a:spcBef>
            </a:pPr>
            <a:r>
              <a:rPr lang="en-US" altLang="zh-CN" sz="2000">
                <a:latin typeface="Palatino" pitchFamily="-128" charset="0"/>
                <a:ea typeface="宋体" panose="02010600030101010101" pitchFamily="2" charset="-122"/>
              </a:rPr>
              <a:t>the degree to which actions and tasks are defined within each framework activity</a:t>
            </a:r>
            <a:endParaRPr lang="en-US" altLang="zh-CN" sz="2000">
              <a:latin typeface="Palatino" pitchFamily="-128" charset="0"/>
              <a:ea typeface="宋体" panose="02010600030101010101" pitchFamily="2" charset="-122"/>
            </a:endParaRPr>
          </a:p>
          <a:p>
            <a:pPr lvl="1">
              <a:lnSpc>
                <a:spcPct val="90000"/>
              </a:lnSpc>
            </a:pPr>
            <a:r>
              <a:rPr lang="en-US" altLang="zh-CN" sz="2000">
                <a:latin typeface="Palatino" pitchFamily="-128" charset="0"/>
                <a:ea typeface="宋体" panose="02010600030101010101" pitchFamily="2" charset="-122"/>
              </a:rPr>
              <a:t>the degree to which work products are identified and required</a:t>
            </a:r>
            <a:endParaRPr lang="en-US" altLang="zh-CN" sz="2000">
              <a:latin typeface="Palatino" pitchFamily="-128" charset="0"/>
              <a:ea typeface="宋体" panose="02010600030101010101" pitchFamily="2" charset="-122"/>
            </a:endParaRPr>
          </a:p>
          <a:p>
            <a:pPr lvl="1">
              <a:lnSpc>
                <a:spcPct val="90000"/>
              </a:lnSpc>
            </a:pPr>
            <a:r>
              <a:rPr lang="en-US" altLang="zh-CN" sz="2000">
                <a:latin typeface="Palatino" pitchFamily="-128" charset="0"/>
                <a:ea typeface="宋体" panose="02010600030101010101" pitchFamily="2" charset="-122"/>
              </a:rPr>
              <a:t>the manner which quality assurance activities are applied</a:t>
            </a:r>
            <a:endParaRPr lang="en-US" altLang="zh-CN" sz="2000">
              <a:latin typeface="Palatino" pitchFamily="-128" charset="0"/>
              <a:ea typeface="宋体" panose="02010600030101010101" pitchFamily="2" charset="-122"/>
            </a:endParaRPr>
          </a:p>
          <a:p>
            <a:pPr lvl="1">
              <a:lnSpc>
                <a:spcPct val="90000"/>
              </a:lnSpc>
            </a:pPr>
            <a:r>
              <a:rPr lang="en-US" altLang="zh-CN" sz="2000">
                <a:latin typeface="Palatino" pitchFamily="-128" charset="0"/>
                <a:ea typeface="宋体" panose="02010600030101010101" pitchFamily="2" charset="-122"/>
              </a:rPr>
              <a:t>the manner in which project tracking and control activities are applied</a:t>
            </a:r>
            <a:endParaRPr lang="en-US" altLang="zh-CN" sz="2000">
              <a:latin typeface="Palatino" pitchFamily="-128" charset="0"/>
              <a:ea typeface="宋体" panose="02010600030101010101" pitchFamily="2" charset="-122"/>
            </a:endParaRPr>
          </a:p>
          <a:p>
            <a:pPr lvl="1">
              <a:lnSpc>
                <a:spcPct val="90000"/>
              </a:lnSpc>
            </a:pPr>
            <a:r>
              <a:rPr lang="en-US" altLang="zh-CN" sz="2000">
                <a:latin typeface="Palatino" pitchFamily="-128" charset="0"/>
                <a:ea typeface="宋体" panose="02010600030101010101" pitchFamily="2" charset="-122"/>
              </a:rPr>
              <a:t>the overall degree of detail and rigor</a:t>
            </a:r>
            <a:r>
              <a:rPr lang="zh-CN" altLang="en-US" sz="2000" dirty="0">
                <a:latin typeface="Palatino" pitchFamily="-128" charset="0"/>
                <a:ea typeface="宋体" panose="02010600030101010101" pitchFamily="2" charset="-122"/>
              </a:rPr>
              <a:t>（严谨） </a:t>
            </a:r>
            <a:r>
              <a:rPr lang="en-US" altLang="zh-CN" sz="2000">
                <a:latin typeface="Palatino" pitchFamily="-128" charset="0"/>
                <a:ea typeface="宋体" panose="02010600030101010101" pitchFamily="2" charset="-122"/>
              </a:rPr>
              <a:t>with which the process is described</a:t>
            </a:r>
            <a:endParaRPr lang="en-US" altLang="zh-CN" sz="2000">
              <a:latin typeface="Palatino" pitchFamily="-128" charset="0"/>
              <a:ea typeface="宋体" panose="02010600030101010101" pitchFamily="2" charset="-122"/>
            </a:endParaRPr>
          </a:p>
          <a:p>
            <a:pPr lvl="1">
              <a:lnSpc>
                <a:spcPct val="90000"/>
              </a:lnSpc>
            </a:pPr>
            <a:r>
              <a:rPr lang="en-US" altLang="zh-CN" sz="2000">
                <a:latin typeface="Palatino" pitchFamily="-128" charset="0"/>
                <a:ea typeface="宋体" panose="02010600030101010101" pitchFamily="2" charset="-122"/>
              </a:rPr>
              <a:t>the degree to which the customer and other stakeholders are involved with the project</a:t>
            </a:r>
            <a:endParaRPr lang="en-US" altLang="zh-CN" sz="2000">
              <a:latin typeface="Palatino" pitchFamily="-128" charset="0"/>
              <a:ea typeface="宋体" panose="02010600030101010101" pitchFamily="2" charset="-122"/>
            </a:endParaRPr>
          </a:p>
          <a:p>
            <a:pPr lvl="1">
              <a:lnSpc>
                <a:spcPct val="90000"/>
              </a:lnSpc>
            </a:pPr>
            <a:r>
              <a:rPr lang="en-US" altLang="zh-CN" sz="2000">
                <a:latin typeface="Palatino" pitchFamily="-128" charset="0"/>
                <a:ea typeface="宋体" panose="02010600030101010101" pitchFamily="2" charset="-122"/>
              </a:rPr>
              <a:t>the level of autonomy given to the software team</a:t>
            </a:r>
            <a:endParaRPr lang="en-US" altLang="zh-CN" sz="2000">
              <a:latin typeface="Palatino" pitchFamily="-128" charset="0"/>
              <a:ea typeface="宋体" panose="02010600030101010101" pitchFamily="2" charset="-122"/>
            </a:endParaRPr>
          </a:p>
          <a:p>
            <a:pPr lvl="1">
              <a:lnSpc>
                <a:spcPct val="90000"/>
              </a:lnSpc>
            </a:pPr>
            <a:r>
              <a:rPr lang="en-US" altLang="zh-CN" sz="2000">
                <a:latin typeface="Palatino" pitchFamily="-128" charset="0"/>
                <a:ea typeface="宋体" panose="02010600030101010101" pitchFamily="2" charset="-122"/>
              </a:rPr>
              <a:t>the degree to which team organization and roles are prescribed</a:t>
            </a:r>
            <a:endParaRPr lang="en-US" altLang="zh-CN" sz="2000">
              <a:latin typeface="Palatino" pitchFamily="-128" charset="0"/>
              <a:ea typeface="宋体" panose="02010600030101010101" pitchFamily="2" charset="-122"/>
            </a:endParaRPr>
          </a:p>
          <a:p>
            <a:pPr>
              <a:lnSpc>
                <a:spcPct val="90000"/>
              </a:lnSpc>
            </a:pPr>
            <a:endParaRPr lang="en-US" altLang="zh-CN" sz="2000">
              <a:ea typeface="宋体" panose="02010600030101010101" pitchFamily="2" charset="-122"/>
            </a:endParaRPr>
          </a:p>
        </p:txBody>
      </p:sp>
      <p:sp>
        <p:nvSpPr>
          <p:cNvPr id="76804"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灯片编号占位符 4"/>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0" hangingPunct="0"/>
            <a:fld id="{9A0DB2DC-4C9A-4742-B13C-FB6460FD3503}" type="slidenum">
              <a:rPr lang="en-US" altLang="zh-CN" sz="1200">
                <a:solidFill>
                  <a:schemeClr val="bg1"/>
                </a:solidFill>
              </a:rPr>
            </a:fld>
            <a:endParaRPr lang="en-US" altLang="zh-CN" sz="1200">
              <a:solidFill>
                <a:schemeClr val="bg1"/>
              </a:solidFill>
            </a:endParaRPr>
          </a:p>
        </p:txBody>
      </p:sp>
      <p:sp>
        <p:nvSpPr>
          <p:cNvPr id="77826" name="Rectangle 2"/>
          <p:cNvSpPr>
            <a:spLocks noGrp="1"/>
          </p:cNvSpPr>
          <p:nvPr>
            <p:ph type="title"/>
          </p:nvPr>
        </p:nvSpPr>
        <p:spPr>
          <a:xfrm>
            <a:off x="287338" y="225425"/>
            <a:ext cx="8534400" cy="381000"/>
          </a:xfrm>
        </p:spPr>
        <p:txBody>
          <a:bodyPr vert="horz" wrap="square" lIns="91440" tIns="45720" rIns="91440" bIns="45720" anchor="ctr" anchorCtr="0"/>
          <a:p>
            <a:r>
              <a:rPr lang="en-US" altLang="zh-CN">
                <a:ea typeface="宋体" panose="02010600030101010101" pitchFamily="2" charset="-122"/>
              </a:rPr>
              <a:t>1.4  Software Engineering Practice</a:t>
            </a:r>
            <a:endParaRPr lang="en-US" altLang="zh-CN">
              <a:ea typeface="宋体" panose="02010600030101010101" pitchFamily="2" charset="-122"/>
            </a:endParaRPr>
          </a:p>
        </p:txBody>
      </p:sp>
      <p:sp>
        <p:nvSpPr>
          <p:cNvPr id="77827" name="Rectangle 3"/>
          <p:cNvSpPr>
            <a:spLocks noGrp="1"/>
          </p:cNvSpPr>
          <p:nvPr>
            <p:ph idx="1"/>
          </p:nvPr>
        </p:nvSpPr>
        <p:spPr>
          <a:xfrm>
            <a:off x="684213" y="1052513"/>
            <a:ext cx="7772400" cy="4419600"/>
          </a:xfrm>
        </p:spPr>
        <p:txBody>
          <a:bodyPr vert="horz" wrap="square" lIns="91440" tIns="45720" rIns="91440" bIns="45720" anchor="t" anchorCtr="0"/>
          <a:p>
            <a:pPr marL="533400" indent="-533400">
              <a:buNone/>
            </a:pPr>
            <a:r>
              <a:rPr lang="zh-CN" altLang="en-US" dirty="0">
                <a:ea typeface="宋体" panose="02010600030101010101" pitchFamily="2" charset="-122"/>
              </a:rPr>
              <a:t>软件工程实践应用</a:t>
            </a:r>
            <a:endParaRPr lang="zh-CN" altLang="en-US" dirty="0">
              <a:ea typeface="宋体" panose="02010600030101010101" pitchFamily="2" charset="-122"/>
            </a:endParaRPr>
          </a:p>
          <a:p>
            <a:pPr marL="533400" indent="-533400">
              <a:buFont typeface="Wingdings" panose="05000000000000000000" pitchFamily="2" charset="2"/>
              <a:buChar char="n"/>
            </a:pPr>
            <a:r>
              <a:rPr lang="en-US" altLang="zh-CN">
                <a:ea typeface="宋体" panose="02010600030101010101" pitchFamily="2" charset="-122"/>
              </a:rPr>
              <a:t>The Essence of Practice</a:t>
            </a:r>
            <a:r>
              <a:rPr lang="zh-CN" altLang="en-US" dirty="0">
                <a:ea typeface="宋体" panose="02010600030101010101" pitchFamily="2" charset="-122"/>
              </a:rPr>
              <a:t>（实践的精髓）</a:t>
            </a:r>
            <a:endParaRPr lang="zh-CN" altLang="en-US" dirty="0">
              <a:ea typeface="宋体" panose="02010600030101010101" pitchFamily="2" charset="-122"/>
            </a:endParaRPr>
          </a:p>
          <a:p>
            <a:pPr marL="533400" indent="-533400">
              <a:buFont typeface="Wingdings" panose="05000000000000000000" pitchFamily="2" charset="2"/>
              <a:buChar char="n"/>
            </a:pPr>
            <a:r>
              <a:rPr lang="en-US" altLang="zh-CN">
                <a:ea typeface="宋体" panose="02010600030101010101" pitchFamily="2" charset="-122"/>
              </a:rPr>
              <a:t>Hooker’s General Principles</a:t>
            </a:r>
            <a:r>
              <a:rPr lang="zh-CN" altLang="en-US" dirty="0">
                <a:ea typeface="宋体" panose="02010600030101010101" pitchFamily="2" charset="-122"/>
              </a:rPr>
              <a:t>（一般原则）</a:t>
            </a:r>
            <a:endParaRPr lang="zh-CN" altLang="en-US" dirty="0">
              <a:ea typeface="宋体" panose="02010600030101010101" pitchFamily="2" charset="-122"/>
            </a:endParaRPr>
          </a:p>
          <a:p>
            <a:pPr marL="533400" indent="-533400">
              <a:buFont typeface="Wingdings" panose="05000000000000000000" pitchFamily="2" charset="2"/>
              <a:buChar char="n"/>
            </a:pPr>
            <a:endParaRPr lang="zh-CN" altLang="en-US" dirty="0">
              <a:ea typeface="宋体" panose="02010600030101010101" pitchFamily="2" charset="-122"/>
            </a:endParaRPr>
          </a:p>
        </p:txBody>
      </p:sp>
      <p:sp>
        <p:nvSpPr>
          <p:cNvPr id="77828"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灯片编号占位符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zh-CN" sz="1200">
                <a:solidFill>
                  <a:schemeClr val="bg1"/>
                </a:solidFill>
                <a:latin typeface="Arial" panose="020B0604020202020204" pitchFamily="34" charset="0"/>
              </a:rPr>
            </a:fld>
            <a:endParaRPr lang="en-US" altLang="zh-CN" sz="1200">
              <a:solidFill>
                <a:schemeClr val="bg1"/>
              </a:solidFill>
              <a:latin typeface="Arial" panose="020B0604020202020204" pitchFamily="34" charset="0"/>
            </a:endParaRPr>
          </a:p>
        </p:txBody>
      </p:sp>
      <p:sp>
        <p:nvSpPr>
          <p:cNvPr id="78850" name="Rectangle 2"/>
          <p:cNvSpPr>
            <a:spLocks noGrp="1"/>
          </p:cNvSpPr>
          <p:nvPr>
            <p:ph type="title" idx="4294967295"/>
          </p:nvPr>
        </p:nvSpPr>
        <p:spPr>
          <a:xfrm>
            <a:off x="287338" y="225425"/>
            <a:ext cx="8534400" cy="381000"/>
          </a:xfrm>
        </p:spPr>
        <p:txBody>
          <a:bodyPr vert="horz" wrap="square" lIns="91440" tIns="45720" rIns="91440" bIns="45720" anchor="ctr" anchorCtr="0"/>
          <a:p>
            <a:r>
              <a:rPr lang="en-US" altLang="zh-CN">
                <a:ea typeface="宋体" panose="02010600030101010101" pitchFamily="2" charset="-122"/>
              </a:rPr>
              <a:t>1.4.1 The Essence of Practice </a:t>
            </a:r>
            <a:r>
              <a:rPr lang="zh-CN" altLang="en-US" dirty="0">
                <a:ea typeface="宋体" panose="02010600030101010101" pitchFamily="2" charset="-122"/>
              </a:rPr>
              <a:t>实践的精髓</a:t>
            </a:r>
            <a:endParaRPr lang="zh-CN" altLang="en-US" dirty="0">
              <a:ea typeface="宋体" panose="02010600030101010101" pitchFamily="2" charset="-122"/>
            </a:endParaRPr>
          </a:p>
        </p:txBody>
      </p:sp>
      <p:sp>
        <p:nvSpPr>
          <p:cNvPr id="78851" name="Rectangle 3"/>
          <p:cNvSpPr>
            <a:spLocks noGrp="1"/>
          </p:cNvSpPr>
          <p:nvPr>
            <p:ph type="body" idx="4294967295"/>
          </p:nvPr>
        </p:nvSpPr>
        <p:spPr/>
        <p:txBody>
          <a:bodyPr vert="horz" wrap="square" lIns="91440" tIns="45720" rIns="91440" bIns="45720" anchor="t" anchorCtr="0"/>
          <a:p>
            <a:pPr marL="533400" indent="-533400">
              <a:lnSpc>
                <a:spcPct val="80000"/>
              </a:lnSpc>
              <a:buNone/>
            </a:pPr>
            <a:r>
              <a:rPr lang="en-US" altLang="zh-CN" b="1" err="1">
                <a:solidFill>
                  <a:srgbClr val="66CCFF"/>
                </a:solidFill>
                <a:ea typeface="宋体" panose="02010600030101010101" pitchFamily="2" charset="-122"/>
              </a:rPr>
              <a:t>Polya</a:t>
            </a:r>
            <a:r>
              <a:rPr lang="en-US" altLang="zh-CN" b="1">
                <a:solidFill>
                  <a:srgbClr val="66CCFF"/>
                </a:solidFill>
                <a:ea typeface="宋体" panose="02010600030101010101" pitchFamily="2" charset="-122"/>
              </a:rPr>
              <a:t> suggests:</a:t>
            </a:r>
            <a:endParaRPr lang="en-US" altLang="zh-CN" b="1">
              <a:solidFill>
                <a:srgbClr val="66CCFF"/>
              </a:solidFill>
              <a:ea typeface="宋体" panose="02010600030101010101" pitchFamily="2" charset="-122"/>
            </a:endParaRPr>
          </a:p>
          <a:p>
            <a:pPr marL="533400" indent="-533400">
              <a:lnSpc>
                <a:spcPct val="80000"/>
              </a:lnSpc>
              <a:buFontTx/>
              <a:buAutoNum type="arabicPeriod"/>
            </a:pPr>
            <a:r>
              <a:rPr lang="en-US" altLang="zh-CN" i="1">
                <a:latin typeface="Palatino" pitchFamily="-128" charset="0"/>
                <a:ea typeface="宋体" panose="02010600030101010101" pitchFamily="2" charset="-122"/>
              </a:rPr>
              <a:t>Understand the problem</a:t>
            </a:r>
            <a:endParaRPr lang="en-US" altLang="zh-CN">
              <a:latin typeface="Palatino" pitchFamily="-128" charset="0"/>
              <a:ea typeface="宋体" panose="02010600030101010101" pitchFamily="2" charset="-122"/>
            </a:endParaRPr>
          </a:p>
          <a:p>
            <a:pPr marL="838200" lvl="1" indent="-381000">
              <a:lnSpc>
                <a:spcPct val="80000"/>
              </a:lnSpc>
              <a:buNone/>
            </a:pPr>
            <a:r>
              <a:rPr lang="en-US" altLang="zh-CN">
                <a:latin typeface="Palatino" pitchFamily="-128" charset="0"/>
                <a:ea typeface="宋体" panose="02010600030101010101" pitchFamily="2" charset="-122"/>
              </a:rPr>
              <a:t>(communication and analysis).</a:t>
            </a:r>
            <a:endParaRPr lang="en-US" altLang="zh-CN">
              <a:latin typeface="Palatino" pitchFamily="-128" charset="0"/>
              <a:ea typeface="宋体" panose="02010600030101010101" pitchFamily="2" charset="-122"/>
            </a:endParaRPr>
          </a:p>
          <a:p>
            <a:pPr marL="533400" indent="-533400">
              <a:lnSpc>
                <a:spcPct val="80000"/>
              </a:lnSpc>
              <a:buFontTx/>
              <a:buAutoNum type="arabicPeriod"/>
            </a:pPr>
            <a:r>
              <a:rPr lang="en-US" altLang="zh-CN" i="1">
                <a:latin typeface="Palatino" pitchFamily="-128" charset="0"/>
                <a:ea typeface="宋体" panose="02010600030101010101" pitchFamily="2" charset="-122"/>
              </a:rPr>
              <a:t>Plan a solution</a:t>
            </a:r>
            <a:r>
              <a:rPr lang="en-US" altLang="zh-CN">
                <a:latin typeface="Palatino" pitchFamily="-128" charset="0"/>
                <a:ea typeface="宋体" panose="02010600030101010101" pitchFamily="2" charset="-122"/>
              </a:rPr>
              <a:t> </a:t>
            </a:r>
            <a:endParaRPr lang="en-US" altLang="zh-CN">
              <a:latin typeface="Palatino" pitchFamily="-128" charset="0"/>
              <a:ea typeface="宋体" panose="02010600030101010101" pitchFamily="2" charset="-122"/>
            </a:endParaRPr>
          </a:p>
          <a:p>
            <a:pPr marL="838200" lvl="1" indent="-381000">
              <a:lnSpc>
                <a:spcPct val="80000"/>
              </a:lnSpc>
              <a:buNone/>
            </a:pPr>
            <a:r>
              <a:rPr lang="en-US" altLang="zh-CN">
                <a:latin typeface="Palatino" pitchFamily="-128" charset="0"/>
                <a:ea typeface="宋体" panose="02010600030101010101" pitchFamily="2" charset="-122"/>
              </a:rPr>
              <a:t>(modeling and software design).</a:t>
            </a:r>
            <a:endParaRPr lang="en-US" altLang="zh-CN">
              <a:latin typeface="Palatino" pitchFamily="-128" charset="0"/>
              <a:ea typeface="宋体" panose="02010600030101010101" pitchFamily="2" charset="-122"/>
            </a:endParaRPr>
          </a:p>
          <a:p>
            <a:pPr marL="533400" indent="-533400">
              <a:lnSpc>
                <a:spcPct val="80000"/>
              </a:lnSpc>
              <a:buFontTx/>
              <a:buAutoNum type="arabicPeriod"/>
            </a:pPr>
            <a:r>
              <a:rPr lang="en-US" altLang="zh-CN" i="1">
                <a:latin typeface="Palatino" pitchFamily="-128" charset="0"/>
                <a:ea typeface="宋体" panose="02010600030101010101" pitchFamily="2" charset="-122"/>
              </a:rPr>
              <a:t>Carry out the plan</a:t>
            </a:r>
            <a:r>
              <a:rPr lang="en-US" altLang="zh-CN">
                <a:latin typeface="Palatino" pitchFamily="-128" charset="0"/>
                <a:ea typeface="宋体" panose="02010600030101010101" pitchFamily="2" charset="-122"/>
              </a:rPr>
              <a:t> </a:t>
            </a:r>
            <a:endParaRPr lang="en-US" altLang="zh-CN">
              <a:latin typeface="Palatino" pitchFamily="-128" charset="0"/>
              <a:ea typeface="宋体" panose="02010600030101010101" pitchFamily="2" charset="-122"/>
            </a:endParaRPr>
          </a:p>
          <a:p>
            <a:pPr marL="838200" lvl="1" indent="-381000">
              <a:lnSpc>
                <a:spcPct val="80000"/>
              </a:lnSpc>
              <a:buNone/>
            </a:pPr>
            <a:r>
              <a:rPr lang="en-US" altLang="zh-CN">
                <a:latin typeface="Palatino" pitchFamily="-128" charset="0"/>
                <a:ea typeface="宋体" panose="02010600030101010101" pitchFamily="2" charset="-122"/>
              </a:rPr>
              <a:t>(code generation).</a:t>
            </a:r>
            <a:endParaRPr lang="en-US" altLang="zh-CN">
              <a:latin typeface="Palatino" pitchFamily="-128" charset="0"/>
              <a:ea typeface="宋体" panose="02010600030101010101" pitchFamily="2" charset="-122"/>
            </a:endParaRPr>
          </a:p>
          <a:p>
            <a:pPr marL="533400" indent="-533400">
              <a:lnSpc>
                <a:spcPct val="80000"/>
              </a:lnSpc>
              <a:buFontTx/>
              <a:buAutoNum type="arabicPeriod"/>
            </a:pPr>
            <a:r>
              <a:rPr lang="en-US" altLang="zh-CN" i="1">
                <a:latin typeface="Palatino" pitchFamily="-128" charset="0"/>
                <a:ea typeface="宋体" panose="02010600030101010101" pitchFamily="2" charset="-122"/>
              </a:rPr>
              <a:t>Examine the result for accuracy</a:t>
            </a:r>
            <a:r>
              <a:rPr lang="en-US" altLang="zh-CN">
                <a:latin typeface="Palatino" pitchFamily="-128" charset="0"/>
                <a:ea typeface="宋体" panose="02010600030101010101" pitchFamily="2" charset="-122"/>
              </a:rPr>
              <a:t> </a:t>
            </a:r>
            <a:endParaRPr lang="en-US" altLang="zh-CN">
              <a:latin typeface="Palatino" pitchFamily="-128" charset="0"/>
              <a:ea typeface="宋体" panose="02010600030101010101" pitchFamily="2" charset="-122"/>
            </a:endParaRPr>
          </a:p>
          <a:p>
            <a:pPr marL="838200" lvl="1" indent="-381000">
              <a:lnSpc>
                <a:spcPct val="80000"/>
              </a:lnSpc>
              <a:buNone/>
            </a:pPr>
            <a:r>
              <a:rPr lang="en-US" altLang="zh-CN">
                <a:latin typeface="Palatino" pitchFamily="-128" charset="0"/>
                <a:ea typeface="宋体" panose="02010600030101010101" pitchFamily="2" charset="-122"/>
              </a:rPr>
              <a:t>(testing and quality assurance).</a:t>
            </a:r>
            <a:endParaRPr lang="en-US" altLang="zh-CN">
              <a:latin typeface="Palatino" pitchFamily="-128" charset="0"/>
              <a:ea typeface="宋体" panose="02010600030101010101" pitchFamily="2" charset="-122"/>
            </a:endParaRPr>
          </a:p>
          <a:p>
            <a:pPr marL="1295400" lvl="2" indent="-381000">
              <a:lnSpc>
                <a:spcPct val="80000"/>
              </a:lnSpc>
              <a:buNone/>
            </a:pPr>
            <a:endParaRPr lang="zh-CN" altLang="en-US" dirty="0">
              <a:latin typeface="Palatino" pitchFamily="-128" charset="0"/>
              <a:ea typeface="宋体" panose="02010600030101010101" pitchFamily="2" charset="-122"/>
            </a:endParaRPr>
          </a:p>
          <a:p>
            <a:pPr marL="1295400" lvl="2" indent="-381000">
              <a:lnSpc>
                <a:spcPct val="80000"/>
              </a:lnSpc>
              <a:buNone/>
            </a:pPr>
            <a:r>
              <a:rPr lang="en-US" altLang="zh-CN" sz="1800">
                <a:latin typeface="Palatino" pitchFamily="-128" charset="0"/>
                <a:ea typeface="宋体" panose="02010600030101010101" pitchFamily="2" charset="-122"/>
              </a:rPr>
              <a:t>(</a:t>
            </a:r>
            <a:r>
              <a:rPr lang="en-US" altLang="zh-CN" sz="1600">
                <a:latin typeface="Palatino" pitchFamily="-128" charset="0"/>
                <a:ea typeface="宋体" panose="02010600030101010101" pitchFamily="2" charset="-122"/>
              </a:rPr>
              <a:t>communication/planning/modeling/construction/deployment</a:t>
            </a:r>
            <a:r>
              <a:rPr lang="zh-CN" altLang="en-US" sz="1800" dirty="0">
                <a:latin typeface="Palatino" pitchFamily="-128" charset="0"/>
                <a:ea typeface="宋体" panose="02010600030101010101" pitchFamily="2" charset="-122"/>
              </a:rPr>
              <a:t>）</a:t>
            </a:r>
            <a:endParaRPr lang="zh-CN" altLang="en-US" sz="1800" dirty="0">
              <a:latin typeface="Palatino" pitchFamily="-128" charset="0"/>
              <a:ea typeface="宋体" panose="02010600030101010101" pitchFamily="2" charset="-122"/>
            </a:endParaRPr>
          </a:p>
          <a:p>
            <a:pPr marL="533400" indent="-533400">
              <a:lnSpc>
                <a:spcPct val="80000"/>
              </a:lnSpc>
              <a:buNone/>
            </a:pPr>
            <a:endParaRPr lang="en-US" altLang="zh-CN" sz="2400">
              <a:ea typeface="宋体" panose="02010600030101010101" pitchFamily="2" charset="-122"/>
            </a:endParaRPr>
          </a:p>
        </p:txBody>
      </p:sp>
      <p:sp>
        <p:nvSpPr>
          <p:cNvPr id="78852"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灯片编号占位符 4"/>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0" hangingPunct="0"/>
            <a:fld id="{9A0DB2DC-4C9A-4742-B13C-FB6460FD3503}" type="slidenum">
              <a:rPr lang="en-US" altLang="zh-CN" sz="1200">
                <a:solidFill>
                  <a:schemeClr val="bg1"/>
                </a:solidFill>
              </a:rPr>
            </a:fld>
            <a:endParaRPr lang="en-US" altLang="zh-CN" sz="1200">
              <a:solidFill>
                <a:schemeClr val="bg1"/>
              </a:solidFill>
            </a:endParaRPr>
          </a:p>
        </p:txBody>
      </p:sp>
      <p:sp>
        <p:nvSpPr>
          <p:cNvPr id="79874"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1.Understand the Problem</a:t>
            </a:r>
            <a:endParaRPr lang="en-US" altLang="zh-CN">
              <a:ea typeface="宋体" panose="02010600030101010101" pitchFamily="2" charset="-122"/>
            </a:endParaRPr>
          </a:p>
        </p:txBody>
      </p:sp>
      <p:sp>
        <p:nvSpPr>
          <p:cNvPr id="79875" name="Rectangle 3"/>
          <p:cNvSpPr>
            <a:spLocks noGrp="1"/>
          </p:cNvSpPr>
          <p:nvPr>
            <p:ph idx="1"/>
          </p:nvPr>
        </p:nvSpPr>
        <p:spPr/>
        <p:txBody>
          <a:bodyPr vert="horz" wrap="square" lIns="91440" tIns="45720" rIns="91440" bIns="45720" anchor="t" anchorCtr="0"/>
          <a:p>
            <a:pPr>
              <a:spcBef>
                <a:spcPts val="600"/>
              </a:spcBef>
            </a:pPr>
            <a:r>
              <a:rPr lang="en-US" altLang="zh-CN" sz="2400" i="1">
                <a:solidFill>
                  <a:schemeClr val="folHlink"/>
                </a:solidFill>
                <a:latin typeface="Palatino" pitchFamily="-128" charset="0"/>
                <a:ea typeface="宋体" panose="02010600030101010101" pitchFamily="2" charset="-122"/>
              </a:rPr>
              <a:t>Who has a stake in the solution to the problem?</a:t>
            </a:r>
            <a:r>
              <a:rPr lang="en-US" altLang="zh-CN" sz="2400">
                <a:latin typeface="Palatino" pitchFamily="-128" charset="0"/>
                <a:ea typeface="宋体" panose="02010600030101010101" pitchFamily="2" charset="-122"/>
              </a:rPr>
              <a:t> That is, who are the stakeholders?</a:t>
            </a:r>
            <a:endParaRPr lang="en-US" altLang="zh-CN" sz="2400">
              <a:latin typeface="Palatino" pitchFamily="-128" charset="0"/>
              <a:ea typeface="宋体" panose="02010600030101010101" pitchFamily="2" charset="-122"/>
            </a:endParaRPr>
          </a:p>
          <a:p>
            <a:r>
              <a:rPr lang="en-US" altLang="zh-CN" sz="2400" i="1">
                <a:solidFill>
                  <a:schemeClr val="folHlink"/>
                </a:solidFill>
                <a:latin typeface="Palatino" pitchFamily="-128" charset="0"/>
                <a:ea typeface="宋体" panose="02010600030101010101" pitchFamily="2" charset="-122"/>
              </a:rPr>
              <a:t>What are the unknowns?</a:t>
            </a:r>
            <a:r>
              <a:rPr lang="en-US" altLang="zh-CN" sz="2400" i="1">
                <a:latin typeface="Palatino" pitchFamily="-128" charset="0"/>
                <a:ea typeface="宋体" panose="02010600030101010101" pitchFamily="2" charset="-122"/>
              </a:rPr>
              <a:t> </a:t>
            </a:r>
            <a:r>
              <a:rPr lang="en-US" altLang="zh-CN" sz="2400">
                <a:latin typeface="Palatino" pitchFamily="-128" charset="0"/>
                <a:ea typeface="宋体" panose="02010600030101010101" pitchFamily="2" charset="-122"/>
              </a:rPr>
              <a:t>What data, functions, and features are required to properly solve the problem?</a:t>
            </a:r>
            <a:endParaRPr lang="en-US" altLang="zh-CN" sz="2400">
              <a:latin typeface="Palatino" pitchFamily="-128" charset="0"/>
              <a:ea typeface="宋体" panose="02010600030101010101" pitchFamily="2" charset="-122"/>
            </a:endParaRPr>
          </a:p>
          <a:p>
            <a:r>
              <a:rPr lang="en-US" altLang="zh-CN" sz="2400" i="1">
                <a:solidFill>
                  <a:schemeClr val="folHlink"/>
                </a:solidFill>
                <a:latin typeface="Palatino" pitchFamily="-128" charset="0"/>
                <a:ea typeface="宋体" panose="02010600030101010101" pitchFamily="2" charset="-122"/>
              </a:rPr>
              <a:t>Can the problem be compartmentalized?</a:t>
            </a:r>
            <a:r>
              <a:rPr lang="en-US" altLang="zh-CN" sz="2400">
                <a:latin typeface="Palatino" pitchFamily="-128" charset="0"/>
                <a:ea typeface="宋体" panose="02010600030101010101" pitchFamily="2" charset="-122"/>
              </a:rPr>
              <a:t> Is it possible to represent smaller problems that may be easier to understand?</a:t>
            </a:r>
            <a:r>
              <a:rPr lang="zh-CN" altLang="en-US" sz="2400" dirty="0">
                <a:latin typeface="Palatino" pitchFamily="-128" charset="0"/>
                <a:ea typeface="宋体" panose="02010600030101010101" pitchFamily="2" charset="-122"/>
              </a:rPr>
              <a:t>（问题细化，区分）</a:t>
            </a:r>
            <a:endParaRPr lang="zh-CN" altLang="en-US" sz="2400" dirty="0">
              <a:latin typeface="Palatino" pitchFamily="-128" charset="0"/>
              <a:ea typeface="宋体" panose="02010600030101010101" pitchFamily="2" charset="-122"/>
            </a:endParaRPr>
          </a:p>
          <a:p>
            <a:r>
              <a:rPr lang="en-US" altLang="zh-CN" sz="2400" i="1">
                <a:solidFill>
                  <a:schemeClr val="folHlink"/>
                </a:solidFill>
                <a:latin typeface="Palatino" pitchFamily="-128" charset="0"/>
                <a:ea typeface="宋体" panose="02010600030101010101" pitchFamily="2" charset="-122"/>
              </a:rPr>
              <a:t>Can the problem be represented graphically?</a:t>
            </a:r>
            <a:r>
              <a:rPr lang="en-US" altLang="zh-CN" sz="2400">
                <a:latin typeface="Palatino" pitchFamily="-128" charset="0"/>
                <a:ea typeface="宋体" panose="02010600030101010101" pitchFamily="2" charset="-122"/>
              </a:rPr>
              <a:t> Can an analysis model be created?(</a:t>
            </a:r>
            <a:r>
              <a:rPr lang="zh-CN" altLang="en-US" sz="2400" dirty="0">
                <a:latin typeface="Palatino" pitchFamily="-128" charset="0"/>
                <a:ea typeface="宋体" panose="02010600030101010101" pitchFamily="2" charset="-122"/>
              </a:rPr>
              <a:t>可视化、图形化</a:t>
            </a:r>
            <a:r>
              <a:rPr lang="en-US" altLang="zh-CN" sz="2400">
                <a:latin typeface="Palatino" pitchFamily="-128" charset="0"/>
                <a:ea typeface="宋体" panose="02010600030101010101" pitchFamily="2" charset="-122"/>
              </a:rPr>
              <a:t>)</a:t>
            </a:r>
            <a:endParaRPr lang="en-US" altLang="zh-CN" sz="2400">
              <a:latin typeface="Palatino" pitchFamily="-128" charset="0"/>
              <a:ea typeface="宋体" panose="02010600030101010101" pitchFamily="2" charset="-122"/>
            </a:endParaRPr>
          </a:p>
          <a:p>
            <a:endParaRPr lang="en-US" altLang="zh-CN" sz="2400">
              <a:ea typeface="宋体" panose="02010600030101010101" pitchFamily="2" charset="-122"/>
            </a:endParaRPr>
          </a:p>
        </p:txBody>
      </p:sp>
      <p:sp>
        <p:nvSpPr>
          <p:cNvPr id="79876"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灯片编号占位符 4"/>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0" hangingPunct="0"/>
            <a:fld id="{9A0DB2DC-4C9A-4742-B13C-FB6460FD3503}" type="slidenum">
              <a:rPr lang="en-US" altLang="zh-CN" sz="1200">
                <a:solidFill>
                  <a:schemeClr val="bg1"/>
                </a:solidFill>
              </a:rPr>
            </a:fld>
            <a:endParaRPr lang="en-US" altLang="zh-CN" sz="1200">
              <a:solidFill>
                <a:schemeClr val="bg1"/>
              </a:solidFill>
            </a:endParaRPr>
          </a:p>
        </p:txBody>
      </p:sp>
      <p:sp>
        <p:nvSpPr>
          <p:cNvPr id="80898"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2.Plan the Solution</a:t>
            </a:r>
            <a:endParaRPr lang="en-US" altLang="zh-CN">
              <a:ea typeface="宋体" panose="02010600030101010101" pitchFamily="2" charset="-122"/>
            </a:endParaRPr>
          </a:p>
        </p:txBody>
      </p:sp>
      <p:sp>
        <p:nvSpPr>
          <p:cNvPr id="80899" name="Rectangle 3"/>
          <p:cNvSpPr>
            <a:spLocks noGrp="1"/>
          </p:cNvSpPr>
          <p:nvPr>
            <p:ph idx="1"/>
          </p:nvPr>
        </p:nvSpPr>
        <p:spPr>
          <a:xfrm>
            <a:off x="685800" y="1066800"/>
            <a:ext cx="8062913" cy="4667250"/>
          </a:xfrm>
        </p:spPr>
        <p:txBody>
          <a:bodyPr vert="horz" wrap="square" lIns="91440" tIns="45720" rIns="91440" bIns="45720" anchor="t" anchorCtr="0"/>
          <a:p>
            <a:pPr>
              <a:spcBef>
                <a:spcPts val="600"/>
              </a:spcBef>
            </a:pPr>
            <a:r>
              <a:rPr lang="en-US" altLang="zh-CN" sz="2400" i="1">
                <a:solidFill>
                  <a:schemeClr val="folHlink"/>
                </a:solidFill>
                <a:latin typeface="Palatino" pitchFamily="-128" charset="0"/>
                <a:ea typeface="宋体" panose="02010600030101010101" pitchFamily="2" charset="-122"/>
              </a:rPr>
              <a:t>Have you seen similar problems before?</a:t>
            </a:r>
            <a:r>
              <a:rPr lang="en-US" altLang="zh-CN" sz="2400" i="1">
                <a:latin typeface="Palatino" pitchFamily="-128" charset="0"/>
                <a:ea typeface="宋体" panose="02010600030101010101" pitchFamily="2" charset="-122"/>
              </a:rPr>
              <a:t> </a:t>
            </a:r>
            <a:endParaRPr lang="en-US" altLang="zh-CN" sz="2400" i="1">
              <a:latin typeface="Palatino" pitchFamily="-128" charset="0"/>
              <a:ea typeface="宋体" panose="02010600030101010101" pitchFamily="2" charset="-122"/>
            </a:endParaRPr>
          </a:p>
          <a:p>
            <a:pPr lvl="1">
              <a:spcBef>
                <a:spcPts val="600"/>
              </a:spcBef>
            </a:pPr>
            <a:r>
              <a:rPr lang="en-US" altLang="zh-CN" sz="2000">
                <a:latin typeface="Palatino" pitchFamily="-128" charset="0"/>
                <a:ea typeface="宋体" panose="02010600030101010101" pitchFamily="2" charset="-122"/>
              </a:rPr>
              <a:t>Are there patterns that are recognizable in a potential solution? Is there existing software that implements the data, functions, and features that are required? </a:t>
            </a:r>
            <a:endParaRPr lang="en-US" altLang="zh-CN" sz="2000">
              <a:latin typeface="Palatino" pitchFamily="-128" charset="0"/>
              <a:ea typeface="宋体" panose="02010600030101010101" pitchFamily="2" charset="-122"/>
            </a:endParaRPr>
          </a:p>
          <a:p>
            <a:r>
              <a:rPr lang="en-US" altLang="zh-CN" sz="2400" i="1">
                <a:solidFill>
                  <a:schemeClr val="folHlink"/>
                </a:solidFill>
                <a:latin typeface="Palatino" pitchFamily="-128" charset="0"/>
                <a:ea typeface="宋体" panose="02010600030101010101" pitchFamily="2" charset="-122"/>
              </a:rPr>
              <a:t>Has a similar problem been solved?</a:t>
            </a:r>
            <a:r>
              <a:rPr lang="en-US" altLang="zh-CN" sz="2400">
                <a:latin typeface="Palatino" pitchFamily="-128" charset="0"/>
                <a:ea typeface="宋体" panose="02010600030101010101" pitchFamily="2" charset="-122"/>
              </a:rPr>
              <a:t> </a:t>
            </a:r>
            <a:endParaRPr lang="en-US" altLang="zh-CN" sz="2400">
              <a:latin typeface="Palatino" pitchFamily="-128" charset="0"/>
              <a:ea typeface="宋体" panose="02010600030101010101" pitchFamily="2" charset="-122"/>
            </a:endParaRPr>
          </a:p>
          <a:p>
            <a:pPr lvl="1"/>
            <a:r>
              <a:rPr lang="en-US" altLang="zh-CN" sz="2000">
                <a:latin typeface="Palatino" pitchFamily="-128" charset="0"/>
                <a:ea typeface="宋体" panose="02010600030101010101" pitchFamily="2" charset="-122"/>
              </a:rPr>
              <a:t>If so, are elements of the solution reusable?</a:t>
            </a:r>
            <a:endParaRPr lang="en-US" altLang="zh-CN" sz="2000">
              <a:latin typeface="Palatino" pitchFamily="-128" charset="0"/>
              <a:ea typeface="宋体" panose="02010600030101010101" pitchFamily="2" charset="-122"/>
            </a:endParaRPr>
          </a:p>
          <a:p>
            <a:r>
              <a:rPr lang="en-US" altLang="zh-CN" sz="2400" i="1">
                <a:solidFill>
                  <a:schemeClr val="folHlink"/>
                </a:solidFill>
                <a:latin typeface="Palatino" pitchFamily="-128" charset="0"/>
                <a:ea typeface="宋体" panose="02010600030101010101" pitchFamily="2" charset="-122"/>
              </a:rPr>
              <a:t>Can </a:t>
            </a:r>
            <a:r>
              <a:rPr lang="en-US" altLang="zh-CN" sz="2400" b="1" i="1" err="1">
                <a:solidFill>
                  <a:schemeClr val="folHlink"/>
                </a:solidFill>
                <a:latin typeface="Palatino" pitchFamily="-128" charset="0"/>
                <a:ea typeface="宋体" panose="02010600030101010101" pitchFamily="2" charset="-122"/>
              </a:rPr>
              <a:t>subproblems</a:t>
            </a:r>
            <a:r>
              <a:rPr lang="en-US" altLang="zh-CN" sz="2400" i="1">
                <a:solidFill>
                  <a:schemeClr val="folHlink"/>
                </a:solidFill>
                <a:latin typeface="Palatino" pitchFamily="-128" charset="0"/>
                <a:ea typeface="宋体" panose="02010600030101010101" pitchFamily="2" charset="-122"/>
              </a:rPr>
              <a:t> be defined?</a:t>
            </a:r>
            <a:r>
              <a:rPr lang="en-US" altLang="zh-CN" sz="2400">
                <a:latin typeface="Palatino" pitchFamily="-128" charset="0"/>
                <a:ea typeface="宋体" panose="02010600030101010101" pitchFamily="2" charset="-122"/>
              </a:rPr>
              <a:t> </a:t>
            </a:r>
            <a:endParaRPr lang="en-US" altLang="zh-CN" sz="2400">
              <a:latin typeface="Palatino" pitchFamily="-128" charset="0"/>
              <a:ea typeface="宋体" panose="02010600030101010101" pitchFamily="2" charset="-122"/>
            </a:endParaRPr>
          </a:p>
          <a:p>
            <a:pPr lvl="1"/>
            <a:r>
              <a:rPr lang="en-US" altLang="zh-CN" sz="2000">
                <a:latin typeface="Palatino" pitchFamily="-128" charset="0"/>
                <a:ea typeface="宋体" panose="02010600030101010101" pitchFamily="2" charset="-122"/>
              </a:rPr>
              <a:t>If so, are solutions readily apparent for the </a:t>
            </a:r>
            <a:r>
              <a:rPr lang="en-US" altLang="zh-CN" sz="2000" err="1">
                <a:latin typeface="Palatino" pitchFamily="-128" charset="0"/>
                <a:ea typeface="宋体" panose="02010600030101010101" pitchFamily="2" charset="-122"/>
              </a:rPr>
              <a:t>subproblems</a:t>
            </a:r>
            <a:r>
              <a:rPr lang="en-US" altLang="zh-CN" sz="2000">
                <a:latin typeface="Palatino" pitchFamily="-128" charset="0"/>
                <a:ea typeface="宋体" panose="02010600030101010101" pitchFamily="2" charset="-122"/>
              </a:rPr>
              <a:t>?</a:t>
            </a:r>
            <a:endParaRPr lang="en-US" altLang="zh-CN" sz="2000">
              <a:latin typeface="Palatino" pitchFamily="-128" charset="0"/>
              <a:ea typeface="宋体" panose="02010600030101010101" pitchFamily="2" charset="-122"/>
            </a:endParaRPr>
          </a:p>
          <a:p>
            <a:r>
              <a:rPr lang="en-US" altLang="zh-CN" sz="2400" i="1">
                <a:solidFill>
                  <a:schemeClr val="folHlink"/>
                </a:solidFill>
                <a:latin typeface="Palatino" pitchFamily="-128" charset="0"/>
                <a:ea typeface="宋体" panose="02010600030101010101" pitchFamily="2" charset="-122"/>
              </a:rPr>
              <a:t>Can you represent a solution in a manner that leads to effective implementation? </a:t>
            </a:r>
            <a:endParaRPr lang="en-US" altLang="zh-CN" sz="2400" i="1">
              <a:solidFill>
                <a:schemeClr val="folHlink"/>
              </a:solidFill>
              <a:latin typeface="Palatino" pitchFamily="-128" charset="0"/>
              <a:ea typeface="宋体" panose="02010600030101010101" pitchFamily="2" charset="-122"/>
            </a:endParaRPr>
          </a:p>
          <a:p>
            <a:pPr lvl="1"/>
            <a:r>
              <a:rPr lang="en-US" altLang="zh-CN" sz="2000">
                <a:latin typeface="Palatino" pitchFamily="-128" charset="0"/>
                <a:ea typeface="宋体" panose="02010600030101010101" pitchFamily="2" charset="-122"/>
              </a:rPr>
              <a:t>Can a design model be created?</a:t>
            </a:r>
            <a:endParaRPr lang="en-US" altLang="zh-CN" sz="2000">
              <a:latin typeface="Palatino" pitchFamily="-128" charset="0"/>
              <a:ea typeface="宋体" panose="02010600030101010101" pitchFamily="2" charset="-122"/>
            </a:endParaRPr>
          </a:p>
          <a:p>
            <a:endParaRPr lang="en-US" altLang="zh-CN" sz="2400">
              <a:ea typeface="宋体" panose="02010600030101010101" pitchFamily="2" charset="-122"/>
            </a:endParaRPr>
          </a:p>
        </p:txBody>
      </p:sp>
      <p:sp>
        <p:nvSpPr>
          <p:cNvPr id="80900"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灯片编号占位符 4"/>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0" hangingPunct="0"/>
            <a:fld id="{9A0DB2DC-4C9A-4742-B13C-FB6460FD3503}" type="slidenum">
              <a:rPr lang="en-US" altLang="zh-CN" sz="1200">
                <a:solidFill>
                  <a:schemeClr val="bg1"/>
                </a:solidFill>
              </a:rPr>
            </a:fld>
            <a:endParaRPr lang="en-US" altLang="zh-CN" sz="1200">
              <a:solidFill>
                <a:schemeClr val="bg1"/>
              </a:solidFill>
            </a:endParaRPr>
          </a:p>
        </p:txBody>
      </p:sp>
      <p:sp>
        <p:nvSpPr>
          <p:cNvPr id="81922"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3.Carry Out the Plan</a:t>
            </a:r>
            <a:endParaRPr lang="en-US" altLang="zh-CN">
              <a:ea typeface="宋体" panose="02010600030101010101" pitchFamily="2" charset="-122"/>
            </a:endParaRPr>
          </a:p>
        </p:txBody>
      </p:sp>
      <p:sp>
        <p:nvSpPr>
          <p:cNvPr id="81923" name="Rectangle 3"/>
          <p:cNvSpPr>
            <a:spLocks noGrp="1"/>
          </p:cNvSpPr>
          <p:nvPr>
            <p:ph idx="1"/>
          </p:nvPr>
        </p:nvSpPr>
        <p:spPr/>
        <p:txBody>
          <a:bodyPr vert="horz" wrap="square" lIns="91440" tIns="45720" rIns="91440" bIns="45720" anchor="t" anchorCtr="0"/>
          <a:p>
            <a:pPr>
              <a:spcBef>
                <a:spcPts val="600"/>
              </a:spcBef>
            </a:pPr>
            <a:r>
              <a:rPr lang="en-US" altLang="zh-CN" i="1">
                <a:solidFill>
                  <a:schemeClr val="folHlink"/>
                </a:solidFill>
                <a:latin typeface="Palatino" pitchFamily="-128" charset="0"/>
                <a:ea typeface="宋体" panose="02010600030101010101" pitchFamily="2" charset="-122"/>
              </a:rPr>
              <a:t>Does the solution conform to the plan?</a:t>
            </a:r>
            <a:r>
              <a:rPr lang="en-US" altLang="zh-CN">
                <a:latin typeface="Palatino" pitchFamily="-128" charset="0"/>
                <a:ea typeface="宋体" panose="02010600030101010101" pitchFamily="2" charset="-122"/>
              </a:rPr>
              <a:t> Is source code traceable to the design model?</a:t>
            </a:r>
            <a:endParaRPr lang="en-US" altLang="zh-CN" i="1">
              <a:latin typeface="Palatino" pitchFamily="-128" charset="0"/>
              <a:ea typeface="宋体" panose="02010600030101010101" pitchFamily="2" charset="-122"/>
            </a:endParaRPr>
          </a:p>
          <a:p>
            <a:r>
              <a:rPr lang="en-US" altLang="zh-CN" i="1">
                <a:solidFill>
                  <a:schemeClr val="folHlink"/>
                </a:solidFill>
                <a:latin typeface="Palatino" pitchFamily="-128" charset="0"/>
                <a:ea typeface="宋体" panose="02010600030101010101" pitchFamily="2" charset="-122"/>
              </a:rPr>
              <a:t>Is each component part of the solution provably correct?</a:t>
            </a:r>
            <a:r>
              <a:rPr lang="en-US" altLang="zh-CN">
                <a:latin typeface="Palatino" pitchFamily="-128" charset="0"/>
                <a:ea typeface="宋体" panose="02010600030101010101" pitchFamily="2" charset="-122"/>
              </a:rPr>
              <a:t> Has the design and code been reviewed, or better, have correctness proofs been applied to algorithm?</a:t>
            </a:r>
            <a:endParaRPr lang="en-US" altLang="zh-CN">
              <a:latin typeface="Palatino" pitchFamily="-128" charset="0"/>
              <a:ea typeface="宋体" panose="02010600030101010101" pitchFamily="2" charset="-122"/>
            </a:endParaRPr>
          </a:p>
          <a:p>
            <a:endParaRPr lang="en-US" altLang="zh-CN">
              <a:ea typeface="宋体" panose="02010600030101010101" pitchFamily="2" charset="-122"/>
            </a:endParaRPr>
          </a:p>
        </p:txBody>
      </p:sp>
      <p:sp>
        <p:nvSpPr>
          <p:cNvPr id="81924"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灯片编号占位符 4"/>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0" hangingPunct="0"/>
            <a:fld id="{9A0DB2DC-4C9A-4742-B13C-FB6460FD3503}" type="slidenum">
              <a:rPr lang="en-US" altLang="zh-CN" sz="1200">
                <a:solidFill>
                  <a:schemeClr val="bg1"/>
                </a:solidFill>
              </a:rPr>
            </a:fld>
            <a:endParaRPr lang="en-US" altLang="zh-CN" sz="1200">
              <a:solidFill>
                <a:schemeClr val="bg1"/>
              </a:solidFill>
            </a:endParaRPr>
          </a:p>
        </p:txBody>
      </p:sp>
      <p:sp>
        <p:nvSpPr>
          <p:cNvPr id="82946"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4. Examine the Result</a:t>
            </a:r>
            <a:endParaRPr lang="en-US" altLang="zh-CN">
              <a:ea typeface="宋体" panose="02010600030101010101" pitchFamily="2" charset="-122"/>
            </a:endParaRPr>
          </a:p>
        </p:txBody>
      </p:sp>
      <p:sp>
        <p:nvSpPr>
          <p:cNvPr id="82947" name="Rectangle 3"/>
          <p:cNvSpPr>
            <a:spLocks noGrp="1"/>
          </p:cNvSpPr>
          <p:nvPr>
            <p:ph idx="1"/>
          </p:nvPr>
        </p:nvSpPr>
        <p:spPr/>
        <p:txBody>
          <a:bodyPr vert="horz" wrap="square" lIns="91440" tIns="45720" rIns="91440" bIns="45720" anchor="t" anchorCtr="0"/>
          <a:p>
            <a:pPr>
              <a:spcBef>
                <a:spcPts val="600"/>
              </a:spcBef>
            </a:pPr>
            <a:r>
              <a:rPr lang="en-US" altLang="zh-CN" i="1">
                <a:solidFill>
                  <a:schemeClr val="folHlink"/>
                </a:solidFill>
                <a:latin typeface="Palatino" pitchFamily="-128" charset="0"/>
                <a:ea typeface="宋体" panose="02010600030101010101" pitchFamily="2" charset="-122"/>
              </a:rPr>
              <a:t>Is it possible to test each component part of the solution?</a:t>
            </a:r>
            <a:r>
              <a:rPr lang="en-US" altLang="zh-CN" i="1">
                <a:latin typeface="Palatino" pitchFamily="-128" charset="0"/>
                <a:ea typeface="宋体" panose="02010600030101010101" pitchFamily="2" charset="-122"/>
              </a:rPr>
              <a:t> </a:t>
            </a:r>
            <a:r>
              <a:rPr lang="en-US" altLang="zh-CN">
                <a:latin typeface="Palatino" pitchFamily="-128" charset="0"/>
                <a:ea typeface="宋体" panose="02010600030101010101" pitchFamily="2" charset="-122"/>
              </a:rPr>
              <a:t>Has a reasonable testing strategy been implemented?</a:t>
            </a:r>
            <a:endParaRPr lang="en-US" altLang="zh-CN" i="1">
              <a:latin typeface="Palatino" pitchFamily="-128" charset="0"/>
              <a:ea typeface="宋体" panose="02010600030101010101" pitchFamily="2" charset="-122"/>
            </a:endParaRPr>
          </a:p>
          <a:p>
            <a:r>
              <a:rPr lang="en-US" altLang="zh-CN" i="1">
                <a:solidFill>
                  <a:schemeClr val="folHlink"/>
                </a:solidFill>
                <a:latin typeface="Palatino" pitchFamily="-128" charset="0"/>
                <a:ea typeface="宋体" panose="02010600030101010101" pitchFamily="2" charset="-122"/>
              </a:rPr>
              <a:t>Does the solution produce results that conform to the data, functions, and features that are required?</a:t>
            </a:r>
            <a:r>
              <a:rPr lang="en-US" altLang="zh-CN" i="1">
                <a:latin typeface="Palatino" pitchFamily="-128" charset="0"/>
                <a:ea typeface="宋体" panose="02010600030101010101" pitchFamily="2" charset="-122"/>
              </a:rPr>
              <a:t> </a:t>
            </a:r>
            <a:r>
              <a:rPr lang="en-US" altLang="zh-CN">
                <a:latin typeface="Palatino" pitchFamily="-128" charset="0"/>
                <a:ea typeface="宋体" panose="02010600030101010101" pitchFamily="2" charset="-122"/>
              </a:rPr>
              <a:t>Has the software been validated against all stakeholder requirements?</a:t>
            </a:r>
            <a:r>
              <a:rPr lang="zh-CN" altLang="en-US" dirty="0">
                <a:latin typeface="Palatino" pitchFamily="-128" charset="0"/>
                <a:ea typeface="宋体" panose="02010600030101010101" pitchFamily="2" charset="-122"/>
              </a:rPr>
              <a:t>（满足需求）</a:t>
            </a:r>
            <a:endParaRPr lang="zh-CN" altLang="en-US" i="1" dirty="0">
              <a:latin typeface="Palatino" pitchFamily="-128" charset="0"/>
              <a:ea typeface="宋体" panose="02010600030101010101" pitchFamily="2" charset="-122"/>
            </a:endParaRPr>
          </a:p>
          <a:p>
            <a:endParaRPr lang="en-US" altLang="zh-CN">
              <a:ea typeface="宋体" panose="02010600030101010101" pitchFamily="2" charset="-122"/>
            </a:endParaRPr>
          </a:p>
        </p:txBody>
      </p:sp>
      <p:sp>
        <p:nvSpPr>
          <p:cNvPr id="82948"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5362" name="Rectangle 4"/>
          <p:cNvSpPr>
            <a:spLocks noGrp="1"/>
          </p:cNvSpPr>
          <p:nvPr>
            <p:ph type="title" idx="4294967295"/>
          </p:nvPr>
        </p:nvSpPr>
        <p:spPr>
          <a:xfrm>
            <a:off x="179388" y="225425"/>
            <a:ext cx="8534400" cy="381000"/>
          </a:xfrm>
        </p:spPr>
        <p:txBody>
          <a:bodyPr vert="horz" wrap="square" lIns="91440" tIns="45720" rIns="91440" bIns="45720" anchor="ctr" anchorCtr="0"/>
          <a:p>
            <a:pPr eaLnBrk="1" hangingPunct="1"/>
            <a:r>
              <a:rPr lang="en-US" altLang="ja-JP"/>
              <a:t>Course Overview </a:t>
            </a:r>
            <a:r>
              <a:rPr lang="zh-CN" altLang="en-US" dirty="0"/>
              <a:t>（</a:t>
            </a:r>
            <a:r>
              <a:rPr lang="en-US" altLang="zh-CN"/>
              <a:t>3 parts</a:t>
            </a:r>
            <a:r>
              <a:rPr lang="zh-CN" altLang="en-US" dirty="0"/>
              <a:t>）</a:t>
            </a:r>
            <a:r>
              <a:rPr lang="ja-JP" altLang="en-US" dirty="0"/>
              <a:t>  </a:t>
            </a:r>
            <a:endParaRPr lang="ja-JP" altLang="en-US" dirty="0"/>
          </a:p>
        </p:txBody>
      </p:sp>
      <p:sp>
        <p:nvSpPr>
          <p:cNvPr id="15363" name="Text Box 4"/>
          <p:cNvSpPr txBox="1"/>
          <p:nvPr/>
        </p:nvSpPr>
        <p:spPr>
          <a:xfrm>
            <a:off x="179388" y="944563"/>
            <a:ext cx="8604250" cy="457200"/>
          </a:xfrm>
          <a:prstGeom prst="rect">
            <a:avLst/>
          </a:prstGeom>
          <a:noFill/>
          <a:ln w="9525">
            <a:noFill/>
          </a:ln>
        </p:spPr>
        <p:txBody>
          <a:bodyPr>
            <a:spAutoFit/>
          </a:bodyPr>
          <a:p>
            <a:pPr eaLnBrk="0" hangingPunct="0">
              <a:buClr>
                <a:schemeClr val="folHlink"/>
              </a:buClr>
              <a:buFont typeface="Wingdings" panose="05000000000000000000" pitchFamily="2" charset="2"/>
              <a:buChar char="n"/>
            </a:pPr>
            <a:r>
              <a:rPr lang="en-US" altLang="ja-JP" sz="2400">
                <a:latin typeface="Arial" panose="020B0604020202020204" pitchFamily="34" charset="0"/>
              </a:rPr>
              <a:t> Goals</a:t>
            </a:r>
            <a:r>
              <a:rPr lang="zh-CN" altLang="en-US" sz="2400" dirty="0">
                <a:latin typeface="Arial" panose="020B0604020202020204" pitchFamily="34" charset="0"/>
              </a:rPr>
              <a:t>（</a:t>
            </a:r>
            <a:r>
              <a:rPr lang="en-US" altLang="zh-CN" sz="2400">
                <a:latin typeface="Arial" panose="020B0604020202020204" pitchFamily="34" charset="0"/>
              </a:rPr>
              <a:t>software process/modeling/quality management</a:t>
            </a:r>
            <a:r>
              <a:rPr lang="zh-CN" altLang="en-US" sz="2400" dirty="0">
                <a:latin typeface="Arial" panose="020B0604020202020204" pitchFamily="34" charset="0"/>
              </a:rPr>
              <a:t>）</a:t>
            </a:r>
            <a:endParaRPr lang="zh-CN" altLang="en-US" sz="2400" dirty="0">
              <a:latin typeface="Arial" panose="020B0604020202020204" pitchFamily="34" charset="0"/>
            </a:endParaRPr>
          </a:p>
        </p:txBody>
      </p:sp>
      <p:sp>
        <p:nvSpPr>
          <p:cNvPr id="15364"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pic>
        <p:nvPicPr>
          <p:cNvPr id="15365" name="Picture 6" descr="programmer"/>
          <p:cNvPicPr>
            <a:picLocks noChangeAspect="1"/>
          </p:cNvPicPr>
          <p:nvPr/>
        </p:nvPicPr>
        <p:blipFill>
          <a:blip r:embed="rId1"/>
          <a:stretch>
            <a:fillRect/>
          </a:stretch>
        </p:blipFill>
        <p:spPr>
          <a:xfrm>
            <a:off x="539750" y="4076700"/>
            <a:ext cx="2543175" cy="1800225"/>
          </a:xfrm>
          <a:prstGeom prst="rect">
            <a:avLst/>
          </a:prstGeom>
          <a:noFill/>
          <a:ln w="9525">
            <a:noFill/>
          </a:ln>
        </p:spPr>
      </p:pic>
      <p:pic>
        <p:nvPicPr>
          <p:cNvPr id="15366" name="Picture 7" descr="software_engineer"/>
          <p:cNvPicPr>
            <a:picLocks noChangeAspect="1"/>
          </p:cNvPicPr>
          <p:nvPr/>
        </p:nvPicPr>
        <p:blipFill>
          <a:blip r:embed="rId2"/>
          <a:stretch>
            <a:fillRect/>
          </a:stretch>
        </p:blipFill>
        <p:spPr>
          <a:xfrm>
            <a:off x="5327650" y="2744788"/>
            <a:ext cx="2628900" cy="1743075"/>
          </a:xfrm>
          <a:prstGeom prst="rect">
            <a:avLst/>
          </a:prstGeom>
          <a:noFill/>
          <a:ln w="9525">
            <a:noFill/>
          </a:ln>
        </p:spPr>
      </p:pic>
      <p:sp>
        <p:nvSpPr>
          <p:cNvPr id="15367" name="Line 8"/>
          <p:cNvSpPr/>
          <p:nvPr/>
        </p:nvSpPr>
        <p:spPr>
          <a:xfrm flipV="1">
            <a:off x="3384550" y="4257675"/>
            <a:ext cx="1474788" cy="611188"/>
          </a:xfrm>
          <a:prstGeom prst="line">
            <a:avLst/>
          </a:prstGeom>
          <a:ln w="212725" cap="flat" cmpd="sng">
            <a:solidFill>
              <a:srgbClr val="FF0000"/>
            </a:solidFill>
            <a:prstDash val="solid"/>
            <a:headEnd type="none" w="med" len="med"/>
            <a:tailEnd type="triangle" w="med" len="med"/>
          </a:ln>
        </p:spPr>
      </p:sp>
      <p:sp>
        <p:nvSpPr>
          <p:cNvPr id="15368" name="Text Box 9"/>
          <p:cNvSpPr txBox="1"/>
          <p:nvPr/>
        </p:nvSpPr>
        <p:spPr>
          <a:xfrm>
            <a:off x="771525" y="5776913"/>
            <a:ext cx="1392238" cy="336550"/>
          </a:xfrm>
          <a:prstGeom prst="rect">
            <a:avLst/>
          </a:prstGeom>
          <a:noFill/>
          <a:ln w="9525">
            <a:noFill/>
          </a:ln>
        </p:spPr>
        <p:txBody>
          <a:bodyPr wrap="none">
            <a:spAutoFit/>
          </a:bodyPr>
          <a:p>
            <a:pPr eaLnBrk="0" hangingPunct="0"/>
            <a:r>
              <a:rPr lang="en-US" altLang="ja-JP" sz="1600" b="1">
                <a:latin typeface="Arial" panose="020B0604020202020204" pitchFamily="34" charset="0"/>
              </a:rPr>
              <a:t>Programmer</a:t>
            </a:r>
            <a:endParaRPr lang="en-US" altLang="ja-JP" sz="1600" b="1">
              <a:latin typeface="Arial" panose="020B0604020202020204" pitchFamily="34" charset="0"/>
            </a:endParaRPr>
          </a:p>
        </p:txBody>
      </p:sp>
      <p:sp>
        <p:nvSpPr>
          <p:cNvPr id="15369" name="Text Box 10"/>
          <p:cNvSpPr txBox="1"/>
          <p:nvPr/>
        </p:nvSpPr>
        <p:spPr>
          <a:xfrm>
            <a:off x="5616575" y="4545013"/>
            <a:ext cx="1968500" cy="336550"/>
          </a:xfrm>
          <a:prstGeom prst="rect">
            <a:avLst/>
          </a:prstGeom>
          <a:noFill/>
          <a:ln w="9525">
            <a:noFill/>
          </a:ln>
        </p:spPr>
        <p:txBody>
          <a:bodyPr wrap="none">
            <a:spAutoFit/>
          </a:bodyPr>
          <a:p>
            <a:pPr eaLnBrk="0" hangingPunct="0"/>
            <a:r>
              <a:rPr lang="en-US" altLang="ja-JP" sz="1600" b="1">
                <a:latin typeface="Arial" panose="020B0604020202020204" pitchFamily="34" charset="0"/>
              </a:rPr>
              <a:t>Software Engineer</a:t>
            </a:r>
            <a:endParaRPr lang="en-US" altLang="ja-JP" sz="1600" b="1">
              <a:latin typeface="Arial" panose="020B0604020202020204" pitchFamily="34" charset="0"/>
            </a:endParaRPr>
          </a:p>
        </p:txBody>
      </p:sp>
      <p:sp>
        <p:nvSpPr>
          <p:cNvPr id="15370" name="Text Box 11"/>
          <p:cNvSpPr txBox="1"/>
          <p:nvPr/>
        </p:nvSpPr>
        <p:spPr>
          <a:xfrm>
            <a:off x="0" y="1449388"/>
            <a:ext cx="8604250" cy="1924050"/>
          </a:xfrm>
          <a:prstGeom prst="rect">
            <a:avLst/>
          </a:prstGeom>
          <a:noFill/>
          <a:ln w="9525">
            <a:noFill/>
          </a:ln>
        </p:spPr>
        <p:txBody>
          <a:bodyPr>
            <a:spAutoFit/>
          </a:bodyPr>
          <a:p>
            <a:pPr lvl="1" eaLnBrk="0" hangingPunct="0">
              <a:buClr>
                <a:schemeClr val="folHlink"/>
              </a:buClr>
              <a:buFont typeface="Wingdings" panose="05000000000000000000" pitchFamily="2" charset="2"/>
              <a:buChar char="n"/>
            </a:pPr>
            <a:r>
              <a:rPr lang="en-US" altLang="ja-JP" sz="1600">
                <a:latin typeface="Arial" panose="020B0604020202020204" pitchFamily="34" charset="0"/>
              </a:rPr>
              <a:t>Understanding the role of software in systems</a:t>
            </a:r>
            <a:endParaRPr lang="en-US" altLang="ja-JP" sz="16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ja-JP" sz="1600">
                <a:latin typeface="Arial" panose="020B0604020202020204" pitchFamily="34" charset="0"/>
              </a:rPr>
              <a:t>Understanding why software engineering practices are important</a:t>
            </a:r>
            <a:endParaRPr lang="en-US" altLang="ja-JP" sz="16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ja-JP" sz="1600">
                <a:latin typeface="Arial" panose="020B0604020202020204" pitchFamily="34" charset="0"/>
              </a:rPr>
              <a:t>Knowing good basic software engineering practices</a:t>
            </a:r>
            <a:endParaRPr lang="en-US" altLang="ja-JP" sz="16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ja-JP" sz="1600">
                <a:latin typeface="Arial" panose="020B0604020202020204" pitchFamily="34" charset="0"/>
              </a:rPr>
              <a:t>Possessing basic skills using software engineering tools and practices</a:t>
            </a:r>
            <a:endParaRPr lang="en-US" altLang="ja-JP" sz="16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ja-JP" sz="1600">
                <a:latin typeface="Arial" panose="020B0604020202020204" pitchFamily="34" charset="0"/>
              </a:rPr>
              <a:t>Having applied those skills in a structured setting with realistic challenges </a:t>
            </a:r>
            <a:endParaRPr lang="en-US" altLang="ja-JP" sz="1600">
              <a:latin typeface="Arial" panose="020B0604020202020204" pitchFamily="34" charset="0"/>
            </a:endParaRPr>
          </a:p>
          <a:p>
            <a:pPr eaLnBrk="0" hangingPunct="0">
              <a:buClr>
                <a:schemeClr val="folHlink"/>
              </a:buClr>
              <a:buFont typeface="Wingdings" panose="05000000000000000000" pitchFamily="2" charset="2"/>
            </a:pPr>
            <a:endParaRPr lang="en-US" altLang="ja-JP" sz="1600">
              <a:latin typeface="Arial" panose="020B0604020202020204" pitchFamily="34" charset="0"/>
            </a:endParaRPr>
          </a:p>
          <a:p>
            <a:pPr eaLnBrk="0" hangingPunct="0">
              <a:buClr>
                <a:schemeClr val="folHlink"/>
              </a:buClr>
              <a:buFont typeface="Wingdings" panose="05000000000000000000" pitchFamily="2" charset="2"/>
            </a:pPr>
            <a:endParaRPr lang="ja-JP" altLang="en-US" sz="2400" dirty="0">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灯片编号占位符 4"/>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0" hangingPunct="0"/>
            <a:fld id="{9A0DB2DC-4C9A-4742-B13C-FB6460FD3503}" type="slidenum">
              <a:rPr lang="en-US" altLang="zh-CN" sz="1200">
                <a:solidFill>
                  <a:schemeClr val="bg1"/>
                </a:solidFill>
              </a:rPr>
            </a:fld>
            <a:endParaRPr lang="en-US" altLang="zh-CN" sz="1200">
              <a:solidFill>
                <a:schemeClr val="bg1"/>
              </a:solidFill>
            </a:endParaRPr>
          </a:p>
        </p:txBody>
      </p:sp>
      <p:sp>
        <p:nvSpPr>
          <p:cNvPr id="83970"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1.4.2 Hooker’s General Principles</a:t>
            </a:r>
            <a:endParaRPr lang="en-US" altLang="zh-CN">
              <a:ea typeface="宋体" panose="02010600030101010101" pitchFamily="2" charset="-122"/>
            </a:endParaRPr>
          </a:p>
        </p:txBody>
      </p:sp>
      <p:sp>
        <p:nvSpPr>
          <p:cNvPr id="83971" name="Rectangle 3"/>
          <p:cNvSpPr>
            <a:spLocks noGrp="1"/>
          </p:cNvSpPr>
          <p:nvPr>
            <p:ph idx="1"/>
          </p:nvPr>
        </p:nvSpPr>
        <p:spPr>
          <a:xfrm>
            <a:off x="611188" y="873125"/>
            <a:ext cx="8029575" cy="4613275"/>
          </a:xfrm>
        </p:spPr>
        <p:txBody>
          <a:bodyPr vert="horz" wrap="square" lIns="91440" tIns="45720" rIns="91440" bIns="45720" anchor="t" anchorCtr="0"/>
          <a:p>
            <a:pPr>
              <a:spcBef>
                <a:spcPts val="600"/>
              </a:spcBef>
            </a:pPr>
            <a:r>
              <a:rPr lang="en-US" altLang="zh-CN">
                <a:latin typeface="Palatino" pitchFamily="-128" charset="0"/>
                <a:ea typeface="宋体" panose="02010600030101010101" pitchFamily="2" charset="-122"/>
              </a:rPr>
              <a:t>1: </a:t>
            </a:r>
            <a:r>
              <a:rPr lang="en-US" altLang="zh-CN" i="1">
                <a:latin typeface="Palatino" pitchFamily="-128" charset="0"/>
                <a:ea typeface="宋体" panose="02010600030101010101" pitchFamily="2" charset="-122"/>
              </a:rPr>
              <a:t>The Reason It All Exists(</a:t>
            </a:r>
            <a:r>
              <a:rPr lang="zh-CN" altLang="en-US" i="1" dirty="0">
                <a:latin typeface="Palatino" pitchFamily="-128" charset="0"/>
                <a:ea typeface="宋体" panose="02010600030101010101" pitchFamily="2" charset="-122"/>
              </a:rPr>
              <a:t>软件是否存在价值</a:t>
            </a:r>
            <a:r>
              <a:rPr lang="en-US" altLang="zh-CN" i="1">
                <a:latin typeface="Palatino" pitchFamily="-128" charset="0"/>
                <a:ea typeface="宋体" panose="02010600030101010101" pitchFamily="2" charset="-122"/>
              </a:rPr>
              <a:t>)</a:t>
            </a:r>
            <a:endParaRPr lang="en-US" altLang="zh-CN" i="1">
              <a:latin typeface="Palatino" pitchFamily="-128" charset="0"/>
              <a:ea typeface="宋体" panose="02010600030101010101" pitchFamily="2" charset="-122"/>
            </a:endParaRPr>
          </a:p>
          <a:p>
            <a:pPr>
              <a:spcBef>
                <a:spcPts val="600"/>
              </a:spcBef>
            </a:pPr>
            <a:r>
              <a:rPr lang="en-US" altLang="zh-CN">
                <a:solidFill>
                  <a:srgbClr val="000000"/>
                </a:solidFill>
                <a:latin typeface="Palatino" pitchFamily="-128" charset="0"/>
                <a:ea typeface="宋体" panose="02010600030101010101" pitchFamily="2" charset="-122"/>
              </a:rPr>
              <a:t>2: </a:t>
            </a:r>
            <a:r>
              <a:rPr lang="en-US" altLang="zh-CN" i="1">
                <a:solidFill>
                  <a:srgbClr val="000000"/>
                </a:solidFill>
                <a:latin typeface="Palatino" pitchFamily="-128" charset="0"/>
                <a:ea typeface="宋体" panose="02010600030101010101" pitchFamily="2" charset="-122"/>
              </a:rPr>
              <a:t>KISS (</a:t>
            </a:r>
            <a:r>
              <a:rPr lang="en-US" altLang="zh-CN" i="1">
                <a:solidFill>
                  <a:srgbClr val="FF0000"/>
                </a:solidFill>
                <a:latin typeface="Palatino" pitchFamily="-128" charset="0"/>
                <a:ea typeface="宋体" panose="02010600030101010101" pitchFamily="2" charset="-122"/>
              </a:rPr>
              <a:t>Keep It Simple</a:t>
            </a:r>
            <a:r>
              <a:rPr lang="en-US" altLang="zh-CN" i="1">
                <a:solidFill>
                  <a:srgbClr val="000000"/>
                </a:solidFill>
                <a:latin typeface="Palatino" pitchFamily="-128" charset="0"/>
                <a:ea typeface="宋体" panose="02010600030101010101" pitchFamily="2" charset="-122"/>
              </a:rPr>
              <a:t>, Stupid!)</a:t>
            </a:r>
            <a:r>
              <a:rPr lang="zh-CN" altLang="en-US" i="1" dirty="0">
                <a:solidFill>
                  <a:srgbClr val="000000"/>
                </a:solidFill>
                <a:latin typeface="Palatino" pitchFamily="-128" charset="0"/>
                <a:ea typeface="宋体" panose="02010600030101010101" pitchFamily="2" charset="-122"/>
              </a:rPr>
              <a:t>（简单）</a:t>
            </a:r>
            <a:endParaRPr lang="zh-CN" altLang="en-US" i="1" dirty="0">
              <a:solidFill>
                <a:srgbClr val="000000"/>
              </a:solidFill>
              <a:latin typeface="Palatino" pitchFamily="-128" charset="0"/>
              <a:ea typeface="宋体" panose="02010600030101010101" pitchFamily="2" charset="-122"/>
            </a:endParaRPr>
          </a:p>
          <a:p>
            <a:pPr>
              <a:spcBef>
                <a:spcPts val="600"/>
              </a:spcBef>
            </a:pPr>
            <a:r>
              <a:rPr lang="en-US" altLang="zh-CN">
                <a:solidFill>
                  <a:srgbClr val="000000"/>
                </a:solidFill>
                <a:latin typeface="Palatino" pitchFamily="-128" charset="0"/>
                <a:ea typeface="宋体" panose="02010600030101010101" pitchFamily="2" charset="-122"/>
              </a:rPr>
              <a:t>3: </a:t>
            </a:r>
            <a:r>
              <a:rPr lang="en-US" altLang="zh-CN" i="1">
                <a:solidFill>
                  <a:srgbClr val="000000"/>
                </a:solidFill>
                <a:latin typeface="Palatino" pitchFamily="-128" charset="0"/>
                <a:ea typeface="宋体" panose="02010600030101010101" pitchFamily="2" charset="-122"/>
              </a:rPr>
              <a:t>Maintain the Vision</a:t>
            </a:r>
            <a:r>
              <a:rPr lang="zh-CN" altLang="en-US" i="1" dirty="0">
                <a:solidFill>
                  <a:srgbClr val="000000"/>
                </a:solidFill>
                <a:latin typeface="Palatino" pitchFamily="-128" charset="0"/>
                <a:ea typeface="宋体" panose="02010600030101010101" pitchFamily="2" charset="-122"/>
              </a:rPr>
              <a:t>（保持愿景，目标明确）</a:t>
            </a:r>
            <a:endParaRPr lang="zh-CN" altLang="en-US" dirty="0">
              <a:solidFill>
                <a:srgbClr val="000000"/>
              </a:solidFill>
              <a:latin typeface="Palatino" pitchFamily="-128" charset="0"/>
              <a:ea typeface="宋体" panose="02010600030101010101" pitchFamily="2" charset="-122"/>
            </a:endParaRPr>
          </a:p>
          <a:p>
            <a:pPr>
              <a:spcBef>
                <a:spcPts val="600"/>
              </a:spcBef>
            </a:pPr>
            <a:r>
              <a:rPr lang="en-US" altLang="zh-CN">
                <a:solidFill>
                  <a:srgbClr val="000000"/>
                </a:solidFill>
                <a:latin typeface="Palatino" pitchFamily="-128" charset="0"/>
                <a:ea typeface="宋体" panose="02010600030101010101" pitchFamily="2" charset="-122"/>
              </a:rPr>
              <a:t>4: </a:t>
            </a:r>
            <a:r>
              <a:rPr lang="en-US" altLang="zh-CN" i="1">
                <a:solidFill>
                  <a:srgbClr val="000000"/>
                </a:solidFill>
                <a:latin typeface="Palatino" pitchFamily="-128" charset="0"/>
                <a:ea typeface="宋体" panose="02010600030101010101" pitchFamily="2" charset="-122"/>
              </a:rPr>
              <a:t>What You Produce, Others Will Consume</a:t>
            </a:r>
            <a:r>
              <a:rPr lang="en-US" altLang="zh-CN">
                <a:solidFill>
                  <a:srgbClr val="000000"/>
                </a:solidFill>
                <a:latin typeface="Palatino" pitchFamily="-128" charset="0"/>
                <a:ea typeface="宋体" panose="02010600030101010101" pitchFamily="2" charset="-122"/>
              </a:rPr>
              <a:t> </a:t>
            </a:r>
            <a:r>
              <a:rPr lang="zh-CN" altLang="en-US" dirty="0">
                <a:solidFill>
                  <a:srgbClr val="000000"/>
                </a:solidFill>
                <a:latin typeface="Palatino" pitchFamily="-128" charset="0"/>
                <a:ea typeface="宋体" panose="02010600030101010101" pitchFamily="2" charset="-122"/>
              </a:rPr>
              <a:t>（关注使用者）</a:t>
            </a:r>
            <a:endParaRPr lang="zh-CN" altLang="en-US" dirty="0">
              <a:solidFill>
                <a:srgbClr val="000000"/>
              </a:solidFill>
              <a:latin typeface="Palatino" pitchFamily="-128" charset="0"/>
              <a:ea typeface="宋体" panose="02010600030101010101" pitchFamily="2" charset="-122"/>
            </a:endParaRPr>
          </a:p>
          <a:p>
            <a:pPr>
              <a:spcBef>
                <a:spcPts val="600"/>
              </a:spcBef>
            </a:pPr>
            <a:r>
              <a:rPr lang="en-US" altLang="zh-CN">
                <a:solidFill>
                  <a:srgbClr val="000000"/>
                </a:solidFill>
                <a:latin typeface="Palatino" pitchFamily="-128" charset="0"/>
                <a:ea typeface="宋体" panose="02010600030101010101" pitchFamily="2" charset="-122"/>
              </a:rPr>
              <a:t>5: </a:t>
            </a:r>
            <a:r>
              <a:rPr lang="en-US" altLang="zh-CN" i="1">
                <a:solidFill>
                  <a:srgbClr val="000000"/>
                </a:solidFill>
                <a:latin typeface="Palatino" pitchFamily="-128" charset="0"/>
                <a:ea typeface="宋体" panose="02010600030101010101" pitchFamily="2" charset="-122"/>
              </a:rPr>
              <a:t>Be Open to the Future</a:t>
            </a:r>
            <a:r>
              <a:rPr lang="zh-CN" altLang="en-US" i="1" dirty="0">
                <a:solidFill>
                  <a:srgbClr val="000000"/>
                </a:solidFill>
                <a:latin typeface="Palatino" pitchFamily="-128" charset="0"/>
                <a:ea typeface="宋体" panose="02010600030101010101" pitchFamily="2" charset="-122"/>
              </a:rPr>
              <a:t>（面向未来）</a:t>
            </a:r>
            <a:r>
              <a:rPr lang="en-US" altLang="zh-CN" i="1">
                <a:solidFill>
                  <a:srgbClr val="000000"/>
                </a:solidFill>
                <a:latin typeface="Palatino" pitchFamily="-128" charset="0"/>
                <a:ea typeface="宋体" panose="02010600030101010101" pitchFamily="2" charset="-122"/>
              </a:rPr>
              <a:t> </a:t>
            </a:r>
            <a:r>
              <a:rPr lang="en-US" altLang="zh-CN">
                <a:solidFill>
                  <a:srgbClr val="000000"/>
                </a:solidFill>
                <a:latin typeface="Palatino" pitchFamily="-128" charset="0"/>
                <a:ea typeface="宋体" panose="02010600030101010101" pitchFamily="2" charset="-122"/>
              </a:rPr>
              <a:t> </a:t>
            </a:r>
            <a:endParaRPr lang="en-US" altLang="zh-CN">
              <a:solidFill>
                <a:srgbClr val="000000"/>
              </a:solidFill>
              <a:latin typeface="Palatino" pitchFamily="-128" charset="0"/>
              <a:ea typeface="宋体" panose="02010600030101010101" pitchFamily="2" charset="-122"/>
            </a:endParaRPr>
          </a:p>
          <a:p>
            <a:pPr>
              <a:spcBef>
                <a:spcPts val="600"/>
              </a:spcBef>
            </a:pPr>
            <a:r>
              <a:rPr lang="en-US" altLang="zh-CN">
                <a:latin typeface="Palatino" pitchFamily="-128" charset="0"/>
                <a:ea typeface="宋体" panose="02010600030101010101" pitchFamily="2" charset="-122"/>
              </a:rPr>
              <a:t>6: </a:t>
            </a:r>
            <a:r>
              <a:rPr lang="en-US" altLang="zh-CN" i="1">
                <a:solidFill>
                  <a:srgbClr val="000000"/>
                </a:solidFill>
                <a:latin typeface="Palatino" pitchFamily="-128" charset="0"/>
                <a:ea typeface="宋体" panose="02010600030101010101" pitchFamily="2" charset="-122"/>
              </a:rPr>
              <a:t>Plan Ahead for Reuse</a:t>
            </a:r>
            <a:r>
              <a:rPr lang="zh-CN" altLang="en-US" i="1" dirty="0">
                <a:solidFill>
                  <a:srgbClr val="000000"/>
                </a:solidFill>
                <a:latin typeface="Palatino" pitchFamily="-128" charset="0"/>
                <a:ea typeface="宋体" panose="02010600030101010101" pitchFamily="2" charset="-122"/>
              </a:rPr>
              <a:t>（重用）</a:t>
            </a:r>
            <a:endParaRPr lang="zh-CN" altLang="en-US" i="1" dirty="0">
              <a:solidFill>
                <a:srgbClr val="000000"/>
              </a:solidFill>
              <a:latin typeface="Palatino" pitchFamily="-128" charset="0"/>
              <a:ea typeface="宋体" panose="02010600030101010101" pitchFamily="2" charset="-122"/>
            </a:endParaRPr>
          </a:p>
          <a:p>
            <a:pPr>
              <a:spcBef>
                <a:spcPts val="600"/>
              </a:spcBef>
            </a:pPr>
            <a:r>
              <a:rPr lang="en-US" altLang="zh-CN">
                <a:solidFill>
                  <a:srgbClr val="000000"/>
                </a:solidFill>
                <a:latin typeface="Palatino" pitchFamily="-128" charset="0"/>
                <a:ea typeface="宋体" panose="02010600030101010101" pitchFamily="2" charset="-122"/>
              </a:rPr>
              <a:t>7</a:t>
            </a:r>
            <a:r>
              <a:rPr lang="en-US" altLang="zh-CN" i="1">
                <a:solidFill>
                  <a:srgbClr val="000000"/>
                </a:solidFill>
                <a:latin typeface="Palatino" pitchFamily="-128" charset="0"/>
                <a:ea typeface="宋体" panose="02010600030101010101" pitchFamily="2" charset="-122"/>
              </a:rPr>
              <a:t>: Think!</a:t>
            </a:r>
            <a:r>
              <a:rPr lang="zh-CN" altLang="en-US" i="1" dirty="0">
                <a:solidFill>
                  <a:srgbClr val="000000"/>
                </a:solidFill>
                <a:latin typeface="Palatino" pitchFamily="-128" charset="0"/>
                <a:ea typeface="宋体" panose="02010600030101010101" pitchFamily="2" charset="-122"/>
              </a:rPr>
              <a:t>（认真思考）</a:t>
            </a:r>
            <a:endParaRPr lang="zh-CN" altLang="en-US" i="1" dirty="0">
              <a:solidFill>
                <a:srgbClr val="000000"/>
              </a:solidFill>
              <a:latin typeface="Palatino" pitchFamily="-128" charset="0"/>
              <a:ea typeface="宋体" panose="02010600030101010101" pitchFamily="2" charset="-122"/>
            </a:endParaRPr>
          </a:p>
          <a:p>
            <a:pPr>
              <a:spcBef>
                <a:spcPts val="600"/>
              </a:spcBef>
              <a:buNone/>
            </a:pPr>
            <a:r>
              <a:rPr lang="zh-CN" altLang="en-US" sz="2000" b="1" i="1" dirty="0">
                <a:solidFill>
                  <a:srgbClr val="000000"/>
                </a:solidFill>
                <a:latin typeface="Palatino" pitchFamily="-128" charset="0"/>
                <a:ea typeface="宋体" panose="02010600030101010101" pitchFamily="2" charset="-122"/>
              </a:rPr>
              <a:t>举例（</a:t>
            </a:r>
            <a:r>
              <a:rPr lang="en-US" altLang="zh-CN" sz="2000" b="1" i="1">
                <a:solidFill>
                  <a:srgbClr val="000000"/>
                </a:solidFill>
                <a:latin typeface="Palatino" pitchFamily="-128" charset="0"/>
                <a:ea typeface="宋体" panose="02010600030101010101" pitchFamily="2" charset="-122"/>
              </a:rPr>
              <a:t>ATC</a:t>
            </a:r>
            <a:r>
              <a:rPr lang="zh-CN" altLang="en-US" sz="2000" b="1" i="1" dirty="0">
                <a:solidFill>
                  <a:srgbClr val="000000"/>
                </a:solidFill>
                <a:latin typeface="Palatino" pitchFamily="-128" charset="0"/>
                <a:ea typeface="宋体" panose="02010600030101010101" pitchFamily="2" charset="-122"/>
              </a:rPr>
              <a:t>新系统的使用，鼠标使用，取消键盘）</a:t>
            </a:r>
            <a:endParaRPr lang="zh-CN" altLang="en-US" sz="2000" b="1" i="1" dirty="0">
              <a:solidFill>
                <a:srgbClr val="000000"/>
              </a:solidFill>
              <a:latin typeface="Palatino" pitchFamily="-128" charset="0"/>
              <a:ea typeface="宋体" panose="02010600030101010101" pitchFamily="2" charset="-122"/>
            </a:endParaRPr>
          </a:p>
        </p:txBody>
      </p:sp>
      <p:sp>
        <p:nvSpPr>
          <p:cNvPr id="83972"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灯片编号占位符 4"/>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0" hangingPunct="0"/>
            <a:fld id="{9A0DB2DC-4C9A-4742-B13C-FB6460FD3503}" type="slidenum">
              <a:rPr lang="en-US" altLang="zh-CN" sz="1200">
                <a:solidFill>
                  <a:schemeClr val="bg1"/>
                </a:solidFill>
              </a:rPr>
            </a:fld>
            <a:endParaRPr lang="en-US" altLang="zh-CN" sz="1200">
              <a:solidFill>
                <a:schemeClr val="bg1"/>
              </a:solidFill>
            </a:endParaRPr>
          </a:p>
        </p:txBody>
      </p:sp>
      <p:sp>
        <p:nvSpPr>
          <p:cNvPr id="84994" name="Rectangle 2"/>
          <p:cNvSpPr>
            <a:spLocks noGrp="1"/>
          </p:cNvSpPr>
          <p:nvPr>
            <p:ph type="title"/>
          </p:nvPr>
        </p:nvSpPr>
        <p:spPr>
          <a:xfrm>
            <a:off x="215900" y="0"/>
            <a:ext cx="6372225" cy="709613"/>
          </a:xfrm>
        </p:spPr>
        <p:txBody>
          <a:bodyPr vert="horz" wrap="square" lIns="91440" tIns="45720" rIns="91440" bIns="45720" anchor="ctr" anchorCtr="0"/>
          <a:p>
            <a:r>
              <a:rPr lang="en-US" altLang="zh-CN">
                <a:ea typeface="宋体" panose="02010600030101010101" pitchFamily="2" charset="-122"/>
              </a:rPr>
              <a:t>Software Myths</a:t>
            </a:r>
            <a:endParaRPr lang="en-US" altLang="zh-CN">
              <a:ea typeface="宋体" panose="02010600030101010101" pitchFamily="2" charset="-122"/>
            </a:endParaRPr>
          </a:p>
        </p:txBody>
      </p:sp>
      <p:sp>
        <p:nvSpPr>
          <p:cNvPr id="84995" name="Rectangle 3"/>
          <p:cNvSpPr>
            <a:spLocks noGrp="1"/>
          </p:cNvSpPr>
          <p:nvPr>
            <p:ph idx="1"/>
          </p:nvPr>
        </p:nvSpPr>
        <p:spPr>
          <a:xfrm>
            <a:off x="1079500" y="836613"/>
            <a:ext cx="7777163" cy="5259387"/>
          </a:xfrm>
        </p:spPr>
        <p:txBody>
          <a:bodyPr vert="horz" wrap="square" lIns="91440" tIns="45720" rIns="91440" bIns="45720" anchor="t" anchorCtr="0"/>
          <a:p>
            <a:r>
              <a:rPr lang="en-US" altLang="zh-CN">
                <a:ea typeface="宋体" panose="02010600030101010101" pitchFamily="2" charset="-122"/>
              </a:rPr>
              <a:t>Affect managers, customers (and other non-technical stakeholders) and practitionersAre believable because they often have elements of truth, </a:t>
            </a:r>
            <a:endParaRPr lang="en-US" altLang="zh-CN">
              <a:ea typeface="宋体" panose="02010600030101010101" pitchFamily="2" charset="-122"/>
            </a:endParaRPr>
          </a:p>
          <a:p>
            <a:pPr>
              <a:buFont typeface="Wingdings" panose="05000000000000000000" pitchFamily="2" charset="2"/>
              <a:buNone/>
            </a:pPr>
            <a:r>
              <a:rPr lang="en-US" altLang="zh-CN" i="1">
                <a:solidFill>
                  <a:schemeClr val="folHlink"/>
                </a:solidFill>
                <a:ea typeface="宋体" panose="02010600030101010101" pitchFamily="2" charset="-122"/>
              </a:rPr>
              <a:t>but …</a:t>
            </a:r>
            <a:endParaRPr lang="en-US" altLang="zh-CN">
              <a:ea typeface="宋体" panose="02010600030101010101" pitchFamily="2" charset="-122"/>
            </a:endParaRPr>
          </a:p>
          <a:p>
            <a:r>
              <a:rPr lang="en-US" altLang="zh-CN">
                <a:ea typeface="宋体" panose="02010600030101010101" pitchFamily="2" charset="-122"/>
              </a:rPr>
              <a:t>Invariably lead to bad decisions, </a:t>
            </a:r>
            <a:endParaRPr lang="en-US" altLang="zh-CN">
              <a:ea typeface="宋体" panose="02010600030101010101" pitchFamily="2" charset="-122"/>
            </a:endParaRPr>
          </a:p>
          <a:p>
            <a:pPr>
              <a:buFont typeface="Wingdings" panose="05000000000000000000" pitchFamily="2" charset="2"/>
              <a:buNone/>
            </a:pPr>
            <a:r>
              <a:rPr lang="en-US" altLang="zh-CN" i="1">
                <a:solidFill>
                  <a:schemeClr val="folHlink"/>
                </a:solidFill>
                <a:ea typeface="宋体" panose="02010600030101010101" pitchFamily="2" charset="-122"/>
              </a:rPr>
              <a:t>therefore …</a:t>
            </a:r>
            <a:endParaRPr lang="en-US" altLang="zh-CN">
              <a:ea typeface="宋体" panose="02010600030101010101" pitchFamily="2" charset="-122"/>
            </a:endParaRPr>
          </a:p>
          <a:p>
            <a:r>
              <a:rPr lang="en-US" altLang="zh-CN">
                <a:ea typeface="宋体" panose="02010600030101010101" pitchFamily="2" charset="-122"/>
              </a:rPr>
              <a:t>Insist on reality as you navigate your way through software engineering</a:t>
            </a:r>
            <a:endParaRPr lang="en-US" altLang="zh-CN">
              <a:ea typeface="宋体" panose="02010600030101010101" pitchFamily="2" charset="-122"/>
            </a:endParaRPr>
          </a:p>
          <a:p>
            <a:pPr>
              <a:buNone/>
            </a:pPr>
            <a:r>
              <a:rPr lang="zh-CN" altLang="en-US" dirty="0">
                <a:ea typeface="宋体" panose="02010600030101010101" pitchFamily="2" charset="-122"/>
              </a:rPr>
              <a:t>（</a:t>
            </a:r>
            <a:r>
              <a:rPr lang="zh-CN" altLang="en-US" dirty="0">
                <a:solidFill>
                  <a:srgbClr val="FF0000"/>
                </a:solidFill>
                <a:ea typeface="宋体" panose="02010600030101010101" pitchFamily="2" charset="-122"/>
              </a:rPr>
              <a:t>软件开发的神话，也是误区</a:t>
            </a:r>
            <a:r>
              <a:rPr lang="zh-CN" altLang="en-US" dirty="0">
                <a:ea typeface="宋体" panose="02010600030101010101" pitchFamily="2" charset="-122"/>
              </a:rPr>
              <a:t>）</a:t>
            </a:r>
            <a:endParaRPr lang="zh-CN" altLang="en-US" dirty="0">
              <a:ea typeface="宋体" panose="02010600030101010101" pitchFamily="2" charset="-122"/>
            </a:endParaRPr>
          </a:p>
        </p:txBody>
      </p:sp>
      <p:sp>
        <p:nvSpPr>
          <p:cNvPr id="84996"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标题 434177"/>
          <p:cNvSpPr>
            <a:spLocks noGrp="1"/>
          </p:cNvSpPr>
          <p:nvPr>
            <p:ph type="title"/>
          </p:nvPr>
        </p:nvSpPr>
        <p:spPr/>
        <p:txBody>
          <a:bodyPr anchor="ctr" anchorCtr="0"/>
          <a:p>
            <a:r>
              <a:rPr lang="zh-CN" altLang="en-US" dirty="0"/>
              <a:t>软件影响当今社会的方方面面</a:t>
            </a:r>
            <a:endParaRPr lang="zh-CN" altLang="en-US" dirty="0"/>
          </a:p>
        </p:txBody>
      </p:sp>
      <p:pic>
        <p:nvPicPr>
          <p:cNvPr id="87043" name="图片 434180" descr="1.jpg"/>
          <p:cNvPicPr>
            <a:picLocks noChangeAspect="1"/>
          </p:cNvPicPr>
          <p:nvPr/>
        </p:nvPicPr>
        <p:blipFill>
          <a:blip r:embed="rId1"/>
          <a:stretch>
            <a:fillRect/>
          </a:stretch>
        </p:blipFill>
        <p:spPr>
          <a:xfrm>
            <a:off x="6372225" y="1089025"/>
            <a:ext cx="1933575" cy="2381250"/>
          </a:xfrm>
          <a:prstGeom prst="rect">
            <a:avLst/>
          </a:prstGeom>
          <a:noFill/>
          <a:ln w="9525">
            <a:noFill/>
          </a:ln>
        </p:spPr>
      </p:pic>
      <p:sp>
        <p:nvSpPr>
          <p:cNvPr id="87044" name="矩形 434181"/>
          <p:cNvSpPr/>
          <p:nvPr/>
        </p:nvSpPr>
        <p:spPr>
          <a:xfrm>
            <a:off x="323850" y="1484630"/>
            <a:ext cx="5852160" cy="2462530"/>
          </a:xfrm>
          <a:prstGeom prst="rect">
            <a:avLst/>
          </a:prstGeom>
          <a:noFill/>
          <a:ln w="9525">
            <a:noFill/>
          </a:ln>
        </p:spPr>
        <p:txBody>
          <a:bodyPr/>
          <a:p>
            <a:pPr marL="342900" indent="-342900" eaLnBrk="0" hangingPunct="0">
              <a:lnSpc>
                <a:spcPct val="90000"/>
              </a:lnSpc>
              <a:spcBef>
                <a:spcPct val="20000"/>
              </a:spcBef>
              <a:buClr>
                <a:srgbClr val="52A930"/>
              </a:buClr>
            </a:pPr>
            <a:r>
              <a:rPr lang="zh-CN" altLang="en-US" sz="2800" dirty="0">
                <a:latin typeface="Arial" panose="020B0604020202020204" pitchFamily="34" charset="0"/>
                <a:ea typeface="宋体" panose="02010600030101010101" pitchFamily="2" charset="-122"/>
              </a:rPr>
              <a:t>我妈常说，现在的人跟自己亲妈都没跟手机亲！</a:t>
            </a:r>
            <a:br>
              <a:rPr lang="en-US" altLang="zh-CN" sz="2800">
                <a:latin typeface="Arial" panose="020B0604020202020204" pitchFamily="34" charset="0"/>
                <a:ea typeface="宋体" panose="02010600030101010101" pitchFamily="2" charset="-122"/>
              </a:rPr>
            </a:br>
            <a:endParaRPr lang="zh-CN" altLang="en-US" sz="2000" dirty="0">
              <a:latin typeface="Arial" panose="020B0604020202020204" pitchFamily="34" charset="0"/>
              <a:ea typeface="宋体" panose="02010600030101010101" pitchFamily="2" charset="-122"/>
            </a:endParaRPr>
          </a:p>
          <a:p>
            <a:pPr marL="342900" indent="-342900" eaLnBrk="0" hangingPunct="0">
              <a:lnSpc>
                <a:spcPct val="90000"/>
              </a:lnSpc>
              <a:spcBef>
                <a:spcPct val="20000"/>
              </a:spcBef>
              <a:buClr>
                <a:srgbClr val="52A930"/>
              </a:buClr>
            </a:pPr>
            <a:r>
              <a:rPr lang="zh-CN" altLang="en-US" sz="2000" dirty="0">
                <a:latin typeface="Arial" panose="020B0604020202020204" pitchFamily="34" charset="0"/>
                <a:ea typeface="宋体" panose="02010600030101010101" pitchFamily="2" charset="-122"/>
              </a:rPr>
              <a:t>以前一起打打闹闹无话不谈的同学们，我是真没想到多年后大家再见面时的画面是这样。</a:t>
            </a:r>
            <a:endParaRPr lang="zh-CN" altLang="en-US" sz="2000" dirty="0">
              <a:latin typeface="Arial" panose="020B0604020202020204" pitchFamily="34" charset="0"/>
              <a:ea typeface="宋体" panose="02010600030101010101" pitchFamily="2" charset="-122"/>
            </a:endParaRPr>
          </a:p>
        </p:txBody>
      </p:sp>
      <p:sp>
        <p:nvSpPr>
          <p:cNvPr id="87045" name="灯片编号占位符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zh-CN" sz="1200">
                <a:solidFill>
                  <a:schemeClr val="bg1"/>
                </a:solidFill>
                <a:latin typeface="Arial" panose="020B0604020202020204" pitchFamily="34" charset="0"/>
              </a:rPr>
            </a:fld>
            <a:endParaRPr lang="en-US" altLang="zh-CN" sz="1200">
              <a:solidFill>
                <a:schemeClr val="bg1"/>
              </a:solidFill>
              <a:latin typeface="Arial" panose="020B0604020202020204" pitchFamily="34" charset="0"/>
            </a:endParaRPr>
          </a:p>
        </p:txBody>
      </p:sp>
      <p:sp>
        <p:nvSpPr>
          <p:cNvPr id="87046"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8806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88067" name="Rectangle 4"/>
          <p:cNvSpPr/>
          <p:nvPr/>
        </p:nvSpPr>
        <p:spPr>
          <a:xfrm>
            <a:off x="323850" y="944563"/>
            <a:ext cx="8351838" cy="4603750"/>
          </a:xfrm>
          <a:prstGeom prst="rect">
            <a:avLst/>
          </a:prstGeom>
          <a:noFill/>
          <a:ln w="9525">
            <a:noFill/>
          </a:ln>
        </p:spPr>
        <p:txBody>
          <a:bodyPr>
            <a:spAutoFit/>
          </a:bodyPr>
          <a:p>
            <a:pPr eaLnBrk="0" hangingPunct="0">
              <a:buClr>
                <a:schemeClr val="folHlink"/>
              </a:buClr>
              <a:buFont typeface="Wingdings" panose="05000000000000000000" pitchFamily="2" charset="2"/>
              <a:buChar char="n"/>
            </a:pPr>
            <a:r>
              <a:rPr lang="en-US" altLang="ja-JP" sz="2400">
                <a:latin typeface="Arial" panose="020B0604020202020204" pitchFamily="34" charset="0"/>
              </a:rPr>
              <a:t>Management Myths </a:t>
            </a:r>
            <a:endParaRPr lang="en-US" altLang="ja-JP" sz="2400">
              <a:latin typeface="Arial" panose="020B0604020202020204" pitchFamily="34" charset="0"/>
            </a:endParaRPr>
          </a:p>
          <a:p>
            <a:pPr eaLnBrk="0" hangingPunct="0">
              <a:buClr>
                <a:schemeClr val="folHlink"/>
              </a:buClr>
              <a:buFont typeface="Wingdings" panose="05000000000000000000" pitchFamily="2" charset="2"/>
            </a:pPr>
            <a:r>
              <a:rPr lang="en-US" altLang="ja-JP" sz="2000">
                <a:latin typeface="Arial" panose="020B0604020202020204" pitchFamily="34" charset="0"/>
                <a:ea typeface="黑体" panose="02010609060101010101" pitchFamily="49" charset="-122"/>
              </a:rPr>
              <a:t>Myth:</a:t>
            </a:r>
            <a:r>
              <a:rPr lang="en-US" altLang="ja-JP" sz="2000">
                <a:latin typeface="Arial" panose="020B0604020202020204" pitchFamily="34" charset="0"/>
              </a:rPr>
              <a:t> </a:t>
            </a:r>
            <a:r>
              <a:rPr lang="en-US" altLang="zh-CN" sz="2000">
                <a:latin typeface="Arial" panose="020B0604020202020204" pitchFamily="34" charset="0"/>
              </a:rPr>
              <a:t>We already have a book that’s full of standards and procedures for building software. Won’t that provide my people with </a:t>
            </a:r>
            <a:r>
              <a:rPr lang="en-US" altLang="zh-CN" sz="2000">
                <a:solidFill>
                  <a:srgbClr val="FF0000"/>
                </a:solidFill>
                <a:latin typeface="Arial" panose="020B0604020202020204" pitchFamily="34" charset="0"/>
              </a:rPr>
              <a:t>everything</a:t>
            </a:r>
            <a:r>
              <a:rPr lang="en-US" altLang="zh-CN" sz="2000">
                <a:latin typeface="Arial" panose="020B0604020202020204" pitchFamily="34" charset="0"/>
              </a:rPr>
              <a:t> they need to know</a:t>
            </a:r>
            <a:endParaRPr lang="en-US" altLang="zh-CN" sz="2000">
              <a:latin typeface="Arial" panose="020B0604020202020204" pitchFamily="34" charset="0"/>
            </a:endParaRPr>
          </a:p>
          <a:p>
            <a:pPr eaLnBrk="0" hangingPunct="0">
              <a:buClr>
                <a:schemeClr val="folHlink"/>
              </a:buClr>
              <a:buFont typeface="Wingdings" panose="05000000000000000000" pitchFamily="2" charset="2"/>
            </a:pPr>
            <a:endParaRPr lang="en-US" altLang="zh-CN" sz="2000">
              <a:latin typeface="Arial" panose="020B0604020202020204" pitchFamily="34" charset="0"/>
            </a:endParaRPr>
          </a:p>
          <a:p>
            <a:pPr eaLnBrk="0" hangingPunct="0">
              <a:buClr>
                <a:schemeClr val="folHlink"/>
              </a:buClr>
              <a:buFont typeface="Wingdings" panose="05000000000000000000" pitchFamily="2" charset="2"/>
            </a:pPr>
            <a:endParaRPr lang="en-US" altLang="zh-CN" sz="2000">
              <a:latin typeface="Arial" panose="020B0604020202020204" pitchFamily="34" charset="0"/>
            </a:endParaRPr>
          </a:p>
          <a:p>
            <a:pPr eaLnBrk="0" hangingPunct="0">
              <a:buClr>
                <a:schemeClr val="folHlink"/>
              </a:buClr>
              <a:buFont typeface="Wingdings" panose="05000000000000000000" pitchFamily="2" charset="2"/>
            </a:pPr>
            <a:endParaRPr lang="en-US" altLang="zh-CN" sz="2000">
              <a:latin typeface="Arial" panose="020B0604020202020204" pitchFamily="34" charset="0"/>
            </a:endParaRPr>
          </a:p>
          <a:p>
            <a:pPr eaLnBrk="0" hangingPunct="0">
              <a:buClr>
                <a:schemeClr val="folHlink"/>
              </a:buClr>
              <a:buFont typeface="Wingdings" panose="05000000000000000000" pitchFamily="2" charset="2"/>
            </a:pPr>
            <a:r>
              <a:rPr lang="en-US" altLang="ja-JP" sz="2000">
                <a:latin typeface="Arial" panose="020B0604020202020204" pitchFamily="34" charset="0"/>
              </a:rPr>
              <a:t>Reality:</a:t>
            </a:r>
            <a:r>
              <a:rPr lang="en-US" altLang="zh-CN" sz="2000">
                <a:latin typeface="Arial" panose="020B0604020202020204" pitchFamily="34" charset="0"/>
              </a:rPr>
              <a:t> The book of standards may very well exist, but is it used? Are software practitioners aware of its existence? Does it reflect modern software engineering practice? Is it complete? Is it adaptable Is it focus on quality? In many cases, the answer to all of these questions is “no”</a:t>
            </a:r>
            <a:r>
              <a:rPr lang="en-US" altLang="ja-JP" sz="2000">
                <a:latin typeface="Arial" panose="020B0604020202020204" pitchFamily="34" charset="0"/>
              </a:rPr>
              <a:t> </a:t>
            </a:r>
            <a:endParaRPr lang="en-US" altLang="zh-CN" sz="2000">
              <a:latin typeface="Arial" panose="020B0604020202020204" pitchFamily="34" charset="0"/>
            </a:endParaRPr>
          </a:p>
          <a:p>
            <a:pPr eaLnBrk="0" hangingPunct="0">
              <a:buClr>
                <a:schemeClr val="folHlink"/>
              </a:buClr>
              <a:buFont typeface="Wingdings" panose="05000000000000000000" pitchFamily="2" charset="2"/>
            </a:pPr>
            <a:r>
              <a:rPr lang="zh-CN" altLang="en-US" sz="2000" dirty="0">
                <a:latin typeface="Arial" panose="020B0604020202020204" pitchFamily="34" charset="0"/>
                <a:ea typeface="宋体" panose="02010600030101010101" pitchFamily="2" charset="-122"/>
              </a:rPr>
              <a:t>（核心问题是这些过程和标准并不能包治百病）</a:t>
            </a:r>
            <a:endParaRPr lang="en-US" altLang="zh-CN" sz="2000">
              <a:latin typeface="Arial" panose="020B0604020202020204" pitchFamily="34" charset="0"/>
            </a:endParaRPr>
          </a:p>
          <a:p>
            <a:pPr eaLnBrk="0" hangingPunct="0"/>
            <a:endParaRPr lang="en-US" altLang="zh-CN" sz="2000">
              <a:latin typeface="Arial" panose="020B0604020202020204" pitchFamily="34" charset="0"/>
            </a:endParaRPr>
          </a:p>
          <a:p>
            <a:pPr eaLnBrk="0" hangingPunct="0"/>
            <a:r>
              <a:rPr lang="en-US" altLang="ja-JP" sz="1600">
                <a:latin typeface="Arial" panose="020B0604020202020204" pitchFamily="34" charset="0"/>
              </a:rPr>
              <a:t>               </a:t>
            </a:r>
            <a:endParaRPr lang="en-US" altLang="zh-CN" sz="1600">
              <a:latin typeface="Arial" panose="020B0604020202020204" pitchFamily="34" charset="0"/>
            </a:endParaRPr>
          </a:p>
          <a:p>
            <a:pPr eaLnBrk="0" hangingPunct="0">
              <a:buClr>
                <a:schemeClr val="folHlink"/>
              </a:buClr>
              <a:buFont typeface="Wingdings" panose="05000000000000000000" pitchFamily="2" charset="2"/>
            </a:pPr>
            <a:endParaRPr lang="en-US" altLang="ja-JP" sz="1600">
              <a:latin typeface="Arial" panose="020B0604020202020204" pitchFamily="34" charset="0"/>
            </a:endParaRPr>
          </a:p>
        </p:txBody>
      </p:sp>
      <p:sp>
        <p:nvSpPr>
          <p:cNvPr id="88068"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Software Myths</a:t>
            </a:r>
            <a:endParaRPr lang="en-US" altLang="ja-JP" sz="2800" b="1">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8067">
                                            <p:txEl>
                                              <p:pRg st="5" end="5"/>
                                            </p:txEl>
                                          </p:spTgt>
                                        </p:tgtEl>
                                        <p:attrNameLst>
                                          <p:attrName>style.visibility</p:attrName>
                                        </p:attrNameLst>
                                      </p:cBhvr>
                                      <p:to>
                                        <p:strVal val="visible"/>
                                      </p:to>
                                    </p:set>
                                    <p:animEffect transition="in" filter="blinds(horizontal)">
                                      <p:cBhvr>
                                        <p:cTn id="7" dur="500"/>
                                        <p:tgtEl>
                                          <p:spTgt spid="88067">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8067">
                                            <p:txEl>
                                              <p:pRg st="6" end="6"/>
                                            </p:txEl>
                                          </p:spTgt>
                                        </p:tgtEl>
                                        <p:attrNameLst>
                                          <p:attrName>style.visibility</p:attrName>
                                        </p:attrNameLst>
                                      </p:cBhvr>
                                      <p:to>
                                        <p:strVal val="visible"/>
                                      </p:to>
                                    </p:set>
                                    <p:animEffect transition="in" filter="blinds(horizontal)">
                                      <p:cBhvr>
                                        <p:cTn id="10" dur="500"/>
                                        <p:tgtEl>
                                          <p:spTgt spid="880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9011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90115" name="Rectangle 4"/>
          <p:cNvSpPr/>
          <p:nvPr/>
        </p:nvSpPr>
        <p:spPr>
          <a:xfrm>
            <a:off x="323850" y="944563"/>
            <a:ext cx="8351838" cy="3505200"/>
          </a:xfrm>
          <a:prstGeom prst="rect">
            <a:avLst/>
          </a:prstGeom>
          <a:noFill/>
          <a:ln w="9525">
            <a:noFill/>
          </a:ln>
        </p:spPr>
        <p:txBody>
          <a:bodyPr>
            <a:spAutoFit/>
          </a:bodyPr>
          <a:p>
            <a:pPr eaLnBrk="0" hangingPunct="0">
              <a:buClr>
                <a:schemeClr val="folHlink"/>
              </a:buClr>
              <a:buFont typeface="Wingdings" panose="05000000000000000000" pitchFamily="2" charset="2"/>
              <a:buChar char="n"/>
            </a:pPr>
            <a:r>
              <a:rPr lang="en-US" altLang="ja-JP" sz="2400">
                <a:latin typeface="Arial" panose="020B0604020202020204" pitchFamily="34" charset="0"/>
              </a:rPr>
              <a:t>Management Myths </a:t>
            </a:r>
            <a:endParaRPr lang="en-US" altLang="ja-JP" sz="2400">
              <a:latin typeface="Arial" panose="020B0604020202020204" pitchFamily="34" charset="0"/>
            </a:endParaRPr>
          </a:p>
          <a:p>
            <a:pPr eaLnBrk="0" hangingPunct="0">
              <a:buClr>
                <a:schemeClr val="folHlink"/>
              </a:buClr>
              <a:buFont typeface="Wingdings" panose="05000000000000000000" pitchFamily="2" charset="2"/>
            </a:pPr>
            <a:r>
              <a:rPr lang="en-US" altLang="ja-JP" sz="2000">
                <a:latin typeface="Arial" panose="020B0604020202020204" pitchFamily="34" charset="0"/>
              </a:rPr>
              <a:t>Myth: If we get behind schedule, we can add more programmers and catch up.</a:t>
            </a:r>
            <a:endParaRPr lang="en-US" altLang="ja-JP" sz="2000">
              <a:latin typeface="Arial" panose="020B0604020202020204" pitchFamily="34" charset="0"/>
            </a:endParaRPr>
          </a:p>
          <a:p>
            <a:pPr eaLnBrk="0" hangingPunct="0"/>
            <a:endParaRPr lang="en-US" altLang="zh-CN" sz="2000">
              <a:latin typeface="Arial" panose="020B0604020202020204" pitchFamily="34" charset="0"/>
            </a:endParaRPr>
          </a:p>
          <a:p>
            <a:pPr eaLnBrk="0" hangingPunct="0"/>
            <a:endParaRPr lang="en-US" altLang="zh-CN" sz="2000">
              <a:latin typeface="Arial" panose="020B0604020202020204" pitchFamily="34" charset="0"/>
            </a:endParaRPr>
          </a:p>
          <a:p>
            <a:pPr eaLnBrk="0" hangingPunct="0"/>
            <a:r>
              <a:rPr lang="en-US" altLang="ja-JP" sz="2000">
                <a:latin typeface="Arial" panose="020B0604020202020204" pitchFamily="34" charset="0"/>
              </a:rPr>
              <a:t>Reality: Software development is not a mechanistic process like manufacturing. In the words of Brooks “Adding people to a late, software project makes it later” </a:t>
            </a:r>
            <a:r>
              <a:rPr lang="en-US" altLang="ja-JP" sz="2000">
                <a:solidFill>
                  <a:srgbClr val="00B0F0"/>
                </a:solidFill>
                <a:latin typeface="Arial" panose="020B0604020202020204" pitchFamily="34" charset="0"/>
              </a:rPr>
              <a:t>People can be added only in a planned and well-coordinated manner</a:t>
            </a:r>
            <a:r>
              <a:rPr lang="en-US" altLang="ja-JP" sz="2000">
                <a:latin typeface="Arial" panose="020B0604020202020204" pitchFamily="34" charset="0"/>
              </a:rPr>
              <a:t>. </a:t>
            </a:r>
            <a:r>
              <a:rPr lang="zh-CN" altLang="en-US" sz="2000" dirty="0">
                <a:latin typeface="Arial" panose="020B0604020202020204" pitchFamily="34" charset="0"/>
              </a:rPr>
              <a:t>（有时候增加人手适得其反）</a:t>
            </a:r>
            <a:endParaRPr lang="zh-CN" altLang="en-US" sz="2000" dirty="0">
              <a:latin typeface="Arial" panose="020B0604020202020204" pitchFamily="34" charset="0"/>
            </a:endParaRPr>
          </a:p>
          <a:p>
            <a:pPr eaLnBrk="0" hangingPunct="0"/>
            <a:r>
              <a:rPr lang="en-US" altLang="ja-JP" sz="2000">
                <a:latin typeface="Arial" panose="020B0604020202020204" pitchFamily="34" charset="0"/>
              </a:rPr>
              <a:t>               </a:t>
            </a:r>
            <a:endParaRPr lang="en-US" altLang="zh-CN" sz="2000">
              <a:latin typeface="Arial" panose="020B0604020202020204" pitchFamily="34" charset="0"/>
            </a:endParaRPr>
          </a:p>
          <a:p>
            <a:pPr eaLnBrk="0" hangingPunct="0">
              <a:buClr>
                <a:schemeClr val="folHlink"/>
              </a:buClr>
              <a:buFont typeface="Wingdings" panose="05000000000000000000" pitchFamily="2" charset="2"/>
            </a:pPr>
            <a:endParaRPr lang="en-US" altLang="ja-JP" sz="2000">
              <a:latin typeface="Arial" panose="020B0604020202020204" pitchFamily="34" charset="0"/>
            </a:endParaRPr>
          </a:p>
        </p:txBody>
      </p:sp>
      <p:sp>
        <p:nvSpPr>
          <p:cNvPr id="90116"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Software Myths</a:t>
            </a:r>
            <a:endParaRPr lang="en-US" altLang="ja-JP" sz="2800" b="1">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0115">
                                            <p:txEl>
                                              <p:pRg st="4" end="4"/>
                                            </p:txEl>
                                          </p:spTgt>
                                        </p:tgtEl>
                                        <p:attrNameLst>
                                          <p:attrName>style.visibility</p:attrName>
                                        </p:attrNameLst>
                                      </p:cBhvr>
                                      <p:to>
                                        <p:strVal val="visible"/>
                                      </p:to>
                                    </p:set>
                                    <p:animEffect transition="in" filter="blinds(horizontal)">
                                      <p:cBhvr>
                                        <p:cTn id="7" dur="500"/>
                                        <p:tgtEl>
                                          <p:spTgt spid="901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9216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92163" name="Rectangle 4"/>
          <p:cNvSpPr/>
          <p:nvPr/>
        </p:nvSpPr>
        <p:spPr>
          <a:xfrm>
            <a:off x="323850" y="944563"/>
            <a:ext cx="8351838" cy="3689350"/>
          </a:xfrm>
          <a:prstGeom prst="rect">
            <a:avLst/>
          </a:prstGeom>
          <a:noFill/>
          <a:ln w="9525">
            <a:noFill/>
          </a:ln>
        </p:spPr>
        <p:txBody>
          <a:bodyPr>
            <a:spAutoFit/>
          </a:bodyPr>
          <a:p>
            <a:pPr eaLnBrk="0" hangingPunct="0">
              <a:buClr>
                <a:schemeClr val="folHlink"/>
              </a:buClr>
              <a:buFont typeface="Wingdings" panose="05000000000000000000" pitchFamily="2" charset="2"/>
              <a:buChar char="n"/>
            </a:pPr>
            <a:r>
              <a:rPr lang="en-US" altLang="ja-JP" sz="2400">
                <a:latin typeface="Arial" panose="020B0604020202020204" pitchFamily="34" charset="0"/>
              </a:rPr>
              <a:t>Management Myths </a:t>
            </a:r>
            <a:endParaRPr lang="en-US" altLang="ja-JP" sz="2400">
              <a:latin typeface="Arial" panose="020B0604020202020204" pitchFamily="34" charset="0"/>
            </a:endParaRPr>
          </a:p>
          <a:p>
            <a:pPr eaLnBrk="0" hangingPunct="0"/>
            <a:r>
              <a:rPr lang="en-US" altLang="ja-JP" sz="2000">
                <a:latin typeface="Arial" panose="020B0604020202020204" pitchFamily="34" charset="0"/>
              </a:rPr>
              <a:t>Myth: If </a:t>
            </a:r>
            <a:r>
              <a:rPr lang="en-US" altLang="zh-CN" sz="2000">
                <a:latin typeface="Arial" panose="020B0604020202020204" pitchFamily="34" charset="0"/>
              </a:rPr>
              <a:t>I decide to outsource the software project to a third party, I can just relax and let that firm build</a:t>
            </a:r>
            <a:r>
              <a:rPr lang="en-US" altLang="ja-JP" sz="2000">
                <a:latin typeface="Arial" panose="020B0604020202020204" pitchFamily="34" charset="0"/>
              </a:rPr>
              <a:t>.</a:t>
            </a:r>
            <a:endParaRPr lang="en-US" altLang="ja-JP" sz="2000">
              <a:latin typeface="Arial" panose="020B0604020202020204" pitchFamily="34" charset="0"/>
            </a:endParaRPr>
          </a:p>
          <a:p>
            <a:pPr eaLnBrk="0" hangingPunct="0"/>
            <a:endParaRPr lang="en-US" altLang="zh-CN" sz="2000">
              <a:latin typeface="Arial" panose="020B0604020202020204" pitchFamily="34" charset="0"/>
            </a:endParaRPr>
          </a:p>
          <a:p>
            <a:pPr eaLnBrk="0" hangingPunct="0"/>
            <a:endParaRPr lang="en-US" altLang="zh-CN" sz="2000">
              <a:latin typeface="Arial" panose="020B0604020202020204" pitchFamily="34" charset="0"/>
            </a:endParaRPr>
          </a:p>
          <a:p>
            <a:pPr eaLnBrk="0" hangingPunct="0"/>
            <a:r>
              <a:rPr lang="en-US" altLang="ja-JP" sz="2000">
                <a:latin typeface="Arial" panose="020B0604020202020204" pitchFamily="34" charset="0"/>
              </a:rPr>
              <a:t>Reality: </a:t>
            </a:r>
            <a:r>
              <a:rPr lang="en-US" altLang="zh-CN" sz="2000">
                <a:latin typeface="Arial" panose="020B0604020202020204" pitchFamily="34" charset="0"/>
              </a:rPr>
              <a:t>If an organization does not understand how to manage and control software projects internally, it will invariably struggle when it outsources software project.</a:t>
            </a:r>
            <a:endParaRPr lang="en-US" altLang="zh-CN" sz="2000">
              <a:latin typeface="Arial" panose="020B0604020202020204" pitchFamily="34" charset="0"/>
            </a:endParaRPr>
          </a:p>
          <a:p>
            <a:pPr eaLnBrk="0" hangingPunct="0"/>
            <a:r>
              <a:rPr lang="zh-CN" altLang="en-US" sz="2000" dirty="0">
                <a:latin typeface="Arial" panose="020B0604020202020204" pitchFamily="34" charset="0"/>
              </a:rPr>
              <a:t>（外包管理）</a:t>
            </a:r>
            <a:endParaRPr lang="zh-CN" altLang="en-US" sz="2000" dirty="0">
              <a:latin typeface="Arial" panose="020B0604020202020204" pitchFamily="34" charset="0"/>
            </a:endParaRPr>
          </a:p>
          <a:p>
            <a:pPr eaLnBrk="0" hangingPunct="0"/>
            <a:endParaRPr lang="en-US" altLang="zh-CN" sz="2000">
              <a:latin typeface="Arial" panose="020B0604020202020204" pitchFamily="34" charset="0"/>
            </a:endParaRPr>
          </a:p>
          <a:p>
            <a:pPr eaLnBrk="0" hangingPunct="0"/>
            <a:r>
              <a:rPr lang="en-US" altLang="ja-JP" sz="1600">
                <a:latin typeface="Arial" panose="020B0604020202020204" pitchFamily="34" charset="0"/>
              </a:rPr>
              <a:t>               </a:t>
            </a:r>
            <a:endParaRPr lang="en-US" altLang="zh-CN" sz="1600">
              <a:latin typeface="Arial" panose="020B0604020202020204" pitchFamily="34" charset="0"/>
            </a:endParaRPr>
          </a:p>
          <a:p>
            <a:pPr eaLnBrk="0" hangingPunct="0">
              <a:buClr>
                <a:schemeClr val="folHlink"/>
              </a:buClr>
              <a:buFont typeface="Wingdings" panose="05000000000000000000" pitchFamily="2" charset="2"/>
            </a:pPr>
            <a:endParaRPr lang="en-US" altLang="ja-JP" sz="1600">
              <a:latin typeface="Arial" panose="020B0604020202020204" pitchFamily="34" charset="0"/>
            </a:endParaRPr>
          </a:p>
        </p:txBody>
      </p:sp>
      <p:sp>
        <p:nvSpPr>
          <p:cNvPr id="92164"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Software Myths</a:t>
            </a:r>
            <a:endParaRPr lang="en-US" altLang="ja-JP" sz="2800" b="1">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63">
                                            <p:txEl>
                                              <p:pRg st="4" end="4"/>
                                            </p:txEl>
                                          </p:spTgt>
                                        </p:tgtEl>
                                        <p:attrNameLst>
                                          <p:attrName>style.visibility</p:attrName>
                                        </p:attrNameLst>
                                      </p:cBhvr>
                                      <p:to>
                                        <p:strVal val="visible"/>
                                      </p:to>
                                    </p:set>
                                    <p:animEffect transition="in" filter="blinds(horizontal)">
                                      <p:cBhvr>
                                        <p:cTn id="7" dur="500"/>
                                        <p:tgtEl>
                                          <p:spTgt spid="9216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2163">
                                            <p:txEl>
                                              <p:pRg st="5" end="5"/>
                                            </p:txEl>
                                          </p:spTgt>
                                        </p:tgtEl>
                                        <p:attrNameLst>
                                          <p:attrName>style.visibility</p:attrName>
                                        </p:attrNameLst>
                                      </p:cBhvr>
                                      <p:to>
                                        <p:strVal val="visible"/>
                                      </p:to>
                                    </p:set>
                                    <p:animEffect transition="in" filter="blinds(horizontal)">
                                      <p:cBhvr>
                                        <p:cTn id="10" dur="500"/>
                                        <p:tgtEl>
                                          <p:spTgt spid="921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94210"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94211"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Software Myths</a:t>
            </a:r>
            <a:endParaRPr lang="en-US" altLang="ja-JP" sz="2800" b="1">
              <a:latin typeface="Arial" panose="020B0604020202020204" pitchFamily="34" charset="0"/>
            </a:endParaRPr>
          </a:p>
        </p:txBody>
      </p:sp>
      <p:sp>
        <p:nvSpPr>
          <p:cNvPr id="94212" name="Rectangle 4"/>
          <p:cNvSpPr/>
          <p:nvPr/>
        </p:nvSpPr>
        <p:spPr>
          <a:xfrm>
            <a:off x="250825" y="944563"/>
            <a:ext cx="8174038" cy="3505200"/>
          </a:xfrm>
          <a:prstGeom prst="rect">
            <a:avLst/>
          </a:prstGeom>
          <a:noFill/>
          <a:ln w="9525">
            <a:noFill/>
          </a:ln>
        </p:spPr>
        <p:txBody>
          <a:bodyPr>
            <a:spAutoFit/>
          </a:bodyPr>
          <a:p>
            <a:pPr eaLnBrk="0" hangingPunct="0">
              <a:buClr>
                <a:schemeClr val="folHlink"/>
              </a:buClr>
              <a:buFont typeface="Wingdings" panose="05000000000000000000" pitchFamily="2" charset="2"/>
              <a:buChar char="n"/>
            </a:pPr>
            <a:r>
              <a:rPr lang="en-US" altLang="ja-JP" sz="2400">
                <a:latin typeface="Arial" panose="020B0604020202020204" pitchFamily="34" charset="0"/>
              </a:rPr>
              <a:t>Customer Myths  </a:t>
            </a:r>
            <a:endParaRPr lang="en-US" altLang="ja-JP" sz="2400">
              <a:latin typeface="Arial" panose="020B0604020202020204" pitchFamily="34" charset="0"/>
            </a:endParaRPr>
          </a:p>
          <a:p>
            <a:pPr eaLnBrk="0" hangingPunct="0"/>
            <a:r>
              <a:rPr lang="en-US" altLang="ja-JP" sz="2000">
                <a:latin typeface="Arial" panose="020B0604020202020204" pitchFamily="34" charset="0"/>
              </a:rPr>
              <a:t>Myth: </a:t>
            </a:r>
            <a:r>
              <a:rPr lang="en-US" altLang="zh-CN" sz="2000">
                <a:latin typeface="Arial" panose="020B0604020202020204" pitchFamily="34" charset="0"/>
              </a:rPr>
              <a:t>A general statement of objectives is sufficient to begin writing programs- we can fill in the details later</a:t>
            </a:r>
            <a:r>
              <a:rPr lang="en-US" altLang="ja-JP" sz="2000">
                <a:latin typeface="Arial" panose="020B0604020202020204" pitchFamily="34" charset="0"/>
              </a:rPr>
              <a:t>.</a:t>
            </a:r>
            <a:endParaRPr lang="en-US" altLang="zh-CN" sz="2000">
              <a:latin typeface="Arial" panose="020B0604020202020204" pitchFamily="34" charset="0"/>
            </a:endParaRPr>
          </a:p>
          <a:p>
            <a:pPr eaLnBrk="0" hangingPunct="0"/>
            <a:endParaRPr lang="en-US" altLang="ja-JP" sz="2000">
              <a:latin typeface="Arial" panose="020B0604020202020204" pitchFamily="34" charset="0"/>
            </a:endParaRPr>
          </a:p>
          <a:p>
            <a:pPr eaLnBrk="0" hangingPunct="0"/>
            <a:r>
              <a:rPr lang="en-US" altLang="ja-JP" sz="2000">
                <a:latin typeface="Arial" panose="020B0604020202020204" pitchFamily="34" charset="0"/>
              </a:rPr>
              <a:t>Reality: </a:t>
            </a:r>
            <a:r>
              <a:rPr lang="en-US" altLang="zh-CN" sz="2000">
                <a:latin typeface="Arial" panose="020B0604020202020204" pitchFamily="34" charset="0"/>
              </a:rPr>
              <a:t>Although a comprehensive and stable statement of requirements is not always possible, an ambiguous “statement of objectives” is </a:t>
            </a:r>
            <a:r>
              <a:rPr lang="en-US" altLang="zh-CN" sz="2000">
                <a:solidFill>
                  <a:srgbClr val="00B0F0"/>
                </a:solidFill>
                <a:latin typeface="Arial" panose="020B0604020202020204" pitchFamily="34" charset="0"/>
              </a:rPr>
              <a:t>a recipe for disaster</a:t>
            </a:r>
            <a:r>
              <a:rPr lang="en-US" altLang="zh-CN" sz="2000">
                <a:latin typeface="Arial" panose="020B0604020202020204" pitchFamily="34" charset="0"/>
              </a:rPr>
              <a:t>. Unambiguous requirements are developed only through effective and continuous communications between customer and developer</a:t>
            </a:r>
            <a:r>
              <a:rPr lang="en-US" altLang="ja-JP" sz="2000">
                <a:latin typeface="Arial" panose="020B0604020202020204" pitchFamily="34" charset="0"/>
              </a:rPr>
              <a:t>. </a:t>
            </a:r>
            <a:endParaRPr lang="en-US" altLang="zh-CN" sz="2000">
              <a:latin typeface="Arial" panose="020B0604020202020204" pitchFamily="34" charset="0"/>
            </a:endParaRPr>
          </a:p>
          <a:p>
            <a:pPr eaLnBrk="0" hangingPunct="0"/>
            <a:r>
              <a:rPr lang="zh-CN" altLang="en-US" sz="2000" dirty="0">
                <a:latin typeface="Arial" panose="020B0604020202020204" pitchFamily="34" charset="0"/>
                <a:ea typeface="宋体" panose="02010600030101010101" pitchFamily="2" charset="-122"/>
              </a:rPr>
              <a:t>（必须一开始就明确需求，不要有模糊不清的需求存在）</a:t>
            </a:r>
            <a:endParaRPr lang="zh-CN" altLang="en-US" sz="2000" dirty="0">
              <a:latin typeface="Arial" panose="020B0604020202020204" pitchFamily="34" charset="0"/>
              <a:ea typeface="宋体" panose="02010600030101010101" pitchFamily="2" charset="-122"/>
            </a:endParaRPr>
          </a:p>
          <a:p>
            <a:pPr eaLnBrk="0" hangingPunct="0"/>
            <a:r>
              <a:rPr lang="zh-CN" altLang="en-US" sz="2000" dirty="0">
                <a:latin typeface="Arial" panose="020B0604020202020204" pitchFamily="34" charset="0"/>
                <a:ea typeface="宋体" panose="02010600030101010101" pitchFamily="2" charset="-122"/>
              </a:rPr>
              <a:t>  但事实上很难把需求完全弄清楚了，才开始编程序</a:t>
            </a:r>
            <a:endParaRPr lang="zh-CN" altLang="en-US" sz="20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212">
                                            <p:txEl>
                                              <p:pRg st="3" end="3"/>
                                            </p:txEl>
                                          </p:spTgt>
                                        </p:tgtEl>
                                        <p:attrNameLst>
                                          <p:attrName>style.visibility</p:attrName>
                                        </p:attrNameLst>
                                      </p:cBhvr>
                                      <p:to>
                                        <p:strVal val="visible"/>
                                      </p:to>
                                    </p:set>
                                    <p:animEffect transition="in" filter="blinds(horizontal)">
                                      <p:cBhvr>
                                        <p:cTn id="7" dur="500"/>
                                        <p:tgtEl>
                                          <p:spTgt spid="94212">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4212">
                                            <p:txEl>
                                              <p:pRg st="4" end="4"/>
                                            </p:txEl>
                                          </p:spTgt>
                                        </p:tgtEl>
                                        <p:attrNameLst>
                                          <p:attrName>style.visibility</p:attrName>
                                        </p:attrNameLst>
                                      </p:cBhvr>
                                      <p:to>
                                        <p:strVal val="visible"/>
                                      </p:to>
                                    </p:set>
                                    <p:animEffect transition="in" filter="blinds(horizontal)">
                                      <p:cBhvr>
                                        <p:cTn id="10" dur="500"/>
                                        <p:tgtEl>
                                          <p:spTgt spid="94212">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4212">
                                            <p:txEl>
                                              <p:pRg st="5" end="5"/>
                                            </p:txEl>
                                          </p:spTgt>
                                        </p:tgtEl>
                                        <p:attrNameLst>
                                          <p:attrName>style.visibility</p:attrName>
                                        </p:attrNameLst>
                                      </p:cBhvr>
                                      <p:to>
                                        <p:strVal val="visible"/>
                                      </p:to>
                                    </p:set>
                                    <p:animEffect transition="in" filter="blinds(horizontal)">
                                      <p:cBhvr>
                                        <p:cTn id="13" dur="500"/>
                                        <p:tgtEl>
                                          <p:spTgt spid="942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9625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96259"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Software Myths</a:t>
            </a:r>
            <a:endParaRPr lang="en-US" altLang="ja-JP" sz="2800" b="1">
              <a:latin typeface="Arial" panose="020B0604020202020204" pitchFamily="34" charset="0"/>
            </a:endParaRPr>
          </a:p>
        </p:txBody>
      </p:sp>
      <p:sp>
        <p:nvSpPr>
          <p:cNvPr id="96260" name="Rectangle 4"/>
          <p:cNvSpPr/>
          <p:nvPr/>
        </p:nvSpPr>
        <p:spPr>
          <a:xfrm>
            <a:off x="250825" y="944563"/>
            <a:ext cx="8174038" cy="3538220"/>
          </a:xfrm>
          <a:prstGeom prst="rect">
            <a:avLst/>
          </a:prstGeom>
          <a:noFill/>
          <a:ln w="9525">
            <a:noFill/>
          </a:ln>
        </p:spPr>
        <p:txBody>
          <a:bodyPr>
            <a:spAutoFit/>
          </a:bodyPr>
          <a:p>
            <a:pPr eaLnBrk="0" hangingPunct="0">
              <a:buClr>
                <a:schemeClr val="folHlink"/>
              </a:buClr>
              <a:buFont typeface="Wingdings" panose="05000000000000000000" pitchFamily="2" charset="2"/>
              <a:buChar char="n"/>
            </a:pPr>
            <a:r>
              <a:rPr lang="en-US" altLang="ja-JP" sz="2400">
                <a:latin typeface="Arial" panose="020B0604020202020204" pitchFamily="34" charset="0"/>
              </a:rPr>
              <a:t>Customer Myths  </a:t>
            </a:r>
            <a:endParaRPr lang="en-US" altLang="ja-JP" sz="2400">
              <a:latin typeface="Arial" panose="020B0604020202020204" pitchFamily="34" charset="0"/>
            </a:endParaRPr>
          </a:p>
          <a:p>
            <a:pPr eaLnBrk="0" hangingPunct="0"/>
            <a:r>
              <a:rPr lang="en-US" altLang="ja-JP" sz="2000">
                <a:latin typeface="Arial" panose="020B0604020202020204" pitchFamily="34" charset="0"/>
              </a:rPr>
              <a:t>Myth: Project requirements continually change, but change can be easily accommodated because software is </a:t>
            </a:r>
            <a:r>
              <a:rPr lang="en-US" altLang="ja-JP" sz="2000">
                <a:solidFill>
                  <a:srgbClr val="FF0000"/>
                </a:solidFill>
                <a:latin typeface="Arial" panose="020B0604020202020204" pitchFamily="34" charset="0"/>
              </a:rPr>
              <a:t>flexible</a:t>
            </a:r>
            <a:r>
              <a:rPr lang="en-US" altLang="ja-JP" sz="2000">
                <a:latin typeface="Arial" panose="020B0604020202020204" pitchFamily="34" charset="0"/>
              </a:rPr>
              <a:t>.</a:t>
            </a:r>
            <a:endParaRPr lang="en-US" altLang="ja-JP" sz="2000">
              <a:latin typeface="Arial" panose="020B0604020202020204" pitchFamily="34" charset="0"/>
            </a:endParaRPr>
          </a:p>
          <a:p>
            <a:pPr eaLnBrk="0" hangingPunct="0"/>
            <a:endParaRPr lang="en-US" altLang="zh-CN" sz="2000">
              <a:latin typeface="Arial" panose="020B0604020202020204" pitchFamily="34" charset="0"/>
            </a:endParaRPr>
          </a:p>
          <a:p>
            <a:pPr eaLnBrk="0" hangingPunct="0"/>
            <a:r>
              <a:rPr lang="en-US" altLang="ja-JP" sz="2000">
                <a:latin typeface="Arial" panose="020B0604020202020204" pitchFamily="34" charset="0"/>
              </a:rPr>
              <a:t>Reality: The impact of change varies with the time at which it is introduced. As time passes. cost impact grows rapidly. Change can cause </a:t>
            </a:r>
            <a:r>
              <a:rPr lang="en-US" altLang="ja-JP" sz="2000">
                <a:solidFill>
                  <a:srgbClr val="00B0F0"/>
                </a:solidFill>
                <a:latin typeface="Arial" panose="020B0604020202020204" pitchFamily="34" charset="0"/>
              </a:rPr>
              <a:t>upheaval </a:t>
            </a:r>
            <a:r>
              <a:rPr lang="en-US" altLang="ja-JP" sz="2000">
                <a:latin typeface="Arial" panose="020B0604020202020204" pitchFamily="34" charset="0"/>
              </a:rPr>
              <a:t>that requires additional</a:t>
            </a:r>
            <a:r>
              <a:rPr lang="en-US" altLang="zh-CN" sz="2000">
                <a:latin typeface="Arial" panose="020B0604020202020204" pitchFamily="34" charset="0"/>
              </a:rPr>
              <a:t> </a:t>
            </a:r>
            <a:r>
              <a:rPr lang="en-US" altLang="ja-JP" sz="2000">
                <a:latin typeface="Arial" panose="020B0604020202020204" pitchFamily="34" charset="0"/>
              </a:rPr>
              <a:t> resources and major design modification. </a:t>
            </a:r>
            <a:endParaRPr lang="en-US" altLang="zh-CN" sz="2000">
              <a:latin typeface="Arial" panose="020B0604020202020204" pitchFamily="34" charset="0"/>
            </a:endParaRPr>
          </a:p>
          <a:p>
            <a:pPr eaLnBrk="0" hangingPunct="0"/>
            <a:r>
              <a:rPr lang="zh-CN" altLang="en-US" sz="2000" dirty="0">
                <a:latin typeface="Arial" panose="020B0604020202020204" pitchFamily="34" charset="0"/>
                <a:ea typeface="宋体" panose="02010600030101010101" pitchFamily="2" charset="-122"/>
              </a:rPr>
              <a:t>（变革有代价，尤其在后期）</a:t>
            </a:r>
            <a:endParaRPr lang="zh-CN" altLang="en-US" sz="2000" dirty="0">
              <a:latin typeface="Arial" panose="020B0604020202020204" pitchFamily="34" charset="0"/>
              <a:ea typeface="宋体" panose="02010600030101010101" pitchFamily="2" charset="-122"/>
            </a:endParaRPr>
          </a:p>
          <a:p>
            <a:pPr eaLnBrk="0" hangingPunct="0"/>
            <a:endParaRPr lang="en-US" altLang="ja-JP" sz="2000">
              <a:latin typeface="Arial" panose="020B0604020202020204" pitchFamily="34" charset="0"/>
              <a:ea typeface="宋体" panose="02010600030101010101" pitchFamily="2" charset="-122"/>
            </a:endParaRPr>
          </a:p>
          <a:p>
            <a:pPr eaLnBrk="0" hangingPunct="0"/>
            <a:endParaRPr lang="en-US" altLang="ja-JP" sz="20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6260">
                                            <p:txEl>
                                              <p:pRg st="3" end="3"/>
                                            </p:txEl>
                                          </p:spTgt>
                                        </p:tgtEl>
                                        <p:attrNameLst>
                                          <p:attrName>style.visibility</p:attrName>
                                        </p:attrNameLst>
                                      </p:cBhvr>
                                      <p:to>
                                        <p:strVal val="visible"/>
                                      </p:to>
                                    </p:set>
                                    <p:animEffect transition="in" filter="blinds(horizontal)">
                                      <p:cBhvr>
                                        <p:cTn id="7" dur="500"/>
                                        <p:tgtEl>
                                          <p:spTgt spid="96260">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6260">
                                            <p:txEl>
                                              <p:pRg st="4" end="4"/>
                                            </p:txEl>
                                          </p:spTgt>
                                        </p:tgtEl>
                                        <p:attrNameLst>
                                          <p:attrName>style.visibility</p:attrName>
                                        </p:attrNameLst>
                                      </p:cBhvr>
                                      <p:to>
                                        <p:strVal val="visible"/>
                                      </p:to>
                                    </p:set>
                                    <p:animEffect transition="in" filter="blinds(horizontal)">
                                      <p:cBhvr>
                                        <p:cTn id="10" dur="500"/>
                                        <p:tgtEl>
                                          <p:spTgt spid="962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9830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98307"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Software Myths</a:t>
            </a:r>
            <a:endParaRPr lang="en-US" altLang="ja-JP" sz="2800" b="1">
              <a:latin typeface="Arial" panose="020B0604020202020204" pitchFamily="34" charset="0"/>
            </a:endParaRPr>
          </a:p>
        </p:txBody>
      </p:sp>
      <p:sp>
        <p:nvSpPr>
          <p:cNvPr id="98308" name="Rectangle 4"/>
          <p:cNvSpPr/>
          <p:nvPr/>
        </p:nvSpPr>
        <p:spPr>
          <a:xfrm>
            <a:off x="287338" y="836613"/>
            <a:ext cx="8388350" cy="3230245"/>
          </a:xfrm>
          <a:prstGeom prst="rect">
            <a:avLst/>
          </a:prstGeom>
          <a:noFill/>
          <a:ln w="9525">
            <a:noFill/>
          </a:ln>
        </p:spPr>
        <p:txBody>
          <a:bodyPr>
            <a:spAutoFit/>
          </a:bodyPr>
          <a:p>
            <a:pPr eaLnBrk="0" hangingPunct="0">
              <a:buClr>
                <a:schemeClr val="folHlink"/>
              </a:buClr>
              <a:buFont typeface="Wingdings" panose="05000000000000000000" pitchFamily="2" charset="2"/>
              <a:buChar char="n"/>
            </a:pPr>
            <a:r>
              <a:rPr lang="en-US" altLang="ja-JP" sz="2400">
                <a:latin typeface="Arial" panose="020B0604020202020204" pitchFamily="34" charset="0"/>
              </a:rPr>
              <a:t>Practitioner’s Myths  </a:t>
            </a:r>
            <a:endParaRPr lang="en-US" altLang="ja-JP" sz="2400">
              <a:latin typeface="Arial" panose="020B0604020202020204" pitchFamily="34" charset="0"/>
            </a:endParaRPr>
          </a:p>
          <a:p>
            <a:pPr eaLnBrk="0" hangingPunct="0"/>
            <a:r>
              <a:rPr lang="en-US" altLang="ja-JP" sz="2000">
                <a:latin typeface="Arial" panose="020B0604020202020204" pitchFamily="34" charset="0"/>
              </a:rPr>
              <a:t>Myth: Until I get the program running, I have no way of assessing its quality.</a:t>
            </a:r>
            <a:endParaRPr lang="en-US" altLang="zh-CN" sz="2000">
              <a:latin typeface="Arial" panose="020B0604020202020204" pitchFamily="34" charset="0"/>
            </a:endParaRPr>
          </a:p>
          <a:p>
            <a:pPr eaLnBrk="0" hangingPunct="0"/>
            <a:endParaRPr lang="en-US" altLang="ja-JP" sz="2000">
              <a:latin typeface="Arial" panose="020B0604020202020204" pitchFamily="34" charset="0"/>
            </a:endParaRPr>
          </a:p>
          <a:p>
            <a:pPr eaLnBrk="0" hangingPunct="0"/>
            <a:r>
              <a:rPr lang="en-US" altLang="ja-JP" sz="2000">
                <a:latin typeface="Arial" panose="020B0604020202020204" pitchFamily="34" charset="0"/>
              </a:rPr>
              <a:t>Reality: The formal technical review is one of most effective software quality assurance mechanisms. </a:t>
            </a:r>
            <a:r>
              <a:rPr lang="en-US" altLang="ja-JP" sz="2000">
                <a:solidFill>
                  <a:srgbClr val="FF0000"/>
                </a:solidFill>
                <a:latin typeface="Arial" panose="020B0604020202020204" pitchFamily="34" charset="0"/>
              </a:rPr>
              <a:t>Software reviews</a:t>
            </a:r>
            <a:r>
              <a:rPr lang="en-US" altLang="ja-JP" sz="2000">
                <a:latin typeface="Arial" panose="020B0604020202020204" pitchFamily="34" charset="0"/>
              </a:rPr>
              <a:t> are a “quality filter” that have been found to be  more effective than testing for finding certain classes of software errors.</a:t>
            </a:r>
            <a:endParaRPr lang="en-US" altLang="zh-CN" sz="2000">
              <a:latin typeface="Arial" panose="020B0604020202020204" pitchFamily="34" charset="0"/>
            </a:endParaRPr>
          </a:p>
          <a:p>
            <a:pPr eaLnBrk="0" hangingPunct="0"/>
            <a:r>
              <a:rPr lang="zh-CN" altLang="en-US" sz="2000" dirty="0">
                <a:latin typeface="Arial" panose="020B0604020202020204" pitchFamily="34" charset="0"/>
                <a:ea typeface="宋体" panose="02010600030101010101" pitchFamily="2" charset="-122"/>
              </a:rPr>
              <a:t>（软件质量控制贯穿在整个开发过程中，软件评审比发现某些缺陷</a:t>
            </a:r>
            <a:r>
              <a:rPr lang="zh-CN" altLang="en-US" sz="2000" dirty="0">
                <a:latin typeface="Arial" panose="020B0604020202020204" pitchFamily="34" charset="0"/>
                <a:ea typeface="宋体" panose="02010600030101010101" pitchFamily="2" charset="-122"/>
              </a:rPr>
              <a:t>的测试</a:t>
            </a:r>
            <a:r>
              <a:rPr lang="zh-CN" altLang="en-US" sz="2000" dirty="0">
                <a:latin typeface="Arial" panose="020B0604020202020204" pitchFamily="34" charset="0"/>
                <a:ea typeface="宋体" panose="02010600030101010101" pitchFamily="2" charset="-122"/>
              </a:rPr>
              <a:t>更有效）</a:t>
            </a:r>
            <a:endParaRPr lang="zh-CN" altLang="en-US" sz="20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8308">
                                            <p:txEl>
                                              <p:pRg st="3" end="3"/>
                                            </p:txEl>
                                          </p:spTgt>
                                        </p:tgtEl>
                                        <p:attrNameLst>
                                          <p:attrName>style.visibility</p:attrName>
                                        </p:attrNameLst>
                                      </p:cBhvr>
                                      <p:to>
                                        <p:strVal val="visible"/>
                                      </p:to>
                                    </p:set>
                                    <p:animEffect transition="in" filter="blinds(horizontal)">
                                      <p:cBhvr>
                                        <p:cTn id="7" dur="500"/>
                                        <p:tgtEl>
                                          <p:spTgt spid="98308">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8308">
                                            <p:txEl>
                                              <p:pRg st="4" end="4"/>
                                            </p:txEl>
                                          </p:spTgt>
                                        </p:tgtEl>
                                        <p:attrNameLst>
                                          <p:attrName>style.visibility</p:attrName>
                                        </p:attrNameLst>
                                      </p:cBhvr>
                                      <p:to>
                                        <p:strVal val="visible"/>
                                      </p:to>
                                    </p:set>
                                    <p:animEffect transition="in" filter="blinds(horizontal)">
                                      <p:cBhvr>
                                        <p:cTn id="10" dur="500"/>
                                        <p:tgtEl>
                                          <p:spTgt spid="9830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0035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00355"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Software Myths</a:t>
            </a:r>
            <a:endParaRPr lang="en-US" altLang="ja-JP" sz="2800" b="1">
              <a:latin typeface="Arial" panose="020B0604020202020204" pitchFamily="34" charset="0"/>
            </a:endParaRPr>
          </a:p>
        </p:txBody>
      </p:sp>
      <p:sp>
        <p:nvSpPr>
          <p:cNvPr id="100356" name="Rectangle 4"/>
          <p:cNvSpPr/>
          <p:nvPr/>
        </p:nvSpPr>
        <p:spPr>
          <a:xfrm>
            <a:off x="287338" y="836613"/>
            <a:ext cx="8388350" cy="2835275"/>
          </a:xfrm>
          <a:prstGeom prst="rect">
            <a:avLst/>
          </a:prstGeom>
          <a:noFill/>
          <a:ln w="9525">
            <a:noFill/>
          </a:ln>
        </p:spPr>
        <p:txBody>
          <a:bodyPr>
            <a:spAutoFit/>
          </a:bodyPr>
          <a:p>
            <a:pPr eaLnBrk="0" hangingPunct="0">
              <a:buClr>
                <a:schemeClr val="folHlink"/>
              </a:buClr>
              <a:buFont typeface="Wingdings" panose="05000000000000000000" pitchFamily="2" charset="2"/>
              <a:buChar char="n"/>
            </a:pPr>
            <a:r>
              <a:rPr lang="en-US" altLang="ja-JP" sz="2400">
                <a:latin typeface="Arial" panose="020B0604020202020204" pitchFamily="34" charset="0"/>
              </a:rPr>
              <a:t>Practitioner’s Myths  </a:t>
            </a:r>
            <a:endParaRPr lang="en-US" altLang="ja-JP" sz="2400">
              <a:latin typeface="Arial" panose="020B0604020202020204" pitchFamily="34" charset="0"/>
            </a:endParaRPr>
          </a:p>
          <a:p>
            <a:pPr eaLnBrk="0" hangingPunct="0"/>
            <a:endParaRPr lang="zh-CN" altLang="en-US" sz="1600" dirty="0">
              <a:latin typeface="Arial" panose="020B0604020202020204" pitchFamily="34" charset="0"/>
              <a:ea typeface="宋体" panose="02010600030101010101" pitchFamily="2" charset="-122"/>
            </a:endParaRPr>
          </a:p>
          <a:p>
            <a:pPr eaLnBrk="0" hangingPunct="0"/>
            <a:r>
              <a:rPr lang="en-US" altLang="zh-CN" sz="2000">
                <a:latin typeface="Arial" panose="020B0604020202020204" pitchFamily="34" charset="0"/>
              </a:rPr>
              <a:t>Myth: Once we write the program and get it to work, our job is done.</a:t>
            </a:r>
            <a:endParaRPr lang="en-US" altLang="zh-CN" sz="2000">
              <a:latin typeface="Arial" panose="020B0604020202020204" pitchFamily="34" charset="0"/>
            </a:endParaRPr>
          </a:p>
          <a:p>
            <a:pPr eaLnBrk="0" hangingPunct="0"/>
            <a:endParaRPr lang="en-US" altLang="zh-CN" sz="2000">
              <a:latin typeface="Arial" panose="020B0604020202020204" pitchFamily="34" charset="0"/>
            </a:endParaRPr>
          </a:p>
          <a:p>
            <a:pPr eaLnBrk="0" hangingPunct="0"/>
            <a:r>
              <a:rPr lang="en-US" altLang="zh-CN" sz="2000">
                <a:latin typeface="Arial" panose="020B0604020202020204" pitchFamily="34" charset="0"/>
              </a:rPr>
              <a:t>Reality: Someone once said that “the sooner you begin ‘writing code’, the longer it’ll take you to get done.” Industry data indicate that between </a:t>
            </a:r>
            <a:r>
              <a:rPr lang="en-US" altLang="zh-CN" sz="2000">
                <a:solidFill>
                  <a:srgbClr val="FF0000"/>
                </a:solidFill>
                <a:latin typeface="Arial" panose="020B0604020202020204" pitchFamily="34" charset="0"/>
              </a:rPr>
              <a:t>60 and 80 percent of all effort expended on software will be expended after it is delivered to the customer for the first time.</a:t>
            </a:r>
            <a:endParaRPr lang="en-US" altLang="zh-CN" sz="2000">
              <a:solidFill>
                <a:srgbClr val="FF0000"/>
              </a:solidFill>
              <a:latin typeface="Arial" panose="020B0604020202020204" pitchFamily="34" charset="0"/>
            </a:endParaRPr>
          </a:p>
          <a:p>
            <a:pPr eaLnBrk="0" hangingPunct="0"/>
            <a:endParaRPr lang="en-US" altLang="zh-CN" sz="2000">
              <a:solidFill>
                <a:srgbClr val="FF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356">
                                            <p:txEl>
                                              <p:pRg st="4" end="4"/>
                                            </p:txEl>
                                          </p:spTgt>
                                        </p:tgtEl>
                                        <p:attrNameLst>
                                          <p:attrName>style.visibility</p:attrName>
                                        </p:attrNameLst>
                                      </p:cBhvr>
                                      <p:to>
                                        <p:strVal val="visible"/>
                                      </p:to>
                                    </p:set>
                                    <p:animEffect transition="in" filter="blinds(horizontal)">
                                      <p:cBhvr>
                                        <p:cTn id="7" dur="500"/>
                                        <p:tgtEl>
                                          <p:spTgt spid="1003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7410" name="Rectangle 4"/>
          <p:cNvSpPr>
            <a:spLocks noGrp="1"/>
          </p:cNvSpPr>
          <p:nvPr>
            <p:ph type="title" idx="4294967295"/>
          </p:nvPr>
        </p:nvSpPr>
        <p:spPr>
          <a:xfrm>
            <a:off x="179388" y="225425"/>
            <a:ext cx="8534400" cy="381000"/>
          </a:xfrm>
        </p:spPr>
        <p:txBody>
          <a:bodyPr vert="horz" wrap="square" lIns="91440" tIns="45720" rIns="91440" bIns="45720" anchor="ctr" anchorCtr="0"/>
          <a:p>
            <a:pPr eaLnBrk="1" hangingPunct="1"/>
            <a:r>
              <a:rPr lang="en-US" altLang="ja-JP"/>
              <a:t>Course Overview   </a:t>
            </a:r>
            <a:endParaRPr lang="en-US" altLang="ja-JP"/>
          </a:p>
        </p:txBody>
      </p:sp>
      <p:sp>
        <p:nvSpPr>
          <p:cNvPr id="17411" name="Text Box 4"/>
          <p:cNvSpPr txBox="1"/>
          <p:nvPr/>
        </p:nvSpPr>
        <p:spPr>
          <a:xfrm>
            <a:off x="179388" y="944563"/>
            <a:ext cx="8964612" cy="4399915"/>
          </a:xfrm>
          <a:prstGeom prst="rect">
            <a:avLst/>
          </a:prstGeom>
          <a:noFill/>
          <a:ln w="9525">
            <a:noFill/>
          </a:ln>
        </p:spPr>
        <p:txBody>
          <a:bodyPr>
            <a:spAutoFit/>
          </a:bodyPr>
          <a:p>
            <a:pPr eaLnBrk="0" hangingPunct="0">
              <a:buClr>
                <a:schemeClr val="folHlink"/>
              </a:buClr>
              <a:buFont typeface="Wingdings" panose="05000000000000000000" pitchFamily="2" charset="2"/>
              <a:buChar char="n"/>
            </a:pPr>
            <a:r>
              <a:rPr lang="en-US" altLang="ja-JP" sz="2400">
                <a:latin typeface="Arial" panose="020B0604020202020204" pitchFamily="34" charset="0"/>
              </a:rPr>
              <a:t> Textbook</a:t>
            </a:r>
            <a:endParaRPr lang="en-US" altLang="ja-JP" sz="2400">
              <a:latin typeface="Arial" panose="020B0604020202020204" pitchFamily="34" charset="0"/>
            </a:endParaRPr>
          </a:p>
          <a:p>
            <a:pPr lvl="1" eaLnBrk="0" hangingPunct="0">
              <a:buClr>
                <a:schemeClr val="folHlink"/>
              </a:buClr>
              <a:buFont typeface="Wingdings" panose="05000000000000000000" pitchFamily="2" charset="2"/>
            </a:pPr>
            <a:r>
              <a:rPr lang="en-US" altLang="ja-JP" sz="2400">
                <a:latin typeface="Arial" panose="020B0604020202020204" pitchFamily="34" charset="0"/>
              </a:rPr>
              <a:t>Roger S. Pressman</a:t>
            </a:r>
            <a:r>
              <a:rPr lang="en-US" altLang="zh-CN" sz="2400">
                <a:latin typeface="Arial" panose="020B0604020202020204" pitchFamily="34" charset="0"/>
              </a:rPr>
              <a:t>,</a:t>
            </a:r>
            <a:r>
              <a:rPr lang="en-US" altLang="ja-JP" sz="1600">
                <a:latin typeface="Arial" panose="020B0604020202020204" pitchFamily="34" charset="0"/>
              </a:rPr>
              <a:t> </a:t>
            </a:r>
            <a:r>
              <a:rPr lang="en-US" altLang="zh-CN" sz="1600">
                <a:latin typeface="Arial" panose="020B0604020202020204" pitchFamily="34" charset="0"/>
              </a:rPr>
              <a:t>     </a:t>
            </a:r>
            <a:r>
              <a:rPr lang="en-US" altLang="ja-JP" sz="2800" b="1">
                <a:latin typeface="Arial" panose="020B0604020202020204" pitchFamily="34" charset="0"/>
              </a:rPr>
              <a:t>Software</a:t>
            </a:r>
            <a:r>
              <a:rPr lang="en-US" altLang="zh-CN" sz="2800" b="1">
                <a:latin typeface="Arial" panose="020B0604020202020204" pitchFamily="34" charset="0"/>
              </a:rPr>
              <a:t>  </a:t>
            </a:r>
            <a:r>
              <a:rPr lang="en-US" altLang="ja-JP" sz="2800" b="1">
                <a:latin typeface="Arial" panose="020B0604020202020204" pitchFamily="34" charset="0"/>
              </a:rPr>
              <a:t> Engineering</a:t>
            </a:r>
            <a:endParaRPr lang="en-US" altLang="zh-CN" sz="2800" b="1">
              <a:latin typeface="Arial" panose="020B0604020202020204" pitchFamily="34" charset="0"/>
            </a:endParaRPr>
          </a:p>
          <a:p>
            <a:pPr lvl="1" eaLnBrk="0" hangingPunct="0">
              <a:buClr>
                <a:schemeClr val="folHlink"/>
              </a:buClr>
              <a:buFont typeface="Wingdings" panose="05000000000000000000" pitchFamily="2" charset="2"/>
            </a:pPr>
            <a:r>
              <a:rPr lang="en-US" altLang="zh-CN" sz="2400">
                <a:latin typeface="Arial" panose="020B0604020202020204" pitchFamily="34" charset="0"/>
              </a:rPr>
              <a:t>    </a:t>
            </a:r>
            <a:r>
              <a:rPr lang="en-US" altLang="ja-JP" sz="2400">
                <a:latin typeface="Arial" panose="020B0604020202020204" pitchFamily="34" charset="0"/>
              </a:rPr>
              <a:t>A Practitioner’s Approach                   </a:t>
            </a:r>
            <a:endParaRPr lang="en-US" altLang="ja-JP"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400">
                <a:latin typeface="Arial" panose="020B0604020202020204" pitchFamily="34" charset="0"/>
              </a:rPr>
              <a:t> Reference</a:t>
            </a:r>
            <a:endParaRPr lang="en-US" altLang="ja-JP" sz="2400">
              <a:latin typeface="Arial" panose="020B0604020202020204" pitchFamily="34" charset="0"/>
            </a:endParaRPr>
          </a:p>
          <a:p>
            <a:pPr lvl="1" eaLnBrk="0" hangingPunct="0">
              <a:buClr>
                <a:schemeClr val="folHlink"/>
              </a:buClr>
              <a:buFont typeface="Wingdings" panose="05000000000000000000" pitchFamily="2" charset="2"/>
              <a:buChar char="n"/>
            </a:pPr>
            <a:r>
              <a:rPr lang="zh-CN" altLang="ja-JP" sz="1800" dirty="0">
                <a:latin typeface="Arial" panose="020B0604020202020204" pitchFamily="34" charset="0"/>
              </a:rPr>
              <a:t> </a:t>
            </a:r>
            <a:r>
              <a:rPr lang="zh-CN" altLang="en-US" sz="1800" dirty="0">
                <a:latin typeface="黑体" panose="02010609060101010101" pitchFamily="49" charset="-122"/>
                <a:ea typeface="黑体" panose="02010609060101010101" pitchFamily="49" charset="-122"/>
              </a:rPr>
              <a:t>软件工程 实践者的研究方法  郑人杰 等译</a:t>
            </a:r>
            <a:endParaRPr lang="zh-CN" altLang="en-US" sz="1800" dirty="0">
              <a:latin typeface="黑体" panose="02010609060101010101" pitchFamily="49" charset="-122"/>
              <a:ea typeface="黑体" panose="02010609060101010101" pitchFamily="49" charset="-122"/>
            </a:endParaRPr>
          </a:p>
          <a:p>
            <a:pPr lvl="1" eaLnBrk="0" hangingPunct="0">
              <a:buClr>
                <a:schemeClr val="folHlink"/>
              </a:buClr>
              <a:buFont typeface="Wingdings" panose="05000000000000000000" pitchFamily="2" charset="2"/>
              <a:buChar char="n"/>
            </a:pPr>
            <a:r>
              <a:rPr lang="en-US" altLang="ja-JP" sz="1800">
                <a:latin typeface="Arial" panose="020B0604020202020204" pitchFamily="34" charset="0"/>
              </a:rPr>
              <a:t> L. A. </a:t>
            </a:r>
            <a:r>
              <a:rPr lang="en-US" altLang="ja-JP" sz="1800" err="1">
                <a:latin typeface="Arial" panose="020B0604020202020204" pitchFamily="34" charset="0"/>
              </a:rPr>
              <a:t>Maciaszek</a:t>
            </a:r>
            <a:r>
              <a:rPr lang="en-US" altLang="ja-JP" sz="1800">
                <a:latin typeface="Arial" panose="020B0604020202020204" pitchFamily="34" charset="0"/>
              </a:rPr>
              <a:t>, Practical Software Engineering: A Case Study Approach</a:t>
            </a:r>
            <a:endParaRPr lang="zh-CN" altLang="en-US" sz="1800" dirty="0">
              <a:latin typeface="Arial" panose="020B0604020202020204" pitchFamily="34" charset="0"/>
            </a:endParaRPr>
          </a:p>
          <a:p>
            <a:pPr lvl="1" eaLnBrk="0" hangingPunct="0">
              <a:buClr>
                <a:schemeClr val="folHlink"/>
              </a:buClr>
              <a:buFont typeface="Wingdings" panose="05000000000000000000" pitchFamily="2" charset="2"/>
              <a:buChar char="n"/>
            </a:pPr>
            <a:r>
              <a:rPr lang="en-US" altLang="ja-JP" sz="1800">
                <a:latin typeface="Arial" panose="020B0604020202020204" pitchFamily="34" charset="0"/>
              </a:rPr>
              <a:t> F. P. Brooks</a:t>
            </a:r>
            <a:r>
              <a:rPr lang="en-US" altLang="zh-CN" sz="1800">
                <a:latin typeface="Arial" panose="020B0604020202020204" pitchFamily="34" charset="0"/>
              </a:rPr>
              <a:t>, </a:t>
            </a:r>
            <a:r>
              <a:rPr lang="en-US" altLang="ja-JP" sz="1800">
                <a:latin typeface="Arial" panose="020B0604020202020204" pitchFamily="34" charset="0"/>
              </a:rPr>
              <a:t>The </a:t>
            </a:r>
            <a:r>
              <a:rPr lang="en-US" altLang="ja-JP" sz="1800" b="1" i="1">
                <a:latin typeface="Arial" panose="020B0604020202020204" pitchFamily="34" charset="0"/>
              </a:rPr>
              <a:t>Mythical Man</a:t>
            </a:r>
            <a:r>
              <a:rPr lang="en-US" altLang="ja-JP" sz="1800">
                <a:latin typeface="Arial" panose="020B0604020202020204" pitchFamily="34" charset="0"/>
              </a:rPr>
              <a:t>-</a:t>
            </a:r>
            <a:r>
              <a:rPr lang="en-US" altLang="ja-JP" sz="1800" b="1" i="1">
                <a:latin typeface="Arial" panose="020B0604020202020204" pitchFamily="34" charset="0"/>
              </a:rPr>
              <a:t>Month</a:t>
            </a:r>
            <a:r>
              <a:rPr lang="en-US" altLang="ja-JP" sz="1800">
                <a:latin typeface="Arial" panose="020B0604020202020204" pitchFamily="34" charset="0"/>
              </a:rPr>
              <a:t>: Essays on Software Engineering</a:t>
            </a:r>
            <a:r>
              <a:rPr lang="en-US" altLang="ja-JP" sz="1600">
                <a:latin typeface="Arial" panose="020B0604020202020204" pitchFamily="34" charset="0"/>
              </a:rPr>
              <a:t> </a:t>
            </a:r>
            <a:endParaRPr lang="en-US" altLang="ja-JP" sz="16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ja-JP" sz="1800">
                <a:latin typeface="Arial" panose="020B0604020202020204" pitchFamily="34" charset="0"/>
                <a:hlinkClick r:id="rId1"/>
              </a:rPr>
              <a:t>http://</a:t>
            </a:r>
            <a:r>
              <a:rPr lang="en-US" altLang="ja-JP" sz="1800" err="1">
                <a:latin typeface="Arial" panose="020B0604020202020204" pitchFamily="34" charset="0"/>
                <a:hlinkClick r:id="rId1"/>
              </a:rPr>
              <a:t>www.mhhe.com</a:t>
            </a:r>
            <a:r>
              <a:rPr lang="en-US" altLang="ja-JP" sz="1800">
                <a:latin typeface="Arial" panose="020B0604020202020204" pitchFamily="34" charset="0"/>
                <a:hlinkClick r:id="rId1"/>
              </a:rPr>
              <a:t>/engineering/pressman/</a:t>
            </a:r>
            <a:r>
              <a:rPr lang="en-US" altLang="ja-JP" sz="1600">
                <a:latin typeface="Arial" panose="020B0604020202020204" pitchFamily="34" charset="0"/>
              </a:rPr>
              <a:t> </a:t>
            </a:r>
            <a:endParaRPr lang="en-US" altLang="ja-JP" sz="16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ja-JP" sz="1800">
                <a:latin typeface="Arial" panose="020B0604020202020204" pitchFamily="34" charset="0"/>
              </a:rPr>
              <a:t>Journal of Software Engineering and Applications</a:t>
            </a:r>
            <a:endParaRPr lang="en-US" altLang="ja-JP" sz="1800">
              <a:latin typeface="Arial" panose="020B0604020202020204" pitchFamily="34" charset="0"/>
            </a:endParaRPr>
          </a:p>
          <a:p>
            <a:pPr lvl="1" eaLnBrk="0" hangingPunct="0">
              <a:buClr>
                <a:schemeClr val="folHlink"/>
              </a:buClr>
              <a:buFont typeface="Wingdings" panose="05000000000000000000" pitchFamily="2" charset="2"/>
            </a:pPr>
            <a:endParaRPr lang="en-US" altLang="ja-JP" sz="18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400">
                <a:latin typeface="Arial" panose="020B0604020202020204" pitchFamily="34" charset="0"/>
              </a:rPr>
              <a:t> Language: Chinese &amp; English</a:t>
            </a:r>
            <a:endParaRPr lang="en-US" altLang="zh-CN" sz="2400">
              <a:latin typeface="Arial" panose="020B0604020202020204" pitchFamily="34" charset="0"/>
            </a:endParaRPr>
          </a:p>
          <a:p>
            <a:pPr eaLnBrk="0" hangingPunct="0">
              <a:buClr>
                <a:schemeClr val="folHlink"/>
              </a:buClr>
              <a:buFont typeface="Wingdings" panose="05000000000000000000" pitchFamily="2" charset="2"/>
              <a:buChar char="n"/>
            </a:pPr>
            <a:endParaRPr lang="en-US" altLang="zh-CN" sz="2400">
              <a:latin typeface="Arial" panose="020B0604020202020204" pitchFamily="34" charset="0"/>
            </a:endParaRPr>
          </a:p>
          <a:p>
            <a:pPr eaLnBrk="0" hangingPunct="0">
              <a:buClr>
                <a:schemeClr val="folHlink"/>
              </a:buClr>
              <a:buFont typeface="Wingdings" panose="05000000000000000000" pitchFamily="2" charset="2"/>
            </a:pPr>
            <a:r>
              <a:rPr lang="zh-CN" altLang="en-US" sz="2400">
                <a:ea typeface="宋体" panose="02010600030101010101" pitchFamily="2" charset="-122"/>
                <a:sym typeface="+mn-ea"/>
              </a:rPr>
              <a:t>关于教材</a:t>
            </a:r>
            <a:r>
              <a:rPr lang="en-US" altLang="zh-CN" sz="2400">
                <a:ea typeface="宋体" panose="02010600030101010101" pitchFamily="2" charset="-122"/>
                <a:sym typeface="+mn-ea"/>
              </a:rPr>
              <a:t>7-8-9</a:t>
            </a:r>
            <a:r>
              <a:rPr lang="zh-CN" altLang="en-US" sz="2400">
                <a:ea typeface="宋体" panose="02010600030101010101" pitchFamily="2" charset="-122"/>
                <a:sym typeface="+mn-ea"/>
              </a:rPr>
              <a:t>版都可以（</a:t>
            </a:r>
            <a:r>
              <a:rPr lang="zh-CN" altLang="en-US" sz="2400">
                <a:ea typeface="宋体" panose="02010600030101010101" pitchFamily="2" charset="-122"/>
                <a:sym typeface="+mn-ea"/>
              </a:rPr>
              <a:t>中英文）</a:t>
            </a:r>
            <a:endParaRPr lang="ja-JP" altLang="en-US" sz="2400" dirty="0">
              <a:latin typeface="Arial" panose="020B0604020202020204" pitchFamily="34" charset="0"/>
            </a:endParaRPr>
          </a:p>
        </p:txBody>
      </p:sp>
      <p:sp>
        <p:nvSpPr>
          <p:cNvPr id="17412"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0240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02403"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Software Myths</a:t>
            </a:r>
            <a:endParaRPr lang="en-US" altLang="ja-JP" sz="2800" b="1">
              <a:latin typeface="Arial" panose="020B0604020202020204" pitchFamily="34" charset="0"/>
            </a:endParaRPr>
          </a:p>
        </p:txBody>
      </p:sp>
      <p:sp>
        <p:nvSpPr>
          <p:cNvPr id="102404" name="Rectangle 4"/>
          <p:cNvSpPr/>
          <p:nvPr/>
        </p:nvSpPr>
        <p:spPr>
          <a:xfrm>
            <a:off x="287338" y="836613"/>
            <a:ext cx="8388350" cy="4359275"/>
          </a:xfrm>
          <a:prstGeom prst="rect">
            <a:avLst/>
          </a:prstGeom>
          <a:noFill/>
          <a:ln w="9525">
            <a:noFill/>
          </a:ln>
        </p:spPr>
        <p:txBody>
          <a:bodyPr>
            <a:spAutoFit/>
          </a:bodyPr>
          <a:p>
            <a:pPr eaLnBrk="0" hangingPunct="0">
              <a:buClr>
                <a:schemeClr val="folHlink"/>
              </a:buClr>
              <a:buFont typeface="Wingdings" panose="05000000000000000000" pitchFamily="2" charset="2"/>
              <a:buChar char="n"/>
            </a:pPr>
            <a:r>
              <a:rPr lang="en-US" altLang="ja-JP" sz="2400">
                <a:latin typeface="Arial" panose="020B0604020202020204" pitchFamily="34" charset="0"/>
              </a:rPr>
              <a:t>Practitioner’s Myths  </a:t>
            </a:r>
            <a:endParaRPr lang="en-US" altLang="ja-JP" sz="2400">
              <a:latin typeface="Arial" panose="020B0604020202020204" pitchFamily="34" charset="0"/>
            </a:endParaRPr>
          </a:p>
          <a:p>
            <a:pPr eaLnBrk="0" hangingPunct="0"/>
            <a:endParaRPr lang="zh-CN" altLang="en-US" sz="1600" dirty="0">
              <a:latin typeface="Arial" panose="020B0604020202020204" pitchFamily="34" charset="0"/>
              <a:ea typeface="宋体" panose="02010600030101010101" pitchFamily="2" charset="-122"/>
            </a:endParaRPr>
          </a:p>
          <a:p>
            <a:pPr eaLnBrk="0" hangingPunct="0"/>
            <a:r>
              <a:rPr lang="en-US" altLang="zh-CN" sz="2000" b="1">
                <a:latin typeface="Arial" panose="020B0604020202020204" pitchFamily="34" charset="0"/>
              </a:rPr>
              <a:t>Myth</a:t>
            </a:r>
            <a:r>
              <a:rPr lang="en-US" altLang="zh-CN" sz="2000">
                <a:latin typeface="Arial" panose="020B0604020202020204" pitchFamily="34" charset="0"/>
              </a:rPr>
              <a:t>: The only deliverable work product for a successful project is the working program.</a:t>
            </a:r>
            <a:endParaRPr lang="en-US" altLang="zh-CN" sz="2000">
              <a:latin typeface="Arial" panose="020B0604020202020204" pitchFamily="34" charset="0"/>
            </a:endParaRPr>
          </a:p>
          <a:p>
            <a:pPr eaLnBrk="0" hangingPunct="0"/>
            <a:endParaRPr lang="en-US" altLang="zh-CN" sz="2000">
              <a:latin typeface="Arial" panose="020B0604020202020204" pitchFamily="34" charset="0"/>
            </a:endParaRPr>
          </a:p>
          <a:p>
            <a:pPr eaLnBrk="0" hangingPunct="0"/>
            <a:r>
              <a:rPr lang="en-US" altLang="zh-CN" sz="2000">
                <a:latin typeface="Arial" panose="020B0604020202020204" pitchFamily="34" charset="0"/>
              </a:rPr>
              <a:t>Reality: e.g. models, documents, plans, </a:t>
            </a:r>
            <a:r>
              <a:rPr lang="en-US" altLang="zh-CN" sz="2000" err="1">
                <a:latin typeface="Arial" panose="020B0604020202020204" pitchFamily="34" charset="0"/>
              </a:rPr>
              <a:t>mannual</a:t>
            </a:r>
            <a:r>
              <a:rPr lang="en-US" altLang="zh-CN" sz="2000">
                <a:latin typeface="Arial" panose="020B0604020202020204" pitchFamily="34" charset="0"/>
              </a:rPr>
              <a:t> </a:t>
            </a:r>
            <a:endParaRPr lang="en-US" altLang="zh-CN" sz="2000">
              <a:latin typeface="Arial" panose="020B0604020202020204" pitchFamily="34" charset="0"/>
            </a:endParaRPr>
          </a:p>
          <a:p>
            <a:pPr eaLnBrk="0" hangingPunct="0"/>
            <a:endParaRPr lang="en-US" altLang="zh-CN" sz="2000">
              <a:latin typeface="Arial" panose="020B0604020202020204" pitchFamily="34" charset="0"/>
            </a:endParaRPr>
          </a:p>
          <a:p>
            <a:pPr eaLnBrk="0" hangingPunct="0"/>
            <a:r>
              <a:rPr lang="en-US" altLang="zh-CN" sz="2000" b="1">
                <a:latin typeface="Arial" panose="020B0604020202020204" pitchFamily="34" charset="0"/>
              </a:rPr>
              <a:t>Myth</a:t>
            </a:r>
            <a:r>
              <a:rPr lang="en-US" altLang="zh-CN" sz="2000">
                <a:latin typeface="Arial" panose="020B0604020202020204" pitchFamily="34" charset="0"/>
              </a:rPr>
              <a:t>: SE will make us creating voluminous and unnecessary documentation and will invariably slow us down. </a:t>
            </a:r>
            <a:endParaRPr lang="en-US" altLang="zh-CN" sz="2000">
              <a:latin typeface="Arial" panose="020B0604020202020204" pitchFamily="34" charset="0"/>
            </a:endParaRPr>
          </a:p>
          <a:p>
            <a:pPr eaLnBrk="0" hangingPunct="0"/>
            <a:endParaRPr lang="en-US" altLang="zh-CN" sz="2000">
              <a:latin typeface="Arial" panose="020B0604020202020204" pitchFamily="34" charset="0"/>
            </a:endParaRPr>
          </a:p>
          <a:p>
            <a:pPr eaLnBrk="0" hangingPunct="0"/>
            <a:r>
              <a:rPr lang="en-US" altLang="zh-CN" sz="2000">
                <a:latin typeface="Arial" panose="020B0604020202020204" pitchFamily="34" charset="0"/>
              </a:rPr>
              <a:t>Reality: SE is not about creating documents. It is about creating a quality product. Better quality leads to </a:t>
            </a:r>
            <a:r>
              <a:rPr lang="en-US" altLang="zh-CN" sz="2000">
                <a:solidFill>
                  <a:srgbClr val="FF0000"/>
                </a:solidFill>
                <a:latin typeface="Arial" panose="020B0604020202020204" pitchFamily="34" charset="0"/>
              </a:rPr>
              <a:t>reduced rework</a:t>
            </a:r>
            <a:r>
              <a:rPr lang="en-US" altLang="zh-CN" sz="2000">
                <a:latin typeface="Arial" panose="020B0604020202020204" pitchFamily="34" charset="0"/>
              </a:rPr>
              <a:t>. And reduced rework results in faster delivery times.</a:t>
            </a:r>
            <a:endParaRPr lang="en-US" altLang="zh-CN" sz="2000">
              <a:latin typeface="Arial" panose="020B0604020202020204" pitchFamily="34" charset="0"/>
            </a:endParaRPr>
          </a:p>
          <a:p>
            <a:pPr eaLnBrk="0" hangingPunct="0"/>
            <a:r>
              <a:rPr lang="zh-CN" altLang="en-US" sz="2000" dirty="0">
                <a:latin typeface="Arial" panose="020B0604020202020204" pitchFamily="34" charset="0"/>
              </a:rPr>
              <a:t>（文档不是为编写而编写，这些工作时间的付出反而会节省时间）</a:t>
            </a:r>
            <a:endParaRPr lang="zh-CN" altLang="en-US" sz="2000" dirty="0">
              <a:latin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灯片编号占位符 4"/>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0" hangingPunct="0"/>
            <a:fld id="{9A0DB2DC-4C9A-4742-B13C-FB6460FD3503}" type="slidenum">
              <a:rPr lang="en-US" altLang="zh-CN" sz="1200">
                <a:solidFill>
                  <a:schemeClr val="bg1"/>
                </a:solidFill>
              </a:rPr>
            </a:fld>
            <a:endParaRPr lang="en-US" altLang="zh-CN" sz="1200">
              <a:solidFill>
                <a:schemeClr val="bg1"/>
              </a:solidFill>
            </a:endParaRPr>
          </a:p>
        </p:txBody>
      </p:sp>
      <p:sp>
        <p:nvSpPr>
          <p:cNvPr id="104450"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How It all Starts</a:t>
            </a:r>
            <a:endParaRPr lang="en-US" altLang="zh-CN">
              <a:solidFill>
                <a:schemeClr val="folHlink"/>
              </a:solidFill>
              <a:ea typeface="宋体" panose="02010600030101010101" pitchFamily="2" charset="-122"/>
            </a:endParaRPr>
          </a:p>
        </p:txBody>
      </p:sp>
      <p:sp>
        <p:nvSpPr>
          <p:cNvPr id="104451" name="Rectangle 3"/>
          <p:cNvSpPr>
            <a:spLocks noGrp="1"/>
          </p:cNvSpPr>
          <p:nvPr>
            <p:ph idx="1"/>
          </p:nvPr>
        </p:nvSpPr>
        <p:spPr/>
        <p:txBody>
          <a:bodyPr vert="horz" wrap="square" lIns="91440" tIns="45720" rIns="91440" bIns="45720" anchor="t" anchorCtr="0"/>
          <a:p>
            <a:r>
              <a:rPr lang="en-US" altLang="zh-CN" i="1" err="1">
                <a:solidFill>
                  <a:schemeClr val="folHlink"/>
                </a:solidFill>
                <a:ea typeface="宋体" panose="02010600030101010101" pitchFamily="2" charset="-122"/>
              </a:rPr>
              <a:t>SafeHome</a:t>
            </a:r>
            <a:r>
              <a:rPr lang="en-US" altLang="zh-CN" i="1">
                <a:solidFill>
                  <a:schemeClr val="folHlink"/>
                </a:solidFill>
                <a:ea typeface="宋体" panose="02010600030101010101" pitchFamily="2" charset="-122"/>
              </a:rPr>
              <a:t>:</a:t>
            </a:r>
            <a:endParaRPr lang="en-US" altLang="zh-CN" i="1">
              <a:solidFill>
                <a:schemeClr val="folHlink"/>
              </a:solidFill>
              <a:ea typeface="宋体" panose="02010600030101010101" pitchFamily="2" charset="-122"/>
            </a:endParaRPr>
          </a:p>
          <a:p>
            <a:pPr lvl="1">
              <a:spcBef>
                <a:spcPts val="300"/>
              </a:spcBef>
            </a:pPr>
            <a:r>
              <a:rPr lang="en-US" altLang="zh-CN">
                <a:latin typeface="Palatino" pitchFamily="-128" charset="0"/>
                <a:ea typeface="宋体" panose="02010600030101010101" pitchFamily="2" charset="-122"/>
              </a:rPr>
              <a:t>Every software project is precipitated by some business need—</a:t>
            </a:r>
            <a:endParaRPr lang="en-US" altLang="zh-CN">
              <a:latin typeface="Palatino" pitchFamily="-128" charset="0"/>
              <a:ea typeface="宋体" panose="02010600030101010101" pitchFamily="2" charset="-122"/>
            </a:endParaRPr>
          </a:p>
          <a:p>
            <a:pPr lvl="2">
              <a:spcBef>
                <a:spcPts val="300"/>
              </a:spcBef>
            </a:pPr>
            <a:r>
              <a:rPr lang="en-US" altLang="zh-CN">
                <a:latin typeface="Palatino" pitchFamily="-128" charset="0"/>
                <a:ea typeface="宋体" panose="02010600030101010101" pitchFamily="2" charset="-122"/>
              </a:rPr>
              <a:t>the need to correct a defect in an existing application;</a:t>
            </a:r>
            <a:endParaRPr lang="en-US" altLang="zh-CN">
              <a:latin typeface="Palatino" pitchFamily="-128" charset="0"/>
              <a:ea typeface="宋体" panose="02010600030101010101" pitchFamily="2" charset="-122"/>
            </a:endParaRPr>
          </a:p>
          <a:p>
            <a:pPr lvl="2">
              <a:spcBef>
                <a:spcPts val="300"/>
              </a:spcBef>
            </a:pPr>
            <a:r>
              <a:rPr lang="en-US" altLang="zh-CN">
                <a:latin typeface="Palatino" pitchFamily="-128" charset="0"/>
                <a:ea typeface="宋体" panose="02010600030101010101" pitchFamily="2" charset="-122"/>
              </a:rPr>
              <a:t>the need to the need to adapt a ‘legacy system’ to a changing business environment;</a:t>
            </a:r>
            <a:endParaRPr lang="en-US" altLang="zh-CN">
              <a:latin typeface="Palatino" pitchFamily="-128" charset="0"/>
              <a:ea typeface="宋体" panose="02010600030101010101" pitchFamily="2" charset="-122"/>
            </a:endParaRPr>
          </a:p>
          <a:p>
            <a:pPr lvl="2">
              <a:spcBef>
                <a:spcPts val="300"/>
              </a:spcBef>
            </a:pPr>
            <a:r>
              <a:rPr lang="en-US" altLang="zh-CN">
                <a:latin typeface="Palatino" pitchFamily="-128" charset="0"/>
                <a:ea typeface="宋体" panose="02010600030101010101" pitchFamily="2" charset="-122"/>
              </a:rPr>
              <a:t>the need to extend the functions and features of an existing application, or</a:t>
            </a:r>
            <a:endParaRPr lang="en-US" altLang="zh-CN">
              <a:latin typeface="Palatino" pitchFamily="-128" charset="0"/>
              <a:ea typeface="宋体" panose="02010600030101010101" pitchFamily="2" charset="-122"/>
            </a:endParaRPr>
          </a:p>
          <a:p>
            <a:pPr lvl="2">
              <a:spcBef>
                <a:spcPts val="300"/>
              </a:spcBef>
            </a:pPr>
            <a:r>
              <a:rPr lang="en-US" altLang="zh-CN">
                <a:latin typeface="Palatino" pitchFamily="-128" charset="0"/>
                <a:ea typeface="宋体" panose="02010600030101010101" pitchFamily="2" charset="-122"/>
              </a:rPr>
              <a:t>the need to create a new product, service, or system.</a:t>
            </a:r>
            <a:endParaRPr lang="en-US" altLang="zh-CN">
              <a:latin typeface="Palatino" pitchFamily="-128" charset="0"/>
              <a:ea typeface="宋体" panose="02010600030101010101" pitchFamily="2" charset="-122"/>
            </a:endParaRPr>
          </a:p>
          <a:p>
            <a:pPr lvl="1"/>
            <a:endParaRPr lang="en-US" altLang="zh-CN">
              <a:ea typeface="宋体" panose="02010600030101010101" pitchFamily="2" charset="-122"/>
            </a:endParaRPr>
          </a:p>
        </p:txBody>
      </p:sp>
      <p:sp>
        <p:nvSpPr>
          <p:cNvPr id="104452"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灯片编号占位符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zh-CN" sz="1200">
                <a:solidFill>
                  <a:schemeClr val="bg1"/>
                </a:solidFill>
                <a:latin typeface="Arial" panose="020B0604020202020204" pitchFamily="34" charset="0"/>
              </a:rPr>
            </a:fld>
            <a:endParaRPr lang="en-US" altLang="zh-CN" sz="1200">
              <a:solidFill>
                <a:schemeClr val="bg1"/>
              </a:solidFill>
              <a:latin typeface="Arial" panose="020B0604020202020204" pitchFamily="34" charset="0"/>
            </a:endParaRPr>
          </a:p>
        </p:txBody>
      </p:sp>
      <p:sp>
        <p:nvSpPr>
          <p:cNvPr id="106498" name="Rectangle 2"/>
          <p:cNvSpPr>
            <a:spLocks noGrp="1"/>
          </p:cNvSpPr>
          <p:nvPr>
            <p:ph type="title" idx="4294967295"/>
          </p:nvPr>
        </p:nvSpPr>
        <p:spPr/>
        <p:txBody>
          <a:bodyPr vert="horz" wrap="square" lIns="91440" tIns="45720" rIns="91440" bIns="45720" anchor="ctr" anchorCtr="0"/>
          <a:p>
            <a:r>
              <a:rPr lang="en-US" altLang="zh-CN">
                <a:ea typeface="宋体" panose="02010600030101010101" pitchFamily="2" charset="-122"/>
              </a:rPr>
              <a:t>Review</a:t>
            </a:r>
            <a:endParaRPr lang="en-US" altLang="zh-CN">
              <a:solidFill>
                <a:schemeClr val="folHlink"/>
              </a:solidFill>
              <a:ea typeface="宋体" panose="02010600030101010101" pitchFamily="2" charset="-122"/>
            </a:endParaRPr>
          </a:p>
        </p:txBody>
      </p:sp>
      <p:sp>
        <p:nvSpPr>
          <p:cNvPr id="280580" name="Rectangle 3"/>
          <p:cNvSpPr>
            <a:spLocks noGrp="1"/>
          </p:cNvSpPr>
          <p:nvPr>
            <p:ph type="body" idx="4294967295"/>
          </p:nvPr>
        </p:nvSpPr>
        <p:spPr>
          <a:xfrm>
            <a:off x="685800" y="836613"/>
            <a:ext cx="7772400" cy="4649788"/>
          </a:xfrm>
        </p:spPr>
        <p:txBody>
          <a:bodyPr vert="horz" wrap="square" lIns="91440" tIns="45720" rIns="91440" bIns="45720" anchor="t"/>
          <a:p>
            <a:pPr marL="533400" marR="0" indent="-533400" algn="l" defTabSz="914400" rtl="0" eaLnBrk="0" fontAlgn="base" latinLnBrk="0" hangingPunct="0">
              <a:lnSpc>
                <a:spcPct val="80000"/>
              </a:lnSpc>
              <a:spcBef>
                <a:spcPct val="20000"/>
              </a:spcBef>
              <a:spcAft>
                <a:spcPct val="0"/>
              </a:spcAft>
              <a:buClr>
                <a:srgbClr val="52A930"/>
              </a:buClr>
              <a:buSzTx/>
              <a:buFontTx/>
              <a:buNone/>
            </a:pPr>
            <a:r>
              <a:rPr kumimoji="0" lang="en-US" altLang="ja-JP" sz="2400" b="0" i="0" u="none" strike="noStrike" kern="0" cap="none" spc="0" normalizeH="0" baseline="0" noProof="1">
                <a:solidFill>
                  <a:schemeClr val="tx1"/>
                </a:solidFill>
                <a:latin typeface="+mn-lt"/>
                <a:ea typeface="MS PGothic" panose="020B0600070205080204" pitchFamily="34" charset="-128"/>
                <a:cs typeface="+mn-cs"/>
              </a:rPr>
              <a:t>Software </a:t>
            </a:r>
            <a:endParaRPr kumimoji="0" lang="en-US" altLang="ja-JP" sz="2400" b="0" i="0" u="none" strike="noStrike" kern="0" cap="none" spc="0" normalizeH="0" baseline="0" noProof="1">
              <a:solidFill>
                <a:schemeClr val="tx1"/>
              </a:solidFill>
              <a:latin typeface="+mn-lt"/>
              <a:ea typeface="MS PGothic" panose="020B0600070205080204" pitchFamily="34" charset="-128"/>
              <a:cs typeface="+mn-cs"/>
            </a:endParaRPr>
          </a:p>
          <a:p>
            <a:pPr marL="533400" marR="0" indent="-533400" algn="l" defTabSz="914400" rtl="0" eaLnBrk="0" fontAlgn="base" latinLnBrk="0" hangingPunct="0">
              <a:lnSpc>
                <a:spcPct val="80000"/>
              </a:lnSpc>
              <a:spcBef>
                <a:spcPct val="20000"/>
              </a:spcBef>
              <a:spcAft>
                <a:spcPct val="0"/>
              </a:spcAft>
              <a:buClr>
                <a:srgbClr val="52A930"/>
              </a:buClr>
              <a:buSzTx/>
              <a:buFontTx/>
              <a:buChar char="•"/>
            </a:pPr>
            <a:r>
              <a:rPr kumimoji="0" lang="en-US" altLang="zh-CN" sz="1800" b="0" i="0" u="none" strike="noStrike" kern="0" cap="none" spc="0" normalizeH="0" baseline="0" noProof="1">
                <a:solidFill>
                  <a:srgbClr val="FF0000"/>
                </a:solidFill>
                <a:latin typeface="+mn-lt"/>
                <a:ea typeface="MS PGothic" panose="020B0600070205080204" pitchFamily="34" charset="-128"/>
                <a:cs typeface="+mn-cs"/>
              </a:rPr>
              <a:t>instructions</a:t>
            </a:r>
            <a:r>
              <a:rPr kumimoji="0" lang="en-US" altLang="zh-CN" sz="1800" b="0" i="0" u="none" strike="noStrike" kern="0" cap="none" spc="0" normalizeH="0" baseline="0" noProof="1">
                <a:solidFill>
                  <a:schemeClr val="tx1"/>
                </a:solidFill>
                <a:latin typeface="+mn-lt"/>
                <a:ea typeface="MS PGothic" panose="020B0600070205080204" pitchFamily="34" charset="-128"/>
                <a:cs typeface="+mn-cs"/>
              </a:rPr>
              <a:t> (computer programs) that when executed provide desired features, function, and performance;  </a:t>
            </a:r>
            <a:endParaRPr kumimoji="0" lang="en-US" altLang="zh-CN" sz="1800" b="0" i="0" u="none" strike="noStrike" kern="0" cap="none" spc="0" normalizeH="0" baseline="0" noProof="1">
              <a:solidFill>
                <a:schemeClr val="tx1"/>
              </a:solidFill>
              <a:latin typeface="+mn-lt"/>
              <a:ea typeface="MS PGothic" panose="020B0600070205080204" pitchFamily="34" charset="-128"/>
              <a:cs typeface="+mn-cs"/>
            </a:endParaRPr>
          </a:p>
          <a:p>
            <a:pPr marL="533400" marR="0" indent="-533400" algn="l" defTabSz="914400" rtl="0" eaLnBrk="0" fontAlgn="base" latinLnBrk="0" hangingPunct="0">
              <a:lnSpc>
                <a:spcPct val="80000"/>
              </a:lnSpc>
              <a:spcBef>
                <a:spcPct val="20000"/>
              </a:spcBef>
              <a:spcAft>
                <a:spcPct val="0"/>
              </a:spcAft>
              <a:buClr>
                <a:srgbClr val="52A930"/>
              </a:buClr>
              <a:buSzTx/>
              <a:buFontTx/>
              <a:buChar char="•"/>
            </a:pPr>
            <a:r>
              <a:rPr kumimoji="0" lang="en-US" altLang="zh-CN" sz="1800" b="0" i="0" u="none" strike="noStrike" kern="0" cap="none" spc="0" normalizeH="0" baseline="0" noProof="1">
                <a:solidFill>
                  <a:srgbClr val="FF0000"/>
                </a:solidFill>
                <a:latin typeface="+mn-lt"/>
                <a:ea typeface="MS PGothic" panose="020B0600070205080204" pitchFamily="34" charset="-128"/>
                <a:cs typeface="+mn-cs"/>
              </a:rPr>
              <a:t>data structures</a:t>
            </a:r>
            <a:r>
              <a:rPr kumimoji="0" lang="en-US" altLang="zh-CN" sz="1800" b="0" i="0" u="none" strike="noStrike" kern="0" cap="none" spc="0" normalizeH="0" baseline="0" noProof="1">
                <a:solidFill>
                  <a:schemeClr val="tx1"/>
                </a:solidFill>
                <a:latin typeface="+mn-lt"/>
                <a:ea typeface="MS PGothic" panose="020B0600070205080204" pitchFamily="34" charset="-128"/>
                <a:cs typeface="+mn-cs"/>
              </a:rPr>
              <a:t> that enable the programs to adequately manipulate information and </a:t>
            </a:r>
            <a:endParaRPr kumimoji="0" lang="en-US" altLang="zh-CN" sz="1800" b="0" i="0" u="none" strike="noStrike" kern="0" cap="none" spc="0" normalizeH="0" baseline="0" noProof="1">
              <a:solidFill>
                <a:schemeClr val="tx1"/>
              </a:solidFill>
              <a:latin typeface="+mn-lt"/>
              <a:ea typeface="MS PGothic" panose="020B0600070205080204" pitchFamily="34" charset="-128"/>
              <a:cs typeface="+mn-cs"/>
            </a:endParaRPr>
          </a:p>
          <a:p>
            <a:pPr marL="533400" marR="0" indent="-533400" algn="l" defTabSz="914400" rtl="0" eaLnBrk="0" fontAlgn="base" latinLnBrk="0" hangingPunct="0">
              <a:lnSpc>
                <a:spcPct val="80000"/>
              </a:lnSpc>
              <a:spcBef>
                <a:spcPct val="20000"/>
              </a:spcBef>
              <a:spcAft>
                <a:spcPct val="0"/>
              </a:spcAft>
              <a:buClr>
                <a:srgbClr val="52A930"/>
              </a:buClr>
              <a:buSzTx/>
              <a:buFontTx/>
              <a:buChar char="•"/>
            </a:pPr>
            <a:r>
              <a:rPr kumimoji="0" lang="en-US" altLang="zh-CN" sz="1800" b="0" i="0" u="none" strike="noStrike" kern="0" cap="none" spc="0" normalizeH="0" baseline="0" noProof="1">
                <a:solidFill>
                  <a:srgbClr val="FF0000"/>
                </a:solidFill>
                <a:latin typeface="+mn-lt"/>
                <a:ea typeface="MS PGothic" panose="020B0600070205080204" pitchFamily="34" charset="-128"/>
                <a:cs typeface="+mn-cs"/>
              </a:rPr>
              <a:t>documentation</a:t>
            </a:r>
            <a:r>
              <a:rPr kumimoji="0" lang="en-US" altLang="zh-CN" sz="1800" b="0" i="0" u="none" strike="noStrike" kern="0" cap="none" spc="0" normalizeH="0" baseline="0" noProof="1">
                <a:solidFill>
                  <a:schemeClr val="tx1"/>
                </a:solidFill>
                <a:latin typeface="+mn-lt"/>
                <a:ea typeface="MS PGothic" panose="020B0600070205080204" pitchFamily="34" charset="-128"/>
                <a:cs typeface="+mn-cs"/>
              </a:rPr>
              <a:t> that describes the operation and use of the programs. </a:t>
            </a:r>
            <a:endParaRPr kumimoji="0" lang="en-US" altLang="zh-CN" sz="1800" b="0" i="0" u="none" strike="noStrike" kern="0" cap="none" spc="0" normalizeH="0" baseline="0" noProof="1">
              <a:solidFill>
                <a:schemeClr val="tx1"/>
              </a:solidFill>
              <a:latin typeface="+mn-lt"/>
              <a:ea typeface="MS PGothic" panose="020B0600070205080204" pitchFamily="34" charset="-128"/>
              <a:cs typeface="+mn-cs"/>
            </a:endParaRPr>
          </a:p>
          <a:p>
            <a:pPr marL="533400" marR="0" indent="-533400" algn="l" defTabSz="914400" rtl="0" eaLnBrk="0" fontAlgn="base" latinLnBrk="0" hangingPunct="0">
              <a:lnSpc>
                <a:spcPct val="80000"/>
              </a:lnSpc>
              <a:spcBef>
                <a:spcPct val="20000"/>
              </a:spcBef>
              <a:spcAft>
                <a:spcPct val="0"/>
              </a:spcAft>
              <a:buClr>
                <a:srgbClr val="52A930"/>
              </a:buClr>
              <a:buSzTx/>
              <a:buFontTx/>
              <a:buChar char="•"/>
            </a:pPr>
            <a:endParaRPr kumimoji="0" lang="en-US" altLang="ja-JP" sz="1800" b="0" i="0" u="none" strike="noStrike" kern="0" cap="none" spc="0" normalizeH="0" baseline="0" noProof="1">
              <a:solidFill>
                <a:schemeClr val="tx1"/>
              </a:solidFill>
              <a:latin typeface="+mn-lt"/>
              <a:ea typeface="MS PGothic" panose="020B0600070205080204" pitchFamily="34" charset="-128"/>
              <a:cs typeface="+mn-cs"/>
            </a:endParaRPr>
          </a:p>
          <a:p>
            <a:pPr marL="914400" marR="0" lvl="1" indent="-457200" algn="l" defTabSz="914400" rtl="0" eaLnBrk="0" fontAlgn="base" latinLnBrk="0" hangingPunct="0">
              <a:lnSpc>
                <a:spcPct val="80000"/>
              </a:lnSpc>
              <a:spcBef>
                <a:spcPct val="20000"/>
              </a:spcBef>
              <a:spcAft>
                <a:spcPct val="0"/>
              </a:spcAft>
              <a:buClr>
                <a:srgbClr val="52A930"/>
              </a:buClr>
              <a:buSzTx/>
              <a:buFontTx/>
              <a:buNone/>
            </a:pPr>
            <a:endParaRPr kumimoji="0" lang="en-US" altLang="zh-CN" sz="1800" b="0" i="0" u="none" strike="noStrike" kern="0" cap="none" spc="0" normalizeH="0" baseline="0" noProof="1">
              <a:solidFill>
                <a:schemeClr val="tx1"/>
              </a:solidFill>
              <a:latin typeface="+mn-lt"/>
              <a:ea typeface="宋体" panose="02010600030101010101" pitchFamily="2" charset="-122"/>
              <a:cs typeface="+mn-ea"/>
            </a:endParaRPr>
          </a:p>
        </p:txBody>
      </p:sp>
      <p:sp>
        <p:nvSpPr>
          <p:cNvPr id="106500"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标题 285697"/>
          <p:cNvSpPr>
            <a:spLocks noGrp="1"/>
          </p:cNvSpPr>
          <p:nvPr>
            <p:ph type="title"/>
          </p:nvPr>
        </p:nvSpPr>
        <p:spPr/>
        <p:txBody>
          <a:bodyPr anchor="ctr" anchorCtr="0"/>
          <a:p>
            <a:r>
              <a:rPr lang="en-US" altLang="ja-JP" sz="2400" b="0"/>
              <a:t>Review</a:t>
            </a:r>
            <a:endParaRPr lang="zh-CN" altLang="en-US" sz="2400" b="0" dirty="0"/>
          </a:p>
        </p:txBody>
      </p:sp>
      <p:sp>
        <p:nvSpPr>
          <p:cNvPr id="285699" name="文本占位符 285698"/>
          <p:cNvSpPr>
            <a:spLocks noGrp="1"/>
          </p:cNvSpPr>
          <p:nvPr>
            <p:ph idx="1"/>
          </p:nvPr>
        </p:nvSpPr>
        <p:spPr>
          <a:xfrm>
            <a:off x="431800" y="1066800"/>
            <a:ext cx="8026400" cy="4419600"/>
          </a:xfrm>
        </p:spPr>
        <p:txBody>
          <a:bodyPr/>
          <a:p>
            <a:pPr marL="533400" marR="0" indent="-533400" algn="l" defTabSz="914400" rtl="0" eaLnBrk="0" fontAlgn="base" latinLnBrk="0" hangingPunct="0">
              <a:lnSpc>
                <a:spcPct val="100000"/>
              </a:lnSpc>
              <a:spcBef>
                <a:spcPct val="20000"/>
              </a:spcBef>
              <a:spcAft>
                <a:spcPct val="0"/>
              </a:spcAft>
              <a:buClr>
                <a:srgbClr val="52A930"/>
              </a:buClr>
              <a:buSzTx/>
              <a:buFontTx/>
              <a:buNone/>
            </a:pPr>
            <a:r>
              <a:rPr kumimoji="0" lang="en-US" altLang="ja-JP" sz="2800" b="0" i="0" u="none" strike="noStrike" kern="0" cap="none" spc="0" normalizeH="0" baseline="0" noProof="1">
                <a:solidFill>
                  <a:schemeClr val="tx1"/>
                </a:solidFill>
                <a:latin typeface="+mn-lt"/>
                <a:ea typeface="MS PGothic" panose="020B0600070205080204" pitchFamily="34" charset="-128"/>
                <a:cs typeface="+mn-cs"/>
              </a:rPr>
              <a:t>Software (</a:t>
            </a:r>
            <a:r>
              <a:rPr kumimoji="0" lang="en-US" altLang="ja-JP" sz="2800" b="0" i="0" u="none" strike="noStrike" kern="0" cap="none" spc="0" normalizeH="0" baseline="0" noProof="1" err="1">
                <a:solidFill>
                  <a:schemeClr val="tx1"/>
                </a:solidFill>
                <a:latin typeface="+mn-lt"/>
                <a:ea typeface="MS PGothic" panose="020B0600070205080204" pitchFamily="34" charset="-128"/>
                <a:cs typeface="+mn-cs"/>
              </a:rPr>
              <a:t>vs</a:t>
            </a:r>
            <a:r>
              <a:rPr kumimoji="0" lang="en-US" altLang="ja-JP" sz="2800" b="0" i="0" u="none" strike="noStrike" kern="0" cap="none" spc="0" normalizeH="0" baseline="0" noProof="1">
                <a:solidFill>
                  <a:schemeClr val="tx1"/>
                </a:solidFill>
                <a:latin typeface="+mn-lt"/>
                <a:ea typeface="MS PGothic" panose="020B0600070205080204" pitchFamily="34" charset="-128"/>
                <a:cs typeface="+mn-cs"/>
              </a:rPr>
              <a:t> hardware)</a:t>
            </a:r>
            <a:endParaRPr kumimoji="0" lang="en-US" altLang="ja-JP" sz="2800" b="0" i="0" u="none" strike="noStrike" kern="0" cap="none" spc="0" normalizeH="0" baseline="0" noProof="1">
              <a:solidFill>
                <a:schemeClr val="tx1"/>
              </a:solidFill>
              <a:latin typeface="+mn-lt"/>
              <a:ea typeface="MS PGothic" panose="020B0600070205080204" pitchFamily="34" charset="-128"/>
              <a:cs typeface="+mn-cs"/>
            </a:endParaRPr>
          </a:p>
          <a:p>
            <a:pPr marL="914400" marR="0" lvl="1" indent="-457200" algn="l" defTabSz="914400" rtl="0" eaLnBrk="0" fontAlgn="base" latinLnBrk="0" hangingPunct="0">
              <a:lnSpc>
                <a:spcPct val="100000"/>
              </a:lnSpc>
              <a:spcBef>
                <a:spcPct val="20000"/>
              </a:spcBef>
              <a:spcAft>
                <a:spcPct val="0"/>
              </a:spcAft>
              <a:buClr>
                <a:srgbClr val="52A930"/>
              </a:buClr>
              <a:buSzTx/>
              <a:buFontTx/>
              <a:buChar char="–"/>
            </a:pPr>
            <a:endParaRPr kumimoji="0" lang="en-US" altLang="zh-TW" sz="2400" b="0" i="0" u="none" strike="noStrike" kern="0" cap="none" spc="0" normalizeH="0" baseline="0" noProof="1">
              <a:solidFill>
                <a:schemeClr val="tx1"/>
              </a:solidFill>
              <a:effectLst>
                <a:outerShdw blurRad="38100" dist="38100" dir="2700000">
                  <a:srgbClr val="C0C0C0"/>
                </a:outerShdw>
              </a:effectLst>
              <a:latin typeface="+mn-lt"/>
              <a:ea typeface="MS PGothic" panose="020B0600070205080204" pitchFamily="34" charset="-128"/>
              <a:cs typeface="+mn-ea"/>
            </a:endParaRPr>
          </a:p>
          <a:p>
            <a:pPr marL="533400" marR="0" indent="-533400" algn="l" defTabSz="914400" rtl="0" eaLnBrk="0" fontAlgn="base" latinLnBrk="0" hangingPunct="0">
              <a:lnSpc>
                <a:spcPct val="100000"/>
              </a:lnSpc>
              <a:spcBef>
                <a:spcPct val="20000"/>
              </a:spcBef>
              <a:spcAft>
                <a:spcPct val="0"/>
              </a:spcAft>
              <a:buClr>
                <a:srgbClr val="52A930"/>
              </a:buClr>
              <a:buSzTx/>
              <a:buFontTx/>
              <a:buChar char="•"/>
            </a:pPr>
            <a:r>
              <a:rPr kumimoji="0" lang="en-US" altLang="zh-CN" sz="2800" b="0" i="0" u="none" strike="noStrike" kern="0" cap="none" spc="0" normalizeH="0" baseline="0" noProof="1">
                <a:solidFill>
                  <a:schemeClr val="tx1"/>
                </a:solidFill>
                <a:latin typeface="+mn-lt"/>
                <a:ea typeface="MS PGothic" panose="020B0600070205080204" pitchFamily="34" charset="-128"/>
                <a:cs typeface="+mn-cs"/>
              </a:rPr>
              <a:t>Software </a:t>
            </a:r>
            <a:r>
              <a:rPr kumimoji="0" lang="en-US" altLang="zh-CN" sz="2800" b="0" i="0" u="none" strike="noStrike" kern="0" cap="none" spc="0" normalizeH="0" baseline="0" noProof="1">
                <a:solidFill>
                  <a:srgbClr val="FF0000"/>
                </a:solidFill>
                <a:latin typeface="+mn-lt"/>
                <a:ea typeface="MS PGothic" panose="020B0600070205080204" pitchFamily="34" charset="-128"/>
                <a:cs typeface="+mn-cs"/>
              </a:rPr>
              <a:t>is developed</a:t>
            </a:r>
            <a:r>
              <a:rPr kumimoji="0" lang="en-US" altLang="zh-CN" sz="2800" b="0" i="0" u="none" strike="noStrike" kern="0" cap="none" spc="0" normalizeH="0" baseline="0" noProof="1">
                <a:solidFill>
                  <a:schemeClr val="tx1"/>
                </a:solidFill>
                <a:latin typeface="+mn-lt"/>
                <a:ea typeface="MS PGothic" panose="020B0600070205080204" pitchFamily="34" charset="-128"/>
                <a:cs typeface="+mn-cs"/>
              </a:rPr>
              <a:t> or engineered, it is not manufactured in the classical sense.</a:t>
            </a:r>
            <a:endParaRPr kumimoji="0" lang="en-US" altLang="zh-CN" sz="2800" b="0" i="0" u="none" strike="noStrike" kern="0" cap="none" spc="0" normalizeH="0" baseline="0" noProof="1">
              <a:solidFill>
                <a:schemeClr val="tx1"/>
              </a:solidFill>
              <a:latin typeface="+mn-lt"/>
              <a:ea typeface="MS PGothic" panose="020B0600070205080204" pitchFamily="34" charset="-128"/>
              <a:cs typeface="+mn-cs"/>
            </a:endParaRPr>
          </a:p>
          <a:p>
            <a:pPr marL="533400" marR="0" indent="-533400" algn="l" defTabSz="914400" rtl="0" eaLnBrk="0" fontAlgn="base" latinLnBrk="0" hangingPunct="0">
              <a:lnSpc>
                <a:spcPct val="100000"/>
              </a:lnSpc>
              <a:spcBef>
                <a:spcPct val="20000"/>
              </a:spcBef>
              <a:spcAft>
                <a:spcPct val="0"/>
              </a:spcAft>
              <a:buClr>
                <a:srgbClr val="52A930"/>
              </a:buClr>
              <a:buSzTx/>
              <a:buFontTx/>
              <a:buChar char="•"/>
            </a:pPr>
            <a:r>
              <a:rPr kumimoji="0" lang="en-US" altLang="zh-CN" sz="2800" b="0" i="0" u="none" strike="noStrike" kern="0" cap="none" spc="0" normalizeH="0" baseline="0" noProof="1">
                <a:solidFill>
                  <a:schemeClr val="tx1"/>
                </a:solidFill>
                <a:latin typeface="+mn-lt"/>
                <a:ea typeface="MS PGothic" panose="020B0600070205080204" pitchFamily="34" charset="-128"/>
                <a:cs typeface="+mn-cs"/>
              </a:rPr>
              <a:t>Software </a:t>
            </a:r>
            <a:r>
              <a:rPr kumimoji="0" lang="en-US" altLang="zh-CN" sz="2800" b="0" i="0" u="none" strike="noStrike" kern="0" cap="none" spc="0" normalizeH="0" baseline="0" noProof="1">
                <a:solidFill>
                  <a:srgbClr val="FF0000"/>
                </a:solidFill>
                <a:latin typeface="+mn-lt"/>
                <a:ea typeface="MS PGothic" panose="020B0600070205080204" pitchFamily="34" charset="-128"/>
                <a:cs typeface="+mn-cs"/>
              </a:rPr>
              <a:t>doesn't "wear out."</a:t>
            </a:r>
            <a:r>
              <a:rPr kumimoji="0" lang="en-US" altLang="zh-CN" sz="2800" b="0" i="0" u="none" strike="noStrike" kern="0" cap="none" spc="0" normalizeH="0" baseline="0" noProof="1">
                <a:solidFill>
                  <a:schemeClr val="tx1"/>
                </a:solidFill>
                <a:latin typeface="+mn-lt"/>
                <a:ea typeface="MS PGothic" panose="020B0600070205080204" pitchFamily="34" charset="-128"/>
                <a:cs typeface="+mn-cs"/>
              </a:rPr>
              <a:t> </a:t>
            </a:r>
            <a:endParaRPr kumimoji="0" lang="en-US" altLang="zh-CN" sz="2800" b="0" i="0" u="none" strike="noStrike" kern="0" cap="none" spc="0" normalizeH="0" baseline="0" noProof="1">
              <a:solidFill>
                <a:schemeClr val="tx1"/>
              </a:solidFill>
              <a:latin typeface="+mn-lt"/>
              <a:ea typeface="MS PGothic" panose="020B0600070205080204" pitchFamily="34" charset="-128"/>
              <a:cs typeface="+mn-cs"/>
            </a:endParaRPr>
          </a:p>
          <a:p>
            <a:pPr marL="533400" marR="0" indent="-533400" algn="l" defTabSz="914400" rtl="0" eaLnBrk="0" fontAlgn="base" latinLnBrk="0" hangingPunct="0">
              <a:lnSpc>
                <a:spcPct val="100000"/>
              </a:lnSpc>
              <a:spcBef>
                <a:spcPct val="20000"/>
              </a:spcBef>
              <a:spcAft>
                <a:spcPct val="0"/>
              </a:spcAft>
              <a:buClr>
                <a:srgbClr val="52A930"/>
              </a:buClr>
              <a:buSzTx/>
              <a:buFontTx/>
              <a:buChar char="•"/>
            </a:pPr>
            <a:r>
              <a:rPr kumimoji="0" lang="en-US" altLang="zh-CN" sz="2800" b="0" i="0" u="none" strike="noStrike" kern="0" cap="none" spc="0" normalizeH="0" baseline="0" noProof="1">
                <a:solidFill>
                  <a:schemeClr val="tx1"/>
                </a:solidFill>
                <a:latin typeface="+mn-lt"/>
                <a:ea typeface="MS PGothic" panose="020B0600070205080204" pitchFamily="34" charset="-128"/>
                <a:cs typeface="+mn-cs"/>
              </a:rPr>
              <a:t>Although the industry is moving toward component-based construction, most software continues to be </a:t>
            </a:r>
            <a:r>
              <a:rPr kumimoji="0" lang="en-US" altLang="zh-CN" sz="2800" b="0" i="0" u="none" strike="noStrike" kern="0" cap="none" spc="0" normalizeH="0" baseline="0" noProof="1">
                <a:solidFill>
                  <a:srgbClr val="FF0000"/>
                </a:solidFill>
                <a:latin typeface="+mn-lt"/>
                <a:ea typeface="MS PGothic" panose="020B0600070205080204" pitchFamily="34" charset="-128"/>
                <a:cs typeface="+mn-cs"/>
              </a:rPr>
              <a:t>custom-built</a:t>
            </a:r>
            <a:r>
              <a:rPr kumimoji="0" lang="en-US" altLang="zh-CN" sz="2800" b="1" i="1" u="none" strike="noStrike" kern="0" cap="none" spc="0" normalizeH="0" baseline="0" noProof="1">
                <a:solidFill>
                  <a:schemeClr val="tx1"/>
                </a:solidFill>
                <a:latin typeface="+mn-lt"/>
                <a:ea typeface="MS PGothic" panose="020B0600070205080204" pitchFamily="34" charset="-128"/>
                <a:cs typeface="+mn-cs"/>
              </a:rPr>
              <a:t>.</a:t>
            </a:r>
            <a:endParaRPr kumimoji="0" lang="en-US" altLang="zh-CN" sz="2800" b="1" i="1" u="none" strike="noStrike" kern="0" cap="none" spc="0" normalizeH="0" baseline="0" noProof="1">
              <a:solidFill>
                <a:schemeClr val="tx1"/>
              </a:solidFill>
              <a:latin typeface="+mn-lt"/>
              <a:ea typeface="MS PGothic" panose="020B0600070205080204" pitchFamily="34" charset="-128"/>
              <a:cs typeface="+mn-cs"/>
            </a:endParaRPr>
          </a:p>
          <a:p>
            <a:pPr marL="533400" marR="0" indent="-533400" algn="l" defTabSz="914400" rtl="0" eaLnBrk="0" fontAlgn="base" latinLnBrk="0" hangingPunct="0">
              <a:lnSpc>
                <a:spcPct val="100000"/>
              </a:lnSpc>
              <a:spcBef>
                <a:spcPct val="20000"/>
              </a:spcBef>
              <a:spcAft>
                <a:spcPct val="0"/>
              </a:spcAft>
              <a:buClr>
                <a:srgbClr val="52A930"/>
              </a:buClr>
              <a:buSzTx/>
              <a:buFontTx/>
              <a:buChar char="•"/>
            </a:pPr>
            <a:endParaRPr kumimoji="0" lang="en-US" altLang="zh-CN" sz="2800" b="0" i="0" u="none" strike="noStrike" kern="0" cap="none" spc="0" normalizeH="0" baseline="0" noProof="1">
              <a:solidFill>
                <a:schemeClr val="tx1"/>
              </a:solidFill>
              <a:effectLst>
                <a:outerShdw blurRad="38100" dist="38100" dir="2700000">
                  <a:srgbClr val="C0C0C0"/>
                </a:outerShdw>
              </a:effectLst>
              <a:latin typeface="+mn-lt"/>
              <a:ea typeface="MS PGothic" panose="020B0600070205080204" pitchFamily="34" charset="-128"/>
              <a:cs typeface="+mn-cs"/>
            </a:endParaRPr>
          </a:p>
          <a:p>
            <a:pPr marL="533400" marR="0" indent="-533400" algn="l" defTabSz="914400" rtl="0" eaLnBrk="0" fontAlgn="base" latinLnBrk="0" hangingPunct="0">
              <a:lnSpc>
                <a:spcPct val="100000"/>
              </a:lnSpc>
              <a:spcBef>
                <a:spcPct val="20000"/>
              </a:spcBef>
              <a:spcAft>
                <a:spcPct val="0"/>
              </a:spcAft>
              <a:buClr>
                <a:srgbClr val="52A930"/>
              </a:buClr>
              <a:buSzTx/>
              <a:buFontTx/>
              <a:buNone/>
            </a:pPr>
            <a:endParaRPr kumimoji="0" lang="zh-CN" altLang="en-US" sz="2800" b="0" i="0" u="none" strike="noStrike" kern="0" cap="none" spc="0" normalizeH="0" baseline="0" noProof="1" dirty="0">
              <a:solidFill>
                <a:schemeClr val="tx1"/>
              </a:solidFill>
              <a:latin typeface="+mn-lt"/>
              <a:ea typeface="MS PGothic" panose="020B0600070205080204" pitchFamily="34" charset="-128"/>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标题 292865"/>
          <p:cNvSpPr>
            <a:spLocks noGrp="1"/>
          </p:cNvSpPr>
          <p:nvPr>
            <p:ph type="title"/>
          </p:nvPr>
        </p:nvSpPr>
        <p:spPr/>
        <p:txBody>
          <a:bodyPr anchor="ctr" anchorCtr="0"/>
          <a:p>
            <a:r>
              <a:rPr lang="en-US" altLang="ja-JP" sz="2400" b="0"/>
              <a:t>Review</a:t>
            </a:r>
            <a:endParaRPr lang="zh-CN" altLang="en-US" sz="2400" b="0" dirty="0"/>
          </a:p>
        </p:txBody>
      </p:sp>
      <p:sp>
        <p:nvSpPr>
          <p:cNvPr id="292867" name="文本占位符 292866"/>
          <p:cNvSpPr>
            <a:spLocks noGrp="1"/>
          </p:cNvSpPr>
          <p:nvPr>
            <p:ph idx="1"/>
          </p:nvPr>
        </p:nvSpPr>
        <p:spPr>
          <a:xfrm>
            <a:off x="431800" y="1066800"/>
            <a:ext cx="8026400" cy="4419600"/>
          </a:xfrm>
        </p:spPr>
        <p:txBody>
          <a:bodyPr/>
          <a:p>
            <a:pPr marL="533400" marR="0" indent="-533400" algn="l" defTabSz="914400" rtl="0" eaLnBrk="0" fontAlgn="base" latinLnBrk="0" hangingPunct="0">
              <a:lnSpc>
                <a:spcPct val="90000"/>
              </a:lnSpc>
              <a:spcBef>
                <a:spcPct val="20000"/>
              </a:spcBef>
              <a:spcAft>
                <a:spcPct val="0"/>
              </a:spcAft>
              <a:buClr>
                <a:srgbClr val="52A930"/>
              </a:buClr>
              <a:buSzTx/>
              <a:buFontTx/>
              <a:buNone/>
            </a:pPr>
            <a:r>
              <a:rPr kumimoji="0" lang="en-US" altLang="zh-CN" sz="2400" b="0" i="0" u="none" strike="noStrike" kern="0" cap="none" spc="0" normalizeH="0" baseline="0" noProof="1">
                <a:solidFill>
                  <a:schemeClr val="tx1"/>
                </a:solidFill>
                <a:latin typeface="Palatino" pitchFamily="-128" charset="0"/>
                <a:ea typeface="宋体" panose="02010600030101010101" pitchFamily="2" charset="-122"/>
                <a:cs typeface="+mn-cs"/>
              </a:rPr>
              <a:t>Software Engineering </a:t>
            </a:r>
            <a:endParaRPr kumimoji="0" lang="en-US" altLang="zh-CN" sz="2400" b="0" i="0" u="none" strike="noStrike" kern="0" cap="none" spc="0" normalizeH="0" baseline="0" noProof="1">
              <a:solidFill>
                <a:schemeClr val="tx1"/>
              </a:solidFill>
              <a:latin typeface="Palatino" pitchFamily="-128" charset="0"/>
              <a:ea typeface="宋体" panose="02010600030101010101" pitchFamily="2" charset="-122"/>
              <a:cs typeface="+mn-cs"/>
            </a:endParaRPr>
          </a:p>
          <a:p>
            <a:pPr marL="533400" marR="0" indent="-533400" algn="l" defTabSz="914400" rtl="0" eaLnBrk="0" fontAlgn="base" latinLnBrk="0" hangingPunct="0">
              <a:lnSpc>
                <a:spcPct val="90000"/>
              </a:lnSpc>
              <a:spcBef>
                <a:spcPct val="20000"/>
              </a:spcBef>
              <a:spcAft>
                <a:spcPct val="0"/>
              </a:spcAft>
              <a:buClr>
                <a:srgbClr val="52A930"/>
              </a:buClr>
              <a:buSzTx/>
              <a:buFontTx/>
              <a:buNone/>
            </a:pPr>
            <a:r>
              <a:rPr kumimoji="0" lang="en-US" altLang="zh-CN" sz="2400" b="0" i="0" u="none" strike="noStrike" kern="0" cap="none" spc="0" normalizeH="0" baseline="0" noProof="1">
                <a:solidFill>
                  <a:schemeClr val="tx1"/>
                </a:solidFill>
                <a:latin typeface="Palatino" pitchFamily="-128" charset="0"/>
                <a:ea typeface="宋体" panose="02010600030101010101" pitchFamily="2" charset="-122"/>
                <a:cs typeface="+mn-cs"/>
              </a:rPr>
              <a:t>      the establishment and use of sound engineering principles in order to obtain economically software that is reliable and works efficiently on real machines.</a:t>
            </a:r>
            <a:endParaRPr kumimoji="0" lang="en-US" altLang="zh-CN" sz="2400" b="0" i="0" u="none" strike="noStrike" kern="0" cap="none" spc="0" normalizeH="0" baseline="0" noProof="1">
              <a:solidFill>
                <a:schemeClr val="tx1"/>
              </a:solidFill>
              <a:latin typeface="Palatino" pitchFamily="-128" charset="0"/>
              <a:ea typeface="宋体" panose="02010600030101010101" pitchFamily="2" charset="-122"/>
              <a:cs typeface="+mn-cs"/>
            </a:endParaRPr>
          </a:p>
          <a:p>
            <a:pPr marL="533400" marR="0" indent="-533400" algn="l" defTabSz="914400" rtl="0" eaLnBrk="0" fontAlgn="base" latinLnBrk="0" hangingPunct="0">
              <a:lnSpc>
                <a:spcPct val="90000"/>
              </a:lnSpc>
              <a:spcBef>
                <a:spcPct val="20000"/>
              </a:spcBef>
              <a:spcAft>
                <a:spcPct val="0"/>
              </a:spcAft>
              <a:buClr>
                <a:srgbClr val="52A930"/>
              </a:buClr>
              <a:buSzTx/>
              <a:buFontTx/>
              <a:buNone/>
            </a:pPr>
            <a:endParaRPr kumimoji="0" lang="en-US" altLang="zh-CN" sz="2400" b="0" i="0" u="none" strike="noStrike" kern="0" cap="none" spc="0" normalizeH="0" baseline="0" noProof="1">
              <a:solidFill>
                <a:schemeClr val="tx1"/>
              </a:solidFill>
              <a:latin typeface="Palatino" pitchFamily="-128" charset="0"/>
              <a:ea typeface="宋体" panose="02010600030101010101" pitchFamily="2" charset="-122"/>
              <a:cs typeface="+mn-cs"/>
            </a:endParaRPr>
          </a:p>
          <a:p>
            <a:pPr marL="533400" marR="0" indent="-533400" algn="l" defTabSz="914400" rtl="0" eaLnBrk="0" fontAlgn="base" latinLnBrk="0" hangingPunct="0">
              <a:lnSpc>
                <a:spcPct val="90000"/>
              </a:lnSpc>
              <a:spcBef>
                <a:spcPct val="20000"/>
              </a:spcBef>
              <a:spcAft>
                <a:spcPct val="0"/>
              </a:spcAft>
              <a:buClr>
                <a:srgbClr val="52A930"/>
              </a:buClr>
              <a:buSzTx/>
              <a:buFontTx/>
              <a:buNone/>
            </a:pPr>
            <a:r>
              <a:rPr kumimoji="0" lang="en-US" altLang="zh-CN" sz="2400" b="0" i="0" u="none" strike="noStrike" kern="0" cap="none" spc="0" normalizeH="0" baseline="0" noProof="1">
                <a:solidFill>
                  <a:schemeClr val="tx1"/>
                </a:solidFill>
                <a:latin typeface="Palatino" pitchFamily="-128" charset="0"/>
                <a:ea typeface="宋体" panose="02010600030101010101" pitchFamily="2" charset="-122"/>
                <a:cs typeface="+mn-cs"/>
              </a:rPr>
              <a:t>IEEE: Software Engineering </a:t>
            </a:r>
            <a:endParaRPr kumimoji="0" lang="en-US" altLang="zh-CN" sz="2400" b="0" i="0" u="none" strike="noStrike" kern="0" cap="none" spc="0" normalizeH="0" baseline="0" noProof="1">
              <a:solidFill>
                <a:schemeClr val="tx1"/>
              </a:solidFill>
              <a:latin typeface="Palatino" pitchFamily="-128" charset="0"/>
              <a:ea typeface="宋体" panose="02010600030101010101" pitchFamily="2" charset="-122"/>
              <a:cs typeface="+mn-cs"/>
            </a:endParaRPr>
          </a:p>
          <a:p>
            <a:pPr marL="533400" marR="0" indent="-533400" algn="l" defTabSz="914400" rtl="0" eaLnBrk="0" fontAlgn="base" latinLnBrk="0" hangingPunct="0">
              <a:lnSpc>
                <a:spcPct val="90000"/>
              </a:lnSpc>
              <a:spcBef>
                <a:spcPct val="20000"/>
              </a:spcBef>
              <a:spcAft>
                <a:spcPct val="0"/>
              </a:spcAft>
              <a:buClr>
                <a:srgbClr val="52A930"/>
              </a:buClr>
              <a:buSzTx/>
              <a:buFontTx/>
              <a:buAutoNum type="arabicParenBoth"/>
            </a:pPr>
            <a:r>
              <a:rPr kumimoji="0" lang="en-US" altLang="zh-CN" sz="2400" b="0" i="0" u="none" strike="noStrike" kern="0" cap="none" spc="0" normalizeH="0" baseline="0" noProof="1">
                <a:solidFill>
                  <a:schemeClr val="tx1"/>
                </a:solidFill>
                <a:effectLst>
                  <a:outerShdw blurRad="38100" dist="38100" dir="2700000">
                    <a:srgbClr val="C0C0C0"/>
                  </a:outerShdw>
                </a:effectLst>
                <a:latin typeface="+mn-lt"/>
                <a:ea typeface="MS PGothic" panose="020B0600070205080204" pitchFamily="34" charset="-128"/>
                <a:cs typeface="+mn-cs"/>
              </a:rPr>
              <a:t>The application of a systematic, disciplined, quantifiable approach to the development, operation, and maintenance of software; that is, the application of engineering to software. </a:t>
            </a:r>
            <a:r>
              <a:rPr kumimoji="0" lang="en-US" altLang="zh-CN" sz="2400" b="0" i="0" u="none" strike="noStrike" kern="0" cap="none" spc="0" normalizeH="0" baseline="0" noProof="1">
                <a:solidFill>
                  <a:schemeClr val="tx1"/>
                </a:solidFill>
                <a:effectLst>
                  <a:outerShdw blurRad="38100" dist="38100" dir="2700000">
                    <a:srgbClr val="C0C0C0"/>
                  </a:outerShdw>
                </a:effectLst>
                <a:latin typeface="宋体" panose="02010600030101010101" pitchFamily="2" charset="-122"/>
                <a:ea typeface="宋体" panose="02010600030101010101" pitchFamily="2" charset="-122"/>
                <a:cs typeface="+mn-cs"/>
              </a:rPr>
              <a:t>(</a:t>
            </a:r>
            <a:r>
              <a:rPr kumimoji="0" lang="zh-CN" altLang="en-US" sz="2400" b="0" i="0" u="none" strike="noStrike" kern="0" cap="none" spc="0" normalizeH="0" baseline="0" noProof="1" dirty="0">
                <a:solidFill>
                  <a:schemeClr val="tx1"/>
                </a:solidFill>
                <a:effectLst>
                  <a:outerShdw blurRad="38100" dist="38100" dir="2700000">
                    <a:srgbClr val="C0C0C0"/>
                  </a:outerShdw>
                </a:effectLst>
                <a:latin typeface="宋体" panose="02010600030101010101" pitchFamily="2" charset="-122"/>
                <a:ea typeface="宋体" panose="02010600030101010101" pitchFamily="2" charset="-122"/>
                <a:cs typeface="+mn-cs"/>
              </a:rPr>
              <a:t>系统化的、规范的、可量化的</a:t>
            </a:r>
            <a:r>
              <a:rPr kumimoji="0" lang="en-US" altLang="zh-CN" sz="2400" b="0" i="0" u="none" strike="noStrike" kern="0" cap="none" spc="0" normalizeH="0" baseline="0" noProof="1">
                <a:solidFill>
                  <a:schemeClr val="tx1"/>
                </a:solidFill>
                <a:effectLst>
                  <a:outerShdw blurRad="38100" dist="38100" dir="2700000">
                    <a:srgbClr val="C0C0C0"/>
                  </a:outerShdw>
                </a:effectLst>
                <a:latin typeface="宋体" panose="02010600030101010101" pitchFamily="2" charset="-122"/>
                <a:ea typeface="宋体" panose="02010600030101010101" pitchFamily="2" charset="-122"/>
                <a:cs typeface="+mn-cs"/>
              </a:rPr>
              <a:t>)</a:t>
            </a:r>
            <a:endParaRPr kumimoji="0" lang="en-US" altLang="zh-CN" sz="2400" b="0" i="0" u="none" strike="noStrike" kern="0" cap="none" spc="0" normalizeH="0" baseline="0" noProof="1">
              <a:solidFill>
                <a:schemeClr val="tx1"/>
              </a:solidFill>
              <a:effectLst>
                <a:outerShdw blurRad="38100" dist="38100" dir="2700000">
                  <a:srgbClr val="C0C0C0"/>
                </a:outerShdw>
              </a:effectLst>
              <a:latin typeface="宋体" panose="02010600030101010101" pitchFamily="2" charset="-122"/>
              <a:ea typeface="宋体" panose="02010600030101010101" pitchFamily="2" charset="-122"/>
              <a:cs typeface="+mn-cs"/>
            </a:endParaRPr>
          </a:p>
          <a:p>
            <a:pPr marL="533400" marR="0" indent="-533400" algn="l" defTabSz="914400" rtl="0" eaLnBrk="0" fontAlgn="base" latinLnBrk="0" hangingPunct="0">
              <a:lnSpc>
                <a:spcPct val="90000"/>
              </a:lnSpc>
              <a:spcBef>
                <a:spcPct val="20000"/>
              </a:spcBef>
              <a:spcAft>
                <a:spcPct val="0"/>
              </a:spcAft>
              <a:buClr>
                <a:srgbClr val="52A930"/>
              </a:buClr>
              <a:buSzTx/>
              <a:buFontTx/>
              <a:buAutoNum type="arabicParenBoth"/>
            </a:pPr>
            <a:r>
              <a:rPr kumimoji="0" lang="en-US" altLang="zh-CN" sz="2400" b="0" i="0" u="none" strike="noStrike" kern="0" cap="none" spc="0" normalizeH="0" baseline="0" noProof="1">
                <a:solidFill>
                  <a:schemeClr val="tx1"/>
                </a:solidFill>
                <a:effectLst>
                  <a:outerShdw blurRad="38100" dist="38100" dir="2700000">
                    <a:srgbClr val="C0C0C0"/>
                  </a:outerShdw>
                </a:effectLst>
                <a:latin typeface="+mn-lt"/>
                <a:ea typeface="MS PGothic" panose="020B0600070205080204" pitchFamily="34" charset="-128"/>
                <a:cs typeface="+mn-cs"/>
              </a:rPr>
              <a:t>The study of approaches as in (1).</a:t>
            </a:r>
            <a:endParaRPr kumimoji="0" lang="en-US" altLang="ja-JP" sz="2400" b="0" i="0" u="none" strike="noStrike" kern="0" cap="none" spc="0" normalizeH="0" baseline="0" noProof="1">
              <a:solidFill>
                <a:schemeClr val="tx1"/>
              </a:solidFill>
              <a:effectLst>
                <a:outerShdw blurRad="38100" dist="38100" dir="2700000">
                  <a:srgbClr val="C0C0C0"/>
                </a:outerShdw>
              </a:effectLst>
              <a:latin typeface="+mn-lt"/>
              <a:ea typeface="MS PGothic" panose="020B0600070205080204" pitchFamily="34" charset="-128"/>
              <a:cs typeface="+mn-cs"/>
            </a:endParaRPr>
          </a:p>
          <a:p>
            <a:pPr marL="533400" marR="0" indent="-533400" algn="l" defTabSz="914400" rtl="0" eaLnBrk="0" fontAlgn="base" latinLnBrk="0" hangingPunct="0">
              <a:lnSpc>
                <a:spcPct val="90000"/>
              </a:lnSpc>
              <a:spcBef>
                <a:spcPct val="20000"/>
              </a:spcBef>
              <a:spcAft>
                <a:spcPct val="0"/>
              </a:spcAft>
              <a:buClr>
                <a:srgbClr val="52A930"/>
              </a:buClr>
              <a:buSzTx/>
              <a:buFontTx/>
              <a:buChar char="•"/>
            </a:pPr>
            <a:endParaRPr kumimoji="0" lang="en-US" altLang="zh-CN" sz="2400" b="0" i="0" u="none" strike="noStrike" kern="0" cap="none" spc="0" normalizeH="0" baseline="0" noProof="1">
              <a:solidFill>
                <a:schemeClr val="tx1"/>
              </a:solidFill>
              <a:effectLst>
                <a:outerShdw blurRad="38100" dist="38100" dir="2700000">
                  <a:srgbClr val="C0C0C0"/>
                </a:outerShdw>
              </a:effectLst>
              <a:latin typeface="+mn-lt"/>
              <a:ea typeface="MS PGothic" panose="020B0600070205080204" pitchFamily="34" charset="-128"/>
              <a:cs typeface="+mn-cs"/>
            </a:endParaRPr>
          </a:p>
          <a:p>
            <a:pPr marL="533400" marR="0" indent="-533400" algn="l" defTabSz="914400" rtl="0" eaLnBrk="0" fontAlgn="base" latinLnBrk="0" hangingPunct="0">
              <a:lnSpc>
                <a:spcPct val="90000"/>
              </a:lnSpc>
              <a:spcBef>
                <a:spcPct val="20000"/>
              </a:spcBef>
              <a:spcAft>
                <a:spcPct val="0"/>
              </a:spcAft>
              <a:buClr>
                <a:srgbClr val="52A930"/>
              </a:buClr>
              <a:buSzTx/>
              <a:buFontTx/>
              <a:buNone/>
            </a:pPr>
            <a:endParaRPr kumimoji="0" lang="zh-CN" altLang="en-US" sz="2400" b="0" i="0" u="none" strike="noStrike" kern="0" cap="none" spc="0" normalizeH="0" baseline="0" noProof="1" dirty="0">
              <a:solidFill>
                <a:schemeClr val="tx1"/>
              </a:solidFill>
              <a:latin typeface="+mn-lt"/>
              <a:ea typeface="MS PGothic" panose="020B0600070205080204" pitchFamily="34" charset="-128"/>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页脚占位符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10594" name="灯片编号占位符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zh-CN" sz="1200">
                <a:solidFill>
                  <a:schemeClr val="bg1"/>
                </a:solidFill>
                <a:latin typeface="Arial" panose="020B0604020202020204" pitchFamily="34" charset="0"/>
              </a:rPr>
            </a:fld>
            <a:endParaRPr lang="en-US" altLang="zh-CN" sz="1200">
              <a:solidFill>
                <a:schemeClr val="bg1"/>
              </a:solidFill>
              <a:latin typeface="Arial" panose="020B0604020202020204" pitchFamily="34" charset="0"/>
            </a:endParaRPr>
          </a:p>
        </p:txBody>
      </p:sp>
      <p:sp>
        <p:nvSpPr>
          <p:cNvPr id="110595" name="Rectangle 2"/>
          <p:cNvSpPr>
            <a:spLocks noGrp="1"/>
          </p:cNvSpPr>
          <p:nvPr>
            <p:ph type="title" idx="4294967295"/>
          </p:nvPr>
        </p:nvSpPr>
        <p:spPr>
          <a:xfrm>
            <a:off x="1150938" y="800100"/>
            <a:ext cx="5421312" cy="1331913"/>
          </a:xfrm>
          <a:ln w="12700"/>
        </p:spPr>
        <p:txBody>
          <a:bodyPr vert="horz" wrap="square" lIns="63500" tIns="25400" rIns="63500" bIns="25400" anchor="t" anchorCtr="0">
            <a:spAutoFit/>
          </a:bodyPr>
          <a:p>
            <a:r>
              <a:rPr lang="en-US" altLang="zh-CN">
                <a:ea typeface="宋体" panose="02010600030101010101" pitchFamily="2" charset="-122"/>
              </a:rPr>
              <a:t>A Layered Technology</a:t>
            </a:r>
            <a:br>
              <a:rPr lang="en-US" altLang="zh-CN">
                <a:ea typeface="宋体" panose="02010600030101010101" pitchFamily="2" charset="-122"/>
              </a:rPr>
            </a:br>
            <a:r>
              <a:rPr lang="zh-CN" altLang="en-US" dirty="0">
                <a:ea typeface="宋体" panose="02010600030101010101" pitchFamily="2" charset="-122"/>
              </a:rPr>
              <a:t>软件工程是一种层次化的技术；</a:t>
            </a:r>
            <a:br>
              <a:rPr lang="zh-CN" altLang="en-US" dirty="0">
                <a:ea typeface="宋体" panose="02010600030101010101" pitchFamily="2" charset="-122"/>
              </a:rPr>
            </a:br>
            <a:r>
              <a:rPr lang="zh-CN" altLang="en-US" dirty="0">
                <a:ea typeface="宋体" panose="02010600030101010101" pitchFamily="2" charset="-122"/>
              </a:rPr>
              <a:t>软件工程的基础是过程</a:t>
            </a:r>
            <a:endParaRPr lang="zh-CN" altLang="en-US" dirty="0">
              <a:ea typeface="宋体" panose="02010600030101010101" pitchFamily="2" charset="-122"/>
            </a:endParaRPr>
          </a:p>
        </p:txBody>
      </p:sp>
      <p:sp>
        <p:nvSpPr>
          <p:cNvPr id="110596" name="Rectangle 3"/>
          <p:cNvSpPr/>
          <p:nvPr/>
        </p:nvSpPr>
        <p:spPr>
          <a:xfrm>
            <a:off x="3429000" y="5029200"/>
            <a:ext cx="3084513" cy="417513"/>
          </a:xfrm>
          <a:prstGeom prst="rect">
            <a:avLst/>
          </a:prstGeom>
          <a:noFill/>
          <a:ln w="12700">
            <a:noFill/>
          </a:ln>
        </p:spPr>
        <p:txBody>
          <a:bodyPr wrap="none" lIns="90487" tIns="44450" rIns="90487" bIns="44450">
            <a:spAutoFit/>
          </a:bodyPr>
          <a:p>
            <a:pPr eaLnBrk="0" hangingPunct="0">
              <a:lnSpc>
                <a:spcPct val="90000"/>
              </a:lnSpc>
            </a:pPr>
            <a:r>
              <a:rPr lang="en-US" altLang="zh-CN" b="1" i="1">
                <a:solidFill>
                  <a:schemeClr val="folHlink"/>
                </a:solidFill>
                <a:latin typeface="Palatino" pitchFamily="-128" charset="0"/>
                <a:ea typeface="宋体" panose="02010600030101010101" pitchFamily="2" charset="-122"/>
              </a:rPr>
              <a:t>Software Engineering</a:t>
            </a:r>
            <a:endParaRPr lang="en-US" altLang="zh-CN" b="1">
              <a:latin typeface="Palatino" pitchFamily="-128" charset="0"/>
              <a:ea typeface="宋体" panose="02010600030101010101" pitchFamily="2" charset="-122"/>
            </a:endParaRPr>
          </a:p>
        </p:txBody>
      </p:sp>
      <p:sp>
        <p:nvSpPr>
          <p:cNvPr id="110597" name="Oval 4"/>
          <p:cNvSpPr/>
          <p:nvPr/>
        </p:nvSpPr>
        <p:spPr>
          <a:xfrm>
            <a:off x="1004888" y="3397250"/>
            <a:ext cx="7620000" cy="1285875"/>
          </a:xfrm>
          <a:prstGeom prst="ellipse">
            <a:avLst/>
          </a:prstGeom>
          <a:solidFill>
            <a:srgbClr val="01EA89"/>
          </a:solidFill>
          <a:ln w="12700">
            <a:noFill/>
          </a:ln>
          <a:effectLst>
            <a:outerShdw dist="107763" dir="2699999" algn="ctr" rotWithShape="0">
              <a:srgbClr val="808080"/>
            </a:outerShdw>
          </a:effectLst>
        </p:spPr>
        <p:txBody>
          <a:bodyPr wrap="none" anchor="ctr" anchorCtr="0"/>
          <a:p>
            <a:pPr eaLnBrk="0" hangingPunct="0"/>
            <a:endParaRPr lang="zh-CN" altLang="en-US" dirty="0">
              <a:latin typeface="Arial" panose="020B0604020202020204" pitchFamily="34" charset="0"/>
            </a:endParaRPr>
          </a:p>
        </p:txBody>
      </p:sp>
      <p:sp>
        <p:nvSpPr>
          <p:cNvPr id="110598" name="Oval 5"/>
          <p:cNvSpPr/>
          <p:nvPr/>
        </p:nvSpPr>
        <p:spPr>
          <a:xfrm>
            <a:off x="1462088" y="2968625"/>
            <a:ext cx="6629400" cy="1200150"/>
          </a:xfrm>
          <a:prstGeom prst="ellipse">
            <a:avLst/>
          </a:prstGeom>
          <a:solidFill>
            <a:srgbClr val="BC3700"/>
          </a:solidFill>
          <a:ln w="12700">
            <a:noFill/>
          </a:ln>
          <a:effectLst>
            <a:outerShdw dist="107763" dir="2699999" algn="ctr" rotWithShape="0">
              <a:srgbClr val="808080"/>
            </a:outerShdw>
          </a:effectLst>
        </p:spPr>
        <p:txBody>
          <a:bodyPr wrap="none" anchor="ctr" anchorCtr="0"/>
          <a:p>
            <a:pPr eaLnBrk="0" hangingPunct="0"/>
            <a:endParaRPr lang="zh-CN" altLang="en-US" dirty="0">
              <a:latin typeface="Arial" panose="020B0604020202020204" pitchFamily="34" charset="0"/>
            </a:endParaRPr>
          </a:p>
        </p:txBody>
      </p:sp>
      <p:sp>
        <p:nvSpPr>
          <p:cNvPr id="110599" name="Oval 6"/>
          <p:cNvSpPr/>
          <p:nvPr/>
        </p:nvSpPr>
        <p:spPr>
          <a:xfrm>
            <a:off x="1995488" y="2511425"/>
            <a:ext cx="5486400" cy="1028700"/>
          </a:xfrm>
          <a:prstGeom prst="ellipse">
            <a:avLst/>
          </a:prstGeom>
          <a:solidFill>
            <a:schemeClr val="tx2"/>
          </a:solidFill>
          <a:ln w="12700">
            <a:noFill/>
          </a:ln>
          <a:effectLst>
            <a:outerShdw dist="107763" dir="2699999" algn="ctr" rotWithShape="0">
              <a:srgbClr val="808080"/>
            </a:outerShdw>
          </a:effectLst>
        </p:spPr>
        <p:txBody>
          <a:bodyPr wrap="none" anchor="ctr" anchorCtr="0"/>
          <a:p>
            <a:pPr eaLnBrk="0" hangingPunct="0"/>
            <a:endParaRPr lang="zh-CN" altLang="en-US" dirty="0">
              <a:latin typeface="Arial" panose="020B0604020202020204" pitchFamily="34" charset="0"/>
            </a:endParaRPr>
          </a:p>
        </p:txBody>
      </p:sp>
      <p:sp>
        <p:nvSpPr>
          <p:cNvPr id="110600" name="Oval 7"/>
          <p:cNvSpPr/>
          <p:nvPr/>
        </p:nvSpPr>
        <p:spPr>
          <a:xfrm>
            <a:off x="2376488" y="2282825"/>
            <a:ext cx="4724400" cy="685800"/>
          </a:xfrm>
          <a:prstGeom prst="ellipse">
            <a:avLst/>
          </a:prstGeom>
          <a:solidFill>
            <a:srgbClr val="790015"/>
          </a:solidFill>
          <a:ln w="12700">
            <a:noFill/>
          </a:ln>
          <a:effectLst>
            <a:outerShdw dist="107763" dir="2699999" algn="ctr" rotWithShape="0">
              <a:srgbClr val="808080"/>
            </a:outerShdw>
          </a:effectLst>
        </p:spPr>
        <p:txBody>
          <a:bodyPr wrap="none" anchor="ctr" anchorCtr="0"/>
          <a:p>
            <a:pPr eaLnBrk="0" hangingPunct="0"/>
            <a:endParaRPr lang="zh-CN" altLang="en-US" dirty="0">
              <a:latin typeface="Arial" panose="020B0604020202020204" pitchFamily="34" charset="0"/>
            </a:endParaRPr>
          </a:p>
        </p:txBody>
      </p:sp>
      <p:sp>
        <p:nvSpPr>
          <p:cNvPr id="156680" name="Rectangle 8"/>
          <p:cNvSpPr>
            <a:spLocks noChangeArrowheads="1"/>
          </p:cNvSpPr>
          <p:nvPr/>
        </p:nvSpPr>
        <p:spPr bwMode="auto">
          <a:xfrm>
            <a:off x="3657600" y="4238625"/>
            <a:ext cx="2141538"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Palatino" pitchFamily="-128" charset="0"/>
                <a:ea typeface="宋体" panose="02010600030101010101" pitchFamily="2" charset="-122"/>
                <a:cs typeface="+mn-cs"/>
              </a:rPr>
              <a:t>a “quality” focus</a:t>
            </a:r>
            <a:endParaRPr kumimoji="0"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Palatino" pitchFamily="-128" charset="0"/>
              <a:ea typeface="宋体" panose="02010600030101010101" pitchFamily="2" charset="-122"/>
              <a:cs typeface="+mn-cs"/>
            </a:endParaRPr>
          </a:p>
        </p:txBody>
      </p:sp>
      <p:sp>
        <p:nvSpPr>
          <p:cNvPr id="156681" name="Rectangle 9"/>
          <p:cNvSpPr>
            <a:spLocks noChangeArrowheads="1"/>
          </p:cNvSpPr>
          <p:nvPr/>
        </p:nvSpPr>
        <p:spPr bwMode="auto">
          <a:xfrm>
            <a:off x="3759200" y="3638550"/>
            <a:ext cx="1838325"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DADADA"/>
                </a:solidFill>
                <a:effectLst>
                  <a:outerShdw blurRad="38100" dist="38100" dir="2700000" algn="tl">
                    <a:srgbClr val="000000"/>
                  </a:outerShdw>
                </a:effectLst>
                <a:uLnTx/>
                <a:uFillTx/>
                <a:latin typeface="Palatino" pitchFamily="-128" charset="0"/>
                <a:ea typeface="宋体" panose="02010600030101010101" pitchFamily="2" charset="-122"/>
                <a:cs typeface="+mn-cs"/>
              </a:rPr>
              <a:t>process model</a:t>
            </a:r>
            <a:endParaRPr kumimoji="0" lang="en-US" altLang="zh-CN" sz="2000" b="1" i="0" u="none" strike="noStrike" kern="1200" cap="none" spc="0" normalizeH="0" baseline="0" noProof="0">
              <a:ln>
                <a:noFill/>
              </a:ln>
              <a:solidFill>
                <a:srgbClr val="DADADA"/>
              </a:solidFill>
              <a:effectLst>
                <a:outerShdw blurRad="38100" dist="38100" dir="2700000" algn="tl">
                  <a:srgbClr val="000000"/>
                </a:outerShdw>
              </a:effectLst>
              <a:uLnTx/>
              <a:uFillTx/>
              <a:latin typeface="Palatino" pitchFamily="-128" charset="0"/>
              <a:ea typeface="宋体" panose="02010600030101010101" pitchFamily="2" charset="-122"/>
              <a:cs typeface="+mn-cs"/>
            </a:endParaRPr>
          </a:p>
        </p:txBody>
      </p:sp>
      <p:sp>
        <p:nvSpPr>
          <p:cNvPr id="156682" name="Rectangle 10"/>
          <p:cNvSpPr>
            <a:spLocks noChangeArrowheads="1"/>
          </p:cNvSpPr>
          <p:nvPr/>
        </p:nvSpPr>
        <p:spPr bwMode="auto">
          <a:xfrm>
            <a:off x="4114800" y="3038475"/>
            <a:ext cx="1182688"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DADADA"/>
                </a:solidFill>
                <a:effectLst>
                  <a:outerShdw blurRad="38100" dist="38100" dir="2700000" algn="tl">
                    <a:srgbClr val="000000"/>
                  </a:outerShdw>
                </a:effectLst>
                <a:uLnTx/>
                <a:uFillTx/>
                <a:latin typeface="Palatino" pitchFamily="-128" charset="0"/>
                <a:ea typeface="宋体" panose="02010600030101010101" pitchFamily="2" charset="-122"/>
                <a:cs typeface="+mn-cs"/>
              </a:rPr>
              <a:t>methods</a:t>
            </a:r>
            <a:endParaRPr kumimoji="0" lang="en-US" altLang="zh-CN" sz="2000" b="1" i="0" u="none" strike="noStrike" kern="1200" cap="none" spc="0" normalizeH="0" baseline="0" noProof="0">
              <a:ln>
                <a:noFill/>
              </a:ln>
              <a:solidFill>
                <a:srgbClr val="DADADA"/>
              </a:solidFill>
              <a:effectLst>
                <a:outerShdw blurRad="38100" dist="38100" dir="2700000" algn="tl">
                  <a:srgbClr val="000000"/>
                </a:outerShdw>
              </a:effectLst>
              <a:uLnTx/>
              <a:uFillTx/>
              <a:latin typeface="Palatino" pitchFamily="-128" charset="0"/>
              <a:ea typeface="宋体" panose="02010600030101010101" pitchFamily="2" charset="-122"/>
              <a:cs typeface="+mn-cs"/>
            </a:endParaRPr>
          </a:p>
        </p:txBody>
      </p:sp>
      <p:sp>
        <p:nvSpPr>
          <p:cNvPr id="156683" name="Rectangle 11"/>
          <p:cNvSpPr>
            <a:spLocks noChangeArrowheads="1"/>
          </p:cNvSpPr>
          <p:nvPr/>
        </p:nvSpPr>
        <p:spPr bwMode="auto">
          <a:xfrm>
            <a:off x="4419600" y="2438400"/>
            <a:ext cx="746125"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DADADA"/>
                </a:solidFill>
                <a:effectLst>
                  <a:outerShdw blurRad="38100" dist="38100" dir="2700000" algn="tl">
                    <a:srgbClr val="000000"/>
                  </a:outerShdw>
                </a:effectLst>
                <a:uLnTx/>
                <a:uFillTx/>
                <a:latin typeface="Palatino" pitchFamily="-128" charset="0"/>
                <a:ea typeface="宋体" panose="02010600030101010101" pitchFamily="2" charset="-122"/>
                <a:cs typeface="+mn-cs"/>
              </a:rPr>
              <a:t>tools</a:t>
            </a:r>
            <a:endParaRPr kumimoji="0" lang="en-US" altLang="zh-CN" sz="2000" b="1" i="0" u="none" strike="noStrike" kern="1200" cap="none" spc="0" normalizeH="0" baseline="0" noProof="0">
              <a:ln>
                <a:noFill/>
              </a:ln>
              <a:solidFill>
                <a:srgbClr val="DADADA"/>
              </a:solidFill>
              <a:effectLst>
                <a:outerShdw blurRad="38100" dist="38100" dir="2700000" algn="tl">
                  <a:srgbClr val="000000"/>
                </a:outerShdw>
              </a:effectLst>
              <a:uLnTx/>
              <a:uFillTx/>
              <a:latin typeface="Palatino" pitchFamily="-128" charset="0"/>
              <a:ea typeface="宋体" panose="02010600030101010101" pitchFamily="2" charset="-122"/>
              <a:cs typeface="+mn-cs"/>
            </a:endParaRPr>
          </a:p>
        </p:txBody>
      </p:sp>
      <p:sp>
        <p:nvSpPr>
          <p:cNvPr id="110605" name="矩形 483342"/>
          <p:cNvSpPr/>
          <p:nvPr/>
        </p:nvSpPr>
        <p:spPr>
          <a:xfrm>
            <a:off x="179388" y="225425"/>
            <a:ext cx="8534400" cy="381000"/>
          </a:xfrm>
          <a:prstGeom prst="rect">
            <a:avLst/>
          </a:prstGeom>
          <a:noFill/>
          <a:ln w="9525">
            <a:noFill/>
          </a:ln>
        </p:spPr>
        <p:txBody>
          <a:bodyPr anchor="ctr" anchorCtr="0"/>
          <a:p>
            <a:pPr eaLnBrk="0" hangingPunct="0"/>
            <a:r>
              <a:rPr lang="en-US" altLang="ja-JP" sz="2400">
                <a:latin typeface="Arial" panose="020B0604020202020204" pitchFamily="34" charset="0"/>
              </a:rPr>
              <a:t>Review</a:t>
            </a:r>
            <a:endParaRPr lang="zh-CN" altLang="en-US" sz="2400" dirty="0">
              <a:latin typeface="Arial" panose="020B0604020202020204" pitchFamily="34" charset="0"/>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标题 295937"/>
          <p:cNvSpPr>
            <a:spLocks noGrp="1"/>
          </p:cNvSpPr>
          <p:nvPr>
            <p:ph type="title"/>
          </p:nvPr>
        </p:nvSpPr>
        <p:spPr/>
        <p:txBody>
          <a:bodyPr anchor="ctr" anchorCtr="0"/>
          <a:p>
            <a:r>
              <a:rPr lang="en-US" altLang="ja-JP" sz="2400" b="0"/>
              <a:t>Review</a:t>
            </a:r>
            <a:endParaRPr lang="zh-CN" altLang="en-US" sz="2400" b="0" dirty="0"/>
          </a:p>
        </p:txBody>
      </p:sp>
      <p:sp>
        <p:nvSpPr>
          <p:cNvPr id="295939" name="文本占位符 295938"/>
          <p:cNvSpPr>
            <a:spLocks noGrp="1"/>
          </p:cNvSpPr>
          <p:nvPr>
            <p:ph idx="1"/>
          </p:nvPr>
        </p:nvSpPr>
        <p:spPr>
          <a:xfrm>
            <a:off x="431800" y="1066800"/>
            <a:ext cx="8026400" cy="4419600"/>
          </a:xfrm>
        </p:spPr>
        <p:txBody>
          <a:bodyPr/>
          <a:p>
            <a:pPr marL="533400" marR="0" indent="-533400" algn="l" defTabSz="914400" rtl="0" eaLnBrk="0" fontAlgn="base" latinLnBrk="0" hangingPunct="0">
              <a:lnSpc>
                <a:spcPct val="90000"/>
              </a:lnSpc>
              <a:spcBef>
                <a:spcPct val="20000"/>
              </a:spcBef>
              <a:spcAft>
                <a:spcPct val="0"/>
              </a:spcAft>
              <a:buClr>
                <a:srgbClr val="52A930"/>
              </a:buClr>
              <a:buSzTx/>
              <a:buFontTx/>
              <a:buNone/>
            </a:pPr>
            <a:r>
              <a:rPr kumimoji="0" lang="en-US" altLang="zh-CN" sz="2000" b="0" i="0" u="none" strike="noStrike" kern="0" cap="none" spc="0" normalizeH="0" baseline="0" noProof="1">
                <a:solidFill>
                  <a:schemeClr val="tx1"/>
                </a:solidFill>
                <a:latin typeface="Palatino" pitchFamily="-128" charset="0"/>
                <a:ea typeface="宋体" panose="02010600030101010101" pitchFamily="2" charset="-122"/>
                <a:cs typeface="+mn-cs"/>
              </a:rPr>
              <a:t>Software Process</a:t>
            </a:r>
            <a:endParaRPr kumimoji="0" lang="en-US" altLang="zh-CN" sz="2000" b="0" i="0" u="none" strike="noStrike" kern="0" cap="none" spc="0" normalizeH="0" baseline="0" noProof="1">
              <a:solidFill>
                <a:schemeClr val="tx1"/>
              </a:solidFill>
              <a:latin typeface="Palatino" pitchFamily="-128" charset="0"/>
              <a:ea typeface="宋体" panose="02010600030101010101" pitchFamily="2" charset="-122"/>
              <a:cs typeface="+mn-cs"/>
            </a:endParaRPr>
          </a:p>
          <a:p>
            <a:pPr marL="533400" marR="0" indent="-533400" algn="l" defTabSz="914400" rtl="0" eaLnBrk="0" fontAlgn="base" latinLnBrk="0" hangingPunct="0">
              <a:lnSpc>
                <a:spcPct val="90000"/>
              </a:lnSpc>
              <a:spcBef>
                <a:spcPct val="20000"/>
              </a:spcBef>
              <a:spcAft>
                <a:spcPct val="0"/>
              </a:spcAft>
              <a:buClr>
                <a:srgbClr val="52A930"/>
              </a:buClr>
              <a:buSzTx/>
              <a:buFontTx/>
              <a:buNone/>
            </a:pPr>
            <a:r>
              <a:rPr kumimoji="0" lang="en-US" altLang="zh-CN" sz="2000" b="0" i="0" u="none" strike="noStrike" kern="0" cap="none" spc="0" normalizeH="0" baseline="0" noProof="1">
                <a:solidFill>
                  <a:schemeClr val="tx1"/>
                </a:solidFill>
                <a:latin typeface="Palatino" pitchFamily="-128" charset="0"/>
                <a:ea typeface="宋体" panose="02010600030101010101" pitchFamily="2" charset="-122"/>
                <a:cs typeface="+mn-cs"/>
              </a:rPr>
              <a:t>      is a collection of </a:t>
            </a:r>
            <a:r>
              <a:rPr kumimoji="0" lang="en-US" altLang="zh-CN" sz="2000" b="1" i="0" u="none" strike="noStrike" kern="0" cap="none" spc="0" normalizeH="0" baseline="0" noProof="1">
                <a:solidFill>
                  <a:schemeClr val="tx1"/>
                </a:solidFill>
                <a:latin typeface="Palatino" pitchFamily="-128" charset="0"/>
                <a:ea typeface="宋体" panose="02010600030101010101" pitchFamily="2" charset="-122"/>
                <a:cs typeface="+mn-cs"/>
              </a:rPr>
              <a:t>activities, actions and tasks</a:t>
            </a:r>
            <a:r>
              <a:rPr kumimoji="0" lang="en-US" altLang="zh-CN" sz="2000" b="0" i="0" u="none" strike="noStrike" kern="0" cap="none" spc="0" normalizeH="0" baseline="0" noProof="1">
                <a:solidFill>
                  <a:schemeClr val="tx1"/>
                </a:solidFill>
                <a:latin typeface="Palatino" pitchFamily="-128" charset="0"/>
                <a:ea typeface="宋体" panose="02010600030101010101" pitchFamily="2" charset="-122"/>
                <a:cs typeface="+mn-cs"/>
              </a:rPr>
              <a:t> that are performed when some work product is to be created.</a:t>
            </a:r>
            <a:endParaRPr kumimoji="0" lang="en-US" altLang="zh-CN" sz="2000" b="0" i="0" u="none" strike="noStrike" kern="0" cap="none" spc="0" normalizeH="0" baseline="0" noProof="1">
              <a:solidFill>
                <a:schemeClr val="tx1"/>
              </a:solidFill>
              <a:latin typeface="Palatino" pitchFamily="-128" charset="0"/>
              <a:ea typeface="宋体" panose="02010600030101010101" pitchFamily="2" charset="-122"/>
              <a:cs typeface="+mn-cs"/>
            </a:endParaRPr>
          </a:p>
          <a:p>
            <a:pPr marL="533400" marR="0" indent="-533400" algn="l" defTabSz="914400" rtl="0" eaLnBrk="0" fontAlgn="base" latinLnBrk="0" hangingPunct="0">
              <a:lnSpc>
                <a:spcPct val="90000"/>
              </a:lnSpc>
              <a:spcBef>
                <a:spcPct val="20000"/>
              </a:spcBef>
              <a:spcAft>
                <a:spcPct val="0"/>
              </a:spcAft>
              <a:buClr>
                <a:srgbClr val="52A930"/>
              </a:buClr>
              <a:buSzTx/>
              <a:buFontTx/>
              <a:buNone/>
            </a:pPr>
            <a:endParaRPr kumimoji="0" lang="en-US" altLang="zh-CN" sz="2000" b="0" i="0" u="none" strike="noStrike" kern="0" cap="none" spc="0" normalizeH="0" baseline="0" noProof="1">
              <a:solidFill>
                <a:schemeClr val="tx1"/>
              </a:solidFill>
              <a:latin typeface="Palatino" pitchFamily="-128" charset="0"/>
              <a:ea typeface="宋体" panose="02010600030101010101" pitchFamily="2" charset="-122"/>
              <a:cs typeface="+mn-cs"/>
            </a:endParaRPr>
          </a:p>
          <a:p>
            <a:pPr marL="533400" marR="0" indent="-533400" algn="l" defTabSz="914400" rtl="0" eaLnBrk="0" fontAlgn="base" latinLnBrk="0" hangingPunct="0">
              <a:lnSpc>
                <a:spcPct val="90000"/>
              </a:lnSpc>
              <a:spcBef>
                <a:spcPct val="20000"/>
              </a:spcBef>
              <a:spcAft>
                <a:spcPct val="0"/>
              </a:spcAft>
              <a:buClr>
                <a:srgbClr val="52A930"/>
              </a:buClr>
              <a:buSzTx/>
              <a:buFontTx/>
              <a:buAutoNum type="arabicParenBoth"/>
            </a:pPr>
            <a:r>
              <a:rPr kumimoji="0" lang="en-US" altLang="zh-CN" sz="2000" b="0" i="0" u="none" strike="noStrike" kern="0" cap="none" spc="0" normalizeH="0" baseline="0" noProof="1">
                <a:solidFill>
                  <a:schemeClr val="tx1"/>
                </a:solidFill>
                <a:effectLst>
                  <a:outerShdw blurRad="38100" dist="38100" dir="2700000">
                    <a:srgbClr val="C0C0C0"/>
                  </a:outerShdw>
                </a:effectLst>
                <a:latin typeface="+mn-lt"/>
                <a:ea typeface="MS PGothic" panose="020B0600070205080204" pitchFamily="34" charset="-128"/>
                <a:cs typeface="+mn-cs"/>
              </a:rPr>
              <a:t>An </a:t>
            </a:r>
            <a:r>
              <a:rPr kumimoji="0" lang="en-US" altLang="zh-CN" sz="2000" b="0" i="0" u="none" strike="noStrike" kern="0" cap="none" spc="0" normalizeH="0" baseline="0" noProof="1">
                <a:solidFill>
                  <a:srgbClr val="FF0000"/>
                </a:solidFill>
                <a:effectLst>
                  <a:outerShdw blurRad="38100" dist="38100" dir="2700000">
                    <a:srgbClr val="C0C0C0"/>
                  </a:outerShdw>
                </a:effectLst>
                <a:latin typeface="+mn-lt"/>
                <a:ea typeface="MS PGothic" panose="020B0600070205080204" pitchFamily="34" charset="-128"/>
                <a:cs typeface="+mn-cs"/>
              </a:rPr>
              <a:t>activity</a:t>
            </a:r>
            <a:r>
              <a:rPr kumimoji="0" lang="en-US" altLang="zh-CN" sz="2000" b="0" i="0" u="none" strike="noStrike" kern="0" cap="none" spc="0" normalizeH="0" baseline="0" noProof="1">
                <a:solidFill>
                  <a:schemeClr val="tx1"/>
                </a:solidFill>
                <a:effectLst>
                  <a:outerShdw blurRad="38100" dist="38100" dir="2700000">
                    <a:srgbClr val="C0C0C0"/>
                  </a:outerShdw>
                </a:effectLst>
                <a:latin typeface="+mn-lt"/>
                <a:ea typeface="MS PGothic" panose="020B0600070205080204" pitchFamily="34" charset="-128"/>
                <a:cs typeface="+mn-cs"/>
              </a:rPr>
              <a:t> strives to achieve a broad objective and is applied regardless of the application domain, size of the project, complexity of the effort, or degree of rigor with which SE is to be applied. (e.g. communication with stakeholders)</a:t>
            </a:r>
            <a:endParaRPr kumimoji="0" lang="en-US" altLang="zh-CN" sz="2000" b="0" i="0" u="none" strike="noStrike" kern="0" cap="none" spc="0" normalizeH="0" baseline="0" noProof="1">
              <a:solidFill>
                <a:schemeClr val="tx1"/>
              </a:solidFill>
              <a:effectLst>
                <a:outerShdw blurRad="38100" dist="38100" dir="2700000">
                  <a:srgbClr val="C0C0C0"/>
                </a:outerShdw>
              </a:effectLst>
              <a:latin typeface="+mn-lt"/>
              <a:ea typeface="MS PGothic" panose="020B0600070205080204" pitchFamily="34" charset="-128"/>
              <a:cs typeface="+mn-cs"/>
            </a:endParaRPr>
          </a:p>
          <a:p>
            <a:pPr marL="533400" marR="0" indent="-533400" algn="l" defTabSz="914400" rtl="0" eaLnBrk="0" fontAlgn="base" latinLnBrk="0" hangingPunct="0">
              <a:lnSpc>
                <a:spcPct val="90000"/>
              </a:lnSpc>
              <a:spcBef>
                <a:spcPct val="20000"/>
              </a:spcBef>
              <a:spcAft>
                <a:spcPct val="0"/>
              </a:spcAft>
              <a:buClr>
                <a:srgbClr val="52A930"/>
              </a:buClr>
              <a:buSzTx/>
              <a:buFontTx/>
              <a:buAutoNum type="arabicParenBoth"/>
            </a:pPr>
            <a:r>
              <a:rPr kumimoji="0" lang="en-US" altLang="zh-CN" sz="2000" b="0" i="0" u="none" strike="noStrike" kern="0" cap="none" spc="0" normalizeH="0" baseline="0" noProof="1">
                <a:solidFill>
                  <a:schemeClr val="tx1"/>
                </a:solidFill>
                <a:effectLst>
                  <a:outerShdw blurRad="38100" dist="38100" dir="2700000">
                    <a:srgbClr val="C0C0C0"/>
                  </a:outerShdw>
                </a:effectLst>
                <a:latin typeface="+mn-lt"/>
                <a:ea typeface="MS PGothic" panose="020B0600070205080204" pitchFamily="34" charset="-128"/>
                <a:cs typeface="+mn-cs"/>
              </a:rPr>
              <a:t>An </a:t>
            </a:r>
            <a:r>
              <a:rPr kumimoji="0" lang="en-US" altLang="zh-CN" sz="2000" b="0" i="0" u="none" strike="noStrike" kern="0" cap="none" spc="0" normalizeH="0" baseline="0" noProof="1">
                <a:solidFill>
                  <a:srgbClr val="FF0000"/>
                </a:solidFill>
                <a:effectLst>
                  <a:outerShdw blurRad="38100" dist="38100" dir="2700000">
                    <a:srgbClr val="C0C0C0"/>
                  </a:outerShdw>
                </a:effectLst>
                <a:latin typeface="+mn-lt"/>
                <a:ea typeface="MS PGothic" panose="020B0600070205080204" pitchFamily="34" charset="-128"/>
                <a:cs typeface="+mn-cs"/>
              </a:rPr>
              <a:t>action</a:t>
            </a:r>
            <a:r>
              <a:rPr kumimoji="0" lang="en-US" altLang="zh-CN" sz="2000" b="0" i="0" u="none" strike="noStrike" kern="0" cap="none" spc="0" normalizeH="0" baseline="0" noProof="1">
                <a:solidFill>
                  <a:schemeClr val="tx1"/>
                </a:solidFill>
                <a:effectLst>
                  <a:outerShdw blurRad="38100" dist="38100" dir="2700000">
                    <a:srgbClr val="C0C0C0"/>
                  </a:outerShdw>
                </a:effectLst>
                <a:latin typeface="+mn-lt"/>
                <a:ea typeface="MS PGothic" panose="020B0600070205080204" pitchFamily="34" charset="-128"/>
                <a:cs typeface="+mn-cs"/>
              </a:rPr>
              <a:t> encompasses a set of tasks that produce a major work product. (e.g. an architectural design)</a:t>
            </a:r>
            <a:endParaRPr kumimoji="0" lang="en-US" altLang="zh-CN" sz="2000" b="0" i="0" u="none" strike="noStrike" kern="0" cap="none" spc="0" normalizeH="0" baseline="0" noProof="1">
              <a:solidFill>
                <a:schemeClr val="tx1"/>
              </a:solidFill>
              <a:effectLst>
                <a:outerShdw blurRad="38100" dist="38100" dir="2700000">
                  <a:srgbClr val="C0C0C0"/>
                </a:outerShdw>
              </a:effectLst>
              <a:latin typeface="+mn-lt"/>
              <a:ea typeface="MS PGothic" panose="020B0600070205080204" pitchFamily="34" charset="-128"/>
              <a:cs typeface="+mn-cs"/>
            </a:endParaRPr>
          </a:p>
          <a:p>
            <a:pPr marL="533400" marR="0" indent="-533400" algn="l" defTabSz="914400" rtl="0" eaLnBrk="0" fontAlgn="base" latinLnBrk="0" hangingPunct="0">
              <a:lnSpc>
                <a:spcPct val="90000"/>
              </a:lnSpc>
              <a:spcBef>
                <a:spcPct val="20000"/>
              </a:spcBef>
              <a:spcAft>
                <a:spcPct val="0"/>
              </a:spcAft>
              <a:buClr>
                <a:srgbClr val="52A930"/>
              </a:buClr>
              <a:buSzTx/>
              <a:buFontTx/>
              <a:buAutoNum type="arabicParenBoth"/>
            </a:pPr>
            <a:r>
              <a:rPr kumimoji="0" lang="en-US" altLang="zh-CN" sz="2000" b="0" i="0" u="none" strike="noStrike" kern="0" cap="none" spc="0" normalizeH="0" baseline="0" noProof="1">
                <a:solidFill>
                  <a:schemeClr val="tx1"/>
                </a:solidFill>
                <a:effectLst>
                  <a:outerShdw blurRad="38100" dist="38100" dir="2700000">
                    <a:srgbClr val="C0C0C0"/>
                  </a:outerShdw>
                </a:effectLst>
                <a:latin typeface="+mn-lt"/>
                <a:ea typeface="MS PGothic" panose="020B0600070205080204" pitchFamily="34" charset="-128"/>
                <a:cs typeface="+mn-cs"/>
              </a:rPr>
              <a:t>A </a:t>
            </a:r>
            <a:r>
              <a:rPr kumimoji="0" lang="en-US" altLang="zh-CN" sz="2000" b="0" i="0" u="none" strike="noStrike" kern="0" cap="none" spc="0" normalizeH="0" baseline="0" noProof="1">
                <a:solidFill>
                  <a:srgbClr val="FF0000"/>
                </a:solidFill>
                <a:effectLst>
                  <a:outerShdw blurRad="38100" dist="38100" dir="2700000">
                    <a:srgbClr val="C0C0C0"/>
                  </a:outerShdw>
                </a:effectLst>
                <a:latin typeface="+mn-lt"/>
                <a:ea typeface="MS PGothic" panose="020B0600070205080204" pitchFamily="34" charset="-128"/>
                <a:cs typeface="+mn-cs"/>
              </a:rPr>
              <a:t>task</a:t>
            </a:r>
            <a:r>
              <a:rPr kumimoji="0" lang="en-US" altLang="zh-CN" sz="2000" b="0" i="0" u="none" strike="noStrike" kern="0" cap="none" spc="0" normalizeH="0" baseline="0" noProof="1">
                <a:solidFill>
                  <a:schemeClr val="tx1"/>
                </a:solidFill>
                <a:effectLst>
                  <a:outerShdw blurRad="38100" dist="38100" dir="2700000">
                    <a:srgbClr val="C0C0C0"/>
                  </a:outerShdw>
                </a:effectLst>
                <a:latin typeface="+mn-lt"/>
                <a:ea typeface="MS PGothic" panose="020B0600070205080204" pitchFamily="34" charset="-128"/>
                <a:cs typeface="+mn-cs"/>
              </a:rPr>
              <a:t> focuses on a small, but well-defined objective that produces a tangible outcome. (e.g. conducting a unit test)</a:t>
            </a:r>
            <a:endParaRPr kumimoji="0" lang="en-US" altLang="zh-CN" sz="2000" b="0" i="0" u="none" strike="noStrike" kern="0" cap="none" spc="0" normalizeH="0" baseline="0" noProof="1">
              <a:solidFill>
                <a:schemeClr val="tx1"/>
              </a:solidFill>
              <a:effectLst>
                <a:outerShdw blurRad="38100" dist="38100" dir="2700000">
                  <a:srgbClr val="C0C0C0"/>
                </a:outerShdw>
              </a:effectLst>
              <a:latin typeface="+mn-lt"/>
              <a:ea typeface="MS PGothic" panose="020B0600070205080204" pitchFamily="34" charset="-128"/>
              <a:cs typeface="+mn-cs"/>
            </a:endParaRPr>
          </a:p>
          <a:p>
            <a:pPr marL="533400" marR="0" indent="-533400" algn="l" defTabSz="914400" rtl="0" eaLnBrk="0" fontAlgn="base" latinLnBrk="0" hangingPunct="0">
              <a:lnSpc>
                <a:spcPct val="90000"/>
              </a:lnSpc>
              <a:spcBef>
                <a:spcPct val="20000"/>
              </a:spcBef>
              <a:spcAft>
                <a:spcPct val="0"/>
              </a:spcAft>
              <a:buClr>
                <a:srgbClr val="52A930"/>
              </a:buClr>
              <a:buSzTx/>
              <a:buFontTx/>
              <a:buChar char="•"/>
            </a:pPr>
            <a:endParaRPr kumimoji="0" lang="en-US" altLang="zh-CN" sz="2000" b="0" i="0" u="none" strike="noStrike" kern="0" cap="none" spc="0" normalizeH="0" baseline="0" noProof="1">
              <a:solidFill>
                <a:schemeClr val="tx1"/>
              </a:solidFill>
              <a:effectLst>
                <a:outerShdw blurRad="38100" dist="38100" dir="2700000">
                  <a:srgbClr val="C0C0C0"/>
                </a:outerShdw>
              </a:effectLst>
              <a:latin typeface="+mn-lt"/>
              <a:ea typeface="MS PGothic" panose="020B0600070205080204" pitchFamily="34" charset="-128"/>
              <a:cs typeface="+mn-cs"/>
            </a:endParaRPr>
          </a:p>
          <a:p>
            <a:pPr marL="533400" marR="0" indent="-533400" algn="l" defTabSz="914400" rtl="0" eaLnBrk="0" fontAlgn="base" latinLnBrk="0" hangingPunct="0">
              <a:lnSpc>
                <a:spcPct val="90000"/>
              </a:lnSpc>
              <a:spcBef>
                <a:spcPct val="20000"/>
              </a:spcBef>
              <a:spcAft>
                <a:spcPct val="0"/>
              </a:spcAft>
              <a:buClr>
                <a:srgbClr val="52A930"/>
              </a:buClr>
              <a:buSzTx/>
              <a:buFontTx/>
              <a:buNone/>
            </a:pPr>
            <a:endParaRPr kumimoji="0" lang="zh-CN" altLang="en-US" sz="2000" b="0" i="0" u="none" strike="noStrike" kern="0" cap="none" spc="0" normalizeH="0" baseline="0" noProof="1" dirty="0">
              <a:solidFill>
                <a:schemeClr val="tx1"/>
              </a:solidFill>
              <a:latin typeface="+mn-lt"/>
              <a:ea typeface="MS PGothic" panose="020B0600070205080204" pitchFamily="34" charset="-128"/>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灯片编号占位符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zh-CN" sz="1200">
                <a:solidFill>
                  <a:schemeClr val="bg1"/>
                </a:solidFill>
                <a:latin typeface="Arial" panose="020B0604020202020204" pitchFamily="34" charset="0"/>
              </a:rPr>
            </a:fld>
            <a:endParaRPr lang="en-US" altLang="zh-CN" sz="1200">
              <a:solidFill>
                <a:schemeClr val="bg1"/>
              </a:solidFill>
              <a:latin typeface="Arial" panose="020B0604020202020204" pitchFamily="34" charset="0"/>
            </a:endParaRPr>
          </a:p>
        </p:txBody>
      </p:sp>
      <p:sp>
        <p:nvSpPr>
          <p:cNvPr id="112642" name="Rectangle 3"/>
          <p:cNvSpPr>
            <a:spLocks noGrp="1"/>
          </p:cNvSpPr>
          <p:nvPr>
            <p:ph type="title" idx="4294967295"/>
          </p:nvPr>
        </p:nvSpPr>
        <p:spPr>
          <a:xfrm>
            <a:off x="1295400" y="1160463"/>
            <a:ext cx="6589713" cy="633412"/>
          </a:xfrm>
        </p:spPr>
        <p:txBody>
          <a:bodyPr vert="horz" wrap="square" lIns="91440" tIns="45720" rIns="91440" bIns="45720" anchor="ctr" anchorCtr="0"/>
          <a:p>
            <a:r>
              <a:rPr lang="zh-CN" altLang="en-US" sz="2400" dirty="0">
                <a:solidFill>
                  <a:srgbClr val="FF0000"/>
                </a:solidFill>
                <a:ea typeface="宋体" panose="02010600030101010101" pitchFamily="2" charset="-122"/>
              </a:rPr>
              <a:t>软件过程五个框架活动</a:t>
            </a:r>
            <a:br>
              <a:rPr lang="zh-CN" altLang="en-US" sz="2400" dirty="0">
                <a:solidFill>
                  <a:srgbClr val="FF0000"/>
                </a:solidFill>
                <a:ea typeface="宋体" panose="02010600030101010101" pitchFamily="2" charset="-122"/>
              </a:rPr>
            </a:br>
            <a:r>
              <a:rPr lang="en-US" altLang="zh-CN" sz="2400">
                <a:solidFill>
                  <a:srgbClr val="FF0000"/>
                </a:solidFill>
                <a:ea typeface="宋体" panose="02010600030101010101" pitchFamily="2" charset="-122"/>
              </a:rPr>
              <a:t>Framework Activities</a:t>
            </a:r>
            <a:r>
              <a:rPr lang="zh-CN" altLang="en-US" sz="2400" dirty="0">
                <a:ea typeface="宋体" panose="02010600030101010101" pitchFamily="2" charset="-122"/>
              </a:rPr>
              <a:t>（</a:t>
            </a:r>
            <a:r>
              <a:rPr lang="en-US" altLang="zh-CN" sz="2400">
                <a:ea typeface="宋体" panose="02010600030101010101" pitchFamily="2" charset="-122"/>
              </a:rPr>
              <a:t>generic</a:t>
            </a:r>
            <a:r>
              <a:rPr lang="zh-CN" altLang="en-US" sz="2400" dirty="0">
                <a:ea typeface="宋体" panose="02010600030101010101" pitchFamily="2" charset="-122"/>
              </a:rPr>
              <a:t>）</a:t>
            </a:r>
            <a:endParaRPr lang="zh-CN" altLang="en-US" sz="2400" dirty="0">
              <a:ea typeface="宋体" panose="02010600030101010101" pitchFamily="2" charset="-122"/>
            </a:endParaRPr>
          </a:p>
        </p:txBody>
      </p:sp>
      <p:sp>
        <p:nvSpPr>
          <p:cNvPr id="112643" name="Rectangle 4"/>
          <p:cNvSpPr>
            <a:spLocks noGrp="1"/>
          </p:cNvSpPr>
          <p:nvPr>
            <p:ph type="body" idx="4294967295"/>
          </p:nvPr>
        </p:nvSpPr>
        <p:spPr>
          <a:xfrm>
            <a:off x="2209800" y="1905000"/>
            <a:ext cx="4440238" cy="4114800"/>
          </a:xfrm>
        </p:spPr>
        <p:txBody>
          <a:bodyPr vert="horz" wrap="square" lIns="91440" tIns="45720" rIns="91440" bIns="45720" anchor="t" anchorCtr="0"/>
          <a:p>
            <a:pPr>
              <a:lnSpc>
                <a:spcPct val="90000"/>
              </a:lnSpc>
            </a:pPr>
            <a:r>
              <a:rPr lang="en-US" altLang="zh-CN">
                <a:ea typeface="宋体" panose="02010600030101010101" pitchFamily="2" charset="-122"/>
              </a:rPr>
              <a:t>Communication</a:t>
            </a:r>
            <a:endParaRPr lang="en-US" altLang="zh-CN">
              <a:ea typeface="宋体" panose="02010600030101010101" pitchFamily="2" charset="-122"/>
            </a:endParaRPr>
          </a:p>
          <a:p>
            <a:pPr>
              <a:lnSpc>
                <a:spcPct val="90000"/>
              </a:lnSpc>
            </a:pPr>
            <a:r>
              <a:rPr lang="en-US" altLang="zh-CN">
                <a:ea typeface="宋体" panose="02010600030101010101" pitchFamily="2" charset="-122"/>
              </a:rPr>
              <a:t>Planning</a:t>
            </a:r>
            <a:endParaRPr lang="en-US" altLang="zh-CN">
              <a:ea typeface="宋体" panose="02010600030101010101" pitchFamily="2" charset="-122"/>
            </a:endParaRPr>
          </a:p>
          <a:p>
            <a:pPr>
              <a:lnSpc>
                <a:spcPct val="90000"/>
              </a:lnSpc>
            </a:pPr>
            <a:r>
              <a:rPr lang="en-US" altLang="zh-CN">
                <a:ea typeface="宋体" panose="02010600030101010101" pitchFamily="2" charset="-122"/>
              </a:rPr>
              <a:t>Modeling</a:t>
            </a:r>
            <a:endParaRPr lang="en-US" altLang="zh-CN">
              <a:ea typeface="宋体" panose="02010600030101010101" pitchFamily="2" charset="-122"/>
            </a:endParaRPr>
          </a:p>
          <a:p>
            <a:pPr lvl="1">
              <a:lnSpc>
                <a:spcPct val="90000"/>
              </a:lnSpc>
            </a:pPr>
            <a:r>
              <a:rPr lang="en-US" altLang="zh-CN">
                <a:ea typeface="宋体" panose="02010600030101010101" pitchFamily="2" charset="-122"/>
              </a:rPr>
              <a:t>Analysis of requirements</a:t>
            </a:r>
            <a:endParaRPr lang="en-US" altLang="zh-CN">
              <a:ea typeface="宋体" panose="02010600030101010101" pitchFamily="2" charset="-122"/>
            </a:endParaRPr>
          </a:p>
          <a:p>
            <a:pPr lvl="1">
              <a:lnSpc>
                <a:spcPct val="90000"/>
              </a:lnSpc>
            </a:pPr>
            <a:r>
              <a:rPr lang="en-US" altLang="zh-CN">
                <a:ea typeface="宋体" panose="02010600030101010101" pitchFamily="2" charset="-122"/>
              </a:rPr>
              <a:t>Design</a:t>
            </a:r>
            <a:endParaRPr lang="en-US" altLang="zh-CN">
              <a:ea typeface="宋体" panose="02010600030101010101" pitchFamily="2" charset="-122"/>
            </a:endParaRPr>
          </a:p>
          <a:p>
            <a:pPr>
              <a:lnSpc>
                <a:spcPct val="90000"/>
              </a:lnSpc>
            </a:pPr>
            <a:r>
              <a:rPr lang="en-US" altLang="zh-CN">
                <a:ea typeface="宋体" panose="02010600030101010101" pitchFamily="2" charset="-122"/>
              </a:rPr>
              <a:t>Construction</a:t>
            </a:r>
            <a:endParaRPr lang="en-US" altLang="zh-CN">
              <a:ea typeface="宋体" panose="02010600030101010101" pitchFamily="2" charset="-122"/>
            </a:endParaRPr>
          </a:p>
          <a:p>
            <a:pPr lvl="1">
              <a:lnSpc>
                <a:spcPct val="90000"/>
              </a:lnSpc>
            </a:pPr>
            <a:r>
              <a:rPr lang="en-US" altLang="zh-CN">
                <a:ea typeface="宋体" panose="02010600030101010101" pitchFamily="2" charset="-122"/>
              </a:rPr>
              <a:t>Code generation</a:t>
            </a:r>
            <a:endParaRPr lang="en-US" altLang="zh-CN">
              <a:ea typeface="宋体" panose="02010600030101010101" pitchFamily="2" charset="-122"/>
            </a:endParaRPr>
          </a:p>
          <a:p>
            <a:pPr lvl="1">
              <a:lnSpc>
                <a:spcPct val="90000"/>
              </a:lnSpc>
            </a:pPr>
            <a:r>
              <a:rPr lang="en-US" altLang="zh-CN">
                <a:ea typeface="宋体" panose="02010600030101010101" pitchFamily="2" charset="-122"/>
              </a:rPr>
              <a:t>Testing</a:t>
            </a:r>
            <a:endParaRPr lang="en-US" altLang="zh-CN">
              <a:ea typeface="宋体" panose="02010600030101010101" pitchFamily="2" charset="-122"/>
            </a:endParaRPr>
          </a:p>
          <a:p>
            <a:pPr>
              <a:lnSpc>
                <a:spcPct val="90000"/>
              </a:lnSpc>
            </a:pPr>
            <a:r>
              <a:rPr lang="en-US" altLang="zh-CN">
                <a:ea typeface="宋体" panose="02010600030101010101" pitchFamily="2" charset="-122"/>
              </a:rPr>
              <a:t>Deployment</a:t>
            </a:r>
            <a:endParaRPr lang="en-US" altLang="zh-CN">
              <a:ea typeface="宋体" panose="02010600030101010101" pitchFamily="2" charset="-122"/>
            </a:endParaRPr>
          </a:p>
        </p:txBody>
      </p:sp>
      <p:sp>
        <p:nvSpPr>
          <p:cNvPr id="112644"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12645" name="矩形 433157"/>
          <p:cNvSpPr/>
          <p:nvPr/>
        </p:nvSpPr>
        <p:spPr>
          <a:xfrm>
            <a:off x="304800" y="228600"/>
            <a:ext cx="8534400" cy="381000"/>
          </a:xfrm>
          <a:prstGeom prst="rect">
            <a:avLst/>
          </a:prstGeom>
          <a:noFill/>
          <a:ln w="9525">
            <a:noFill/>
          </a:ln>
        </p:spPr>
        <p:txBody>
          <a:bodyPr anchor="ctr" anchorCtr="0"/>
          <a:p>
            <a:pPr eaLnBrk="0" hangingPunct="0"/>
            <a:r>
              <a:rPr lang="en-US" altLang="ja-JP" sz="2400">
                <a:latin typeface="Arial" panose="020B0604020202020204" pitchFamily="34" charset="0"/>
              </a:rPr>
              <a:t>Review</a:t>
            </a:r>
            <a:endParaRPr lang="zh-CN" altLang="en-US" sz="2400" dirty="0">
              <a:latin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custDataLst>
              <p:tags r:id="rId1"/>
            </p:custDataLst>
          </p:nvPr>
        </p:nvSpPr>
        <p:spPr>
          <a:xfrm>
            <a:off x="287655" y="836295"/>
            <a:ext cx="8604250" cy="4527550"/>
          </a:xfrm>
          <a:prstGeom prst="rect">
            <a:avLst/>
          </a:prstGeom>
          <a:noFill/>
        </p:spPr>
        <p:txBody>
          <a:bodyPr wrap="square" rtlCol="0" anchor="t">
            <a:noAutofit/>
          </a:bodyPr>
          <a:p>
            <a:pPr marL="342900" indent="-342900" algn="l">
              <a:buFont typeface="Arial" panose="020B0604020202020204" pitchFamily="34" charset="0"/>
              <a:buChar char="•"/>
            </a:pPr>
            <a:r>
              <a:rPr lang="zh-CN" altLang="en-US" sz="2400"/>
              <a:t>Software is the key element in the evolution of computer-based systems and products and one of the most important technologies on the world stage. Over the past 60 years, software has evolved from a specialized problem-solving and information analysis tool to an industry in itself. Yet we still have trouble developing high-quality software on time and within budget.</a:t>
            </a:r>
            <a:endParaRPr lang="zh-CN" altLang="en-US" sz="2400"/>
          </a:p>
          <a:p>
            <a:pPr marL="342900" indent="-342900" algn="l">
              <a:buFont typeface="Arial" panose="020B0604020202020204" pitchFamily="34" charset="0"/>
              <a:buChar char="•"/>
            </a:pPr>
            <a:r>
              <a:rPr lang="zh-CN" altLang="en-US" sz="2400"/>
              <a:t>Software—</a:t>
            </a:r>
            <a:r>
              <a:rPr lang="zh-CN" altLang="en-US" sz="2400">
                <a:solidFill>
                  <a:srgbClr val="00B0F0"/>
                </a:solidFill>
              </a:rPr>
              <a:t>programs, data, and descriptive information</a:t>
            </a:r>
            <a:r>
              <a:rPr lang="zh-CN" altLang="en-US" sz="2400"/>
              <a:t>—addresses a wide array of technology and application areas. </a:t>
            </a:r>
            <a:endParaRPr lang="zh-CN" altLang="en-US" sz="2400"/>
          </a:p>
          <a:p>
            <a:pPr marL="342900" indent="-342900" algn="l">
              <a:buFont typeface="Arial" panose="020B0604020202020204" pitchFamily="34" charset="0"/>
              <a:buChar char="•"/>
            </a:pPr>
            <a:r>
              <a:rPr lang="zh-CN" altLang="en-US" sz="2400"/>
              <a:t>Legacy software continues to present special challenges to those who must maintain it.</a:t>
            </a:r>
            <a:endParaRPr lang="zh-CN" altLang="en-US" sz="2400"/>
          </a:p>
          <a:p>
            <a:pPr algn="l"/>
            <a:endParaRPr lang="zh-CN" altLang="en-US" sz="2400"/>
          </a:p>
        </p:txBody>
      </p:sp>
      <p:sp>
        <p:nvSpPr>
          <p:cNvPr id="111617" name="标题 295937"/>
          <p:cNvSpPr>
            <a:spLocks noGrp="1"/>
          </p:cNvSpPr>
          <p:nvPr>
            <p:custDataLst>
              <p:tags r:id="rId2"/>
            </p:custDataLst>
          </p:nvPr>
        </p:nvSpPr>
        <p:spPr>
          <a:xfrm>
            <a:off x="304800" y="228600"/>
            <a:ext cx="8534400" cy="381000"/>
          </a:xfrm>
          <a:prstGeom prst="rect">
            <a:avLst/>
          </a:prstGeom>
          <a:noFill/>
          <a:ln w="9525">
            <a:noFill/>
          </a:ln>
        </p:spPr>
        <p:txBody>
          <a:bodyPr anchor="ctr" anchorCtr="0"/>
          <a:lstStyle>
            <a:lvl1pPr algn="l" rtl="0" eaLnBrk="0" fontAlgn="base" hangingPunct="0">
              <a:spcBef>
                <a:spcPct val="0"/>
              </a:spcBef>
              <a:spcAft>
                <a:spcPct val="0"/>
              </a:spcAft>
              <a:defRPr sz="2800" b="1">
                <a:solidFill>
                  <a:schemeClr val="tx1"/>
                </a:solidFill>
                <a:latin typeface="+mj-lt"/>
                <a:ea typeface="MS PGothic" panose="020B0600070205080204" pitchFamily="34" charset="-128"/>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2pPr>
            <a:lvl3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3pPr>
            <a:lvl4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4pPr>
            <a:lvl5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5pPr>
            <a:lvl6pPr marL="4572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9pPr>
          </a:lstStyle>
          <a:p>
            <a:r>
              <a:rPr lang="en-US" altLang="ja-JP" sz="2400" b="0"/>
              <a:t>Review</a:t>
            </a:r>
            <a:endParaRPr lang="zh-CN" altLang="en-US" sz="2400" b="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custDataLst>
              <p:tags r:id="rId1"/>
            </p:custDataLst>
          </p:nvPr>
        </p:nvSpPr>
        <p:spPr>
          <a:xfrm>
            <a:off x="215265" y="800735"/>
            <a:ext cx="8622030" cy="4902835"/>
          </a:xfrm>
          <a:prstGeom prst="rect">
            <a:avLst/>
          </a:prstGeom>
          <a:noFill/>
        </p:spPr>
        <p:txBody>
          <a:bodyPr wrap="square" rtlCol="0" anchor="t">
            <a:noAutofit/>
          </a:bodyPr>
          <a:p>
            <a:pPr marL="342900" indent="-342900" algn="l">
              <a:buFont typeface="Arial" panose="020B0604020202020204" pitchFamily="34" charset="0"/>
              <a:buChar char="•"/>
            </a:pPr>
            <a:r>
              <a:rPr lang="zh-CN" altLang="en-US" sz="2400"/>
              <a:t>Software engineering encompasses </a:t>
            </a:r>
            <a:r>
              <a:rPr lang="zh-CN" altLang="en-US" sz="2400">
                <a:solidFill>
                  <a:srgbClr val="00B0F0"/>
                </a:solidFill>
              </a:rPr>
              <a:t>process, methods, and tools</a:t>
            </a:r>
            <a:r>
              <a:rPr lang="zh-CN" altLang="en-US" sz="2400"/>
              <a:t> that enable complex computer-based systems to be built in a timely manner with </a:t>
            </a:r>
            <a:r>
              <a:rPr lang="zh-CN" altLang="en-US" sz="2400">
                <a:solidFill>
                  <a:srgbClr val="00B0F0"/>
                </a:solidFill>
              </a:rPr>
              <a:t>quality</a:t>
            </a:r>
            <a:r>
              <a:rPr lang="zh-CN" altLang="en-US" sz="2400"/>
              <a:t>. </a:t>
            </a:r>
            <a:endParaRPr lang="zh-CN" altLang="en-US" sz="2400"/>
          </a:p>
          <a:p>
            <a:pPr marL="342900" indent="-342900" algn="l">
              <a:buFont typeface="Arial" panose="020B0604020202020204" pitchFamily="34" charset="0"/>
              <a:buChar char="•"/>
            </a:pPr>
            <a:r>
              <a:rPr lang="zh-CN" altLang="en-US" sz="2400"/>
              <a:t>The software process incorporates five framework activities—</a:t>
            </a:r>
            <a:r>
              <a:rPr lang="zh-CN" altLang="en-US" sz="2400">
                <a:solidFill>
                  <a:srgbClr val="00B0F0"/>
                </a:solidFill>
              </a:rPr>
              <a:t>communication, planning, modeling, construction, and deployment</a:t>
            </a:r>
            <a:r>
              <a:rPr lang="zh-CN" altLang="en-US" sz="2400"/>
              <a:t>—that are applicable to all software projects.</a:t>
            </a:r>
            <a:endParaRPr lang="zh-CN" altLang="en-US" sz="2400"/>
          </a:p>
          <a:p>
            <a:pPr marL="342900" indent="-342900" algn="l">
              <a:buFont typeface="Arial" panose="020B0604020202020204" pitchFamily="34" charset="0"/>
              <a:buChar char="•"/>
            </a:pPr>
            <a:r>
              <a:rPr lang="zh-CN" altLang="en-US" sz="2400"/>
              <a:t>Software engineering practice is a problem-solving activity that follows a set of core principles. As you learn more about software engineering, you’ll begin to understand why these principles should be considered when beginning any software project.</a:t>
            </a:r>
            <a:endParaRPr lang="zh-CN" altLang="en-US" sz="2400"/>
          </a:p>
        </p:txBody>
      </p:sp>
      <p:sp>
        <p:nvSpPr>
          <p:cNvPr id="111617" name="标题 295937"/>
          <p:cNvSpPr>
            <a:spLocks noGrp="1"/>
          </p:cNvSpPr>
          <p:nvPr>
            <p:custDataLst>
              <p:tags r:id="rId2"/>
            </p:custDataLst>
          </p:nvPr>
        </p:nvSpPr>
        <p:spPr>
          <a:xfrm>
            <a:off x="304800" y="228600"/>
            <a:ext cx="8534400" cy="381000"/>
          </a:xfrm>
          <a:prstGeom prst="rect">
            <a:avLst/>
          </a:prstGeom>
          <a:noFill/>
          <a:ln w="9525">
            <a:noFill/>
          </a:ln>
        </p:spPr>
        <p:txBody>
          <a:bodyPr anchor="ctr" anchorCtr="0"/>
          <a:lstStyle>
            <a:lvl1pPr algn="l" rtl="0" eaLnBrk="0" fontAlgn="base" hangingPunct="0">
              <a:spcBef>
                <a:spcPct val="0"/>
              </a:spcBef>
              <a:spcAft>
                <a:spcPct val="0"/>
              </a:spcAft>
              <a:defRPr sz="2800" b="1">
                <a:solidFill>
                  <a:schemeClr val="tx1"/>
                </a:solidFill>
                <a:latin typeface="+mj-lt"/>
                <a:ea typeface="MS PGothic" panose="020B0600070205080204" pitchFamily="34" charset="-128"/>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2pPr>
            <a:lvl3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3pPr>
            <a:lvl4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4pPr>
            <a:lvl5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5pPr>
            <a:lvl6pPr marL="4572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9pPr>
          </a:lstStyle>
          <a:p>
            <a:r>
              <a:rPr lang="en-US" altLang="ja-JP" sz="2400" b="0"/>
              <a:t>Review</a:t>
            </a:r>
            <a:endParaRPr lang="zh-CN" altLang="en-US" sz="2400"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3314" name="Rectangle 4"/>
          <p:cNvSpPr>
            <a:spLocks noGrp="1"/>
          </p:cNvSpPr>
          <p:nvPr>
            <p:ph type="title" idx="4294967295"/>
          </p:nvPr>
        </p:nvSpPr>
        <p:spPr>
          <a:xfrm>
            <a:off x="179388" y="225425"/>
            <a:ext cx="8534400" cy="381000"/>
          </a:xfrm>
        </p:spPr>
        <p:txBody>
          <a:bodyPr vert="horz" wrap="square" lIns="91440" tIns="45720" rIns="91440" bIns="45720" anchor="ctr" anchorCtr="0"/>
          <a:p>
            <a:pPr eaLnBrk="1" hangingPunct="1"/>
            <a:r>
              <a:rPr lang="en-US" altLang="ja-JP"/>
              <a:t>Course Overview</a:t>
            </a:r>
            <a:endParaRPr lang="en-US" altLang="zh-CN"/>
          </a:p>
        </p:txBody>
      </p:sp>
      <p:sp>
        <p:nvSpPr>
          <p:cNvPr id="13315" name="Text Box 4"/>
          <p:cNvSpPr txBox="1"/>
          <p:nvPr/>
        </p:nvSpPr>
        <p:spPr>
          <a:xfrm>
            <a:off x="431800" y="1196975"/>
            <a:ext cx="8604250" cy="4399915"/>
          </a:xfrm>
          <a:prstGeom prst="rect">
            <a:avLst/>
          </a:prstGeom>
          <a:noFill/>
          <a:ln w="9525">
            <a:noFill/>
          </a:ln>
        </p:spPr>
        <p:txBody>
          <a:bodyPr>
            <a:spAutoFit/>
          </a:bodyPr>
          <a:p>
            <a:pPr eaLnBrk="0" hangingPunct="0">
              <a:buClr>
                <a:schemeClr val="folHlink"/>
              </a:buClr>
              <a:buFont typeface="Wingdings" panose="05000000000000000000" pitchFamily="2" charset="2"/>
              <a:buChar char="n"/>
            </a:pPr>
            <a:r>
              <a:rPr lang="en-US" altLang="ja-JP" sz="2800">
                <a:latin typeface="Arial" panose="020B0604020202020204" pitchFamily="34" charset="0"/>
              </a:rPr>
              <a:t>Part One – The Software Process</a:t>
            </a:r>
            <a:r>
              <a:rPr lang="zh-CN" altLang="en-US" sz="2800" dirty="0">
                <a:latin typeface="Arial" panose="020B0604020202020204" pitchFamily="34" charset="0"/>
              </a:rPr>
              <a:t>（</a:t>
            </a:r>
            <a:r>
              <a:rPr lang="en-US" altLang="zh-CN" sz="2800">
                <a:latin typeface="Arial" panose="020B0604020202020204" pitchFamily="34" charset="0"/>
              </a:rPr>
              <a:t>3~4 weeks</a:t>
            </a:r>
            <a:r>
              <a:rPr lang="zh-CN" altLang="en-US" sz="2800" dirty="0">
                <a:latin typeface="Arial" panose="020B0604020202020204" pitchFamily="34" charset="0"/>
              </a:rPr>
              <a:t>） </a:t>
            </a:r>
            <a:endParaRPr lang="zh-CN" altLang="en-US" sz="2800" dirty="0">
              <a:latin typeface="Arial" panose="020B0604020202020204" pitchFamily="34" charset="0"/>
            </a:endParaRPr>
          </a:p>
          <a:p>
            <a:pPr eaLnBrk="0" hangingPunct="0">
              <a:buClr>
                <a:schemeClr val="folHlink"/>
              </a:buClr>
              <a:buFont typeface="Wingdings" panose="05000000000000000000" pitchFamily="2" charset="2"/>
            </a:pPr>
            <a:r>
              <a:rPr lang="zh-CN" altLang="en-US" sz="2800" dirty="0">
                <a:latin typeface="Arial" panose="020B0604020202020204" pitchFamily="34" charset="0"/>
              </a:rPr>
              <a:t>   </a:t>
            </a:r>
            <a:r>
              <a:rPr lang="en-US" altLang="zh-CN" sz="2800">
                <a:latin typeface="Arial" panose="020B0604020202020204" pitchFamily="34" charset="0"/>
              </a:rPr>
              <a:t>(chapter 1-5 )</a:t>
            </a:r>
            <a:endParaRPr lang="en-US" altLang="zh-CN" sz="2800">
              <a:latin typeface="Arial" panose="020B0604020202020204" pitchFamily="34" charset="0"/>
            </a:endParaRPr>
          </a:p>
          <a:p>
            <a:pPr eaLnBrk="0" hangingPunct="0">
              <a:buClr>
                <a:schemeClr val="folHlink"/>
              </a:buClr>
              <a:buFont typeface="Wingdings" panose="05000000000000000000" pitchFamily="2" charset="2"/>
              <a:buChar char="n"/>
            </a:pPr>
            <a:endParaRPr lang="en-US" altLang="zh-CN" sz="28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800">
                <a:latin typeface="Arial" panose="020B0604020202020204" pitchFamily="34" charset="0"/>
              </a:rPr>
              <a:t>Part two – Modeling </a:t>
            </a:r>
            <a:r>
              <a:rPr lang="zh-CN" altLang="en-US" sz="2800" dirty="0">
                <a:latin typeface="Arial" panose="020B0604020202020204" pitchFamily="34" charset="0"/>
              </a:rPr>
              <a:t>（</a:t>
            </a:r>
            <a:r>
              <a:rPr lang="en-US" altLang="zh-CN" sz="2800">
                <a:latin typeface="Arial" panose="020B0604020202020204" pitchFamily="34" charset="0"/>
              </a:rPr>
              <a:t>4~5 weeks</a:t>
            </a:r>
            <a:r>
              <a:rPr lang="zh-CN" altLang="en-US" sz="2800" dirty="0">
                <a:latin typeface="Arial" panose="020B0604020202020204" pitchFamily="34" charset="0"/>
              </a:rPr>
              <a:t>）</a:t>
            </a:r>
            <a:endParaRPr lang="zh-CN" altLang="en-US" sz="2800" dirty="0">
              <a:latin typeface="Arial" panose="020B0604020202020204" pitchFamily="34" charset="0"/>
            </a:endParaRPr>
          </a:p>
          <a:p>
            <a:pPr eaLnBrk="0" hangingPunct="0">
              <a:buClr>
                <a:schemeClr val="folHlink"/>
              </a:buClr>
              <a:buFont typeface="Wingdings" panose="05000000000000000000" pitchFamily="2" charset="2"/>
            </a:pPr>
            <a:r>
              <a:rPr lang="en-US" altLang="zh-CN" sz="2800">
                <a:latin typeface="Arial" panose="020B0604020202020204" pitchFamily="34" charset="0"/>
              </a:rPr>
              <a:t>   (chapter 7-12 )</a:t>
            </a:r>
            <a:endParaRPr lang="en-US" altLang="zh-CN" sz="2800">
              <a:latin typeface="Arial" panose="020B0604020202020204" pitchFamily="34" charset="0"/>
            </a:endParaRPr>
          </a:p>
          <a:p>
            <a:pPr eaLnBrk="0" hangingPunct="0">
              <a:buClr>
                <a:schemeClr val="folHlink"/>
              </a:buClr>
              <a:buFont typeface="Wingdings" panose="05000000000000000000" pitchFamily="2" charset="2"/>
            </a:pPr>
            <a:endParaRPr lang="en-US" altLang="zh-CN" sz="28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800">
                <a:latin typeface="Arial" panose="020B0604020202020204" pitchFamily="34" charset="0"/>
              </a:rPr>
              <a:t>Part Three – Quality Management </a:t>
            </a:r>
            <a:r>
              <a:rPr lang="zh-CN" altLang="en-US" sz="2800" dirty="0">
                <a:latin typeface="Arial" panose="020B0604020202020204" pitchFamily="34" charset="0"/>
              </a:rPr>
              <a:t>（</a:t>
            </a:r>
            <a:r>
              <a:rPr lang="en-US" altLang="zh-CN" sz="2800">
                <a:latin typeface="Arial" panose="020B0604020202020204" pitchFamily="34" charset="0"/>
              </a:rPr>
              <a:t>2~3 weeks</a:t>
            </a:r>
            <a:r>
              <a:rPr lang="zh-CN" altLang="en-US" sz="2800" dirty="0">
                <a:latin typeface="Arial" panose="020B0604020202020204" pitchFamily="34" charset="0"/>
              </a:rPr>
              <a:t>）</a:t>
            </a:r>
            <a:endParaRPr lang="zh-CN" altLang="en-US" sz="2800" dirty="0">
              <a:latin typeface="Arial" panose="020B0604020202020204" pitchFamily="34" charset="0"/>
            </a:endParaRPr>
          </a:p>
          <a:p>
            <a:pPr eaLnBrk="0" hangingPunct="0">
              <a:buClr>
                <a:schemeClr val="folHlink"/>
              </a:buClr>
              <a:buFont typeface="Wingdings" panose="05000000000000000000" pitchFamily="2" charset="2"/>
            </a:pPr>
            <a:r>
              <a:rPr lang="en-US" altLang="zh-CN" sz="2800">
                <a:latin typeface="Arial" panose="020B0604020202020204" pitchFamily="34" charset="0"/>
              </a:rPr>
              <a:t>   (chapter 19-20 )</a:t>
            </a:r>
            <a:endParaRPr lang="en-US" altLang="zh-CN" sz="2800">
              <a:latin typeface="Arial" panose="020B0604020202020204" pitchFamily="34" charset="0"/>
            </a:endParaRPr>
          </a:p>
          <a:p>
            <a:pPr eaLnBrk="0" hangingPunct="0">
              <a:buClr>
                <a:schemeClr val="folHlink"/>
              </a:buClr>
              <a:buFont typeface="Wingdings" panose="05000000000000000000" pitchFamily="2" charset="2"/>
            </a:pPr>
            <a:endParaRPr lang="zh-CN" altLang="en-US" sz="2800" dirty="0">
              <a:latin typeface="Arial" panose="020B0604020202020204" pitchFamily="34" charset="0"/>
            </a:endParaRPr>
          </a:p>
          <a:p>
            <a:pPr eaLnBrk="0" hangingPunct="0">
              <a:buClr>
                <a:schemeClr val="folHlink"/>
              </a:buClr>
              <a:buFont typeface="Wingdings" panose="05000000000000000000" pitchFamily="2" charset="2"/>
            </a:pPr>
            <a:r>
              <a:rPr lang="en-US" altLang="zh-CN" sz="2800" b="1">
                <a:solidFill>
                  <a:srgbClr val="FF0000"/>
                </a:solidFill>
                <a:latin typeface="宋体" panose="02010600030101010101" pitchFamily="2" charset="-122"/>
                <a:ea typeface="宋体" panose="02010600030101010101" pitchFamily="2" charset="-122"/>
              </a:rPr>
              <a:t>Web</a:t>
            </a:r>
            <a:r>
              <a:rPr lang="zh-CN" altLang="en-US" sz="2800" b="1" dirty="0">
                <a:solidFill>
                  <a:srgbClr val="FF0000"/>
                </a:solidFill>
                <a:latin typeface="宋体" panose="02010600030101010101" pitchFamily="2" charset="-122"/>
                <a:ea typeface="宋体" panose="02010600030101010101" pitchFamily="2" charset="-122"/>
              </a:rPr>
              <a:t>应用不讲</a:t>
            </a:r>
            <a:endParaRPr lang="zh-CN" altLang="en-US" sz="2800" b="1" dirty="0">
              <a:solidFill>
                <a:srgbClr val="FF0000"/>
              </a:solidFill>
              <a:latin typeface="宋体" panose="02010600030101010101" pitchFamily="2" charset="-122"/>
              <a:ea typeface="宋体" panose="02010600030101010101" pitchFamily="2" charset="-122"/>
            </a:endParaRPr>
          </a:p>
        </p:txBody>
      </p:sp>
      <p:sp>
        <p:nvSpPr>
          <p:cNvPr id="13316"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1366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13667" name="Rectangle 4"/>
          <p:cNvSpPr/>
          <p:nvPr/>
        </p:nvSpPr>
        <p:spPr>
          <a:xfrm>
            <a:off x="179388" y="225425"/>
            <a:ext cx="3060700" cy="381000"/>
          </a:xfrm>
          <a:prstGeom prst="rect">
            <a:avLst/>
          </a:prstGeom>
          <a:noFill/>
          <a:ln w="9525">
            <a:noFill/>
          </a:ln>
        </p:spPr>
        <p:txBody>
          <a:bodyPr anchor="ctr" anchorCtr="0"/>
          <a:p>
            <a:r>
              <a:rPr lang="en-US" altLang="ja-JP" b="1">
                <a:latin typeface="Arial" panose="020B0604020202020204" pitchFamily="34" charset="0"/>
              </a:rPr>
              <a:t>Exercise</a:t>
            </a:r>
            <a:endParaRPr lang="en-US" altLang="ja-JP" sz="2800" b="1">
              <a:latin typeface="Arial" panose="020B0604020202020204" pitchFamily="34" charset="0"/>
            </a:endParaRPr>
          </a:p>
        </p:txBody>
      </p:sp>
      <p:sp>
        <p:nvSpPr>
          <p:cNvPr id="113668" name="Rectangle 7"/>
          <p:cNvSpPr/>
          <p:nvPr/>
        </p:nvSpPr>
        <p:spPr>
          <a:xfrm>
            <a:off x="395288" y="944563"/>
            <a:ext cx="8424862" cy="5203825"/>
          </a:xfrm>
          <a:prstGeom prst="rect">
            <a:avLst/>
          </a:prstGeom>
          <a:noFill/>
          <a:ln w="9525">
            <a:noFill/>
          </a:ln>
        </p:spPr>
        <p:txBody>
          <a:bodyPr>
            <a:spAutoFit/>
          </a:bodyPr>
          <a:p>
            <a:pPr marL="609600" indent="-609600" eaLnBrk="0" hangingPunct="0"/>
            <a:r>
              <a:rPr lang="en-US" altLang="zh-CN" sz="2400">
                <a:latin typeface="Arial" panose="020B0604020202020204" pitchFamily="34" charset="0"/>
              </a:rPr>
              <a:t>1. </a:t>
            </a:r>
            <a:r>
              <a:rPr lang="en-US" altLang="ja-JP" sz="2400">
                <a:latin typeface="Arial" panose="020B0604020202020204" pitchFamily="34" charset="0"/>
              </a:rPr>
              <a:t>Which question no longer concerns the modern software engineering</a:t>
            </a:r>
            <a:endParaRPr lang="en-US" altLang="ja-JP" sz="2400">
              <a:latin typeface="Arial" panose="020B0604020202020204" pitchFamily="34" charset="0"/>
            </a:endParaRPr>
          </a:p>
          <a:p>
            <a:pPr marL="1066800" lvl="1" indent="-609600" eaLnBrk="0" hangingPunct="0"/>
            <a:r>
              <a:rPr lang="en-US" altLang="zh-CN" sz="2400">
                <a:latin typeface="Arial" panose="020B0604020202020204" pitchFamily="34" charset="0"/>
              </a:rPr>
              <a:t>a. </a:t>
            </a:r>
            <a:r>
              <a:rPr lang="en-US" altLang="ja-JP" sz="2400">
                <a:latin typeface="Arial" panose="020B0604020202020204" pitchFamily="34" charset="0"/>
              </a:rPr>
              <a:t>Why does computer hardware cost so much? </a:t>
            </a:r>
            <a:endParaRPr lang="en-US" altLang="ja-JP" sz="2400">
              <a:latin typeface="Arial" panose="020B0604020202020204" pitchFamily="34" charset="0"/>
            </a:endParaRPr>
          </a:p>
          <a:p>
            <a:pPr marL="1066800" lvl="1" indent="-609600" eaLnBrk="0" hangingPunct="0"/>
            <a:r>
              <a:rPr lang="en-US" altLang="zh-CN" sz="2400">
                <a:latin typeface="Arial" panose="020B0604020202020204" pitchFamily="34" charset="0"/>
              </a:rPr>
              <a:t>b. </a:t>
            </a:r>
            <a:r>
              <a:rPr lang="en-US" altLang="ja-JP" sz="2400">
                <a:latin typeface="Arial" panose="020B0604020202020204" pitchFamily="34" charset="0"/>
              </a:rPr>
              <a:t>Why does software take a long time to finish? </a:t>
            </a:r>
            <a:endParaRPr lang="en-US" altLang="ja-JP" sz="2400">
              <a:latin typeface="Arial" panose="020B0604020202020204" pitchFamily="34" charset="0"/>
            </a:endParaRPr>
          </a:p>
          <a:p>
            <a:pPr marL="1066800" lvl="1" indent="-609600" eaLnBrk="0" hangingPunct="0"/>
            <a:r>
              <a:rPr lang="en-US" altLang="zh-CN" sz="2400">
                <a:latin typeface="Arial" panose="020B0604020202020204" pitchFamily="34" charset="0"/>
              </a:rPr>
              <a:t>c. </a:t>
            </a:r>
            <a:r>
              <a:rPr lang="en-US" altLang="ja-JP" sz="2400">
                <a:latin typeface="Arial" panose="020B0604020202020204" pitchFamily="34" charset="0"/>
              </a:rPr>
              <a:t>Why does it cost so much to develop a piece of software? </a:t>
            </a:r>
            <a:endParaRPr lang="en-US" altLang="ja-JP" sz="2400">
              <a:latin typeface="Arial" panose="020B0604020202020204" pitchFamily="34" charset="0"/>
            </a:endParaRPr>
          </a:p>
          <a:p>
            <a:pPr marL="1066800" lvl="1" indent="-609600" eaLnBrk="0" hangingPunct="0"/>
            <a:r>
              <a:rPr lang="en-US" altLang="zh-CN" sz="2400">
                <a:latin typeface="Arial" panose="020B0604020202020204" pitchFamily="34" charset="0"/>
              </a:rPr>
              <a:t>d. </a:t>
            </a:r>
            <a:r>
              <a:rPr lang="en-US" altLang="ja-JP" sz="2400">
                <a:latin typeface="Arial" panose="020B0604020202020204" pitchFamily="34" charset="0"/>
              </a:rPr>
              <a:t>Why can't software errors be removed from products prior to delivery?  </a:t>
            </a:r>
            <a:endParaRPr lang="en-US" altLang="zh-CN" sz="2400">
              <a:latin typeface="Arial" panose="020B0604020202020204" pitchFamily="34" charset="0"/>
            </a:endParaRPr>
          </a:p>
          <a:p>
            <a:pPr marL="1066800" lvl="1" indent="-609600" eaLnBrk="0" hangingPunct="0"/>
            <a:endParaRPr lang="en-US" altLang="ja-JP" sz="2400">
              <a:latin typeface="Arial" panose="020B0604020202020204" pitchFamily="34" charset="0"/>
            </a:endParaRPr>
          </a:p>
          <a:p>
            <a:pPr marL="609600" indent="-609600" eaLnBrk="0" hangingPunct="0"/>
            <a:r>
              <a:rPr lang="en-US" altLang="zh-CN" sz="2400">
                <a:latin typeface="Arial" panose="020B0604020202020204" pitchFamily="34" charset="0"/>
              </a:rPr>
              <a:t>2. </a:t>
            </a:r>
            <a:r>
              <a:rPr lang="en-US" altLang="ja-JP" sz="2400">
                <a:latin typeface="Arial" panose="020B0604020202020204" pitchFamily="34" charset="0"/>
              </a:rPr>
              <a:t>Today the increased power of the personal computer has brought about an abandonment</a:t>
            </a:r>
            <a:r>
              <a:rPr lang="zh-CN" altLang="en-US" sz="2400" dirty="0">
                <a:latin typeface="Arial" panose="020B0604020202020204" pitchFamily="34" charset="0"/>
              </a:rPr>
              <a:t>（放弃）</a:t>
            </a:r>
            <a:r>
              <a:rPr lang="ja-JP" altLang="en-US" sz="2400" dirty="0">
                <a:latin typeface="Arial" panose="020B0604020202020204" pitchFamily="34" charset="0"/>
              </a:rPr>
              <a:t> </a:t>
            </a:r>
            <a:r>
              <a:rPr lang="en-US" altLang="ja-JP" sz="2400">
                <a:latin typeface="Arial" panose="020B0604020202020204" pitchFamily="34" charset="0"/>
              </a:rPr>
              <a:t>of the practice of team development of software. </a:t>
            </a:r>
            <a:endParaRPr lang="en-US" altLang="ja-JP" sz="2400">
              <a:latin typeface="Arial" panose="020B0604020202020204" pitchFamily="34" charset="0"/>
            </a:endParaRPr>
          </a:p>
          <a:p>
            <a:pPr marL="1066800" lvl="1" indent="-609600" eaLnBrk="0" hangingPunct="0"/>
            <a:r>
              <a:rPr lang="en-US" altLang="zh-CN" sz="2400" err="1">
                <a:latin typeface="Arial" panose="020B0604020202020204" pitchFamily="34" charset="0"/>
              </a:rPr>
              <a:t>a.</a:t>
            </a:r>
            <a:r>
              <a:rPr lang="en-US" altLang="ja-JP" sz="2400" err="1">
                <a:latin typeface="Arial" panose="020B0604020202020204" pitchFamily="34" charset="0"/>
              </a:rPr>
              <a:t>True</a:t>
            </a:r>
            <a:r>
              <a:rPr lang="en-US" altLang="ja-JP" sz="2400">
                <a:latin typeface="Arial" panose="020B0604020202020204" pitchFamily="34" charset="0"/>
              </a:rPr>
              <a:t> </a:t>
            </a:r>
            <a:endParaRPr lang="en-US" altLang="ja-JP" sz="2400">
              <a:latin typeface="Arial" panose="020B0604020202020204" pitchFamily="34" charset="0"/>
            </a:endParaRPr>
          </a:p>
          <a:p>
            <a:pPr marL="1066800" lvl="1" indent="-609600" eaLnBrk="0" hangingPunct="0"/>
            <a:r>
              <a:rPr lang="en-US" altLang="zh-CN" sz="2400" err="1">
                <a:latin typeface="Arial" panose="020B0604020202020204" pitchFamily="34" charset="0"/>
              </a:rPr>
              <a:t>b.</a:t>
            </a:r>
            <a:r>
              <a:rPr lang="en-US" altLang="ja-JP" sz="2400" err="1">
                <a:latin typeface="Arial" panose="020B0604020202020204" pitchFamily="34" charset="0"/>
              </a:rPr>
              <a:t>False</a:t>
            </a:r>
            <a:r>
              <a:rPr lang="en-US" altLang="ja-JP" sz="2400">
                <a:latin typeface="Arial" panose="020B0604020202020204" pitchFamily="34" charset="0"/>
              </a:rPr>
              <a:t> </a:t>
            </a:r>
            <a:endParaRPr lang="en-US" altLang="ja-JP" sz="2400">
              <a:latin typeface="Arial" panose="020B0604020202020204" pitchFamily="34" charset="0"/>
            </a:endParaRPr>
          </a:p>
        </p:txBody>
      </p:sp>
      <p:sp>
        <p:nvSpPr>
          <p:cNvPr id="58376" name="矩形 58375"/>
          <p:cNvSpPr/>
          <p:nvPr/>
        </p:nvSpPr>
        <p:spPr>
          <a:xfrm>
            <a:off x="5256213" y="115888"/>
            <a:ext cx="3505200" cy="579437"/>
          </a:xfrm>
          <a:prstGeom prst="rect">
            <a:avLst/>
          </a:prstGeom>
          <a:noFill/>
          <a:ln w="9525">
            <a:noFill/>
          </a:ln>
        </p:spPr>
        <p:txBody>
          <a:bodyPr wrap="none">
            <a:spAutoFit/>
          </a:bodyPr>
          <a:p>
            <a:pPr lvl="1" eaLnBrk="0" hangingPunct="0"/>
            <a:r>
              <a:rPr lang="en-US" altLang="ja-JP">
                <a:latin typeface="Arial" panose="020B0604020202020204" pitchFamily="34" charset="0"/>
              </a:rPr>
              <a:t>Answer: </a:t>
            </a:r>
            <a:r>
              <a:rPr lang="en-US" altLang="zh-CN">
                <a:latin typeface="Arial" panose="020B0604020202020204" pitchFamily="34" charset="0"/>
              </a:rPr>
              <a:t>1-a 2-b</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376">
                                            <p:txEl>
                                              <p:charRg st="0" end="16"/>
                                            </p:txEl>
                                          </p:spTgt>
                                        </p:tgtEl>
                                        <p:attrNameLst>
                                          <p:attrName>style.visibility</p:attrName>
                                        </p:attrNameLst>
                                      </p:cBhvr>
                                      <p:to>
                                        <p:strVal val="visible"/>
                                      </p:to>
                                    </p:set>
                                    <p:animEffect transition="in" filter="blinds(horizontal)">
                                      <p:cBhvr>
                                        <p:cTn id="7" dur="500"/>
                                        <p:tgtEl>
                                          <p:spTgt spid="58376">
                                            <p:txEl>
                                              <p:charRg st="0"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1571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15715" name="Rectangle 4"/>
          <p:cNvSpPr/>
          <p:nvPr/>
        </p:nvSpPr>
        <p:spPr>
          <a:xfrm>
            <a:off x="179388" y="225425"/>
            <a:ext cx="8534400" cy="381000"/>
          </a:xfrm>
          <a:prstGeom prst="rect">
            <a:avLst/>
          </a:prstGeom>
          <a:noFill/>
          <a:ln w="9525">
            <a:noFill/>
          </a:ln>
        </p:spPr>
        <p:txBody>
          <a:bodyPr anchor="ctr" anchorCtr="0"/>
          <a:p>
            <a:r>
              <a:rPr lang="en-US" altLang="ja-JP" b="1">
                <a:latin typeface="Arial" panose="020B0604020202020204" pitchFamily="34" charset="0"/>
              </a:rPr>
              <a:t>Exercise</a:t>
            </a:r>
            <a:endParaRPr lang="en-US" altLang="ja-JP" sz="2800" b="1">
              <a:latin typeface="Arial" panose="020B0604020202020204" pitchFamily="34" charset="0"/>
            </a:endParaRPr>
          </a:p>
        </p:txBody>
      </p:sp>
      <p:sp>
        <p:nvSpPr>
          <p:cNvPr id="115716" name="Rectangle 7"/>
          <p:cNvSpPr/>
          <p:nvPr/>
        </p:nvSpPr>
        <p:spPr>
          <a:xfrm>
            <a:off x="395288" y="944563"/>
            <a:ext cx="8424862" cy="5568950"/>
          </a:xfrm>
          <a:prstGeom prst="rect">
            <a:avLst/>
          </a:prstGeom>
          <a:noFill/>
          <a:ln w="9525">
            <a:noFill/>
          </a:ln>
        </p:spPr>
        <p:txBody>
          <a:bodyPr>
            <a:spAutoFit/>
          </a:bodyPr>
          <a:p>
            <a:pPr marL="609600" indent="-609600" eaLnBrk="0" hangingPunct="0"/>
            <a:r>
              <a:rPr lang="en-US" altLang="zh-CN" sz="2400">
                <a:latin typeface="Arial" panose="020B0604020202020204" pitchFamily="34" charset="0"/>
              </a:rPr>
              <a:t>3.</a:t>
            </a:r>
            <a:r>
              <a:rPr lang="en-US" altLang="ja-JP" sz="2400">
                <a:latin typeface="Arial" panose="020B0604020202020204" pitchFamily="34" charset="0"/>
              </a:rPr>
              <a:t>Software is a product and can be manufactured using the same technologies used for other engineering artifacts. </a:t>
            </a:r>
            <a:endParaRPr lang="en-US" altLang="ja-JP" sz="2400">
              <a:latin typeface="Arial" panose="020B0604020202020204" pitchFamily="34" charset="0"/>
            </a:endParaRPr>
          </a:p>
          <a:p>
            <a:pPr marL="1066800" lvl="1" indent="-609600" eaLnBrk="0" hangingPunct="0"/>
            <a:r>
              <a:rPr lang="en-US" altLang="zh-CN" sz="2400" err="1">
                <a:latin typeface="Arial" panose="020B0604020202020204" pitchFamily="34" charset="0"/>
              </a:rPr>
              <a:t>a.</a:t>
            </a:r>
            <a:r>
              <a:rPr lang="en-US" altLang="ja-JP" sz="2400" err="1">
                <a:latin typeface="Arial" panose="020B0604020202020204" pitchFamily="34" charset="0"/>
              </a:rPr>
              <a:t>True</a:t>
            </a:r>
            <a:r>
              <a:rPr lang="en-US" altLang="ja-JP" sz="2400">
                <a:latin typeface="Arial" panose="020B0604020202020204" pitchFamily="34" charset="0"/>
              </a:rPr>
              <a:t> </a:t>
            </a:r>
            <a:endParaRPr lang="en-US" altLang="ja-JP" sz="2400">
              <a:latin typeface="Arial" panose="020B0604020202020204" pitchFamily="34" charset="0"/>
            </a:endParaRPr>
          </a:p>
          <a:p>
            <a:pPr marL="1066800" lvl="1" indent="-609600" eaLnBrk="0" hangingPunct="0"/>
            <a:r>
              <a:rPr lang="en-US" altLang="zh-CN" sz="2400" err="1">
                <a:latin typeface="Arial" panose="020B0604020202020204" pitchFamily="34" charset="0"/>
              </a:rPr>
              <a:t>b.</a:t>
            </a:r>
            <a:r>
              <a:rPr lang="en-US" altLang="ja-JP" sz="2400" err="1">
                <a:latin typeface="Arial" panose="020B0604020202020204" pitchFamily="34" charset="0"/>
              </a:rPr>
              <a:t>False</a:t>
            </a:r>
            <a:endParaRPr lang="en-US" altLang="zh-CN" sz="2400">
              <a:latin typeface="Arial" panose="020B0604020202020204" pitchFamily="34" charset="0"/>
            </a:endParaRPr>
          </a:p>
          <a:p>
            <a:pPr marL="1066800" lvl="1" indent="-609600" eaLnBrk="0" hangingPunct="0"/>
            <a:endParaRPr lang="en-US" altLang="ja-JP" sz="2400">
              <a:latin typeface="Arial" panose="020B0604020202020204" pitchFamily="34" charset="0"/>
            </a:endParaRPr>
          </a:p>
          <a:p>
            <a:pPr marL="609600" indent="-609600" eaLnBrk="0" hangingPunct="0"/>
            <a:r>
              <a:rPr lang="en-US" altLang="zh-CN" sz="2400">
                <a:latin typeface="Arial" panose="020B0604020202020204" pitchFamily="34" charset="0"/>
              </a:rPr>
              <a:t>4.</a:t>
            </a:r>
            <a:r>
              <a:rPr lang="en-US" altLang="ja-JP" sz="2400">
                <a:latin typeface="Arial" panose="020B0604020202020204" pitchFamily="34" charset="0"/>
              </a:rPr>
              <a:t>Software deteriorates</a:t>
            </a:r>
            <a:r>
              <a:rPr lang="zh-CN" altLang="en-US" sz="2400" dirty="0">
                <a:latin typeface="Arial" panose="020B0604020202020204" pitchFamily="34" charset="0"/>
              </a:rPr>
              <a:t>（恶化）</a:t>
            </a:r>
            <a:r>
              <a:rPr lang="ja-JP" altLang="en-US" sz="2400" dirty="0">
                <a:latin typeface="Arial" panose="020B0604020202020204" pitchFamily="34" charset="0"/>
              </a:rPr>
              <a:t> </a:t>
            </a:r>
            <a:r>
              <a:rPr lang="en-US" altLang="ja-JP" sz="2400">
                <a:latin typeface="Arial" panose="020B0604020202020204" pitchFamily="34" charset="0"/>
              </a:rPr>
              <a:t>rather than wears out because </a:t>
            </a:r>
            <a:endParaRPr lang="en-US" altLang="ja-JP" sz="2400">
              <a:latin typeface="Arial" panose="020B0604020202020204" pitchFamily="34" charset="0"/>
            </a:endParaRPr>
          </a:p>
          <a:p>
            <a:pPr marL="1066800" lvl="1" indent="-609600" eaLnBrk="0" hangingPunct="0"/>
            <a:r>
              <a:rPr lang="en-US" altLang="zh-CN" sz="2400" err="1">
                <a:latin typeface="Arial" panose="020B0604020202020204" pitchFamily="34" charset="0"/>
              </a:rPr>
              <a:t>a.</a:t>
            </a:r>
            <a:r>
              <a:rPr lang="en-US" altLang="ja-JP" sz="2400" err="1">
                <a:latin typeface="Arial" panose="020B0604020202020204" pitchFamily="34" charset="0"/>
              </a:rPr>
              <a:t>Software</a:t>
            </a:r>
            <a:r>
              <a:rPr lang="en-US" altLang="ja-JP" sz="2400">
                <a:latin typeface="Arial" panose="020B0604020202020204" pitchFamily="34" charset="0"/>
              </a:rPr>
              <a:t> suffers from exposure to hostile environments.</a:t>
            </a:r>
            <a:endParaRPr lang="en-US" altLang="ja-JP" sz="2400">
              <a:latin typeface="Arial" panose="020B0604020202020204" pitchFamily="34" charset="0"/>
            </a:endParaRPr>
          </a:p>
          <a:p>
            <a:pPr marL="1066800" lvl="1" indent="-609600" eaLnBrk="0" hangingPunct="0"/>
            <a:r>
              <a:rPr lang="en-US" altLang="zh-CN" sz="2400" err="1">
                <a:latin typeface="Arial" panose="020B0604020202020204" pitchFamily="34" charset="0"/>
              </a:rPr>
              <a:t>b.</a:t>
            </a:r>
            <a:r>
              <a:rPr lang="en-US" altLang="ja-JP" sz="2400" err="1">
                <a:latin typeface="Arial" panose="020B0604020202020204" pitchFamily="34" charset="0"/>
              </a:rPr>
              <a:t>Defects</a:t>
            </a:r>
            <a:r>
              <a:rPr lang="en-US" altLang="ja-JP" sz="2400">
                <a:latin typeface="Arial" panose="020B0604020202020204" pitchFamily="34" charset="0"/>
              </a:rPr>
              <a:t> are more likely to arise after software has been used often.</a:t>
            </a:r>
            <a:endParaRPr lang="en-US" altLang="ja-JP" sz="2400">
              <a:latin typeface="Arial" panose="020B0604020202020204" pitchFamily="34" charset="0"/>
            </a:endParaRPr>
          </a:p>
          <a:p>
            <a:pPr marL="1066800" lvl="1" indent="-609600" eaLnBrk="0" hangingPunct="0"/>
            <a:r>
              <a:rPr lang="en-US" altLang="zh-CN" sz="2400" err="1">
                <a:latin typeface="Arial" panose="020B0604020202020204" pitchFamily="34" charset="0"/>
              </a:rPr>
              <a:t>c.</a:t>
            </a:r>
            <a:r>
              <a:rPr lang="en-US" altLang="ja-JP" sz="2400" err="1">
                <a:latin typeface="Arial" panose="020B0604020202020204" pitchFamily="34" charset="0"/>
              </a:rPr>
              <a:t>Multiple</a:t>
            </a:r>
            <a:r>
              <a:rPr lang="en-US" altLang="ja-JP" sz="2400">
                <a:latin typeface="Arial" panose="020B0604020202020204" pitchFamily="34" charset="0"/>
              </a:rPr>
              <a:t> change requests introduce errors in component interactions.</a:t>
            </a:r>
            <a:endParaRPr lang="en-US" altLang="ja-JP" sz="2400">
              <a:latin typeface="Arial" panose="020B0604020202020204" pitchFamily="34" charset="0"/>
            </a:endParaRPr>
          </a:p>
          <a:p>
            <a:pPr marL="1066800" lvl="1" indent="-609600" eaLnBrk="0" hangingPunct="0"/>
            <a:r>
              <a:rPr lang="en-US" altLang="zh-CN" sz="2400" err="1">
                <a:latin typeface="Arial" panose="020B0604020202020204" pitchFamily="34" charset="0"/>
              </a:rPr>
              <a:t>d.</a:t>
            </a:r>
            <a:r>
              <a:rPr lang="en-US" altLang="ja-JP" sz="2400" err="1">
                <a:latin typeface="Arial" panose="020B0604020202020204" pitchFamily="34" charset="0"/>
              </a:rPr>
              <a:t>Software</a:t>
            </a:r>
            <a:r>
              <a:rPr lang="en-US" altLang="ja-JP" sz="2400">
                <a:latin typeface="Arial" panose="020B0604020202020204" pitchFamily="34" charset="0"/>
              </a:rPr>
              <a:t> spare parts</a:t>
            </a:r>
            <a:r>
              <a:rPr lang="zh-CN" altLang="en-US" sz="2400" dirty="0">
                <a:latin typeface="Arial" panose="020B0604020202020204" pitchFamily="34" charset="0"/>
              </a:rPr>
              <a:t>（备件）</a:t>
            </a:r>
            <a:r>
              <a:rPr lang="ja-JP" altLang="en-US" sz="2400" dirty="0">
                <a:latin typeface="Arial" panose="020B0604020202020204" pitchFamily="34" charset="0"/>
              </a:rPr>
              <a:t> </a:t>
            </a:r>
            <a:r>
              <a:rPr lang="en-US" altLang="ja-JP" sz="2400">
                <a:latin typeface="Arial" panose="020B0604020202020204" pitchFamily="34" charset="0"/>
              </a:rPr>
              <a:t>become harder to order.</a:t>
            </a:r>
            <a:endParaRPr lang="en-US" altLang="ja-JP" sz="2400">
              <a:latin typeface="Arial" panose="020B0604020202020204" pitchFamily="34" charset="0"/>
            </a:endParaRPr>
          </a:p>
          <a:p>
            <a:pPr marL="1066800" lvl="1" indent="-609600" eaLnBrk="0" hangingPunct="0"/>
            <a:endParaRPr lang="en-US" altLang="zh-CN" sz="2400">
              <a:latin typeface="Arial" panose="020B0604020202020204" pitchFamily="34" charset="0"/>
            </a:endParaRPr>
          </a:p>
        </p:txBody>
      </p:sp>
      <p:sp>
        <p:nvSpPr>
          <p:cNvPr id="491526" name="矩形 491525"/>
          <p:cNvSpPr/>
          <p:nvPr/>
        </p:nvSpPr>
        <p:spPr>
          <a:xfrm>
            <a:off x="4824413" y="115888"/>
            <a:ext cx="3482975" cy="579437"/>
          </a:xfrm>
          <a:prstGeom prst="rect">
            <a:avLst/>
          </a:prstGeom>
          <a:noFill/>
          <a:ln w="9525">
            <a:noFill/>
          </a:ln>
        </p:spPr>
        <p:txBody>
          <a:bodyPr wrap="none">
            <a:spAutoFit/>
          </a:bodyPr>
          <a:p>
            <a:pPr lvl="1" eaLnBrk="0" hangingPunct="0"/>
            <a:r>
              <a:rPr lang="en-US" altLang="ja-JP">
                <a:latin typeface="Arial" panose="020B0604020202020204" pitchFamily="34" charset="0"/>
              </a:rPr>
              <a:t>Answer: </a:t>
            </a:r>
            <a:r>
              <a:rPr lang="en-US" altLang="zh-CN">
                <a:latin typeface="Arial" panose="020B0604020202020204" pitchFamily="34" charset="0"/>
              </a:rPr>
              <a:t>3-b 4-</a:t>
            </a:r>
            <a:r>
              <a:rPr lang="en-US" altLang="ja-JP">
                <a:latin typeface="Arial" panose="020B0604020202020204" pitchFamily="34" charset="0"/>
              </a:rPr>
              <a:t>c</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26"/>
                                        </p:tgtEl>
                                        <p:attrNameLst>
                                          <p:attrName>style.visibility</p:attrName>
                                        </p:attrNameLst>
                                      </p:cBhvr>
                                      <p:to>
                                        <p:strVal val="visible"/>
                                      </p:to>
                                    </p:set>
                                    <p:animEffect transition="in" filter="blinds(horizontal)">
                                      <p:cBhvr>
                                        <p:cTn id="7" dur="500"/>
                                        <p:tgtEl>
                                          <p:spTgt spid="491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1776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17763" name="Rectangle 4"/>
          <p:cNvSpPr/>
          <p:nvPr/>
        </p:nvSpPr>
        <p:spPr>
          <a:xfrm>
            <a:off x="179388" y="225425"/>
            <a:ext cx="8534400" cy="381000"/>
          </a:xfrm>
          <a:prstGeom prst="rect">
            <a:avLst/>
          </a:prstGeom>
          <a:noFill/>
          <a:ln w="9525">
            <a:noFill/>
          </a:ln>
        </p:spPr>
        <p:txBody>
          <a:bodyPr anchor="ctr" anchorCtr="0"/>
          <a:p>
            <a:r>
              <a:rPr lang="en-US" altLang="ja-JP" b="1">
                <a:latin typeface="Arial" panose="020B0604020202020204" pitchFamily="34" charset="0"/>
              </a:rPr>
              <a:t>Exercise</a:t>
            </a:r>
            <a:endParaRPr lang="en-US" altLang="ja-JP" sz="2800" b="1">
              <a:latin typeface="Arial" panose="020B0604020202020204" pitchFamily="34" charset="0"/>
            </a:endParaRPr>
          </a:p>
        </p:txBody>
      </p:sp>
      <p:sp>
        <p:nvSpPr>
          <p:cNvPr id="117764" name="Rectangle 7"/>
          <p:cNvSpPr/>
          <p:nvPr/>
        </p:nvSpPr>
        <p:spPr>
          <a:xfrm>
            <a:off x="395288" y="944563"/>
            <a:ext cx="8424862" cy="5568950"/>
          </a:xfrm>
          <a:prstGeom prst="rect">
            <a:avLst/>
          </a:prstGeom>
          <a:noFill/>
          <a:ln w="9525">
            <a:noFill/>
          </a:ln>
        </p:spPr>
        <p:txBody>
          <a:bodyPr>
            <a:spAutoFit/>
          </a:bodyPr>
          <a:p>
            <a:pPr marL="609600" indent="-609600" eaLnBrk="0" hangingPunct="0"/>
            <a:r>
              <a:rPr lang="en-US" altLang="zh-CN" sz="2400">
                <a:latin typeface="Arial" panose="020B0604020202020204" pitchFamily="34" charset="0"/>
              </a:rPr>
              <a:t>5. </a:t>
            </a:r>
            <a:r>
              <a:rPr lang="en-US" altLang="ja-JP" sz="2400">
                <a:latin typeface="Arial" panose="020B0604020202020204" pitchFamily="34" charset="0"/>
              </a:rPr>
              <a:t>Most software continues to be custom built because </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a:t>
            </a:r>
            <a:r>
              <a:rPr lang="en-US" altLang="ja-JP" sz="2400">
                <a:latin typeface="Arial" panose="020B0604020202020204" pitchFamily="34" charset="0"/>
              </a:rPr>
              <a:t>a. Component reuse is common in the software world. </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a:t>
            </a:r>
            <a:r>
              <a:rPr lang="en-US" altLang="ja-JP" sz="2400">
                <a:latin typeface="Arial" panose="020B0604020202020204" pitchFamily="34" charset="0"/>
              </a:rPr>
              <a:t>b. Reusable components are too expensive to use. </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a:t>
            </a:r>
            <a:r>
              <a:rPr lang="en-US" altLang="ja-JP" sz="2400">
                <a:latin typeface="Arial" panose="020B0604020202020204" pitchFamily="34" charset="0"/>
              </a:rPr>
              <a:t>c. Software is easier to build without using someone else's components.</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a:t>
            </a:r>
            <a:r>
              <a:rPr lang="en-US" altLang="ja-JP" sz="2400">
                <a:latin typeface="Arial" panose="020B0604020202020204" pitchFamily="34" charset="0"/>
              </a:rPr>
              <a:t>d. Off-the-shelf software components are unavailable in many application domains.   </a:t>
            </a:r>
            <a:endParaRPr lang="en-US" altLang="zh-CN" sz="2400">
              <a:latin typeface="Arial" panose="020B0604020202020204" pitchFamily="34" charset="0"/>
            </a:endParaRPr>
          </a:p>
          <a:p>
            <a:pPr marL="609600" indent="-609600" eaLnBrk="0" hangingPunct="0"/>
            <a:endParaRPr lang="en-US" altLang="ja-JP" sz="2400">
              <a:latin typeface="Arial" panose="020B0604020202020204" pitchFamily="34" charset="0"/>
            </a:endParaRPr>
          </a:p>
          <a:p>
            <a:pPr marL="609600" indent="-609600" eaLnBrk="0" hangingPunct="0"/>
            <a:r>
              <a:rPr lang="en-US" altLang="ja-JP" sz="2400">
                <a:latin typeface="Arial" panose="020B0604020202020204" pitchFamily="34" charset="0"/>
              </a:rPr>
              <a:t>6. The nature of software applications can be characterized by their information</a:t>
            </a:r>
            <a:r>
              <a:rPr lang="en-US" altLang="ja-JP" sz="2400">
                <a:solidFill>
                  <a:srgbClr val="FF0000"/>
                </a:solidFill>
                <a:latin typeface="Arial" panose="020B0604020202020204" pitchFamily="34" charset="0"/>
              </a:rPr>
              <a:t> </a:t>
            </a:r>
            <a:r>
              <a:rPr lang="en-US" altLang="zh-CN" sz="2400">
                <a:solidFill>
                  <a:srgbClr val="FF0000"/>
                </a:solidFill>
                <a:latin typeface="Arial" panose="020B0604020202020204" pitchFamily="34" charset="0"/>
              </a:rPr>
              <a:t>(?)</a:t>
            </a:r>
            <a:endParaRPr lang="en-US" altLang="ja-JP" sz="2400">
              <a:solidFill>
                <a:srgbClr val="FF0000"/>
              </a:solidFill>
              <a:latin typeface="Arial" panose="020B0604020202020204" pitchFamily="34" charset="0"/>
            </a:endParaRPr>
          </a:p>
          <a:p>
            <a:pPr marL="609600" indent="-609600" eaLnBrk="0" hangingPunct="0"/>
            <a:r>
              <a:rPr lang="en-US" altLang="zh-CN" sz="2400">
                <a:latin typeface="Arial" panose="020B0604020202020204" pitchFamily="34" charset="0"/>
              </a:rPr>
              <a:t>  </a:t>
            </a:r>
            <a:r>
              <a:rPr lang="en-US" altLang="ja-JP" sz="2400">
                <a:latin typeface="Arial" panose="020B0604020202020204" pitchFamily="34" charset="0"/>
              </a:rPr>
              <a:t> a. complexity </a:t>
            </a:r>
            <a:endParaRPr lang="en-US" altLang="ja-JP" sz="2400">
              <a:latin typeface="Arial" panose="020B0604020202020204" pitchFamily="34" charset="0"/>
            </a:endParaRPr>
          </a:p>
          <a:p>
            <a:pPr marL="609600" indent="-609600" eaLnBrk="0" hangingPunct="0"/>
            <a:r>
              <a:rPr lang="en-US" altLang="ja-JP" sz="2400">
                <a:latin typeface="Arial" panose="020B0604020202020204" pitchFamily="34" charset="0"/>
              </a:rPr>
              <a:t>  </a:t>
            </a:r>
            <a:r>
              <a:rPr lang="en-US" altLang="zh-CN" sz="2400">
                <a:latin typeface="Arial" panose="020B0604020202020204" pitchFamily="34" charset="0"/>
              </a:rPr>
              <a:t> </a:t>
            </a:r>
            <a:r>
              <a:rPr lang="en-US" altLang="ja-JP" sz="2400">
                <a:latin typeface="Arial" panose="020B0604020202020204" pitchFamily="34" charset="0"/>
              </a:rPr>
              <a:t>b. content </a:t>
            </a:r>
            <a:endParaRPr lang="en-US" altLang="ja-JP" sz="2400">
              <a:latin typeface="Arial" panose="020B0604020202020204" pitchFamily="34" charset="0"/>
            </a:endParaRPr>
          </a:p>
          <a:p>
            <a:pPr marL="609600" indent="-609600" eaLnBrk="0" hangingPunct="0"/>
            <a:r>
              <a:rPr lang="en-US" altLang="ja-JP" sz="2400">
                <a:latin typeface="Arial" panose="020B0604020202020204" pitchFamily="34" charset="0"/>
              </a:rPr>
              <a:t>   c. determinacy </a:t>
            </a:r>
            <a:endParaRPr lang="en-US" altLang="ja-JP" sz="2400">
              <a:latin typeface="Arial" panose="020B0604020202020204" pitchFamily="34" charset="0"/>
            </a:endParaRPr>
          </a:p>
          <a:p>
            <a:pPr marL="609600" indent="-609600" eaLnBrk="0" hangingPunct="0"/>
            <a:r>
              <a:rPr lang="en-US" altLang="ja-JP" sz="2400">
                <a:latin typeface="Arial" panose="020B0604020202020204" pitchFamily="34" charset="0"/>
              </a:rPr>
              <a:t>   d. both b and c  </a:t>
            </a:r>
            <a:endParaRPr lang="en-US" altLang="ja-JP" sz="2400">
              <a:latin typeface="Arial" panose="020B0604020202020204" pitchFamily="34" charset="0"/>
            </a:endParaRPr>
          </a:p>
          <a:p>
            <a:pPr marL="609600" indent="-609600" eaLnBrk="0" hangingPunct="0"/>
            <a:endParaRPr lang="zh-CN" altLang="zh-CN" sz="2400" dirty="0">
              <a:latin typeface="Arial" panose="020B0604020202020204" pitchFamily="34" charset="0"/>
            </a:endParaRPr>
          </a:p>
        </p:txBody>
      </p:sp>
      <p:sp>
        <p:nvSpPr>
          <p:cNvPr id="493574" name="矩形 493573"/>
          <p:cNvSpPr/>
          <p:nvPr/>
        </p:nvSpPr>
        <p:spPr>
          <a:xfrm>
            <a:off x="4284663" y="0"/>
            <a:ext cx="3048000" cy="579438"/>
          </a:xfrm>
          <a:prstGeom prst="rect">
            <a:avLst/>
          </a:prstGeom>
          <a:noFill/>
          <a:ln w="9525">
            <a:noFill/>
          </a:ln>
        </p:spPr>
        <p:txBody>
          <a:bodyPr wrap="none">
            <a:spAutoFit/>
          </a:bodyPr>
          <a:p>
            <a:pPr eaLnBrk="0" hangingPunct="0"/>
            <a:r>
              <a:rPr lang="en-US" altLang="ja-JP">
                <a:latin typeface="Arial" panose="020B0604020202020204" pitchFamily="34" charset="0"/>
              </a:rPr>
              <a:t>Answer: </a:t>
            </a:r>
            <a:r>
              <a:rPr lang="en-US" altLang="zh-CN">
                <a:latin typeface="Arial" panose="020B0604020202020204" pitchFamily="34" charset="0"/>
              </a:rPr>
              <a:t>5-d 6-d</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3574"/>
                                        </p:tgtEl>
                                        <p:attrNameLst>
                                          <p:attrName>style.visibility</p:attrName>
                                        </p:attrNameLst>
                                      </p:cBhvr>
                                      <p:to>
                                        <p:strVal val="visible"/>
                                      </p:to>
                                    </p:set>
                                    <p:animEffect transition="in" filter="blinds(horizontal)">
                                      <p:cBhvr>
                                        <p:cTn id="7" dur="500"/>
                                        <p:tgtEl>
                                          <p:spTgt spid="493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19810"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19811" name="Rectangle 4"/>
          <p:cNvSpPr/>
          <p:nvPr/>
        </p:nvSpPr>
        <p:spPr>
          <a:xfrm>
            <a:off x="179388" y="225425"/>
            <a:ext cx="8534400" cy="381000"/>
          </a:xfrm>
          <a:prstGeom prst="rect">
            <a:avLst/>
          </a:prstGeom>
          <a:noFill/>
          <a:ln w="9525">
            <a:noFill/>
          </a:ln>
        </p:spPr>
        <p:txBody>
          <a:bodyPr anchor="ctr" anchorCtr="0"/>
          <a:p>
            <a:r>
              <a:rPr lang="en-US" altLang="ja-JP" b="1">
                <a:latin typeface="Arial" panose="020B0604020202020204" pitchFamily="34" charset="0"/>
              </a:rPr>
              <a:t>Exercise</a:t>
            </a:r>
            <a:endParaRPr lang="en-US" altLang="ja-JP" sz="2800" b="1">
              <a:latin typeface="Arial" panose="020B0604020202020204" pitchFamily="34" charset="0"/>
            </a:endParaRPr>
          </a:p>
        </p:txBody>
      </p:sp>
      <p:sp>
        <p:nvSpPr>
          <p:cNvPr id="119812" name="Rectangle 7"/>
          <p:cNvSpPr/>
          <p:nvPr/>
        </p:nvSpPr>
        <p:spPr>
          <a:xfrm>
            <a:off x="395288" y="944563"/>
            <a:ext cx="8424862" cy="4473575"/>
          </a:xfrm>
          <a:prstGeom prst="rect">
            <a:avLst/>
          </a:prstGeom>
          <a:noFill/>
          <a:ln w="9525">
            <a:noFill/>
          </a:ln>
        </p:spPr>
        <p:txBody>
          <a:bodyPr>
            <a:spAutoFit/>
          </a:bodyPr>
          <a:p>
            <a:pPr marL="609600" indent="-609600" eaLnBrk="0" hangingPunct="0"/>
            <a:r>
              <a:rPr lang="en-US" altLang="ja-JP" sz="2400">
                <a:latin typeface="Arial" panose="020B0604020202020204" pitchFamily="34" charset="0"/>
              </a:rPr>
              <a:t>7. Change cannot be easily accommodated in most software systems, unless the system was designed with change in mind.  </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a. </a:t>
            </a:r>
            <a:r>
              <a:rPr lang="en-US" altLang="ja-JP" sz="2400">
                <a:latin typeface="Arial" panose="020B0604020202020204" pitchFamily="34" charset="0"/>
              </a:rPr>
              <a:t>True </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b. </a:t>
            </a:r>
            <a:r>
              <a:rPr lang="en-US" altLang="ja-JP" sz="2400">
                <a:latin typeface="Arial" panose="020B0604020202020204" pitchFamily="34" charset="0"/>
              </a:rPr>
              <a:t>False</a:t>
            </a:r>
            <a:endParaRPr lang="en-US" altLang="zh-CN" sz="2400">
              <a:latin typeface="Arial" panose="020B0604020202020204" pitchFamily="34" charset="0"/>
            </a:endParaRPr>
          </a:p>
          <a:p>
            <a:pPr marL="609600" indent="-609600" eaLnBrk="0" hangingPunct="0"/>
            <a:endParaRPr lang="en-US" altLang="ja-JP" sz="2400">
              <a:latin typeface="Arial" panose="020B0604020202020204" pitchFamily="34" charset="0"/>
            </a:endParaRPr>
          </a:p>
          <a:p>
            <a:pPr marL="609600" indent="-609600" eaLnBrk="0" hangingPunct="0"/>
            <a:r>
              <a:rPr lang="en-US" altLang="ja-JP" sz="2400">
                <a:latin typeface="Arial" panose="020B0604020202020204" pitchFamily="34" charset="0"/>
              </a:rPr>
              <a:t>8. The functionality of most computer systems does not need to be enhanced the lifetime of the system. </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a:t>
            </a:r>
            <a:r>
              <a:rPr lang="en-US" altLang="zh-CN" sz="2400" err="1">
                <a:latin typeface="Arial" panose="020B0604020202020204" pitchFamily="34" charset="0"/>
              </a:rPr>
              <a:t>a.</a:t>
            </a:r>
            <a:r>
              <a:rPr lang="en-US" altLang="ja-JP" sz="2400" err="1">
                <a:latin typeface="Arial" panose="020B0604020202020204" pitchFamily="34" charset="0"/>
              </a:rPr>
              <a:t>True</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a:t>
            </a:r>
            <a:r>
              <a:rPr lang="en-US" altLang="zh-CN" sz="2400" err="1">
                <a:latin typeface="Arial" panose="020B0604020202020204" pitchFamily="34" charset="0"/>
              </a:rPr>
              <a:t>b.</a:t>
            </a:r>
            <a:r>
              <a:rPr lang="en-US" altLang="ja-JP" sz="2400" err="1">
                <a:latin typeface="Arial" panose="020B0604020202020204" pitchFamily="34" charset="0"/>
              </a:rPr>
              <a:t>False</a:t>
            </a:r>
            <a:endParaRPr lang="en-US" altLang="ja-JP" sz="2400">
              <a:latin typeface="Arial" panose="020B0604020202020204" pitchFamily="34" charset="0"/>
            </a:endParaRPr>
          </a:p>
          <a:p>
            <a:pPr marL="1066800" lvl="1" indent="-609600" eaLnBrk="0" hangingPunct="0"/>
            <a:endParaRPr lang="en-US" altLang="zh-CN" sz="2400">
              <a:latin typeface="Arial" panose="020B0604020202020204" pitchFamily="34" charset="0"/>
            </a:endParaRPr>
          </a:p>
          <a:p>
            <a:pPr marL="1066800" lvl="1" indent="-609600" eaLnBrk="0" hangingPunct="0"/>
            <a:endParaRPr lang="zh-CN" altLang="zh-CN" sz="2400" dirty="0">
              <a:latin typeface="Arial" panose="020B0604020202020204" pitchFamily="34" charset="0"/>
            </a:endParaRPr>
          </a:p>
        </p:txBody>
      </p:sp>
      <p:sp>
        <p:nvSpPr>
          <p:cNvPr id="290822" name="矩形 290821"/>
          <p:cNvSpPr/>
          <p:nvPr/>
        </p:nvSpPr>
        <p:spPr>
          <a:xfrm>
            <a:off x="4284663" y="0"/>
            <a:ext cx="3048000" cy="579438"/>
          </a:xfrm>
          <a:prstGeom prst="rect">
            <a:avLst/>
          </a:prstGeom>
          <a:noFill/>
          <a:ln w="9525">
            <a:noFill/>
          </a:ln>
        </p:spPr>
        <p:txBody>
          <a:bodyPr wrap="none">
            <a:spAutoFit/>
          </a:bodyPr>
          <a:p>
            <a:pPr eaLnBrk="0" hangingPunct="0"/>
            <a:r>
              <a:rPr lang="en-US" altLang="ja-JP">
                <a:latin typeface="Arial" panose="020B0604020202020204" pitchFamily="34" charset="0"/>
              </a:rPr>
              <a:t>Answer: </a:t>
            </a:r>
            <a:r>
              <a:rPr lang="en-US" altLang="zh-CN">
                <a:latin typeface="Arial" panose="020B0604020202020204" pitchFamily="34" charset="0"/>
              </a:rPr>
              <a:t>7-a 8-</a:t>
            </a:r>
            <a:r>
              <a:rPr lang="en-US" altLang="ja-JP">
                <a:latin typeface="Arial" panose="020B0604020202020204" pitchFamily="34" charset="0"/>
              </a:rPr>
              <a:t>b</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0822"/>
                                        </p:tgtEl>
                                        <p:attrNameLst>
                                          <p:attrName>style.visibility</p:attrName>
                                        </p:attrNameLst>
                                      </p:cBhvr>
                                      <p:to>
                                        <p:strVal val="visible"/>
                                      </p:to>
                                    </p:set>
                                    <p:animEffect transition="in" filter="blinds(horizontal)">
                                      <p:cBhvr>
                                        <p:cTn id="7" dur="500"/>
                                        <p:tgtEl>
                                          <p:spTgt spid="290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6144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61443" name="Rectangle 4"/>
          <p:cNvSpPr/>
          <p:nvPr/>
        </p:nvSpPr>
        <p:spPr>
          <a:xfrm>
            <a:off x="179388" y="225425"/>
            <a:ext cx="8534400" cy="381000"/>
          </a:xfrm>
          <a:prstGeom prst="rect">
            <a:avLst/>
          </a:prstGeom>
          <a:noFill/>
          <a:ln w="9525">
            <a:noFill/>
          </a:ln>
        </p:spPr>
        <p:txBody>
          <a:bodyPr anchor="ctr" anchorCtr="0"/>
          <a:p>
            <a:r>
              <a:rPr lang="en-US" altLang="ja-JP" b="1">
                <a:latin typeface="Arial" panose="020B0604020202020204" pitchFamily="34" charset="0"/>
              </a:rPr>
              <a:t>Homework</a:t>
            </a:r>
            <a:r>
              <a:rPr lang="en-US" altLang="zh-CN" b="1">
                <a:latin typeface="Arial" panose="020B0604020202020204" pitchFamily="34" charset="0"/>
              </a:rPr>
              <a:t> No.1     2024-9-12 </a:t>
            </a:r>
            <a:endParaRPr lang="ja-JP" altLang="en-US" sz="2800" b="1" dirty="0">
              <a:latin typeface="Arial" panose="020B0604020202020204" pitchFamily="34" charset="0"/>
            </a:endParaRPr>
          </a:p>
        </p:txBody>
      </p:sp>
      <p:sp>
        <p:nvSpPr>
          <p:cNvPr id="61444" name="Rectangle 7"/>
          <p:cNvSpPr/>
          <p:nvPr/>
        </p:nvSpPr>
        <p:spPr>
          <a:xfrm>
            <a:off x="395288" y="944563"/>
            <a:ext cx="8424862" cy="4399915"/>
          </a:xfrm>
          <a:prstGeom prst="rect">
            <a:avLst/>
          </a:prstGeom>
          <a:noFill/>
          <a:ln w="9525">
            <a:noFill/>
          </a:ln>
        </p:spPr>
        <p:txBody>
          <a:bodyPr>
            <a:spAutoFit/>
          </a:bodyPr>
          <a:p>
            <a:pPr marL="609600" indent="-609600" eaLnBrk="0" hangingPunct="0">
              <a:buAutoNum type="arabicPeriod"/>
            </a:pPr>
            <a:r>
              <a:rPr lang="en-US" altLang="zh-CN" sz="2000">
                <a:latin typeface="Arial" panose="020B0604020202020204" pitchFamily="34" charset="0"/>
              </a:rPr>
              <a:t>How does software differ from the artifacts produced by other engineering disciplines? </a:t>
            </a:r>
            <a:endParaRPr lang="en-US" altLang="zh-CN" sz="2000">
              <a:latin typeface="Arial" panose="020B0604020202020204" pitchFamily="34" charset="0"/>
            </a:endParaRPr>
          </a:p>
          <a:p>
            <a:pPr marL="609600" indent="-609600" eaLnBrk="0" hangingPunct="0">
              <a:buAutoNum type="arabicPeriod"/>
            </a:pPr>
            <a:r>
              <a:rPr lang="en-US" altLang="zh-CN" sz="2000">
                <a:latin typeface="Arial" panose="020B0604020202020204" pitchFamily="34" charset="0"/>
              </a:rPr>
              <a:t>How do software characteristics differ from hardware characteristics? </a:t>
            </a:r>
            <a:endParaRPr lang="zh-CN" altLang="zh-CN" sz="2000" dirty="0">
              <a:latin typeface="Arial" panose="020B0604020202020204" pitchFamily="34" charset="0"/>
            </a:endParaRPr>
          </a:p>
          <a:p>
            <a:pPr marL="609600" indent="-609600" eaLnBrk="0" hangingPunct="0">
              <a:buAutoNum type="arabicPeriod"/>
            </a:pPr>
            <a:r>
              <a:rPr lang="en-US" altLang="zh-CN" sz="2000">
                <a:latin typeface="Arial" panose="020B0604020202020204" pitchFamily="34" charset="0"/>
              </a:rPr>
              <a:t>Explain what is wrong with the notion that computer software does not need to evolve over time.</a:t>
            </a:r>
            <a:endParaRPr lang="zh-CN" altLang="zh-CN" sz="2000" dirty="0">
              <a:latin typeface="Arial" panose="020B0604020202020204" pitchFamily="34" charset="0"/>
            </a:endParaRPr>
          </a:p>
          <a:p>
            <a:pPr marL="609600" indent="-609600" eaLnBrk="0" hangingPunct="0">
              <a:buAutoNum type="arabicPeriod"/>
            </a:pPr>
            <a:r>
              <a:rPr lang="en-US" altLang="zh-CN" sz="2000">
                <a:sym typeface="+mn-ea"/>
              </a:rPr>
              <a:t>List three areas in which process models may differ from one another</a:t>
            </a:r>
            <a:endParaRPr lang="en-US" altLang="zh-CN" sz="2000">
              <a:latin typeface="Arial" panose="020B0604020202020204" pitchFamily="34" charset="0"/>
            </a:endParaRPr>
          </a:p>
          <a:p>
            <a:pPr marL="609600" indent="-609600" eaLnBrk="0" hangingPunct="0">
              <a:buAutoNum type="arabicPeriod"/>
            </a:pPr>
            <a:r>
              <a:rPr lang="en-US" altLang="zh-CN" sz="2000">
                <a:sym typeface="+mn-ea"/>
              </a:rPr>
              <a:t>Describe how </a:t>
            </a:r>
            <a:r>
              <a:rPr lang="en-US" altLang="zh-CN" sz="2000" err="1">
                <a:sym typeface="+mn-ea"/>
              </a:rPr>
              <a:t>Polya’s</a:t>
            </a:r>
            <a:r>
              <a:rPr lang="en-US" altLang="zh-CN" sz="2000">
                <a:sym typeface="+mn-ea"/>
              </a:rPr>
              <a:t> problem solving principles describe the essence of engineering practice?</a:t>
            </a:r>
            <a:endParaRPr lang="en-US" altLang="zh-CN" sz="2000">
              <a:latin typeface="Arial" panose="020B0604020202020204" pitchFamily="34" charset="0"/>
            </a:endParaRPr>
          </a:p>
          <a:p>
            <a:pPr marL="609600" indent="-609600" eaLnBrk="0" hangingPunct="0">
              <a:buNone/>
            </a:pPr>
            <a:endParaRPr lang="zh-CN" altLang="en-US" sz="2000" dirty="0">
              <a:latin typeface="Arial" panose="020B0604020202020204" pitchFamily="34" charset="0"/>
              <a:ea typeface="宋体" panose="02010600030101010101" pitchFamily="2" charset="-122"/>
            </a:endParaRPr>
          </a:p>
          <a:p>
            <a:pPr marL="609600" indent="-609600" eaLnBrk="0" hangingPunct="0">
              <a:buNone/>
            </a:pPr>
            <a:r>
              <a:rPr lang="zh-CN" altLang="en-US" sz="2000" dirty="0">
                <a:latin typeface="Arial" panose="020B0604020202020204" pitchFamily="34" charset="0"/>
                <a:ea typeface="宋体" panose="02010600030101010101" pitchFamily="2" charset="-122"/>
              </a:rPr>
              <a:t>必须用作业本做练习，不收单页</a:t>
            </a:r>
            <a:endParaRPr lang="zh-CN" altLang="en-US" sz="2000" dirty="0">
              <a:latin typeface="Arial" panose="020B0604020202020204" pitchFamily="34" charset="0"/>
              <a:ea typeface="宋体" panose="02010600030101010101" pitchFamily="2" charset="-122"/>
            </a:endParaRPr>
          </a:p>
          <a:p>
            <a:pPr marL="609600" indent="-609600" eaLnBrk="0" hangingPunct="0">
              <a:buNone/>
            </a:pPr>
            <a:r>
              <a:rPr lang="zh-CN" altLang="en-US" sz="2000" dirty="0">
                <a:latin typeface="Arial" panose="020B0604020202020204" pitchFamily="34" charset="0"/>
                <a:ea typeface="宋体" panose="02010600030101010101" pitchFamily="2" charset="-122"/>
              </a:rPr>
              <a:t>建议用中文</a:t>
            </a:r>
            <a:endParaRPr lang="zh-CN" altLang="en-US" sz="2000" dirty="0">
              <a:latin typeface="Arial" panose="020B0604020202020204" pitchFamily="34" charset="0"/>
              <a:ea typeface="宋体" panose="02010600030101010101" pitchFamily="2" charset="-122"/>
            </a:endParaRPr>
          </a:p>
          <a:p>
            <a:pPr marL="609600" indent="-609600" eaLnBrk="0" hangingPunct="0">
              <a:buNone/>
            </a:pPr>
            <a:r>
              <a:rPr lang="zh-CN" altLang="en-US" sz="2000" dirty="0">
                <a:latin typeface="Arial" panose="020B0604020202020204" pitchFamily="34" charset="0"/>
                <a:ea typeface="宋体" panose="02010600030101010101" pitchFamily="2" charset="-122"/>
              </a:rPr>
              <a:t>下次上课交作业</a:t>
            </a:r>
            <a:endParaRPr lang="zh-CN" altLang="zh-CN" sz="2000" dirty="0">
              <a:latin typeface="Arial" panose="020B0604020202020204" pitchFamily="34" charset="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2390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23907"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Part One: The Software Process</a:t>
            </a:r>
            <a:endParaRPr lang="en-US" altLang="ja-JP" sz="2800" b="1">
              <a:latin typeface="Arial" panose="020B0604020202020204" pitchFamily="34" charset="0"/>
            </a:endParaRPr>
          </a:p>
        </p:txBody>
      </p:sp>
      <p:sp>
        <p:nvSpPr>
          <p:cNvPr id="123908" name="Rectangle 7"/>
          <p:cNvSpPr/>
          <p:nvPr/>
        </p:nvSpPr>
        <p:spPr>
          <a:xfrm>
            <a:off x="358775" y="1700213"/>
            <a:ext cx="7956550" cy="4831080"/>
          </a:xfrm>
          <a:prstGeom prst="rect">
            <a:avLst/>
          </a:prstGeom>
          <a:noFill/>
          <a:ln w="9525">
            <a:noFill/>
          </a:ln>
        </p:spPr>
        <p:txBody>
          <a:bodyPr>
            <a:spAutoFit/>
          </a:bodyPr>
          <a:p>
            <a:pPr eaLnBrk="0" hangingPunct="0">
              <a:buClr>
                <a:schemeClr val="folHlink"/>
              </a:buClr>
              <a:buFont typeface="Wingdings" panose="05000000000000000000" pitchFamily="2" charset="2"/>
              <a:buChar char="n"/>
            </a:pPr>
            <a:r>
              <a:rPr lang="en-US" altLang="ja-JP" sz="2800">
                <a:latin typeface="Arial" panose="020B0604020202020204" pitchFamily="34" charset="0"/>
              </a:rPr>
              <a:t> </a:t>
            </a:r>
            <a:r>
              <a:rPr lang="zh-CN" altLang="en-US" sz="2800">
                <a:latin typeface="Arial" panose="020B0604020202020204" pitchFamily="34" charset="0"/>
                <a:ea typeface="宋体" panose="02010600030101010101" pitchFamily="2" charset="-122"/>
              </a:rPr>
              <a:t>关于教材（中文）</a:t>
            </a:r>
            <a:r>
              <a:rPr lang="en-US" altLang="zh-CN" sz="2800">
                <a:latin typeface="Arial" panose="020B0604020202020204" pitchFamily="34" charset="0"/>
                <a:ea typeface="宋体" panose="02010600030101010101" pitchFamily="2" charset="-122"/>
              </a:rPr>
              <a:t>7-8-9</a:t>
            </a:r>
            <a:r>
              <a:rPr lang="zh-CN" altLang="en-US" sz="2800">
                <a:latin typeface="Arial" panose="020B0604020202020204" pitchFamily="34" charset="0"/>
                <a:ea typeface="宋体" panose="02010600030101010101" pitchFamily="2" charset="-122"/>
              </a:rPr>
              <a:t>版都可以</a:t>
            </a:r>
            <a:endParaRPr lang="en-US" altLang="ja-JP" sz="28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800">
                <a:latin typeface="Arial" panose="020B0604020202020204" pitchFamily="34" charset="0"/>
              </a:rPr>
              <a:t> </a:t>
            </a:r>
            <a:r>
              <a:rPr lang="zh-CN" altLang="en-US" sz="2800">
                <a:latin typeface="Arial" panose="020B0604020202020204" pitchFamily="34" charset="0"/>
                <a:ea typeface="宋体" panose="02010600030101010101" pitchFamily="2" charset="-122"/>
              </a:rPr>
              <a:t>关于选课（包括课程设计）</a:t>
            </a:r>
            <a:endParaRPr lang="zh-CN" altLang="en-US" sz="2800">
              <a:latin typeface="Arial" panose="020B0604020202020204" pitchFamily="34" charset="0"/>
              <a:ea typeface="宋体" panose="02010600030101010101" pitchFamily="2" charset="-122"/>
            </a:endParaRPr>
          </a:p>
          <a:p>
            <a:pPr eaLnBrk="0" hangingPunct="0">
              <a:buClr>
                <a:schemeClr val="folHlink"/>
              </a:buClr>
              <a:buFont typeface="Wingdings" panose="05000000000000000000" pitchFamily="2" charset="2"/>
              <a:buChar char="n"/>
            </a:pPr>
            <a:r>
              <a:rPr lang="zh-CN" altLang="en-US" sz="2800">
                <a:latin typeface="Arial" panose="020B0604020202020204" pitchFamily="34" charset="0"/>
                <a:ea typeface="宋体" panose="02010600030101010101" pitchFamily="2" charset="-122"/>
              </a:rPr>
              <a:t> 关于作业（做在作业本上）</a:t>
            </a:r>
            <a:endParaRPr lang="zh-CN" altLang="en-US" sz="2800">
              <a:latin typeface="Arial" panose="020B0604020202020204" pitchFamily="34" charset="0"/>
              <a:ea typeface="宋体" panose="02010600030101010101" pitchFamily="2" charset="-122"/>
            </a:endParaRPr>
          </a:p>
          <a:p>
            <a:pPr eaLnBrk="0" hangingPunct="0">
              <a:buClr>
                <a:schemeClr val="folHlink"/>
              </a:buClr>
              <a:buFont typeface="Wingdings" panose="05000000000000000000" pitchFamily="2" charset="2"/>
              <a:buChar char="n"/>
            </a:pPr>
            <a:endParaRPr lang="en-US" altLang="zh-CN" sz="28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800">
                <a:latin typeface="Arial" panose="020B0604020202020204" pitchFamily="34" charset="0"/>
              </a:rPr>
              <a:t>REVIEW</a:t>
            </a:r>
            <a:endParaRPr lang="en-US" altLang="zh-CN" sz="28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zh-CN" sz="2800">
                <a:latin typeface="Arial" panose="020B0604020202020204" pitchFamily="34" charset="0"/>
              </a:rPr>
              <a:t>Software (</a:t>
            </a:r>
            <a:r>
              <a:rPr lang="en-US" altLang="ja-JP" sz="2800" kern="0">
                <a:latin typeface="+mn-lt"/>
                <a:sym typeface="+mn-ea"/>
              </a:rPr>
              <a:t>Software </a:t>
            </a:r>
            <a:r>
              <a:rPr lang="en-US" altLang="ja-JP" sz="2800" kern="0" err="1">
                <a:latin typeface="+mn-lt"/>
                <a:sym typeface="+mn-ea"/>
              </a:rPr>
              <a:t>vs</a:t>
            </a:r>
            <a:r>
              <a:rPr lang="en-US" altLang="ja-JP" sz="2800" kern="0">
                <a:latin typeface="+mn-lt"/>
                <a:sym typeface="+mn-ea"/>
              </a:rPr>
              <a:t> hardware)</a:t>
            </a:r>
            <a:endParaRPr kumimoji="0" lang="en-US" altLang="ja-JP" sz="2800" b="0" i="0" u="none" strike="noStrike" kern="0" cap="none" spc="0" normalizeH="0" baseline="0" noProof="1">
              <a:solidFill>
                <a:schemeClr val="tx1"/>
              </a:solidFill>
              <a:latin typeface="+mn-lt"/>
              <a:ea typeface="MS PGothic" panose="020B0600070205080204" pitchFamily="34" charset="-128"/>
              <a:cs typeface="+mn-cs"/>
            </a:endParaRPr>
          </a:p>
          <a:p>
            <a:pPr lvl="1" eaLnBrk="0" hangingPunct="0">
              <a:buClr>
                <a:schemeClr val="folHlink"/>
              </a:buClr>
              <a:buFont typeface="Wingdings" panose="05000000000000000000" pitchFamily="2" charset="2"/>
              <a:buChar char="n"/>
            </a:pPr>
            <a:r>
              <a:rPr lang="en-US" altLang="zh-CN" sz="2800">
                <a:latin typeface="Arial" panose="020B0604020202020204" pitchFamily="34" charset="0"/>
              </a:rPr>
              <a:t>SE(</a:t>
            </a:r>
            <a:r>
              <a:rPr lang="en-US" altLang="zh-CN" sz="2800">
                <a:ea typeface="宋体" panose="02010600030101010101" pitchFamily="2" charset="-122"/>
                <a:sym typeface="+mn-ea"/>
              </a:rPr>
              <a:t>A Layered Technology</a:t>
            </a:r>
            <a:r>
              <a:rPr lang="en-US" altLang="zh-CN" sz="2800">
                <a:latin typeface="Arial" panose="020B0604020202020204" pitchFamily="34" charset="0"/>
              </a:rPr>
              <a:t>)</a:t>
            </a:r>
            <a:endParaRPr lang="en-US" altLang="zh-CN" sz="28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zh-CN" sz="2800">
                <a:latin typeface="Arial" panose="020B0604020202020204" pitchFamily="34" charset="0"/>
              </a:rPr>
              <a:t>Software Process</a:t>
            </a:r>
            <a:endParaRPr lang="en-US" altLang="zh-CN" sz="28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zh-CN" sz="2800">
                <a:sym typeface="+mn-ea"/>
              </a:rPr>
              <a:t>Framework Activities</a:t>
            </a:r>
            <a:endParaRPr lang="en-US" altLang="zh-CN" sz="2800">
              <a:sym typeface="+mn-ea"/>
            </a:endParaRPr>
          </a:p>
          <a:p>
            <a:pPr lvl="1" eaLnBrk="0" hangingPunct="0">
              <a:buClr>
                <a:schemeClr val="folHlink"/>
              </a:buClr>
              <a:buFont typeface="Wingdings" panose="05000000000000000000" pitchFamily="2" charset="2"/>
              <a:buChar char="n"/>
            </a:pPr>
            <a:r>
              <a:rPr lang="en-US" altLang="zh-CN" sz="2800">
                <a:sym typeface="+mn-ea"/>
              </a:rPr>
              <a:t>Umbrella Activities</a:t>
            </a:r>
            <a:endParaRPr lang="en-US" altLang="zh-CN" sz="2800">
              <a:latin typeface="Arial" panose="020B0604020202020204" pitchFamily="34" charset="0"/>
            </a:endParaRPr>
          </a:p>
          <a:p>
            <a:pPr eaLnBrk="0" hangingPunct="0">
              <a:buClr>
                <a:schemeClr val="folHlink"/>
              </a:buClr>
              <a:buFont typeface="Wingdings" panose="05000000000000000000" pitchFamily="2" charset="2"/>
              <a:buChar char="n"/>
            </a:pPr>
            <a:endParaRPr lang="en-US" altLang="zh-CN" sz="2800">
              <a:latin typeface="Arial" panose="020B0604020202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2390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23907"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Part One: The Software Process</a:t>
            </a:r>
            <a:endParaRPr lang="en-US" altLang="ja-JP" sz="2800" b="1">
              <a:latin typeface="Arial" panose="020B0604020202020204" pitchFamily="34" charset="0"/>
            </a:endParaRPr>
          </a:p>
        </p:txBody>
      </p:sp>
      <p:sp>
        <p:nvSpPr>
          <p:cNvPr id="123908" name="Rectangle 7"/>
          <p:cNvSpPr/>
          <p:nvPr/>
        </p:nvSpPr>
        <p:spPr>
          <a:xfrm>
            <a:off x="358775" y="1700213"/>
            <a:ext cx="7956550" cy="1383665"/>
          </a:xfrm>
          <a:prstGeom prst="rect">
            <a:avLst/>
          </a:prstGeom>
          <a:noFill/>
          <a:ln w="9525">
            <a:noFill/>
          </a:ln>
        </p:spPr>
        <p:txBody>
          <a:bodyPr>
            <a:spAutoFit/>
          </a:bodyPr>
          <a:p>
            <a:pPr eaLnBrk="0" hangingPunct="0">
              <a:buClr>
                <a:schemeClr val="folHlink"/>
              </a:buClr>
              <a:buFont typeface="Wingdings" panose="05000000000000000000" pitchFamily="2" charset="2"/>
              <a:buChar char="n"/>
            </a:pPr>
            <a:r>
              <a:rPr lang="en-US" altLang="ja-JP" sz="2800">
                <a:latin typeface="Arial" panose="020B0604020202020204" pitchFamily="34" charset="0"/>
              </a:rPr>
              <a:t> What is a software process</a:t>
            </a:r>
            <a:endParaRPr lang="en-US" altLang="ja-JP" sz="28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800">
                <a:latin typeface="Arial" panose="020B0604020202020204" pitchFamily="34" charset="0"/>
              </a:rPr>
              <a:t> P</a:t>
            </a:r>
            <a:r>
              <a:rPr lang="en-US" altLang="ja-JP" sz="2800">
                <a:latin typeface="Arial" panose="020B0604020202020204" pitchFamily="34" charset="0"/>
              </a:rPr>
              <a:t>rescriptive process models</a:t>
            </a:r>
            <a:endParaRPr lang="en-US" altLang="ja-JP" sz="28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800">
                <a:latin typeface="Arial" panose="020B0604020202020204" pitchFamily="34" charset="0"/>
              </a:rPr>
              <a:t> A</a:t>
            </a:r>
            <a:r>
              <a:rPr lang="en-US" altLang="ja-JP" sz="2800">
                <a:latin typeface="Arial" panose="020B0604020202020204" pitchFamily="34" charset="0"/>
              </a:rPr>
              <a:t>gile software development</a:t>
            </a:r>
            <a:endParaRPr lang="en-US" altLang="zh-CN" sz="2800">
              <a:latin typeface="Arial"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2595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25955" name="Rectangle 7"/>
          <p:cNvSpPr/>
          <p:nvPr/>
        </p:nvSpPr>
        <p:spPr>
          <a:xfrm>
            <a:off x="215900" y="800100"/>
            <a:ext cx="8497888" cy="4461510"/>
          </a:xfrm>
          <a:prstGeom prst="rect">
            <a:avLst/>
          </a:prstGeom>
          <a:noFill/>
          <a:ln w="9525">
            <a:noFill/>
          </a:ln>
        </p:spPr>
        <p:txBody>
          <a:bodyPr>
            <a:spAutoFit/>
          </a:bodyPr>
          <a:p>
            <a:pPr eaLnBrk="0" hangingPunct="0">
              <a:buClr>
                <a:schemeClr val="folHlink"/>
              </a:buClr>
              <a:buFont typeface="Wingdings" panose="05000000000000000000" pitchFamily="2" charset="2"/>
            </a:pPr>
            <a:r>
              <a:rPr lang="en-US" altLang="zh-CN">
                <a:latin typeface="Arial" panose="020B0604020202020204" pitchFamily="34" charset="0"/>
              </a:rPr>
              <a:t>Key Word</a:t>
            </a:r>
            <a:r>
              <a:rPr lang="zh-CN" altLang="en-US" dirty="0">
                <a:latin typeface="Arial" panose="020B0604020202020204" pitchFamily="34" charset="0"/>
              </a:rPr>
              <a:t>：</a:t>
            </a:r>
            <a:endParaRPr lang="zh-CN" altLang="en-US" sz="2800" dirty="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800">
                <a:latin typeface="Arial" panose="020B0604020202020204" pitchFamily="34" charset="0"/>
              </a:rPr>
              <a:t>Prescriptive process models</a:t>
            </a:r>
            <a:endParaRPr lang="en-US" altLang="zh-CN" sz="28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800">
                <a:latin typeface="Arial" panose="020B0604020202020204" pitchFamily="34" charset="0"/>
              </a:rPr>
              <a:t>Waterfall Model (linear sequential model)</a:t>
            </a:r>
            <a:endParaRPr lang="en-US" altLang="zh-CN" sz="28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800">
                <a:latin typeface="Arial" panose="020B0604020202020204" pitchFamily="34" charset="0"/>
              </a:rPr>
              <a:t>Incremental model </a:t>
            </a:r>
            <a:endParaRPr lang="en-US" altLang="zh-CN" sz="28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800">
                <a:latin typeface="Arial" panose="020B0604020202020204" pitchFamily="34" charset="0"/>
              </a:rPr>
              <a:t>Evolutionary process models (Prototype/Spiral)</a:t>
            </a:r>
            <a:endParaRPr lang="en-US" altLang="zh-CN" sz="28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800">
                <a:latin typeface="Arial" panose="020B0604020202020204" pitchFamily="34" charset="0"/>
              </a:rPr>
              <a:t>Unified Process</a:t>
            </a:r>
            <a:endParaRPr lang="en-US" altLang="zh-CN" sz="2800">
              <a:latin typeface="Arial" panose="020B0604020202020204" pitchFamily="34" charset="0"/>
            </a:endParaRPr>
          </a:p>
          <a:p>
            <a:pPr eaLnBrk="0" hangingPunct="0">
              <a:buClr>
                <a:schemeClr val="folHlink"/>
              </a:buClr>
              <a:buFont typeface="Wingdings" panose="05000000000000000000" pitchFamily="2" charset="2"/>
              <a:buChar char="n"/>
            </a:pPr>
            <a:endParaRPr lang="en-US" altLang="zh-CN" sz="28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800">
                <a:latin typeface="Arial" panose="020B0604020202020204" pitchFamily="34" charset="0"/>
              </a:rPr>
              <a:t>agility  agile</a:t>
            </a:r>
            <a:endParaRPr lang="en-US" altLang="zh-CN" sz="2800">
              <a:latin typeface="Arial" panose="020B0604020202020204" pitchFamily="34" charset="0"/>
            </a:endParaRPr>
          </a:p>
          <a:p>
            <a:pPr eaLnBrk="0" hangingPunct="0">
              <a:buClr>
                <a:schemeClr val="folHlink"/>
              </a:buClr>
              <a:buFont typeface="Wingdings" panose="05000000000000000000" pitchFamily="2" charset="2"/>
              <a:buChar char="n"/>
            </a:pPr>
            <a:endParaRPr lang="en-US" altLang="zh-CN" sz="28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800">
                <a:latin typeface="Arial" panose="020B0604020202020204" pitchFamily="34" charset="0"/>
              </a:rPr>
              <a:t>Advocate, coordination and coherence </a:t>
            </a:r>
            <a:endParaRPr lang="en-US" altLang="zh-CN" sz="2800">
              <a:latin typeface="Arial" panose="020B0604020202020204" pitchFamily="34" charset="0"/>
            </a:endParaRPr>
          </a:p>
        </p:txBody>
      </p:sp>
      <p:sp>
        <p:nvSpPr>
          <p:cNvPr id="125956" name="Rectangle 4"/>
          <p:cNvSpPr/>
          <p:nvPr/>
        </p:nvSpPr>
        <p:spPr>
          <a:xfrm>
            <a:off x="179388" y="225425"/>
            <a:ext cx="8534400" cy="381000"/>
          </a:xfrm>
          <a:prstGeom prst="rect">
            <a:avLst/>
          </a:prstGeom>
          <a:noFill/>
          <a:ln w="9525">
            <a:noFill/>
          </a:ln>
        </p:spPr>
        <p:txBody>
          <a:bodyPr anchor="ctr" anchorCtr="0"/>
          <a:p>
            <a:r>
              <a:rPr lang="en-US" altLang="ja-JP" b="1">
                <a:latin typeface="Arial" panose="020B0604020202020204" pitchFamily="34" charset="0"/>
              </a:rPr>
              <a:t>Part One: The Software Process</a:t>
            </a:r>
            <a:endParaRPr lang="en-US" altLang="ja-JP" b="1">
              <a:latin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28002"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28003"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Chapter </a:t>
            </a:r>
            <a:r>
              <a:rPr lang="en-US" altLang="zh-CN" sz="2800" b="1">
                <a:latin typeface="Arial" panose="020B0604020202020204" pitchFamily="34" charset="0"/>
              </a:rPr>
              <a:t>2</a:t>
            </a:r>
            <a:r>
              <a:rPr lang="en-US" altLang="ja-JP" sz="2800" b="1">
                <a:latin typeface="Arial" panose="020B0604020202020204" pitchFamily="34" charset="0"/>
              </a:rPr>
              <a:t> </a:t>
            </a:r>
            <a:r>
              <a:rPr lang="en-US" altLang="zh-CN" sz="2800" b="1">
                <a:latin typeface="Arial" panose="020B0604020202020204" pitchFamily="34" charset="0"/>
              </a:rPr>
              <a:t> </a:t>
            </a:r>
            <a:r>
              <a:rPr lang="en-US" altLang="ja-JP" sz="2800" b="1">
                <a:latin typeface="Arial" panose="020B0604020202020204" pitchFamily="34" charset="0"/>
              </a:rPr>
              <a:t>Process Model</a:t>
            </a:r>
            <a:endParaRPr lang="en-US" altLang="ja-JP" sz="2800" b="1">
              <a:latin typeface="Arial" panose="020B0604020202020204" pitchFamily="34" charset="0"/>
            </a:endParaRPr>
          </a:p>
        </p:txBody>
      </p:sp>
      <p:sp>
        <p:nvSpPr>
          <p:cNvPr id="128004" name="Rectangle 5"/>
          <p:cNvSpPr/>
          <p:nvPr/>
        </p:nvSpPr>
        <p:spPr>
          <a:xfrm>
            <a:off x="468313" y="1304925"/>
            <a:ext cx="8424862" cy="1938020"/>
          </a:xfrm>
          <a:prstGeom prst="rect">
            <a:avLst/>
          </a:prstGeom>
          <a:noFill/>
          <a:ln w="9525">
            <a:noFill/>
          </a:ln>
        </p:spPr>
        <p:txBody>
          <a:bodyPr>
            <a:spAutoFit/>
          </a:bodyPr>
          <a:p>
            <a:pPr eaLnBrk="0" hangingPunct="0">
              <a:buClr>
                <a:schemeClr val="folHlink"/>
              </a:buClr>
              <a:buFont typeface="Wingdings" panose="05000000000000000000" pitchFamily="2" charset="2"/>
              <a:buChar char="n"/>
            </a:pPr>
            <a:r>
              <a:rPr lang="en-US" altLang="ja-JP" sz="2400">
                <a:latin typeface="Arial" panose="020B0604020202020204" pitchFamily="34" charset="0"/>
              </a:rPr>
              <a:t> A Generic Process </a:t>
            </a:r>
            <a:r>
              <a:rPr lang="en-US" altLang="zh-CN" sz="2400">
                <a:latin typeface="Arial" panose="020B0604020202020204" pitchFamily="34" charset="0"/>
              </a:rPr>
              <a:t>Model</a:t>
            </a:r>
            <a:endParaRPr lang="en-US" altLang="ja-JP"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400">
                <a:latin typeface="Arial" panose="020B0604020202020204" pitchFamily="34" charset="0"/>
              </a:rPr>
              <a:t> Process Assessment and improvement</a:t>
            </a:r>
            <a:endParaRPr lang="en-US" altLang="ja-JP"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400">
                <a:latin typeface="Arial" panose="020B0604020202020204" pitchFamily="34" charset="0"/>
              </a:rPr>
              <a:t> </a:t>
            </a:r>
            <a:r>
              <a:rPr lang="en-US" altLang="ja-JP" sz="2400">
                <a:sym typeface="+mn-ea"/>
              </a:rPr>
              <a:t>Prescriptive process models</a:t>
            </a:r>
            <a:endParaRPr lang="en-US" altLang="ja-JP" sz="2400">
              <a:latin typeface="Arial" panose="020B0604020202020204" pitchFamily="34" charset="0"/>
            </a:endParaRPr>
          </a:p>
          <a:p>
            <a:pPr eaLnBrk="0" hangingPunct="0">
              <a:buClr>
                <a:schemeClr val="folHlink"/>
              </a:buClr>
              <a:buFont typeface="Wingdings" panose="05000000000000000000" pitchFamily="2" charset="2"/>
              <a:buChar char="n"/>
            </a:pPr>
            <a:endParaRPr lang="en-US" altLang="ja-JP" sz="2400">
              <a:latin typeface="Arial" panose="020B0604020202020204" pitchFamily="34" charset="0"/>
            </a:endParaRPr>
          </a:p>
          <a:p>
            <a:pPr eaLnBrk="0" hangingPunct="0">
              <a:buClr>
                <a:schemeClr val="folHlink"/>
              </a:buClr>
              <a:buFont typeface="Wingdings" panose="05000000000000000000" pitchFamily="2" charset="2"/>
            </a:pPr>
            <a:endParaRPr lang="en-US" altLang="ja-JP" sz="2400">
              <a:latin typeface="Arial" panose="020B0604020202020204" pitchFamily="34" charset="0"/>
            </a:endParaRPr>
          </a:p>
        </p:txBody>
      </p:sp>
      <p:sp>
        <p:nvSpPr>
          <p:cNvPr id="128005" name="Text Box 6"/>
          <p:cNvSpPr txBox="1"/>
          <p:nvPr/>
        </p:nvSpPr>
        <p:spPr>
          <a:xfrm>
            <a:off x="179388" y="814388"/>
            <a:ext cx="1431925" cy="519112"/>
          </a:xfrm>
          <a:prstGeom prst="rect">
            <a:avLst/>
          </a:prstGeom>
          <a:noFill/>
          <a:ln w="9525">
            <a:noFill/>
          </a:ln>
        </p:spPr>
        <p:txBody>
          <a:bodyPr wrap="none">
            <a:spAutoFit/>
          </a:bodyPr>
          <a:p>
            <a:pPr eaLnBrk="0" hangingPunct="0"/>
            <a:r>
              <a:rPr lang="en-US" altLang="ja-JP" sz="2800">
                <a:latin typeface="Arial" panose="020B0604020202020204" pitchFamily="34" charset="0"/>
              </a:rPr>
              <a:t>Content</a:t>
            </a:r>
            <a:endParaRPr lang="en-US" altLang="ja-JP" sz="2800">
              <a:latin typeface="Arial"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3619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36195" name="Rectangle 4"/>
          <p:cNvSpPr/>
          <p:nvPr/>
        </p:nvSpPr>
        <p:spPr>
          <a:xfrm>
            <a:off x="179388" y="225425"/>
            <a:ext cx="8534400" cy="381000"/>
          </a:xfrm>
          <a:prstGeom prst="rect">
            <a:avLst/>
          </a:prstGeom>
          <a:noFill/>
          <a:ln w="9525">
            <a:noFill/>
          </a:ln>
        </p:spPr>
        <p:txBody>
          <a:bodyPr anchor="ctr" anchorCtr="0"/>
          <a:p>
            <a:r>
              <a:rPr lang="en-US" altLang="zh-CN" sz="2800" b="1">
                <a:latin typeface="Arial" panose="020B0604020202020204" pitchFamily="34" charset="0"/>
              </a:rPr>
              <a:t>2</a:t>
            </a:r>
            <a:r>
              <a:rPr lang="en-US" altLang="ja-JP" sz="2800" b="1">
                <a:latin typeface="Arial" panose="020B0604020202020204" pitchFamily="34" charset="0"/>
              </a:rPr>
              <a:t>.1 A Generic Process </a:t>
            </a:r>
            <a:r>
              <a:rPr lang="en-US" altLang="zh-CN" sz="2800" b="1">
                <a:latin typeface="Arial" panose="020B0604020202020204" pitchFamily="34" charset="0"/>
              </a:rPr>
              <a:t>Model</a:t>
            </a:r>
            <a:endParaRPr lang="en-US" altLang="ja-JP" sz="2800" b="1">
              <a:latin typeface="Arial" panose="020B0604020202020204" pitchFamily="34" charset="0"/>
            </a:endParaRPr>
          </a:p>
        </p:txBody>
      </p:sp>
      <p:pic>
        <p:nvPicPr>
          <p:cNvPr id="136196" name="Picture 4" descr="Fig2"/>
          <p:cNvPicPr>
            <a:picLocks noChangeAspect="1"/>
          </p:cNvPicPr>
          <p:nvPr>
            <p:custDataLst>
              <p:tags r:id="rId1"/>
            </p:custDataLst>
          </p:nvPr>
        </p:nvPicPr>
        <p:blipFill>
          <a:blip r:embed="rId2"/>
          <a:stretch>
            <a:fillRect/>
          </a:stretch>
        </p:blipFill>
        <p:spPr>
          <a:xfrm>
            <a:off x="287655" y="813435"/>
            <a:ext cx="3192145" cy="5405120"/>
          </a:xfrm>
          <a:prstGeom prst="rect">
            <a:avLst/>
          </a:prstGeom>
          <a:noFill/>
          <a:ln w="9525">
            <a:noFill/>
          </a:ln>
        </p:spPr>
      </p:pic>
      <p:sp>
        <p:nvSpPr>
          <p:cNvPr id="136197" name="文本框 63494"/>
          <p:cNvSpPr txBox="1"/>
          <p:nvPr/>
        </p:nvSpPr>
        <p:spPr>
          <a:xfrm>
            <a:off x="3959225" y="1295400"/>
            <a:ext cx="4919345" cy="4092575"/>
          </a:xfrm>
          <a:prstGeom prst="rect">
            <a:avLst/>
          </a:prstGeom>
          <a:noFill/>
          <a:ln w="9525">
            <a:noFill/>
          </a:ln>
        </p:spPr>
        <p:txBody>
          <a:bodyPr wrap="square">
            <a:spAutoFit/>
          </a:bodyPr>
          <a:p>
            <a:pPr eaLnBrk="0" hangingPunct="0"/>
            <a:r>
              <a:rPr lang="zh-CN" altLang="en-US" sz="2000" dirty="0">
                <a:latin typeface="宋体" panose="02010600030101010101" pitchFamily="2" charset="-122"/>
                <a:ea typeface="宋体" panose="02010600030101010101" pitchFamily="2" charset="-122"/>
              </a:rPr>
              <a:t>过程：在工作产品构建中的工作</a:t>
            </a:r>
            <a:r>
              <a:rPr lang="zh-CN" altLang="en-US" sz="2000" b="1" dirty="0">
                <a:latin typeface="宋体" panose="02010600030101010101" pitchFamily="2" charset="-122"/>
                <a:ea typeface="宋体" panose="02010600030101010101" pitchFamily="2" charset="-122"/>
              </a:rPr>
              <a:t>活动</a:t>
            </a:r>
            <a:r>
              <a:rPr lang="zh-CN" altLang="en-US" sz="2000"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动作</a:t>
            </a:r>
            <a:r>
              <a:rPr lang="zh-CN" altLang="en-US" sz="2000" dirty="0">
                <a:latin typeface="宋体" panose="02010600030101010101" pitchFamily="2" charset="-122"/>
                <a:ea typeface="宋体" panose="02010600030101010101" pitchFamily="2" charset="-122"/>
              </a:rPr>
              <a:t>和</a:t>
            </a:r>
            <a:r>
              <a:rPr lang="zh-CN" altLang="en-US" sz="2000" b="1" dirty="0">
                <a:latin typeface="宋体" panose="02010600030101010101" pitchFamily="2" charset="-122"/>
                <a:ea typeface="宋体" panose="02010600030101010101" pitchFamily="2" charset="-122"/>
              </a:rPr>
              <a:t>任务</a:t>
            </a:r>
            <a:r>
              <a:rPr lang="zh-CN" altLang="en-US" sz="2000" dirty="0">
                <a:latin typeface="宋体" panose="02010600030101010101" pitchFamily="2" charset="-122"/>
                <a:ea typeface="宋体" panose="02010600030101010101" pitchFamily="2" charset="-122"/>
              </a:rPr>
              <a:t>的集合。</a:t>
            </a:r>
            <a:endParaRPr lang="zh-CN" altLang="en-US" sz="2000" dirty="0">
              <a:latin typeface="宋体" panose="02010600030101010101" pitchFamily="2" charset="-122"/>
              <a:ea typeface="宋体" panose="02010600030101010101" pitchFamily="2" charset="-122"/>
            </a:endParaRPr>
          </a:p>
          <a:p>
            <a:pPr eaLnBrk="0" hangingPunct="0"/>
            <a:r>
              <a:rPr lang="zh-CN" altLang="en-US" sz="2000" dirty="0">
                <a:latin typeface="宋体" panose="02010600030101010101" pitchFamily="2" charset="-122"/>
                <a:ea typeface="宋体" panose="02010600030101010101" pitchFamily="2" charset="-122"/>
              </a:rPr>
              <a:t>这些活动、动作、任务中的每一个都隶属于某一框架或模型，框架或模型定义了他们同过程之间或者相互之间的关系。</a:t>
            </a:r>
            <a:endParaRPr lang="zh-CN" altLang="en-US" sz="2000" dirty="0">
              <a:latin typeface="宋体" panose="02010600030101010101" pitchFamily="2" charset="-122"/>
              <a:ea typeface="宋体" panose="02010600030101010101" pitchFamily="2" charset="-122"/>
            </a:endParaRPr>
          </a:p>
          <a:p>
            <a:pPr eaLnBrk="0" hangingPunct="0"/>
            <a:endParaRPr lang="zh-CN" altLang="en-US" sz="2000" dirty="0">
              <a:latin typeface="宋体" panose="02010600030101010101" pitchFamily="2" charset="-122"/>
              <a:ea typeface="宋体" panose="02010600030101010101" pitchFamily="2" charset="-122"/>
            </a:endParaRPr>
          </a:p>
          <a:p>
            <a:pPr eaLnBrk="0" hangingPunct="0"/>
            <a:r>
              <a:rPr lang="zh-CN" altLang="en-US" sz="2000" dirty="0">
                <a:latin typeface="宋体" panose="02010600030101010101" pitchFamily="2" charset="-122"/>
                <a:ea typeface="宋体" panose="02010600030101010101" pitchFamily="2" charset="-122"/>
                <a:sym typeface="+mn-ea"/>
              </a:rPr>
              <a:t>左图</a:t>
            </a:r>
            <a:r>
              <a:rPr lang="en-US" altLang="zh-CN" sz="2000" dirty="0">
                <a:latin typeface="宋体" panose="02010600030101010101" pitchFamily="2" charset="-122"/>
                <a:ea typeface="宋体" panose="02010600030101010101" pitchFamily="2" charset="-122"/>
                <a:sym typeface="+mn-ea"/>
              </a:rPr>
              <a:t>:</a:t>
            </a:r>
            <a:endParaRPr lang="zh-CN" altLang="en-US" sz="2000" dirty="0">
              <a:latin typeface="宋体" panose="02010600030101010101" pitchFamily="2" charset="-122"/>
              <a:ea typeface="宋体" panose="02010600030101010101" pitchFamily="2" charset="-122"/>
              <a:sym typeface="+mn-ea"/>
            </a:endParaRPr>
          </a:p>
          <a:p>
            <a:pPr eaLnBrk="0" hangingPunct="0"/>
            <a:r>
              <a:rPr lang="zh-CN" altLang="en-US" sz="2000" b="1" dirty="0">
                <a:latin typeface="宋体" panose="02010600030101010101" pitchFamily="2" charset="-122"/>
                <a:ea typeface="宋体" panose="02010600030101010101" pitchFamily="2" charset="-122"/>
                <a:sym typeface="+mn-ea"/>
              </a:rPr>
              <a:t>每一个框架</a:t>
            </a:r>
            <a:r>
              <a:rPr lang="zh-CN" altLang="en-US" sz="2000" dirty="0">
                <a:latin typeface="宋体" panose="02010600030101010101" pitchFamily="2" charset="-122"/>
                <a:ea typeface="宋体" panose="02010600030101010101" pitchFamily="2" charset="-122"/>
                <a:sym typeface="+mn-ea"/>
              </a:rPr>
              <a:t>活动由一系列（软件工程）动作构成；</a:t>
            </a:r>
            <a:endParaRPr lang="zh-CN" altLang="en-US" sz="2000" dirty="0">
              <a:latin typeface="宋体" panose="02010600030101010101" pitchFamily="2" charset="-122"/>
              <a:ea typeface="宋体" panose="02010600030101010101" pitchFamily="2" charset="-122"/>
            </a:endParaRPr>
          </a:p>
          <a:p>
            <a:pPr eaLnBrk="0" hangingPunct="0"/>
            <a:r>
              <a:rPr lang="zh-CN" altLang="en-US" sz="2000" b="1" dirty="0">
                <a:latin typeface="宋体" panose="02010600030101010101" pitchFamily="2" charset="-122"/>
                <a:ea typeface="宋体" panose="02010600030101010101" pitchFamily="2" charset="-122"/>
                <a:sym typeface="+mn-ea"/>
              </a:rPr>
              <a:t>每一个动作</a:t>
            </a:r>
            <a:r>
              <a:rPr lang="zh-CN" altLang="en-US" sz="2000" dirty="0">
                <a:latin typeface="宋体" panose="02010600030101010101" pitchFamily="2" charset="-122"/>
                <a:ea typeface="宋体" panose="02010600030101010101" pitchFamily="2" charset="-122"/>
                <a:sym typeface="+mn-ea"/>
              </a:rPr>
              <a:t>由任务集来定义；</a:t>
            </a:r>
            <a:endParaRPr lang="zh-CN" altLang="en-US" sz="2000" dirty="0">
              <a:latin typeface="宋体" panose="02010600030101010101" pitchFamily="2" charset="-122"/>
              <a:ea typeface="宋体" panose="02010600030101010101" pitchFamily="2" charset="-122"/>
              <a:sym typeface="+mn-ea"/>
            </a:endParaRPr>
          </a:p>
          <a:p>
            <a:pPr eaLnBrk="0" hangingPunct="0"/>
            <a:r>
              <a:rPr lang="zh-CN" altLang="en-US" sz="2000" b="1" dirty="0">
                <a:latin typeface="宋体" panose="02010600030101010101" pitchFamily="2" charset="-122"/>
                <a:ea typeface="宋体" panose="02010600030101010101" pitchFamily="2" charset="-122"/>
                <a:sym typeface="+mn-ea"/>
              </a:rPr>
              <a:t>每一个任务</a:t>
            </a:r>
            <a:r>
              <a:rPr lang="zh-CN" altLang="en-US" sz="2000" dirty="0">
                <a:latin typeface="宋体" panose="02010600030101010101" pitchFamily="2" charset="-122"/>
                <a:ea typeface="宋体" panose="02010600030101010101" pitchFamily="2" charset="-122"/>
                <a:sym typeface="+mn-ea"/>
              </a:rPr>
              <a:t>集包括：任务，产品，质量保证点，项目里程碑；</a:t>
            </a:r>
            <a:endParaRPr lang="zh-CN" altLang="en-US" sz="2000" dirty="0">
              <a:latin typeface="宋体" panose="02010600030101010101" pitchFamily="2" charset="-122"/>
              <a:ea typeface="宋体" panose="02010600030101010101" pitchFamily="2" charset="-122"/>
              <a:sym typeface="+mn-ea"/>
            </a:endParaRPr>
          </a:p>
          <a:p>
            <a:pPr eaLnBrk="0" hangingPunct="0"/>
            <a:endParaRPr lang="zh-CN" altLang="en-US" sz="2000" dirty="0">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9458" name="Rectangle 4"/>
          <p:cNvSpPr>
            <a:spLocks noGrp="1"/>
          </p:cNvSpPr>
          <p:nvPr>
            <p:ph type="title" idx="4294967295"/>
          </p:nvPr>
        </p:nvSpPr>
        <p:spPr>
          <a:xfrm>
            <a:off x="179388" y="225425"/>
            <a:ext cx="8534400" cy="381000"/>
          </a:xfrm>
        </p:spPr>
        <p:txBody>
          <a:bodyPr vert="horz" wrap="square" lIns="91440" tIns="45720" rIns="91440" bIns="45720" anchor="ctr" anchorCtr="0"/>
          <a:p>
            <a:pPr eaLnBrk="1" hangingPunct="1"/>
            <a:r>
              <a:rPr lang="en-US" altLang="ja-JP"/>
              <a:t>Course Overview   </a:t>
            </a:r>
            <a:endParaRPr lang="en-US" altLang="ja-JP"/>
          </a:p>
        </p:txBody>
      </p:sp>
      <p:sp>
        <p:nvSpPr>
          <p:cNvPr id="19459" name="Text Box 4"/>
          <p:cNvSpPr txBox="1"/>
          <p:nvPr/>
        </p:nvSpPr>
        <p:spPr>
          <a:xfrm>
            <a:off x="179388" y="944563"/>
            <a:ext cx="7956550" cy="2676525"/>
          </a:xfrm>
          <a:prstGeom prst="rect">
            <a:avLst/>
          </a:prstGeom>
          <a:noFill/>
          <a:ln w="9525">
            <a:noFill/>
          </a:ln>
        </p:spPr>
        <p:txBody>
          <a:bodyPr>
            <a:spAutoFit/>
          </a:bodyPr>
          <a:p>
            <a:pPr eaLnBrk="0" hangingPunct="0">
              <a:buClr>
                <a:schemeClr val="folHlink"/>
              </a:buClr>
              <a:buFont typeface="Wingdings" panose="05000000000000000000" pitchFamily="2" charset="2"/>
              <a:buChar char="n"/>
            </a:pPr>
            <a:r>
              <a:rPr lang="en-US" altLang="ja-JP" sz="2400">
                <a:latin typeface="Arial" panose="020B0604020202020204" pitchFamily="34" charset="0"/>
              </a:rPr>
              <a:t> Course outline</a:t>
            </a:r>
            <a:r>
              <a:rPr lang="zh-CN" altLang="en-US" sz="1800" dirty="0">
                <a:latin typeface="Arial" panose="020B0604020202020204" pitchFamily="34" charset="0"/>
                <a:ea typeface="宋体" panose="02010600030101010101" pitchFamily="2" charset="-122"/>
              </a:rPr>
              <a:t>（会有调整）</a:t>
            </a:r>
            <a:endParaRPr lang="en-US" altLang="ja-JP" sz="1800">
              <a:latin typeface="Arial" panose="020B0604020202020204" pitchFamily="34" charset="0"/>
            </a:endParaRPr>
          </a:p>
          <a:p>
            <a:pPr lvl="1" eaLnBrk="0" hangingPunct="0">
              <a:buClr>
                <a:schemeClr val="folHlink"/>
              </a:buClr>
              <a:buFont typeface="Wingdings" panose="05000000000000000000" pitchFamily="2" charset="2"/>
              <a:buChar char="n"/>
            </a:pPr>
            <a:r>
              <a:rPr lang="zh-CN" altLang="ja-JP" sz="1800" dirty="0">
                <a:latin typeface="Arial" panose="020B0604020202020204" pitchFamily="34" charset="0"/>
              </a:rPr>
              <a:t> </a:t>
            </a:r>
            <a:r>
              <a:rPr lang="ja-JP" altLang="en-US" sz="1800" dirty="0">
                <a:latin typeface="Arial" panose="020B0604020202020204" pitchFamily="34" charset="0"/>
              </a:rPr>
              <a:t>w</a:t>
            </a:r>
            <a:r>
              <a:rPr lang="en-US" altLang="ja-JP" sz="1800">
                <a:latin typeface="Arial" panose="020B0604020202020204" pitchFamily="34" charset="0"/>
              </a:rPr>
              <a:t>eek 2: Introduction of Software &amp; Software Engineering</a:t>
            </a:r>
            <a:endParaRPr lang="en-US" altLang="zh-CN" sz="18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ja-JP" sz="1800">
                <a:latin typeface="Arial" panose="020B0604020202020204" pitchFamily="34" charset="0"/>
              </a:rPr>
              <a:t> week 3-4: Part One – The Software Process</a:t>
            </a:r>
            <a:endParaRPr lang="zh-CN" altLang="en-US" sz="1800" dirty="0">
              <a:latin typeface="Arial" panose="020B0604020202020204" pitchFamily="34" charset="0"/>
            </a:endParaRPr>
          </a:p>
          <a:p>
            <a:pPr lvl="1" eaLnBrk="0" hangingPunct="0">
              <a:buClr>
                <a:schemeClr val="folHlink"/>
              </a:buClr>
              <a:buFont typeface="Wingdings" panose="05000000000000000000" pitchFamily="2" charset="2"/>
              <a:buChar char="n"/>
            </a:pPr>
            <a:r>
              <a:rPr lang="en-US" altLang="ja-JP" sz="1800">
                <a:latin typeface="Arial" panose="020B0604020202020204" pitchFamily="34" charset="0"/>
              </a:rPr>
              <a:t> week 5-</a:t>
            </a:r>
            <a:r>
              <a:rPr lang="en-US" altLang="zh-CN" sz="1800">
                <a:latin typeface="Arial" panose="020B0604020202020204" pitchFamily="34" charset="0"/>
              </a:rPr>
              <a:t>8</a:t>
            </a:r>
            <a:r>
              <a:rPr lang="en-US" altLang="ja-JP" sz="1800">
                <a:latin typeface="Arial" panose="020B0604020202020204" pitchFamily="34" charset="0"/>
              </a:rPr>
              <a:t>: Part two – Modeling</a:t>
            </a:r>
            <a:endParaRPr lang="en-US" altLang="zh-CN" sz="18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zh-CN" sz="1800">
                <a:latin typeface="Arial" panose="020B0604020202020204" pitchFamily="34" charset="0"/>
              </a:rPr>
              <a:t> </a:t>
            </a:r>
            <a:r>
              <a:rPr lang="en-US" altLang="ja-JP" sz="1800">
                <a:latin typeface="Arial" panose="020B0604020202020204" pitchFamily="34" charset="0"/>
              </a:rPr>
              <a:t>week </a:t>
            </a:r>
            <a:r>
              <a:rPr lang="en-US" altLang="zh-CN" sz="1800">
                <a:latin typeface="Arial" panose="020B0604020202020204" pitchFamily="34" charset="0"/>
              </a:rPr>
              <a:t>9</a:t>
            </a:r>
            <a:r>
              <a:rPr lang="en-US" altLang="ja-JP" sz="1800">
                <a:latin typeface="Arial" panose="020B0604020202020204" pitchFamily="34" charset="0"/>
              </a:rPr>
              <a:t>: </a:t>
            </a:r>
            <a:r>
              <a:rPr lang="en-US" altLang="zh-CN" sz="1800">
                <a:latin typeface="Arial" panose="020B0604020202020204" pitchFamily="34" charset="0"/>
              </a:rPr>
              <a:t>midterm test</a:t>
            </a:r>
            <a:endParaRPr lang="en-US" altLang="ja-JP" sz="18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ja-JP" sz="1800">
                <a:latin typeface="Arial" panose="020B0604020202020204" pitchFamily="34" charset="0"/>
              </a:rPr>
              <a:t> week </a:t>
            </a:r>
            <a:r>
              <a:rPr lang="en-US" altLang="zh-CN" sz="1800">
                <a:latin typeface="Arial" panose="020B0604020202020204" pitchFamily="34" charset="0"/>
              </a:rPr>
              <a:t>10</a:t>
            </a:r>
            <a:r>
              <a:rPr lang="en-US" altLang="ja-JP" sz="1800">
                <a:latin typeface="Arial" panose="020B0604020202020204" pitchFamily="34" charset="0"/>
              </a:rPr>
              <a:t>-1</a:t>
            </a:r>
            <a:r>
              <a:rPr lang="en-US" altLang="zh-CN" sz="1800">
                <a:latin typeface="Arial" panose="020B0604020202020204" pitchFamily="34" charset="0"/>
              </a:rPr>
              <a:t>3</a:t>
            </a:r>
            <a:r>
              <a:rPr lang="en-US" altLang="ja-JP" sz="1800">
                <a:latin typeface="Arial" panose="020B0604020202020204" pitchFamily="34" charset="0"/>
              </a:rPr>
              <a:t>: Part Three – Quality Management</a:t>
            </a:r>
            <a:endParaRPr lang="en-US" altLang="ja-JP" sz="18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ja-JP" sz="1800">
                <a:latin typeface="Arial" panose="020B0604020202020204" pitchFamily="34" charset="0"/>
              </a:rPr>
              <a:t> week 1</a:t>
            </a:r>
            <a:r>
              <a:rPr lang="en-US" altLang="zh-CN" sz="1800">
                <a:latin typeface="Arial" panose="020B0604020202020204" pitchFamily="34" charset="0"/>
              </a:rPr>
              <a:t>4</a:t>
            </a:r>
            <a:r>
              <a:rPr lang="en-US" altLang="ja-JP" sz="1800">
                <a:latin typeface="Arial" panose="020B0604020202020204" pitchFamily="34" charset="0"/>
              </a:rPr>
              <a:t>-1</a:t>
            </a:r>
            <a:r>
              <a:rPr lang="en-US" altLang="zh-CN" sz="1800">
                <a:latin typeface="Arial" panose="020B0604020202020204" pitchFamily="34" charset="0"/>
              </a:rPr>
              <a:t>5</a:t>
            </a:r>
            <a:r>
              <a:rPr lang="en-US" altLang="ja-JP" sz="1800">
                <a:latin typeface="Arial" panose="020B0604020202020204" pitchFamily="34" charset="0"/>
              </a:rPr>
              <a:t>: Project</a:t>
            </a:r>
            <a:r>
              <a:rPr lang="en-US" altLang="zh-CN" sz="1800">
                <a:latin typeface="Arial" panose="020B0604020202020204" pitchFamily="34" charset="0"/>
              </a:rPr>
              <a:t>  Presentation</a:t>
            </a:r>
            <a:endParaRPr lang="en-US" altLang="ja-JP" sz="18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ja-JP" sz="1800">
                <a:latin typeface="Arial" panose="020B0604020202020204" pitchFamily="34" charset="0"/>
              </a:rPr>
              <a:t> </a:t>
            </a:r>
            <a:r>
              <a:rPr lang="en-US" altLang="zh-CN" sz="1800">
                <a:latin typeface="Arial" panose="020B0604020202020204" pitchFamily="34" charset="0"/>
              </a:rPr>
              <a:t>week 16: Final Review</a:t>
            </a:r>
            <a:endParaRPr lang="en-US" altLang="zh-CN" sz="18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zh-CN" sz="1800">
                <a:latin typeface="Arial" panose="020B0604020202020204" pitchFamily="34" charset="0"/>
              </a:rPr>
              <a:t> </a:t>
            </a:r>
            <a:r>
              <a:rPr lang="en-US" altLang="ja-JP" sz="1800">
                <a:latin typeface="Arial" panose="020B0604020202020204" pitchFamily="34" charset="0"/>
              </a:rPr>
              <a:t>week 17: </a:t>
            </a:r>
            <a:r>
              <a:rPr lang="en-US" altLang="zh-CN" sz="1800">
                <a:latin typeface="Arial" panose="020B0604020202020204" pitchFamily="34" charset="0"/>
              </a:rPr>
              <a:t>Q&amp;A</a:t>
            </a:r>
            <a:endParaRPr lang="ja-JP" altLang="en-US" sz="1800" dirty="0">
              <a:latin typeface="Arial" panose="020B0604020202020204" pitchFamily="34" charset="0"/>
            </a:endParaRPr>
          </a:p>
        </p:txBody>
      </p:sp>
      <p:sp>
        <p:nvSpPr>
          <p:cNvPr id="19460"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9461" name="Text Box 6"/>
          <p:cNvSpPr txBox="1"/>
          <p:nvPr/>
        </p:nvSpPr>
        <p:spPr>
          <a:xfrm>
            <a:off x="322898" y="3644900"/>
            <a:ext cx="8964612" cy="2245360"/>
          </a:xfrm>
          <a:prstGeom prst="rect">
            <a:avLst/>
          </a:prstGeom>
          <a:noFill/>
          <a:ln w="9525">
            <a:noFill/>
          </a:ln>
        </p:spPr>
        <p:txBody>
          <a:bodyPr>
            <a:spAutoFit/>
          </a:bodyPr>
          <a:p>
            <a:pPr eaLnBrk="0" hangingPunct="0">
              <a:buClr>
                <a:schemeClr val="folHlink"/>
              </a:buClr>
              <a:buFont typeface="Wingdings" panose="05000000000000000000" pitchFamily="2" charset="2"/>
              <a:buChar char="n"/>
            </a:pPr>
            <a:r>
              <a:rPr lang="en-US" altLang="ja-JP" sz="2400">
                <a:latin typeface="Arial" panose="020B0604020202020204" pitchFamily="34" charset="0"/>
              </a:rPr>
              <a:t> Evaluation</a:t>
            </a:r>
            <a:endParaRPr lang="zh-CN" altLang="en-US" sz="2400" dirty="0">
              <a:latin typeface="Arial" panose="020B0604020202020204" pitchFamily="34" charset="0"/>
            </a:endParaRPr>
          </a:p>
          <a:p>
            <a:pPr lvl="1" eaLnBrk="0" hangingPunct="0">
              <a:buClr>
                <a:schemeClr val="folHlink"/>
              </a:buClr>
              <a:buFont typeface="Wingdings" panose="05000000000000000000" pitchFamily="2" charset="2"/>
              <a:buChar char="n"/>
            </a:pPr>
            <a:r>
              <a:rPr lang="en-US" altLang="ja-JP" sz="1800">
                <a:latin typeface="Arial" panose="020B0604020202020204" pitchFamily="34" charset="0"/>
              </a:rPr>
              <a:t> </a:t>
            </a:r>
            <a:r>
              <a:rPr lang="en-US" altLang="zh-CN" sz="1800">
                <a:latin typeface="Arial" panose="020B0604020202020204" pitchFamily="34" charset="0"/>
              </a:rPr>
              <a:t>Attendance Record  10%</a:t>
            </a:r>
            <a:endParaRPr lang="en-US" altLang="zh-CN" sz="18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zh-CN" sz="1800">
                <a:latin typeface="Arial" panose="020B0604020202020204" pitchFamily="34" charset="0"/>
              </a:rPr>
              <a:t> </a:t>
            </a:r>
            <a:r>
              <a:rPr lang="en-US" altLang="ja-JP" sz="1800">
                <a:latin typeface="Arial" panose="020B0604020202020204" pitchFamily="34" charset="0"/>
              </a:rPr>
              <a:t>Discuss &amp; Exercise  </a:t>
            </a:r>
            <a:r>
              <a:rPr lang="en-US" altLang="zh-CN" sz="1800">
                <a:latin typeface="Arial" panose="020B0604020202020204" pitchFamily="34" charset="0"/>
              </a:rPr>
              <a:t>20</a:t>
            </a:r>
            <a:r>
              <a:rPr lang="en-US" altLang="ja-JP" sz="1800">
                <a:latin typeface="Arial" panose="020B0604020202020204" pitchFamily="34" charset="0"/>
              </a:rPr>
              <a:t>%</a:t>
            </a:r>
            <a:endParaRPr lang="en-US" altLang="ja-JP" sz="18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ja-JP" sz="1600">
                <a:latin typeface="Arial" panose="020B0604020202020204" pitchFamily="34" charset="0"/>
              </a:rPr>
              <a:t> </a:t>
            </a:r>
            <a:r>
              <a:rPr lang="en-US" altLang="zh-CN" sz="1800">
                <a:latin typeface="Arial" panose="020B0604020202020204" pitchFamily="34" charset="0"/>
              </a:rPr>
              <a:t>Mid test</a:t>
            </a:r>
            <a:r>
              <a:rPr lang="ja-JP" altLang="en-US" sz="1800" dirty="0">
                <a:latin typeface="Arial" panose="020B0604020202020204" pitchFamily="34" charset="0"/>
              </a:rPr>
              <a:t>                    </a:t>
            </a:r>
            <a:r>
              <a:rPr lang="en-US" altLang="zh-CN" sz="1800">
                <a:latin typeface="Arial" panose="020B0604020202020204" pitchFamily="34" charset="0"/>
              </a:rPr>
              <a:t>20</a:t>
            </a:r>
            <a:r>
              <a:rPr lang="en-US" altLang="ja-JP" sz="1800">
                <a:latin typeface="Arial" panose="020B0604020202020204" pitchFamily="34" charset="0"/>
              </a:rPr>
              <a:t>%</a:t>
            </a:r>
            <a:endParaRPr lang="en-US" altLang="ja-JP" sz="1800">
              <a:latin typeface="Arial" panose="020B0604020202020204" pitchFamily="34" charset="0"/>
            </a:endParaRPr>
          </a:p>
          <a:p>
            <a:pPr lvl="1" eaLnBrk="0" hangingPunct="0">
              <a:buClr>
                <a:schemeClr val="folHlink"/>
              </a:buClr>
              <a:buFont typeface="Wingdings" panose="05000000000000000000" pitchFamily="2" charset="2"/>
              <a:buChar char="n"/>
            </a:pPr>
            <a:r>
              <a:rPr lang="en-US" altLang="ja-JP" sz="1600">
                <a:latin typeface="Arial" panose="020B0604020202020204" pitchFamily="34" charset="0"/>
              </a:rPr>
              <a:t> </a:t>
            </a:r>
            <a:r>
              <a:rPr lang="en-US" altLang="ja-JP" sz="1800">
                <a:latin typeface="Arial" panose="020B0604020202020204" pitchFamily="34" charset="0"/>
              </a:rPr>
              <a:t>Final test                  </a:t>
            </a:r>
            <a:r>
              <a:rPr lang="en-US" altLang="zh-CN" sz="1800">
                <a:latin typeface="Arial" panose="020B0604020202020204" pitchFamily="34" charset="0"/>
              </a:rPr>
              <a:t>5</a:t>
            </a:r>
            <a:r>
              <a:rPr lang="en-US" altLang="zh-CN" sz="1800">
                <a:latin typeface="Arial" panose="020B0604020202020204" pitchFamily="34" charset="0"/>
              </a:rPr>
              <a:t>0</a:t>
            </a:r>
            <a:r>
              <a:rPr lang="en-US" altLang="ja-JP" sz="1800">
                <a:latin typeface="Arial" panose="020B0604020202020204" pitchFamily="34" charset="0"/>
              </a:rPr>
              <a:t>%</a:t>
            </a:r>
            <a:r>
              <a:rPr lang="en-US" altLang="ja-JP" sz="1600">
                <a:latin typeface="Arial" panose="020B0604020202020204" pitchFamily="34" charset="0"/>
              </a:rPr>
              <a:t>  </a:t>
            </a:r>
            <a:endParaRPr lang="en-US" altLang="zh-CN" sz="1600">
              <a:latin typeface="Arial" panose="020B0604020202020204" pitchFamily="34" charset="0"/>
            </a:endParaRPr>
          </a:p>
          <a:p>
            <a:pPr lvl="1" eaLnBrk="0" hangingPunct="0">
              <a:buClr>
                <a:schemeClr val="folHlink"/>
              </a:buClr>
              <a:buFont typeface="Wingdings" panose="05000000000000000000" pitchFamily="2" charset="2"/>
              <a:buChar char="n"/>
            </a:pPr>
            <a:r>
              <a:rPr lang="zh-CN" altLang="en-US" sz="2000">
                <a:latin typeface="Arial" panose="020B0604020202020204" pitchFamily="34" charset="0"/>
                <a:ea typeface="宋体" panose="02010600030101010101" pitchFamily="2" charset="-122"/>
              </a:rPr>
              <a:t>注意：</a:t>
            </a:r>
            <a:r>
              <a:rPr lang="zh-CN" altLang="en-US" sz="2000" b="1">
                <a:solidFill>
                  <a:srgbClr val="FF0000"/>
                </a:solidFill>
                <a:latin typeface="Arial" panose="020B0604020202020204" pitchFamily="34" charset="0"/>
                <a:ea typeface="宋体" panose="02010600030101010101" pitchFamily="2" charset="-122"/>
              </a:rPr>
              <a:t>强制及格线：</a:t>
            </a:r>
            <a:r>
              <a:rPr lang="en-US" altLang="zh-CN" sz="2000" b="1">
                <a:solidFill>
                  <a:srgbClr val="FF0000"/>
                </a:solidFill>
                <a:latin typeface="Arial" panose="020B0604020202020204" pitchFamily="34" charset="0"/>
                <a:ea typeface="宋体" panose="02010600030101010101" pitchFamily="2" charset="-122"/>
              </a:rPr>
              <a:t>50</a:t>
            </a:r>
            <a:endParaRPr lang="en-US" altLang="zh-CN" sz="2000">
              <a:latin typeface="Arial" panose="020B0604020202020204" pitchFamily="34" charset="0"/>
            </a:endParaRPr>
          </a:p>
          <a:p>
            <a:pPr eaLnBrk="0" hangingPunct="0">
              <a:buClr>
                <a:schemeClr val="folHlink"/>
              </a:buClr>
              <a:buFont typeface="Wingdings" panose="05000000000000000000" pitchFamily="2" charset="2"/>
            </a:pPr>
            <a:endParaRPr lang="ja-JP" altLang="en-US" sz="2400" dirty="0">
              <a:latin typeface="Arial" panose="020B060402020202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Rectangle 2"/>
          <p:cNvSpPr/>
          <p:nvPr/>
        </p:nvSpPr>
        <p:spPr>
          <a:xfrm>
            <a:off x="304800" y="228600"/>
            <a:ext cx="8534400" cy="381000"/>
          </a:xfrm>
          <a:prstGeom prst="rect">
            <a:avLst/>
          </a:prstGeom>
          <a:noFill/>
          <a:ln w="9525">
            <a:noFill/>
          </a:ln>
        </p:spPr>
        <p:txBody>
          <a:bodyPr anchor="ctr" anchorCtr="0"/>
          <a:p>
            <a:pPr eaLnBrk="0" hangingPunct="0"/>
            <a:r>
              <a:rPr lang="en-US" altLang="zh-CN" sz="2800">
                <a:sym typeface="+mn-ea"/>
              </a:rPr>
              <a:t> </a:t>
            </a:r>
            <a:r>
              <a:rPr lang="en-US" altLang="zh-CN" sz="2800" b="1">
                <a:latin typeface="Arial" panose="020B0604020202020204" pitchFamily="34" charset="0"/>
                <a:ea typeface="宋体" panose="02010600030101010101" pitchFamily="2" charset="-122"/>
              </a:rPr>
              <a:t>SW Process</a:t>
            </a:r>
            <a:endParaRPr lang="zh-CN" altLang="en-US" sz="2800" b="1" dirty="0">
              <a:latin typeface="Arial" panose="020B0604020202020204" pitchFamily="34" charset="0"/>
              <a:ea typeface="宋体" panose="02010600030101010101" pitchFamily="2" charset="-122"/>
            </a:endParaRPr>
          </a:p>
        </p:txBody>
      </p:sp>
      <p:sp>
        <p:nvSpPr>
          <p:cNvPr id="130050" name="Rectangle 3"/>
          <p:cNvSpPr/>
          <p:nvPr/>
        </p:nvSpPr>
        <p:spPr>
          <a:xfrm>
            <a:off x="684213" y="1052513"/>
            <a:ext cx="7883525" cy="4932362"/>
          </a:xfrm>
          <a:prstGeom prst="rect">
            <a:avLst/>
          </a:prstGeom>
          <a:noFill/>
          <a:ln w="9525">
            <a:noFill/>
          </a:ln>
        </p:spPr>
        <p:txBody>
          <a:bodyPr/>
          <a:p>
            <a:pPr marL="342900" indent="-342900" eaLnBrk="0" hangingPunct="0">
              <a:spcBef>
                <a:spcPct val="20000"/>
              </a:spcBef>
              <a:buClr>
                <a:srgbClr val="52A930"/>
              </a:buClr>
              <a:buChar char="•"/>
            </a:pPr>
            <a:r>
              <a:rPr lang="en-US" altLang="zh-CN" sz="2400">
                <a:solidFill>
                  <a:srgbClr val="FF0000"/>
                </a:solidFill>
                <a:latin typeface="Arial" panose="020B0604020202020204" pitchFamily="34" charset="0"/>
              </a:rPr>
              <a:t>A software  process</a:t>
            </a:r>
            <a:r>
              <a:rPr lang="en-US" altLang="zh-CN" sz="2400">
                <a:latin typeface="Arial" panose="020B0604020202020204" pitchFamily="34" charset="0"/>
              </a:rPr>
              <a:t> is a framework for the activities, actions, and tasks that are required to build  high quality software</a:t>
            </a:r>
            <a:endParaRPr lang="zh-CN" altLang="en-US" sz="2400" dirty="0">
              <a:latin typeface="Arial" panose="020B0604020202020204" pitchFamily="34" charset="0"/>
            </a:endParaRPr>
          </a:p>
          <a:p>
            <a:pPr marL="342900" indent="-342900" eaLnBrk="0" hangingPunct="0">
              <a:spcBef>
                <a:spcPct val="20000"/>
              </a:spcBef>
              <a:buClr>
                <a:srgbClr val="52A930"/>
              </a:buClr>
              <a:buChar char="•"/>
            </a:pPr>
            <a:endParaRPr lang="en-US" altLang="zh-CN" sz="2400">
              <a:latin typeface="Arial" panose="020B0604020202020204" pitchFamily="34" charset="0"/>
            </a:endParaRPr>
          </a:p>
          <a:p>
            <a:pPr marL="342900" indent="-342900" eaLnBrk="0" hangingPunct="0">
              <a:spcBef>
                <a:spcPct val="20000"/>
              </a:spcBef>
              <a:buClr>
                <a:srgbClr val="52A930"/>
              </a:buClr>
              <a:buChar char="•"/>
            </a:pPr>
            <a:r>
              <a:rPr lang="en-US" altLang="zh-CN" sz="2400" b="1">
                <a:latin typeface="Arial" panose="020B0604020202020204" pitchFamily="34" charset="0"/>
              </a:rPr>
              <a:t>SW process</a:t>
            </a:r>
            <a:r>
              <a:rPr lang="en-US" altLang="zh-CN" sz="2400">
                <a:latin typeface="Arial" panose="020B0604020202020204" pitchFamily="34" charset="0"/>
              </a:rPr>
              <a:t> defines the approach that is taken as software is engineered.</a:t>
            </a:r>
            <a:endParaRPr lang="en-US" altLang="zh-CN" sz="2400">
              <a:latin typeface="Arial" panose="020B0604020202020204" pitchFamily="34" charset="0"/>
            </a:endParaRPr>
          </a:p>
          <a:p>
            <a:pPr marL="342900" indent="-342900" eaLnBrk="0" hangingPunct="0">
              <a:spcBef>
                <a:spcPct val="20000"/>
              </a:spcBef>
              <a:buClr>
                <a:srgbClr val="52A930"/>
              </a:buClr>
              <a:buChar char="•"/>
            </a:pPr>
            <a:r>
              <a:rPr lang="en-US" altLang="zh-CN" sz="2400" b="1">
                <a:latin typeface="Arial" panose="020B0604020202020204" pitchFamily="34" charset="0"/>
              </a:rPr>
              <a:t>SW engineering</a:t>
            </a:r>
            <a:r>
              <a:rPr lang="en-US" altLang="zh-CN" sz="2400">
                <a:latin typeface="Arial" panose="020B0604020202020204" pitchFamily="34" charset="0"/>
              </a:rPr>
              <a:t> also encompasses technologies that populate the process</a:t>
            </a:r>
            <a:r>
              <a:rPr lang="en-US" altLang="zh-CN" sz="2400">
                <a:latin typeface="Palatino" pitchFamily="-128" charset="0"/>
                <a:ea typeface="宋体" panose="02010600030101010101" pitchFamily="2" charset="-122"/>
              </a:rPr>
              <a:t>—</a:t>
            </a:r>
            <a:r>
              <a:rPr lang="en-US" altLang="zh-CN" sz="2400">
                <a:latin typeface="Arial" panose="020B0604020202020204" pitchFamily="34" charset="0"/>
              </a:rPr>
              <a:t>technological </a:t>
            </a:r>
            <a:r>
              <a:rPr lang="en-US" altLang="zh-CN" sz="2400">
                <a:solidFill>
                  <a:srgbClr val="FF0000"/>
                </a:solidFill>
                <a:latin typeface="Arial" panose="020B0604020202020204" pitchFamily="34" charset="0"/>
              </a:rPr>
              <a:t>method</a:t>
            </a:r>
            <a:r>
              <a:rPr lang="en-US" altLang="zh-CN" sz="2400">
                <a:latin typeface="Arial" panose="020B0604020202020204" pitchFamily="34" charset="0"/>
              </a:rPr>
              <a:t> and automated </a:t>
            </a:r>
            <a:r>
              <a:rPr lang="en-US" altLang="zh-CN" sz="2400">
                <a:solidFill>
                  <a:srgbClr val="FF0000"/>
                </a:solidFill>
                <a:latin typeface="Arial" panose="020B0604020202020204" pitchFamily="34" charset="0"/>
              </a:rPr>
              <a:t>tools</a:t>
            </a:r>
            <a:r>
              <a:rPr lang="zh-CN" altLang="en-US" sz="2400" dirty="0">
                <a:solidFill>
                  <a:srgbClr val="FF0000"/>
                </a:solidFill>
                <a:latin typeface="Arial" panose="020B0604020202020204" pitchFamily="34" charset="0"/>
              </a:rPr>
              <a:t>。  </a:t>
            </a:r>
            <a:r>
              <a:rPr lang="en-US" altLang="zh-CN" sz="2400">
                <a:solidFill>
                  <a:srgbClr val="FF0000"/>
                </a:solidFill>
                <a:latin typeface="Arial" panose="020B0604020202020204" pitchFamily="34" charset="0"/>
              </a:rPr>
              <a:t>(quality)</a:t>
            </a:r>
            <a:endParaRPr lang="en-US" altLang="zh-CN" sz="2400">
              <a:solidFill>
                <a:srgbClr val="FF0000"/>
              </a:solidFill>
              <a:latin typeface="Arial" panose="020B0604020202020204" pitchFamily="34" charset="0"/>
            </a:endParaRPr>
          </a:p>
          <a:p>
            <a:pPr marL="342900" indent="-342900" eaLnBrk="0" hangingPunct="0">
              <a:spcBef>
                <a:spcPct val="20000"/>
              </a:spcBef>
              <a:buClr>
                <a:srgbClr val="52A930"/>
              </a:buClr>
              <a:buChar char="•"/>
            </a:pPr>
            <a:r>
              <a:rPr lang="zh-CN" altLang="en-US" sz="2400" dirty="0">
                <a:latin typeface="Arial" panose="020B0604020202020204" pitchFamily="34" charset="0"/>
                <a:ea typeface="宋体" panose="02010600030101010101" pitchFamily="2" charset="-122"/>
              </a:rPr>
              <a:t>软件过程定义了软件工程化中采用的方法（框架活动），但软件工程还包括该过程中的应用技术（技术方法和自动化工具），软件过程包含在软件工程中。</a:t>
            </a:r>
            <a:endParaRPr lang="zh-CN" altLang="en-US" sz="2400" dirty="0">
              <a:latin typeface="Arial" panose="020B0604020202020204" pitchFamily="34" charset="0"/>
              <a:ea typeface="宋体" panose="02010600030101010101" pitchFamily="2" charset="-122"/>
            </a:endParaRPr>
          </a:p>
          <a:p>
            <a:pPr marL="342900" indent="-342900" eaLnBrk="0" hangingPunct="0">
              <a:spcBef>
                <a:spcPct val="20000"/>
              </a:spcBef>
              <a:buClr>
                <a:srgbClr val="52A930"/>
              </a:buClr>
              <a:buChar char="•"/>
            </a:pP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Process Framework</a:t>
            </a:r>
            <a:endParaRPr lang="zh-CN" altLang="en-US" dirty="0">
              <a:ea typeface="宋体" panose="02010600030101010101" pitchFamily="2" charset="-122"/>
            </a:endParaRPr>
          </a:p>
        </p:txBody>
      </p:sp>
      <p:sp>
        <p:nvSpPr>
          <p:cNvPr id="131074" name="Rectangle 4"/>
          <p:cNvSpPr/>
          <p:nvPr/>
        </p:nvSpPr>
        <p:spPr>
          <a:xfrm>
            <a:off x="2427288" y="2019300"/>
            <a:ext cx="4943475" cy="2573338"/>
          </a:xfrm>
          <a:prstGeom prst="rect">
            <a:avLst/>
          </a:prstGeom>
          <a:solidFill>
            <a:schemeClr val="accent2"/>
          </a:solidFill>
          <a:ln w="9525">
            <a:noFill/>
          </a:ln>
          <a:effectLst>
            <a:outerShdw dist="35921"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131075" name="Rectangle 5"/>
          <p:cNvSpPr/>
          <p:nvPr/>
        </p:nvSpPr>
        <p:spPr>
          <a:xfrm>
            <a:off x="2528888" y="2085975"/>
            <a:ext cx="4683125" cy="2085975"/>
          </a:xfrm>
          <a:prstGeom prst="rect">
            <a:avLst/>
          </a:prstGeom>
          <a:solidFill>
            <a:srgbClr val="AD278D"/>
          </a:solidFill>
          <a:ln w="9525">
            <a:noFill/>
          </a:ln>
          <a:effectLst>
            <a:outerShdw dist="35921" dir="2699999" algn="ctr" rotWithShape="0">
              <a:schemeClr val="bg2"/>
            </a:outerShdw>
          </a:effectLst>
        </p:spPr>
        <p:txBody>
          <a:bodyPr wrap="none" anchor="ctr" anchorCtr="0"/>
          <a:p>
            <a:pPr eaLnBrk="0" hangingPunct="0"/>
            <a:endParaRPr lang="zh-CN" altLang="en-US" dirty="0">
              <a:latin typeface="Arial" panose="020B0604020202020204" pitchFamily="34" charset="0"/>
            </a:endParaRPr>
          </a:p>
        </p:txBody>
      </p:sp>
      <p:sp>
        <p:nvSpPr>
          <p:cNvPr id="856070" name="Rectangle 6"/>
          <p:cNvSpPr>
            <a:spLocks noChangeArrowheads="1"/>
          </p:cNvSpPr>
          <p:nvPr/>
        </p:nvSpPr>
        <p:spPr bwMode="auto">
          <a:xfrm>
            <a:off x="2108200" y="1587500"/>
            <a:ext cx="4838700" cy="30337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15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Palatino" pitchFamily="-128" charset="0"/>
                <a:ea typeface="宋体" panose="02010600030101010101" pitchFamily="2" charset="-122"/>
                <a:cs typeface="+mn-cs"/>
              </a:rPr>
              <a:t>Process framework</a:t>
            </a:r>
            <a:endParaRPr kumimoji="0"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Palatino" pitchFamily="-128" charset="0"/>
              <a:ea typeface="宋体" panose="02010600030101010101" pitchFamily="2" charset="-122"/>
              <a:cs typeface="+mn-cs"/>
            </a:endParaRPr>
          </a:p>
          <a:p>
            <a:pPr marL="457200" marR="0" lvl="1" indent="0" algn="l" defTabSz="914400" rtl="0" eaLnBrk="0" fontAlgn="base" latinLnBrk="0" hangingPunct="0">
              <a:lnSpc>
                <a:spcPct val="115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pitchFamily="-128" charset="0"/>
                <a:ea typeface="宋体" panose="02010600030101010101" pitchFamily="2" charset="-122"/>
                <a:cs typeface="+mn-cs"/>
              </a:rPr>
              <a:t>Framework activities</a:t>
            </a:r>
            <a:endParaRPr kumimoji="0" lang="en-US"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pitchFamily="-128" charset="0"/>
              <a:ea typeface="宋体" panose="02010600030101010101" pitchFamily="2" charset="-122"/>
              <a:cs typeface="+mn-cs"/>
            </a:endParaRPr>
          </a:p>
          <a:p>
            <a:pPr marL="914400" marR="0" lvl="2" indent="0" algn="l" defTabSz="914400" rtl="0" eaLnBrk="0" fontAlgn="base" latinLnBrk="0" hangingPunct="0">
              <a:lnSpc>
                <a:spcPct val="115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pitchFamily="-128" charset="0"/>
                <a:ea typeface="宋体" panose="02010600030101010101" pitchFamily="2" charset="-122"/>
                <a:cs typeface="+mn-cs"/>
              </a:rPr>
              <a:t>work tasks</a:t>
            </a:r>
            <a:endParaRPr kumimoji="0" lang="en-US"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pitchFamily="-128" charset="0"/>
              <a:ea typeface="宋体" panose="02010600030101010101" pitchFamily="2" charset="-122"/>
              <a:cs typeface="+mn-cs"/>
            </a:endParaRPr>
          </a:p>
          <a:p>
            <a:pPr marL="914400" marR="0" lvl="2" indent="0" algn="l" defTabSz="914400" rtl="0" eaLnBrk="0" fontAlgn="base" latinLnBrk="0" hangingPunct="0">
              <a:lnSpc>
                <a:spcPct val="115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pitchFamily="-128" charset="0"/>
                <a:ea typeface="宋体" panose="02010600030101010101" pitchFamily="2" charset="-122"/>
                <a:cs typeface="+mn-cs"/>
              </a:rPr>
              <a:t>work products</a:t>
            </a:r>
            <a:endParaRPr kumimoji="0" lang="en-US"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pitchFamily="-128" charset="0"/>
              <a:ea typeface="宋体" panose="02010600030101010101" pitchFamily="2" charset="-122"/>
              <a:cs typeface="+mn-cs"/>
            </a:endParaRPr>
          </a:p>
          <a:p>
            <a:pPr marL="914400" marR="0" lvl="2" indent="0" algn="l" defTabSz="914400" rtl="0" eaLnBrk="0" fontAlgn="base" latinLnBrk="0" hangingPunct="0">
              <a:lnSpc>
                <a:spcPct val="115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pitchFamily="-128" charset="0"/>
                <a:ea typeface="宋体" panose="02010600030101010101" pitchFamily="2" charset="-122"/>
                <a:cs typeface="+mn-cs"/>
              </a:rPr>
              <a:t>milestones &amp; deliverables</a:t>
            </a:r>
            <a:endParaRPr kumimoji="0" lang="en-US"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pitchFamily="-128" charset="0"/>
              <a:ea typeface="宋体" panose="02010600030101010101" pitchFamily="2" charset="-122"/>
              <a:cs typeface="+mn-cs"/>
            </a:endParaRPr>
          </a:p>
          <a:p>
            <a:pPr marL="914400" marR="0" lvl="2" indent="0" algn="l" defTabSz="914400" rtl="0" eaLnBrk="0" fontAlgn="base" latinLnBrk="0" hangingPunct="0">
              <a:lnSpc>
                <a:spcPct val="115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pitchFamily="-128" charset="0"/>
                <a:ea typeface="宋体" panose="02010600030101010101" pitchFamily="2" charset="-122"/>
                <a:cs typeface="+mn-cs"/>
              </a:rPr>
              <a:t>QA checkpoints</a:t>
            </a:r>
            <a:endParaRPr kumimoji="0" lang="en-US"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pitchFamily="-128" charset="0"/>
              <a:ea typeface="宋体" panose="02010600030101010101" pitchFamily="2" charset="-122"/>
              <a:cs typeface="+mn-cs"/>
            </a:endParaRPr>
          </a:p>
          <a:p>
            <a:pPr marL="457200" marR="0" lvl="1" indent="0" algn="l" defTabSz="914400" rtl="0" eaLnBrk="0" fontAlgn="base" latinLnBrk="0" hangingPunct="0">
              <a:lnSpc>
                <a:spcPct val="115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pitchFamily="-128" charset="0"/>
                <a:ea typeface="宋体" panose="02010600030101010101" pitchFamily="2" charset="-122"/>
                <a:cs typeface="+mn-cs"/>
              </a:rPr>
              <a:t>Umbrella Activities</a:t>
            </a:r>
            <a:endParaRPr kumimoji="0" lang="en-US"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pitchFamily="-128" charset="0"/>
              <a:ea typeface="宋体" panose="02010600030101010101" pitchFamily="2" charset="-122"/>
              <a:cs typeface="+mn-cs"/>
            </a:endParaRPr>
          </a:p>
        </p:txBody>
      </p:sp>
      <p:sp>
        <p:nvSpPr>
          <p:cNvPr id="13107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3209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32099"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Process Framework</a:t>
            </a:r>
            <a:endParaRPr lang="en-US" altLang="ja-JP" sz="2800" b="1">
              <a:latin typeface="Arial" panose="020B0604020202020204" pitchFamily="34" charset="0"/>
            </a:endParaRPr>
          </a:p>
        </p:txBody>
      </p:sp>
      <p:sp>
        <p:nvSpPr>
          <p:cNvPr id="132100" name="Rectangle 8"/>
          <p:cNvSpPr/>
          <p:nvPr/>
        </p:nvSpPr>
        <p:spPr>
          <a:xfrm>
            <a:off x="1295400" y="1341438"/>
            <a:ext cx="6985000" cy="4643437"/>
          </a:xfrm>
          <a:prstGeom prst="rect">
            <a:avLst/>
          </a:prstGeom>
          <a:solidFill>
            <a:schemeClr val="accent2"/>
          </a:solidFill>
          <a:ln w="12700">
            <a:noFill/>
          </a:ln>
          <a:effectLst>
            <a:outerShdw dist="35921" dir="2699999" algn="ctr" rotWithShape="0">
              <a:schemeClr val="bg2"/>
            </a:outerShdw>
          </a:effectLst>
        </p:spPr>
        <p:txBody>
          <a:bodyPr wrap="none" anchor="ctr" anchorCtr="0"/>
          <a:p>
            <a:pPr algn="ctr" eaLnBrk="0" hangingPunct="0"/>
            <a:endParaRPr lang="zh-CN" altLang="en-US" sz="1600" dirty="0">
              <a:latin typeface="Arial" panose="020B0604020202020204" pitchFamily="34" charset="0"/>
            </a:endParaRPr>
          </a:p>
        </p:txBody>
      </p:sp>
      <p:sp>
        <p:nvSpPr>
          <p:cNvPr id="132101" name="Rectangle 9"/>
          <p:cNvSpPr>
            <a:spLocks noRot="1"/>
          </p:cNvSpPr>
          <p:nvPr/>
        </p:nvSpPr>
        <p:spPr>
          <a:xfrm>
            <a:off x="1908175" y="765175"/>
            <a:ext cx="5380038" cy="576263"/>
          </a:xfrm>
          <a:prstGeom prst="rect">
            <a:avLst/>
          </a:prstGeom>
          <a:noFill/>
          <a:ln w="9525">
            <a:noFill/>
          </a:ln>
        </p:spPr>
        <p:txBody>
          <a:bodyPr anchor="ctr" anchorCtr="0"/>
          <a:p>
            <a:pPr eaLnBrk="0" hangingPunct="0"/>
            <a:r>
              <a:rPr lang="en-US" altLang="ja-JP" sz="2800" b="1">
                <a:latin typeface="Arial" panose="020B0604020202020204" pitchFamily="34" charset="0"/>
              </a:rPr>
              <a:t>Umbrella Activities</a:t>
            </a:r>
            <a:endParaRPr lang="en-US" altLang="ja-JP" sz="2800" b="1">
              <a:latin typeface="Arial" panose="020B0604020202020204" pitchFamily="34" charset="0"/>
            </a:endParaRPr>
          </a:p>
        </p:txBody>
      </p:sp>
      <p:sp>
        <p:nvSpPr>
          <p:cNvPr id="132102" name="Rectangle 10"/>
          <p:cNvSpPr/>
          <p:nvPr/>
        </p:nvSpPr>
        <p:spPr>
          <a:xfrm>
            <a:off x="1368425" y="1449388"/>
            <a:ext cx="7019925" cy="4489450"/>
          </a:xfrm>
          <a:prstGeom prst="rect">
            <a:avLst/>
          </a:prstGeom>
          <a:noFill/>
          <a:ln w="12700">
            <a:noFill/>
          </a:ln>
        </p:spPr>
        <p:txBody>
          <a:bodyPr lIns="90487" tIns="44450" rIns="90487" bIns="44450"/>
          <a:p>
            <a:pPr marL="285750" indent="-285750" eaLnBrk="0" hangingPunct="0">
              <a:spcBef>
                <a:spcPct val="20000"/>
              </a:spcBef>
              <a:buClr>
                <a:srgbClr val="52A930"/>
              </a:buClr>
              <a:buFont typeface="Wingdings" panose="05000000000000000000" pitchFamily="2" charset="2"/>
              <a:buChar char="n"/>
            </a:pPr>
            <a:r>
              <a:rPr lang="en-US" altLang="ja-JP" sz="2800">
                <a:solidFill>
                  <a:schemeClr val="bg1"/>
                </a:solidFill>
                <a:latin typeface="Arial" panose="020B0604020202020204" pitchFamily="34" charset="0"/>
              </a:rPr>
              <a:t>Software project management</a:t>
            </a:r>
            <a:endParaRPr lang="en-US" altLang="ja-JP" sz="2800">
              <a:solidFill>
                <a:schemeClr val="bg1"/>
              </a:solidFill>
              <a:latin typeface="Arial" panose="020B0604020202020204" pitchFamily="34" charset="0"/>
            </a:endParaRPr>
          </a:p>
          <a:p>
            <a:pPr marL="285750" indent="-285750" eaLnBrk="0" hangingPunct="0">
              <a:spcBef>
                <a:spcPct val="20000"/>
              </a:spcBef>
              <a:buClr>
                <a:srgbClr val="52A930"/>
              </a:buClr>
              <a:buFont typeface="Wingdings" panose="05000000000000000000" pitchFamily="2" charset="2"/>
              <a:buChar char="n"/>
            </a:pPr>
            <a:r>
              <a:rPr lang="en-US" altLang="ja-JP" sz="2800">
                <a:solidFill>
                  <a:schemeClr val="bg1"/>
                </a:solidFill>
                <a:latin typeface="Arial" panose="020B0604020202020204" pitchFamily="34" charset="0"/>
              </a:rPr>
              <a:t>Formal technical reviews</a:t>
            </a:r>
            <a:endParaRPr lang="en-US" altLang="ja-JP" sz="2800">
              <a:solidFill>
                <a:schemeClr val="bg1"/>
              </a:solidFill>
              <a:latin typeface="Arial" panose="020B0604020202020204" pitchFamily="34" charset="0"/>
            </a:endParaRPr>
          </a:p>
          <a:p>
            <a:pPr marL="285750" indent="-285750" eaLnBrk="0" hangingPunct="0">
              <a:spcBef>
                <a:spcPct val="20000"/>
              </a:spcBef>
              <a:buClr>
                <a:srgbClr val="52A930"/>
              </a:buClr>
              <a:buFont typeface="Wingdings" panose="05000000000000000000" pitchFamily="2" charset="2"/>
              <a:buChar char="n"/>
            </a:pPr>
            <a:r>
              <a:rPr lang="en-US" altLang="ja-JP" sz="2800">
                <a:solidFill>
                  <a:schemeClr val="bg1"/>
                </a:solidFill>
                <a:latin typeface="Arial" panose="020B0604020202020204" pitchFamily="34" charset="0"/>
              </a:rPr>
              <a:t>Software quality assurance</a:t>
            </a:r>
            <a:endParaRPr lang="en-US" altLang="ja-JP" sz="2800">
              <a:solidFill>
                <a:schemeClr val="bg1"/>
              </a:solidFill>
              <a:latin typeface="Arial" panose="020B0604020202020204" pitchFamily="34" charset="0"/>
            </a:endParaRPr>
          </a:p>
          <a:p>
            <a:pPr marL="285750" indent="-285750" eaLnBrk="0" hangingPunct="0">
              <a:spcBef>
                <a:spcPct val="20000"/>
              </a:spcBef>
              <a:buClr>
                <a:srgbClr val="52A930"/>
              </a:buClr>
              <a:buFont typeface="Wingdings" panose="05000000000000000000" pitchFamily="2" charset="2"/>
              <a:buChar char="n"/>
            </a:pPr>
            <a:r>
              <a:rPr lang="en-US" altLang="ja-JP" sz="2800">
                <a:solidFill>
                  <a:schemeClr val="bg1"/>
                </a:solidFill>
                <a:latin typeface="Arial" panose="020B0604020202020204" pitchFamily="34" charset="0"/>
              </a:rPr>
              <a:t>Software configuration management</a:t>
            </a:r>
            <a:endParaRPr lang="en-US" altLang="ja-JP" sz="2800">
              <a:solidFill>
                <a:schemeClr val="bg1"/>
              </a:solidFill>
              <a:latin typeface="Arial" panose="020B0604020202020204" pitchFamily="34" charset="0"/>
            </a:endParaRPr>
          </a:p>
          <a:p>
            <a:pPr marL="285750" indent="-285750" eaLnBrk="0" hangingPunct="0">
              <a:spcBef>
                <a:spcPct val="20000"/>
              </a:spcBef>
              <a:buClr>
                <a:srgbClr val="52A930"/>
              </a:buClr>
              <a:buFont typeface="Wingdings" panose="05000000000000000000" pitchFamily="2" charset="2"/>
              <a:buChar char="n"/>
            </a:pPr>
            <a:r>
              <a:rPr lang="en-US" altLang="ja-JP" sz="2800">
                <a:solidFill>
                  <a:schemeClr val="bg1"/>
                </a:solidFill>
                <a:latin typeface="Arial" panose="020B0604020202020204" pitchFamily="34" charset="0"/>
              </a:rPr>
              <a:t>Work product preparation and production</a:t>
            </a:r>
            <a:endParaRPr lang="en-US" altLang="ja-JP" sz="2800">
              <a:solidFill>
                <a:schemeClr val="bg1"/>
              </a:solidFill>
              <a:latin typeface="Arial" panose="020B0604020202020204" pitchFamily="34" charset="0"/>
            </a:endParaRPr>
          </a:p>
          <a:p>
            <a:pPr marL="285750" indent="-285750" eaLnBrk="0" hangingPunct="0">
              <a:spcBef>
                <a:spcPct val="20000"/>
              </a:spcBef>
              <a:buClr>
                <a:srgbClr val="52A930"/>
              </a:buClr>
              <a:buFont typeface="Wingdings" panose="05000000000000000000" pitchFamily="2" charset="2"/>
              <a:buChar char="n"/>
            </a:pPr>
            <a:r>
              <a:rPr lang="en-US" altLang="ja-JP" sz="2800">
                <a:solidFill>
                  <a:schemeClr val="bg1"/>
                </a:solidFill>
                <a:latin typeface="Arial" panose="020B0604020202020204" pitchFamily="34" charset="0"/>
              </a:rPr>
              <a:t>Reusability management</a:t>
            </a:r>
            <a:endParaRPr lang="en-US" altLang="ja-JP" sz="2800">
              <a:solidFill>
                <a:schemeClr val="bg1"/>
              </a:solidFill>
              <a:latin typeface="Arial" panose="020B0604020202020204" pitchFamily="34" charset="0"/>
            </a:endParaRPr>
          </a:p>
          <a:p>
            <a:pPr marL="285750" indent="-285750" eaLnBrk="0" hangingPunct="0">
              <a:spcBef>
                <a:spcPct val="20000"/>
              </a:spcBef>
              <a:buClr>
                <a:srgbClr val="52A930"/>
              </a:buClr>
              <a:buFont typeface="Wingdings" panose="05000000000000000000" pitchFamily="2" charset="2"/>
              <a:buChar char="n"/>
            </a:pPr>
            <a:r>
              <a:rPr lang="en-US" altLang="ja-JP" sz="2800">
                <a:solidFill>
                  <a:schemeClr val="bg1"/>
                </a:solidFill>
                <a:latin typeface="Arial" panose="020B0604020202020204" pitchFamily="34" charset="0"/>
              </a:rPr>
              <a:t>Measurement</a:t>
            </a:r>
            <a:endParaRPr lang="en-US" altLang="ja-JP" sz="2800">
              <a:solidFill>
                <a:schemeClr val="bg1"/>
              </a:solidFill>
              <a:latin typeface="Arial" panose="020B0604020202020204" pitchFamily="34" charset="0"/>
            </a:endParaRPr>
          </a:p>
          <a:p>
            <a:pPr marL="285750" indent="-285750" eaLnBrk="0" hangingPunct="0">
              <a:spcBef>
                <a:spcPct val="20000"/>
              </a:spcBef>
              <a:buClr>
                <a:srgbClr val="52A930"/>
              </a:buClr>
              <a:buFont typeface="Wingdings" panose="05000000000000000000" pitchFamily="2" charset="2"/>
              <a:buChar char="n"/>
            </a:pPr>
            <a:r>
              <a:rPr lang="en-US" altLang="ja-JP" sz="2800">
                <a:solidFill>
                  <a:schemeClr val="bg1"/>
                </a:solidFill>
                <a:latin typeface="Arial" panose="020B0604020202020204" pitchFamily="34" charset="0"/>
              </a:rPr>
              <a:t>Risk management</a:t>
            </a:r>
            <a:endParaRPr lang="en-US" altLang="ja-JP" sz="2800">
              <a:solidFill>
                <a:schemeClr val="bg1"/>
              </a:solidFill>
              <a:latin typeface="Arial" panose="020B06040202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34146"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34147"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Process Framework</a:t>
            </a:r>
            <a:endParaRPr lang="en-US" altLang="ja-JP" sz="2800" b="1">
              <a:latin typeface="Arial" panose="020B0604020202020204" pitchFamily="34" charset="0"/>
            </a:endParaRPr>
          </a:p>
        </p:txBody>
      </p:sp>
      <p:sp>
        <p:nvSpPr>
          <p:cNvPr id="134148" name="Rectangle 8"/>
          <p:cNvSpPr/>
          <p:nvPr/>
        </p:nvSpPr>
        <p:spPr>
          <a:xfrm>
            <a:off x="1943100" y="1808163"/>
            <a:ext cx="5076825" cy="4141787"/>
          </a:xfrm>
          <a:prstGeom prst="rect">
            <a:avLst/>
          </a:prstGeom>
          <a:solidFill>
            <a:srgbClr val="AD278D"/>
          </a:solidFill>
          <a:ln w="12700">
            <a:noFill/>
          </a:ln>
          <a:effectLst>
            <a:outerShdw dist="35921" dir="2699999" algn="ctr" rotWithShape="0">
              <a:schemeClr val="bg2"/>
            </a:outerShdw>
          </a:effectLst>
        </p:spPr>
        <p:txBody>
          <a:bodyPr wrap="none" anchor="ctr" anchorCtr="0"/>
          <a:p>
            <a:pPr algn="ctr" eaLnBrk="0" hangingPunct="0"/>
            <a:endParaRPr lang="zh-CN" altLang="en-US" sz="1600" dirty="0">
              <a:latin typeface="Arial" panose="020B0604020202020204" pitchFamily="34" charset="0"/>
            </a:endParaRPr>
          </a:p>
        </p:txBody>
      </p:sp>
      <p:sp>
        <p:nvSpPr>
          <p:cNvPr id="134149" name="Rectangle 9"/>
          <p:cNvSpPr>
            <a:spLocks noRot="1"/>
          </p:cNvSpPr>
          <p:nvPr/>
        </p:nvSpPr>
        <p:spPr>
          <a:xfrm>
            <a:off x="1835150" y="873125"/>
            <a:ext cx="5991225" cy="1016000"/>
          </a:xfrm>
          <a:prstGeom prst="rect">
            <a:avLst/>
          </a:prstGeom>
          <a:noFill/>
          <a:ln w="9525">
            <a:noFill/>
          </a:ln>
        </p:spPr>
        <p:txBody>
          <a:bodyPr anchor="ctr" anchorCtr="0"/>
          <a:p>
            <a:pPr eaLnBrk="0" hangingPunct="0"/>
            <a:r>
              <a:rPr lang="en-US" altLang="ja-JP" sz="2800" b="1">
                <a:latin typeface="Arial" panose="020B0604020202020204" pitchFamily="34" charset="0"/>
              </a:rPr>
              <a:t>Generic Framework Activities</a:t>
            </a:r>
            <a:endParaRPr lang="en-US" altLang="ja-JP" sz="2800" b="1">
              <a:latin typeface="Arial" panose="020B0604020202020204" pitchFamily="34" charset="0"/>
            </a:endParaRPr>
          </a:p>
        </p:txBody>
      </p:sp>
      <p:sp>
        <p:nvSpPr>
          <p:cNvPr id="134150" name="Rectangle 10"/>
          <p:cNvSpPr>
            <a:spLocks noRot="1"/>
          </p:cNvSpPr>
          <p:nvPr/>
        </p:nvSpPr>
        <p:spPr>
          <a:xfrm>
            <a:off x="2124075" y="1916113"/>
            <a:ext cx="4440238" cy="3657600"/>
          </a:xfrm>
          <a:prstGeom prst="rect">
            <a:avLst/>
          </a:prstGeom>
          <a:noFill/>
          <a:ln w="9525">
            <a:noFill/>
          </a:ln>
        </p:spPr>
        <p:txBody>
          <a:bodyPr/>
          <a:p>
            <a:pPr marL="342900" indent="-342900" eaLnBrk="0" hangingPunct="0">
              <a:lnSpc>
                <a:spcPct val="90000"/>
              </a:lnSpc>
              <a:spcBef>
                <a:spcPct val="20000"/>
              </a:spcBef>
              <a:buClr>
                <a:srgbClr val="52A930"/>
              </a:buClr>
              <a:buFont typeface="Wingdings" panose="05000000000000000000" pitchFamily="2" charset="2"/>
              <a:buChar char="n"/>
            </a:pPr>
            <a:r>
              <a:rPr lang="en-US" altLang="ja-JP" sz="2800">
                <a:solidFill>
                  <a:schemeClr val="bg1"/>
                </a:solidFill>
                <a:latin typeface="Arial" panose="020B0604020202020204" pitchFamily="34" charset="0"/>
              </a:rPr>
              <a:t>Communication</a:t>
            </a:r>
            <a:endParaRPr lang="en-US" altLang="ja-JP" sz="2800">
              <a:solidFill>
                <a:schemeClr val="bg1"/>
              </a:solidFill>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2800">
                <a:solidFill>
                  <a:schemeClr val="bg1"/>
                </a:solidFill>
                <a:latin typeface="Arial" panose="020B0604020202020204" pitchFamily="34" charset="0"/>
              </a:rPr>
              <a:t>Planning</a:t>
            </a:r>
            <a:endParaRPr lang="en-US" altLang="ja-JP" sz="2800">
              <a:solidFill>
                <a:schemeClr val="bg1"/>
              </a:solidFill>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2800">
                <a:solidFill>
                  <a:schemeClr val="bg1"/>
                </a:solidFill>
                <a:latin typeface="Arial" panose="020B0604020202020204" pitchFamily="34" charset="0"/>
              </a:rPr>
              <a:t>Modeling</a:t>
            </a:r>
            <a:endParaRPr lang="en-US" altLang="ja-JP" sz="2800">
              <a:solidFill>
                <a:schemeClr val="bg1"/>
              </a:solidFill>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ja-JP" sz="2400">
                <a:solidFill>
                  <a:srgbClr val="00CC00"/>
                </a:solidFill>
                <a:latin typeface="Arial" panose="020B0604020202020204" pitchFamily="34" charset="0"/>
              </a:rPr>
              <a:t>Analysis of requirements</a:t>
            </a:r>
            <a:endParaRPr lang="en-US" altLang="ja-JP" sz="2400">
              <a:solidFill>
                <a:srgbClr val="00CC00"/>
              </a:solidFill>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ja-JP" sz="2400">
                <a:solidFill>
                  <a:srgbClr val="00CC00"/>
                </a:solidFill>
                <a:latin typeface="Arial" panose="020B0604020202020204" pitchFamily="34" charset="0"/>
              </a:rPr>
              <a:t>Design</a:t>
            </a:r>
            <a:endParaRPr lang="en-US" altLang="ja-JP" sz="2400">
              <a:solidFill>
                <a:srgbClr val="00CC00"/>
              </a:solidFill>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2800">
                <a:solidFill>
                  <a:schemeClr val="bg1"/>
                </a:solidFill>
                <a:latin typeface="Arial" panose="020B0604020202020204" pitchFamily="34" charset="0"/>
              </a:rPr>
              <a:t>Construction</a:t>
            </a:r>
            <a:endParaRPr lang="en-US" altLang="ja-JP" sz="2800">
              <a:solidFill>
                <a:schemeClr val="bg1"/>
              </a:solidFill>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ja-JP" sz="2400">
                <a:solidFill>
                  <a:srgbClr val="00CC00"/>
                </a:solidFill>
                <a:latin typeface="Arial" panose="020B0604020202020204" pitchFamily="34" charset="0"/>
              </a:rPr>
              <a:t>Code generation</a:t>
            </a:r>
            <a:endParaRPr lang="en-US" altLang="ja-JP" sz="2400">
              <a:solidFill>
                <a:srgbClr val="00CC00"/>
              </a:solidFill>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ja-JP" sz="2400">
                <a:solidFill>
                  <a:srgbClr val="00CC00"/>
                </a:solidFill>
                <a:latin typeface="Arial" panose="020B0604020202020204" pitchFamily="34" charset="0"/>
              </a:rPr>
              <a:t>Testing</a:t>
            </a:r>
            <a:endParaRPr lang="en-US" altLang="ja-JP" sz="2400">
              <a:solidFill>
                <a:srgbClr val="00CC00"/>
              </a:solidFill>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2800">
                <a:solidFill>
                  <a:schemeClr val="bg1"/>
                </a:solidFill>
                <a:latin typeface="Arial" panose="020B0604020202020204" pitchFamily="34" charset="0"/>
              </a:rPr>
              <a:t>Deployment</a:t>
            </a:r>
            <a:endParaRPr lang="en-US" altLang="ja-JP" sz="2800">
              <a:solidFill>
                <a:schemeClr val="bg1"/>
              </a:solidFill>
              <a:latin typeface="Arial" panose="020B060402020202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Rectangle 2"/>
          <p:cNvSpPr>
            <a:spLocks noGrp="1"/>
          </p:cNvSpPr>
          <p:nvPr>
            <p:ph type="title" idx="4294967295"/>
          </p:nvPr>
        </p:nvSpPr>
        <p:spPr/>
        <p:txBody>
          <a:bodyPr vert="horz" wrap="square" lIns="91440" tIns="45720" rIns="91440" bIns="45720" anchor="ctr" anchorCtr="0"/>
          <a:p>
            <a:r>
              <a:rPr lang="en-US" altLang="zh-CN">
                <a:ea typeface="宋体" panose="02010600030101010101" pitchFamily="2" charset="-122"/>
              </a:rPr>
              <a:t>SW Process and SW  Engineering</a:t>
            </a:r>
            <a:endParaRPr lang="zh-CN" altLang="en-US" dirty="0">
              <a:ea typeface="宋体" panose="02010600030101010101" pitchFamily="2" charset="-122"/>
            </a:endParaRPr>
          </a:p>
        </p:txBody>
      </p:sp>
      <p:sp>
        <p:nvSpPr>
          <p:cNvPr id="138242" name="Rectangle 3"/>
          <p:cNvSpPr>
            <a:spLocks noGrp="1"/>
          </p:cNvSpPr>
          <p:nvPr>
            <p:ph type="body" idx="4294967295"/>
          </p:nvPr>
        </p:nvSpPr>
        <p:spPr>
          <a:xfrm>
            <a:off x="684213" y="1052513"/>
            <a:ext cx="7772400" cy="4419600"/>
          </a:xfrm>
        </p:spPr>
        <p:txBody>
          <a:bodyPr vert="horz" wrap="square" lIns="91440" tIns="45720" rIns="91440" bIns="45720" anchor="t" anchorCtr="0"/>
          <a:p>
            <a:r>
              <a:rPr lang="en-US" altLang="zh-CN" sz="2400"/>
              <a:t>Software is a process for the tasks required to build  high quality software, is to define the methods in SW develop</a:t>
            </a:r>
            <a:endParaRPr lang="en-US" altLang="zh-CN" sz="2400"/>
          </a:p>
          <a:p>
            <a:r>
              <a:rPr lang="en-US" altLang="zh-CN" sz="2400"/>
              <a:t>But Software engineering encompasses technologies populated the process</a:t>
            </a:r>
            <a:r>
              <a:rPr lang="en-US" altLang="zh-CN" sz="2400">
                <a:latin typeface="Palatino" pitchFamily="-128" charset="0"/>
                <a:ea typeface="宋体" panose="02010600030101010101" pitchFamily="2" charset="-122"/>
              </a:rPr>
              <a:t>—</a:t>
            </a:r>
            <a:r>
              <a:rPr lang="en-US" altLang="zh-CN" sz="2400"/>
              <a:t>technological method and automated tools</a:t>
            </a:r>
            <a:endParaRPr lang="en-US" altLang="zh-CN" sz="2400"/>
          </a:p>
          <a:p>
            <a:endParaRPr lang="zh-CN" altLang="en-US" sz="2400" dirty="0"/>
          </a:p>
        </p:txBody>
      </p:sp>
      <p:sp>
        <p:nvSpPr>
          <p:cNvPr id="138243" name="Oval 4"/>
          <p:cNvSpPr/>
          <p:nvPr/>
        </p:nvSpPr>
        <p:spPr>
          <a:xfrm>
            <a:off x="1004888" y="4772025"/>
            <a:ext cx="7620000" cy="1285875"/>
          </a:xfrm>
          <a:prstGeom prst="ellipse">
            <a:avLst/>
          </a:prstGeom>
          <a:solidFill>
            <a:srgbClr val="01EA89"/>
          </a:solidFill>
          <a:ln w="12700">
            <a:noFill/>
          </a:ln>
          <a:effectLst>
            <a:outerShdw dist="107763" dir="2699999" algn="ctr" rotWithShape="0">
              <a:srgbClr val="808080"/>
            </a:outerShdw>
          </a:effectLst>
        </p:spPr>
        <p:txBody>
          <a:bodyPr wrap="none" anchor="ctr" anchorCtr="0"/>
          <a:p>
            <a:pPr eaLnBrk="0" hangingPunct="0"/>
            <a:endParaRPr lang="zh-CN" altLang="en-US" dirty="0">
              <a:latin typeface="Arial" panose="020B0604020202020204" pitchFamily="34" charset="0"/>
            </a:endParaRPr>
          </a:p>
        </p:txBody>
      </p:sp>
      <p:sp>
        <p:nvSpPr>
          <p:cNvPr id="138244" name="Oval 5"/>
          <p:cNvSpPr/>
          <p:nvPr/>
        </p:nvSpPr>
        <p:spPr>
          <a:xfrm>
            <a:off x="1462088" y="4343400"/>
            <a:ext cx="6629400" cy="1200150"/>
          </a:xfrm>
          <a:prstGeom prst="ellipse">
            <a:avLst/>
          </a:prstGeom>
          <a:solidFill>
            <a:srgbClr val="BC3700"/>
          </a:solidFill>
          <a:ln w="12700">
            <a:noFill/>
          </a:ln>
          <a:effectLst>
            <a:outerShdw dist="107763" dir="2699999" algn="ctr" rotWithShape="0">
              <a:srgbClr val="808080"/>
            </a:outerShdw>
          </a:effectLst>
        </p:spPr>
        <p:txBody>
          <a:bodyPr wrap="none" anchor="ctr" anchorCtr="0"/>
          <a:p>
            <a:pPr eaLnBrk="0" hangingPunct="0"/>
            <a:endParaRPr lang="zh-CN" altLang="en-US" dirty="0">
              <a:latin typeface="Arial" panose="020B0604020202020204" pitchFamily="34" charset="0"/>
            </a:endParaRPr>
          </a:p>
        </p:txBody>
      </p:sp>
      <p:sp>
        <p:nvSpPr>
          <p:cNvPr id="138245" name="Oval 6"/>
          <p:cNvSpPr/>
          <p:nvPr/>
        </p:nvSpPr>
        <p:spPr>
          <a:xfrm>
            <a:off x="1995488" y="3886200"/>
            <a:ext cx="5486400" cy="1028700"/>
          </a:xfrm>
          <a:prstGeom prst="ellipse">
            <a:avLst/>
          </a:prstGeom>
          <a:solidFill>
            <a:schemeClr val="tx2"/>
          </a:solidFill>
          <a:ln w="12700">
            <a:noFill/>
          </a:ln>
          <a:effectLst>
            <a:outerShdw dist="107763" dir="2699999" algn="ctr" rotWithShape="0">
              <a:srgbClr val="808080"/>
            </a:outerShdw>
          </a:effectLst>
        </p:spPr>
        <p:txBody>
          <a:bodyPr wrap="none" anchor="ctr" anchorCtr="0"/>
          <a:p>
            <a:pPr eaLnBrk="0" hangingPunct="0"/>
            <a:endParaRPr lang="zh-CN" altLang="en-US" dirty="0">
              <a:latin typeface="Arial" panose="020B0604020202020204" pitchFamily="34" charset="0"/>
            </a:endParaRPr>
          </a:p>
        </p:txBody>
      </p:sp>
      <p:sp>
        <p:nvSpPr>
          <p:cNvPr id="138246" name="Oval 7"/>
          <p:cNvSpPr/>
          <p:nvPr/>
        </p:nvSpPr>
        <p:spPr>
          <a:xfrm>
            <a:off x="2376488" y="3657600"/>
            <a:ext cx="4724400" cy="685800"/>
          </a:xfrm>
          <a:prstGeom prst="ellipse">
            <a:avLst/>
          </a:prstGeom>
          <a:solidFill>
            <a:srgbClr val="790015"/>
          </a:solidFill>
          <a:ln w="12700">
            <a:noFill/>
          </a:ln>
          <a:effectLst>
            <a:outerShdw dist="107763" dir="2699999" algn="ctr" rotWithShape="0">
              <a:srgbClr val="808080"/>
            </a:outerShdw>
          </a:effectLst>
        </p:spPr>
        <p:txBody>
          <a:bodyPr wrap="none" anchor="ctr" anchorCtr="0"/>
          <a:p>
            <a:pPr eaLnBrk="0" hangingPunct="0"/>
            <a:endParaRPr lang="zh-CN" altLang="en-US" dirty="0">
              <a:latin typeface="Arial" panose="020B0604020202020204" pitchFamily="34" charset="0"/>
            </a:endParaRPr>
          </a:p>
        </p:txBody>
      </p:sp>
      <p:sp>
        <p:nvSpPr>
          <p:cNvPr id="156680" name="Rectangle 8"/>
          <p:cNvSpPr>
            <a:spLocks noChangeArrowheads="1"/>
          </p:cNvSpPr>
          <p:nvPr/>
        </p:nvSpPr>
        <p:spPr bwMode="auto">
          <a:xfrm>
            <a:off x="3657600" y="5613400"/>
            <a:ext cx="2211388"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Palatino" pitchFamily="-128" charset="0"/>
                <a:ea typeface="宋体" panose="02010600030101010101" pitchFamily="2" charset="-122"/>
                <a:cs typeface="+mn-cs"/>
              </a:rPr>
              <a:t>a “quality” focus</a:t>
            </a:r>
            <a:endParaRPr kumimoji="0"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Palatino" pitchFamily="-128" charset="0"/>
              <a:ea typeface="宋体" panose="02010600030101010101" pitchFamily="2" charset="-122"/>
              <a:cs typeface="+mn-cs"/>
            </a:endParaRPr>
          </a:p>
        </p:txBody>
      </p:sp>
      <p:sp>
        <p:nvSpPr>
          <p:cNvPr id="156681" name="Rectangle 9"/>
          <p:cNvSpPr>
            <a:spLocks noChangeArrowheads="1"/>
          </p:cNvSpPr>
          <p:nvPr/>
        </p:nvSpPr>
        <p:spPr bwMode="auto">
          <a:xfrm>
            <a:off x="3759200" y="5013325"/>
            <a:ext cx="1973263"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DADADA"/>
                </a:solidFill>
                <a:effectLst>
                  <a:outerShdw blurRad="38100" dist="38100" dir="2700000" algn="tl">
                    <a:srgbClr val="000000"/>
                  </a:outerShdw>
                </a:effectLst>
                <a:uLnTx/>
                <a:uFillTx/>
                <a:latin typeface="Palatino" pitchFamily="-128" charset="0"/>
                <a:ea typeface="宋体" panose="02010600030101010101" pitchFamily="2" charset="-122"/>
                <a:cs typeface="+mn-cs"/>
              </a:rPr>
              <a:t>process model</a:t>
            </a:r>
            <a:endParaRPr kumimoji="0" lang="en-US" altLang="zh-CN" sz="2000" b="1" i="0" u="none" strike="noStrike" kern="1200" cap="none" spc="0" normalizeH="0" baseline="0" noProof="0">
              <a:ln>
                <a:noFill/>
              </a:ln>
              <a:solidFill>
                <a:srgbClr val="DADADA"/>
              </a:solidFill>
              <a:effectLst>
                <a:outerShdw blurRad="38100" dist="38100" dir="2700000" algn="tl">
                  <a:srgbClr val="000000"/>
                </a:outerShdw>
              </a:effectLst>
              <a:uLnTx/>
              <a:uFillTx/>
              <a:latin typeface="Palatino" pitchFamily="-128" charset="0"/>
              <a:ea typeface="宋体" panose="02010600030101010101" pitchFamily="2" charset="-122"/>
              <a:cs typeface="+mn-cs"/>
            </a:endParaRPr>
          </a:p>
        </p:txBody>
      </p:sp>
      <p:sp>
        <p:nvSpPr>
          <p:cNvPr id="156682" name="Rectangle 10"/>
          <p:cNvSpPr>
            <a:spLocks noChangeArrowheads="1"/>
          </p:cNvSpPr>
          <p:nvPr/>
        </p:nvSpPr>
        <p:spPr bwMode="auto">
          <a:xfrm>
            <a:off x="4114800" y="4413250"/>
            <a:ext cx="1239838"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DADADA"/>
                </a:solidFill>
                <a:effectLst>
                  <a:outerShdw blurRad="38100" dist="38100" dir="2700000" algn="tl">
                    <a:srgbClr val="000000"/>
                  </a:outerShdw>
                </a:effectLst>
                <a:uLnTx/>
                <a:uFillTx/>
                <a:latin typeface="Palatino" pitchFamily="-128" charset="0"/>
                <a:ea typeface="宋体" panose="02010600030101010101" pitchFamily="2" charset="-122"/>
                <a:cs typeface="+mn-cs"/>
              </a:rPr>
              <a:t>methods</a:t>
            </a:r>
            <a:endParaRPr kumimoji="0" lang="en-US" altLang="zh-CN" sz="2000" b="1" i="0" u="none" strike="noStrike" kern="1200" cap="none" spc="0" normalizeH="0" baseline="0" noProof="0">
              <a:ln>
                <a:noFill/>
              </a:ln>
              <a:solidFill>
                <a:srgbClr val="DADADA"/>
              </a:solidFill>
              <a:effectLst>
                <a:outerShdw blurRad="38100" dist="38100" dir="2700000" algn="tl">
                  <a:srgbClr val="000000"/>
                </a:outerShdw>
              </a:effectLst>
              <a:uLnTx/>
              <a:uFillTx/>
              <a:latin typeface="Palatino" pitchFamily="-128" charset="0"/>
              <a:ea typeface="宋体" panose="02010600030101010101" pitchFamily="2" charset="-122"/>
              <a:cs typeface="+mn-cs"/>
            </a:endParaRPr>
          </a:p>
        </p:txBody>
      </p:sp>
      <p:sp>
        <p:nvSpPr>
          <p:cNvPr id="156683" name="Rectangle 11"/>
          <p:cNvSpPr>
            <a:spLocks noChangeArrowheads="1"/>
          </p:cNvSpPr>
          <p:nvPr/>
        </p:nvSpPr>
        <p:spPr bwMode="auto">
          <a:xfrm>
            <a:off x="4419600" y="3813175"/>
            <a:ext cx="787400"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DADADA"/>
                </a:solidFill>
                <a:effectLst>
                  <a:outerShdw blurRad="38100" dist="38100" dir="2700000" algn="tl">
                    <a:srgbClr val="000000"/>
                  </a:outerShdw>
                </a:effectLst>
                <a:uLnTx/>
                <a:uFillTx/>
                <a:latin typeface="Palatino" pitchFamily="-128" charset="0"/>
                <a:ea typeface="宋体" panose="02010600030101010101" pitchFamily="2" charset="-122"/>
                <a:cs typeface="+mn-cs"/>
              </a:rPr>
              <a:t>tools</a:t>
            </a:r>
            <a:endParaRPr kumimoji="0" lang="en-US" altLang="zh-CN" sz="2000" b="1" i="0" u="none" strike="noStrike" kern="1200" cap="none" spc="0" normalizeH="0" baseline="0" noProof="0">
              <a:ln>
                <a:noFill/>
              </a:ln>
              <a:solidFill>
                <a:srgbClr val="DADADA"/>
              </a:solidFill>
              <a:effectLst>
                <a:outerShdw blurRad="38100" dist="38100" dir="2700000" algn="tl">
                  <a:srgbClr val="000000"/>
                </a:outerShdw>
              </a:effectLst>
              <a:uLnTx/>
              <a:uFillTx/>
              <a:latin typeface="Palatino" pitchFamily="-128" charset="0"/>
              <a:ea typeface="宋体" panose="02010600030101010101" pitchFamily="2" charset="-122"/>
              <a:cs typeface="+mn-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页脚占位符 3"/>
          <p:cNvSpPr>
            <a:spLocks noGrp="1"/>
          </p:cNvSpPr>
          <p:nvPr>
            <p:ph type="ftr" sz="quarter" idx="10"/>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ctr" eaLnBrk="0" hangingPunct="0"/>
            <a:r>
              <a:rPr lang="ja-JP" altLang="en-US" sz="900" dirty="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140290" name="灯片编号占位符 4"/>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0" hangingPunct="0"/>
            <a:fld id="{9A0DB2DC-4C9A-4742-B13C-FB6460FD3503}" type="slidenum">
              <a:rPr lang="en-US" altLang="zh-CN" sz="1200">
                <a:solidFill>
                  <a:schemeClr val="bg1"/>
                </a:solidFill>
              </a:rPr>
            </a:fld>
            <a:endParaRPr lang="en-US" altLang="zh-CN" sz="1200">
              <a:solidFill>
                <a:schemeClr val="bg1"/>
              </a:solidFill>
            </a:endParaRPr>
          </a:p>
        </p:txBody>
      </p:sp>
      <p:sp>
        <p:nvSpPr>
          <p:cNvPr id="140291"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Process Flow</a:t>
            </a:r>
            <a:endParaRPr lang="en-US" altLang="zh-CN">
              <a:ea typeface="宋体" panose="02010600030101010101" pitchFamily="2" charset="-122"/>
            </a:endParaRPr>
          </a:p>
        </p:txBody>
      </p:sp>
      <p:pic>
        <p:nvPicPr>
          <p:cNvPr id="140292" name="Picture 5" descr="Figure 2"/>
          <p:cNvPicPr>
            <a:picLocks noChangeAspect="1"/>
          </p:cNvPicPr>
          <p:nvPr>
            <p:custDataLst>
              <p:tags r:id="rId1"/>
            </p:custDataLst>
          </p:nvPr>
        </p:nvPicPr>
        <p:blipFill>
          <a:blip r:embed="rId2"/>
          <a:stretch>
            <a:fillRect/>
          </a:stretch>
        </p:blipFill>
        <p:spPr>
          <a:xfrm>
            <a:off x="179388" y="944563"/>
            <a:ext cx="5256212" cy="5033962"/>
          </a:xfrm>
          <a:prstGeom prst="rect">
            <a:avLst/>
          </a:prstGeom>
          <a:noFill/>
          <a:ln w="9525">
            <a:noFill/>
          </a:ln>
        </p:spPr>
      </p:pic>
      <p:sp>
        <p:nvSpPr>
          <p:cNvPr id="140293" name="文本框 64518"/>
          <p:cNvSpPr txBox="1"/>
          <p:nvPr/>
        </p:nvSpPr>
        <p:spPr>
          <a:xfrm>
            <a:off x="4427538" y="2528888"/>
            <a:ext cx="4321175" cy="3169285"/>
          </a:xfrm>
          <a:prstGeom prst="rect">
            <a:avLst/>
          </a:prstGeom>
          <a:noFill/>
          <a:ln w="9525">
            <a:noFill/>
          </a:ln>
        </p:spPr>
        <p:txBody>
          <a:bodyPr>
            <a:spAutoFit/>
          </a:bodyPr>
          <a:p>
            <a:pPr marL="609600" indent="-609600" eaLnBrk="0" hangingPunct="0">
              <a:buAutoNum type="arabicPeriod"/>
            </a:pPr>
            <a:r>
              <a:rPr lang="zh-CN" altLang="en-US" sz="2000" b="1" dirty="0">
                <a:latin typeface="宋体" panose="02010600030101010101" pitchFamily="2" charset="-122"/>
                <a:ea typeface="宋体" panose="02010600030101010101" pitchFamily="2" charset="-122"/>
              </a:rPr>
              <a:t>线性过程流</a:t>
            </a:r>
            <a:r>
              <a:rPr lang="zh-CN" altLang="en-US" sz="2000" dirty="0">
                <a:latin typeface="宋体" panose="02010600030101010101" pitchFamily="2" charset="-122"/>
                <a:ea typeface="宋体" panose="02010600030101010101" pitchFamily="2" charset="-122"/>
              </a:rPr>
              <a:t>：从沟通到部署顺序执行五个框架活动</a:t>
            </a:r>
            <a:endParaRPr lang="zh-CN" altLang="en-US" sz="2000" dirty="0">
              <a:latin typeface="宋体" panose="02010600030101010101" pitchFamily="2" charset="-122"/>
              <a:ea typeface="宋体" panose="02010600030101010101" pitchFamily="2" charset="-122"/>
            </a:endParaRPr>
          </a:p>
          <a:p>
            <a:pPr marL="609600" indent="-609600" eaLnBrk="0" hangingPunct="0">
              <a:buAutoNum type="arabicPeriod"/>
            </a:pPr>
            <a:r>
              <a:rPr lang="zh-CN" altLang="en-US" sz="2000" b="1" dirty="0">
                <a:latin typeface="宋体" panose="02010600030101010101" pitchFamily="2" charset="-122"/>
                <a:ea typeface="宋体" panose="02010600030101010101" pitchFamily="2" charset="-122"/>
              </a:rPr>
              <a:t>迭代过程流</a:t>
            </a:r>
            <a:r>
              <a:rPr lang="zh-CN" altLang="en-US" sz="2000" dirty="0">
                <a:latin typeface="宋体" panose="02010600030101010101" pitchFamily="2" charset="-122"/>
                <a:ea typeface="宋体" panose="02010600030101010101" pitchFamily="2" charset="-122"/>
              </a:rPr>
              <a:t>：在执行下一个活动前，重复执行之前的一个或多个活动</a:t>
            </a:r>
            <a:endParaRPr lang="zh-CN" altLang="en-US" sz="2000" dirty="0">
              <a:latin typeface="宋体" panose="02010600030101010101" pitchFamily="2" charset="-122"/>
              <a:ea typeface="宋体" panose="02010600030101010101" pitchFamily="2" charset="-122"/>
            </a:endParaRPr>
          </a:p>
          <a:p>
            <a:pPr marL="609600" indent="-609600" eaLnBrk="0" hangingPunct="0">
              <a:buAutoNum type="arabicPeriod"/>
            </a:pPr>
            <a:r>
              <a:rPr lang="zh-CN" altLang="en-US" sz="2000" b="1" dirty="0">
                <a:latin typeface="宋体" panose="02010600030101010101" pitchFamily="2" charset="-122"/>
                <a:ea typeface="宋体" panose="02010600030101010101" pitchFamily="2" charset="-122"/>
              </a:rPr>
              <a:t>演化过程流</a:t>
            </a:r>
            <a:r>
              <a:rPr lang="zh-CN" altLang="en-US" sz="2000" dirty="0">
                <a:latin typeface="宋体" panose="02010600030101010101" pitchFamily="2" charset="-122"/>
                <a:ea typeface="宋体" panose="02010600030101010101" pitchFamily="2" charset="-122"/>
              </a:rPr>
              <a:t>：采用循环的方式执行各个活动</a:t>
            </a:r>
            <a:endParaRPr lang="zh-CN" altLang="en-US" sz="2000" dirty="0">
              <a:latin typeface="宋体" panose="02010600030101010101" pitchFamily="2" charset="-122"/>
              <a:ea typeface="宋体" panose="02010600030101010101" pitchFamily="2" charset="-122"/>
            </a:endParaRPr>
          </a:p>
          <a:p>
            <a:pPr marL="609600" indent="-609600" eaLnBrk="0" hangingPunct="0">
              <a:buAutoNum type="arabicPeriod"/>
            </a:pPr>
            <a:r>
              <a:rPr lang="en-US" altLang="zh-CN" sz="2000" b="1" dirty="0">
                <a:latin typeface="宋体" panose="02010600030101010101" pitchFamily="2" charset="-122"/>
                <a:ea typeface="宋体" panose="02010600030101010101" pitchFamily="2" charset="-122"/>
              </a:rPr>
              <a:t>parallel</a:t>
            </a:r>
            <a:r>
              <a:rPr lang="zh-CN" altLang="en-US" sz="2000" b="1" dirty="0">
                <a:latin typeface="宋体" panose="02010600030101010101" pitchFamily="2" charset="-122"/>
                <a:ea typeface="宋体" panose="02010600030101010101" pitchFamily="2" charset="-122"/>
              </a:rPr>
              <a:t>并行过程流</a:t>
            </a:r>
            <a:r>
              <a:rPr lang="zh-CN" altLang="en-US" sz="2000" dirty="0">
                <a:latin typeface="宋体" panose="02010600030101010101" pitchFamily="2" charset="-122"/>
                <a:ea typeface="宋体" panose="02010600030101010101" pitchFamily="2" charset="-122"/>
              </a:rPr>
              <a:t>：将一个或多个活动与其他活动并行执行</a:t>
            </a:r>
            <a:endParaRPr lang="zh-CN" altLang="en-US" sz="2000" dirty="0">
              <a:latin typeface="宋体" panose="02010600030101010101" pitchFamily="2" charset="-122"/>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页脚占位符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39266" name="灯片编号占位符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zh-CN" sz="1200">
                <a:solidFill>
                  <a:schemeClr val="bg1"/>
                </a:solidFill>
                <a:latin typeface="Arial" panose="020B0604020202020204" pitchFamily="34" charset="0"/>
              </a:rPr>
            </a:fld>
            <a:endParaRPr lang="en-US" altLang="zh-CN" sz="1200">
              <a:solidFill>
                <a:schemeClr val="bg1"/>
              </a:solidFill>
              <a:latin typeface="Arial" panose="020B0604020202020204" pitchFamily="34" charset="0"/>
            </a:endParaRPr>
          </a:p>
        </p:txBody>
      </p:sp>
      <p:sp>
        <p:nvSpPr>
          <p:cNvPr id="139267" name="Rectangle 2"/>
          <p:cNvSpPr>
            <a:spLocks noGrp="1"/>
          </p:cNvSpPr>
          <p:nvPr>
            <p:ph type="title" idx="4294967295"/>
          </p:nvPr>
        </p:nvSpPr>
        <p:spPr/>
        <p:txBody>
          <a:bodyPr vert="horz" wrap="square" lIns="91440" tIns="45720" rIns="91440" bIns="45720" anchor="ctr" anchorCtr="0"/>
          <a:p>
            <a:r>
              <a:rPr lang="en-US" altLang="zh-CN">
                <a:ea typeface="宋体" panose="02010600030101010101" pitchFamily="2" charset="-122"/>
              </a:rPr>
              <a:t>2.2 Defining Framework Activity</a:t>
            </a:r>
            <a:endParaRPr lang="en-US" altLang="zh-CN">
              <a:ea typeface="宋体" panose="02010600030101010101" pitchFamily="2" charset="-122"/>
            </a:endParaRPr>
          </a:p>
        </p:txBody>
      </p:sp>
      <p:sp>
        <p:nvSpPr>
          <p:cNvPr id="139268" name="文本框 525317"/>
          <p:cNvSpPr txBox="1"/>
          <p:nvPr/>
        </p:nvSpPr>
        <p:spPr>
          <a:xfrm>
            <a:off x="179388" y="1233488"/>
            <a:ext cx="8461375" cy="3743325"/>
          </a:xfrm>
          <a:prstGeom prst="rect">
            <a:avLst/>
          </a:prstGeom>
          <a:noFill/>
          <a:ln w="9525">
            <a:noFill/>
          </a:ln>
        </p:spPr>
        <p:txBody>
          <a:bodyPr>
            <a:spAutoFit/>
          </a:bodyPr>
          <a:p>
            <a:pPr marL="609600" indent="-609600" eaLnBrk="0" hangingPunct="0"/>
            <a:r>
              <a:rPr lang="en-US" altLang="zh-CN" sz="2400">
                <a:latin typeface="Arial" panose="020B0604020202020204" pitchFamily="34" charset="0"/>
              </a:rPr>
              <a:t>         Although we have described five framework activities and provided a basic definition of each in Chapter 2, a software team would need significantly more information before it could properly execute any one of these activities as part of the software process. Therefore, you are faced with a </a:t>
            </a:r>
            <a:r>
              <a:rPr lang="en-US" altLang="zh-CN" sz="2400" b="1">
                <a:solidFill>
                  <a:srgbClr val="66CCFF"/>
                </a:solidFill>
                <a:latin typeface="Arial" panose="020B0604020202020204" pitchFamily="34" charset="0"/>
              </a:rPr>
              <a:t>key question</a:t>
            </a:r>
            <a:r>
              <a:rPr lang="en-US" altLang="zh-CN" sz="2400">
                <a:latin typeface="Arial" panose="020B0604020202020204" pitchFamily="34" charset="0"/>
              </a:rPr>
              <a:t>: </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a:t>
            </a:r>
            <a:r>
              <a:rPr lang="en-US" altLang="zh-CN" sz="2400" i="1">
                <a:latin typeface="Arial" panose="020B0604020202020204" pitchFamily="34" charset="0"/>
              </a:rPr>
              <a:t>What actions are appropriate for a framework activity, given the nature of the problem to be solved, the characteristics of the people doing the work, and the stakeholders who are sponsoring the project?</a:t>
            </a:r>
            <a:endParaRPr lang="zh-CN" altLang="en-US" sz="2400" i="1" dirty="0">
              <a:latin typeface="Arial" panose="020B060402020202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41314"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41315"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Process Framework</a:t>
            </a:r>
            <a:endParaRPr lang="en-US" altLang="ja-JP" sz="2800" b="1">
              <a:latin typeface="Arial" panose="020B0604020202020204" pitchFamily="34" charset="0"/>
            </a:endParaRPr>
          </a:p>
        </p:txBody>
      </p:sp>
      <p:sp>
        <p:nvSpPr>
          <p:cNvPr id="141316" name="Rectangle 8"/>
          <p:cNvSpPr>
            <a:spLocks noRot="1"/>
          </p:cNvSpPr>
          <p:nvPr/>
        </p:nvSpPr>
        <p:spPr>
          <a:xfrm>
            <a:off x="971550" y="1304925"/>
            <a:ext cx="7272338" cy="863600"/>
          </a:xfrm>
          <a:prstGeom prst="rect">
            <a:avLst/>
          </a:prstGeom>
          <a:noFill/>
          <a:ln w="9525">
            <a:noFill/>
          </a:ln>
        </p:spPr>
        <p:txBody>
          <a:bodyPr anchor="ctr" anchorCtr="0"/>
          <a:p>
            <a:pPr eaLnBrk="0" hangingPunct="0"/>
            <a:r>
              <a:rPr lang="en-US" altLang="ja-JP" sz="2800" b="1">
                <a:latin typeface="Arial" panose="020B0604020202020204" pitchFamily="34" charset="0"/>
              </a:rPr>
              <a:t>The Process Model:  </a:t>
            </a:r>
            <a:r>
              <a:rPr lang="en-US" altLang="ja-JP" sz="2800" b="1">
                <a:solidFill>
                  <a:srgbClr val="FF0000"/>
                </a:solidFill>
                <a:latin typeface="Arial" panose="020B0604020202020204" pitchFamily="34" charset="0"/>
              </a:rPr>
              <a:t>Adaptability</a:t>
            </a:r>
            <a:endParaRPr lang="en-US" altLang="ja-JP" sz="2800" b="1">
              <a:solidFill>
                <a:srgbClr val="FF0000"/>
              </a:solidFill>
              <a:latin typeface="Arial" panose="020B0604020202020204" pitchFamily="34" charset="0"/>
            </a:endParaRPr>
          </a:p>
        </p:txBody>
      </p:sp>
      <p:sp>
        <p:nvSpPr>
          <p:cNvPr id="141317" name="Rectangle 9"/>
          <p:cNvSpPr/>
          <p:nvPr/>
        </p:nvSpPr>
        <p:spPr>
          <a:xfrm>
            <a:off x="830263" y="2241550"/>
            <a:ext cx="7412037" cy="3671888"/>
          </a:xfrm>
          <a:prstGeom prst="rect">
            <a:avLst/>
          </a:prstGeom>
          <a:noFill/>
          <a:ln w="12700">
            <a:noFill/>
          </a:ln>
        </p:spPr>
        <p:txBody>
          <a:bodyPr lIns="90487" tIns="44450" rIns="90487" bIns="44450"/>
          <a:p>
            <a:pPr marL="342900" indent="-342900" eaLnBrk="0" hangingPunct="0">
              <a:lnSpc>
                <a:spcPct val="80000"/>
              </a:lnSpc>
              <a:spcBef>
                <a:spcPct val="20000"/>
              </a:spcBef>
              <a:buClr>
                <a:srgbClr val="52A930"/>
              </a:buClr>
              <a:buFont typeface="Wingdings" panose="05000000000000000000" pitchFamily="2" charset="2"/>
              <a:buChar char="n"/>
            </a:pPr>
            <a:r>
              <a:rPr lang="en-US" altLang="ja-JP" sz="2800">
                <a:latin typeface="Arial" panose="020B0604020202020204" pitchFamily="34" charset="0"/>
              </a:rPr>
              <a:t>the framework activities will </a:t>
            </a:r>
            <a:r>
              <a:rPr lang="en-US" altLang="ja-JP" sz="2800" u="sng">
                <a:latin typeface="Arial" panose="020B0604020202020204" pitchFamily="34" charset="0"/>
              </a:rPr>
              <a:t>always</a:t>
            </a:r>
            <a:r>
              <a:rPr lang="en-US" altLang="ja-JP" sz="2800">
                <a:latin typeface="Arial" panose="020B0604020202020204" pitchFamily="34" charset="0"/>
              </a:rPr>
              <a:t> be applied on </a:t>
            </a:r>
            <a:r>
              <a:rPr lang="en-US" altLang="ja-JP" sz="2800" u="sng">
                <a:latin typeface="Arial" panose="020B0604020202020204" pitchFamily="34" charset="0"/>
              </a:rPr>
              <a:t>every</a:t>
            </a:r>
            <a:r>
              <a:rPr lang="en-US" altLang="ja-JP" sz="2800">
                <a:latin typeface="Arial" panose="020B0604020202020204" pitchFamily="34" charset="0"/>
              </a:rPr>
              <a:t> project ... BUT</a:t>
            </a:r>
            <a:endParaRPr lang="en-US" altLang="ja-JP" sz="2800">
              <a:latin typeface="Arial" panose="020B0604020202020204" pitchFamily="34" charset="0"/>
            </a:endParaRPr>
          </a:p>
          <a:p>
            <a:pPr marL="342900" indent="-342900" eaLnBrk="0" hangingPunct="0">
              <a:lnSpc>
                <a:spcPct val="80000"/>
              </a:lnSpc>
              <a:spcBef>
                <a:spcPct val="20000"/>
              </a:spcBef>
              <a:buClr>
                <a:srgbClr val="52A930"/>
              </a:buClr>
              <a:buFont typeface="Wingdings" panose="05000000000000000000" pitchFamily="2" charset="2"/>
              <a:buChar char="n"/>
            </a:pPr>
            <a:r>
              <a:rPr lang="en-US" altLang="ja-JP" sz="2800">
                <a:latin typeface="Arial" panose="020B0604020202020204" pitchFamily="34" charset="0"/>
              </a:rPr>
              <a:t>the tasks (and degree of rigor) for each activity will vary based on:</a:t>
            </a:r>
            <a:endParaRPr lang="en-US" altLang="ja-JP" sz="2800">
              <a:latin typeface="Arial" panose="020B0604020202020204" pitchFamily="34" charset="0"/>
            </a:endParaRPr>
          </a:p>
          <a:p>
            <a:pPr marL="742950" lvl="1" indent="-285750" eaLnBrk="0" hangingPunct="0">
              <a:lnSpc>
                <a:spcPct val="80000"/>
              </a:lnSpc>
              <a:spcBef>
                <a:spcPct val="20000"/>
              </a:spcBef>
              <a:buClr>
                <a:srgbClr val="52A930"/>
              </a:buClr>
              <a:buFont typeface="Wingdings" panose="05000000000000000000" pitchFamily="2" charset="2"/>
              <a:buChar char="n"/>
            </a:pPr>
            <a:r>
              <a:rPr lang="en-US" altLang="ja-JP" sz="2400">
                <a:latin typeface="Arial" panose="020B0604020202020204" pitchFamily="34" charset="0"/>
              </a:rPr>
              <a:t>the type of project </a:t>
            </a:r>
            <a:endParaRPr lang="en-US" altLang="ja-JP" sz="2400">
              <a:latin typeface="Arial" panose="020B0604020202020204" pitchFamily="34" charset="0"/>
            </a:endParaRPr>
          </a:p>
          <a:p>
            <a:pPr marL="742950" lvl="1" indent="-285750" eaLnBrk="0" hangingPunct="0">
              <a:lnSpc>
                <a:spcPct val="80000"/>
              </a:lnSpc>
              <a:spcBef>
                <a:spcPct val="20000"/>
              </a:spcBef>
              <a:buClr>
                <a:srgbClr val="52A930"/>
              </a:buClr>
              <a:buFont typeface="Wingdings" panose="05000000000000000000" pitchFamily="2" charset="2"/>
              <a:buChar char="n"/>
            </a:pPr>
            <a:r>
              <a:rPr lang="en-US" altLang="ja-JP" sz="2400">
                <a:latin typeface="Arial" panose="020B0604020202020204" pitchFamily="34" charset="0"/>
              </a:rPr>
              <a:t>characteristics of the project</a:t>
            </a:r>
            <a:endParaRPr lang="en-US" altLang="ja-JP" sz="2400">
              <a:latin typeface="Arial" panose="020B0604020202020204" pitchFamily="34" charset="0"/>
            </a:endParaRPr>
          </a:p>
          <a:p>
            <a:pPr marL="742950" lvl="1" indent="-285750" eaLnBrk="0" hangingPunct="0">
              <a:lnSpc>
                <a:spcPct val="80000"/>
              </a:lnSpc>
              <a:spcBef>
                <a:spcPct val="20000"/>
              </a:spcBef>
              <a:buClr>
                <a:srgbClr val="52A930"/>
              </a:buClr>
              <a:buFont typeface="Wingdings" panose="05000000000000000000" pitchFamily="2" charset="2"/>
              <a:buChar char="n"/>
            </a:pPr>
            <a:r>
              <a:rPr lang="en-US" altLang="ja-JP" sz="2400">
                <a:latin typeface="Arial" panose="020B0604020202020204" pitchFamily="34" charset="0"/>
              </a:rPr>
              <a:t>common sense judgment; concurrence of the project team</a:t>
            </a:r>
            <a:endParaRPr lang="en-US" altLang="ja-JP" sz="2400">
              <a:latin typeface="Arial" panose="020B060402020202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页脚占位符 3"/>
          <p:cNvSpPr>
            <a:spLocks noGrp="1"/>
          </p:cNvSpPr>
          <p:nvPr>
            <p:ph type="ftr" sz="quarter" idx="10"/>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ctr" eaLnBrk="0" hangingPunct="0"/>
            <a:r>
              <a:rPr lang="ja-JP" altLang="en-US" sz="900" dirty="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143362" name="灯片编号占位符 4"/>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0" hangingPunct="0"/>
            <a:fld id="{9A0DB2DC-4C9A-4742-B13C-FB6460FD3503}" type="slidenum">
              <a:rPr lang="en-US" altLang="zh-CN" sz="1200">
                <a:solidFill>
                  <a:schemeClr val="bg1"/>
                </a:solidFill>
              </a:rPr>
            </a:fld>
            <a:endParaRPr lang="en-US" altLang="zh-CN" sz="1200">
              <a:solidFill>
                <a:schemeClr val="bg1"/>
              </a:solidFill>
            </a:endParaRPr>
          </a:p>
        </p:txBody>
      </p:sp>
      <p:sp>
        <p:nvSpPr>
          <p:cNvPr id="143363"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2.3 Identifying a Task Set</a:t>
            </a:r>
            <a:endParaRPr lang="en-US" altLang="zh-CN">
              <a:ea typeface="宋体" panose="02010600030101010101" pitchFamily="2" charset="-122"/>
            </a:endParaRPr>
          </a:p>
        </p:txBody>
      </p:sp>
      <p:sp>
        <p:nvSpPr>
          <p:cNvPr id="143364" name="Rectangle 3"/>
          <p:cNvSpPr>
            <a:spLocks noGrp="1"/>
          </p:cNvSpPr>
          <p:nvPr>
            <p:ph idx="1"/>
          </p:nvPr>
        </p:nvSpPr>
        <p:spPr>
          <a:xfrm>
            <a:off x="358775" y="1052513"/>
            <a:ext cx="5761038" cy="4419600"/>
          </a:xfrm>
        </p:spPr>
        <p:txBody>
          <a:bodyPr vert="horz" wrap="square" lIns="91440" tIns="45720" rIns="91440" bIns="45720" anchor="t" anchorCtr="0"/>
          <a:p>
            <a:pPr>
              <a:lnSpc>
                <a:spcPct val="90000"/>
              </a:lnSpc>
            </a:pPr>
            <a:r>
              <a:rPr lang="en-US" altLang="zh-CN">
                <a:latin typeface="Palatino" pitchFamily="-128" charset="0"/>
                <a:ea typeface="宋体" panose="02010600030101010101" pitchFamily="2" charset="-122"/>
              </a:rPr>
              <a:t>Activity</a:t>
            </a:r>
            <a:r>
              <a:rPr lang="zh-CN" altLang="en-US" dirty="0">
                <a:latin typeface="Palatino" pitchFamily="-128" charset="0"/>
                <a:ea typeface="宋体" panose="02010600030101010101" pitchFamily="2" charset="-122"/>
              </a:rPr>
              <a:t>（如：沟通）</a:t>
            </a:r>
            <a:endParaRPr lang="zh-CN" altLang="en-US" dirty="0">
              <a:latin typeface="Palatino" pitchFamily="-128" charset="0"/>
              <a:ea typeface="宋体" panose="02010600030101010101" pitchFamily="2" charset="-122"/>
            </a:endParaRPr>
          </a:p>
          <a:p>
            <a:pPr>
              <a:lnSpc>
                <a:spcPct val="90000"/>
              </a:lnSpc>
            </a:pPr>
            <a:r>
              <a:rPr lang="en-US" altLang="zh-CN">
                <a:latin typeface="Palatino" pitchFamily="-128" charset="0"/>
                <a:ea typeface="宋体" panose="02010600030101010101" pitchFamily="2" charset="-122"/>
              </a:rPr>
              <a:t>Action </a:t>
            </a:r>
            <a:r>
              <a:rPr lang="zh-CN" altLang="en-US" dirty="0">
                <a:latin typeface="Palatino" pitchFamily="-128" charset="0"/>
                <a:ea typeface="宋体" panose="02010600030101010101" pitchFamily="2" charset="-122"/>
              </a:rPr>
              <a:t>（如：需求获取）</a:t>
            </a:r>
            <a:endParaRPr lang="en-US" altLang="zh-CN">
              <a:latin typeface="Palatino" pitchFamily="-128" charset="0"/>
              <a:ea typeface="宋体" panose="02010600030101010101" pitchFamily="2" charset="-122"/>
            </a:endParaRPr>
          </a:p>
          <a:p>
            <a:pPr>
              <a:lnSpc>
                <a:spcPct val="90000"/>
              </a:lnSpc>
            </a:pPr>
            <a:r>
              <a:rPr lang="en-US" altLang="zh-CN">
                <a:latin typeface="Palatino" pitchFamily="-128" charset="0"/>
                <a:ea typeface="宋体" panose="02010600030101010101" pitchFamily="2" charset="-122"/>
              </a:rPr>
              <a:t>Task set</a:t>
            </a:r>
            <a:r>
              <a:rPr lang="zh-CN" altLang="en-US" dirty="0">
                <a:latin typeface="Palatino" pitchFamily="-128" charset="0"/>
                <a:ea typeface="宋体" panose="02010600030101010101" pitchFamily="2" charset="-122"/>
              </a:rPr>
              <a:t>（如：开会、需求列表、需求优先级</a:t>
            </a:r>
            <a:r>
              <a:rPr lang="en-US" altLang="zh-CN">
                <a:latin typeface="Palatino" pitchFamily="-128" charset="0"/>
                <a:ea typeface="宋体" panose="02010600030101010101" pitchFamily="2" charset="-122"/>
              </a:rPr>
              <a:t>…</a:t>
            </a:r>
            <a:r>
              <a:rPr lang="zh-CN" altLang="en-US" dirty="0">
                <a:latin typeface="Palatino" pitchFamily="-128" charset="0"/>
                <a:ea typeface="宋体" panose="02010600030101010101" pitchFamily="2" charset="-122"/>
              </a:rPr>
              <a:t>）</a:t>
            </a:r>
            <a:endParaRPr lang="zh-CN" altLang="en-US" dirty="0">
              <a:latin typeface="Palatino" pitchFamily="-128" charset="0"/>
              <a:ea typeface="宋体" panose="02010600030101010101" pitchFamily="2" charset="-122"/>
            </a:endParaRPr>
          </a:p>
          <a:p>
            <a:pPr>
              <a:lnSpc>
                <a:spcPct val="90000"/>
              </a:lnSpc>
            </a:pPr>
            <a:r>
              <a:rPr lang="zh-CN" altLang="en-US" dirty="0">
                <a:latin typeface="Palatino" pitchFamily="-128" charset="0"/>
                <a:ea typeface="宋体" panose="02010600030101010101" pitchFamily="2" charset="-122"/>
              </a:rPr>
              <a:t>每一个软件工程动作</a:t>
            </a:r>
            <a:r>
              <a:rPr lang="en-US" altLang="zh-CN">
                <a:latin typeface="Palatino" pitchFamily="-128" charset="0"/>
                <a:ea typeface="宋体" panose="02010600030101010101" pitchFamily="2" charset="-122"/>
              </a:rPr>
              <a:t>action</a:t>
            </a:r>
            <a:r>
              <a:rPr lang="zh-CN" altLang="en-US" dirty="0">
                <a:latin typeface="Palatino" pitchFamily="-128" charset="0"/>
                <a:ea typeface="宋体" panose="02010600030101010101" pitchFamily="2" charset="-122"/>
              </a:rPr>
              <a:t>都是有若干个任务集（</a:t>
            </a:r>
            <a:r>
              <a:rPr lang="en-US" altLang="zh-CN">
                <a:latin typeface="Palatino" pitchFamily="-128" charset="0"/>
                <a:ea typeface="宋体" panose="02010600030101010101" pitchFamily="2" charset="-122"/>
              </a:rPr>
              <a:t>task set</a:t>
            </a:r>
            <a:r>
              <a:rPr lang="zh-CN" altLang="en-US" dirty="0">
                <a:latin typeface="Palatino" pitchFamily="-128" charset="0"/>
                <a:ea typeface="宋体" panose="02010600030101010101" pitchFamily="2" charset="-122"/>
              </a:rPr>
              <a:t>）构成，而每一个任务急都有软件工程工作任务、相关工作产品、质量保证点和项目里程碑等部分组成</a:t>
            </a:r>
            <a:endParaRPr lang="zh-CN" altLang="en-US" dirty="0">
              <a:latin typeface="Palatino" pitchFamily="-128" charset="0"/>
              <a:ea typeface="宋体" panose="02010600030101010101" pitchFamily="2" charset="-122"/>
            </a:endParaRPr>
          </a:p>
          <a:p>
            <a:pPr>
              <a:lnSpc>
                <a:spcPct val="90000"/>
              </a:lnSpc>
              <a:buNone/>
            </a:pPr>
            <a:r>
              <a:rPr lang="zh-CN" altLang="en-US" dirty="0">
                <a:latin typeface="Palatino" pitchFamily="-128" charset="0"/>
                <a:ea typeface="宋体" panose="02010600030101010101" pitchFamily="2" charset="-122"/>
              </a:rPr>
              <a:t>（参看右图）</a:t>
            </a:r>
            <a:endParaRPr lang="zh-CN" altLang="en-US" dirty="0">
              <a:latin typeface="Palatino" pitchFamily="-128" charset="0"/>
              <a:ea typeface="宋体" panose="02010600030101010101" pitchFamily="2" charset="-122"/>
            </a:endParaRPr>
          </a:p>
        </p:txBody>
      </p:sp>
      <p:pic>
        <p:nvPicPr>
          <p:cNvPr id="143365" name="Picture 4" descr="Fig2"/>
          <p:cNvPicPr>
            <a:picLocks noChangeAspect="1"/>
          </p:cNvPicPr>
          <p:nvPr/>
        </p:nvPicPr>
        <p:blipFill>
          <a:blip r:embed="rId1"/>
          <a:stretch>
            <a:fillRect/>
          </a:stretch>
        </p:blipFill>
        <p:spPr>
          <a:xfrm>
            <a:off x="6061075" y="836613"/>
            <a:ext cx="3082925" cy="5219700"/>
          </a:xfrm>
          <a:prstGeom prst="rect">
            <a:avLst/>
          </a:prstGeom>
          <a:noFill/>
          <a:ln w="9525">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页脚占位符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44386" name="灯片编号占位符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zh-CN" sz="1200">
                <a:solidFill>
                  <a:schemeClr val="bg1"/>
                </a:solidFill>
                <a:latin typeface="Arial" panose="020B0604020202020204" pitchFamily="34" charset="0"/>
              </a:rPr>
            </a:fld>
            <a:endParaRPr lang="en-US" altLang="zh-CN" sz="1200">
              <a:solidFill>
                <a:schemeClr val="bg1"/>
              </a:solidFill>
              <a:latin typeface="Arial" panose="020B0604020202020204" pitchFamily="34" charset="0"/>
            </a:endParaRPr>
          </a:p>
        </p:txBody>
      </p:sp>
      <p:sp>
        <p:nvSpPr>
          <p:cNvPr id="144387" name="Rectangle 2"/>
          <p:cNvSpPr>
            <a:spLocks noGrp="1"/>
          </p:cNvSpPr>
          <p:nvPr>
            <p:ph type="title" idx="4294967295"/>
          </p:nvPr>
        </p:nvSpPr>
        <p:spPr/>
        <p:txBody>
          <a:bodyPr vert="horz" wrap="square" lIns="91440" tIns="45720" rIns="91440" bIns="45720" anchor="ctr" anchorCtr="0"/>
          <a:p>
            <a:r>
              <a:rPr lang="en-US" altLang="zh-CN">
                <a:ea typeface="宋体" panose="02010600030101010101" pitchFamily="2" charset="-122"/>
              </a:rPr>
              <a:t>2.3 Identifying a Task Set</a:t>
            </a:r>
            <a:endParaRPr lang="en-US" altLang="zh-CN">
              <a:ea typeface="宋体" panose="02010600030101010101" pitchFamily="2" charset="-122"/>
            </a:endParaRPr>
          </a:p>
        </p:txBody>
      </p:sp>
      <p:sp>
        <p:nvSpPr>
          <p:cNvPr id="144388" name="Rectangle 3"/>
          <p:cNvSpPr>
            <a:spLocks noGrp="1"/>
          </p:cNvSpPr>
          <p:nvPr>
            <p:ph type="body" idx="4294967295"/>
          </p:nvPr>
        </p:nvSpPr>
        <p:spPr/>
        <p:txBody>
          <a:bodyPr vert="horz" wrap="square" lIns="91440" tIns="45720" rIns="91440" bIns="45720" anchor="t" anchorCtr="0"/>
          <a:p>
            <a:r>
              <a:rPr lang="en-US" altLang="zh-CN">
                <a:solidFill>
                  <a:srgbClr val="FF0000"/>
                </a:solidFill>
                <a:latin typeface="Palatino" pitchFamily="-128" charset="0"/>
                <a:ea typeface="宋体" panose="02010600030101010101" pitchFamily="2" charset="-122"/>
              </a:rPr>
              <a:t>A task set</a:t>
            </a:r>
            <a:r>
              <a:rPr lang="en-US" altLang="zh-CN">
                <a:latin typeface="Palatino" pitchFamily="-128" charset="0"/>
                <a:ea typeface="宋体" panose="02010600030101010101" pitchFamily="2" charset="-122"/>
              </a:rPr>
              <a:t> defines the actual work to be done to accomplish the objectives of a software engineering action.</a:t>
            </a:r>
            <a:r>
              <a:rPr lang="zh-CN" altLang="en-US" sz="1800" dirty="0">
                <a:latin typeface="Palatino" pitchFamily="-128" charset="0"/>
                <a:ea typeface="宋体" panose="02010600030101010101" pitchFamily="2" charset="-122"/>
              </a:rPr>
              <a:t>（一个软件动作由若干个任务集完成）</a:t>
            </a:r>
            <a:endParaRPr lang="zh-CN" altLang="en-US" sz="1800" dirty="0">
              <a:latin typeface="Palatino" pitchFamily="-128" charset="0"/>
              <a:ea typeface="宋体" panose="02010600030101010101" pitchFamily="2" charset="-122"/>
            </a:endParaRPr>
          </a:p>
          <a:p>
            <a:pPr lvl="1"/>
            <a:r>
              <a:rPr lang="en-US" altLang="zh-CN">
                <a:solidFill>
                  <a:schemeClr val="folHlink"/>
                </a:solidFill>
                <a:latin typeface="Palatino" pitchFamily="-128" charset="0"/>
                <a:ea typeface="宋体" panose="02010600030101010101" pitchFamily="2" charset="-122"/>
              </a:rPr>
              <a:t>A list of the task to be accomplished</a:t>
            </a:r>
            <a:endParaRPr lang="en-US" altLang="zh-CN">
              <a:solidFill>
                <a:schemeClr val="folHlink"/>
              </a:solidFill>
              <a:latin typeface="Palatino" pitchFamily="-128" charset="0"/>
              <a:ea typeface="宋体" panose="02010600030101010101" pitchFamily="2" charset="-122"/>
            </a:endParaRPr>
          </a:p>
          <a:p>
            <a:pPr lvl="1"/>
            <a:r>
              <a:rPr lang="en-US" altLang="zh-CN">
                <a:solidFill>
                  <a:schemeClr val="folHlink"/>
                </a:solidFill>
                <a:latin typeface="Palatino" pitchFamily="-128" charset="0"/>
                <a:ea typeface="宋体" panose="02010600030101010101" pitchFamily="2" charset="-122"/>
              </a:rPr>
              <a:t>A list of the work products to be produced</a:t>
            </a:r>
            <a:endParaRPr lang="en-US" altLang="zh-CN">
              <a:solidFill>
                <a:schemeClr val="folHlink"/>
              </a:solidFill>
              <a:latin typeface="Palatino" pitchFamily="-128" charset="0"/>
              <a:ea typeface="宋体" panose="02010600030101010101" pitchFamily="2" charset="-122"/>
            </a:endParaRPr>
          </a:p>
          <a:p>
            <a:pPr lvl="1"/>
            <a:r>
              <a:rPr lang="en-US" altLang="zh-CN">
                <a:solidFill>
                  <a:schemeClr val="folHlink"/>
                </a:solidFill>
                <a:latin typeface="Palatino" pitchFamily="-128" charset="0"/>
                <a:ea typeface="宋体" panose="02010600030101010101" pitchFamily="2" charset="-122"/>
              </a:rPr>
              <a:t>A list of the quality assurance filters to be applied</a:t>
            </a:r>
            <a:endParaRPr lang="en-US" altLang="zh-CN">
              <a:solidFill>
                <a:schemeClr val="folHlink"/>
              </a:solidFill>
              <a:latin typeface="Palatino" pitchFamily="-128"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23554" name="Rectangle 4"/>
          <p:cNvSpPr>
            <a:spLocks noGrp="1"/>
          </p:cNvSpPr>
          <p:nvPr>
            <p:ph type="title" idx="4294967295"/>
          </p:nvPr>
        </p:nvSpPr>
        <p:spPr>
          <a:xfrm>
            <a:off x="179388" y="225425"/>
            <a:ext cx="8534400" cy="381000"/>
          </a:xfrm>
        </p:spPr>
        <p:txBody>
          <a:bodyPr vert="horz" wrap="square" lIns="91440" tIns="45720" rIns="91440" bIns="45720" anchor="ctr" anchorCtr="0"/>
          <a:p>
            <a:pPr eaLnBrk="1" hangingPunct="1"/>
            <a:r>
              <a:rPr lang="zh-CN" altLang="en-US" b="0" dirty="0">
                <a:ea typeface="宋体" panose="02010600030101010101" pitchFamily="2" charset="-122"/>
              </a:rPr>
              <a:t>软件工程的重要性</a:t>
            </a:r>
            <a:endParaRPr lang="en-US" altLang="ja-JP" b="0">
              <a:ea typeface="宋体" panose="02010600030101010101" pitchFamily="2" charset="-122"/>
            </a:endParaRPr>
          </a:p>
        </p:txBody>
      </p:sp>
      <p:sp>
        <p:nvSpPr>
          <p:cNvPr id="23555" name="Text Box 4"/>
          <p:cNvSpPr txBox="1"/>
          <p:nvPr/>
        </p:nvSpPr>
        <p:spPr>
          <a:xfrm>
            <a:off x="179388" y="944563"/>
            <a:ext cx="8785225" cy="3743325"/>
          </a:xfrm>
          <a:prstGeom prst="rect">
            <a:avLst/>
          </a:prstGeom>
          <a:noFill/>
          <a:ln w="9525">
            <a:noFill/>
          </a:ln>
        </p:spPr>
        <p:txBody>
          <a:bodyPr>
            <a:spAutoFit/>
          </a:bodyPr>
          <a:p>
            <a:pPr eaLnBrk="0" hangingPunct="0">
              <a:buClr>
                <a:schemeClr val="folHlink"/>
              </a:buClr>
              <a:buFont typeface="Wingdings" panose="05000000000000000000" pitchFamily="2" charset="2"/>
              <a:buChar char="n"/>
            </a:pPr>
            <a:endParaRPr lang="zh-CN" altLang="en-US" sz="2400" dirty="0">
              <a:latin typeface="Arial" panose="020B0604020202020204" pitchFamily="34" charset="0"/>
            </a:endParaRPr>
          </a:p>
          <a:p>
            <a:pPr eaLnBrk="0" hangingPunct="0">
              <a:buClr>
                <a:schemeClr val="folHlink"/>
              </a:buClr>
              <a:buFont typeface="Wingdings" panose="05000000000000000000" pitchFamily="2" charset="2"/>
              <a:buChar char="n"/>
            </a:pPr>
            <a:r>
              <a:rPr lang="zh-CN" altLang="en-US" sz="2400" dirty="0">
                <a:latin typeface="Arial" panose="020B0604020202020204" pitchFamily="34" charset="0"/>
                <a:ea typeface="宋体" panose="02010600030101010101" pitchFamily="2" charset="-122"/>
              </a:rPr>
              <a:t>失败的案例远远多于成功的案例</a:t>
            </a:r>
            <a:endParaRPr lang="zh-CN" altLang="en-US" sz="2400" dirty="0">
              <a:latin typeface="Arial" panose="020B0604020202020204" pitchFamily="34" charset="0"/>
              <a:ea typeface="宋体" panose="02010600030101010101" pitchFamily="2" charset="-122"/>
            </a:endParaRPr>
          </a:p>
          <a:p>
            <a:pPr eaLnBrk="0" hangingPunct="0">
              <a:buClr>
                <a:schemeClr val="folHlink"/>
              </a:buClr>
              <a:buFont typeface="Wingdings" panose="05000000000000000000" pitchFamily="2" charset="2"/>
              <a:buChar char="n"/>
            </a:pPr>
            <a:endParaRPr lang="zh-CN" altLang="en-US" sz="2400" dirty="0">
              <a:latin typeface="Arial" panose="020B0604020202020204" pitchFamily="34" charset="0"/>
              <a:ea typeface="宋体" panose="02010600030101010101" pitchFamily="2" charset="-122"/>
            </a:endParaRPr>
          </a:p>
          <a:p>
            <a:pPr eaLnBrk="0" hangingPunct="0">
              <a:buClr>
                <a:schemeClr val="folHlink"/>
              </a:buClr>
              <a:buFont typeface="Wingdings" panose="05000000000000000000" pitchFamily="2" charset="2"/>
              <a:buChar char="n"/>
            </a:pPr>
            <a:r>
              <a:rPr lang="zh-CN" altLang="en-US" sz="2400" dirty="0">
                <a:latin typeface="Arial" panose="020B0604020202020204" pitchFamily="34" charset="0"/>
                <a:ea typeface="宋体" panose="02010600030101010101" pitchFamily="2" charset="-122"/>
              </a:rPr>
              <a:t>需求控制的问题</a:t>
            </a:r>
            <a:endParaRPr lang="zh-CN" altLang="en-US" sz="2400" dirty="0">
              <a:latin typeface="Arial" panose="020B0604020202020204" pitchFamily="34" charset="0"/>
              <a:ea typeface="宋体" panose="02010600030101010101" pitchFamily="2" charset="-122"/>
            </a:endParaRPr>
          </a:p>
          <a:p>
            <a:pPr eaLnBrk="0" hangingPunct="0">
              <a:buClr>
                <a:schemeClr val="folHlink"/>
              </a:buClr>
              <a:buFont typeface="Wingdings" panose="05000000000000000000" pitchFamily="2" charset="2"/>
              <a:buChar char="n"/>
            </a:pPr>
            <a:r>
              <a:rPr lang="zh-CN" altLang="en-US" sz="2400" dirty="0">
                <a:latin typeface="Arial" panose="020B0604020202020204" pitchFamily="34" charset="0"/>
                <a:ea typeface="宋体" panose="02010600030101010101" pitchFamily="2" charset="-122"/>
              </a:rPr>
              <a:t>设计的问题</a:t>
            </a:r>
            <a:endParaRPr lang="zh-CN" altLang="en-US" sz="2400" dirty="0">
              <a:latin typeface="Arial" panose="020B0604020202020204" pitchFamily="34" charset="0"/>
              <a:ea typeface="宋体" panose="02010600030101010101" pitchFamily="2" charset="-122"/>
            </a:endParaRPr>
          </a:p>
          <a:p>
            <a:pPr eaLnBrk="0" hangingPunct="0">
              <a:buClr>
                <a:schemeClr val="folHlink"/>
              </a:buClr>
              <a:buFont typeface="Wingdings" panose="05000000000000000000" pitchFamily="2" charset="2"/>
              <a:buChar char="n"/>
            </a:pPr>
            <a:r>
              <a:rPr lang="zh-CN" altLang="en-US" sz="2400" dirty="0">
                <a:latin typeface="Arial" panose="020B0604020202020204" pitchFamily="34" charset="0"/>
                <a:ea typeface="宋体" panose="02010600030101010101" pitchFamily="2" charset="-122"/>
              </a:rPr>
              <a:t>团队、人力资源的问题（离职，分配不合理，管理和执行力）</a:t>
            </a:r>
            <a:endParaRPr lang="zh-CN" altLang="en-US" sz="2400" dirty="0">
              <a:latin typeface="Arial" panose="020B0604020202020204" pitchFamily="34" charset="0"/>
              <a:ea typeface="宋体" panose="02010600030101010101" pitchFamily="2" charset="-122"/>
            </a:endParaRPr>
          </a:p>
          <a:p>
            <a:pPr eaLnBrk="0" hangingPunct="0">
              <a:buClr>
                <a:schemeClr val="folHlink"/>
              </a:buClr>
              <a:buFont typeface="Wingdings" panose="05000000000000000000" pitchFamily="2" charset="2"/>
              <a:buChar char="n"/>
            </a:pPr>
            <a:r>
              <a:rPr lang="zh-CN" altLang="en-US" sz="2400" dirty="0">
                <a:latin typeface="Arial" panose="020B0604020202020204" pitchFamily="34" charset="0"/>
                <a:ea typeface="宋体" panose="02010600030101010101" pitchFamily="2" charset="-122"/>
              </a:rPr>
              <a:t>进度的问题（行百里半九十）</a:t>
            </a:r>
            <a:endParaRPr lang="zh-CN" altLang="en-US" sz="2400" dirty="0">
              <a:latin typeface="Arial" panose="020B0604020202020204" pitchFamily="34" charset="0"/>
              <a:ea typeface="宋体" panose="02010600030101010101" pitchFamily="2" charset="-122"/>
            </a:endParaRPr>
          </a:p>
          <a:p>
            <a:pPr eaLnBrk="0" hangingPunct="0">
              <a:buClr>
                <a:schemeClr val="folHlink"/>
              </a:buClr>
              <a:buFont typeface="Wingdings" panose="05000000000000000000" pitchFamily="2" charset="2"/>
              <a:buChar char="n"/>
            </a:pPr>
            <a:r>
              <a:rPr lang="zh-CN" altLang="en-US" sz="2400" dirty="0">
                <a:latin typeface="Arial" panose="020B0604020202020204" pitchFamily="34" charset="0"/>
                <a:ea typeface="宋体" panose="02010600030101010101" pitchFamily="2" charset="-122"/>
              </a:rPr>
              <a:t>质量的问题</a:t>
            </a:r>
            <a:endParaRPr lang="zh-CN" altLang="en-US" sz="2400" dirty="0">
              <a:latin typeface="Arial" panose="020B0604020202020204" pitchFamily="34" charset="0"/>
              <a:ea typeface="宋体" panose="02010600030101010101" pitchFamily="2" charset="-122"/>
            </a:endParaRPr>
          </a:p>
          <a:p>
            <a:pPr eaLnBrk="0" hangingPunct="0">
              <a:buClr>
                <a:schemeClr val="folHlink"/>
              </a:buClr>
              <a:buFont typeface="Wingdings" panose="05000000000000000000" pitchFamily="2" charset="2"/>
              <a:buChar char="n"/>
            </a:pPr>
            <a:r>
              <a:rPr lang="zh-CN" altLang="en-US" sz="2400" dirty="0">
                <a:latin typeface="Arial" panose="020B0604020202020204" pitchFamily="34" charset="0"/>
                <a:ea typeface="宋体" panose="02010600030101010101" pitchFamily="2" charset="-122"/>
              </a:rPr>
              <a:t>风险的问题（技术风险、人力资源风险、财务风险）</a:t>
            </a:r>
            <a:endParaRPr lang="zh-CN" altLang="en-US" sz="2400" dirty="0">
              <a:latin typeface="Arial" panose="020B0604020202020204" pitchFamily="34" charset="0"/>
              <a:ea typeface="宋体" panose="02010600030101010101" pitchFamily="2" charset="-122"/>
            </a:endParaRPr>
          </a:p>
          <a:p>
            <a:pPr eaLnBrk="0" hangingPunct="0">
              <a:buClr>
                <a:schemeClr val="folHlink"/>
              </a:buClr>
              <a:buFont typeface="Wingdings" panose="05000000000000000000" pitchFamily="2" charset="2"/>
              <a:buChar char="n"/>
            </a:pPr>
            <a:endParaRPr lang="en-US" altLang="zh-CN" sz="2400">
              <a:latin typeface="Arial" panose="020B0604020202020204" pitchFamily="34" charset="0"/>
              <a:ea typeface="宋体" panose="02010600030101010101" pitchFamily="2" charset="-122"/>
            </a:endParaRPr>
          </a:p>
        </p:txBody>
      </p:sp>
      <p:sp>
        <p:nvSpPr>
          <p:cNvPr id="23556"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45410"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45411"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Process Framework</a:t>
            </a:r>
            <a:endParaRPr lang="en-US" altLang="ja-JP" sz="2800" b="1">
              <a:latin typeface="Arial" panose="020B0604020202020204" pitchFamily="34" charset="0"/>
            </a:endParaRPr>
          </a:p>
        </p:txBody>
      </p:sp>
      <p:sp>
        <p:nvSpPr>
          <p:cNvPr id="145412" name="Rectangle 8"/>
          <p:cNvSpPr>
            <a:spLocks noRot="1"/>
          </p:cNvSpPr>
          <p:nvPr/>
        </p:nvSpPr>
        <p:spPr>
          <a:xfrm>
            <a:off x="215900" y="1052513"/>
            <a:ext cx="8712200" cy="828675"/>
          </a:xfrm>
          <a:prstGeom prst="rect">
            <a:avLst/>
          </a:prstGeom>
          <a:noFill/>
          <a:ln w="9525">
            <a:noFill/>
          </a:ln>
        </p:spPr>
        <p:txBody>
          <a:bodyPr anchor="ctr" anchorCtr="0"/>
          <a:p>
            <a:pPr eaLnBrk="0" hangingPunct="0"/>
            <a:r>
              <a:rPr lang="en-US" altLang="ja-JP" sz="2800" b="1">
                <a:latin typeface="Arial" panose="020B0604020202020204" pitchFamily="34" charset="0"/>
              </a:rPr>
              <a:t>Example: Task set for </a:t>
            </a:r>
            <a:r>
              <a:rPr lang="en-US" altLang="ja-JP" sz="2800" b="1" i="1">
                <a:latin typeface="Arial" panose="020B0604020202020204" pitchFamily="34" charset="0"/>
              </a:rPr>
              <a:t>Requirement gathering</a:t>
            </a:r>
            <a:r>
              <a:rPr lang="en-US" altLang="ja-JP" sz="2800" b="1">
                <a:latin typeface="Arial" panose="020B0604020202020204" pitchFamily="34" charset="0"/>
              </a:rPr>
              <a:t> </a:t>
            </a:r>
            <a:endParaRPr lang="en-US" altLang="ja-JP" sz="2800" b="1">
              <a:latin typeface="Arial" panose="020B0604020202020204" pitchFamily="34" charset="0"/>
            </a:endParaRPr>
          </a:p>
          <a:p>
            <a:pPr eaLnBrk="0" hangingPunct="0"/>
            <a:r>
              <a:rPr lang="en-US" altLang="ja-JP" sz="2800" b="1">
                <a:latin typeface="Arial" panose="020B0604020202020204" pitchFamily="34" charset="0"/>
              </a:rPr>
              <a:t>                 in </a:t>
            </a:r>
            <a:r>
              <a:rPr lang="en-US" altLang="ja-JP" sz="2800" b="1" i="1">
                <a:latin typeface="Arial" panose="020B0604020202020204" pitchFamily="34" charset="0"/>
              </a:rPr>
              <a:t>Communication</a:t>
            </a:r>
            <a:r>
              <a:rPr lang="en-US" altLang="ja-JP" sz="2800" b="1">
                <a:latin typeface="Arial" panose="020B0604020202020204" pitchFamily="34" charset="0"/>
              </a:rPr>
              <a:t> activity</a:t>
            </a:r>
            <a:endParaRPr lang="en-US" altLang="ja-JP" sz="2800" b="1">
              <a:latin typeface="Arial" panose="020B0604020202020204" pitchFamily="34" charset="0"/>
            </a:endParaRPr>
          </a:p>
        </p:txBody>
      </p:sp>
      <p:sp>
        <p:nvSpPr>
          <p:cNvPr id="145413" name="Rectangle 9"/>
          <p:cNvSpPr/>
          <p:nvPr/>
        </p:nvSpPr>
        <p:spPr>
          <a:xfrm>
            <a:off x="755650" y="2420938"/>
            <a:ext cx="7412038" cy="3671887"/>
          </a:xfrm>
          <a:prstGeom prst="rect">
            <a:avLst/>
          </a:prstGeom>
          <a:noFill/>
          <a:ln w="12700">
            <a:noFill/>
          </a:ln>
        </p:spPr>
        <p:txBody>
          <a:bodyPr lIns="90487" tIns="44450" rIns="90487" bIns="44450"/>
          <a:p>
            <a:pPr marL="342900" indent="-342900" eaLnBrk="0" hangingPunct="0">
              <a:lnSpc>
                <a:spcPct val="80000"/>
              </a:lnSpc>
              <a:spcBef>
                <a:spcPct val="20000"/>
              </a:spcBef>
              <a:buClr>
                <a:srgbClr val="52A930"/>
              </a:buClr>
              <a:buFont typeface="Wingdings" panose="05000000000000000000" pitchFamily="2" charset="2"/>
              <a:buChar char="n"/>
            </a:pPr>
            <a:r>
              <a:rPr lang="en-US" altLang="ja-JP" sz="2400">
                <a:latin typeface="Arial" panose="020B0604020202020204" pitchFamily="34" charset="0"/>
              </a:rPr>
              <a:t>Make a list of </a:t>
            </a:r>
            <a:r>
              <a:rPr lang="en-US" altLang="ja-JP" sz="2400">
                <a:solidFill>
                  <a:srgbClr val="FF0000"/>
                </a:solidFill>
                <a:latin typeface="Arial" panose="020B0604020202020204" pitchFamily="34" charset="0"/>
              </a:rPr>
              <a:t>stakeholders</a:t>
            </a:r>
            <a:r>
              <a:rPr lang="en-US" altLang="ja-JP" sz="2400">
                <a:latin typeface="Arial" panose="020B0604020202020204" pitchFamily="34" charset="0"/>
              </a:rPr>
              <a:t> for the project</a:t>
            </a:r>
            <a:endParaRPr lang="en-US" altLang="ja-JP" sz="2400">
              <a:latin typeface="Arial" panose="020B0604020202020204" pitchFamily="34" charset="0"/>
            </a:endParaRPr>
          </a:p>
          <a:p>
            <a:pPr marL="342900" indent="-342900" eaLnBrk="0" hangingPunct="0">
              <a:lnSpc>
                <a:spcPct val="80000"/>
              </a:lnSpc>
              <a:spcBef>
                <a:spcPct val="20000"/>
              </a:spcBef>
              <a:buClr>
                <a:srgbClr val="52A930"/>
              </a:buClr>
              <a:buFont typeface="Wingdings" panose="05000000000000000000" pitchFamily="2" charset="2"/>
              <a:buChar char="n"/>
            </a:pPr>
            <a:r>
              <a:rPr lang="en-US" altLang="ja-JP" sz="2400">
                <a:latin typeface="Arial" panose="020B0604020202020204" pitchFamily="34" charset="0"/>
              </a:rPr>
              <a:t>Invite all </a:t>
            </a:r>
            <a:r>
              <a:rPr lang="en-US" altLang="ja-JP" sz="2400">
                <a:solidFill>
                  <a:srgbClr val="FF0000"/>
                </a:solidFill>
                <a:latin typeface="Arial" panose="020B0604020202020204" pitchFamily="34" charset="0"/>
              </a:rPr>
              <a:t>stakeholders</a:t>
            </a:r>
            <a:r>
              <a:rPr lang="en-US" altLang="ja-JP" sz="2400">
                <a:latin typeface="Arial" panose="020B0604020202020204" pitchFamily="34" charset="0"/>
              </a:rPr>
              <a:t> to an informal meeting</a:t>
            </a:r>
            <a:endParaRPr lang="en-US" altLang="ja-JP" sz="2400">
              <a:latin typeface="Arial" panose="020B0604020202020204" pitchFamily="34" charset="0"/>
            </a:endParaRPr>
          </a:p>
          <a:p>
            <a:pPr marL="342900" indent="-342900" eaLnBrk="0" hangingPunct="0">
              <a:lnSpc>
                <a:spcPct val="80000"/>
              </a:lnSpc>
              <a:spcBef>
                <a:spcPct val="20000"/>
              </a:spcBef>
              <a:buClr>
                <a:srgbClr val="52A930"/>
              </a:buClr>
              <a:buFont typeface="Wingdings" panose="05000000000000000000" pitchFamily="2" charset="2"/>
              <a:buChar char="n"/>
            </a:pPr>
            <a:r>
              <a:rPr lang="en-US" altLang="ja-JP" sz="2400">
                <a:latin typeface="Arial" panose="020B0604020202020204" pitchFamily="34" charset="0"/>
              </a:rPr>
              <a:t>Ask each </a:t>
            </a:r>
            <a:r>
              <a:rPr lang="en-US" altLang="ja-JP" sz="2400">
                <a:solidFill>
                  <a:srgbClr val="FF0000"/>
                </a:solidFill>
                <a:latin typeface="Arial" panose="020B0604020202020204" pitchFamily="34" charset="0"/>
              </a:rPr>
              <a:t>stakeholder</a:t>
            </a:r>
            <a:r>
              <a:rPr lang="en-US" altLang="ja-JP" sz="2400">
                <a:latin typeface="Arial" panose="020B0604020202020204" pitchFamily="34" charset="0"/>
              </a:rPr>
              <a:t> to make a list of features and functions required</a:t>
            </a:r>
            <a:endParaRPr lang="en-US" altLang="ja-JP" sz="2400">
              <a:latin typeface="Arial" panose="020B0604020202020204" pitchFamily="34" charset="0"/>
            </a:endParaRPr>
          </a:p>
          <a:p>
            <a:pPr marL="342900" indent="-342900" eaLnBrk="0" hangingPunct="0">
              <a:lnSpc>
                <a:spcPct val="80000"/>
              </a:lnSpc>
              <a:spcBef>
                <a:spcPct val="20000"/>
              </a:spcBef>
              <a:buClr>
                <a:srgbClr val="52A930"/>
              </a:buClr>
              <a:buFont typeface="Wingdings" panose="05000000000000000000" pitchFamily="2" charset="2"/>
              <a:buChar char="n"/>
            </a:pPr>
            <a:r>
              <a:rPr lang="en-US" altLang="ja-JP" sz="2400">
                <a:latin typeface="Arial" panose="020B0604020202020204" pitchFamily="34" charset="0"/>
              </a:rPr>
              <a:t>Discuss requirements and build a final list</a:t>
            </a:r>
            <a:endParaRPr lang="en-US" altLang="ja-JP" sz="2400">
              <a:latin typeface="Arial" panose="020B0604020202020204" pitchFamily="34" charset="0"/>
            </a:endParaRPr>
          </a:p>
          <a:p>
            <a:pPr marL="342900" indent="-342900" eaLnBrk="0" hangingPunct="0">
              <a:lnSpc>
                <a:spcPct val="80000"/>
              </a:lnSpc>
              <a:spcBef>
                <a:spcPct val="20000"/>
              </a:spcBef>
              <a:buClr>
                <a:srgbClr val="52A930"/>
              </a:buClr>
              <a:buFont typeface="Wingdings" panose="05000000000000000000" pitchFamily="2" charset="2"/>
              <a:buChar char="n"/>
            </a:pPr>
            <a:r>
              <a:rPr lang="en-US" altLang="ja-JP" sz="2400">
                <a:latin typeface="Arial" panose="020B0604020202020204" pitchFamily="34" charset="0"/>
              </a:rPr>
              <a:t>Prioritize requirements</a:t>
            </a:r>
            <a:endParaRPr lang="en-US" altLang="ja-JP" sz="2400">
              <a:latin typeface="Arial" panose="020B0604020202020204" pitchFamily="34" charset="0"/>
            </a:endParaRPr>
          </a:p>
          <a:p>
            <a:pPr marL="342900" indent="-342900" eaLnBrk="0" hangingPunct="0">
              <a:lnSpc>
                <a:spcPct val="80000"/>
              </a:lnSpc>
              <a:spcBef>
                <a:spcPct val="20000"/>
              </a:spcBef>
              <a:buClr>
                <a:srgbClr val="52A930"/>
              </a:buClr>
              <a:buFont typeface="Wingdings" panose="05000000000000000000" pitchFamily="2" charset="2"/>
              <a:buChar char="n"/>
            </a:pPr>
            <a:r>
              <a:rPr lang="en-US" altLang="ja-JP" sz="2400">
                <a:latin typeface="Arial" panose="020B0604020202020204" pitchFamily="34" charset="0"/>
              </a:rPr>
              <a:t>Note areas of uncertainty</a:t>
            </a:r>
            <a:endParaRPr lang="en-US" altLang="ja-JP" sz="2400">
              <a:latin typeface="Arial" panose="020B0604020202020204" pitchFamily="34" charset="0"/>
            </a:endParaRPr>
          </a:p>
        </p:txBody>
      </p:sp>
      <p:sp>
        <p:nvSpPr>
          <p:cNvPr id="145414" name="Line 7"/>
          <p:cNvSpPr/>
          <p:nvPr/>
        </p:nvSpPr>
        <p:spPr>
          <a:xfrm>
            <a:off x="4319588" y="5049838"/>
            <a:ext cx="0" cy="466725"/>
          </a:xfrm>
          <a:prstGeom prst="line">
            <a:avLst/>
          </a:prstGeom>
          <a:ln w="111125" cap="flat" cmpd="sng">
            <a:solidFill>
              <a:srgbClr val="FF0000"/>
            </a:solidFill>
            <a:prstDash val="solid"/>
            <a:headEnd type="none" w="med" len="med"/>
            <a:tailEnd type="triangle" w="med" len="med"/>
          </a:ln>
        </p:spPr>
      </p:sp>
      <p:sp>
        <p:nvSpPr>
          <p:cNvPr id="145415" name="Text Box 8"/>
          <p:cNvSpPr txBox="1"/>
          <p:nvPr/>
        </p:nvSpPr>
        <p:spPr>
          <a:xfrm>
            <a:off x="2019300" y="5527675"/>
            <a:ext cx="4603750" cy="457200"/>
          </a:xfrm>
          <a:prstGeom prst="rect">
            <a:avLst/>
          </a:prstGeom>
          <a:noFill/>
          <a:ln w="9525">
            <a:noFill/>
          </a:ln>
        </p:spPr>
        <p:txBody>
          <a:bodyPr wrap="none">
            <a:spAutoFit/>
          </a:bodyPr>
          <a:p>
            <a:pPr algn="ctr" eaLnBrk="0" hangingPunct="0"/>
            <a:r>
              <a:rPr lang="en-US" altLang="ja-JP" sz="2400" b="1">
                <a:latin typeface="Arial" panose="020B0604020202020204" pitchFamily="34" charset="0"/>
              </a:rPr>
              <a:t>small, relatively simple project</a:t>
            </a:r>
            <a:endParaRPr lang="en-US" altLang="ja-JP" sz="2400" b="1">
              <a:latin typeface="Arial" panose="020B0604020202020204"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4745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47459"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Process Framework</a:t>
            </a:r>
            <a:endParaRPr lang="en-US" altLang="ja-JP" sz="2800" b="1">
              <a:latin typeface="Arial" panose="020B0604020202020204" pitchFamily="34" charset="0"/>
            </a:endParaRPr>
          </a:p>
        </p:txBody>
      </p:sp>
      <p:sp>
        <p:nvSpPr>
          <p:cNvPr id="147460" name="Rectangle 8"/>
          <p:cNvSpPr>
            <a:spLocks noRot="1"/>
          </p:cNvSpPr>
          <p:nvPr/>
        </p:nvSpPr>
        <p:spPr>
          <a:xfrm>
            <a:off x="215900" y="1052513"/>
            <a:ext cx="8712200" cy="828675"/>
          </a:xfrm>
          <a:prstGeom prst="rect">
            <a:avLst/>
          </a:prstGeom>
          <a:noFill/>
          <a:ln w="9525">
            <a:noFill/>
          </a:ln>
        </p:spPr>
        <p:txBody>
          <a:bodyPr anchor="ctr" anchorCtr="0"/>
          <a:p>
            <a:pPr eaLnBrk="0" hangingPunct="0"/>
            <a:r>
              <a:rPr lang="en-US" altLang="ja-JP" sz="2800" b="1">
                <a:latin typeface="Arial" panose="020B0604020202020204" pitchFamily="34" charset="0"/>
              </a:rPr>
              <a:t>Example: Task set for </a:t>
            </a:r>
            <a:r>
              <a:rPr lang="en-US" altLang="ja-JP" sz="2800" b="1" i="1">
                <a:latin typeface="Arial" panose="020B0604020202020204" pitchFamily="34" charset="0"/>
              </a:rPr>
              <a:t>Requirement gathering</a:t>
            </a:r>
            <a:r>
              <a:rPr lang="en-US" altLang="ja-JP" sz="2800" b="1">
                <a:latin typeface="Arial" panose="020B0604020202020204" pitchFamily="34" charset="0"/>
              </a:rPr>
              <a:t> </a:t>
            </a:r>
            <a:endParaRPr lang="en-US" altLang="ja-JP" sz="2800" b="1">
              <a:latin typeface="Arial" panose="020B0604020202020204" pitchFamily="34" charset="0"/>
            </a:endParaRPr>
          </a:p>
          <a:p>
            <a:pPr eaLnBrk="0" hangingPunct="0"/>
            <a:r>
              <a:rPr lang="en-US" altLang="ja-JP" sz="2800" b="1">
                <a:latin typeface="Arial" panose="020B0604020202020204" pitchFamily="34" charset="0"/>
              </a:rPr>
              <a:t>                 in </a:t>
            </a:r>
            <a:r>
              <a:rPr lang="en-US" altLang="ja-JP" sz="2800" b="1" i="1">
                <a:latin typeface="Arial" panose="020B0604020202020204" pitchFamily="34" charset="0"/>
              </a:rPr>
              <a:t>Communication</a:t>
            </a:r>
            <a:r>
              <a:rPr lang="en-US" altLang="ja-JP" sz="2800" b="1">
                <a:latin typeface="Arial" panose="020B0604020202020204" pitchFamily="34" charset="0"/>
              </a:rPr>
              <a:t> activity</a:t>
            </a:r>
            <a:endParaRPr lang="en-US" altLang="ja-JP" sz="2800" b="1">
              <a:latin typeface="Arial" panose="020B0604020202020204" pitchFamily="34" charset="0"/>
            </a:endParaRPr>
          </a:p>
        </p:txBody>
      </p:sp>
      <p:sp>
        <p:nvSpPr>
          <p:cNvPr id="147461" name="Rectangle 9"/>
          <p:cNvSpPr/>
          <p:nvPr/>
        </p:nvSpPr>
        <p:spPr>
          <a:xfrm>
            <a:off x="755650" y="2060575"/>
            <a:ext cx="7416800" cy="2952750"/>
          </a:xfrm>
          <a:prstGeom prst="rect">
            <a:avLst/>
          </a:prstGeom>
          <a:noFill/>
          <a:ln w="12700">
            <a:noFill/>
          </a:ln>
        </p:spPr>
        <p:txBody>
          <a:bodyPr lIns="90487" tIns="44450" rIns="90487" bIns="44450"/>
          <a:p>
            <a:pPr marL="342900" indent="-342900" eaLnBrk="0" hangingPunct="0">
              <a:lnSpc>
                <a:spcPct val="80000"/>
              </a:lnSpc>
              <a:spcBef>
                <a:spcPct val="20000"/>
              </a:spcBef>
              <a:buClr>
                <a:srgbClr val="52A930"/>
              </a:buClr>
              <a:buFont typeface="Wingdings" panose="05000000000000000000" pitchFamily="2" charset="2"/>
              <a:buChar char="n"/>
            </a:pPr>
            <a:r>
              <a:rPr lang="en-US" altLang="ja-JP" sz="1600">
                <a:latin typeface="Arial" panose="020B0604020202020204" pitchFamily="34" charset="0"/>
              </a:rPr>
              <a:t>Make a list of stakeholders for the project</a:t>
            </a:r>
            <a:endParaRPr lang="en-US" altLang="ja-JP" sz="1600">
              <a:latin typeface="Arial" panose="020B0604020202020204" pitchFamily="34" charset="0"/>
            </a:endParaRPr>
          </a:p>
          <a:p>
            <a:pPr marL="342900" indent="-342900" eaLnBrk="0" hangingPunct="0">
              <a:lnSpc>
                <a:spcPct val="80000"/>
              </a:lnSpc>
              <a:spcBef>
                <a:spcPct val="20000"/>
              </a:spcBef>
              <a:buClr>
                <a:srgbClr val="52A930"/>
              </a:buClr>
              <a:buFont typeface="Wingdings" panose="05000000000000000000" pitchFamily="2" charset="2"/>
              <a:buChar char="n"/>
            </a:pPr>
            <a:r>
              <a:rPr lang="en-US" altLang="ja-JP" sz="1600">
                <a:latin typeface="Arial" panose="020B0604020202020204" pitchFamily="34" charset="0"/>
              </a:rPr>
              <a:t>Interview each stakeholder separately to determine overall wants and needs</a:t>
            </a:r>
            <a:endParaRPr lang="en-US" altLang="ja-JP" sz="1600">
              <a:latin typeface="Arial" panose="020B0604020202020204" pitchFamily="34" charset="0"/>
            </a:endParaRPr>
          </a:p>
          <a:p>
            <a:pPr marL="342900" indent="-342900" eaLnBrk="0" hangingPunct="0">
              <a:lnSpc>
                <a:spcPct val="80000"/>
              </a:lnSpc>
              <a:spcBef>
                <a:spcPct val="20000"/>
              </a:spcBef>
              <a:buClr>
                <a:srgbClr val="52A930"/>
              </a:buClr>
              <a:buFont typeface="Wingdings" panose="05000000000000000000" pitchFamily="2" charset="2"/>
              <a:buChar char="n"/>
            </a:pPr>
            <a:r>
              <a:rPr lang="en-US" altLang="ja-JP" sz="1600">
                <a:latin typeface="Arial" panose="020B0604020202020204" pitchFamily="34" charset="0"/>
              </a:rPr>
              <a:t>Build a preliminary list of functions and features based on stakeholder input</a:t>
            </a:r>
            <a:endParaRPr lang="en-US" altLang="ja-JP" sz="1600">
              <a:latin typeface="Arial" panose="020B0604020202020204" pitchFamily="34" charset="0"/>
            </a:endParaRPr>
          </a:p>
          <a:p>
            <a:pPr marL="342900" indent="-342900" eaLnBrk="0" hangingPunct="0">
              <a:lnSpc>
                <a:spcPct val="80000"/>
              </a:lnSpc>
              <a:spcBef>
                <a:spcPct val="20000"/>
              </a:spcBef>
              <a:buClr>
                <a:srgbClr val="52A930"/>
              </a:buClr>
              <a:buFont typeface="Wingdings" panose="05000000000000000000" pitchFamily="2" charset="2"/>
              <a:buChar char="n"/>
            </a:pPr>
            <a:r>
              <a:rPr lang="en-US" altLang="ja-JP" sz="1600">
                <a:latin typeface="Arial" panose="020B0604020202020204" pitchFamily="34" charset="0"/>
              </a:rPr>
              <a:t>Schedule a series of facilitated requirements gathering meetings</a:t>
            </a:r>
            <a:endParaRPr lang="en-US" altLang="ja-JP" sz="1600">
              <a:latin typeface="Arial" panose="020B0604020202020204" pitchFamily="34" charset="0"/>
            </a:endParaRPr>
          </a:p>
          <a:p>
            <a:pPr marL="342900" indent="-342900" eaLnBrk="0" hangingPunct="0">
              <a:lnSpc>
                <a:spcPct val="80000"/>
              </a:lnSpc>
              <a:spcBef>
                <a:spcPct val="20000"/>
              </a:spcBef>
              <a:buClr>
                <a:srgbClr val="52A930"/>
              </a:buClr>
              <a:buFont typeface="Wingdings" panose="05000000000000000000" pitchFamily="2" charset="2"/>
              <a:buChar char="n"/>
            </a:pPr>
            <a:r>
              <a:rPr lang="en-US" altLang="ja-JP" sz="1600">
                <a:latin typeface="Arial" panose="020B0604020202020204" pitchFamily="34" charset="0"/>
              </a:rPr>
              <a:t>Conduct meetings</a:t>
            </a:r>
            <a:endParaRPr lang="en-US" altLang="ja-JP" sz="1600">
              <a:latin typeface="Arial" panose="020B0604020202020204" pitchFamily="34" charset="0"/>
            </a:endParaRPr>
          </a:p>
          <a:p>
            <a:pPr marL="342900" indent="-342900" eaLnBrk="0" hangingPunct="0">
              <a:lnSpc>
                <a:spcPct val="80000"/>
              </a:lnSpc>
              <a:spcBef>
                <a:spcPct val="20000"/>
              </a:spcBef>
              <a:buClr>
                <a:srgbClr val="52A930"/>
              </a:buClr>
              <a:buFont typeface="Wingdings" panose="05000000000000000000" pitchFamily="2" charset="2"/>
              <a:buChar char="n"/>
            </a:pPr>
            <a:r>
              <a:rPr lang="en-US" altLang="ja-JP" sz="1600">
                <a:latin typeface="Arial" panose="020B0604020202020204" pitchFamily="34" charset="0"/>
              </a:rPr>
              <a:t>Produce informal user scenarios as part of each meeting</a:t>
            </a:r>
            <a:endParaRPr lang="en-US" altLang="ja-JP" sz="1600">
              <a:latin typeface="Arial" panose="020B0604020202020204" pitchFamily="34" charset="0"/>
            </a:endParaRPr>
          </a:p>
          <a:p>
            <a:pPr marL="342900" indent="-342900" eaLnBrk="0" hangingPunct="0">
              <a:lnSpc>
                <a:spcPct val="80000"/>
              </a:lnSpc>
              <a:spcBef>
                <a:spcPct val="20000"/>
              </a:spcBef>
              <a:buClr>
                <a:srgbClr val="52A930"/>
              </a:buClr>
              <a:buFont typeface="Wingdings" panose="05000000000000000000" pitchFamily="2" charset="2"/>
              <a:buChar char="n"/>
            </a:pPr>
            <a:r>
              <a:rPr lang="en-US" altLang="ja-JP" sz="1600">
                <a:latin typeface="Arial" panose="020B0604020202020204" pitchFamily="34" charset="0"/>
              </a:rPr>
              <a:t>Reline user scenarios based on stakeholder feedback</a:t>
            </a:r>
            <a:endParaRPr lang="en-US" altLang="ja-JP" sz="1600">
              <a:latin typeface="Arial" panose="020B0604020202020204" pitchFamily="34" charset="0"/>
            </a:endParaRPr>
          </a:p>
          <a:p>
            <a:pPr marL="342900" indent="-342900" eaLnBrk="0" hangingPunct="0">
              <a:lnSpc>
                <a:spcPct val="80000"/>
              </a:lnSpc>
              <a:spcBef>
                <a:spcPct val="20000"/>
              </a:spcBef>
              <a:buClr>
                <a:srgbClr val="52A930"/>
              </a:buClr>
              <a:buFont typeface="Wingdings" panose="05000000000000000000" pitchFamily="2" charset="2"/>
              <a:buChar char="n"/>
            </a:pPr>
            <a:r>
              <a:rPr lang="en-US" altLang="ja-JP" sz="1600">
                <a:solidFill>
                  <a:srgbClr val="FF0000"/>
                </a:solidFill>
                <a:latin typeface="Arial" panose="020B0604020202020204" pitchFamily="34" charset="0"/>
              </a:rPr>
              <a:t>Build a revised list of stakeholder requirements</a:t>
            </a:r>
            <a:endParaRPr lang="en-US" altLang="ja-JP" sz="1600">
              <a:solidFill>
                <a:srgbClr val="FF0000"/>
              </a:solidFill>
              <a:latin typeface="Arial" panose="020B0604020202020204" pitchFamily="34" charset="0"/>
            </a:endParaRPr>
          </a:p>
          <a:p>
            <a:pPr marL="342900" indent="-342900" eaLnBrk="0" hangingPunct="0">
              <a:lnSpc>
                <a:spcPct val="80000"/>
              </a:lnSpc>
              <a:spcBef>
                <a:spcPct val="20000"/>
              </a:spcBef>
              <a:buClr>
                <a:srgbClr val="52A930"/>
              </a:buClr>
              <a:buFont typeface="Wingdings" panose="05000000000000000000" pitchFamily="2" charset="2"/>
              <a:buChar char="n"/>
            </a:pPr>
            <a:r>
              <a:rPr lang="en-US" altLang="ja-JP" sz="1600">
                <a:latin typeface="Arial" panose="020B0604020202020204" pitchFamily="34" charset="0"/>
              </a:rPr>
              <a:t>Use quality function deployment </a:t>
            </a:r>
            <a:r>
              <a:rPr lang="en-US" altLang="zh-CN" sz="1600">
                <a:latin typeface="Arial" panose="020B0604020202020204" pitchFamily="34" charset="0"/>
              </a:rPr>
              <a:t>(QFD) </a:t>
            </a:r>
            <a:r>
              <a:rPr lang="en-US" altLang="ja-JP" sz="1600">
                <a:latin typeface="Arial" panose="020B0604020202020204" pitchFamily="34" charset="0"/>
              </a:rPr>
              <a:t>techniques to prioritize requirement</a:t>
            </a:r>
            <a:endParaRPr lang="en-US" altLang="ja-JP" sz="1600">
              <a:latin typeface="Arial" panose="020B0604020202020204" pitchFamily="34" charset="0"/>
            </a:endParaRPr>
          </a:p>
          <a:p>
            <a:pPr marL="342900" indent="-342900" eaLnBrk="0" hangingPunct="0">
              <a:lnSpc>
                <a:spcPct val="80000"/>
              </a:lnSpc>
              <a:spcBef>
                <a:spcPct val="20000"/>
              </a:spcBef>
              <a:buClr>
                <a:srgbClr val="52A930"/>
              </a:buClr>
              <a:buFont typeface="Wingdings" panose="05000000000000000000" pitchFamily="2" charset="2"/>
              <a:buChar char="n"/>
            </a:pPr>
            <a:r>
              <a:rPr lang="en-US" altLang="ja-JP" sz="1600">
                <a:latin typeface="Arial" panose="020B0604020202020204" pitchFamily="34" charset="0"/>
              </a:rPr>
              <a:t>Package requirements so that they can be delivered incrementally</a:t>
            </a:r>
            <a:endParaRPr lang="en-US" altLang="ja-JP" sz="1600">
              <a:latin typeface="Arial" panose="020B0604020202020204" pitchFamily="34" charset="0"/>
            </a:endParaRPr>
          </a:p>
          <a:p>
            <a:pPr marL="342900" indent="-342900" eaLnBrk="0" hangingPunct="0">
              <a:lnSpc>
                <a:spcPct val="80000"/>
              </a:lnSpc>
              <a:spcBef>
                <a:spcPct val="20000"/>
              </a:spcBef>
              <a:buClr>
                <a:srgbClr val="52A930"/>
              </a:buClr>
              <a:buFont typeface="Wingdings" panose="05000000000000000000" pitchFamily="2" charset="2"/>
              <a:buChar char="n"/>
            </a:pPr>
            <a:r>
              <a:rPr lang="en-US" altLang="ja-JP" sz="1600">
                <a:latin typeface="Arial" panose="020B0604020202020204" pitchFamily="34" charset="0"/>
              </a:rPr>
              <a:t>Note constraints and restrictions that will be placed on the system</a:t>
            </a:r>
            <a:endParaRPr lang="en-US" altLang="ja-JP" sz="1600">
              <a:latin typeface="Arial" panose="020B0604020202020204" pitchFamily="34" charset="0"/>
            </a:endParaRPr>
          </a:p>
          <a:p>
            <a:pPr marL="342900" indent="-342900" eaLnBrk="0" hangingPunct="0">
              <a:lnSpc>
                <a:spcPct val="80000"/>
              </a:lnSpc>
              <a:spcBef>
                <a:spcPct val="20000"/>
              </a:spcBef>
              <a:buClr>
                <a:srgbClr val="52A930"/>
              </a:buClr>
              <a:buFont typeface="Wingdings" panose="05000000000000000000" pitchFamily="2" charset="2"/>
              <a:buChar char="n"/>
            </a:pPr>
            <a:r>
              <a:rPr lang="en-US" altLang="ja-JP" sz="1600">
                <a:latin typeface="Arial" panose="020B0604020202020204" pitchFamily="34" charset="0"/>
              </a:rPr>
              <a:t>Discuss methods for validating the system </a:t>
            </a:r>
            <a:endParaRPr lang="en-US" altLang="ja-JP" sz="1600">
              <a:latin typeface="Arial" panose="020B0604020202020204" pitchFamily="34" charset="0"/>
            </a:endParaRPr>
          </a:p>
        </p:txBody>
      </p:sp>
      <p:sp>
        <p:nvSpPr>
          <p:cNvPr id="147462" name="Line 7"/>
          <p:cNvSpPr/>
          <p:nvPr/>
        </p:nvSpPr>
        <p:spPr>
          <a:xfrm>
            <a:off x="4319588" y="5192713"/>
            <a:ext cx="0" cy="466725"/>
          </a:xfrm>
          <a:prstGeom prst="line">
            <a:avLst/>
          </a:prstGeom>
          <a:ln w="111125" cap="flat" cmpd="sng">
            <a:solidFill>
              <a:srgbClr val="FF0000"/>
            </a:solidFill>
            <a:prstDash val="solid"/>
            <a:headEnd type="none" w="med" len="med"/>
            <a:tailEnd type="triangle" w="med" len="med"/>
          </a:ln>
        </p:spPr>
      </p:sp>
      <p:sp>
        <p:nvSpPr>
          <p:cNvPr id="147463" name="Text Box 8"/>
          <p:cNvSpPr txBox="1"/>
          <p:nvPr/>
        </p:nvSpPr>
        <p:spPr>
          <a:xfrm>
            <a:off x="2193925" y="5527675"/>
            <a:ext cx="4248150" cy="457200"/>
          </a:xfrm>
          <a:prstGeom prst="rect">
            <a:avLst/>
          </a:prstGeom>
          <a:noFill/>
          <a:ln w="9525">
            <a:noFill/>
          </a:ln>
        </p:spPr>
        <p:txBody>
          <a:bodyPr wrap="none">
            <a:spAutoFit/>
          </a:bodyPr>
          <a:p>
            <a:pPr algn="ctr" eaLnBrk="0" hangingPunct="0"/>
            <a:r>
              <a:rPr lang="en-US" altLang="ja-JP" sz="2400" b="1">
                <a:latin typeface="Arial" panose="020B0604020202020204" pitchFamily="34" charset="0"/>
              </a:rPr>
              <a:t>large, more complex project</a:t>
            </a:r>
            <a:endParaRPr lang="en-US" altLang="ja-JP" sz="2400" b="1">
              <a:latin typeface="Arial" panose="020B0604020202020204"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49" name="页脚占位符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55650" name="灯片编号占位符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zh-CN" sz="1200">
                <a:solidFill>
                  <a:schemeClr val="bg1"/>
                </a:solidFill>
                <a:latin typeface="Arial" panose="020B0604020202020204" pitchFamily="34" charset="0"/>
              </a:rPr>
            </a:fld>
            <a:endParaRPr lang="en-US" altLang="zh-CN" sz="1200">
              <a:solidFill>
                <a:schemeClr val="bg1"/>
              </a:solidFill>
              <a:latin typeface="Arial" panose="020B0604020202020204" pitchFamily="34" charset="0"/>
            </a:endParaRPr>
          </a:p>
        </p:txBody>
      </p:sp>
      <p:sp>
        <p:nvSpPr>
          <p:cNvPr id="155651" name="Rectangle 1026"/>
          <p:cNvSpPr>
            <a:spLocks noGrp="1"/>
          </p:cNvSpPr>
          <p:nvPr>
            <p:ph type="title" idx="4294967295"/>
          </p:nvPr>
        </p:nvSpPr>
        <p:spPr>
          <a:xfrm>
            <a:off x="179388" y="80963"/>
            <a:ext cx="8821737" cy="633412"/>
          </a:xfrm>
        </p:spPr>
        <p:txBody>
          <a:bodyPr vert="horz" wrap="square" lIns="91440" tIns="45720" rIns="91440" bIns="45720" anchor="ctr" anchorCtr="0"/>
          <a:p>
            <a:r>
              <a:rPr lang="en-US" altLang="zh-CN">
                <a:ea typeface="宋体" panose="02010600030101010101" pitchFamily="2" charset="-122"/>
              </a:rPr>
              <a:t>2.4 Process Assessment and Improvement</a:t>
            </a:r>
            <a:endParaRPr lang="en-US" altLang="zh-CN">
              <a:ea typeface="宋体" panose="02010600030101010101" pitchFamily="2" charset="-122"/>
            </a:endParaRPr>
          </a:p>
        </p:txBody>
      </p:sp>
      <p:sp>
        <p:nvSpPr>
          <p:cNvPr id="155652" name="Rectangle 1027"/>
          <p:cNvSpPr>
            <a:spLocks noGrp="1"/>
          </p:cNvSpPr>
          <p:nvPr>
            <p:ph type="body" idx="4294967295"/>
          </p:nvPr>
        </p:nvSpPr>
        <p:spPr>
          <a:xfrm>
            <a:off x="685800" y="1066800"/>
            <a:ext cx="7989888" cy="4419600"/>
          </a:xfrm>
        </p:spPr>
        <p:txBody>
          <a:bodyPr vert="horz" wrap="square" lIns="91440" tIns="45720" rIns="91440" bIns="45720" anchor="t" anchorCtr="0"/>
          <a:p>
            <a:pPr>
              <a:lnSpc>
                <a:spcPct val="80000"/>
              </a:lnSpc>
            </a:pPr>
            <a:r>
              <a:rPr lang="en-US" altLang="zh-CN" sz="2400" b="1">
                <a:latin typeface="Times New Roman" panose="02020603050405020304" pitchFamily="18" charset="0"/>
                <a:ea typeface="宋体" panose="02010600030101010101" pitchFamily="2" charset="-122"/>
              </a:rPr>
              <a:t>Standard </a:t>
            </a:r>
            <a:r>
              <a:rPr lang="en-US" altLang="zh-CN" sz="2400" b="1">
                <a:solidFill>
                  <a:srgbClr val="FF0000"/>
                </a:solidFill>
                <a:latin typeface="Times New Roman" panose="02020603050405020304" pitchFamily="18" charset="0"/>
                <a:ea typeface="宋体" panose="02010600030101010101" pitchFamily="2" charset="-122"/>
              </a:rPr>
              <a:t>CMMI</a:t>
            </a:r>
            <a:r>
              <a:rPr lang="en-US" altLang="zh-CN" sz="2400" b="1">
                <a:latin typeface="Times New Roman" panose="02020603050405020304" pitchFamily="18" charset="0"/>
                <a:ea typeface="宋体" panose="02010600030101010101" pitchFamily="2" charset="-122"/>
              </a:rPr>
              <a:t> Assessment Method for Process Improvement (SCAMPI)</a:t>
            </a:r>
            <a:r>
              <a:rPr lang="zh-CN" altLang="en-US" sz="2400" b="1" dirty="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用于过程改进的</a:t>
            </a:r>
            <a:r>
              <a:rPr lang="en-US" altLang="zh-CN" sz="2400">
                <a:latin typeface="Times New Roman" panose="02020603050405020304" pitchFamily="18" charset="0"/>
                <a:ea typeface="宋体" panose="02010600030101010101" pitchFamily="2" charset="-122"/>
              </a:rPr>
              <a:t>CMMI</a:t>
            </a:r>
            <a:r>
              <a:rPr lang="zh-CN" altLang="en-US" sz="2400" dirty="0">
                <a:latin typeface="Times New Roman" panose="02020603050405020304" pitchFamily="18" charset="0"/>
                <a:ea typeface="宋体" panose="02010600030101010101" pitchFamily="2" charset="-122"/>
              </a:rPr>
              <a:t>标准评估方法</a:t>
            </a:r>
            <a:r>
              <a:rPr lang="en-US" altLang="zh-CN" sz="2400">
                <a:latin typeface="Times New Roman" panose="02020603050405020304" pitchFamily="18" charset="0"/>
                <a:ea typeface="宋体" panose="02010600030101010101" pitchFamily="2" charset="-122"/>
              </a:rPr>
              <a:t>. </a:t>
            </a:r>
            <a:endParaRPr lang="en-US" altLang="zh-CN" sz="2400">
              <a:latin typeface="Times New Roman" panose="02020603050405020304" pitchFamily="18" charset="0"/>
              <a:ea typeface="宋体" panose="02010600030101010101" pitchFamily="2" charset="-122"/>
            </a:endParaRPr>
          </a:p>
          <a:p>
            <a:pPr>
              <a:lnSpc>
                <a:spcPct val="80000"/>
              </a:lnSpc>
            </a:pPr>
            <a:r>
              <a:rPr lang="en-US" altLang="zh-CN" sz="2400" b="1">
                <a:solidFill>
                  <a:srgbClr val="FF0000"/>
                </a:solidFill>
                <a:latin typeface="Palatino" pitchFamily="-128" charset="0"/>
                <a:ea typeface="宋体" panose="02010600030101010101" pitchFamily="2" charset="-122"/>
              </a:rPr>
              <a:t>CMM</a:t>
            </a:r>
            <a:r>
              <a:rPr lang="en-US" altLang="zh-CN" sz="2400" b="1">
                <a:latin typeface="Palatino" pitchFamily="-128" charset="0"/>
                <a:ea typeface="宋体" panose="02010600030101010101" pitchFamily="2" charset="-122"/>
              </a:rPr>
              <a:t>-Based Appraisal for Internal Process Improvement (CBA IPI)</a:t>
            </a:r>
            <a:r>
              <a:rPr lang="zh-CN" altLang="en-US" sz="2400" b="1" dirty="0">
                <a:latin typeface="Palatino" pitchFamily="-128" charset="0"/>
                <a:ea typeface="宋体" panose="02010600030101010101" pitchFamily="2" charset="-122"/>
              </a:rPr>
              <a:t>：</a:t>
            </a:r>
            <a:r>
              <a:rPr lang="zh-CN" altLang="en-US" sz="2400" dirty="0">
                <a:latin typeface="Palatino" pitchFamily="-128" charset="0"/>
                <a:ea typeface="宋体" panose="02010600030101010101" pitchFamily="2" charset="-122"/>
              </a:rPr>
              <a:t>用于组织内部过程改进的</a:t>
            </a:r>
            <a:r>
              <a:rPr lang="en-US" altLang="zh-CN" sz="2400">
                <a:latin typeface="Palatino" pitchFamily="-128" charset="0"/>
                <a:ea typeface="宋体" panose="02010600030101010101" pitchFamily="2" charset="-122"/>
              </a:rPr>
              <a:t>CMM</a:t>
            </a:r>
            <a:r>
              <a:rPr lang="zh-CN" altLang="en-US" sz="2400" dirty="0">
                <a:latin typeface="Palatino" pitchFamily="-128" charset="0"/>
                <a:ea typeface="宋体" panose="02010600030101010101" pitchFamily="2" charset="-122"/>
              </a:rPr>
              <a:t>评估</a:t>
            </a:r>
            <a:endParaRPr lang="zh-CN" altLang="en-US" sz="2400" dirty="0">
              <a:latin typeface="Palatino" pitchFamily="-128" charset="0"/>
              <a:ea typeface="宋体" panose="02010600030101010101" pitchFamily="2" charset="-122"/>
            </a:endParaRPr>
          </a:p>
          <a:p>
            <a:pPr>
              <a:lnSpc>
                <a:spcPct val="80000"/>
              </a:lnSpc>
              <a:spcAft>
                <a:spcPts val="1200"/>
              </a:spcAft>
            </a:pPr>
            <a:r>
              <a:rPr lang="en-US" altLang="zh-CN" sz="2400" b="1">
                <a:solidFill>
                  <a:srgbClr val="FF0000"/>
                </a:solidFill>
                <a:latin typeface="Palatino" pitchFamily="-128" charset="0"/>
                <a:ea typeface="宋体" panose="02010600030101010101" pitchFamily="2" charset="-122"/>
              </a:rPr>
              <a:t>SPICE</a:t>
            </a:r>
            <a:r>
              <a:rPr lang="en-US" altLang="zh-CN" sz="2400" b="1">
                <a:latin typeface="Palatino" pitchFamily="-128" charset="0"/>
                <a:ea typeface="宋体" panose="02010600030101010101" pitchFamily="2" charset="-122"/>
              </a:rPr>
              <a:t>—The SPICE (ISO/IEC15504)</a:t>
            </a:r>
            <a:r>
              <a:rPr lang="en-US" altLang="zh-CN" sz="2400">
                <a:latin typeface="Palatino" pitchFamily="-128" charset="0"/>
                <a:ea typeface="宋体" panose="02010600030101010101" pitchFamily="2" charset="-122"/>
              </a:rPr>
              <a:t> </a:t>
            </a:r>
            <a:r>
              <a:rPr lang="zh-CN" altLang="en-US" sz="2400" dirty="0">
                <a:latin typeface="Palatino" pitchFamily="-128" charset="0"/>
                <a:ea typeface="宋体" panose="02010600030101010101" pitchFamily="2" charset="-122"/>
              </a:rPr>
              <a:t>：</a:t>
            </a:r>
            <a:r>
              <a:rPr lang="zh-CN" altLang="en-US" sz="2400" dirty="0">
                <a:ea typeface="宋体" panose="02010600030101010101" pitchFamily="2" charset="-122"/>
              </a:rPr>
              <a:t>软件过程改进和能力测定（</a:t>
            </a:r>
            <a:r>
              <a:rPr lang="en-US" altLang="zh-CN" sz="2400">
                <a:ea typeface="宋体" panose="02010600030101010101" pitchFamily="2" charset="-122"/>
              </a:rPr>
              <a:t>software process improvement and capability </a:t>
            </a:r>
            <a:r>
              <a:rPr lang="en-US" altLang="zh-CN" sz="2400"/>
              <a:t>determination</a:t>
            </a:r>
            <a:r>
              <a:rPr lang="zh-CN" altLang="en-US" sz="2400" dirty="0"/>
              <a:t>）  </a:t>
            </a:r>
            <a:endParaRPr lang="zh-CN" altLang="en-US" sz="2400" dirty="0">
              <a:latin typeface="Palatino" pitchFamily="-128" charset="0"/>
              <a:ea typeface="宋体" panose="02010600030101010101" pitchFamily="2" charset="-122"/>
            </a:endParaRPr>
          </a:p>
          <a:p>
            <a:pPr>
              <a:lnSpc>
                <a:spcPct val="80000"/>
              </a:lnSpc>
              <a:spcAft>
                <a:spcPts val="1200"/>
              </a:spcAft>
            </a:pPr>
            <a:r>
              <a:rPr lang="en-US" altLang="zh-CN" sz="2400" b="1">
                <a:solidFill>
                  <a:srgbClr val="FF0000"/>
                </a:solidFill>
                <a:latin typeface="Palatino" pitchFamily="-128" charset="0"/>
                <a:ea typeface="宋体" panose="02010600030101010101" pitchFamily="2" charset="-122"/>
              </a:rPr>
              <a:t>ISO</a:t>
            </a:r>
            <a:r>
              <a:rPr lang="en-US" altLang="zh-CN" sz="2400" b="1">
                <a:latin typeface="Palatino" pitchFamily="-128" charset="0"/>
                <a:ea typeface="宋体" panose="02010600030101010101" pitchFamily="2" charset="-122"/>
              </a:rPr>
              <a:t> 9001:2000  for Software</a:t>
            </a:r>
            <a:r>
              <a:rPr lang="zh-CN" altLang="en-US" sz="2400" b="1" dirty="0">
                <a:latin typeface="Palatino" pitchFamily="-128" charset="0"/>
                <a:ea typeface="宋体" panose="02010600030101010101" pitchFamily="2" charset="-122"/>
              </a:rPr>
              <a:t>：国际标准化组织的软件开发标准</a:t>
            </a:r>
            <a:endParaRPr lang="zh-CN" altLang="en-US" sz="2400" b="1" dirty="0">
              <a:latin typeface="Palatino" pitchFamily="-128" charset="0"/>
              <a:ea typeface="宋体" panose="02010600030101010101" pitchFamily="2" charset="-122"/>
            </a:endParaRPr>
          </a:p>
          <a:p>
            <a:pPr>
              <a:lnSpc>
                <a:spcPct val="80000"/>
              </a:lnSpc>
              <a:spcAft>
                <a:spcPts val="1200"/>
              </a:spcAft>
            </a:pPr>
            <a:r>
              <a:rPr lang="en-US" altLang="zh-CN" sz="2400">
                <a:solidFill>
                  <a:srgbClr val="FF0000"/>
                </a:solidFill>
                <a:latin typeface="Palatino" pitchFamily="-128" charset="0"/>
                <a:ea typeface="宋体" panose="02010600030101010101" pitchFamily="2" charset="-122"/>
              </a:rPr>
              <a:t>GB </a:t>
            </a:r>
            <a:r>
              <a:rPr lang="zh-CN" altLang="en-US" sz="2400" dirty="0">
                <a:solidFill>
                  <a:srgbClr val="FF0000"/>
                </a:solidFill>
                <a:latin typeface="Palatino" pitchFamily="-128" charset="0"/>
                <a:ea typeface="宋体" panose="02010600030101010101" pitchFamily="2" charset="-122"/>
              </a:rPr>
              <a:t>国标</a:t>
            </a:r>
            <a:endParaRPr lang="zh-CN" altLang="en-US" sz="2400" dirty="0">
              <a:solidFill>
                <a:srgbClr val="FF0000"/>
              </a:solidFill>
              <a:latin typeface="Palatino" pitchFamily="-128" charset="0"/>
              <a:ea typeface="宋体" panose="02010600030101010101" pitchFamily="2" charset="-122"/>
            </a:endParaRPr>
          </a:p>
          <a:p>
            <a:pPr marL="0" indent="0">
              <a:lnSpc>
                <a:spcPct val="80000"/>
              </a:lnSpc>
              <a:spcAft>
                <a:spcPts val="1200"/>
              </a:spcAft>
              <a:buNone/>
            </a:pPr>
            <a:r>
              <a:rPr lang="en-US" altLang="zh-CN" sz="2400" dirty="0">
                <a:solidFill>
                  <a:schemeClr val="tx1"/>
                </a:solidFill>
                <a:latin typeface="Palatino" pitchFamily="-128" charset="0"/>
                <a:ea typeface="宋体" panose="02010600030101010101" pitchFamily="2" charset="-122"/>
              </a:rPr>
              <a:t>chapter 28 SPI</a:t>
            </a:r>
            <a:r>
              <a:rPr lang="zh-CN" altLang="en-US" sz="2400" dirty="0">
                <a:solidFill>
                  <a:schemeClr val="tx1"/>
                </a:solidFill>
                <a:latin typeface="Palatino" pitchFamily="-128" charset="0"/>
                <a:ea typeface="宋体" panose="02010600030101010101" pitchFamily="2" charset="-122"/>
              </a:rPr>
              <a:t>（</a:t>
            </a:r>
            <a:r>
              <a:rPr lang="en-US" altLang="zh-CN" sz="2400" dirty="0">
                <a:solidFill>
                  <a:schemeClr val="tx1"/>
                </a:solidFill>
                <a:latin typeface="Palatino" pitchFamily="-128" charset="0"/>
                <a:ea typeface="宋体" panose="02010600030101010101" pitchFamily="2" charset="-122"/>
              </a:rPr>
              <a:t>S</a:t>
            </a:r>
            <a:r>
              <a:rPr lang="en-US" altLang="zh-CN" sz="2400">
                <a:solidFill>
                  <a:schemeClr val="tx1"/>
                </a:solidFill>
                <a:ea typeface="宋体" panose="02010600030101010101" pitchFamily="2" charset="-122"/>
                <a:sym typeface="+mn-ea"/>
              </a:rPr>
              <a:t>oftware Process Improvement </a:t>
            </a:r>
            <a:r>
              <a:rPr lang="zh-CN" altLang="en-US" sz="2400" dirty="0">
                <a:solidFill>
                  <a:schemeClr val="tx1"/>
                </a:solidFill>
                <a:latin typeface="Palatino" pitchFamily="-128" charset="0"/>
                <a:ea typeface="宋体" panose="02010600030101010101" pitchFamily="2" charset="-122"/>
              </a:rPr>
              <a:t>）</a:t>
            </a:r>
            <a:endParaRPr lang="zh-CN" altLang="en-US" sz="2400" dirty="0">
              <a:solidFill>
                <a:schemeClr val="tx1"/>
              </a:solidFill>
              <a:latin typeface="Palatino" pitchFamily="-128" charset="0"/>
              <a:ea typeface="宋体" panose="02010600030101010101" pitchFamily="2" charset="-122"/>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0464800" y="2736850"/>
              <a:ext cx="12700" cy="360"/>
            </p14:xfrm>
          </p:contentPart>
        </mc:Choice>
        <mc:Fallback xmlns="">
          <p:pic>
            <p:nvPicPr>
              <p:cNvPr id="2" name="墨迹 1"/>
            </p:nvPicPr>
            <p:blipFill>
              <a:blip r:embed="rId2"/>
            </p:blipFill>
            <p:spPr>
              <a:xfrm>
                <a:off x="10464800" y="2736850"/>
                <a:ext cx="12700" cy="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9588500" y="260350"/>
              <a:ext cx="12700" cy="360"/>
            </p14:xfrm>
          </p:contentPart>
        </mc:Choice>
        <mc:Fallback xmlns="">
          <p:pic>
            <p:nvPicPr>
              <p:cNvPr id="3" name="墨迹 2"/>
            </p:nvPicPr>
            <p:blipFill>
              <a:blip r:embed="rId2"/>
            </p:blipFill>
            <p:spPr>
              <a:xfrm>
                <a:off x="9588500" y="260350"/>
                <a:ext cx="1270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墨迹 3"/>
              <p14:cNvContentPartPr/>
              <p14:nvPr/>
            </p14:nvContentPartPr>
            <p14:xfrm>
              <a:off x="7785100" y="298450"/>
              <a:ext cx="12700" cy="360"/>
            </p14:xfrm>
          </p:contentPart>
        </mc:Choice>
        <mc:Fallback xmlns="">
          <p:pic>
            <p:nvPicPr>
              <p:cNvPr id="4" name="墨迹 3"/>
            </p:nvPicPr>
            <p:blipFill>
              <a:blip r:embed="rId2"/>
            </p:blipFill>
            <p:spPr>
              <a:xfrm>
                <a:off x="7785100" y="298450"/>
                <a:ext cx="12700" cy="360"/>
              </a:xfrm>
              <a:prstGeom prst="rect"/>
            </p:spPr>
          </p:pic>
        </mc:Fallback>
      </mc:AlternateContent>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页脚占位符 3"/>
          <p:cNvSpPr>
            <a:spLocks noGrp="1"/>
          </p:cNvSpPr>
          <p:nvPr>
            <p:ph type="ftr" sz="quarter" idx="10"/>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ctr" eaLnBrk="0" hangingPunct="0"/>
            <a:r>
              <a:rPr lang="ja-JP" altLang="en-US" sz="900" dirty="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156674" name="灯片编号占位符 4"/>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0" hangingPunct="0"/>
            <a:fld id="{9A0DB2DC-4C9A-4742-B13C-FB6460FD3503}" type="slidenum">
              <a:rPr lang="en-US" altLang="zh-CN" sz="1200">
                <a:solidFill>
                  <a:schemeClr val="bg1"/>
                </a:solidFill>
              </a:rPr>
            </a:fld>
            <a:endParaRPr lang="en-US" altLang="zh-CN" sz="1200">
              <a:solidFill>
                <a:schemeClr val="bg1"/>
              </a:solidFill>
            </a:endParaRPr>
          </a:p>
        </p:txBody>
      </p:sp>
      <p:sp>
        <p:nvSpPr>
          <p:cNvPr id="156675" name="Rectangle 1026"/>
          <p:cNvSpPr>
            <a:spLocks noGrp="1"/>
          </p:cNvSpPr>
          <p:nvPr>
            <p:ph type="title"/>
          </p:nvPr>
        </p:nvSpPr>
        <p:spPr>
          <a:xfrm>
            <a:off x="179388" y="80963"/>
            <a:ext cx="8821737" cy="633412"/>
          </a:xfrm>
        </p:spPr>
        <p:txBody>
          <a:bodyPr vert="horz" wrap="square" lIns="91440" tIns="45720" rIns="91440" bIns="45720" anchor="ctr" anchorCtr="0"/>
          <a:p>
            <a:r>
              <a:rPr lang="zh-CN" altLang="en-US" dirty="0">
                <a:ea typeface="宋体" panose="02010600030101010101" pitchFamily="2" charset="-122"/>
              </a:rPr>
              <a:t>（同前页）</a:t>
            </a:r>
            <a:endParaRPr lang="zh-CN" altLang="en-US" dirty="0">
              <a:ea typeface="宋体" panose="02010600030101010101" pitchFamily="2" charset="-122"/>
            </a:endParaRPr>
          </a:p>
        </p:txBody>
      </p:sp>
      <p:sp>
        <p:nvSpPr>
          <p:cNvPr id="156676" name="Rectangle 1027"/>
          <p:cNvSpPr>
            <a:spLocks noGrp="1"/>
          </p:cNvSpPr>
          <p:nvPr>
            <p:ph idx="1"/>
          </p:nvPr>
        </p:nvSpPr>
        <p:spPr/>
        <p:txBody>
          <a:bodyPr vert="horz" wrap="square" lIns="91440" tIns="45720" rIns="91440" bIns="45720" anchor="t" anchorCtr="0"/>
          <a:p>
            <a:pPr>
              <a:lnSpc>
                <a:spcPct val="90000"/>
              </a:lnSpc>
            </a:pPr>
            <a:r>
              <a:rPr lang="en-US" altLang="zh-CN" sz="1800" b="1">
                <a:latin typeface="Times New Roman" panose="02020603050405020304" pitchFamily="18" charset="0"/>
                <a:ea typeface="宋体" panose="02010600030101010101" pitchFamily="2" charset="-122"/>
              </a:rPr>
              <a:t>Standard </a:t>
            </a:r>
            <a:r>
              <a:rPr lang="en-US" altLang="zh-CN" sz="1800" b="1">
                <a:solidFill>
                  <a:srgbClr val="FF0000"/>
                </a:solidFill>
                <a:latin typeface="Times New Roman" panose="02020603050405020304" pitchFamily="18" charset="0"/>
                <a:ea typeface="宋体" panose="02010600030101010101" pitchFamily="2" charset="-122"/>
              </a:rPr>
              <a:t>CMMI</a:t>
            </a:r>
            <a:r>
              <a:rPr lang="en-US" altLang="zh-CN" sz="1800" b="1">
                <a:latin typeface="Times New Roman" panose="02020603050405020304" pitchFamily="18" charset="0"/>
                <a:ea typeface="宋体" panose="02010600030101010101" pitchFamily="2" charset="-122"/>
              </a:rPr>
              <a:t> Assessment Method for Process Improvement (SCAMPI)</a:t>
            </a:r>
            <a:r>
              <a:rPr lang="en-US" altLang="zh-CN" sz="1800">
                <a:latin typeface="Times New Roman" panose="02020603050405020304" pitchFamily="18" charset="0"/>
                <a:ea typeface="宋体" panose="02010600030101010101" pitchFamily="2" charset="-122"/>
              </a:rPr>
              <a:t> — provides a five step process assessment model that incorporates five phases: initiating, diagnosing, establishing, acting and learning. </a:t>
            </a:r>
            <a:endParaRPr lang="en-US" altLang="zh-CN" sz="1800">
              <a:latin typeface="Times New Roman" panose="02020603050405020304" pitchFamily="18" charset="0"/>
              <a:ea typeface="宋体" panose="02010600030101010101" pitchFamily="2" charset="-122"/>
            </a:endParaRPr>
          </a:p>
          <a:p>
            <a:pPr>
              <a:lnSpc>
                <a:spcPct val="90000"/>
              </a:lnSpc>
            </a:pPr>
            <a:r>
              <a:rPr lang="en-US" altLang="zh-CN" sz="1800" b="1">
                <a:latin typeface="Palatino" pitchFamily="-128" charset="0"/>
                <a:ea typeface="宋体" panose="02010600030101010101" pitchFamily="2" charset="-122"/>
              </a:rPr>
              <a:t>CMM-Based Appraisal for Internal Process Improvement (CBA IPI)</a:t>
            </a:r>
            <a:r>
              <a:rPr lang="en-US" altLang="zh-CN" sz="1800">
                <a:latin typeface="Palatino" pitchFamily="-128" charset="0"/>
                <a:ea typeface="宋体" panose="02010600030101010101" pitchFamily="2" charset="-122"/>
              </a:rPr>
              <a:t>—provides a diagnostic technique for assessing the relative maturity of a software organization; uses the SEI CMM as the basis for the assessment [Dun01]</a:t>
            </a:r>
            <a:endParaRPr lang="en-US" altLang="zh-CN" sz="1800">
              <a:latin typeface="Palatino" pitchFamily="-128" charset="0"/>
              <a:ea typeface="宋体" panose="02010600030101010101" pitchFamily="2" charset="-122"/>
            </a:endParaRPr>
          </a:p>
          <a:p>
            <a:pPr>
              <a:lnSpc>
                <a:spcPct val="90000"/>
              </a:lnSpc>
              <a:spcAft>
                <a:spcPts val="1200"/>
              </a:spcAft>
            </a:pPr>
            <a:r>
              <a:rPr lang="en-US" altLang="zh-CN" sz="1800" b="1">
                <a:latin typeface="Palatino" pitchFamily="-128" charset="0"/>
                <a:ea typeface="宋体" panose="02010600030101010101" pitchFamily="2" charset="-122"/>
              </a:rPr>
              <a:t>SPICE—The SPICE (ISO/IEC15504)</a:t>
            </a:r>
            <a:r>
              <a:rPr lang="en-US" altLang="zh-CN" sz="1800">
                <a:latin typeface="Palatino" pitchFamily="-128" charset="0"/>
                <a:ea typeface="宋体" panose="02010600030101010101" pitchFamily="2" charset="-122"/>
              </a:rPr>
              <a:t> standard defines a set of requirements for software process assessment. The intent of the standard is to assist organizations in developing an objective evaluation of the efficacy of any defined software process. [ISO08]</a:t>
            </a:r>
            <a:endParaRPr lang="en-US" altLang="zh-CN" sz="1800">
              <a:latin typeface="Palatino" pitchFamily="-128" charset="0"/>
              <a:ea typeface="宋体" panose="02010600030101010101" pitchFamily="2" charset="-122"/>
            </a:endParaRPr>
          </a:p>
          <a:p>
            <a:pPr>
              <a:lnSpc>
                <a:spcPct val="90000"/>
              </a:lnSpc>
              <a:spcAft>
                <a:spcPts val="1200"/>
              </a:spcAft>
            </a:pPr>
            <a:r>
              <a:rPr lang="en-US" altLang="zh-CN" sz="1800" b="1">
                <a:solidFill>
                  <a:srgbClr val="FF0000"/>
                </a:solidFill>
                <a:latin typeface="Palatino" pitchFamily="-128" charset="0"/>
                <a:ea typeface="宋体" panose="02010600030101010101" pitchFamily="2" charset="-122"/>
              </a:rPr>
              <a:t>ISO</a:t>
            </a:r>
            <a:r>
              <a:rPr lang="en-US" altLang="zh-CN" sz="1800" b="1">
                <a:latin typeface="Palatino" pitchFamily="-128" charset="0"/>
                <a:ea typeface="宋体" panose="02010600030101010101" pitchFamily="2" charset="-122"/>
              </a:rPr>
              <a:t> 9001:2000  for Software—</a:t>
            </a:r>
            <a:r>
              <a:rPr lang="en-US" altLang="zh-CN" sz="1800">
                <a:latin typeface="Palatino" pitchFamily="-128" charset="0"/>
                <a:ea typeface="宋体" panose="02010600030101010101" pitchFamily="2" charset="-122"/>
              </a:rPr>
              <a:t>a generic standard that applies to any organization that wants to improve the overall quality of the products, systems, or services that it provides. Therefore, the standard is directly applicable to software organizations and companies. [Ant06]</a:t>
            </a:r>
            <a:endParaRPr lang="en-US" altLang="zh-CN" sz="1800">
              <a:latin typeface="Palatino" pitchFamily="-128" charset="0"/>
              <a:ea typeface="宋体" panose="0201060003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Software process assessment</a:t>
            </a:r>
            <a:endParaRPr lang="zh-CN" altLang="en-US" dirty="0">
              <a:ea typeface="宋体" panose="02010600030101010101" pitchFamily="2" charset="-122"/>
            </a:endParaRPr>
          </a:p>
        </p:txBody>
      </p:sp>
      <p:sp>
        <p:nvSpPr>
          <p:cNvPr id="157698" name="Rectangle 3"/>
          <p:cNvSpPr>
            <a:spLocks noGrp="1"/>
          </p:cNvSpPr>
          <p:nvPr>
            <p:ph idx="1"/>
          </p:nvPr>
        </p:nvSpPr>
        <p:spPr/>
        <p:txBody>
          <a:bodyPr vert="horz" wrap="square" lIns="91440" tIns="45720" rIns="91440" bIns="45720" anchor="t" anchorCtr="0"/>
          <a:p>
            <a:r>
              <a:rPr lang="zh-CN" altLang="en-US" sz="2400" dirty="0">
                <a:ea typeface="宋体" panose="02010600030101010101" pitchFamily="2" charset="-122"/>
              </a:rPr>
              <a:t>ISO:</a:t>
            </a:r>
            <a:endParaRPr lang="zh-CN" altLang="en-US" sz="2400" dirty="0">
              <a:ea typeface="宋体" panose="02010600030101010101" pitchFamily="2" charset="-122"/>
            </a:endParaRPr>
          </a:p>
          <a:p>
            <a:r>
              <a:rPr lang="zh-CN" altLang="en-US" sz="2400" dirty="0">
                <a:ea typeface="宋体" panose="02010600030101010101" pitchFamily="2" charset="-122"/>
              </a:rPr>
              <a:t>SEI:CMM (Capa</a:t>
            </a:r>
            <a:r>
              <a:rPr lang="en-US" altLang="zh-CN" sz="2400" err="1">
                <a:ea typeface="宋体" panose="02010600030101010101" pitchFamily="2" charset="-122"/>
              </a:rPr>
              <a:t>bility</a:t>
            </a:r>
            <a:r>
              <a:rPr lang="en-US" altLang="zh-CN" sz="2400">
                <a:ea typeface="宋体" panose="02010600030101010101" pitchFamily="2" charset="-122"/>
              </a:rPr>
              <a:t> maturity Model)</a:t>
            </a:r>
            <a:endParaRPr lang="en-US" altLang="zh-CN" sz="2400">
              <a:ea typeface="宋体" panose="02010600030101010101" pitchFamily="2" charset="-122"/>
            </a:endParaRPr>
          </a:p>
          <a:p>
            <a:pPr>
              <a:buNone/>
            </a:pPr>
            <a:r>
              <a:rPr lang="zh-CN" altLang="en-US" sz="2400" dirty="0">
                <a:ea typeface="宋体" panose="02010600030101010101" pitchFamily="2" charset="-122"/>
              </a:rPr>
              <a:t>           CMMI (Capa</a:t>
            </a:r>
            <a:r>
              <a:rPr lang="en-US" altLang="zh-CN" sz="2400" err="1">
                <a:ea typeface="宋体" panose="02010600030101010101" pitchFamily="2" charset="-122"/>
              </a:rPr>
              <a:t>bility</a:t>
            </a:r>
            <a:r>
              <a:rPr lang="en-US" altLang="zh-CN" sz="2400">
                <a:ea typeface="宋体" panose="02010600030101010101" pitchFamily="2" charset="-122"/>
              </a:rPr>
              <a:t> maturity Model Integration)</a:t>
            </a:r>
            <a:endParaRPr lang="en-US" altLang="zh-CN" sz="2400">
              <a:ea typeface="宋体" panose="02010600030101010101" pitchFamily="2" charset="-122"/>
            </a:endParaRPr>
          </a:p>
          <a:p>
            <a:pPr>
              <a:buNone/>
            </a:pPr>
            <a:endParaRPr lang="en-US" altLang="zh-CN" sz="2400">
              <a:ea typeface="宋体" panose="02010600030101010101" pitchFamily="2" charset="-122"/>
            </a:endParaRPr>
          </a:p>
          <a:p>
            <a:pPr>
              <a:buNone/>
            </a:pPr>
            <a:r>
              <a:rPr lang="en-US" altLang="zh-CN" sz="2400">
                <a:latin typeface="宋体" panose="02010600030101010101" pitchFamily="2" charset="-122"/>
                <a:ea typeface="宋体" panose="02010600030101010101" pitchFamily="2" charset="-122"/>
              </a:rPr>
              <a:t>CMM/CMMI</a:t>
            </a:r>
            <a:r>
              <a:rPr lang="zh-CN" altLang="zh-CN" sz="2400" dirty="0">
                <a:latin typeface="宋体" panose="02010600030101010101" pitchFamily="2" charset="-122"/>
                <a:ea typeface="宋体" panose="02010600030101010101" pitchFamily="2" charset="-122"/>
              </a:rPr>
              <a:t>主要应用在两大方面：</a:t>
            </a:r>
            <a:r>
              <a:rPr lang="zh-CN" altLang="zh-CN" sz="2400" b="1" dirty="0">
                <a:latin typeface="宋体" panose="02010600030101010101" pitchFamily="2" charset="-122"/>
                <a:ea typeface="宋体" panose="02010600030101010101" pitchFamily="2" charset="-122"/>
              </a:rPr>
              <a:t>能力评估</a:t>
            </a:r>
            <a:r>
              <a:rPr lang="zh-CN" altLang="zh-CN" sz="2400" dirty="0">
                <a:latin typeface="宋体" panose="02010600030101010101" pitchFamily="2" charset="-122"/>
                <a:ea typeface="宋体" panose="02010600030101010101" pitchFamily="2" charset="-122"/>
              </a:rPr>
              <a:t>和</a:t>
            </a:r>
            <a:r>
              <a:rPr lang="zh-CN" altLang="zh-CN" sz="2400" b="1" dirty="0">
                <a:latin typeface="宋体" panose="02010600030101010101" pitchFamily="2" charset="-122"/>
                <a:ea typeface="宋体" panose="02010600030101010101" pitchFamily="2" charset="-122"/>
              </a:rPr>
              <a:t>过程改进</a:t>
            </a:r>
            <a:r>
              <a:rPr lang="zh-CN" altLang="zh-CN"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endParaRPr lang="zh-CN" altLang="en-US" sz="2400" dirty="0"/>
          </a:p>
        </p:txBody>
      </p:sp>
      <p:sp>
        <p:nvSpPr>
          <p:cNvPr id="157699" name="页脚占位符 3"/>
          <p:cNvSpPr>
            <a:spLocks noGrp="1"/>
          </p:cNvSpPr>
          <p:nvPr>
            <p:ph type="ftr" sz="quarter" idx="10"/>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ctr" eaLnBrk="0" hangingPunct="0"/>
            <a:r>
              <a:rPr lang="ja-JP" altLang="en-US" sz="900" dirty="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Rectangle 2"/>
          <p:cNvSpPr>
            <a:spLocks noGrp="1"/>
          </p:cNvSpPr>
          <p:nvPr>
            <p:ph type="title"/>
          </p:nvPr>
        </p:nvSpPr>
        <p:spPr>
          <a:xfrm>
            <a:off x="287338" y="225425"/>
            <a:ext cx="8534400" cy="381000"/>
          </a:xfrm>
        </p:spPr>
        <p:txBody>
          <a:bodyPr vert="horz" wrap="square" lIns="91440" tIns="45720" rIns="91440" bIns="45720" anchor="ctr" anchorCtr="0"/>
          <a:p>
            <a:r>
              <a:rPr lang="zh-CN" altLang="en-US" dirty="0">
                <a:ea typeface="宋体" panose="02010600030101010101" pitchFamily="2" charset="-122"/>
              </a:rPr>
              <a:t>CMM </a:t>
            </a:r>
            <a:r>
              <a:rPr lang="en-US" altLang="zh-CN">
                <a:ea typeface="宋体" panose="02010600030101010101" pitchFamily="2" charset="-122"/>
              </a:rPr>
              <a:t>&amp; </a:t>
            </a:r>
            <a:r>
              <a:rPr lang="zh-CN" altLang="en-US" dirty="0">
                <a:ea typeface="宋体" panose="02010600030101010101" pitchFamily="2" charset="-122"/>
              </a:rPr>
              <a:t>CMMI </a:t>
            </a:r>
            <a:r>
              <a:rPr lang="zh-CN" altLang="en-US" dirty="0"/>
              <a:t>（参考）</a:t>
            </a:r>
            <a:endParaRPr lang="zh-CN" altLang="en-US" dirty="0"/>
          </a:p>
        </p:txBody>
      </p:sp>
      <p:sp>
        <p:nvSpPr>
          <p:cNvPr id="158722" name="Rectangle 3"/>
          <p:cNvSpPr>
            <a:spLocks noGrp="1"/>
          </p:cNvSpPr>
          <p:nvPr>
            <p:ph idx="1"/>
          </p:nvPr>
        </p:nvSpPr>
        <p:spPr/>
        <p:txBody>
          <a:bodyPr vert="horz" wrap="square" lIns="91440" tIns="45720" rIns="91440" bIns="45720" anchor="t" anchorCtr="0"/>
          <a:p>
            <a:r>
              <a:rPr lang="zh-CN" altLang="zh-CN" sz="2400" dirty="0">
                <a:latin typeface="宋体" panose="02010600030101010101" pitchFamily="2" charset="-122"/>
                <a:ea typeface="宋体" panose="02010600030101010101" pitchFamily="2" charset="-122"/>
              </a:rPr>
              <a:t>为了保证软件产品的质量，</a:t>
            </a:r>
            <a:r>
              <a:rPr lang="en-US" altLang="zh-CN" sz="2400">
                <a:latin typeface="宋体" panose="02010600030101010101" pitchFamily="2" charset="-122"/>
                <a:ea typeface="宋体" panose="02010600030101010101" pitchFamily="2" charset="-122"/>
              </a:rPr>
              <a:t>80</a:t>
            </a:r>
            <a:r>
              <a:rPr lang="zh-CN" altLang="zh-CN" sz="2400" dirty="0">
                <a:latin typeface="宋体" panose="02010600030101010101" pitchFamily="2" charset="-122"/>
                <a:ea typeface="宋体" panose="02010600030101010101" pitchFamily="2" charset="-122"/>
              </a:rPr>
              <a:t>年代中期，美国联邦政府提出对软件承包商的软件开发能力进行评估的要求。因此，美国卡内基</a:t>
            </a:r>
            <a:r>
              <a:rPr lang="en-US" altLang="zh-CN" sz="240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梅隆大学软件工程研究所</a:t>
            </a:r>
            <a:r>
              <a:rPr lang="en-US" altLang="zh-CN" sz="2400">
                <a:latin typeface="宋体" panose="02010600030101010101" pitchFamily="2" charset="-122"/>
                <a:ea typeface="宋体" panose="02010600030101010101" pitchFamily="2" charset="-122"/>
              </a:rPr>
              <a:t> (CMU/SEI) </a:t>
            </a:r>
            <a:r>
              <a:rPr lang="zh-CN" altLang="zh-CN" sz="2400" dirty="0">
                <a:latin typeface="宋体" panose="02010600030101010101" pitchFamily="2" charset="-122"/>
                <a:ea typeface="宋体" panose="02010600030101010101" pitchFamily="2" charset="-122"/>
              </a:rPr>
              <a:t>于</a:t>
            </a:r>
            <a:r>
              <a:rPr lang="en-US" altLang="zh-CN" sz="2400">
                <a:latin typeface="宋体" panose="02010600030101010101" pitchFamily="2" charset="-122"/>
                <a:ea typeface="宋体" panose="02010600030101010101" pitchFamily="2" charset="-122"/>
              </a:rPr>
              <a:t>1987</a:t>
            </a:r>
            <a:r>
              <a:rPr lang="zh-CN" altLang="zh-CN" sz="2400" dirty="0">
                <a:latin typeface="宋体" panose="02010600030101010101" pitchFamily="2" charset="-122"/>
                <a:ea typeface="宋体" panose="02010600030101010101" pitchFamily="2" charset="-122"/>
              </a:rPr>
              <a:t>年研究发布了软件过程成熟度框架，并提供了软件过程评估和软件能力评价两种评估方法和软件成熟度提问单。</a:t>
            </a:r>
            <a:r>
              <a:rPr lang="en-US" altLang="zh-CN" sz="2400">
                <a:latin typeface="宋体" panose="02010600030101010101" pitchFamily="2" charset="-122"/>
                <a:ea typeface="宋体" panose="02010600030101010101" pitchFamily="2" charset="-122"/>
              </a:rPr>
              <a:t>4</a:t>
            </a:r>
            <a:r>
              <a:rPr lang="zh-CN" altLang="zh-CN" sz="2400" dirty="0">
                <a:latin typeface="宋体" panose="02010600030101010101" pitchFamily="2" charset="-122"/>
                <a:ea typeface="宋体" panose="02010600030101010101" pitchFamily="2" charset="-122"/>
              </a:rPr>
              <a:t>年之后，</a:t>
            </a:r>
            <a:r>
              <a:rPr lang="en-US" altLang="zh-CN" sz="2400">
                <a:latin typeface="宋体" panose="02010600030101010101" pitchFamily="2" charset="-122"/>
                <a:ea typeface="宋体" panose="02010600030101010101" pitchFamily="2" charset="-122"/>
              </a:rPr>
              <a:t>SEI</a:t>
            </a:r>
            <a:r>
              <a:rPr lang="zh-CN" altLang="zh-CN" sz="2400" dirty="0">
                <a:latin typeface="宋体" panose="02010600030101010101" pitchFamily="2" charset="-122"/>
                <a:ea typeface="宋体" panose="02010600030101010101" pitchFamily="2" charset="-122"/>
              </a:rPr>
              <a:t>将软件过程成熟度框架进化为软件能力成熟度模型（</a:t>
            </a:r>
            <a:r>
              <a:rPr lang="en-US" altLang="zh-CN" sz="2400">
                <a:latin typeface="宋体" panose="02010600030101010101" pitchFamily="2" charset="-122"/>
                <a:ea typeface="宋体" panose="02010600030101010101" pitchFamily="2" charset="-122"/>
              </a:rPr>
              <a:t>Capability Maturity Model For Software</a:t>
            </a:r>
            <a:r>
              <a:rPr lang="zh-CN" altLang="zh-CN" sz="2400" dirty="0">
                <a:latin typeface="宋体" panose="02010600030101010101" pitchFamily="2" charset="-122"/>
                <a:ea typeface="宋体" panose="02010600030101010101" pitchFamily="2" charset="-122"/>
              </a:rPr>
              <a:t>，简称</a:t>
            </a:r>
            <a:r>
              <a:rPr lang="en-US" altLang="zh-CN" sz="2400">
                <a:latin typeface="宋体" panose="02010600030101010101" pitchFamily="2" charset="-122"/>
                <a:ea typeface="宋体" panose="02010600030101010101" pitchFamily="2" charset="-122"/>
              </a:rPr>
              <a:t>SW-CMM</a:t>
            </a:r>
            <a:r>
              <a:rPr lang="zh-CN" altLang="zh-CN" sz="2400" dirty="0">
                <a:latin typeface="宋体" panose="02010600030101010101" pitchFamily="2" charset="-122"/>
                <a:ea typeface="宋体" panose="02010600030101010101" pitchFamily="2" charset="-122"/>
              </a:rPr>
              <a:t>），并发布了最早的</a:t>
            </a:r>
            <a:r>
              <a:rPr lang="en-US" altLang="zh-CN" sz="2400">
                <a:latin typeface="宋体" panose="02010600030101010101" pitchFamily="2" charset="-122"/>
                <a:ea typeface="宋体" panose="02010600030101010101" pitchFamily="2" charset="-122"/>
              </a:rPr>
              <a:t>SW-CMM 1.0</a:t>
            </a:r>
            <a:r>
              <a:rPr lang="zh-CN" altLang="zh-CN" sz="2400" dirty="0">
                <a:latin typeface="宋体" panose="02010600030101010101" pitchFamily="2" charset="-122"/>
                <a:ea typeface="宋体" panose="02010600030101010101" pitchFamily="2" charset="-122"/>
              </a:rPr>
              <a:t>版。经过两年的试用，</a:t>
            </a:r>
            <a:r>
              <a:rPr lang="en-US" altLang="zh-CN" sz="2400">
                <a:latin typeface="宋体" panose="02010600030101010101" pitchFamily="2" charset="-122"/>
                <a:ea typeface="宋体" panose="02010600030101010101" pitchFamily="2" charset="-122"/>
              </a:rPr>
              <a:t>1993</a:t>
            </a:r>
            <a:r>
              <a:rPr lang="zh-CN" altLang="zh-CN" sz="2400" dirty="0">
                <a:latin typeface="宋体" panose="02010600030101010101" pitchFamily="2" charset="-122"/>
                <a:ea typeface="宋体" panose="02010600030101010101" pitchFamily="2" charset="-122"/>
              </a:rPr>
              <a:t>年</a:t>
            </a:r>
            <a:r>
              <a:rPr lang="en-US" altLang="zh-CN" sz="2400">
                <a:latin typeface="宋体" panose="02010600030101010101" pitchFamily="2" charset="-122"/>
                <a:ea typeface="宋体" panose="02010600030101010101" pitchFamily="2" charset="-122"/>
              </a:rPr>
              <a:t>SEI</a:t>
            </a:r>
            <a:r>
              <a:rPr lang="zh-CN" altLang="zh-CN" sz="2400" dirty="0">
                <a:latin typeface="宋体" panose="02010600030101010101" pitchFamily="2" charset="-122"/>
                <a:ea typeface="宋体" panose="02010600030101010101" pitchFamily="2" charset="-122"/>
              </a:rPr>
              <a:t>正式发布了</a:t>
            </a:r>
            <a:r>
              <a:rPr lang="en-US" altLang="zh-CN" sz="2400">
                <a:latin typeface="宋体" panose="02010600030101010101" pitchFamily="2" charset="-122"/>
                <a:ea typeface="宋体" panose="02010600030101010101" pitchFamily="2" charset="-122"/>
              </a:rPr>
              <a:t>SW-CMM1.1</a:t>
            </a:r>
            <a:r>
              <a:rPr lang="zh-CN" altLang="zh-CN" sz="2400" dirty="0">
                <a:latin typeface="宋体" panose="02010600030101010101" pitchFamily="2" charset="-122"/>
                <a:ea typeface="宋体" panose="02010600030101010101" pitchFamily="2" charset="-122"/>
              </a:rPr>
              <a:t>版，这是目前使用最为广泛的版本。</a:t>
            </a:r>
            <a:r>
              <a:rPr lang="en-US" altLang="zh-CN" sz="240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sp>
        <p:nvSpPr>
          <p:cNvPr id="158723" name="页脚占位符 3"/>
          <p:cNvSpPr>
            <a:spLocks noGrp="1"/>
          </p:cNvSpPr>
          <p:nvPr>
            <p:ph type="ftr" sz="quarter" idx="10"/>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ctr" eaLnBrk="0" hangingPunct="0"/>
            <a:r>
              <a:rPr lang="ja-JP" altLang="en-US" sz="900" dirty="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CMM </a:t>
            </a:r>
            <a:r>
              <a:rPr lang="en-US" altLang="zh-CN">
                <a:ea typeface="宋体" panose="02010600030101010101" pitchFamily="2" charset="-122"/>
              </a:rPr>
              <a:t>&amp; </a:t>
            </a:r>
            <a:r>
              <a:rPr lang="zh-CN" altLang="en-US" dirty="0">
                <a:ea typeface="宋体" panose="02010600030101010101" pitchFamily="2" charset="-122"/>
              </a:rPr>
              <a:t>CMMI </a:t>
            </a:r>
            <a:r>
              <a:rPr lang="zh-CN" altLang="en-US" dirty="0"/>
              <a:t>（参考）</a:t>
            </a:r>
            <a:endParaRPr lang="zh-CN" altLang="en-US" dirty="0"/>
          </a:p>
        </p:txBody>
      </p:sp>
      <p:sp>
        <p:nvSpPr>
          <p:cNvPr id="159746" name="Rectangle 3"/>
          <p:cNvSpPr>
            <a:spLocks noGrp="1"/>
          </p:cNvSpPr>
          <p:nvPr>
            <p:ph idx="1"/>
          </p:nvPr>
        </p:nvSpPr>
        <p:spPr>
          <a:xfrm>
            <a:off x="685800" y="873125"/>
            <a:ext cx="7772400" cy="4613275"/>
          </a:xfrm>
        </p:spPr>
        <p:txBody>
          <a:bodyPr vert="horz" wrap="square" lIns="91440" tIns="45720" rIns="91440" bIns="45720" anchor="t" anchorCtr="0"/>
          <a:p>
            <a:r>
              <a:rPr lang="en-US" altLang="zh-CN" sz="2400">
                <a:latin typeface="宋体" panose="02010600030101010101" pitchFamily="2" charset="-122"/>
                <a:ea typeface="宋体" panose="02010600030101010101" pitchFamily="2" charset="-122"/>
              </a:rPr>
              <a:t>1991</a:t>
            </a:r>
            <a:r>
              <a:rPr lang="zh-CN" altLang="zh-CN" sz="2400" dirty="0">
                <a:latin typeface="宋体" panose="02010600030101010101" pitchFamily="2" charset="-122"/>
                <a:ea typeface="宋体" panose="02010600030101010101" pitchFamily="2" charset="-122"/>
              </a:rPr>
              <a:t>年</a:t>
            </a:r>
            <a:r>
              <a:rPr lang="en-US" altLang="zh-CN" sz="2400">
                <a:latin typeface="宋体" panose="02010600030101010101" pitchFamily="2" charset="-122"/>
                <a:ea typeface="宋体" panose="02010600030101010101" pitchFamily="2" charset="-122"/>
              </a:rPr>
              <a:t>SW-CMM</a:t>
            </a:r>
            <a:r>
              <a:rPr lang="zh-CN" altLang="zh-CN" sz="2400" dirty="0">
                <a:latin typeface="宋体" panose="02010600030101010101" pitchFamily="2" charset="-122"/>
                <a:ea typeface="宋体" panose="02010600030101010101" pitchFamily="2" charset="-122"/>
              </a:rPr>
              <a:t>首次发布后，</a:t>
            </a:r>
            <a:r>
              <a:rPr lang="en-US" altLang="zh-CN" sz="2400">
                <a:latin typeface="宋体" panose="02010600030101010101" pitchFamily="2" charset="-122"/>
                <a:ea typeface="宋体" panose="02010600030101010101" pitchFamily="2" charset="-122"/>
              </a:rPr>
              <a:t>SEI</a:t>
            </a:r>
            <a:r>
              <a:rPr lang="zh-CN" altLang="zh-CN" sz="2400" dirty="0">
                <a:latin typeface="宋体" panose="02010600030101010101" pitchFamily="2" charset="-122"/>
                <a:ea typeface="宋体" panose="02010600030101010101" pitchFamily="2" charset="-122"/>
              </a:rPr>
              <a:t>又开发了其他成熟度模型，包括：系统工程、采购、人力资源管理和集成产品开发等。虽然各个模型针对的专业领域不同，但彼此之间也有一定的重叠，毕竟它们同出一辙；另外，这些模型在表现形式上又有不统一之处：系统工程模型是连续式的，而其他模型采用了分级式。当</a:t>
            </a:r>
            <a:r>
              <a:rPr lang="en-US" altLang="zh-CN" sz="2400">
                <a:latin typeface="宋体" panose="02010600030101010101" pitchFamily="2" charset="-122"/>
                <a:ea typeface="宋体" panose="02010600030101010101" pitchFamily="2" charset="-122"/>
              </a:rPr>
              <a:t>SEI</a:t>
            </a:r>
            <a:r>
              <a:rPr lang="zh-CN" altLang="zh-CN" sz="2400" dirty="0">
                <a:latin typeface="宋体" panose="02010600030101010101" pitchFamily="2" charset="-122"/>
                <a:ea typeface="宋体" panose="02010600030101010101" pitchFamily="2" charset="-122"/>
              </a:rPr>
              <a:t>开始开发新一代成熟度模型的时候，其发起人提出了新的要求：整合不同模型中的最佳实践，建立统一模型，覆盖不同领域，供企业进行整个组织的全面过程改进。所以，</a:t>
            </a:r>
            <a:r>
              <a:rPr lang="en-US" altLang="zh-CN" sz="2400">
                <a:solidFill>
                  <a:srgbClr val="FF0000"/>
                </a:solidFill>
                <a:latin typeface="宋体" panose="02010600030101010101" pitchFamily="2" charset="-122"/>
                <a:ea typeface="宋体" panose="02010600030101010101" pitchFamily="2" charset="-122"/>
              </a:rPr>
              <a:t>SEI</a:t>
            </a:r>
            <a:r>
              <a:rPr lang="zh-CN" altLang="zh-CN" sz="2400" dirty="0">
                <a:solidFill>
                  <a:srgbClr val="FF0000"/>
                </a:solidFill>
                <a:latin typeface="宋体" panose="02010600030101010101" pitchFamily="2" charset="-122"/>
                <a:ea typeface="宋体" panose="02010600030101010101" pitchFamily="2" charset="-122"/>
              </a:rPr>
              <a:t>于</a:t>
            </a:r>
            <a:r>
              <a:rPr lang="en-US" altLang="zh-CN" sz="2400">
                <a:solidFill>
                  <a:srgbClr val="FF0000"/>
                </a:solidFill>
                <a:latin typeface="宋体" panose="02010600030101010101" pitchFamily="2" charset="-122"/>
                <a:ea typeface="宋体" panose="02010600030101010101" pitchFamily="2" charset="-122"/>
              </a:rPr>
              <a:t>2001</a:t>
            </a:r>
            <a:r>
              <a:rPr lang="zh-CN" altLang="zh-CN" sz="2400" dirty="0">
                <a:solidFill>
                  <a:srgbClr val="FF0000"/>
                </a:solidFill>
                <a:latin typeface="宋体" panose="02010600030101010101" pitchFamily="2" charset="-122"/>
                <a:ea typeface="宋体" panose="02010600030101010101" pitchFamily="2" charset="-122"/>
              </a:rPr>
              <a:t>年</a:t>
            </a:r>
            <a:r>
              <a:rPr lang="en-US" altLang="zh-CN" sz="2400">
                <a:solidFill>
                  <a:srgbClr val="FF0000"/>
                </a:solidFill>
                <a:latin typeface="宋体" panose="02010600030101010101" pitchFamily="2" charset="-122"/>
                <a:ea typeface="宋体" panose="02010600030101010101" pitchFamily="2" charset="-122"/>
              </a:rPr>
              <a:t>12</a:t>
            </a:r>
            <a:r>
              <a:rPr lang="zh-CN" altLang="zh-CN" sz="2400" dirty="0">
                <a:solidFill>
                  <a:srgbClr val="FF0000"/>
                </a:solidFill>
                <a:latin typeface="宋体" panose="02010600030101010101" pitchFamily="2" charset="-122"/>
                <a:ea typeface="宋体" panose="02010600030101010101" pitchFamily="2" charset="-122"/>
              </a:rPr>
              <a:t>月</a:t>
            </a:r>
            <a:r>
              <a:rPr lang="zh-CN" altLang="zh-CN" sz="2400" dirty="0">
                <a:latin typeface="宋体" panose="02010600030101010101" pitchFamily="2" charset="-122"/>
                <a:ea typeface="宋体" panose="02010600030101010101" pitchFamily="2" charset="-122"/>
              </a:rPr>
              <a:t>正式发布了能力成熟度集成</a:t>
            </a:r>
            <a:r>
              <a:rPr lang="zh-CN" altLang="zh-CN" sz="2400" dirty="0">
                <a:solidFill>
                  <a:srgbClr val="FF0000"/>
                </a:solidFill>
                <a:latin typeface="宋体" panose="02010600030101010101" pitchFamily="2" charset="-122"/>
                <a:ea typeface="宋体" panose="02010600030101010101" pitchFamily="2" charset="-122"/>
              </a:rPr>
              <a:t>模型（</a:t>
            </a:r>
            <a:r>
              <a:rPr lang="en-US" altLang="zh-CN" sz="2400">
                <a:solidFill>
                  <a:srgbClr val="FF0000"/>
                </a:solidFill>
                <a:latin typeface="宋体" panose="02010600030101010101" pitchFamily="2" charset="-122"/>
                <a:ea typeface="宋体" panose="02010600030101010101" pitchFamily="2" charset="-122"/>
              </a:rPr>
              <a:t>CMMI</a:t>
            </a:r>
            <a:r>
              <a:rPr lang="zh-CN" altLang="zh-CN" sz="2400" dirty="0">
                <a:solidFill>
                  <a:srgbClr val="FF0000"/>
                </a:solidFill>
                <a:latin typeface="宋体" panose="02010600030101010101" pitchFamily="2" charset="-122"/>
                <a:ea typeface="宋体" panose="02010600030101010101" pitchFamily="2" charset="-122"/>
              </a:rPr>
              <a:t>）</a:t>
            </a:r>
            <a:r>
              <a:rPr lang="en-US" altLang="zh-CN" sz="2400">
                <a:solidFill>
                  <a:srgbClr val="FF0000"/>
                </a:solidFill>
                <a:latin typeface="宋体" panose="02010600030101010101" pitchFamily="2" charset="-122"/>
                <a:ea typeface="宋体" panose="02010600030101010101" pitchFamily="2" charset="-122"/>
              </a:rPr>
              <a:t>1.1</a:t>
            </a:r>
            <a:r>
              <a:rPr lang="zh-CN" altLang="zh-CN" sz="2400" dirty="0">
                <a:solidFill>
                  <a:srgbClr val="FF0000"/>
                </a:solidFill>
                <a:latin typeface="宋体" panose="02010600030101010101" pitchFamily="2" charset="-122"/>
                <a:ea typeface="宋体" panose="02010600030101010101" pitchFamily="2" charset="-122"/>
              </a:rPr>
              <a:t>版本</a:t>
            </a:r>
            <a:r>
              <a:rPr lang="zh-CN" altLang="zh-CN" sz="2400" dirty="0">
                <a:latin typeface="宋体" panose="02010600030101010101" pitchFamily="2" charset="-122"/>
                <a:ea typeface="宋体" panose="02010600030101010101" pitchFamily="2" charset="-122"/>
              </a:rPr>
              <a:t>，这次发布标志着</a:t>
            </a:r>
            <a:r>
              <a:rPr lang="en-US" altLang="zh-CN" sz="2400">
                <a:latin typeface="宋体" panose="02010600030101010101" pitchFamily="2" charset="-122"/>
                <a:ea typeface="宋体" panose="02010600030101010101" pitchFamily="2" charset="-122"/>
              </a:rPr>
              <a:t>CMMI</a:t>
            </a:r>
            <a:r>
              <a:rPr lang="zh-CN" altLang="zh-CN" sz="2400" dirty="0">
                <a:latin typeface="宋体" panose="02010600030101010101" pitchFamily="2" charset="-122"/>
                <a:ea typeface="宋体" panose="02010600030101010101" pitchFamily="2" charset="-122"/>
              </a:rPr>
              <a:t>的正式使用。</a:t>
            </a:r>
            <a:r>
              <a:rPr lang="zh-CN" altLang="en-US" sz="2400" dirty="0">
                <a:latin typeface="宋体" panose="02010600030101010101" pitchFamily="2" charset="-122"/>
                <a:ea typeface="宋体" panose="02010600030101010101" pitchFamily="2" charset="-122"/>
              </a:rPr>
              <a:t>（逐步取代</a:t>
            </a:r>
            <a:r>
              <a:rPr lang="en-US" altLang="zh-CN" sz="2400">
                <a:latin typeface="宋体" panose="02010600030101010101" pitchFamily="2" charset="-122"/>
                <a:ea typeface="宋体" panose="02010600030101010101" pitchFamily="2" charset="-122"/>
              </a:rPr>
              <a:t>CMM</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
        <p:nvSpPr>
          <p:cNvPr id="159747" name="页脚占位符 3"/>
          <p:cNvSpPr>
            <a:spLocks noGrp="1"/>
          </p:cNvSpPr>
          <p:nvPr>
            <p:ph type="ftr" sz="quarter" idx="10"/>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ctr" eaLnBrk="0" hangingPunct="0"/>
            <a:r>
              <a:rPr lang="ja-JP" altLang="en-US" sz="900" dirty="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CMMI</a:t>
            </a:r>
            <a:r>
              <a:rPr lang="zh-CN" altLang="en-US" dirty="0">
                <a:ea typeface="宋体" panose="02010600030101010101" pitchFamily="2" charset="-122"/>
              </a:rPr>
              <a:t>： </a:t>
            </a:r>
            <a:r>
              <a:rPr lang="zh-CN" altLang="en-US" dirty="0"/>
              <a:t>（参考）</a:t>
            </a:r>
            <a:endParaRPr lang="zh-CN" altLang="en-US" dirty="0"/>
          </a:p>
        </p:txBody>
      </p:sp>
      <p:sp>
        <p:nvSpPr>
          <p:cNvPr id="160770" name="Rectangle 3"/>
          <p:cNvSpPr>
            <a:spLocks noGrp="1"/>
          </p:cNvSpPr>
          <p:nvPr>
            <p:ph idx="1"/>
          </p:nvPr>
        </p:nvSpPr>
        <p:spPr>
          <a:xfrm>
            <a:off x="685800" y="1133475"/>
            <a:ext cx="7772400" cy="4419600"/>
          </a:xfrm>
        </p:spPr>
        <p:txBody>
          <a:bodyPr vert="horz" wrap="square" lIns="91440" tIns="45720" rIns="91440" bIns="45720" anchor="t" anchorCtr="0"/>
          <a:p>
            <a:r>
              <a:rPr sz="2400"/>
              <a:t>https://cmmiinstitute.com</a:t>
            </a:r>
            <a:endParaRPr sz="2400"/>
          </a:p>
          <a:p>
            <a:r>
              <a:rPr sz="2400"/>
              <a:t>据CMMI官网显示，目前通过CMMI5级别审核的全球企业共有1534家，其中2021年通过CMMI5级的全球企业共477家。国内通过CMMI5级的企业大多来自科大讯飞、平安壹账通、联想数据、百度智能云等业内知名公司。</a:t>
            </a:r>
            <a:endParaRPr sz="2400"/>
          </a:p>
        </p:txBody>
      </p:sp>
      <p:sp>
        <p:nvSpPr>
          <p:cNvPr id="160771" name="页脚占位符 3"/>
          <p:cNvSpPr>
            <a:spLocks noGrp="1"/>
          </p:cNvSpPr>
          <p:nvPr>
            <p:ph type="ftr" sz="quarter" idx="10"/>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ctr" eaLnBrk="0" hangingPunct="0"/>
            <a:r>
              <a:rPr lang="ja-JP" altLang="en-US" sz="900" dirty="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CMMI</a:t>
            </a:r>
            <a:r>
              <a:rPr lang="zh-CN" altLang="en-US" dirty="0">
                <a:ea typeface="宋体" panose="02010600030101010101" pitchFamily="2" charset="-122"/>
              </a:rPr>
              <a:t>： </a:t>
            </a:r>
            <a:r>
              <a:rPr lang="zh-CN" altLang="en-US" dirty="0"/>
              <a:t>（参考）</a:t>
            </a:r>
            <a:endParaRPr lang="zh-CN" altLang="en-US" dirty="0"/>
          </a:p>
        </p:txBody>
      </p:sp>
      <p:sp>
        <p:nvSpPr>
          <p:cNvPr id="161794" name="Rectangle 3"/>
          <p:cNvSpPr>
            <a:spLocks noGrp="1"/>
          </p:cNvSpPr>
          <p:nvPr>
            <p:ph idx="1"/>
          </p:nvPr>
        </p:nvSpPr>
        <p:spPr/>
        <p:txBody>
          <a:bodyPr vert="horz" wrap="square" lIns="91440" tIns="45720" rIns="91440" bIns="45720" anchor="t" anchorCtr="0"/>
          <a:p>
            <a:r>
              <a:rPr lang="en-US" altLang="zh-CN" sz="2400"/>
              <a:t>CMMI is the </a:t>
            </a:r>
            <a:r>
              <a:rPr lang="en-US" altLang="zh-CN" sz="2400" b="1"/>
              <a:t>successor</a:t>
            </a:r>
            <a:r>
              <a:rPr lang="en-US" altLang="zh-CN" sz="2400"/>
              <a:t> of the capability maturity model (CMM) or Software CMM. The CMM was developed from 1987 until 1997. </a:t>
            </a:r>
            <a:endParaRPr lang="en-US" altLang="zh-CN" sz="2400"/>
          </a:p>
          <a:p>
            <a:r>
              <a:rPr lang="en-US" altLang="zh-CN" sz="2400"/>
              <a:t>Version 1.1 2002</a:t>
            </a:r>
            <a:endParaRPr lang="en-US" altLang="zh-CN" sz="2400"/>
          </a:p>
          <a:p>
            <a:r>
              <a:rPr lang="en-US" altLang="zh-CN" sz="2400"/>
              <a:t>Version 1.2 August 2006</a:t>
            </a:r>
            <a:endParaRPr lang="en-US" altLang="zh-CN" sz="2400"/>
          </a:p>
          <a:p>
            <a:r>
              <a:rPr lang="en-US" altLang="zh-CN" sz="2400"/>
              <a:t>Version 1.3 November 2010. Some of the major changes in CMMI V1.3  are the support of </a:t>
            </a:r>
            <a:r>
              <a:rPr lang="en-US" altLang="zh-CN" sz="2400" b="1"/>
              <a:t>Agile</a:t>
            </a:r>
            <a:r>
              <a:rPr lang="en-US" altLang="zh-CN" sz="2400"/>
              <a:t> Software Development, improvements to high maturity practices and alignment of the representation (staged and continuous).</a:t>
            </a:r>
            <a:endParaRPr lang="zh-CN" altLang="zh-CN" sz="2400" dirty="0"/>
          </a:p>
        </p:txBody>
      </p:sp>
      <p:sp>
        <p:nvSpPr>
          <p:cNvPr id="161795" name="页脚占位符 3"/>
          <p:cNvSpPr>
            <a:spLocks noGrp="1"/>
          </p:cNvSpPr>
          <p:nvPr>
            <p:ph type="ftr" sz="quarter" idx="10"/>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ctr" eaLnBrk="0" hangingPunct="0"/>
            <a:r>
              <a:rPr lang="ja-JP" altLang="en-US" sz="900" dirty="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62818"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62819" name="Rectangle 4"/>
          <p:cNvSpPr/>
          <p:nvPr/>
        </p:nvSpPr>
        <p:spPr>
          <a:xfrm>
            <a:off x="179388" y="225425"/>
            <a:ext cx="8964612" cy="381000"/>
          </a:xfrm>
          <a:prstGeom prst="rect">
            <a:avLst/>
          </a:prstGeom>
          <a:noFill/>
          <a:ln w="9525">
            <a:noFill/>
          </a:ln>
        </p:spPr>
        <p:txBody>
          <a:bodyPr anchor="ctr" anchorCtr="0"/>
          <a:p>
            <a:r>
              <a:rPr lang="en-US" altLang="ja-JP" sz="2800" b="1">
                <a:latin typeface="Arial" panose="020B0604020202020204" pitchFamily="34" charset="0"/>
              </a:rPr>
              <a:t>CMMI: </a:t>
            </a:r>
            <a:r>
              <a:rPr lang="en-US" altLang="ja-JP" sz="2800">
                <a:latin typeface="Arial" panose="020B0604020202020204" pitchFamily="34" charset="0"/>
              </a:rPr>
              <a:t>Capability Maturity Model Integration </a:t>
            </a:r>
            <a:r>
              <a:rPr lang="zh-CN" altLang="en-US" b="1" dirty="0">
                <a:latin typeface="Arial" panose="020B0604020202020204" pitchFamily="34" charset="0"/>
                <a:ea typeface="宋体" panose="02010600030101010101" pitchFamily="2" charset="-122"/>
              </a:rPr>
              <a:t>（参考）</a:t>
            </a:r>
            <a:endParaRPr lang="en-US" altLang="ja-JP" b="1">
              <a:latin typeface="Arial" panose="020B0604020202020204" pitchFamily="34" charset="0"/>
              <a:ea typeface="宋体" panose="02010600030101010101" pitchFamily="2" charset="-122"/>
            </a:endParaRPr>
          </a:p>
        </p:txBody>
      </p:sp>
      <p:pic>
        <p:nvPicPr>
          <p:cNvPr id="162820" name="Picture 2" descr="File:Characteristics of Capability Maturity Model.svg"/>
          <p:cNvPicPr>
            <a:picLocks noChangeAspect="1"/>
          </p:cNvPicPr>
          <p:nvPr>
            <p:custDataLst>
              <p:tags r:id="rId1"/>
            </p:custDataLst>
          </p:nvPr>
        </p:nvPicPr>
        <p:blipFill>
          <a:blip r:embed="rId2"/>
          <a:stretch>
            <a:fillRect/>
          </a:stretch>
        </p:blipFill>
        <p:spPr>
          <a:xfrm>
            <a:off x="1511300" y="1089025"/>
            <a:ext cx="5857875" cy="4391025"/>
          </a:xfrm>
          <a:prstGeom prst="rect">
            <a:avLst/>
          </a:prstGeom>
          <a:noFill/>
          <a:ln w="9525">
            <a:noFill/>
          </a:ln>
        </p:spPr>
      </p:pic>
      <p:sp>
        <p:nvSpPr>
          <p:cNvPr id="2" name="文本框 1"/>
          <p:cNvSpPr txBox="1"/>
          <p:nvPr/>
        </p:nvSpPr>
        <p:spPr>
          <a:xfrm>
            <a:off x="5904230" y="4510405"/>
            <a:ext cx="2056765" cy="583565"/>
          </a:xfrm>
          <a:prstGeom prst="rect">
            <a:avLst/>
          </a:prstGeom>
          <a:noFill/>
        </p:spPr>
        <p:txBody>
          <a:bodyPr wrap="square" rtlCol="0" anchor="t">
            <a:spAutoFit/>
          </a:bodyPr>
          <a:p>
            <a:r>
              <a:rPr lang="zh-CN" altLang="en-US"/>
              <a:t> </a:t>
            </a:r>
            <a:r>
              <a:rPr lang="en-US" altLang="zh-CN" sz="1400"/>
              <a:t>level 1   </a:t>
            </a:r>
            <a:r>
              <a:rPr lang="zh-CN" altLang="en-US" sz="1400" b="1"/>
              <a:t>Performed</a:t>
            </a:r>
            <a:endParaRPr lang="zh-CN" altLang="en-US" sz="14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21506" name="Rectangle 4"/>
          <p:cNvSpPr>
            <a:spLocks noGrp="1"/>
          </p:cNvSpPr>
          <p:nvPr>
            <p:ph type="title" idx="4294967295"/>
          </p:nvPr>
        </p:nvSpPr>
        <p:spPr>
          <a:xfrm>
            <a:off x="179388" y="225425"/>
            <a:ext cx="8534400" cy="381000"/>
          </a:xfrm>
        </p:spPr>
        <p:txBody>
          <a:bodyPr vert="horz" wrap="square" lIns="91440" tIns="45720" rIns="91440" bIns="45720" anchor="ctr" anchorCtr="0"/>
          <a:p>
            <a:pPr eaLnBrk="1" hangingPunct="1"/>
            <a:r>
              <a:rPr lang="en-US" altLang="zh-CN"/>
              <a:t>Why &amp; How</a:t>
            </a:r>
            <a:r>
              <a:rPr lang="en-US" altLang="ja-JP"/>
              <a:t>   </a:t>
            </a:r>
            <a:endParaRPr lang="en-US" altLang="ja-JP"/>
          </a:p>
        </p:txBody>
      </p:sp>
      <p:sp>
        <p:nvSpPr>
          <p:cNvPr id="21507" name="Text Box 4"/>
          <p:cNvSpPr txBox="1"/>
          <p:nvPr/>
        </p:nvSpPr>
        <p:spPr>
          <a:xfrm>
            <a:off x="179388" y="944563"/>
            <a:ext cx="8604250" cy="2282825"/>
          </a:xfrm>
          <a:prstGeom prst="rect">
            <a:avLst/>
          </a:prstGeom>
          <a:noFill/>
          <a:ln w="9525">
            <a:noFill/>
          </a:ln>
        </p:spPr>
        <p:txBody>
          <a:bodyPr>
            <a:spAutoFit/>
          </a:bodyPr>
          <a:p>
            <a:pPr eaLnBrk="0" hangingPunct="0">
              <a:buClr>
                <a:schemeClr val="folHlink"/>
              </a:buClr>
              <a:buFont typeface="Wingdings" panose="05000000000000000000" pitchFamily="2" charset="2"/>
              <a:buChar char="n"/>
            </a:pPr>
            <a:r>
              <a:rPr lang="en-US" altLang="ja-JP" sz="2400">
                <a:latin typeface="Arial" panose="020B0604020202020204" pitchFamily="34" charset="0"/>
              </a:rPr>
              <a:t> </a:t>
            </a:r>
            <a:r>
              <a:rPr lang="en-US" altLang="zh-CN" sz="2400">
                <a:latin typeface="Arial" panose="020B0604020202020204" pitchFamily="34" charset="0"/>
              </a:rPr>
              <a:t>Why do I learn it?</a:t>
            </a:r>
            <a:endParaRPr lang="en-US" altLang="zh-CN" sz="2400">
              <a:latin typeface="Arial" panose="020B0604020202020204" pitchFamily="34" charset="0"/>
            </a:endParaRPr>
          </a:p>
          <a:p>
            <a:pPr marL="742950" lvl="1" indent="-285750" eaLnBrk="0" hangingPunct="0">
              <a:buClr>
                <a:schemeClr val="folHlink"/>
              </a:buClr>
              <a:buFont typeface="Wingdings" panose="05000000000000000000" pitchFamily="2" charset="2"/>
              <a:buChar char="n"/>
            </a:pPr>
            <a:r>
              <a:rPr lang="zh-CN" altLang="en-US" sz="2400" dirty="0">
                <a:latin typeface="Arial" panose="020B0604020202020204" pitchFamily="34" charset="0"/>
              </a:rPr>
              <a:t>软件和软件工程</a:t>
            </a:r>
            <a:endParaRPr lang="zh-CN" altLang="en-US" sz="2400" dirty="0">
              <a:latin typeface="Arial" panose="020B0604020202020204" pitchFamily="34" charset="0"/>
            </a:endParaRPr>
          </a:p>
          <a:p>
            <a:pPr marL="742950" lvl="1" indent="-285750" eaLnBrk="0" hangingPunct="0">
              <a:buClr>
                <a:schemeClr val="folHlink"/>
              </a:buClr>
              <a:buFont typeface="Wingdings" panose="05000000000000000000" pitchFamily="2" charset="2"/>
              <a:buChar char="n"/>
            </a:pPr>
            <a:r>
              <a:rPr lang="zh-CN" altLang="en-US" sz="2400" dirty="0">
                <a:latin typeface="Arial" panose="020B0604020202020204" pitchFamily="34" charset="0"/>
              </a:rPr>
              <a:t>软件工程的重要性</a:t>
            </a:r>
            <a:endParaRPr lang="zh-CN" altLang="en-US" sz="2400" dirty="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400">
                <a:latin typeface="Arial" panose="020B0604020202020204" pitchFamily="34" charset="0"/>
              </a:rPr>
              <a:t> How can I get high score?</a:t>
            </a:r>
            <a:endParaRPr lang="en-US" altLang="zh-CN" sz="2400">
              <a:latin typeface="Arial" panose="020B0604020202020204" pitchFamily="34" charset="0"/>
            </a:endParaRPr>
          </a:p>
          <a:p>
            <a:pPr marL="742950" lvl="1" indent="-285750" eaLnBrk="0" hangingPunct="0">
              <a:buClr>
                <a:schemeClr val="folHlink"/>
              </a:buClr>
              <a:buFont typeface="Wingdings" panose="05000000000000000000" pitchFamily="2" charset="2"/>
              <a:buChar char="n"/>
            </a:pPr>
            <a:r>
              <a:rPr lang="zh-CN" altLang="en-US" sz="2400" dirty="0">
                <a:latin typeface="Arial" panose="020B0604020202020204" pitchFamily="34" charset="0"/>
              </a:rPr>
              <a:t>作业</a:t>
            </a:r>
            <a:endParaRPr lang="zh-CN" altLang="en-US" sz="2400" dirty="0">
              <a:latin typeface="Arial" panose="020B0604020202020204" pitchFamily="34" charset="0"/>
            </a:endParaRPr>
          </a:p>
          <a:p>
            <a:pPr marL="742950" lvl="1" indent="-285750" eaLnBrk="0" hangingPunct="0">
              <a:buClr>
                <a:schemeClr val="folHlink"/>
              </a:buClr>
              <a:buFont typeface="Wingdings" panose="05000000000000000000" pitchFamily="2" charset="2"/>
              <a:buChar char="n"/>
            </a:pPr>
            <a:r>
              <a:rPr lang="zh-CN" altLang="en-US" sz="2400" dirty="0">
                <a:latin typeface="Arial" panose="020B0604020202020204" pitchFamily="34" charset="0"/>
              </a:rPr>
              <a:t>选择题</a:t>
            </a:r>
            <a:endParaRPr lang="zh-CN" altLang="en-US" sz="2400" dirty="0">
              <a:latin typeface="Arial" panose="020B0604020202020204" pitchFamily="34" charset="0"/>
            </a:endParaRPr>
          </a:p>
        </p:txBody>
      </p:sp>
      <p:sp>
        <p:nvSpPr>
          <p:cNvPr id="21508"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Rectangle 2"/>
          <p:cNvSpPr>
            <a:spLocks noGrp="1"/>
          </p:cNvSpPr>
          <p:nvPr>
            <p:ph type="title"/>
          </p:nvPr>
        </p:nvSpPr>
        <p:spPr/>
        <p:txBody>
          <a:bodyPr vert="horz" wrap="square" lIns="91440" tIns="45720" rIns="91440" bIns="45720" anchor="ctr" anchorCtr="0"/>
          <a:p>
            <a:r>
              <a:rPr lang="en-US" altLang="zh-CN"/>
              <a:t>CMM </a:t>
            </a:r>
            <a:r>
              <a:rPr lang="en-US" altLang="zh-CN" err="1"/>
              <a:t>vs</a:t>
            </a:r>
            <a:r>
              <a:rPr lang="en-US" altLang="zh-CN"/>
              <a:t> CMMI </a:t>
            </a:r>
            <a:r>
              <a:rPr lang="zh-CN" altLang="en-US" dirty="0"/>
              <a:t>（参考）</a:t>
            </a:r>
            <a:endParaRPr lang="zh-CN" altLang="zh-CN" dirty="0"/>
          </a:p>
        </p:txBody>
      </p:sp>
      <p:sp>
        <p:nvSpPr>
          <p:cNvPr id="168962" name="Rectangle 3"/>
          <p:cNvSpPr>
            <a:spLocks noGrp="1"/>
          </p:cNvSpPr>
          <p:nvPr>
            <p:ph idx="1"/>
          </p:nvPr>
        </p:nvSpPr>
        <p:spPr>
          <a:xfrm>
            <a:off x="685800" y="800100"/>
            <a:ext cx="8242300" cy="5365750"/>
          </a:xfrm>
        </p:spPr>
        <p:txBody>
          <a:bodyPr vert="horz" wrap="square" lIns="91440" tIns="45720" rIns="91440" bIns="45720" anchor="t" anchorCtr="0"/>
          <a:p>
            <a:r>
              <a:rPr lang="en-US" altLang="zh-CN" sz="2400"/>
              <a:t>CMM came first but was later improved and was succeeded by CMMI.</a:t>
            </a:r>
            <a:endParaRPr lang="en-US" altLang="zh-CN" sz="2400"/>
          </a:p>
          <a:p>
            <a:r>
              <a:rPr lang="en-US" altLang="zh-CN" sz="2400"/>
              <a:t>Different sets of </a:t>
            </a:r>
            <a:r>
              <a:rPr lang="en-US" altLang="zh-CN" sz="2400" err="1"/>
              <a:t>CMMs</a:t>
            </a:r>
            <a:r>
              <a:rPr lang="en-US" altLang="zh-CN" sz="2400"/>
              <a:t> have problems with overlaps, contradictions, and lack of standardization. CMMI later addressed these problems.</a:t>
            </a:r>
            <a:endParaRPr lang="en-US" altLang="zh-CN" sz="2400"/>
          </a:p>
          <a:p>
            <a:r>
              <a:rPr lang="en-US" altLang="zh-CN" sz="2400"/>
              <a:t>Initially, CMM describes specifically about software engineering whereas CMMI describes integrated processes and disciplines as it applies both to software and systems engineering.</a:t>
            </a:r>
            <a:endParaRPr lang="en-US" altLang="zh-CN" sz="2400"/>
          </a:p>
          <a:p>
            <a:pPr>
              <a:buNone/>
            </a:pPr>
            <a:endParaRPr lang="en-US" altLang="zh-CN" sz="2400"/>
          </a:p>
          <a:p>
            <a:pPr>
              <a:buNone/>
            </a:pPr>
            <a:r>
              <a:rPr lang="en-US" altLang="zh-CN" sz="2400" b="1"/>
              <a:t>CMMI is much more useful and universal than the older CMM.</a:t>
            </a:r>
            <a:endParaRPr lang="zh-CN" altLang="zh-CN" sz="2400" b="1" dirty="0"/>
          </a:p>
        </p:txBody>
      </p:sp>
      <p:sp>
        <p:nvSpPr>
          <p:cNvPr id="168963" name="页脚占位符 3"/>
          <p:cNvSpPr>
            <a:spLocks noGrp="1"/>
          </p:cNvSpPr>
          <p:nvPr>
            <p:ph type="ftr" sz="quarter" idx="10"/>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ctr" eaLnBrk="0" hangingPunct="0"/>
            <a:r>
              <a:rPr lang="ja-JP" altLang="en-US" sz="900" dirty="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Rectangle 2"/>
          <p:cNvSpPr>
            <a:spLocks noGrp="1"/>
          </p:cNvSpPr>
          <p:nvPr>
            <p:ph type="title"/>
          </p:nvPr>
        </p:nvSpPr>
        <p:spPr/>
        <p:txBody>
          <a:bodyPr vert="horz" wrap="square" lIns="91440" tIns="45720" rIns="91440" bIns="45720" anchor="ctr" anchorCtr="0"/>
          <a:p>
            <a:r>
              <a:rPr lang="en-US" altLang="zh-CN" b="0"/>
              <a:t>Criticism </a:t>
            </a:r>
            <a:r>
              <a:rPr lang="zh-CN" altLang="en-US" dirty="0"/>
              <a:t>（参考）</a:t>
            </a:r>
            <a:endParaRPr lang="zh-CN" altLang="zh-CN" dirty="0"/>
          </a:p>
        </p:txBody>
      </p:sp>
      <p:sp>
        <p:nvSpPr>
          <p:cNvPr id="169986" name="Rectangle 3"/>
          <p:cNvSpPr>
            <a:spLocks noGrp="1"/>
          </p:cNvSpPr>
          <p:nvPr>
            <p:ph idx="1"/>
          </p:nvPr>
        </p:nvSpPr>
        <p:spPr>
          <a:xfrm>
            <a:off x="685800" y="800100"/>
            <a:ext cx="8242300" cy="5365750"/>
          </a:xfrm>
        </p:spPr>
        <p:txBody>
          <a:bodyPr vert="horz" wrap="square" lIns="91440" tIns="45720" rIns="91440" bIns="45720" anchor="t" anchorCtr="0"/>
          <a:p>
            <a:r>
              <a:rPr lang="en-US" altLang="zh-CN" sz="2400"/>
              <a:t>CMMI and CMM are geared more toward </a:t>
            </a:r>
            <a:r>
              <a:rPr lang="en-US" altLang="zh-CN" sz="2400" b="1">
                <a:solidFill>
                  <a:srgbClr val="FF0000"/>
                </a:solidFill>
              </a:rPr>
              <a:t>large</a:t>
            </a:r>
            <a:r>
              <a:rPr lang="en-US" altLang="zh-CN" sz="2400" b="1"/>
              <a:t>, bureaucratic organizations </a:t>
            </a:r>
            <a:r>
              <a:rPr lang="en-US" altLang="zh-CN" sz="2400"/>
              <a:t>than smaller ones. Smaller organizations have to </a:t>
            </a:r>
            <a:r>
              <a:rPr lang="en-US" altLang="zh-CN" sz="2400" b="1"/>
              <a:t>spend more time </a:t>
            </a:r>
            <a:r>
              <a:rPr lang="en-US" altLang="zh-CN" sz="2400"/>
              <a:t>in interpreting the provisions of CMM and CMMI to their individual contexts. </a:t>
            </a:r>
            <a:endParaRPr lang="en-US" altLang="zh-CN" sz="2400"/>
          </a:p>
          <a:p>
            <a:r>
              <a:rPr lang="en-US" altLang="zh-CN" sz="2400"/>
              <a:t>CMM and CMMI </a:t>
            </a:r>
            <a:r>
              <a:rPr lang="en-US" altLang="zh-CN" sz="2400" b="1">
                <a:solidFill>
                  <a:srgbClr val="FF0000"/>
                </a:solidFill>
              </a:rPr>
              <a:t>largely focus on the process</a:t>
            </a:r>
            <a:r>
              <a:rPr lang="en-US" altLang="zh-CN" sz="2400" b="1"/>
              <a:t> </a:t>
            </a:r>
            <a:r>
              <a:rPr lang="en-US" altLang="zh-CN" sz="2400"/>
              <a:t>while not dwelling on the people and technology aspects of software development, meaning that implementing them provides no guarantee that a project will succeed.</a:t>
            </a:r>
            <a:endParaRPr lang="zh-CN" altLang="zh-CN" sz="2400" dirty="0"/>
          </a:p>
        </p:txBody>
      </p:sp>
      <p:sp>
        <p:nvSpPr>
          <p:cNvPr id="169987" name="页脚占位符 3"/>
          <p:cNvSpPr>
            <a:spLocks noGrp="1"/>
          </p:cNvSpPr>
          <p:nvPr>
            <p:ph type="ftr" sz="quarter" idx="10"/>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ctr" eaLnBrk="0" hangingPunct="0"/>
            <a:r>
              <a:rPr lang="ja-JP" altLang="en-US" sz="900" dirty="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Summary</a:t>
            </a:r>
            <a:endParaRPr lang="en-US" altLang="zh-CN">
              <a:ea typeface="宋体" panose="02010600030101010101" pitchFamily="2" charset="-122"/>
            </a:endParaRPr>
          </a:p>
        </p:txBody>
      </p:sp>
      <p:sp>
        <p:nvSpPr>
          <p:cNvPr id="172034" name="Rectangle 3"/>
          <p:cNvSpPr>
            <a:spLocks noGrp="1"/>
          </p:cNvSpPr>
          <p:nvPr>
            <p:ph idx="1"/>
          </p:nvPr>
        </p:nvSpPr>
        <p:spPr>
          <a:xfrm>
            <a:off x="647700" y="944563"/>
            <a:ext cx="8027988" cy="4419600"/>
          </a:xfrm>
        </p:spPr>
        <p:txBody>
          <a:bodyPr vert="horz" wrap="square" lIns="91440" tIns="45720" rIns="91440" bIns="45720" anchor="t" anchorCtr="0"/>
          <a:p>
            <a:pPr>
              <a:lnSpc>
                <a:spcPct val="80000"/>
              </a:lnSpc>
            </a:pPr>
            <a:r>
              <a:rPr lang="zh-CN" altLang="en-US" sz="2400" dirty="0">
                <a:ea typeface="宋体" panose="02010600030101010101" pitchFamily="2" charset="-122"/>
              </a:rPr>
              <a:t>SE is a discipline that integrates process,methods,and tools for the devlopment Software</a:t>
            </a:r>
            <a:endParaRPr lang="zh-CN" altLang="en-US" sz="2400" dirty="0">
              <a:ea typeface="宋体" panose="02010600030101010101" pitchFamily="2" charset="-122"/>
            </a:endParaRPr>
          </a:p>
          <a:p>
            <a:pPr>
              <a:lnSpc>
                <a:spcPct val="80000"/>
              </a:lnSpc>
            </a:pPr>
            <a:r>
              <a:rPr lang="zh-CN" altLang="en-US" sz="2400" dirty="0">
                <a:ea typeface="宋体" panose="02010600030101010101" pitchFamily="2" charset="-122"/>
              </a:rPr>
              <a:t>Difference process models for SE proposed,all process models define a set of framework activities,a collection of tasks that conducted to accomplish each activity,work products produced as a consequence of the tasks, and a set of umbrella activivities that span the entire process</a:t>
            </a:r>
            <a:endParaRPr lang="zh-CN" altLang="en-US" sz="2400" dirty="0">
              <a:ea typeface="宋体" panose="02010600030101010101" pitchFamily="2" charset="-122"/>
            </a:endParaRPr>
          </a:p>
          <a:p>
            <a:pPr>
              <a:lnSpc>
                <a:spcPct val="80000"/>
              </a:lnSpc>
            </a:pPr>
            <a:r>
              <a:rPr lang="zh-CN" altLang="en-US" sz="2400" dirty="0">
                <a:ea typeface="宋体" panose="02010600030101010101" pitchFamily="2" charset="-122"/>
              </a:rPr>
              <a:t>process pattern can be used to define the characteristics of a process</a:t>
            </a:r>
            <a:endParaRPr lang="zh-CN" altLang="en-US" sz="2400" dirty="0">
              <a:ea typeface="宋体" panose="02010600030101010101" pitchFamily="2" charset="-122"/>
            </a:endParaRPr>
          </a:p>
          <a:p>
            <a:pPr>
              <a:lnSpc>
                <a:spcPct val="80000"/>
              </a:lnSpc>
            </a:pPr>
            <a:r>
              <a:rPr lang="zh-CN" altLang="en-US" sz="2400" dirty="0">
                <a:ea typeface="宋体" panose="02010600030101010101" pitchFamily="2" charset="-122"/>
              </a:rPr>
              <a:t>CMM</a:t>
            </a:r>
            <a:r>
              <a:rPr lang="en-US" altLang="zh-CN" sz="2400">
                <a:ea typeface="宋体" panose="02010600030101010101" pitchFamily="2" charset="-122"/>
              </a:rPr>
              <a:t>/CMMI</a:t>
            </a:r>
            <a:r>
              <a:rPr lang="zh-CN" altLang="en-US" sz="2400" dirty="0">
                <a:ea typeface="宋体" panose="02010600030101010101" pitchFamily="2" charset="-122"/>
              </a:rPr>
              <a:t> is a comprehensive process </a:t>
            </a:r>
            <a:r>
              <a:rPr lang="zh-CN" altLang="en-US" sz="2400" b="1" dirty="0">
                <a:ea typeface="宋体" panose="02010600030101010101" pitchFamily="2" charset="-122"/>
              </a:rPr>
              <a:t>meta-model</a:t>
            </a:r>
            <a:r>
              <a:rPr lang="zh-CN" altLang="en-US" sz="2400" dirty="0">
                <a:ea typeface="宋体" panose="02010600030101010101" pitchFamily="2" charset="-122"/>
              </a:rPr>
              <a:t> that describes the specfic  goal,practices and capabilities that should be present in a mature software process（了解分几级，名称）</a:t>
            </a:r>
            <a:endParaRPr lang="en-US" altLang="zh-CN" sz="2400"/>
          </a:p>
          <a:p>
            <a:pPr>
              <a:lnSpc>
                <a:spcPct val="80000"/>
              </a:lnSpc>
            </a:pPr>
            <a:endParaRPr lang="zh-CN" altLang="en-US" sz="2400" dirty="0"/>
          </a:p>
        </p:txBody>
      </p:sp>
      <p:sp>
        <p:nvSpPr>
          <p:cNvPr id="17203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7" name="页脚占位符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73058" name="灯片编号占位符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zh-CN" sz="1200">
                <a:solidFill>
                  <a:schemeClr val="bg1"/>
                </a:solidFill>
                <a:latin typeface="Arial" panose="020B0604020202020204" pitchFamily="34" charset="0"/>
              </a:rPr>
            </a:fld>
            <a:endParaRPr lang="en-US" altLang="zh-CN" sz="1200">
              <a:solidFill>
                <a:schemeClr val="bg1"/>
              </a:solidFill>
              <a:latin typeface="Arial" panose="020B0604020202020204" pitchFamily="34" charset="0"/>
            </a:endParaRPr>
          </a:p>
        </p:txBody>
      </p:sp>
      <p:sp>
        <p:nvSpPr>
          <p:cNvPr id="173059" name="Rectangle 2"/>
          <p:cNvSpPr>
            <a:spLocks noGrp="1"/>
          </p:cNvSpPr>
          <p:nvPr>
            <p:ph type="title" idx="4294967295"/>
          </p:nvPr>
        </p:nvSpPr>
        <p:spPr/>
        <p:txBody>
          <a:bodyPr vert="horz" wrap="square" lIns="91440" tIns="45720" rIns="91440" bIns="45720" anchor="ctr" anchorCtr="0"/>
          <a:p>
            <a:r>
              <a:rPr lang="en-US" altLang="zh-CN">
                <a:ea typeface="宋体" panose="02010600030101010101" pitchFamily="2" charset="-122"/>
              </a:rPr>
              <a:t>Summary: Process Flow</a:t>
            </a:r>
            <a:endParaRPr lang="en-US" altLang="zh-CN">
              <a:ea typeface="宋体" panose="02010600030101010101" pitchFamily="2" charset="-122"/>
            </a:endParaRPr>
          </a:p>
        </p:txBody>
      </p:sp>
      <p:pic>
        <p:nvPicPr>
          <p:cNvPr id="173060" name="Picture 5" descr="Figure 2"/>
          <p:cNvPicPr>
            <a:picLocks noChangeAspect="1"/>
          </p:cNvPicPr>
          <p:nvPr/>
        </p:nvPicPr>
        <p:blipFill>
          <a:blip r:embed="rId1"/>
          <a:stretch>
            <a:fillRect/>
          </a:stretch>
        </p:blipFill>
        <p:spPr>
          <a:xfrm>
            <a:off x="179388" y="944563"/>
            <a:ext cx="5256212" cy="5033962"/>
          </a:xfrm>
          <a:prstGeom prst="rect">
            <a:avLst/>
          </a:prstGeom>
          <a:noFill/>
          <a:ln w="9525">
            <a:noFill/>
          </a:ln>
        </p:spPr>
      </p:pic>
      <p:sp>
        <p:nvSpPr>
          <p:cNvPr id="173061" name="文本框 519173"/>
          <p:cNvSpPr txBox="1"/>
          <p:nvPr/>
        </p:nvSpPr>
        <p:spPr>
          <a:xfrm>
            <a:off x="4427538" y="2528888"/>
            <a:ext cx="4321175" cy="2835275"/>
          </a:xfrm>
          <a:prstGeom prst="rect">
            <a:avLst/>
          </a:prstGeom>
          <a:noFill/>
          <a:ln w="9525">
            <a:noFill/>
          </a:ln>
        </p:spPr>
        <p:txBody>
          <a:bodyPr>
            <a:spAutoFit/>
          </a:bodyPr>
          <a:p>
            <a:pPr marL="609600" indent="-609600" eaLnBrk="0" hangingPunct="0">
              <a:buAutoNum type="arabicPeriod"/>
            </a:pPr>
            <a:r>
              <a:rPr lang="zh-CN" altLang="en-US" sz="2000" b="1" dirty="0">
                <a:latin typeface="宋体" panose="02010600030101010101" pitchFamily="2" charset="-122"/>
                <a:ea typeface="宋体" panose="02010600030101010101" pitchFamily="2" charset="-122"/>
              </a:rPr>
              <a:t>线性过程流</a:t>
            </a:r>
            <a:r>
              <a:rPr lang="zh-CN" altLang="en-US" sz="2000" dirty="0">
                <a:latin typeface="宋体" panose="02010600030101010101" pitchFamily="2" charset="-122"/>
                <a:ea typeface="宋体" panose="02010600030101010101" pitchFamily="2" charset="-122"/>
              </a:rPr>
              <a:t>：从沟通到部署顺序执行五个框架活动</a:t>
            </a:r>
            <a:endParaRPr lang="zh-CN" altLang="en-US" sz="2000" dirty="0">
              <a:latin typeface="宋体" panose="02010600030101010101" pitchFamily="2" charset="-122"/>
              <a:ea typeface="宋体" panose="02010600030101010101" pitchFamily="2" charset="-122"/>
            </a:endParaRPr>
          </a:p>
          <a:p>
            <a:pPr marL="609600" indent="-609600" eaLnBrk="0" hangingPunct="0">
              <a:buAutoNum type="arabicPeriod"/>
            </a:pPr>
            <a:r>
              <a:rPr lang="zh-CN" altLang="en-US" sz="2000" b="1" dirty="0">
                <a:latin typeface="宋体" panose="02010600030101010101" pitchFamily="2" charset="-122"/>
                <a:ea typeface="宋体" panose="02010600030101010101" pitchFamily="2" charset="-122"/>
              </a:rPr>
              <a:t>迭代过程流</a:t>
            </a:r>
            <a:r>
              <a:rPr lang="zh-CN" altLang="en-US" sz="2000" dirty="0">
                <a:latin typeface="宋体" panose="02010600030101010101" pitchFamily="2" charset="-122"/>
                <a:ea typeface="宋体" panose="02010600030101010101" pitchFamily="2" charset="-122"/>
              </a:rPr>
              <a:t>：在执行下一个活动前，重复执行之前的一个或多个活动</a:t>
            </a:r>
            <a:endParaRPr lang="zh-CN" altLang="en-US" sz="2000" dirty="0">
              <a:latin typeface="宋体" panose="02010600030101010101" pitchFamily="2" charset="-122"/>
              <a:ea typeface="宋体" panose="02010600030101010101" pitchFamily="2" charset="-122"/>
            </a:endParaRPr>
          </a:p>
          <a:p>
            <a:pPr marL="609600" indent="-609600" eaLnBrk="0" hangingPunct="0">
              <a:buAutoNum type="arabicPeriod"/>
            </a:pPr>
            <a:r>
              <a:rPr lang="zh-CN" altLang="en-US" sz="2000" b="1" dirty="0">
                <a:latin typeface="宋体" panose="02010600030101010101" pitchFamily="2" charset="-122"/>
                <a:ea typeface="宋体" panose="02010600030101010101" pitchFamily="2" charset="-122"/>
              </a:rPr>
              <a:t>演化过程流</a:t>
            </a:r>
            <a:r>
              <a:rPr lang="zh-CN" altLang="en-US" sz="2000" dirty="0">
                <a:latin typeface="宋体" panose="02010600030101010101" pitchFamily="2" charset="-122"/>
                <a:ea typeface="宋体" panose="02010600030101010101" pitchFamily="2" charset="-122"/>
              </a:rPr>
              <a:t>：采用循环的方式执行各个活动</a:t>
            </a:r>
            <a:endParaRPr lang="zh-CN" altLang="en-US" sz="2000" dirty="0">
              <a:latin typeface="宋体" panose="02010600030101010101" pitchFamily="2" charset="-122"/>
              <a:ea typeface="宋体" panose="02010600030101010101" pitchFamily="2" charset="-122"/>
            </a:endParaRPr>
          </a:p>
          <a:p>
            <a:pPr marL="609600" indent="-609600" eaLnBrk="0" hangingPunct="0">
              <a:buAutoNum type="arabicPeriod"/>
            </a:pPr>
            <a:r>
              <a:rPr lang="zh-CN" altLang="en-US" sz="2000" b="1" dirty="0">
                <a:latin typeface="宋体" panose="02010600030101010101" pitchFamily="2" charset="-122"/>
                <a:ea typeface="宋体" panose="02010600030101010101" pitchFamily="2" charset="-122"/>
              </a:rPr>
              <a:t>并行过程流</a:t>
            </a:r>
            <a:r>
              <a:rPr lang="zh-CN" altLang="en-US" sz="2000" dirty="0">
                <a:latin typeface="宋体" panose="02010600030101010101" pitchFamily="2" charset="-122"/>
                <a:ea typeface="宋体" panose="02010600030101010101" pitchFamily="2" charset="-122"/>
              </a:rPr>
              <a:t>：将一个或多个活动与其他活动并行执行</a:t>
            </a:r>
            <a:endParaRPr lang="zh-CN" altLang="en-US" sz="2000" dirty="0">
              <a:latin typeface="宋体" panose="02010600030101010101" pitchFamily="2" charset="-122"/>
              <a:ea typeface="宋体" panose="0201060003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Rectangle 2"/>
          <p:cNvSpPr>
            <a:spLocks noGrp="1"/>
          </p:cNvSpPr>
          <p:nvPr>
            <p:ph type="title" idx="4294967295"/>
          </p:nvPr>
        </p:nvSpPr>
        <p:spPr>
          <a:xfrm>
            <a:off x="287338" y="225425"/>
            <a:ext cx="8534400" cy="381000"/>
          </a:xfrm>
        </p:spPr>
        <p:txBody>
          <a:bodyPr vert="horz" wrap="square" lIns="91440" tIns="45720" rIns="91440" bIns="45720" anchor="ctr" anchorCtr="0"/>
          <a:p>
            <a:r>
              <a:rPr lang="en-US" altLang="ja-JP"/>
              <a:t>Exercise</a:t>
            </a:r>
            <a:endParaRPr lang="zh-CN" altLang="en-US" dirty="0"/>
          </a:p>
        </p:txBody>
      </p:sp>
      <p:sp>
        <p:nvSpPr>
          <p:cNvPr id="495619" name="Rectangle 3"/>
          <p:cNvSpPr>
            <a:spLocks noGrp="1"/>
          </p:cNvSpPr>
          <p:nvPr>
            <p:ph type="body" idx="4294967295"/>
          </p:nvPr>
        </p:nvSpPr>
        <p:spPr>
          <a:xfrm>
            <a:off x="358775" y="836613"/>
            <a:ext cx="8099425" cy="5040312"/>
          </a:xfrm>
        </p:spPr>
        <p:txBody>
          <a:bodyPr vert="horz" wrap="square" lIns="91440" tIns="45720" rIns="91440" bIns="45720" anchor="t" anchorCtr="0"/>
          <a:p>
            <a:pPr marL="457200" indent="-457200">
              <a:lnSpc>
                <a:spcPct val="80000"/>
              </a:lnSpc>
              <a:buNone/>
            </a:pPr>
            <a:r>
              <a:rPr lang="en-US" altLang="zh-CN" sz="2400"/>
              <a:t>1.</a:t>
            </a:r>
            <a:r>
              <a:rPr lang="en-US" altLang="ja-JP" sz="2400"/>
              <a:t>Which of the items listed below is not one of the software engineering layers? </a:t>
            </a:r>
            <a:endParaRPr lang="en-US" altLang="zh-CN" sz="2400"/>
          </a:p>
          <a:p>
            <a:pPr marL="457200" indent="-457200">
              <a:lnSpc>
                <a:spcPct val="80000"/>
              </a:lnSpc>
              <a:buNone/>
            </a:pPr>
            <a:r>
              <a:rPr lang="en-US" altLang="zh-CN" sz="2400"/>
              <a:t>  a. </a:t>
            </a:r>
            <a:r>
              <a:rPr lang="en-US" altLang="ja-JP" sz="2400"/>
              <a:t>Process</a:t>
            </a:r>
            <a:endParaRPr lang="en-US" altLang="zh-CN" sz="2400"/>
          </a:p>
          <a:p>
            <a:pPr marL="457200" indent="-457200">
              <a:lnSpc>
                <a:spcPct val="80000"/>
              </a:lnSpc>
              <a:buNone/>
            </a:pPr>
            <a:r>
              <a:rPr lang="en-US" altLang="zh-CN" sz="2400"/>
              <a:t>  b. </a:t>
            </a:r>
            <a:r>
              <a:rPr lang="en-US" altLang="ja-JP" sz="2400"/>
              <a:t>Manufacturing </a:t>
            </a:r>
            <a:endParaRPr lang="en-US" altLang="zh-CN" sz="2400"/>
          </a:p>
          <a:p>
            <a:pPr marL="457200" indent="-457200">
              <a:lnSpc>
                <a:spcPct val="80000"/>
              </a:lnSpc>
              <a:buNone/>
            </a:pPr>
            <a:r>
              <a:rPr lang="en-US" altLang="zh-CN" sz="2400"/>
              <a:t>  c. </a:t>
            </a:r>
            <a:r>
              <a:rPr lang="en-US" altLang="ja-JP" sz="2400"/>
              <a:t>Methods</a:t>
            </a:r>
            <a:endParaRPr lang="en-US" altLang="zh-CN" sz="2400"/>
          </a:p>
          <a:p>
            <a:pPr marL="457200" indent="-457200">
              <a:lnSpc>
                <a:spcPct val="80000"/>
              </a:lnSpc>
              <a:buNone/>
            </a:pPr>
            <a:r>
              <a:rPr lang="en-US" altLang="zh-CN" sz="2400"/>
              <a:t>  d. </a:t>
            </a:r>
            <a:r>
              <a:rPr lang="en-US" altLang="ja-JP" sz="2400"/>
              <a:t>Tools  </a:t>
            </a:r>
            <a:endParaRPr lang="en-US" altLang="ja-JP" sz="2400"/>
          </a:p>
          <a:p>
            <a:pPr marL="457200" indent="-457200">
              <a:lnSpc>
                <a:spcPct val="80000"/>
              </a:lnSpc>
              <a:buNone/>
            </a:pPr>
            <a:r>
              <a:rPr lang="en-US" altLang="zh-CN" sz="2400"/>
              <a:t>2.</a:t>
            </a:r>
            <a:r>
              <a:rPr lang="en-US" altLang="ja-JP" sz="2400"/>
              <a:t>Software engineering umbrella activities are only applied during the initial phases of software development projects. </a:t>
            </a:r>
            <a:endParaRPr lang="en-US" altLang="zh-CN" sz="2400"/>
          </a:p>
          <a:p>
            <a:pPr marL="457200" indent="-457200">
              <a:lnSpc>
                <a:spcPct val="80000"/>
              </a:lnSpc>
              <a:buNone/>
            </a:pPr>
            <a:r>
              <a:rPr lang="en-US" altLang="zh-CN" sz="2400"/>
              <a:t>  a. </a:t>
            </a:r>
            <a:r>
              <a:rPr lang="en-US" altLang="ja-JP" sz="2400"/>
              <a:t>True </a:t>
            </a:r>
            <a:endParaRPr lang="en-US" altLang="zh-CN" sz="2400"/>
          </a:p>
          <a:p>
            <a:pPr marL="457200" indent="-457200">
              <a:lnSpc>
                <a:spcPct val="80000"/>
              </a:lnSpc>
              <a:buNone/>
            </a:pPr>
            <a:r>
              <a:rPr lang="en-US" altLang="zh-CN" sz="2400"/>
              <a:t>  b. </a:t>
            </a:r>
            <a:r>
              <a:rPr lang="en-US" altLang="ja-JP" sz="2400"/>
              <a:t>False </a:t>
            </a:r>
            <a:endParaRPr lang="en-US" altLang="ja-JP" sz="2400"/>
          </a:p>
          <a:p>
            <a:pPr marL="457200" indent="-457200">
              <a:lnSpc>
                <a:spcPct val="80000"/>
              </a:lnSpc>
              <a:buNone/>
            </a:pPr>
            <a:endParaRPr lang="en-US" altLang="zh-CN" sz="2400"/>
          </a:p>
          <a:p>
            <a:pPr marL="457200" indent="-457200">
              <a:lnSpc>
                <a:spcPct val="80000"/>
              </a:lnSpc>
              <a:buNone/>
            </a:pPr>
            <a:r>
              <a:rPr lang="en-US" altLang="zh-CN" sz="2400"/>
              <a:t>Answer</a:t>
            </a:r>
            <a:r>
              <a:rPr lang="zh-CN" altLang="en-US" sz="2400" dirty="0"/>
              <a:t>： </a:t>
            </a:r>
            <a:r>
              <a:rPr lang="en-US" altLang="zh-CN" sz="2400"/>
              <a:t>1-b  2-b</a:t>
            </a:r>
            <a:endParaRPr lang="zh-CN" altLang="en-US" sz="2400" dirty="0"/>
          </a:p>
        </p:txBody>
      </p:sp>
      <p:sp>
        <p:nvSpPr>
          <p:cNvPr id="174083"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5619">
                                            <p:txEl>
                                              <p:charRg st="286" end="303"/>
                                            </p:txEl>
                                          </p:spTgt>
                                        </p:tgtEl>
                                        <p:attrNameLst>
                                          <p:attrName>style.visibility</p:attrName>
                                        </p:attrNameLst>
                                      </p:cBhvr>
                                      <p:to>
                                        <p:strVal val="visible"/>
                                      </p:to>
                                    </p:set>
                                    <p:animEffect transition="in" filter="blinds(horizontal)">
                                      <p:cBhvr>
                                        <p:cTn id="7" dur="500"/>
                                        <p:tgtEl>
                                          <p:spTgt spid="495619">
                                            <p:txEl>
                                              <p:charRg st="286" end="3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Rectangle 2"/>
          <p:cNvSpPr>
            <a:spLocks noGrp="1"/>
          </p:cNvSpPr>
          <p:nvPr>
            <p:ph type="title" idx="4294967295"/>
          </p:nvPr>
        </p:nvSpPr>
        <p:spPr>
          <a:xfrm>
            <a:off x="287338" y="225425"/>
            <a:ext cx="8534400" cy="381000"/>
          </a:xfrm>
        </p:spPr>
        <p:txBody>
          <a:bodyPr vert="horz" wrap="square" lIns="91440" tIns="45720" rIns="91440" bIns="45720" anchor="ctr" anchorCtr="0"/>
          <a:p>
            <a:r>
              <a:rPr lang="en-US" altLang="ja-JP"/>
              <a:t>Exercise</a:t>
            </a:r>
            <a:endParaRPr lang="zh-CN" altLang="en-US" dirty="0"/>
          </a:p>
        </p:txBody>
      </p:sp>
      <p:sp>
        <p:nvSpPr>
          <p:cNvPr id="376835" name="Rectangle 3"/>
          <p:cNvSpPr>
            <a:spLocks noGrp="1"/>
          </p:cNvSpPr>
          <p:nvPr>
            <p:ph type="body" idx="4294967295"/>
          </p:nvPr>
        </p:nvSpPr>
        <p:spPr>
          <a:xfrm>
            <a:off x="358775" y="836613"/>
            <a:ext cx="8099425" cy="5040312"/>
          </a:xfrm>
        </p:spPr>
        <p:txBody>
          <a:bodyPr vert="horz" wrap="square" lIns="91440" tIns="45720" rIns="91440" bIns="45720" anchor="t" anchorCtr="0"/>
          <a:p>
            <a:pPr marL="457200" indent="-457200">
              <a:lnSpc>
                <a:spcPct val="80000"/>
              </a:lnSpc>
              <a:buNone/>
            </a:pPr>
            <a:r>
              <a:rPr lang="en-US" altLang="zh-CN" sz="2400"/>
              <a:t>3.</a:t>
            </a:r>
            <a:r>
              <a:rPr lang="en-US" altLang="ja-JP" sz="2400"/>
              <a:t>Which of these are the 5 generic software engineering framework activities? </a:t>
            </a:r>
            <a:endParaRPr lang="en-US" altLang="zh-CN" sz="2400"/>
          </a:p>
          <a:p>
            <a:pPr marL="457200" indent="-457200">
              <a:lnSpc>
                <a:spcPct val="80000"/>
              </a:lnSpc>
              <a:buNone/>
            </a:pPr>
            <a:r>
              <a:rPr lang="en-US" altLang="zh-CN" sz="2400"/>
              <a:t>  a. </a:t>
            </a:r>
            <a:r>
              <a:rPr lang="en-US" altLang="ja-JP" sz="2400"/>
              <a:t>communication, planning, modeling, construction, deployment </a:t>
            </a:r>
            <a:endParaRPr lang="en-US" altLang="zh-CN" sz="2400"/>
          </a:p>
          <a:p>
            <a:pPr marL="457200" indent="-457200">
              <a:lnSpc>
                <a:spcPct val="80000"/>
              </a:lnSpc>
              <a:buNone/>
            </a:pPr>
            <a:r>
              <a:rPr lang="en-US" altLang="zh-CN" sz="2400"/>
              <a:t>  b. </a:t>
            </a:r>
            <a:r>
              <a:rPr lang="en-US" altLang="ja-JP" sz="2400"/>
              <a:t>communication, risk management, measurement, production, reviewing </a:t>
            </a:r>
            <a:endParaRPr lang="en-US" altLang="zh-CN" sz="2400"/>
          </a:p>
          <a:p>
            <a:pPr marL="457200" indent="-457200">
              <a:lnSpc>
                <a:spcPct val="80000"/>
              </a:lnSpc>
              <a:buNone/>
            </a:pPr>
            <a:r>
              <a:rPr lang="en-US" altLang="zh-CN" sz="2400"/>
              <a:t>  c. </a:t>
            </a:r>
            <a:r>
              <a:rPr lang="en-US" altLang="ja-JP" sz="2400"/>
              <a:t>analysis, designing, programming, debugging, maintenance </a:t>
            </a:r>
            <a:endParaRPr lang="en-US" altLang="zh-CN" sz="2400"/>
          </a:p>
          <a:p>
            <a:pPr marL="457200" indent="-457200">
              <a:lnSpc>
                <a:spcPct val="80000"/>
              </a:lnSpc>
              <a:buNone/>
            </a:pPr>
            <a:r>
              <a:rPr lang="en-US" altLang="zh-CN" sz="2400"/>
              <a:t>  d. </a:t>
            </a:r>
            <a:r>
              <a:rPr lang="en-US" altLang="ja-JP" sz="2400"/>
              <a:t>analysis, planning, designing, programming, testing </a:t>
            </a:r>
            <a:endParaRPr lang="en-US" altLang="ja-JP" sz="2400"/>
          </a:p>
          <a:p>
            <a:pPr marL="457200" indent="-457200">
              <a:lnSpc>
                <a:spcPct val="80000"/>
              </a:lnSpc>
              <a:buNone/>
            </a:pPr>
            <a:r>
              <a:rPr lang="en-US" altLang="zh-CN" sz="2400"/>
              <a:t>4.</a:t>
            </a:r>
            <a:r>
              <a:rPr lang="en-US" altLang="ja-JP" sz="2400">
                <a:sym typeface="+mn-ea"/>
              </a:rPr>
              <a:t>Process technology tools allow software organizations to compress schedules by skipping unimportant activities. </a:t>
            </a:r>
            <a:endParaRPr lang="en-US" altLang="ja-JP" sz="2400"/>
          </a:p>
          <a:p>
            <a:pPr marL="457200" indent="-457200">
              <a:lnSpc>
                <a:spcPct val="80000"/>
              </a:lnSpc>
              <a:buNone/>
            </a:pPr>
            <a:r>
              <a:rPr lang="en-US" altLang="ja-JP" sz="2400">
                <a:sym typeface="+mn-ea"/>
              </a:rPr>
              <a:t>   a. True </a:t>
            </a:r>
            <a:endParaRPr lang="en-US" altLang="ja-JP" sz="2400"/>
          </a:p>
          <a:p>
            <a:pPr marL="457200" indent="-457200">
              <a:lnSpc>
                <a:spcPct val="80000"/>
              </a:lnSpc>
              <a:buNone/>
            </a:pPr>
            <a:r>
              <a:rPr lang="en-US" altLang="ja-JP" sz="2400">
                <a:sym typeface="+mn-ea"/>
              </a:rPr>
              <a:t>   b. False  </a:t>
            </a:r>
            <a:endParaRPr lang="en-US" altLang="ja-JP" sz="2400"/>
          </a:p>
          <a:p>
            <a:pPr marL="457200" indent="-457200">
              <a:lnSpc>
                <a:spcPct val="80000"/>
              </a:lnSpc>
              <a:buNone/>
            </a:pPr>
            <a:endParaRPr lang="zh-CN" altLang="en-US" sz="2400" dirty="0"/>
          </a:p>
        </p:txBody>
      </p:sp>
      <p:sp>
        <p:nvSpPr>
          <p:cNvPr id="175107"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 name="文本框 1"/>
          <p:cNvSpPr txBox="1"/>
          <p:nvPr/>
        </p:nvSpPr>
        <p:spPr>
          <a:xfrm>
            <a:off x="4715510" y="44450"/>
            <a:ext cx="3255010" cy="583565"/>
          </a:xfrm>
          <a:prstGeom prst="rect">
            <a:avLst/>
          </a:prstGeom>
          <a:noFill/>
        </p:spPr>
        <p:txBody>
          <a:bodyPr wrap="none" rtlCol="0" anchor="t">
            <a:spAutoFit/>
          </a:bodyPr>
          <a:p>
            <a:r>
              <a:rPr lang="en-US" altLang="zh-CN">
                <a:sym typeface="+mn-ea"/>
              </a:rPr>
              <a:t>Answer</a:t>
            </a:r>
            <a:r>
              <a:rPr lang="zh-CN" altLang="en-US" dirty="0">
                <a:sym typeface="+mn-ea"/>
              </a:rPr>
              <a:t>： </a:t>
            </a:r>
            <a:r>
              <a:rPr lang="en-US" altLang="zh-CN">
                <a:sym typeface="+mn-ea"/>
              </a:rPr>
              <a:t>3-a  4-b</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Rectangle 2"/>
          <p:cNvSpPr>
            <a:spLocks noGrp="1"/>
          </p:cNvSpPr>
          <p:nvPr>
            <p:ph type="title" idx="4294967295"/>
          </p:nvPr>
        </p:nvSpPr>
        <p:spPr>
          <a:xfrm>
            <a:off x="287338" y="225425"/>
            <a:ext cx="8534400" cy="381000"/>
          </a:xfrm>
        </p:spPr>
        <p:txBody>
          <a:bodyPr vert="horz" wrap="square" lIns="91440" tIns="45720" rIns="91440" bIns="45720" anchor="ctr" anchorCtr="0"/>
          <a:p>
            <a:r>
              <a:rPr lang="en-US" altLang="ja-JP"/>
              <a:t>Exercise</a:t>
            </a:r>
            <a:endParaRPr lang="zh-CN" altLang="en-US" dirty="0"/>
          </a:p>
        </p:txBody>
      </p:sp>
      <p:sp>
        <p:nvSpPr>
          <p:cNvPr id="496643" name="Rectangle 3"/>
          <p:cNvSpPr>
            <a:spLocks noGrp="1"/>
          </p:cNvSpPr>
          <p:nvPr>
            <p:ph type="body" idx="4294967295"/>
          </p:nvPr>
        </p:nvSpPr>
        <p:spPr>
          <a:xfrm>
            <a:off x="358775" y="836613"/>
            <a:ext cx="8099425" cy="5040312"/>
          </a:xfrm>
        </p:spPr>
        <p:txBody>
          <a:bodyPr vert="horz" wrap="square" lIns="91440" tIns="45720" rIns="91440" bIns="45720" anchor="t" anchorCtr="0"/>
          <a:p>
            <a:pPr marL="457200" indent="-457200">
              <a:lnSpc>
                <a:spcPct val="80000"/>
              </a:lnSpc>
              <a:buNone/>
            </a:pPr>
            <a:r>
              <a:rPr lang="en-US" altLang="ja-JP" sz="2400"/>
              <a:t>5. It is generally accepted that one cannot have weak software processes and create high quality end products. </a:t>
            </a:r>
            <a:endParaRPr lang="en-US" altLang="zh-CN" sz="2400"/>
          </a:p>
          <a:p>
            <a:pPr marL="457200" indent="-457200">
              <a:lnSpc>
                <a:spcPct val="80000"/>
              </a:lnSpc>
              <a:buNone/>
            </a:pPr>
            <a:r>
              <a:rPr lang="en-US" altLang="zh-CN" sz="2400"/>
              <a:t>   a. </a:t>
            </a:r>
            <a:r>
              <a:rPr lang="en-US" altLang="ja-JP" sz="2400"/>
              <a:t>True </a:t>
            </a:r>
            <a:endParaRPr lang="en-US" altLang="zh-CN" sz="2400"/>
          </a:p>
          <a:p>
            <a:pPr marL="457200" indent="-457200">
              <a:lnSpc>
                <a:spcPct val="80000"/>
              </a:lnSpc>
              <a:buNone/>
            </a:pPr>
            <a:r>
              <a:rPr lang="en-US" altLang="zh-CN" sz="2400"/>
              <a:t>   b. </a:t>
            </a:r>
            <a:r>
              <a:rPr lang="en-US" altLang="ja-JP" sz="2400"/>
              <a:t>False</a:t>
            </a:r>
            <a:endParaRPr lang="en-US" altLang="ja-JP" sz="2400"/>
          </a:p>
          <a:p>
            <a:pPr marL="457200" indent="-457200">
              <a:lnSpc>
                <a:spcPct val="80000"/>
              </a:lnSpc>
              <a:buNone/>
            </a:pPr>
            <a:r>
              <a:rPr lang="en-US" altLang="ja-JP" sz="2400"/>
              <a:t>6. The tasks for each activity are always unchanged. </a:t>
            </a:r>
            <a:endParaRPr lang="en-US" altLang="zh-CN" sz="2400"/>
          </a:p>
          <a:p>
            <a:pPr marL="457200" indent="-457200">
              <a:lnSpc>
                <a:spcPct val="80000"/>
              </a:lnSpc>
              <a:buNone/>
            </a:pPr>
            <a:r>
              <a:rPr lang="en-US" altLang="zh-CN" sz="2400"/>
              <a:t>   a.  </a:t>
            </a:r>
            <a:r>
              <a:rPr lang="en-US" altLang="ja-JP" sz="2400"/>
              <a:t>True</a:t>
            </a:r>
            <a:endParaRPr lang="en-US" altLang="zh-CN" sz="2400"/>
          </a:p>
          <a:p>
            <a:pPr marL="457200" indent="-457200">
              <a:lnSpc>
                <a:spcPct val="80000"/>
              </a:lnSpc>
              <a:buNone/>
            </a:pPr>
            <a:r>
              <a:rPr lang="en-US" altLang="zh-CN" sz="2400"/>
              <a:t>   b.  </a:t>
            </a:r>
            <a:r>
              <a:rPr lang="en-US" altLang="ja-JP" sz="2400"/>
              <a:t>False</a:t>
            </a:r>
            <a:endParaRPr lang="en-US" altLang="ja-JP" sz="2400"/>
          </a:p>
          <a:p>
            <a:pPr marL="457200" indent="-457200">
              <a:lnSpc>
                <a:spcPct val="80000"/>
              </a:lnSpc>
            </a:pPr>
            <a:endParaRPr lang="en-US" altLang="zh-CN" sz="2400"/>
          </a:p>
          <a:p>
            <a:pPr marL="457200" indent="-457200">
              <a:lnSpc>
                <a:spcPct val="80000"/>
              </a:lnSpc>
              <a:buNone/>
            </a:pPr>
            <a:r>
              <a:rPr lang="en-US" altLang="ja-JP" sz="2400"/>
              <a:t>Answer:</a:t>
            </a:r>
            <a:r>
              <a:rPr lang="en-US" altLang="zh-CN" sz="2400"/>
              <a:t> 5-a  6-b</a:t>
            </a:r>
            <a:r>
              <a:rPr lang="en-US" altLang="zh-CN" sz="1600"/>
              <a:t> </a:t>
            </a:r>
            <a:endParaRPr lang="en-US" altLang="ja-JP" sz="1600"/>
          </a:p>
        </p:txBody>
      </p:sp>
      <p:sp>
        <p:nvSpPr>
          <p:cNvPr id="177155"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6643">
                                            <p:txEl>
                                              <p:charRg st="216" end="234"/>
                                            </p:txEl>
                                          </p:spTgt>
                                        </p:tgtEl>
                                        <p:attrNameLst>
                                          <p:attrName>style.visibility</p:attrName>
                                        </p:attrNameLst>
                                      </p:cBhvr>
                                      <p:to>
                                        <p:strVal val="visible"/>
                                      </p:to>
                                    </p:set>
                                    <p:animEffect transition="in" filter="blinds(horizontal)">
                                      <p:cBhvr>
                                        <p:cTn id="7" dur="500"/>
                                        <p:tgtEl>
                                          <p:spTgt spid="496643">
                                            <p:txEl>
                                              <p:charRg st="216" end="2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49"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81250" name="スライド番号プレースホルダ 4"/>
          <p:cNvSpPr txBox="1">
            <a:spLocks noGrp="1"/>
          </p:cNvSpPr>
          <p:nvPr/>
        </p:nvSpPr>
        <p:spPr>
          <a:xfrm>
            <a:off x="7239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81251" name="Rectangle 4"/>
          <p:cNvSpPr/>
          <p:nvPr/>
        </p:nvSpPr>
        <p:spPr>
          <a:xfrm>
            <a:off x="179388" y="225425"/>
            <a:ext cx="8534400" cy="381000"/>
          </a:xfrm>
          <a:prstGeom prst="rect">
            <a:avLst/>
          </a:prstGeom>
          <a:noFill/>
          <a:ln w="9525">
            <a:noFill/>
          </a:ln>
        </p:spPr>
        <p:txBody>
          <a:bodyPr anchor="ctr" anchorCtr="0"/>
          <a:p>
            <a:r>
              <a:rPr lang="en-US" altLang="ja-JP" sz="2800" b="1">
                <a:latin typeface="Arial" panose="020B0604020202020204" pitchFamily="34" charset="0"/>
              </a:rPr>
              <a:t>2.5 </a:t>
            </a:r>
            <a:r>
              <a:rPr lang="en-US" altLang="ja-JP" sz="2800">
                <a:sym typeface="+mn-ea"/>
              </a:rPr>
              <a:t>Prescriptive process models</a:t>
            </a:r>
            <a:endParaRPr lang="en-US" altLang="ja-JP" sz="2800" b="1">
              <a:latin typeface="Arial" panose="020B0604020202020204" pitchFamily="34" charset="0"/>
            </a:endParaRPr>
          </a:p>
        </p:txBody>
      </p:sp>
      <p:sp>
        <p:nvSpPr>
          <p:cNvPr id="181252" name="Rectangle 5"/>
          <p:cNvSpPr/>
          <p:nvPr/>
        </p:nvSpPr>
        <p:spPr>
          <a:xfrm>
            <a:off x="431800" y="873125"/>
            <a:ext cx="8424863" cy="3046095"/>
          </a:xfrm>
          <a:prstGeom prst="rect">
            <a:avLst/>
          </a:prstGeom>
          <a:noFill/>
          <a:ln w="9525">
            <a:noFill/>
          </a:ln>
        </p:spPr>
        <p:txBody>
          <a:bodyPr>
            <a:spAutoFit/>
          </a:bodyPr>
          <a:p>
            <a:pPr eaLnBrk="0" hangingPunct="0">
              <a:buClr>
                <a:schemeClr val="folHlink"/>
              </a:buClr>
              <a:buFont typeface="Wingdings" panose="05000000000000000000" pitchFamily="2" charset="2"/>
              <a:buChar char="n"/>
            </a:pPr>
            <a:r>
              <a:rPr lang="en-US" altLang="ja-JP" sz="2400">
                <a:latin typeface="Arial" panose="020B0604020202020204" pitchFamily="34" charset="0"/>
              </a:rPr>
              <a:t> Prescriptive process models</a:t>
            </a:r>
            <a:endParaRPr lang="en-US" altLang="ja-JP" sz="2400">
              <a:latin typeface="Arial" panose="020B0604020202020204" pitchFamily="34" charset="0"/>
            </a:endParaRPr>
          </a:p>
          <a:p>
            <a:pPr marL="742950" lvl="1" indent="-285750" eaLnBrk="0" hangingPunct="0">
              <a:buClr>
                <a:schemeClr val="folHlink"/>
              </a:buClr>
              <a:buFont typeface="Wingdings" panose="05000000000000000000" pitchFamily="2" charset="2"/>
              <a:buChar char="n"/>
            </a:pPr>
            <a:r>
              <a:rPr lang="en-US" altLang="ja-JP" sz="2400">
                <a:latin typeface="Arial" panose="020B0604020202020204" pitchFamily="34" charset="0"/>
              </a:rPr>
              <a:t>Waterfall Model</a:t>
            </a:r>
            <a:endParaRPr lang="en-US" altLang="ja-JP" sz="2400">
              <a:latin typeface="Arial" panose="020B0604020202020204" pitchFamily="34" charset="0"/>
            </a:endParaRPr>
          </a:p>
          <a:p>
            <a:pPr marL="742950" lvl="1" indent="-285750" eaLnBrk="0" hangingPunct="0">
              <a:buClr>
                <a:schemeClr val="folHlink"/>
              </a:buClr>
              <a:buFont typeface="Wingdings" panose="05000000000000000000" pitchFamily="2" charset="2"/>
              <a:buChar char="n"/>
            </a:pPr>
            <a:r>
              <a:rPr lang="en-US" altLang="ja-JP" sz="2400">
                <a:latin typeface="Arial" panose="020B0604020202020204" pitchFamily="34" charset="0"/>
              </a:rPr>
              <a:t>Incremental model </a:t>
            </a:r>
            <a:endParaRPr lang="en-US" altLang="ja-JP" sz="2400">
              <a:latin typeface="Arial" panose="020B0604020202020204" pitchFamily="34" charset="0"/>
            </a:endParaRPr>
          </a:p>
          <a:p>
            <a:pPr marL="742950" lvl="1" indent="-285750" eaLnBrk="0" hangingPunct="0">
              <a:buClr>
                <a:schemeClr val="folHlink"/>
              </a:buClr>
              <a:buFont typeface="Wingdings" panose="05000000000000000000" pitchFamily="2" charset="2"/>
              <a:buChar char="n"/>
            </a:pPr>
            <a:r>
              <a:rPr lang="en-US" altLang="zh-CN" sz="2400">
                <a:latin typeface="Arial" panose="020B0604020202020204" pitchFamily="34" charset="0"/>
              </a:rPr>
              <a:t>Prototype</a:t>
            </a:r>
            <a:endParaRPr lang="en-US" altLang="zh-CN" sz="2400">
              <a:latin typeface="Arial" panose="020B0604020202020204" pitchFamily="34" charset="0"/>
            </a:endParaRPr>
          </a:p>
          <a:p>
            <a:pPr marL="742950" lvl="1" indent="-285750" eaLnBrk="0" hangingPunct="0">
              <a:buClr>
                <a:schemeClr val="folHlink"/>
              </a:buClr>
              <a:buFont typeface="Wingdings" panose="05000000000000000000" pitchFamily="2" charset="2"/>
              <a:buChar char="n"/>
            </a:pPr>
            <a:r>
              <a:rPr lang="en-US" altLang="zh-CN" sz="2400">
                <a:latin typeface="Arial" panose="020B0604020202020204" pitchFamily="34" charset="0"/>
              </a:rPr>
              <a:t>Spiral</a:t>
            </a:r>
            <a:endParaRPr lang="en-US" altLang="zh-CN" sz="2400">
              <a:latin typeface="Arial" panose="020B0604020202020204" pitchFamily="34" charset="0"/>
            </a:endParaRPr>
          </a:p>
          <a:p>
            <a:pPr marL="742950" lvl="1" indent="-285750" eaLnBrk="0" hangingPunct="0">
              <a:buClr>
                <a:schemeClr val="folHlink"/>
              </a:buClr>
              <a:buFont typeface="Wingdings" panose="05000000000000000000" pitchFamily="2" charset="2"/>
              <a:buChar char="n"/>
            </a:pPr>
            <a:r>
              <a:rPr lang="en-US" altLang="ja-JP" sz="2400">
                <a:sym typeface="+mn-ea"/>
              </a:rPr>
              <a:t>Unified Process</a:t>
            </a:r>
            <a:endParaRPr lang="en-US" altLang="ja-JP" sz="2400">
              <a:latin typeface="Arial" panose="020B0604020202020204" pitchFamily="34" charset="0"/>
            </a:endParaRPr>
          </a:p>
          <a:p>
            <a:pPr eaLnBrk="0" hangingPunct="0">
              <a:buClr>
                <a:schemeClr val="folHlink"/>
              </a:buClr>
              <a:buFont typeface="Wingdings" panose="05000000000000000000" pitchFamily="2" charset="2"/>
            </a:pPr>
            <a:endParaRPr lang="en-US" altLang="ja-JP" sz="2400">
              <a:latin typeface="Arial" panose="020B0604020202020204" pitchFamily="34" charset="0"/>
            </a:endParaRPr>
          </a:p>
          <a:p>
            <a:pPr eaLnBrk="0" hangingPunct="0">
              <a:buClr>
                <a:schemeClr val="folHlink"/>
              </a:buClr>
              <a:buFont typeface="Wingdings" panose="05000000000000000000" pitchFamily="2" charset="2"/>
            </a:pPr>
            <a:endParaRPr lang="en-US" altLang="ja-JP" sz="2400">
              <a:latin typeface="Arial" panose="020B0604020202020204" pitchFamily="34" charset="0"/>
            </a:endParaRPr>
          </a:p>
        </p:txBody>
      </p:sp>
      <p:pic>
        <p:nvPicPr>
          <p:cNvPr id="181253" name="Picture 7" descr="content"/>
          <p:cNvPicPr>
            <a:picLocks noChangeAspect="1"/>
          </p:cNvPicPr>
          <p:nvPr/>
        </p:nvPicPr>
        <p:blipFill>
          <a:blip r:embed="rId1"/>
          <a:stretch>
            <a:fillRect/>
          </a:stretch>
        </p:blipFill>
        <p:spPr>
          <a:xfrm>
            <a:off x="7553325" y="4041775"/>
            <a:ext cx="1590675" cy="1590675"/>
          </a:xfrm>
          <a:prstGeom prst="rect">
            <a:avLst/>
          </a:prstGeom>
          <a:noFill/>
          <a:ln w="9525">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7" name="灯片编号占位符 4"/>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0" hangingPunct="0"/>
            <a:fld id="{9A0DB2DC-4C9A-4742-B13C-FB6460FD3503}" type="slidenum">
              <a:rPr lang="en-US" altLang="zh-CN" sz="1200">
                <a:solidFill>
                  <a:schemeClr val="bg1"/>
                </a:solidFill>
              </a:rPr>
            </a:fld>
            <a:endParaRPr lang="en-US" altLang="zh-CN" sz="1200">
              <a:solidFill>
                <a:schemeClr val="bg1"/>
              </a:solidFill>
            </a:endParaRPr>
          </a:p>
        </p:txBody>
      </p:sp>
      <p:sp>
        <p:nvSpPr>
          <p:cNvPr id="183298" name="Rectangle 3"/>
          <p:cNvSpPr>
            <a:spLocks noGrp="1"/>
          </p:cNvSpPr>
          <p:nvPr>
            <p:ph type="title"/>
          </p:nvPr>
        </p:nvSpPr>
        <p:spPr>
          <a:xfrm>
            <a:off x="179388" y="15875"/>
            <a:ext cx="8316912" cy="633413"/>
          </a:xfrm>
        </p:spPr>
        <p:txBody>
          <a:bodyPr vert="horz" wrap="square" lIns="91440" tIns="45720" rIns="91440" bIns="45720" anchor="ctr" anchorCtr="0"/>
          <a:p>
            <a:r>
              <a:rPr lang="en-US" altLang="zh-CN">
                <a:ea typeface="宋体" panose="02010600030101010101" pitchFamily="2" charset="-122"/>
              </a:rPr>
              <a:t>Prescriptive Process Models</a:t>
            </a:r>
            <a:r>
              <a:rPr lang="zh-CN" altLang="en-US" dirty="0">
                <a:ea typeface="宋体" panose="02010600030101010101" pitchFamily="2" charset="-122"/>
              </a:rPr>
              <a:t>惯用过程模型</a:t>
            </a:r>
            <a:endParaRPr lang="zh-CN" altLang="en-US" dirty="0">
              <a:ea typeface="宋体" panose="02010600030101010101" pitchFamily="2" charset="-122"/>
            </a:endParaRPr>
          </a:p>
        </p:txBody>
      </p:sp>
      <p:sp>
        <p:nvSpPr>
          <p:cNvPr id="183299" name="Rectangle 4"/>
          <p:cNvSpPr>
            <a:spLocks noGrp="1"/>
          </p:cNvSpPr>
          <p:nvPr>
            <p:ph idx="1"/>
          </p:nvPr>
        </p:nvSpPr>
        <p:spPr>
          <a:xfrm>
            <a:off x="287338" y="908050"/>
            <a:ext cx="8551862" cy="5187950"/>
          </a:xfrm>
        </p:spPr>
        <p:txBody>
          <a:bodyPr vert="horz" wrap="square" lIns="91440" tIns="45720" rIns="91440" bIns="45720" anchor="t" anchorCtr="0"/>
          <a:p>
            <a:pPr>
              <a:lnSpc>
                <a:spcPct val="90000"/>
              </a:lnSpc>
            </a:pPr>
            <a:r>
              <a:rPr lang="en-US" altLang="zh-CN" sz="2400">
                <a:ea typeface="宋体" panose="02010600030101010101" pitchFamily="2" charset="-122"/>
              </a:rPr>
              <a:t>Prescriptive process models advocate an orderly approach to software engineering</a:t>
            </a:r>
            <a:r>
              <a:rPr lang="zh-CN" altLang="en-US" sz="2400" dirty="0">
                <a:ea typeface="宋体" panose="02010600030101010101" pitchFamily="2" charset="-122"/>
              </a:rPr>
              <a:t>（提倡有序的工程方法）</a:t>
            </a:r>
            <a:endParaRPr lang="zh-CN" altLang="en-US" sz="2400" dirty="0">
              <a:ea typeface="宋体" panose="02010600030101010101" pitchFamily="2" charset="-122"/>
            </a:endParaRPr>
          </a:p>
          <a:p>
            <a:pPr>
              <a:lnSpc>
                <a:spcPct val="90000"/>
              </a:lnSpc>
              <a:buFont typeface="Wingdings" panose="05000000000000000000" pitchFamily="2" charset="2"/>
              <a:buNone/>
            </a:pPr>
            <a:r>
              <a:rPr lang="en-US" altLang="zh-CN" sz="2400" i="1">
                <a:solidFill>
                  <a:schemeClr val="folHlink"/>
                </a:solidFill>
                <a:ea typeface="宋体" panose="02010600030101010101" pitchFamily="2" charset="-122"/>
              </a:rPr>
              <a:t>That leads to a few questions </a:t>
            </a:r>
            <a:r>
              <a:rPr lang="en-US" altLang="zh-CN" sz="2400" i="1">
                <a:solidFill>
                  <a:srgbClr val="F3FF07"/>
                </a:solidFill>
                <a:ea typeface="宋体" panose="02010600030101010101" pitchFamily="2" charset="-122"/>
              </a:rPr>
              <a:t>…</a:t>
            </a:r>
            <a:endParaRPr lang="en-US" altLang="zh-CN" sz="2400">
              <a:ea typeface="宋体" panose="02010600030101010101" pitchFamily="2" charset="-122"/>
            </a:endParaRPr>
          </a:p>
          <a:p>
            <a:pPr>
              <a:lnSpc>
                <a:spcPct val="90000"/>
              </a:lnSpc>
              <a:spcBef>
                <a:spcPts val="600"/>
              </a:spcBef>
            </a:pPr>
            <a:r>
              <a:rPr lang="en-US" altLang="zh-CN" sz="2400">
                <a:ea typeface="宋体" panose="02010600030101010101" pitchFamily="2" charset="-122"/>
              </a:rPr>
              <a:t>If prescriptive process models strive for structure and order, </a:t>
            </a:r>
            <a:r>
              <a:rPr lang="en-US" altLang="zh-CN" sz="2400">
                <a:solidFill>
                  <a:schemeClr val="folHlink"/>
                </a:solidFill>
                <a:ea typeface="宋体" panose="02010600030101010101" pitchFamily="2" charset="-122"/>
              </a:rPr>
              <a:t>are they inappropriate for a software world that thrives on </a:t>
            </a:r>
            <a:r>
              <a:rPr lang="en-US" altLang="zh-CN" sz="2400" b="1" i="1">
                <a:solidFill>
                  <a:schemeClr val="folHlink"/>
                </a:solidFill>
                <a:ea typeface="宋体" panose="02010600030101010101" pitchFamily="2" charset="-122"/>
              </a:rPr>
              <a:t>change</a:t>
            </a:r>
            <a:r>
              <a:rPr lang="en-US" altLang="zh-CN" sz="2400">
                <a:solidFill>
                  <a:schemeClr val="folHlink"/>
                </a:solidFill>
                <a:ea typeface="宋体" panose="02010600030101010101" pitchFamily="2" charset="-122"/>
              </a:rPr>
              <a:t>? </a:t>
            </a:r>
            <a:endParaRPr lang="en-US" altLang="zh-CN" sz="2400">
              <a:solidFill>
                <a:schemeClr val="folHlink"/>
              </a:solidFill>
              <a:ea typeface="宋体" panose="02010600030101010101" pitchFamily="2" charset="-122"/>
            </a:endParaRPr>
          </a:p>
          <a:p>
            <a:pPr>
              <a:lnSpc>
                <a:spcPct val="90000"/>
              </a:lnSpc>
              <a:spcBef>
                <a:spcPts val="600"/>
              </a:spcBef>
              <a:buNone/>
            </a:pPr>
            <a:r>
              <a:rPr lang="en-US" altLang="zh-CN" sz="2400">
                <a:solidFill>
                  <a:schemeClr val="folHlink"/>
                </a:solidFill>
                <a:ea typeface="宋体" panose="02010600030101010101" pitchFamily="2" charset="-122"/>
              </a:rPr>
              <a:t>    </a:t>
            </a:r>
            <a:r>
              <a:rPr lang="zh-CN" altLang="en-US" sz="2400" dirty="0">
                <a:ea typeface="宋体" panose="02010600030101010101" pitchFamily="2" charset="-122"/>
              </a:rPr>
              <a:t>如果倡导过程模型（结构和有序），如何适应变化</a:t>
            </a:r>
            <a:endParaRPr lang="zh-CN" altLang="en-US" sz="2400" dirty="0">
              <a:ea typeface="宋体" panose="02010600030101010101" pitchFamily="2" charset="-122"/>
            </a:endParaRPr>
          </a:p>
          <a:p>
            <a:pPr>
              <a:lnSpc>
                <a:spcPct val="90000"/>
              </a:lnSpc>
              <a:spcBef>
                <a:spcPts val="600"/>
              </a:spcBef>
            </a:pPr>
            <a:r>
              <a:rPr lang="en-US" altLang="zh-CN" sz="2400">
                <a:ea typeface="宋体" panose="02010600030101010101" pitchFamily="2" charset="-122"/>
              </a:rPr>
              <a:t>Yet, if we reject traditional process models (and the order they imply) and replace them with something less structured,</a:t>
            </a:r>
            <a:r>
              <a:rPr lang="en-US" altLang="zh-CN" sz="2400">
                <a:solidFill>
                  <a:schemeClr val="folHlink"/>
                </a:solidFill>
                <a:ea typeface="宋体" panose="02010600030101010101" pitchFamily="2" charset="-122"/>
              </a:rPr>
              <a:t> do we make it impossible to achieve coordination and coherence in software work</a:t>
            </a:r>
            <a:r>
              <a:rPr lang="en-US" altLang="zh-CN" sz="2000">
                <a:solidFill>
                  <a:schemeClr val="folHlink"/>
                </a:solidFill>
                <a:ea typeface="宋体" panose="02010600030101010101" pitchFamily="2" charset="-122"/>
              </a:rPr>
              <a:t>?</a:t>
            </a:r>
            <a:endParaRPr lang="en-US" altLang="zh-CN" sz="2000">
              <a:solidFill>
                <a:schemeClr val="folHlink"/>
              </a:solidFill>
              <a:ea typeface="宋体" panose="02010600030101010101" pitchFamily="2" charset="-122"/>
            </a:endParaRPr>
          </a:p>
          <a:p>
            <a:pPr>
              <a:lnSpc>
                <a:spcPct val="90000"/>
              </a:lnSpc>
              <a:spcBef>
                <a:spcPts val="600"/>
              </a:spcBef>
              <a:buNone/>
            </a:pPr>
            <a:r>
              <a:rPr lang="zh-CN" altLang="en-US" sz="2400" dirty="0">
                <a:ea typeface="宋体" panose="02010600030101010101" pitchFamily="2" charset="-122"/>
              </a:rPr>
              <a:t>    如果摒弃过程模型（非结构和无序），如何协调一致地开发软件</a:t>
            </a:r>
            <a:endParaRPr lang="zh-CN" altLang="en-US" sz="2400" dirty="0">
              <a:ea typeface="宋体" panose="02010600030101010101" pitchFamily="2" charset="-122"/>
            </a:endParaRPr>
          </a:p>
          <a:p>
            <a:pPr>
              <a:lnSpc>
                <a:spcPct val="90000"/>
              </a:lnSpc>
              <a:spcBef>
                <a:spcPts val="600"/>
              </a:spcBef>
            </a:pPr>
            <a:endParaRPr lang="en-US" altLang="zh-CN" sz="2000">
              <a:solidFill>
                <a:schemeClr val="folHlink"/>
              </a:solidFill>
              <a:ea typeface="宋体" panose="02010600030101010101" pitchFamily="2" charset="-122"/>
            </a:endParaRPr>
          </a:p>
        </p:txBody>
      </p:sp>
      <p:sp>
        <p:nvSpPr>
          <p:cNvPr id="183300" name="フッター プレースホルダ 3"/>
          <p:cNvSpPr txBox="1">
            <a:spLocks noGrp="1"/>
          </p:cNvSpPr>
          <p:nvPr/>
        </p:nvSpPr>
        <p:spPr>
          <a:xfrm>
            <a:off x="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1" name="标题 479233"/>
          <p:cNvSpPr>
            <a:spLocks noGrp="1"/>
          </p:cNvSpPr>
          <p:nvPr>
            <p:ph type="title"/>
          </p:nvPr>
        </p:nvSpPr>
        <p:spPr/>
        <p:txBody>
          <a:bodyPr anchor="ctr" anchorCtr="0"/>
          <a:p>
            <a:r>
              <a:rPr lang="zh-CN" altLang="en-US" sz="3200" dirty="0">
                <a:ea typeface="宋体" panose="02010600030101010101" pitchFamily="2" charset="-122"/>
              </a:rPr>
              <a:t>软件开发</a:t>
            </a:r>
            <a:endParaRPr lang="zh-CN" altLang="en-US" sz="3200" dirty="0">
              <a:ea typeface="宋体" panose="02010600030101010101" pitchFamily="2" charset="-122"/>
            </a:endParaRPr>
          </a:p>
        </p:txBody>
      </p:sp>
      <p:sp>
        <p:nvSpPr>
          <p:cNvPr id="184322" name="文本占位符 479234"/>
          <p:cNvSpPr>
            <a:spLocks noGrp="1"/>
          </p:cNvSpPr>
          <p:nvPr>
            <p:ph idx="1"/>
          </p:nvPr>
        </p:nvSpPr>
        <p:spPr/>
        <p:txBody>
          <a:bodyPr anchor="t" anchorCtr="0"/>
          <a:p>
            <a:r>
              <a:rPr lang="zh-CN" altLang="en-US" dirty="0">
                <a:latin typeface="宋体" panose="02010600030101010101" pitchFamily="2" charset="-122"/>
                <a:ea typeface="宋体" panose="02010600030101010101" pitchFamily="2" charset="-122"/>
              </a:rPr>
              <a:t>手工作坊式： 编码、测试、提交</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软件工程的方法（</a:t>
            </a:r>
            <a:r>
              <a:rPr lang="zh-CN" altLang="en-US" dirty="0">
                <a:solidFill>
                  <a:srgbClr val="FF0000"/>
                </a:solidFill>
                <a:latin typeface="宋体" panose="02010600030101010101" pitchFamily="2" charset="-122"/>
                <a:ea typeface="宋体" panose="02010600030101010101" pitchFamily="2" charset="-122"/>
              </a:rPr>
              <a:t>软件生命周期</a:t>
            </a:r>
            <a:r>
              <a:rPr lang="zh-CN" altLang="en-US" dirty="0">
                <a:latin typeface="宋体" panose="02010600030101010101" pitchFamily="2" charset="-122"/>
                <a:ea typeface="宋体" panose="02010600030101010101" pitchFamily="2" charset="-122"/>
              </a:rPr>
              <a:t>，过程模型）</a:t>
            </a:r>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a:p>
            <a:pPr>
              <a:buNone/>
            </a:pPr>
            <a:r>
              <a:rPr lang="zh-CN" altLang="en-US" dirty="0">
                <a:latin typeface="宋体" panose="02010600030101010101" pitchFamily="2" charset="-122"/>
                <a:ea typeface="宋体" panose="02010600030101010101" pitchFamily="2" charset="-122"/>
              </a:rPr>
              <a:t>  所有的软件过程模型都支持</a:t>
            </a:r>
            <a:r>
              <a:rPr lang="zh-CN" altLang="en-US" b="1" dirty="0">
                <a:solidFill>
                  <a:srgbClr val="FF0000"/>
                </a:solidFill>
                <a:latin typeface="宋体" panose="02010600030101010101" pitchFamily="2" charset="-122"/>
                <a:ea typeface="宋体" panose="02010600030101010101" pitchFamily="2" charset="-122"/>
              </a:rPr>
              <a:t>通用活动框架</a:t>
            </a:r>
            <a:r>
              <a:rPr lang="zh-CN" altLang="en-US" dirty="0">
                <a:latin typeface="宋体" panose="02010600030101010101" pitchFamily="2" charset="-122"/>
                <a:ea typeface="宋体" panose="02010600030101010101" pitchFamily="2" charset="-122"/>
              </a:rPr>
              <a:t>，只是每个模型对框架活动有不同侧重，并且定义不同的过程流以不同的方式执行每一个框架活动</a:t>
            </a:r>
            <a:r>
              <a:rPr lang="en-US" altLang="zh-CN">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包括动作和任务</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7836.9338582677165,&quot;width&quot;:6660}"/>
</p:tagLst>
</file>

<file path=ppt/tags/tag10.xml><?xml version="1.0" encoding="utf-8"?>
<p:tagLst xmlns:p="http://schemas.openxmlformats.org/presentationml/2006/main">
  <p:tag name="KSO_WM_UNIT_PLACING_PICTURE_USER_VIEWPORT" val="{&quot;height&quot;:6485.018897637795,&quot;width&quot;:11399.07716535433}"/>
</p:tagLst>
</file>

<file path=ppt/tags/tag11.xml><?xml version="1.0" encoding="utf-8"?>
<p:tagLst xmlns:p="http://schemas.openxmlformats.org/presentationml/2006/main">
  <p:tag name="COMMONDATA" val="eyJoZGlkIjoiOTE2MmEwMDRkZDBiZWM1NTkyYjAyNzc2YTJlMzcwZGUifQ=="/>
  <p:tag name="KSO_WPP_MARK_KEY" val="3f18ed37-ab0a-4edf-9983-9a5b1934312e"/>
  <p:tag name="commondata" val="eyJoZGlkIjoiODA0NjJiNGFhNjk4NjMzMTk5YjVjOTI2ZGUzYTNjYjU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UNIT_PLACING_PICTURE_USER_VIEWPORT" val="{&quot;height&quot;:8220,&quot;width&quot;:4855}"/>
</p:tagLst>
</file>

<file path=ppt/tags/tag7.xml><?xml version="1.0" encoding="utf-8"?>
<p:tagLst xmlns:p="http://schemas.openxmlformats.org/presentationml/2006/main">
  <p:tag name="KSO_WM_UNIT_PLACING_PICTURE_USER_VIEWPORT" val="{&quot;height&quot;:7927.499212598425,&quot;width&quot;:8277.499212598424}"/>
</p:tagLst>
</file>

<file path=ppt/tags/tag8.xml><?xml version="1.0" encoding="utf-8"?>
<p:tagLst xmlns:p="http://schemas.openxmlformats.org/presentationml/2006/main">
  <p:tag name="KSO_WM_UNIT_PLACING_PICTURE_USER_VIEWPORT" val="{&quot;height&quot;:6915,&quot;width&quot;:9225}"/>
</p:tagLst>
</file>

<file path=ppt/tags/tag9.xml><?xml version="1.0" encoding="utf-8"?>
<p:tagLst xmlns:p="http://schemas.openxmlformats.org/presentationml/2006/main">
  <p:tag name="KSO_WM_UNIT_PLACING_PICTURE_USER_VIEWPORT" val="{&quot;height&quot;:7513.6614173228345,&quot;width&quot;:7391.269291338583}"/>
</p:tagLst>
</file>

<file path=ppt/theme/theme1.xml><?xml version="1.0" encoding="utf-8"?>
<a:theme xmlns:a="http://schemas.openxmlformats.org/drawingml/2006/main" name="ACCESS_C_2009_ver1">
  <a:themeElements>
    <a:clrScheme name="ACCESS_C_2009_ver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CCESS_C_2009_ver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lnDef>
  </a:objectDefaults>
  <a:extraClrSchemeLst>
    <a:extraClrScheme>
      <a:clrScheme name="ACCESS_C_2009_ver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CCESS_C_2009_ver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CCESS_C_2009_ver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CCESS_C_2009_ver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CCESS_C_2009_ver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CCESS_C_2009_ver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CCESS_C_2009_ver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CCESS_C_2009_ver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CCESS_C_2009_ver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CCESS_C_2009_ver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CCESS_C_2009_ver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CCESS_C_2009_ver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ACCESS_C_2009_ver1">
  <a:themeElements>
    <a:clrScheme name="ACCESS_C_2009_ver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CCESS_C_2009_ver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lnDef>
  </a:objectDefaults>
  <a:extraClrSchemeLst>
    <a:extraClrScheme>
      <a:clrScheme name="ACCESS_C_2009_ver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CCESS_C_2009_ver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CCESS_C_2009_ver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CCESS_C_2009_ver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CCESS_C_2009_ver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CCESS_C_2009_ver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CCESS_C_2009_ver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CCESS_C_2009_ver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CCESS_C_2009_ver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CCESS_C_2009_ver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CCESS_C_2009_ver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CCESS_C_2009_ver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ACCESS_C_2009_ver1">
  <a:themeElements>
    <a:clrScheme name="ACCESS_C_2009_ver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CCESS_C_2009_ver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lnDef>
  </a:objectDefaults>
  <a:extraClrSchemeLst>
    <a:extraClrScheme>
      <a:clrScheme name="ACCESS_C_2009_ver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CCESS_C_2009_ver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CCESS_C_2009_ver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CCESS_C_2009_ver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CCESS_C_2009_ver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CCESS_C_2009_ver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CCESS_C_2009_ver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CCESS_C_2009_ver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CCESS_C_2009_ver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CCESS_C_2009_ver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CCESS_C_2009_ver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CCESS_C_2009_ver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ACCESS_C_2009_ver1</Template>
  <TotalTime>0</TotalTime>
  <Words>66473</Words>
  <Application>WPS 演示</Application>
  <PresentationFormat>在屏幕上显示</PresentationFormat>
  <Paragraphs>2451</Paragraphs>
  <Slides>179</Slides>
  <Notes>113</Notes>
  <HiddenSlides>0</HiddenSlides>
  <MMClips>0</MMClips>
  <ScaleCrop>false</ScaleCrop>
  <HeadingPairs>
    <vt:vector size="8" baseType="variant">
      <vt:variant>
        <vt:lpstr>已用的字体</vt:lpstr>
      </vt:variant>
      <vt:variant>
        <vt:i4>13</vt:i4>
      </vt:variant>
      <vt:variant>
        <vt:lpstr>主题</vt:lpstr>
      </vt:variant>
      <vt:variant>
        <vt:i4>3</vt:i4>
      </vt:variant>
      <vt:variant>
        <vt:lpstr>幻灯片标题</vt:lpstr>
      </vt:variant>
      <vt:variant>
        <vt:i4>179</vt:i4>
      </vt:variant>
      <vt:variant>
        <vt:lpstr>自定义放映</vt:lpstr>
      </vt:variant>
      <vt:variant>
        <vt:i4>1</vt:i4>
      </vt:variant>
    </vt:vector>
  </HeadingPairs>
  <TitlesOfParts>
    <vt:vector size="196" baseType="lpstr">
      <vt:lpstr>Arial</vt:lpstr>
      <vt:lpstr>宋体</vt:lpstr>
      <vt:lpstr>Wingdings</vt:lpstr>
      <vt:lpstr>MS PGothic</vt:lpstr>
      <vt:lpstr>黑体</vt:lpstr>
      <vt:lpstr>微软雅黑</vt:lpstr>
      <vt:lpstr>Arial Unicode MS</vt:lpstr>
      <vt:lpstr>Palatino</vt:lpstr>
      <vt:lpstr>Palatino Linotype</vt:lpstr>
      <vt:lpstr>Helvetica</vt:lpstr>
      <vt:lpstr>Times New Roman</vt:lpstr>
      <vt:lpstr>隶书</vt:lpstr>
      <vt:lpstr>华文仿宋</vt:lpstr>
      <vt:lpstr>ACCESS_C_2009_ver1</vt:lpstr>
      <vt:lpstr>2_ACCESS_C_2009_ver1</vt:lpstr>
      <vt:lpstr>3_ACCESS_C_2009_ver1</vt:lpstr>
      <vt:lpstr>Modern Software Engineering</vt:lpstr>
      <vt:lpstr>Course Overview   </vt:lpstr>
      <vt:lpstr>Course Overview   </vt:lpstr>
      <vt:lpstr>Course Overview （3 parts）  </vt:lpstr>
      <vt:lpstr>Course Overview   </vt:lpstr>
      <vt:lpstr>Course Overview</vt:lpstr>
      <vt:lpstr>Course Overview   </vt:lpstr>
      <vt:lpstr>软件工程的重要性</vt:lpstr>
      <vt:lpstr>Why &amp; How   </vt:lpstr>
      <vt:lpstr>注意事项</vt:lpstr>
      <vt:lpstr>Teacher</vt:lpstr>
      <vt:lpstr>PowerPoint 演示文稿</vt:lpstr>
      <vt:lpstr>PowerPoint 演示文稿</vt:lpstr>
      <vt:lpstr>1.1 The Nature of Software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 Layered Technology 软件工程是一种层次化的技术； 软件工程的基础是过程</vt:lpstr>
      <vt:lpstr>Quality Focus</vt:lpstr>
      <vt:lpstr>Process   Model</vt:lpstr>
      <vt:lpstr>Methods</vt:lpstr>
      <vt:lpstr>Tools( suport) </vt:lpstr>
      <vt:lpstr>1.3 Software Process</vt:lpstr>
      <vt:lpstr>1.3.1 A Process Framework</vt:lpstr>
      <vt:lpstr>Framework Activities（generic）</vt:lpstr>
      <vt:lpstr>1.3.2 Umbrella Activities(普适性活动)</vt:lpstr>
      <vt:lpstr>Adapting a Process Model</vt:lpstr>
      <vt:lpstr>1.4  Software Engineering Practice</vt:lpstr>
      <vt:lpstr>1.4.1 The Essence of Practice 实践的精髓</vt:lpstr>
      <vt:lpstr>1.Understand the Problem</vt:lpstr>
      <vt:lpstr>2.Plan the Solution</vt:lpstr>
      <vt:lpstr>3.Carry Out the Plan</vt:lpstr>
      <vt:lpstr>4. Examine the Result</vt:lpstr>
      <vt:lpstr>1.4.2 Hooker’s General Principles</vt:lpstr>
      <vt:lpstr>Software Myths</vt:lpstr>
      <vt:lpstr>软件影响当今社会的方方面面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How It all Starts</vt:lpstr>
      <vt:lpstr>Review</vt:lpstr>
      <vt:lpstr>Review</vt:lpstr>
      <vt:lpstr>Review</vt:lpstr>
      <vt:lpstr>A Layered Technology 软件工程是一种层次化的技术； 软件工程的基础是过程</vt:lpstr>
      <vt:lpstr>Review</vt:lpstr>
      <vt:lpstr>软件过程五个框架活动 Framework Activities（generic）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Process Framework</vt:lpstr>
      <vt:lpstr>PowerPoint 演示文稿</vt:lpstr>
      <vt:lpstr>PowerPoint 演示文稿</vt:lpstr>
      <vt:lpstr>SW Process and SW  Engineering</vt:lpstr>
      <vt:lpstr>Process Flow</vt:lpstr>
      <vt:lpstr>2.2 Defining Framework Activity</vt:lpstr>
      <vt:lpstr>PowerPoint 演示文稿</vt:lpstr>
      <vt:lpstr>2.3 Identifying a Task Set</vt:lpstr>
      <vt:lpstr>2.3 Identifying a Task Set</vt:lpstr>
      <vt:lpstr>PowerPoint 演示文稿</vt:lpstr>
      <vt:lpstr>PowerPoint 演示文稿</vt:lpstr>
      <vt:lpstr>2.4 Process Assessment and Improvement</vt:lpstr>
      <vt:lpstr>（同前页）</vt:lpstr>
      <vt:lpstr>Software process assessment</vt:lpstr>
      <vt:lpstr>CMM &amp; CMMI （参考）</vt:lpstr>
      <vt:lpstr>CMM &amp; CMMI （参考）</vt:lpstr>
      <vt:lpstr>CMMI： （参考）</vt:lpstr>
      <vt:lpstr>CMMI： （参考）</vt:lpstr>
      <vt:lpstr>PowerPoint 演示文稿</vt:lpstr>
      <vt:lpstr>CMM vs CMMI （参考）</vt:lpstr>
      <vt:lpstr>Criticism （参考）</vt:lpstr>
      <vt:lpstr>Summary</vt:lpstr>
      <vt:lpstr>Summary: Process Flow</vt:lpstr>
      <vt:lpstr>Exercise</vt:lpstr>
      <vt:lpstr>Exercise</vt:lpstr>
      <vt:lpstr>Exercise</vt:lpstr>
      <vt:lpstr>PowerPoint 演示文稿</vt:lpstr>
      <vt:lpstr>Prescriptive Process Models惯用过程模型</vt:lpstr>
      <vt:lpstr>软件开发</vt:lpstr>
      <vt:lpstr>PowerPoint 演示文稿</vt:lpstr>
      <vt:lpstr>Waterfall Process Model</vt:lpstr>
      <vt:lpstr>PowerPoint 演示文稿</vt:lpstr>
      <vt:lpstr>Prototyping Process Model</vt:lpstr>
      <vt:lpstr>PowerPoint 演示文稿</vt:lpstr>
      <vt:lpstr>PowerPoint 演示文稿</vt:lpstr>
      <vt:lpstr>PowerPoint 演示文稿</vt:lpstr>
      <vt:lpstr>Spiral Process Model</vt:lpstr>
      <vt:lpstr>PowerPoint 演示文稿</vt:lpstr>
      <vt:lpstr>PowerPoint 演示文稿</vt:lpstr>
      <vt:lpstr>Unified Process Model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Summary</vt:lpstr>
      <vt:lpstr>Summary</vt:lpstr>
      <vt:lpstr>Summary</vt:lpstr>
      <vt:lpstr>Summary</vt:lpstr>
      <vt:lpstr>PowerPoint 演示文稿</vt:lpstr>
      <vt:lpstr>PowerPoint 演示文稿</vt:lpstr>
      <vt:lpstr>PowerPoint 演示文稿</vt:lpstr>
      <vt:lpstr>PowerPoint 演示文稿</vt:lpstr>
      <vt:lpstr>Homework No.2 2024-9-12</vt:lpstr>
      <vt:lpstr>Homework No.2 2024-9-12</vt:lpstr>
      <vt:lpstr>PowerPoint 演示文稿</vt:lpstr>
      <vt:lpstr>PowerPoint 演示文稿</vt:lpstr>
      <vt:lpstr>PowerPoint 演示文稿</vt:lpstr>
      <vt:lpstr>PowerPoint 演示文稿</vt:lpstr>
      <vt:lpstr>The Manifesto for Agile （同前）</vt:lpstr>
      <vt:lpstr>PowerPoint 演示文稿</vt:lpstr>
      <vt:lpstr>Why use Agility  -&gt;   CHANGE</vt:lpstr>
      <vt:lpstr>Why use Agility</vt:lpstr>
      <vt:lpstr>PowerPoint 演示文稿</vt:lpstr>
      <vt:lpstr>PowerPoint 演示文稿</vt:lpstr>
      <vt:lpstr>3.2 Agility and the Cost of Change</vt:lpstr>
      <vt:lpstr>PowerPoint 演示文稿</vt:lpstr>
      <vt:lpstr>3.3.1Agility Principles </vt:lpstr>
      <vt:lpstr>3.3.1 Agility Principles </vt:lpstr>
      <vt:lpstr>Human factor（参考）</vt:lpstr>
      <vt:lpstr>Self-organization </vt:lpstr>
      <vt:lpstr>示例：</vt:lpstr>
      <vt:lpstr>PowerPoint 演示文稿</vt:lpstr>
      <vt:lpstr>PowerPoint 演示文稿</vt:lpstr>
      <vt:lpstr>PowerPoint 演示文稿</vt:lpstr>
      <vt:lpstr>PowerPoint 演示文稿</vt:lpstr>
      <vt:lpstr>Scrum Details（总结）</vt:lpstr>
      <vt:lpstr>PowerPoint 演示文稿</vt:lpstr>
      <vt:lpstr>Extreme Programming (XP) Framework</vt:lpstr>
      <vt:lpstr>XP Details（总结）</vt:lpstr>
      <vt:lpstr>PowerPoint 演示文稿</vt:lpstr>
      <vt:lpstr>PowerPoint 演示文稿</vt:lpstr>
      <vt:lpstr>PowerPoint 演示文稿</vt:lpstr>
      <vt:lpstr>PowerPoint 演示文稿</vt:lpstr>
      <vt:lpstr>3.5.2 Kanban 日语"看板"，カンバン</vt:lpstr>
      <vt:lpstr>3.5.2 Kanban Framework</vt:lpstr>
      <vt:lpstr>Kanban Details</vt:lpstr>
      <vt:lpstr>3.5.3 DevOps(Development &amp;Operations）</vt:lpstr>
      <vt:lpstr>DevOps Details</vt:lpstr>
      <vt:lpstr>PowerPoint 演示文稿</vt:lpstr>
      <vt:lpstr>Summary</vt:lpstr>
      <vt:lpstr>PowerPoint 演示文稿</vt:lpstr>
      <vt:lpstr>PowerPoint 演示文稿</vt:lpstr>
      <vt:lpstr>Summary</vt:lpstr>
      <vt:lpstr>PowerPoint 演示文稿</vt:lpstr>
      <vt:lpstr>PowerPoint 演示文稿</vt:lpstr>
      <vt:lpstr>PowerPoint 演示文稿</vt:lpstr>
      <vt:lpstr>PowerPoint 演示文稿</vt:lpstr>
      <vt:lpstr>自定义放映 1</vt:lpstr>
    </vt:vector>
  </TitlesOfParts>
  <Company>ACCESS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OPUS 10夏</dc:title>
  <dc:creator>ACCESS</dc:creator>
  <cp:lastModifiedBy>岚山风</cp:lastModifiedBy>
  <cp:revision>751</cp:revision>
  <dcterms:created xsi:type="dcterms:W3CDTF">2009-05-24T08:36:00Z</dcterms:created>
  <dcterms:modified xsi:type="dcterms:W3CDTF">2024-10-07T12:17:21Z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720AF326DD7F41D383BF317489773A4F</vt:lpwstr>
  </property>
</Properties>
</file>