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9" r:id="rId4"/>
    <p:sldId id="267" r:id="rId5"/>
    <p:sldId id="268" r:id="rId6"/>
    <p:sldId id="276" r:id="rId7"/>
    <p:sldId id="277" r:id="rId8"/>
    <p:sldId id="287" r:id="rId9"/>
    <p:sldId id="288" r:id="rId10"/>
    <p:sldId id="262" r:id="rId11"/>
    <p:sldId id="263" r:id="rId12"/>
    <p:sldId id="264" r:id="rId13"/>
    <p:sldId id="265" r:id="rId14"/>
    <p:sldId id="266" r:id="rId15"/>
    <p:sldId id="261" r:id="rId16"/>
    <p:sldId id="260" r:id="rId17"/>
    <p:sldId id="269" r:id="rId18"/>
    <p:sldId id="273" r:id="rId19"/>
    <p:sldId id="284" r:id="rId20"/>
    <p:sldId id="272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11" autoAdjust="0"/>
    <p:restoredTop sz="90929"/>
  </p:normalViewPr>
  <p:slideViewPr>
    <p:cSldViewPr>
      <p:cViewPr varScale="1">
        <p:scale>
          <a:sx n="101" d="100"/>
          <a:sy n="101" d="100"/>
        </p:scale>
        <p:origin x="8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EA1F86C-ECEA-4BA4-9447-3165DDA6A23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9790BA-79FD-484C-A2E4-BB49BD2A3E4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92" charset="0"/>
        <a:ea typeface="ＭＳ Ｐゴシック" pitchFamily="9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92" charset="0"/>
        <a:ea typeface="ＭＳ Ｐゴシック" pitchFamily="9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92" charset="0"/>
        <a:ea typeface="ＭＳ Ｐゴシック" pitchFamily="9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92" charset="0"/>
        <a:ea typeface="ＭＳ Ｐゴシック" pitchFamily="9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6C186B-FF64-48D7-B092-0372051E2EEE}" type="slidenum">
              <a:rPr lang="en-US"/>
              <a:pPr/>
              <a:t>1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CD112C-0163-48AE-908F-E3455E44A953}" type="slidenum">
              <a:rPr lang="en-US"/>
              <a:pPr/>
              <a:t>10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4B096A-BF30-4968-B871-283F3E9FB105}" type="slidenum">
              <a:rPr lang="en-US"/>
              <a:pPr/>
              <a:t>11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D686A-FD60-462A-B788-315238FD980B}" type="slidenum">
              <a:rPr lang="en-US"/>
              <a:pPr/>
              <a:t>12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63146-5BB9-4D42-BDEF-2D7C01CA7193}" type="slidenum">
              <a:rPr lang="en-US"/>
              <a:pPr/>
              <a:t>13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0C36A6-CF1F-44D2-BF81-BF9317B0D9BC}" type="slidenum">
              <a:rPr lang="en-US"/>
              <a:pPr/>
              <a:t>14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3DFF82-7607-4059-AC98-F9352FBB05B7}" type="slidenum">
              <a:rPr lang="en-US"/>
              <a:pPr/>
              <a:t>15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9E8D84-E00D-4BC4-ABD2-E4C074D635AA}" type="slidenum">
              <a:rPr lang="en-US"/>
              <a:pPr/>
              <a:t>16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956DA1-7046-49F4-9CD7-9276528910EE}" type="slidenum">
              <a:rPr lang="en-US"/>
              <a:pPr/>
              <a:t>17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504A78-95E9-4DFF-918C-A5F955FB3DA2}" type="slidenum">
              <a:rPr lang="en-US"/>
              <a:pPr/>
              <a:t>18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A1F715-F466-44BA-A2AA-C94B65E47D61}" type="slidenum">
              <a:rPr lang="en-US"/>
              <a:pPr/>
              <a:t>19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A0E0C6-7B72-4889-BAD7-C1E2B5B0B8E2}" type="slidenum">
              <a:rPr lang="en-US"/>
              <a:pPr/>
              <a:t>2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0D2896-7D16-4B00-83EE-371B3B1EEED6}" type="slidenum">
              <a:rPr lang="en-US"/>
              <a:pPr/>
              <a:t>20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CA8B9D-CFB3-48A1-B5F3-775EBCC61EBE}" type="slidenum">
              <a:rPr lang="en-US"/>
              <a:pPr/>
              <a:t>3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B60051-26B9-453B-A5B6-CFC32F38E074}" type="slidenum">
              <a:rPr lang="en-US"/>
              <a:pPr/>
              <a:t>4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85BB2-18D7-4172-9168-8595A098314C}" type="slidenum">
              <a:rPr lang="en-US"/>
              <a:pPr/>
              <a:t>5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FB09C8-44FB-45AC-93D8-73A1A1EAFC38}" type="slidenum">
              <a:rPr lang="en-US"/>
              <a:pPr/>
              <a:t>6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1BCA94-E60B-48B2-9BC6-1A2B0397C24E}" type="slidenum">
              <a:rPr lang="en-US"/>
              <a:pPr/>
              <a:t>7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EB2329-6126-4396-B1C0-1FACBDD14454}" type="slidenum">
              <a:rPr lang="en-US"/>
              <a:pPr/>
              <a:t>8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0FE705-0F6D-403E-8FC7-70E375398F13}" type="slidenum">
              <a:rPr lang="en-US"/>
              <a:pPr/>
              <a:t>9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447800"/>
            <a:ext cx="7315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6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99ED0-A9EB-4FF7-BBAC-D2B0B7EB2B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381000"/>
            <a:ext cx="1847850" cy="5181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1000"/>
            <a:ext cx="5391150" cy="5181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E98D6F-9438-4187-965E-9A7195386B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40749F-24FC-496B-8AC7-64178F7BA7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16CDC-8ABE-4744-9E3A-A4C87B53C7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371600"/>
            <a:ext cx="36195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1371600"/>
            <a:ext cx="36195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F2611-06DF-4B53-B88F-19D7A3F7E0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4DD323-0132-44C7-B137-A01D2110AD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D611BD-9EC3-40BC-9564-774845B65A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EBF302-9AA5-4D83-AA6C-990C31F882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6E18EF-CD01-4AA2-AB53-9691516882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4DB669-39C4-470D-9EBA-276F312FD2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81000"/>
            <a:ext cx="739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371600"/>
            <a:ext cx="7391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D02B1A32-478D-4F02-9579-ADB07FA1BC9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276288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E77D23"/>
          </a:solidFill>
          <a:latin typeface="+mn-lt"/>
          <a:ea typeface="ＭＳ Ｐゴシック" pitchFamily="92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276288"/>
          </a:solidFill>
          <a:latin typeface="+mn-lt"/>
          <a:ea typeface="ＭＳ Ｐゴシック" pitchFamily="92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E77D23"/>
          </a:solidFill>
          <a:latin typeface="Times New Roman" pitchFamily="92" charset="0"/>
          <a:ea typeface="ＭＳ Ｐゴシック" pitchFamily="92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76288"/>
          </a:solidFill>
          <a:latin typeface="Times New Roman" pitchFamily="92" charset="0"/>
          <a:ea typeface="ＭＳ Ｐゴシック" pitchFamily="92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76288"/>
          </a:solidFill>
          <a:latin typeface="Times New Roman" pitchFamily="92" charset="0"/>
          <a:ea typeface="ＭＳ Ｐゴシック" pitchFamily="92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76288"/>
          </a:solidFill>
          <a:latin typeface="Times New Roman" pitchFamily="92" charset="0"/>
          <a:ea typeface="ＭＳ Ｐゴシック" pitchFamily="92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76288"/>
          </a:solidFill>
          <a:latin typeface="Times New Roman" pitchFamily="92" charset="0"/>
          <a:ea typeface="ＭＳ Ｐゴシック" pitchFamily="92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76288"/>
          </a:solidFill>
          <a:latin typeface="Times New Roman" pitchFamily="92" charset="0"/>
          <a:ea typeface="ＭＳ Ｐゴシック" pitchFamily="9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Apache Performance Tuning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Part 2: Scaling Out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209800" y="4572000"/>
            <a:ext cx="529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Trebuchet MS" pitchFamily="92" charset="0"/>
              </a:rPr>
              <a:t>Sander Temme &lt;sander@temme.net&gt;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Balancing Schemes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DNS Tricks</a:t>
            </a:r>
          </a:p>
          <a:p>
            <a:r>
              <a:rPr lang="en-US"/>
              <a:t>Peer Server Pools</a:t>
            </a:r>
          </a:p>
          <a:p>
            <a:pPr lvl="1"/>
            <a:r>
              <a:rPr lang="en-US"/>
              <a:t>Network Load Balancing (Win2k3)</a:t>
            </a:r>
          </a:p>
          <a:p>
            <a:pPr lvl="1"/>
            <a:r>
              <a:rPr lang="en-US"/>
              <a:t>Wackamole</a:t>
            </a:r>
          </a:p>
          <a:p>
            <a:r>
              <a:rPr lang="en-US"/>
              <a:t>Load Balancing Appliance</a:t>
            </a:r>
          </a:p>
          <a:p>
            <a:pPr lvl="1"/>
            <a:r>
              <a:rPr lang="en-US"/>
              <a:t>Box from F5, Juniper, Cisco, Foundry, …</a:t>
            </a:r>
          </a:p>
          <a:p>
            <a:pPr lvl="1"/>
            <a:r>
              <a:rPr lang="en-US"/>
              <a:t>Linux Virtual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Round-Robin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Easy!</a:t>
            </a:r>
          </a:p>
          <a:p>
            <a:r>
              <a:rPr lang="en-US"/>
              <a:t>Multiple A Records in DNS Zone File</a:t>
            </a:r>
          </a:p>
          <a:p>
            <a:r>
              <a:rPr lang="en-US"/>
              <a:t>Not Smart:</a:t>
            </a:r>
          </a:p>
          <a:p>
            <a:pPr lvl="1"/>
            <a:r>
              <a:rPr lang="en-US"/>
              <a:t>DNS Lookups are cached</a:t>
            </a:r>
          </a:p>
          <a:p>
            <a:pPr lvl="1"/>
            <a:r>
              <a:rPr lang="en-US"/>
              <a:t>Load on Server</a:t>
            </a:r>
          </a:p>
          <a:p>
            <a:pPr lvl="1"/>
            <a:r>
              <a:rPr lang="en-US"/>
              <a:t>Server Outage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Zone File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217613" y="1295400"/>
            <a:ext cx="7697787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300">
                <a:latin typeface="Courier New" pitchFamily="92" charset="0"/>
              </a:rPr>
              <a:t>scalingout.org. 86400 IN SOA ns.scalingout.org. sctemme.scalingout.org. (</a:t>
            </a:r>
          </a:p>
          <a:p>
            <a:r>
              <a:rPr lang="en-US" sz="1300">
                <a:latin typeface="Courier New" pitchFamily="92" charset="0"/>
              </a:rPr>
              <a:t>           2006051401 ; Serial                        </a:t>
            </a:r>
          </a:p>
          <a:p>
            <a:r>
              <a:rPr lang="en-US" sz="1300">
                <a:latin typeface="Courier New" pitchFamily="92" charset="0"/>
              </a:rPr>
              <a:t>           86400      ; refresh (1 day)</a:t>
            </a:r>
          </a:p>
          <a:p>
            <a:r>
              <a:rPr lang="en-US" sz="1300">
                <a:latin typeface="Courier New" pitchFamily="92" charset="0"/>
              </a:rPr>
              <a:t>           7200       ; retry  (2 hours)</a:t>
            </a:r>
          </a:p>
          <a:p>
            <a:r>
              <a:rPr lang="en-US" sz="1300">
                <a:latin typeface="Courier New" pitchFamily="92" charset="0"/>
              </a:rPr>
              <a:t>           8640000    ; expire (10 days)</a:t>
            </a:r>
          </a:p>
          <a:p>
            <a:r>
              <a:rPr lang="en-US" sz="1300">
                <a:latin typeface="Courier New" pitchFamily="92" charset="0"/>
              </a:rPr>
              <a:t>           86400 )    ; minimum (1 day)</a:t>
            </a:r>
          </a:p>
          <a:p>
            <a:endParaRPr lang="en-US" sz="1300">
              <a:latin typeface="Courier New" pitchFamily="92" charset="0"/>
            </a:endParaRPr>
          </a:p>
          <a:p>
            <a:r>
              <a:rPr lang="en-US" sz="1300">
                <a:latin typeface="Courier New" pitchFamily="92" charset="0"/>
              </a:rPr>
              <a:t>scalingout.org.     IN      NS      bagheera.scalingout.org.</a:t>
            </a:r>
          </a:p>
          <a:p>
            <a:endParaRPr lang="en-US" sz="1300">
              <a:latin typeface="Courier New" pitchFamily="92" charset="0"/>
            </a:endParaRPr>
          </a:p>
          <a:p>
            <a:r>
              <a:rPr lang="en-US" sz="1300">
                <a:latin typeface="Courier New" pitchFamily="92" charset="0"/>
              </a:rPr>
              <a:t>gw              IN      A       10.11.0.1</a:t>
            </a:r>
          </a:p>
          <a:p>
            <a:r>
              <a:rPr lang="en-US" sz="1300">
                <a:latin typeface="Courier New" pitchFamily="92" charset="0"/>
              </a:rPr>
              <a:t>bagheera        IN      A       10.11.0.2</a:t>
            </a:r>
          </a:p>
          <a:p>
            <a:endParaRPr lang="en-US" sz="1300">
              <a:latin typeface="Courier New" pitchFamily="92" charset="0"/>
            </a:endParaRPr>
          </a:p>
          <a:p>
            <a:r>
              <a:rPr lang="en-US" sz="1300">
                <a:latin typeface="Courier New" pitchFamily="92" charset="0"/>
              </a:rPr>
              <a:t>; ...</a:t>
            </a:r>
          </a:p>
          <a:p>
            <a:endParaRPr lang="en-US" sz="1300">
              <a:latin typeface="Courier New" pitchFamily="92" charset="0"/>
            </a:endParaRPr>
          </a:p>
          <a:p>
            <a:r>
              <a:rPr lang="en-US" sz="1300">
                <a:latin typeface="Courier New" pitchFamily="92" charset="0"/>
              </a:rPr>
              <a:t>mail            IN      CNAME   bagheera</a:t>
            </a:r>
          </a:p>
          <a:p>
            <a:r>
              <a:rPr lang="en-US" sz="1300">
                <a:latin typeface="Courier New" pitchFamily="92" charset="0"/>
              </a:rPr>
              <a:t>ns              IN      CNAME   bagheera</a:t>
            </a:r>
          </a:p>
          <a:p>
            <a:endParaRPr lang="en-US" sz="1300">
              <a:latin typeface="Courier New" pitchFamily="92" charset="0"/>
            </a:endParaRPr>
          </a:p>
          <a:p>
            <a:r>
              <a:rPr lang="en-US" sz="1300">
                <a:latin typeface="Courier New" pitchFamily="92" charset="0"/>
              </a:rPr>
              <a:t>www             IN      A       10.11.0.113</a:t>
            </a:r>
          </a:p>
          <a:p>
            <a:r>
              <a:rPr lang="en-US" sz="1300">
                <a:latin typeface="Courier New" pitchFamily="92" charset="0"/>
              </a:rPr>
              <a:t>                IN      A       10.11.0.114</a:t>
            </a:r>
          </a:p>
          <a:p>
            <a:r>
              <a:rPr lang="en-US" sz="1300">
                <a:latin typeface="Courier New" pitchFamily="92" charset="0"/>
              </a:rPr>
              <a:t>                IN      A       10.11.0.115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Peer-based: NLB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Windows 2000 Server Enterprise Ed., Windows Server 2003</a:t>
            </a:r>
          </a:p>
          <a:p>
            <a:pPr>
              <a:lnSpc>
                <a:spcPct val="90000"/>
              </a:lnSpc>
            </a:pPr>
            <a:r>
              <a:rPr lang="en-US"/>
              <a:t>Up to 32 hosts in cluster</a:t>
            </a:r>
          </a:p>
          <a:p>
            <a:pPr>
              <a:lnSpc>
                <a:spcPct val="90000"/>
              </a:lnSpc>
            </a:pPr>
            <a:r>
              <a:rPr lang="en-US"/>
              <a:t>All hosts assume cluster IP, MAC</a:t>
            </a:r>
          </a:p>
          <a:p>
            <a:pPr>
              <a:lnSpc>
                <a:spcPct val="90000"/>
              </a:lnSpc>
            </a:pPr>
            <a:r>
              <a:rPr lang="en-US"/>
              <a:t>NLB makes LB decision</a:t>
            </a:r>
          </a:p>
          <a:p>
            <a:pPr lvl="1">
              <a:lnSpc>
                <a:spcPct val="90000"/>
              </a:lnSpc>
            </a:pPr>
            <a:r>
              <a:rPr lang="en-US"/>
              <a:t>Only one host gets to answer TCP handshake</a:t>
            </a:r>
          </a:p>
          <a:p>
            <a:pPr>
              <a:lnSpc>
                <a:spcPct val="90000"/>
              </a:lnSpc>
            </a:pPr>
            <a:r>
              <a:rPr lang="en-US"/>
              <a:t>Should be application independent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Peer-based: Wackamole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High Availability Solution</a:t>
            </a:r>
          </a:p>
          <a:p>
            <a:r>
              <a:rPr lang="en-US"/>
              <a:t>When Host Fails</a:t>
            </a:r>
          </a:p>
          <a:p>
            <a:pPr lvl="1"/>
            <a:r>
              <a:rPr lang="en-US"/>
              <a:t>Other hosts take over its IP addresses</a:t>
            </a:r>
          </a:p>
          <a:p>
            <a:pPr lvl="1"/>
            <a:r>
              <a:rPr lang="en-US"/>
              <a:t>Distribute IP addresses among cluster</a:t>
            </a:r>
          </a:p>
          <a:p>
            <a:pPr lvl="1"/>
            <a:r>
              <a:rPr lang="en-US"/>
              <a:t>Every IP address reliably available</a:t>
            </a:r>
          </a:p>
          <a:p>
            <a:r>
              <a:rPr lang="en-US"/>
              <a:t>No Load Balancing!</a:t>
            </a:r>
          </a:p>
          <a:p>
            <a:pPr lvl="1"/>
            <a:r>
              <a:rPr lang="en-US"/>
              <a:t>Use with RR DNS (or something)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405063" y="5562600"/>
            <a:ext cx="5367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 pitchFamily="92" charset="0"/>
              </a:rPr>
              <a:t>http://www.backhand.org/wackamole/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Balancing Device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3684588"/>
            <a:ext cx="2322513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0488" y="4591050"/>
            <a:ext cx="2322512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37313" y="2781300"/>
            <a:ext cx="2322512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084263" y="3594100"/>
            <a:ext cx="9731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Client</a:t>
            </a:r>
            <a:endParaRPr lang="en-US" sz="2400">
              <a:latin typeface="Times" pitchFamily="92" charset="0"/>
            </a:endParaRPr>
          </a:p>
        </p:txBody>
      </p:sp>
      <p:cxnSp>
        <p:nvCxnSpPr>
          <p:cNvPr id="9225" name="AutoShape 9"/>
          <p:cNvCxnSpPr>
            <a:cxnSpLocks noChangeShapeType="1"/>
            <a:stCxn id="9224" idx="3"/>
            <a:endCxn id="0" idx="1"/>
          </p:cNvCxnSpPr>
          <p:nvPr/>
        </p:nvCxnSpPr>
        <p:spPr bwMode="auto">
          <a:xfrm>
            <a:off x="2057400" y="3827463"/>
            <a:ext cx="4572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226" name="AutoShape 10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5930900" y="2924175"/>
            <a:ext cx="506413" cy="898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227" name="AutoShape 11"/>
          <p:cNvCxnSpPr>
            <a:cxnSpLocks noChangeShapeType="1"/>
            <a:stCxn id="0" idx="3"/>
            <a:endCxn id="0" idx="1"/>
          </p:cNvCxnSpPr>
          <p:nvPr/>
        </p:nvCxnSpPr>
        <p:spPr bwMode="auto">
          <a:xfrm>
            <a:off x="5930900" y="3822700"/>
            <a:ext cx="469900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228" name="AutoShape 12"/>
          <p:cNvCxnSpPr>
            <a:cxnSpLocks noChangeShapeType="1"/>
            <a:stCxn id="0" idx="3"/>
            <a:endCxn id="0" idx="1"/>
          </p:cNvCxnSpPr>
          <p:nvPr/>
        </p:nvCxnSpPr>
        <p:spPr bwMode="auto">
          <a:xfrm>
            <a:off x="5930900" y="3822700"/>
            <a:ext cx="509588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230" name="AutoShape 14"/>
          <p:cNvCxnSpPr>
            <a:cxnSpLocks noChangeShapeType="1"/>
            <a:stCxn id="0" idx="1"/>
            <a:endCxn id="0" idx="3"/>
          </p:cNvCxnSpPr>
          <p:nvPr/>
        </p:nvCxnSpPr>
        <p:spPr bwMode="auto">
          <a:xfrm flipH="1">
            <a:off x="4495800" y="3822700"/>
            <a:ext cx="60960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grpSp>
        <p:nvGrpSpPr>
          <p:cNvPr id="9232" name="Group 16"/>
          <p:cNvGrpSpPr>
            <a:grpSpLocks/>
          </p:cNvGrpSpPr>
          <p:nvPr/>
        </p:nvGrpSpPr>
        <p:grpSpPr bwMode="auto">
          <a:xfrm>
            <a:off x="2514600" y="3311525"/>
            <a:ext cx="1981200" cy="1033463"/>
            <a:chOff x="1266" y="2086"/>
            <a:chExt cx="1248" cy="651"/>
          </a:xfrm>
        </p:grpSpPr>
        <p:pic>
          <p:nvPicPr>
            <p:cNvPr id="9229" name="Picture 13" descr="cloud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66" y="2086"/>
              <a:ext cx="1248" cy="651"/>
            </a:xfrm>
            <a:prstGeom prst="rect">
              <a:avLst/>
            </a:prstGeom>
            <a:noFill/>
          </p:spPr>
        </p:pic>
        <p:sp>
          <p:nvSpPr>
            <p:cNvPr id="9231" name="Text Box 15"/>
            <p:cNvSpPr txBox="1">
              <a:spLocks noChangeArrowheads="1"/>
            </p:cNvSpPr>
            <p:nvPr/>
          </p:nvSpPr>
          <p:spPr bwMode="auto">
            <a:xfrm>
              <a:off x="1507" y="2238"/>
              <a:ext cx="7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Internet</a:t>
              </a:r>
            </a:p>
          </p:txBody>
        </p:sp>
      </p:grpSp>
      <p:pic>
        <p:nvPicPr>
          <p:cNvPr id="9233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3429000"/>
            <a:ext cx="8255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Balancing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One Load Balancer</a:t>
            </a:r>
          </a:p>
          <a:p>
            <a:pPr>
              <a:lnSpc>
                <a:spcPct val="90000"/>
              </a:lnSpc>
            </a:pPr>
            <a:r>
              <a:rPr lang="en-US"/>
              <a:t>Many Web Servers</a:t>
            </a:r>
          </a:p>
          <a:p>
            <a:pPr>
              <a:lnSpc>
                <a:spcPct val="90000"/>
              </a:lnSpc>
            </a:pPr>
            <a:r>
              <a:rPr lang="en-US"/>
              <a:t>Choice of Balancing Schemes</a:t>
            </a:r>
          </a:p>
          <a:p>
            <a:pPr lvl="1">
              <a:lnSpc>
                <a:spcPct val="90000"/>
              </a:lnSpc>
            </a:pPr>
            <a:r>
              <a:rPr lang="en-US"/>
              <a:t>Round-robin, Least Used, …</a:t>
            </a:r>
          </a:p>
          <a:p>
            <a:pPr>
              <a:lnSpc>
                <a:spcPct val="90000"/>
              </a:lnSpc>
            </a:pPr>
            <a:r>
              <a:rPr lang="en-US"/>
              <a:t>Reliability</a:t>
            </a:r>
          </a:p>
          <a:p>
            <a:pPr lvl="1">
              <a:lnSpc>
                <a:spcPct val="90000"/>
              </a:lnSpc>
            </a:pPr>
            <a:r>
              <a:rPr lang="en-US"/>
              <a:t>Heartbeats, unavailable servers don’t receive requests</a:t>
            </a:r>
          </a:p>
          <a:p>
            <a:pPr>
              <a:lnSpc>
                <a:spcPct val="90000"/>
              </a:lnSpc>
            </a:pPr>
            <a:r>
              <a:rPr lang="en-US"/>
              <a:t>Feature War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Virtual Server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Free, Open Source, etc.</a:t>
            </a:r>
          </a:p>
          <a:p>
            <a:r>
              <a:rPr lang="en-US"/>
              <a:t>IP Virtual Server module in kernel</a:t>
            </a:r>
          </a:p>
          <a:p>
            <a:r>
              <a:rPr lang="en-US"/>
              <a:t>Lots of auxiliary modules </a:t>
            </a:r>
          </a:p>
          <a:p>
            <a:pPr lvl="1"/>
            <a:r>
              <a:rPr lang="en-US"/>
              <a:t>Like a box of Legos</a:t>
            </a:r>
          </a:p>
          <a:p>
            <a:pPr lvl="1"/>
            <a:r>
              <a:rPr lang="en-US"/>
              <a:t>May come with Your Distribution</a:t>
            </a:r>
          </a:p>
          <a:p>
            <a:r>
              <a:rPr lang="en-US"/>
              <a:t>Do It Yourself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057400" y="5486400"/>
            <a:ext cx="5367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 pitchFamily="92" charset="0"/>
              </a:rPr>
              <a:t>http://www.linuxvirtualserver.org/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8413" y="228600"/>
            <a:ext cx="137001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Example: mod_proxy_balancer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 in Apache HTTP Server 2.2</a:t>
            </a:r>
          </a:p>
          <a:p>
            <a:r>
              <a:rPr lang="en-US"/>
              <a:t>Part of mod_proxy</a:t>
            </a:r>
          </a:p>
          <a:p>
            <a:r>
              <a:rPr lang="en-US"/>
              <a:t>Two Load Balancing Methods</a:t>
            </a:r>
          </a:p>
          <a:p>
            <a:pPr lvl="1"/>
            <a:r>
              <a:rPr lang="en-US"/>
              <a:t>By number of requests</a:t>
            </a:r>
          </a:p>
          <a:p>
            <a:pPr lvl="1"/>
            <a:r>
              <a:rPr lang="en-US"/>
              <a:t>By number of bytes</a:t>
            </a:r>
          </a:p>
          <a:p>
            <a:r>
              <a:rPr lang="en-US"/>
              <a:t>Detects failed backends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Apache Configuration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1143000" y="1711325"/>
            <a:ext cx="7743825" cy="400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urier New" pitchFamily="92" charset="0"/>
              </a:rPr>
              <a:t>Listen 80</a:t>
            </a:r>
          </a:p>
          <a:p>
            <a:r>
              <a:rPr lang="en-US" sz="1600">
                <a:latin typeface="Courier New" pitchFamily="92" charset="0"/>
              </a:rPr>
              <a:t>LogLevel debug</a:t>
            </a:r>
          </a:p>
          <a:p>
            <a:r>
              <a:rPr lang="en-US" sz="1600">
                <a:latin typeface="Courier New" pitchFamily="92" charset="0"/>
              </a:rPr>
              <a:t>TransferLog logs/access_log</a:t>
            </a:r>
          </a:p>
          <a:p>
            <a:endParaRPr lang="en-US" sz="1600">
              <a:latin typeface="Courier New" pitchFamily="92" charset="0"/>
            </a:endParaRPr>
          </a:p>
          <a:p>
            <a:r>
              <a:rPr lang="en-US" sz="1600">
                <a:latin typeface="Courier New" pitchFamily="92" charset="0"/>
              </a:rPr>
              <a:t>LoadModule proxy_module modules/mod_proxy.so</a:t>
            </a:r>
          </a:p>
          <a:p>
            <a:r>
              <a:rPr lang="en-US" sz="1600">
                <a:latin typeface="Courier New" pitchFamily="92" charset="0"/>
              </a:rPr>
              <a:t>LoadModule proxy_http_module modules/mod_proxy_http.so</a:t>
            </a:r>
          </a:p>
          <a:p>
            <a:r>
              <a:rPr lang="en-US" sz="1600">
                <a:latin typeface="Courier New" pitchFamily="92" charset="0"/>
              </a:rPr>
              <a:t>LoadModule proxy_balancer_module modules/mod_proxy_balancer.so</a:t>
            </a:r>
          </a:p>
          <a:p>
            <a:endParaRPr lang="en-US" sz="1600">
              <a:latin typeface="Courier New" pitchFamily="92" charset="0"/>
            </a:endParaRPr>
          </a:p>
          <a:p>
            <a:r>
              <a:rPr lang="en-US" sz="1600">
                <a:latin typeface="Courier New" pitchFamily="92" charset="0"/>
              </a:rPr>
              <a:t>ProxyPass / balancer://mycluster/</a:t>
            </a:r>
          </a:p>
          <a:p>
            <a:r>
              <a:rPr lang="en-US" sz="1600">
                <a:latin typeface="Courier New" pitchFamily="92" charset="0"/>
              </a:rPr>
              <a:t>ProxyPassReverse / http://1.2.3.4:80</a:t>
            </a:r>
          </a:p>
          <a:p>
            <a:r>
              <a:rPr lang="en-US" sz="1600">
                <a:latin typeface="Courier New" pitchFamily="92" charset="0"/>
              </a:rPr>
              <a:t>ProxyPassReverse / http://1.2.3.5:80</a:t>
            </a:r>
          </a:p>
          <a:p>
            <a:endParaRPr lang="en-US" sz="1600">
              <a:latin typeface="Courier New" pitchFamily="92" charset="0"/>
            </a:endParaRPr>
          </a:p>
          <a:p>
            <a:r>
              <a:rPr lang="en-US" sz="1600">
                <a:latin typeface="Courier New" pitchFamily="92" charset="0"/>
              </a:rPr>
              <a:t>&lt;Proxy balancer://mycluster&gt;</a:t>
            </a:r>
          </a:p>
          <a:p>
            <a:r>
              <a:rPr lang="en-US" sz="1600">
                <a:latin typeface="Courier New" pitchFamily="92" charset="0"/>
              </a:rPr>
              <a:t>  BalancerMember http://1.2.3.4:80</a:t>
            </a:r>
          </a:p>
          <a:p>
            <a:r>
              <a:rPr lang="en-US" sz="1600">
                <a:latin typeface="Courier New" pitchFamily="92" charset="0"/>
              </a:rPr>
              <a:t>  BalancerMember http://1.2.3.5:80</a:t>
            </a:r>
          </a:p>
          <a:p>
            <a:r>
              <a:rPr lang="en-US" sz="1600">
                <a:latin typeface="Courier New" pitchFamily="92" charset="0"/>
              </a:rPr>
              <a:t>&lt;/Proxy&gt;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Redundancy in Hardware</a:t>
            </a:r>
          </a:p>
          <a:p>
            <a:r>
              <a:rPr lang="en-US"/>
              <a:t>Building Out: Separate Tiers </a:t>
            </a:r>
          </a:p>
          <a:p>
            <a:r>
              <a:rPr lang="en-US"/>
              <a:t>Building Out: Load Balancing</a:t>
            </a:r>
          </a:p>
          <a:p>
            <a:r>
              <a:rPr lang="en-US"/>
              <a:t>Caching Content</a:t>
            </a:r>
          </a:p>
          <a:p>
            <a:r>
              <a:rPr lang="en-US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Tomcat, mod_jk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Apache + mod_jk</a:t>
            </a:r>
          </a:p>
          <a:p>
            <a:r>
              <a:rPr lang="en-US"/>
              <a:t>Multiple Tomcat servers</a:t>
            </a:r>
          </a:p>
          <a:p>
            <a:r>
              <a:rPr lang="en-US"/>
              <a:t>Balancer Worker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7172" name="Picture 4" descr="CIMG075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4657725" y="1685925"/>
            <a:ext cx="4953000" cy="3714750"/>
          </a:xfrm>
          <a:prstGeom prst="rect">
            <a:avLst/>
          </a:prstGeom>
          <a:noFill/>
        </p:spPr>
      </p:pic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do This?</a:t>
            </a:r>
          </a:p>
          <a:p>
            <a:pPr lvl="1"/>
            <a:r>
              <a:rPr lang="en-US"/>
              <a:t>Scalability (Oh my gosh, I’m so popular!)</a:t>
            </a:r>
          </a:p>
          <a:p>
            <a:pPr lvl="1"/>
            <a:r>
              <a:rPr lang="en-US"/>
              <a:t>Reliability (We need five nines!)</a:t>
            </a:r>
          </a:p>
          <a:p>
            <a:r>
              <a:rPr lang="en-US"/>
              <a:t>Why NOT do This?</a:t>
            </a:r>
          </a:p>
          <a:p>
            <a:pPr lvl="1"/>
            <a:r>
              <a:rPr lang="en-US"/>
              <a:t>It costs money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Redundancy in Hardware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Moving Parts Break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Hard Disks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Power Supplies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Hard Disks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Fans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Hard Disks</a:t>
            </a:r>
          </a:p>
          <a:p>
            <a:pPr>
              <a:lnSpc>
                <a:spcPct val="90000"/>
              </a:lnSpc>
            </a:pPr>
            <a:r>
              <a:rPr lang="en-US" sz="2800"/>
              <a:t>Buy High Quality Disks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Refurbished, OEM, Brand Name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Which has longer warranty?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Which is more reliable?</a:t>
            </a:r>
          </a:p>
        </p:txBody>
      </p:sp>
      <p:pic>
        <p:nvPicPr>
          <p:cNvPr id="26628" name="Picture 4" descr="datacenter-we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143000"/>
            <a:ext cx="3733800" cy="2789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391400" cy="660400"/>
          </a:xfrm>
        </p:spPr>
        <p:txBody>
          <a:bodyPr/>
          <a:lstStyle/>
          <a:p>
            <a:r>
              <a:rPr lang="en-US"/>
              <a:t>Server Configuration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Mirror those Disks</a:t>
            </a:r>
          </a:p>
          <a:p>
            <a:pPr lvl="1"/>
            <a:r>
              <a:rPr lang="en-US"/>
              <a:t>Install the RAID utility</a:t>
            </a:r>
          </a:p>
          <a:p>
            <a:pPr lvl="1"/>
            <a:r>
              <a:rPr lang="en-US"/>
              <a:t>Have it warn you</a:t>
            </a:r>
          </a:p>
          <a:p>
            <a:pPr lvl="1"/>
            <a:r>
              <a:rPr lang="en-US"/>
              <a:t>RAID is no good if you don’t learn of failures!</a:t>
            </a:r>
          </a:p>
          <a:p>
            <a:r>
              <a:rPr lang="en-US"/>
              <a:t>Redundant Power Supplies</a:t>
            </a:r>
          </a:p>
          <a:p>
            <a:pPr lvl="1"/>
            <a:r>
              <a:rPr lang="en-US"/>
              <a:t>On different circuits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Vertically</a:t>
            </a:r>
          </a:p>
        </p:txBody>
      </p:sp>
      <p:pic>
        <p:nvPicPr>
          <p:cNvPr id="40974" name="Picture 14" descr="ThreeTierDiagra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7300" y="2514600"/>
            <a:ext cx="7429500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Vertically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Move Services to Other Hosts</a:t>
            </a:r>
          </a:p>
          <a:p>
            <a:pPr>
              <a:lnSpc>
                <a:spcPct val="90000"/>
              </a:lnSpc>
            </a:pPr>
            <a:r>
              <a:rPr lang="en-US"/>
              <a:t>Pros: </a:t>
            </a:r>
          </a:p>
          <a:p>
            <a:pPr lvl="1">
              <a:lnSpc>
                <a:spcPct val="90000"/>
              </a:lnSpc>
            </a:pPr>
            <a:r>
              <a:rPr lang="en-US"/>
              <a:t>Less resource contention</a:t>
            </a:r>
          </a:p>
          <a:p>
            <a:pPr lvl="1">
              <a:lnSpc>
                <a:spcPct val="90000"/>
              </a:lnSpc>
            </a:pPr>
            <a:r>
              <a:rPr lang="en-US"/>
              <a:t>Specialized hardware</a:t>
            </a:r>
          </a:p>
          <a:p>
            <a:pPr lvl="1">
              <a:lnSpc>
                <a:spcPct val="90000"/>
              </a:lnSpc>
            </a:pPr>
            <a:r>
              <a:rPr lang="en-US"/>
              <a:t>Scale out tiers individually</a:t>
            </a:r>
          </a:p>
          <a:p>
            <a:pPr>
              <a:lnSpc>
                <a:spcPct val="90000"/>
              </a:lnSpc>
            </a:pPr>
            <a:r>
              <a:rPr lang="en-US"/>
              <a:t>Cons:</a:t>
            </a:r>
          </a:p>
          <a:p>
            <a:pPr lvl="1">
              <a:lnSpc>
                <a:spcPct val="90000"/>
              </a:lnSpc>
            </a:pPr>
            <a:r>
              <a:rPr lang="en-US"/>
              <a:t>Development/Deployment harder</a:t>
            </a:r>
          </a:p>
          <a:p>
            <a:pPr lvl="1">
              <a:lnSpc>
                <a:spcPct val="90000"/>
              </a:lnSpc>
            </a:pPr>
            <a:r>
              <a:rPr lang="en-US"/>
              <a:t>More hosts to manage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Horizontally</a:t>
            </a:r>
          </a:p>
        </p:txBody>
      </p:sp>
      <p:pic>
        <p:nvPicPr>
          <p:cNvPr id="87044" name="Picture 4" descr="LoadBalancerDiagra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600200"/>
            <a:ext cx="7404100" cy="330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Horizontally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Multiple servers per tier</a:t>
            </a:r>
          </a:p>
          <a:p>
            <a:r>
              <a:rPr lang="en-US"/>
              <a:t>All receive requests</a:t>
            </a:r>
          </a:p>
          <a:p>
            <a:r>
              <a:rPr lang="en-US"/>
              <a:t>All serve same content</a:t>
            </a:r>
          </a:p>
          <a:p>
            <a:r>
              <a:rPr lang="en-US"/>
              <a:t>Some arbitration scheme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 Speaker Slid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990033"/>
      </a:accent2>
      <a:accent3>
        <a:srgbClr val="FFFFFF"/>
      </a:accent3>
      <a:accent4>
        <a:srgbClr val="000000"/>
      </a:accent4>
      <a:accent5>
        <a:srgbClr val="DAEDEF"/>
      </a:accent5>
      <a:accent6>
        <a:srgbClr val="8A002D"/>
      </a:accent6>
      <a:hlink>
        <a:srgbClr val="990033"/>
      </a:hlink>
      <a:folHlink>
        <a:srgbClr val="990033"/>
      </a:folHlink>
    </a:clrScheme>
    <a:fontScheme name="AC Speaker Slid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92" charset="0"/>
            <a:ea typeface="ＭＳ Ｐゴシック" pitchFamily="92" charset="-128"/>
            <a:cs typeface="ＭＳ Ｐゴシック" pitchFamily="9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92" charset="0"/>
            <a:ea typeface="ＭＳ Ｐゴシック" pitchFamily="92" charset="-128"/>
            <a:cs typeface="ＭＳ Ｐゴシック" pitchFamily="92" charset="-128"/>
          </a:defRPr>
        </a:defPPr>
      </a:lstStyle>
    </a:lnDef>
  </a:objectDefaults>
  <a:extraClrSchemeLst>
    <a:extraClrScheme>
      <a:clrScheme name="AC Speaker Slide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 Speaker Slide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 Speaker Slide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 Speaker Slide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 Speaker Slide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 Speaker Slide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Speaker Slide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Speaker Slide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Speaker Slide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Speaker Slide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Speaker Slide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Speaker Slide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Graymalkin:Applications:Microsoft Office 2004:Templates:My Templates:AC Speaker Slide Template.pot</Template>
  <TotalTime>25496</TotalTime>
  <Words>578</Words>
  <Application>Microsoft Office PowerPoint</Application>
  <PresentationFormat>On-screen Show (4:3)</PresentationFormat>
  <Paragraphs>169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ＭＳ Ｐゴシック</vt:lpstr>
      <vt:lpstr>Arial</vt:lpstr>
      <vt:lpstr>Courier New</vt:lpstr>
      <vt:lpstr>Times</vt:lpstr>
      <vt:lpstr>Times New Roman</vt:lpstr>
      <vt:lpstr>Trebuchet MS</vt:lpstr>
      <vt:lpstr>AC Speaker Slide Template</vt:lpstr>
      <vt:lpstr>Apache Performance Tuning</vt:lpstr>
      <vt:lpstr>Agenda</vt:lpstr>
      <vt:lpstr>Introduction</vt:lpstr>
      <vt:lpstr>Redundancy in Hardware</vt:lpstr>
      <vt:lpstr>Server Configuration</vt:lpstr>
      <vt:lpstr>Scaling Vertically</vt:lpstr>
      <vt:lpstr>Scaling Vertically</vt:lpstr>
      <vt:lpstr>Scaling Horizontally</vt:lpstr>
      <vt:lpstr>Scaling Horizontally</vt:lpstr>
      <vt:lpstr>Load Balancing Schemes</vt:lpstr>
      <vt:lpstr>DNS Round-Robin</vt:lpstr>
      <vt:lpstr>Example Zone File</vt:lpstr>
      <vt:lpstr>Peer-based: NLB</vt:lpstr>
      <vt:lpstr>Peer-based: Wackamole</vt:lpstr>
      <vt:lpstr>Load Balancing Device</vt:lpstr>
      <vt:lpstr>Load Balancing</vt:lpstr>
      <vt:lpstr>Linux Virtual Server</vt:lpstr>
      <vt:lpstr>Example: mod_proxy_balancer</vt:lpstr>
      <vt:lpstr>Apache Configuration</vt:lpstr>
      <vt:lpstr>Example: Tomcat, mod_jk</vt:lpstr>
    </vt:vector>
  </TitlesOfParts>
  <Company>Britestream Networks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Temme</dc:creator>
  <cp:lastModifiedBy>Windows User</cp:lastModifiedBy>
  <cp:revision>48</cp:revision>
  <dcterms:created xsi:type="dcterms:W3CDTF">2008-04-09T11:00:49Z</dcterms:created>
  <dcterms:modified xsi:type="dcterms:W3CDTF">2018-02-20T22:03:55Z</dcterms:modified>
</cp:coreProperties>
</file>