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57" r:id="rId3"/>
    <p:sldId id="259" r:id="rId4"/>
    <p:sldId id="267" r:id="rId5"/>
    <p:sldId id="268" r:id="rId6"/>
    <p:sldId id="276" r:id="rId7"/>
    <p:sldId id="277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1" r:id="rId16"/>
    <p:sldId id="260" r:id="rId17"/>
    <p:sldId id="269" r:id="rId18"/>
    <p:sldId id="273" r:id="rId19"/>
    <p:sldId id="284" r:id="rId20"/>
    <p:sldId id="272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90929"/>
  </p:normalViewPr>
  <p:slideViewPr>
    <p:cSldViewPr>
      <p:cViewPr varScale="1">
        <p:scale>
          <a:sx n="101" d="100"/>
          <a:sy n="101" d="100"/>
        </p:scale>
        <p:origin x="7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100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17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23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1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24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6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0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26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1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27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9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28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6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29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30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5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0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5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33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5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34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3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35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1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36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4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37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38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4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39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40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3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41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8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42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3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43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277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26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45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13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46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4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47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26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48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7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49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50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04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9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52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00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53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20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54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36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55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90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56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57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57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067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58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65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59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60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65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61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26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62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10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63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00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64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88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65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639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66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29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67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3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68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66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69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70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36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64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72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69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73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22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74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25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75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24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76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4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77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11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78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78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79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2896-7D16-4B00-83EE-371B3B1EEED6}" type="slidenum">
              <a:rPr lang="en-US"/>
              <a:pPr/>
              <a:t>80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88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81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71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82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1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83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99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84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95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85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40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B09C8-44FB-45AC-93D8-73A1A1EAFC38}" type="slidenum">
              <a:rPr lang="en-US"/>
              <a:pPr/>
              <a:t>86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15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CA94-E60B-48B2-9BC6-1A2B0397C24E}" type="slidenum">
              <a:rPr lang="en-US"/>
              <a:pPr/>
              <a:t>87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0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B2329-6126-4396-B1C0-1FACBDD14454}" type="slidenum">
              <a:rPr lang="en-US"/>
              <a:pPr/>
              <a:t>88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16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89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FE705-0F6D-403E-8FC7-70E375398F13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2C-0163-48AE-908F-E3455E44A953}" type="slidenum">
              <a:rPr lang="en-US"/>
              <a:pPr/>
              <a:t>90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32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B096A-BF30-4968-B871-283F3E9FB105}" type="slidenum">
              <a:rPr lang="en-US"/>
              <a:pPr/>
              <a:t>91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74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D686A-FD60-462A-B788-315238FD980B}" type="slidenum">
              <a:rPr lang="en-US"/>
              <a:pPr/>
              <a:t>92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004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63146-5BB9-4D42-BDEF-2D7C01CA7193}" type="slidenum">
              <a:rPr lang="en-US"/>
              <a:pPr/>
              <a:t>93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23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C36A6-CF1F-44D2-BF81-BF9317B0D9BC}" type="slidenum">
              <a:rPr lang="en-US"/>
              <a:pPr/>
              <a:t>94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96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DFF82-7607-4059-AC98-F9352FBB05B7}" type="slidenum">
              <a:rPr lang="en-US"/>
              <a:pPr/>
              <a:t>95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38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E8D84-E00D-4BC4-ABD2-E4C074D635AA}" type="slidenum">
              <a:rPr lang="en-US"/>
              <a:pPr/>
              <a:t>96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27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6DA1-7046-49F4-9CD7-9276528910EE}" type="slidenum">
              <a:rPr lang="en-US"/>
              <a:pPr/>
              <a:t>97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98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4A78-95E9-4DFF-918C-A5F955FB3DA2}" type="slidenum">
              <a:rPr lang="en-US"/>
              <a:pPr/>
              <a:t>98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385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1F715-F466-44BA-A2AA-C94B65E47D61}" type="slidenum">
              <a:rPr lang="en-US"/>
              <a:pPr/>
              <a:t>99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  <p:extLst>
      <p:ext uri="{BB962C8B-B14F-4D97-AF65-F5344CB8AC3E}">
        <p14:creationId xmlns:p14="http://schemas.microsoft.com/office/powerpoint/2010/main" val="587598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  <p:extLst>
      <p:ext uri="{BB962C8B-B14F-4D97-AF65-F5344CB8AC3E}">
        <p14:creationId xmlns:p14="http://schemas.microsoft.com/office/powerpoint/2010/main" val="14211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78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  <p:extLst>
      <p:ext uri="{BB962C8B-B14F-4D97-AF65-F5344CB8AC3E}">
        <p14:creationId xmlns:p14="http://schemas.microsoft.com/office/powerpoint/2010/main" val="14466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31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  <p:extLst>
      <p:ext uri="{BB962C8B-B14F-4D97-AF65-F5344CB8AC3E}">
        <p14:creationId xmlns:p14="http://schemas.microsoft.com/office/powerpoint/2010/main" val="9012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56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  <p:extLst>
      <p:ext uri="{BB962C8B-B14F-4D97-AF65-F5344CB8AC3E}">
        <p14:creationId xmlns:p14="http://schemas.microsoft.com/office/powerpoint/2010/main" val="38497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0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  <p:extLst>
      <p:ext uri="{BB962C8B-B14F-4D97-AF65-F5344CB8AC3E}">
        <p14:creationId xmlns:p14="http://schemas.microsoft.com/office/powerpoint/2010/main" val="5829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  <p:extLst>
      <p:ext uri="{BB962C8B-B14F-4D97-AF65-F5344CB8AC3E}">
        <p14:creationId xmlns:p14="http://schemas.microsoft.com/office/powerpoint/2010/main" val="29551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  <p:extLst>
      <p:ext uri="{BB962C8B-B14F-4D97-AF65-F5344CB8AC3E}">
        <p14:creationId xmlns:p14="http://schemas.microsoft.com/office/powerpoint/2010/main" val="12181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  <p:extLst>
      <p:ext uri="{BB962C8B-B14F-4D97-AF65-F5344CB8AC3E}">
        <p14:creationId xmlns:p14="http://schemas.microsoft.com/office/powerpoint/2010/main" val="26284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5995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  <p:extLst>
      <p:ext uri="{BB962C8B-B14F-4D97-AF65-F5344CB8AC3E}">
        <p14:creationId xmlns:p14="http://schemas.microsoft.com/office/powerpoint/2010/main" val="4073672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03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  <p:extLst>
      <p:ext uri="{BB962C8B-B14F-4D97-AF65-F5344CB8AC3E}">
        <p14:creationId xmlns:p14="http://schemas.microsoft.com/office/powerpoint/2010/main" val="13054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81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  <p:extLst>
      <p:ext uri="{BB962C8B-B14F-4D97-AF65-F5344CB8AC3E}">
        <p14:creationId xmlns:p14="http://schemas.microsoft.com/office/powerpoint/2010/main" val="8207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  <p:extLst>
      <p:ext uri="{BB962C8B-B14F-4D97-AF65-F5344CB8AC3E}">
        <p14:creationId xmlns:p14="http://schemas.microsoft.com/office/powerpoint/2010/main" val="30973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  <p:extLst>
      <p:ext uri="{BB962C8B-B14F-4D97-AF65-F5344CB8AC3E}">
        <p14:creationId xmlns:p14="http://schemas.microsoft.com/office/powerpoint/2010/main" val="992890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  <p:extLst>
      <p:ext uri="{BB962C8B-B14F-4D97-AF65-F5344CB8AC3E}">
        <p14:creationId xmlns:p14="http://schemas.microsoft.com/office/powerpoint/2010/main" val="30728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49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  <p:extLst>
      <p:ext uri="{BB962C8B-B14F-4D97-AF65-F5344CB8AC3E}">
        <p14:creationId xmlns:p14="http://schemas.microsoft.com/office/powerpoint/2010/main" val="1021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0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  <p:extLst>
      <p:ext uri="{BB962C8B-B14F-4D97-AF65-F5344CB8AC3E}">
        <p14:creationId xmlns:p14="http://schemas.microsoft.com/office/powerpoint/2010/main" val="38794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5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  <p:extLst>
      <p:ext uri="{BB962C8B-B14F-4D97-AF65-F5344CB8AC3E}">
        <p14:creationId xmlns:p14="http://schemas.microsoft.com/office/powerpoint/2010/main" val="24536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56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  <p:extLst>
      <p:ext uri="{BB962C8B-B14F-4D97-AF65-F5344CB8AC3E}">
        <p14:creationId xmlns:p14="http://schemas.microsoft.com/office/powerpoint/2010/main" val="2865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  <p:extLst>
      <p:ext uri="{BB962C8B-B14F-4D97-AF65-F5344CB8AC3E}">
        <p14:creationId xmlns:p14="http://schemas.microsoft.com/office/powerpoint/2010/main" val="36238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  <p:extLst>
      <p:ext uri="{BB962C8B-B14F-4D97-AF65-F5344CB8AC3E}">
        <p14:creationId xmlns:p14="http://schemas.microsoft.com/office/powerpoint/2010/main" val="16279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  <p:extLst>
      <p:ext uri="{BB962C8B-B14F-4D97-AF65-F5344CB8AC3E}">
        <p14:creationId xmlns:p14="http://schemas.microsoft.com/office/powerpoint/2010/main" val="23585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15151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  <p:extLst>
      <p:ext uri="{BB962C8B-B14F-4D97-AF65-F5344CB8AC3E}">
        <p14:creationId xmlns:p14="http://schemas.microsoft.com/office/powerpoint/2010/main" val="1543135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81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  <p:extLst>
      <p:ext uri="{BB962C8B-B14F-4D97-AF65-F5344CB8AC3E}">
        <p14:creationId xmlns:p14="http://schemas.microsoft.com/office/powerpoint/2010/main" val="770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4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  <p:extLst>
      <p:ext uri="{BB962C8B-B14F-4D97-AF65-F5344CB8AC3E}">
        <p14:creationId xmlns:p14="http://schemas.microsoft.com/office/powerpoint/2010/main" val="1473817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  <p:extLst>
      <p:ext uri="{BB962C8B-B14F-4D97-AF65-F5344CB8AC3E}">
        <p14:creationId xmlns:p14="http://schemas.microsoft.com/office/powerpoint/2010/main" val="1185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  <p:extLst>
      <p:ext uri="{BB962C8B-B14F-4D97-AF65-F5344CB8AC3E}">
        <p14:creationId xmlns:p14="http://schemas.microsoft.com/office/powerpoint/2010/main" val="401083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  <p:extLst>
      <p:ext uri="{BB962C8B-B14F-4D97-AF65-F5344CB8AC3E}">
        <p14:creationId xmlns:p14="http://schemas.microsoft.com/office/powerpoint/2010/main" val="20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157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  <p:extLst>
      <p:ext uri="{BB962C8B-B14F-4D97-AF65-F5344CB8AC3E}">
        <p14:creationId xmlns:p14="http://schemas.microsoft.com/office/powerpoint/2010/main" val="9899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3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  <p:extLst>
      <p:ext uri="{BB962C8B-B14F-4D97-AF65-F5344CB8AC3E}">
        <p14:creationId xmlns:p14="http://schemas.microsoft.com/office/powerpoint/2010/main" val="23135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9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  <p:extLst>
      <p:ext uri="{BB962C8B-B14F-4D97-AF65-F5344CB8AC3E}">
        <p14:creationId xmlns:p14="http://schemas.microsoft.com/office/powerpoint/2010/main" val="2726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1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  <p:extLst>
      <p:ext uri="{BB962C8B-B14F-4D97-AF65-F5344CB8AC3E}">
        <p14:creationId xmlns:p14="http://schemas.microsoft.com/office/powerpoint/2010/main" val="10138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  <p:extLst>
      <p:ext uri="{BB962C8B-B14F-4D97-AF65-F5344CB8AC3E}">
        <p14:creationId xmlns:p14="http://schemas.microsoft.com/office/powerpoint/2010/main" val="32863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  <p:extLst>
      <p:ext uri="{BB962C8B-B14F-4D97-AF65-F5344CB8AC3E}">
        <p14:creationId xmlns:p14="http://schemas.microsoft.com/office/powerpoint/2010/main" val="16474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  <p:extLst>
      <p:ext uri="{BB962C8B-B14F-4D97-AF65-F5344CB8AC3E}">
        <p14:creationId xmlns:p14="http://schemas.microsoft.com/office/powerpoint/2010/main" val="40017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52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  <p:extLst>
      <p:ext uri="{BB962C8B-B14F-4D97-AF65-F5344CB8AC3E}">
        <p14:creationId xmlns:p14="http://schemas.microsoft.com/office/powerpoint/2010/main" val="3490864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26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  <p:extLst>
      <p:ext uri="{BB962C8B-B14F-4D97-AF65-F5344CB8AC3E}">
        <p14:creationId xmlns:p14="http://schemas.microsoft.com/office/powerpoint/2010/main" val="9568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74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  <p:extLst>
      <p:ext uri="{BB962C8B-B14F-4D97-AF65-F5344CB8AC3E}">
        <p14:creationId xmlns:p14="http://schemas.microsoft.com/office/powerpoint/2010/main" val="1874243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  <p:extLst>
      <p:ext uri="{BB962C8B-B14F-4D97-AF65-F5344CB8AC3E}">
        <p14:creationId xmlns:p14="http://schemas.microsoft.com/office/powerpoint/2010/main" val="2090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Tomcat, mod_jk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Apache + mod_jk</a:t>
            </a:r>
          </a:p>
          <a:p>
            <a:r>
              <a:rPr lang="en-US"/>
              <a:t>Multiple Tomcat servers</a:t>
            </a:r>
          </a:p>
          <a:p>
            <a:r>
              <a:rPr lang="en-US"/>
              <a:t>Balancer Worker</a:t>
            </a:r>
          </a:p>
        </p:txBody>
      </p:sp>
    </p:spTree>
    <p:extLst>
      <p:ext uri="{BB962C8B-B14F-4D97-AF65-F5344CB8AC3E}">
        <p14:creationId xmlns:p14="http://schemas.microsoft.com/office/powerpoint/2010/main" val="373127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  <p:extLst>
      <p:ext uri="{BB962C8B-B14F-4D97-AF65-F5344CB8AC3E}">
        <p14:creationId xmlns:p14="http://schemas.microsoft.com/office/powerpoint/2010/main" val="8838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56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  <p:extLst>
      <p:ext uri="{BB962C8B-B14F-4D97-AF65-F5344CB8AC3E}">
        <p14:creationId xmlns:p14="http://schemas.microsoft.com/office/powerpoint/2010/main" val="18388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  <p:extLst>
      <p:ext uri="{BB962C8B-B14F-4D97-AF65-F5344CB8AC3E}">
        <p14:creationId xmlns:p14="http://schemas.microsoft.com/office/powerpoint/2010/main" val="12538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pic>
        <p:nvPicPr>
          <p:cNvPr id="40974" name="Picture 14" descr="ThreeTi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2514600"/>
            <a:ext cx="74295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47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Vertically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Move Services to Other Hosts</a:t>
            </a:r>
          </a:p>
          <a:p>
            <a:pPr>
              <a:lnSpc>
                <a:spcPct val="90000"/>
              </a:lnSpc>
            </a:pPr>
            <a:r>
              <a:rPr lang="en-US"/>
              <a:t>Pros: </a:t>
            </a:r>
          </a:p>
          <a:p>
            <a:pPr lvl="1">
              <a:lnSpc>
                <a:spcPct val="90000"/>
              </a:lnSpc>
            </a:pPr>
            <a:r>
              <a:rPr lang="en-US"/>
              <a:t>Less resource contention</a:t>
            </a:r>
          </a:p>
          <a:p>
            <a:pPr lvl="1">
              <a:lnSpc>
                <a:spcPct val="90000"/>
              </a:lnSpc>
            </a:pPr>
            <a:r>
              <a:rPr lang="en-US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/>
              <a:t>Scale out tiers individually</a:t>
            </a:r>
          </a:p>
          <a:p>
            <a:pPr>
              <a:lnSpc>
                <a:spcPct val="90000"/>
              </a:lnSpc>
            </a:pPr>
            <a:r>
              <a:rPr lang="en-US"/>
              <a:t>Cons:</a:t>
            </a:r>
          </a:p>
          <a:p>
            <a:pPr lvl="1">
              <a:lnSpc>
                <a:spcPct val="90000"/>
              </a:lnSpc>
            </a:pPr>
            <a:r>
              <a:rPr lang="en-US"/>
              <a:t>Development/Deployment harder</a:t>
            </a:r>
          </a:p>
          <a:p>
            <a:pPr lvl="1">
              <a:lnSpc>
                <a:spcPct val="90000"/>
              </a:lnSpc>
            </a:pPr>
            <a:r>
              <a:rPr lang="en-US"/>
              <a:t>More hosts to manage</a:t>
            </a:r>
          </a:p>
        </p:txBody>
      </p:sp>
    </p:spTree>
    <p:extLst>
      <p:ext uri="{BB962C8B-B14F-4D97-AF65-F5344CB8AC3E}">
        <p14:creationId xmlns:p14="http://schemas.microsoft.com/office/powerpoint/2010/main" val="42861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pic>
        <p:nvPicPr>
          <p:cNvPr id="87044" name="Picture 4" descr="LoadBalancer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7404100" cy="330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  <p:extLst>
      <p:ext uri="{BB962C8B-B14F-4D97-AF65-F5344CB8AC3E}">
        <p14:creationId xmlns:p14="http://schemas.microsoft.com/office/powerpoint/2010/main" val="21199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Horizontally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servers per tier</a:t>
            </a:r>
          </a:p>
          <a:p>
            <a:r>
              <a:rPr lang="en-US"/>
              <a:t>All receive requests</a:t>
            </a:r>
          </a:p>
          <a:p>
            <a:r>
              <a:rPr lang="en-US"/>
              <a:t>All serve same content</a:t>
            </a:r>
          </a:p>
          <a:p>
            <a:r>
              <a:rPr lang="en-US"/>
              <a:t>Some arbitration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Schemes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Tricks</a:t>
            </a:r>
          </a:p>
          <a:p>
            <a:r>
              <a:rPr lang="en-US"/>
              <a:t>Peer Server Pools</a:t>
            </a:r>
          </a:p>
          <a:p>
            <a:pPr lvl="1"/>
            <a:r>
              <a:rPr lang="en-US"/>
              <a:t>Network Load Balancing (Win2k3)</a:t>
            </a:r>
          </a:p>
          <a:p>
            <a:pPr lvl="1"/>
            <a:r>
              <a:rPr lang="en-US"/>
              <a:t>Wackamole</a:t>
            </a:r>
          </a:p>
          <a:p>
            <a:r>
              <a:rPr lang="en-US"/>
              <a:t>Load Balancing Appliance</a:t>
            </a:r>
          </a:p>
          <a:p>
            <a:pPr lvl="1"/>
            <a:r>
              <a:rPr lang="en-US"/>
              <a:t>Box from F5, Juniper, Cisco, Foundry, …</a:t>
            </a:r>
          </a:p>
          <a:p>
            <a:pPr lvl="1"/>
            <a:r>
              <a:rPr lang="en-US"/>
              <a:t>Linux Virtual Server</a:t>
            </a:r>
          </a:p>
        </p:txBody>
      </p:sp>
    </p:spTree>
    <p:extLst>
      <p:ext uri="{BB962C8B-B14F-4D97-AF65-F5344CB8AC3E}">
        <p14:creationId xmlns:p14="http://schemas.microsoft.com/office/powerpoint/2010/main" val="39209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Round-Robin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Easy!</a:t>
            </a:r>
          </a:p>
          <a:p>
            <a:r>
              <a:rPr lang="en-US"/>
              <a:t>Multiple A Records in DNS Zone File</a:t>
            </a:r>
          </a:p>
          <a:p>
            <a:r>
              <a:rPr lang="en-US"/>
              <a:t>Not Smart:</a:t>
            </a:r>
          </a:p>
          <a:p>
            <a:pPr lvl="1"/>
            <a:r>
              <a:rPr lang="en-US"/>
              <a:t>DNS Lookups are cached</a:t>
            </a:r>
          </a:p>
          <a:p>
            <a:pPr lvl="1"/>
            <a:r>
              <a:rPr lang="en-US"/>
              <a:t>Load on Server</a:t>
            </a:r>
          </a:p>
          <a:p>
            <a:pPr lvl="1"/>
            <a:r>
              <a:rPr lang="en-US"/>
              <a:t>Server Outage</a:t>
            </a:r>
          </a:p>
        </p:txBody>
      </p:sp>
    </p:spTree>
    <p:extLst>
      <p:ext uri="{BB962C8B-B14F-4D97-AF65-F5344CB8AC3E}">
        <p14:creationId xmlns:p14="http://schemas.microsoft.com/office/powerpoint/2010/main" val="3647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Zone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7613" y="1295400"/>
            <a:ext cx="7697787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Courier New" pitchFamily="92" charset="0"/>
              </a:rPr>
              <a:t>scalingout.org. 86400 IN SOA ns.scalingout.org. sctemme.scalingout.org. (</a:t>
            </a:r>
          </a:p>
          <a:p>
            <a:r>
              <a:rPr lang="en-US" sz="1300">
                <a:latin typeface="Courier New" pitchFamily="92" charset="0"/>
              </a:rPr>
              <a:t>           2006051401 ; Serial                        </a:t>
            </a:r>
          </a:p>
          <a:p>
            <a:r>
              <a:rPr lang="en-US" sz="1300">
                <a:latin typeface="Courier New" pitchFamily="92" charset="0"/>
              </a:rPr>
              <a:t>           86400      ; refresh (1 day)</a:t>
            </a:r>
          </a:p>
          <a:p>
            <a:r>
              <a:rPr lang="en-US" sz="1300">
                <a:latin typeface="Courier New" pitchFamily="92" charset="0"/>
              </a:rPr>
              <a:t>           7200       ; retry  (2 hours)</a:t>
            </a:r>
          </a:p>
          <a:p>
            <a:r>
              <a:rPr lang="en-US" sz="1300">
                <a:latin typeface="Courier New" pitchFamily="92" charset="0"/>
              </a:rPr>
              <a:t>           8640000    ; expire (10 days)</a:t>
            </a:r>
          </a:p>
          <a:p>
            <a:r>
              <a:rPr lang="en-US" sz="1300">
                <a:latin typeface="Courier New" pitchFamily="92" charset="0"/>
              </a:rPr>
              <a:t>           86400 )    ; minimum (1 day)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scalingout.org.     IN      NS      bagheera.scalingout.org.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gw              IN      A       10.11.0.1</a:t>
            </a:r>
          </a:p>
          <a:p>
            <a:r>
              <a:rPr lang="en-US" sz="1300">
                <a:latin typeface="Courier New" pitchFamily="92" charset="0"/>
              </a:rPr>
              <a:t>bagheera        IN      A       10.11.0.2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; ...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mail            IN      CNAME   bagheera</a:t>
            </a:r>
          </a:p>
          <a:p>
            <a:r>
              <a:rPr lang="en-US" sz="1300">
                <a:latin typeface="Courier New" pitchFamily="92" charset="0"/>
              </a:rPr>
              <a:t>ns              IN      CNAME   bagheera</a:t>
            </a:r>
          </a:p>
          <a:p>
            <a:endParaRPr lang="en-US" sz="1300">
              <a:latin typeface="Courier New" pitchFamily="92" charset="0"/>
            </a:endParaRPr>
          </a:p>
          <a:p>
            <a:r>
              <a:rPr lang="en-US" sz="1300">
                <a:latin typeface="Courier New" pitchFamily="92" charset="0"/>
              </a:rPr>
              <a:t>www             IN      A       10.11.0.113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10.11.0.114</a:t>
            </a:r>
          </a:p>
          <a:p>
            <a:r>
              <a:rPr lang="en-US" sz="1300">
                <a:latin typeface="Courier New" pitchFamily="92" charset="0"/>
              </a:rPr>
              <a:t>                IN      A       10.11.0.115</a:t>
            </a:r>
          </a:p>
        </p:txBody>
      </p:sp>
    </p:spTree>
    <p:extLst>
      <p:ext uri="{BB962C8B-B14F-4D97-AF65-F5344CB8AC3E}">
        <p14:creationId xmlns:p14="http://schemas.microsoft.com/office/powerpoint/2010/main" val="3525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NLB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Windows 2000 Server Enterprise Ed., Windows Server 2003</a:t>
            </a:r>
          </a:p>
          <a:p>
            <a:pPr>
              <a:lnSpc>
                <a:spcPct val="90000"/>
              </a:lnSpc>
            </a:pPr>
            <a:r>
              <a:rPr lang="en-US"/>
              <a:t>Up to 32 hosts in cluster</a:t>
            </a:r>
          </a:p>
          <a:p>
            <a:pPr>
              <a:lnSpc>
                <a:spcPct val="90000"/>
              </a:lnSpc>
            </a:pPr>
            <a:r>
              <a:rPr lang="en-US"/>
              <a:t>All hosts assume cluster IP, MAC</a:t>
            </a:r>
          </a:p>
          <a:p>
            <a:pPr>
              <a:lnSpc>
                <a:spcPct val="90000"/>
              </a:lnSpc>
            </a:pPr>
            <a:r>
              <a:rPr lang="en-US"/>
              <a:t>NLB makes LB decision</a:t>
            </a:r>
          </a:p>
          <a:p>
            <a:pPr lvl="1">
              <a:lnSpc>
                <a:spcPct val="90000"/>
              </a:lnSpc>
            </a:pPr>
            <a:r>
              <a:rPr lang="en-US"/>
              <a:t>Only one host gets to answer TCP handshake</a:t>
            </a:r>
          </a:p>
          <a:p>
            <a:pPr>
              <a:lnSpc>
                <a:spcPct val="90000"/>
              </a:lnSpc>
            </a:pPr>
            <a:r>
              <a:rPr lang="en-US"/>
              <a:t>Should be application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4185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Peer-based: Wackamole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Availability Solution</a:t>
            </a:r>
          </a:p>
          <a:p>
            <a:r>
              <a:rPr lang="en-US"/>
              <a:t>When Host Fails</a:t>
            </a:r>
          </a:p>
          <a:p>
            <a:pPr lvl="1"/>
            <a:r>
              <a:rPr lang="en-US"/>
              <a:t>Other hosts take over its IP addresses</a:t>
            </a:r>
          </a:p>
          <a:p>
            <a:pPr lvl="1"/>
            <a:r>
              <a:rPr lang="en-US"/>
              <a:t>Distribute IP addresses among cluster</a:t>
            </a:r>
          </a:p>
          <a:p>
            <a:pPr lvl="1"/>
            <a:r>
              <a:rPr lang="en-US"/>
              <a:t>Every IP address reliably available</a:t>
            </a:r>
          </a:p>
          <a:p>
            <a:r>
              <a:rPr lang="en-US"/>
              <a:t>No Load Balancing!</a:t>
            </a:r>
          </a:p>
          <a:p>
            <a:pPr lvl="1"/>
            <a:r>
              <a:rPr lang="en-US"/>
              <a:t>Use with RR DNS (or something)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405063" y="5562600"/>
            <a:ext cx="536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http://www.backhand.org/wackamole/</a:t>
            </a:r>
          </a:p>
        </p:txBody>
      </p:sp>
    </p:spTree>
    <p:extLst>
      <p:ext uri="{BB962C8B-B14F-4D97-AF65-F5344CB8AC3E}">
        <p14:creationId xmlns:p14="http://schemas.microsoft.com/office/powerpoint/2010/main" val="31552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Device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684588"/>
            <a:ext cx="2322513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488" y="459105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7313" y="2781300"/>
            <a:ext cx="2322512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4263" y="3594100"/>
            <a:ext cx="9731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Client</a:t>
            </a:r>
            <a:endParaRPr lang="en-US" sz="2400">
              <a:latin typeface="Times" pitchFamily="92" charset="0"/>
            </a:endParaRPr>
          </a:p>
        </p:txBody>
      </p:sp>
      <p:cxnSp>
        <p:nvCxnSpPr>
          <p:cNvPr id="9225" name="AutoShape 9"/>
          <p:cNvCxnSpPr>
            <a:cxnSpLocks noChangeShapeType="1"/>
            <a:stCxn id="9224" idx="3"/>
            <a:endCxn id="0" idx="1"/>
          </p:cNvCxnSpPr>
          <p:nvPr/>
        </p:nvCxnSpPr>
        <p:spPr bwMode="auto">
          <a:xfrm>
            <a:off x="2057400" y="3827463"/>
            <a:ext cx="4572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6" name="AutoShape 1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930900" y="2924175"/>
            <a:ext cx="506413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7" name="AutoShape 1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469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28" name="AutoShape 1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5930900" y="3822700"/>
            <a:ext cx="509588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30" name="AutoShape 14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4495800" y="3822700"/>
            <a:ext cx="609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514600" y="3311525"/>
            <a:ext cx="1981200" cy="1033463"/>
            <a:chOff x="1266" y="2086"/>
            <a:chExt cx="1248" cy="651"/>
          </a:xfrm>
        </p:grpSpPr>
        <p:pic>
          <p:nvPicPr>
            <p:cNvPr id="9229" name="Picture 13" descr="clo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66" y="2086"/>
              <a:ext cx="1248" cy="651"/>
            </a:xfrm>
            <a:prstGeom prst="rect">
              <a:avLst/>
            </a:prstGeom>
            <a:noFill/>
          </p:spPr>
        </p:pic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1507" y="223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Internet</a:t>
              </a:r>
            </a:p>
          </p:txBody>
        </p:sp>
      </p:grp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429000"/>
            <a:ext cx="8255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34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Load Balancer</a:t>
            </a:r>
          </a:p>
          <a:p>
            <a:pPr>
              <a:lnSpc>
                <a:spcPct val="90000"/>
              </a:lnSpc>
            </a:pPr>
            <a:r>
              <a:rPr lang="en-US"/>
              <a:t>Many Web Servers</a:t>
            </a:r>
          </a:p>
          <a:p>
            <a:pPr>
              <a:lnSpc>
                <a:spcPct val="90000"/>
              </a:lnSpc>
            </a:pPr>
            <a:r>
              <a:rPr lang="en-US"/>
              <a:t>Choice of Balancing Schemes</a:t>
            </a:r>
          </a:p>
          <a:p>
            <a:pPr lvl="1">
              <a:lnSpc>
                <a:spcPct val="90000"/>
              </a:lnSpc>
            </a:pPr>
            <a:r>
              <a:rPr lang="en-US"/>
              <a:t>Round-robin, Least Used, …</a:t>
            </a:r>
          </a:p>
          <a:p>
            <a:pPr>
              <a:lnSpc>
                <a:spcPct val="90000"/>
              </a:lnSpc>
            </a:pPr>
            <a:r>
              <a:rPr lang="en-US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Heartbeats, unavailable servers don’t receive requests</a:t>
            </a:r>
          </a:p>
          <a:p>
            <a:pPr>
              <a:lnSpc>
                <a:spcPct val="90000"/>
              </a:lnSpc>
            </a:pPr>
            <a:r>
              <a:rPr lang="en-US"/>
              <a:t>Feature War</a:t>
            </a:r>
          </a:p>
        </p:txBody>
      </p:sp>
    </p:spTree>
    <p:extLst>
      <p:ext uri="{BB962C8B-B14F-4D97-AF65-F5344CB8AC3E}">
        <p14:creationId xmlns:p14="http://schemas.microsoft.com/office/powerpoint/2010/main" val="13714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Virtual Server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Free, Open Source, etc.</a:t>
            </a:r>
          </a:p>
          <a:p>
            <a:r>
              <a:rPr lang="en-US"/>
              <a:t>IP Virtual Server module in kernel</a:t>
            </a:r>
          </a:p>
          <a:p>
            <a:r>
              <a:rPr lang="en-US"/>
              <a:t>Lots of auxiliary modules </a:t>
            </a:r>
          </a:p>
          <a:p>
            <a:pPr lvl="1"/>
            <a:r>
              <a:rPr lang="en-US"/>
              <a:t>Like a box of Legos</a:t>
            </a:r>
          </a:p>
          <a:p>
            <a:pPr lvl="1"/>
            <a:r>
              <a:rPr lang="en-US"/>
              <a:t>May come with Your Distribution</a:t>
            </a:r>
          </a:p>
          <a:p>
            <a:r>
              <a:rPr lang="en-US"/>
              <a:t>Do It Yourself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7400" y="5486400"/>
            <a:ext cx="536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92" charset="0"/>
              </a:rPr>
              <a:t>http://www.linuxvirtualserver.org/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8413" y="228600"/>
            <a:ext cx="13700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3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mod_proxy_balancer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in Apache HTTP Server 2.2</a:t>
            </a:r>
          </a:p>
          <a:p>
            <a:r>
              <a:rPr lang="en-US"/>
              <a:t>Part of mod_proxy</a:t>
            </a:r>
          </a:p>
          <a:p>
            <a:r>
              <a:rPr lang="en-US"/>
              <a:t>Two Load Balancing Methods</a:t>
            </a:r>
          </a:p>
          <a:p>
            <a:pPr lvl="1"/>
            <a:r>
              <a:rPr lang="en-US"/>
              <a:t>By number of requests</a:t>
            </a:r>
          </a:p>
          <a:p>
            <a:pPr lvl="1"/>
            <a:r>
              <a:rPr lang="en-US"/>
              <a:t>By number of bytes</a:t>
            </a:r>
          </a:p>
          <a:p>
            <a:r>
              <a:rPr lang="en-US"/>
              <a:t>Detects failed backends</a:t>
            </a:r>
          </a:p>
        </p:txBody>
      </p:sp>
    </p:spTree>
    <p:extLst>
      <p:ext uri="{BB962C8B-B14F-4D97-AF65-F5344CB8AC3E}">
        <p14:creationId xmlns:p14="http://schemas.microsoft.com/office/powerpoint/2010/main" val="3992878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Configuration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1711325"/>
            <a:ext cx="774382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92" charset="0"/>
              </a:rPr>
              <a:t>Listen 80</a:t>
            </a:r>
          </a:p>
          <a:p>
            <a:r>
              <a:rPr lang="en-US" sz="1600">
                <a:latin typeface="Courier New" pitchFamily="92" charset="0"/>
              </a:rPr>
              <a:t>LogLevel debug</a:t>
            </a:r>
          </a:p>
          <a:p>
            <a:r>
              <a:rPr lang="en-US" sz="1600">
                <a:latin typeface="Courier New" pitchFamily="92" charset="0"/>
              </a:rPr>
              <a:t>TransferLog logs/access_log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LoadModule proxy_module modules/mod_proxy.so</a:t>
            </a:r>
          </a:p>
          <a:p>
            <a:r>
              <a:rPr lang="en-US" sz="1600">
                <a:latin typeface="Courier New" pitchFamily="92" charset="0"/>
              </a:rPr>
              <a:t>LoadModule proxy_http_module modules/mod_proxy_http.so</a:t>
            </a:r>
          </a:p>
          <a:p>
            <a:r>
              <a:rPr lang="en-US" sz="1600">
                <a:latin typeface="Courier New" pitchFamily="92" charset="0"/>
              </a:rPr>
              <a:t>LoadModule proxy_balancer_module modules/mod_proxy_balancer.so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ProxyPass / balancer://mycluster/</a:t>
            </a:r>
          </a:p>
          <a:p>
            <a:r>
              <a:rPr lang="en-US" sz="1600">
                <a:latin typeface="Courier New" pitchFamily="92" charset="0"/>
              </a:rPr>
              <a:t>ProxyPassReverse / http://1.2.3.4:80</a:t>
            </a:r>
          </a:p>
          <a:p>
            <a:r>
              <a:rPr lang="en-US" sz="1600">
                <a:latin typeface="Courier New" pitchFamily="92" charset="0"/>
              </a:rPr>
              <a:t>ProxyPassReverse / http://1.2.3.5:80</a:t>
            </a:r>
          </a:p>
          <a:p>
            <a:endParaRPr lang="en-US" sz="1600">
              <a:latin typeface="Courier New" pitchFamily="92" charset="0"/>
            </a:endParaRPr>
          </a:p>
          <a:p>
            <a:r>
              <a:rPr lang="en-US" sz="1600">
                <a:latin typeface="Courier New" pitchFamily="92" charset="0"/>
              </a:rPr>
              <a:t>&lt;Proxy balancer://mycluster&gt;</a:t>
            </a:r>
          </a:p>
          <a:p>
            <a:r>
              <a:rPr lang="en-US" sz="1600">
                <a:latin typeface="Courier New" pitchFamily="92" charset="0"/>
              </a:rPr>
              <a:t>  BalancerMember http://1.2.3.4:80</a:t>
            </a:r>
          </a:p>
          <a:p>
            <a:r>
              <a:rPr lang="en-US" sz="1600">
                <a:latin typeface="Courier New" pitchFamily="92" charset="0"/>
              </a:rPr>
              <a:t>  BalancerMember http://1.2.3.5:80</a:t>
            </a:r>
          </a:p>
          <a:p>
            <a:r>
              <a:rPr lang="en-US" sz="1600">
                <a:latin typeface="Courier New" pitchFamily="92" charset="0"/>
              </a:rPr>
              <a:t>&lt;/Proxy&gt;</a:t>
            </a:r>
          </a:p>
        </p:txBody>
      </p:sp>
    </p:spTree>
    <p:extLst>
      <p:ext uri="{BB962C8B-B14F-4D97-AF65-F5344CB8AC3E}">
        <p14:creationId xmlns:p14="http://schemas.microsoft.com/office/powerpoint/2010/main" val="29612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25497</TotalTime>
  <Words>2890</Words>
  <Application>Microsoft Office PowerPoint</Application>
  <PresentationFormat>On-screen Show (4:3)</PresentationFormat>
  <Paragraphs>845</Paragraphs>
  <Slides>100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ＭＳ Ｐゴシック</vt:lpstr>
      <vt:lpstr>Arial</vt:lpstr>
      <vt:lpstr>Courier New</vt:lpstr>
      <vt:lpstr>Times</vt:lpstr>
      <vt:lpstr>Times New Roman</vt:lpstr>
      <vt:lpstr>Trebuchet MS</vt:lpstr>
      <vt:lpstr>AC Speaker Slide Template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  <vt:lpstr>Apache Performance Tuning</vt:lpstr>
      <vt:lpstr>Agenda</vt:lpstr>
      <vt:lpstr>Introduction</vt:lpstr>
      <vt:lpstr>Redundancy in Hardware</vt:lpstr>
      <vt:lpstr>Server Configuration</vt:lpstr>
      <vt:lpstr>Scaling Vertically</vt:lpstr>
      <vt:lpstr>Scaling Vertically</vt:lpstr>
      <vt:lpstr>Scaling Horizontally</vt:lpstr>
      <vt:lpstr>Scaling Horizontally</vt:lpstr>
      <vt:lpstr>Load Balancing Schemes</vt:lpstr>
      <vt:lpstr>DNS Round-Robin</vt:lpstr>
      <vt:lpstr>Example Zone File</vt:lpstr>
      <vt:lpstr>Peer-based: NLB</vt:lpstr>
      <vt:lpstr>Peer-based: Wackamole</vt:lpstr>
      <vt:lpstr>Load Balancing Device</vt:lpstr>
      <vt:lpstr>Load Balancing</vt:lpstr>
      <vt:lpstr>Linux Virtual Server</vt:lpstr>
      <vt:lpstr>Example: mod_proxy_balancer</vt:lpstr>
      <vt:lpstr>Apache Configuration</vt:lpstr>
      <vt:lpstr>Example: Tomcat, mod_jk</vt:lpstr>
    </vt:vector>
  </TitlesOfParts>
  <Company>Britestream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Windows User</cp:lastModifiedBy>
  <cp:revision>50</cp:revision>
  <dcterms:created xsi:type="dcterms:W3CDTF">2008-04-09T11:00:49Z</dcterms:created>
  <dcterms:modified xsi:type="dcterms:W3CDTF">2018-02-20T22:04:37Z</dcterms:modified>
</cp:coreProperties>
</file>