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6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8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76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20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8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87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65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3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83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6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2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9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4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4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3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3024F-0E6B-4F64-9367-66120562E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Administración de proyectos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B88D5-682A-48C1-874D-95B44CC6F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Julian Camilo Gomez Jaramillo</a:t>
            </a:r>
          </a:p>
        </p:txBody>
      </p:sp>
    </p:spTree>
    <p:extLst>
      <p:ext uri="{BB962C8B-B14F-4D97-AF65-F5344CB8AC3E}">
        <p14:creationId xmlns:p14="http://schemas.microsoft.com/office/powerpoint/2010/main" val="271853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74BBCE-01EF-48BA-A24E-214A12CF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CO" dirty="0"/>
              <a:t>Gestión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176C2-4D55-49AD-ABBD-BC0D6B86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835"/>
            <a:ext cx="8596668" cy="45945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300" dirty="0"/>
              <a:t>Selección del equipo </a:t>
            </a:r>
          </a:p>
          <a:p>
            <a:pPr>
              <a:lnSpc>
                <a:spcPct val="90000"/>
              </a:lnSpc>
            </a:pPr>
            <a:r>
              <a:rPr lang="es-CO" sz="1300" dirty="0"/>
              <a:t>El proceso de software (y todo proyecto de software) está poblado de participantes, quienes pueden organizarse en alguna de las siguientes áreas: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Gerentes ejecutivos, quienes definen los temas empresariales que con frecuencia tienen una influencia significativa sobre el proyecto.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Gerentes de proyecto (técnicos), quienes deben planificar, motivar, organizar y controlar a los profesionales que hacen el trabajo de software.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Profesionales que aportan las habilidades técnicas que se necesitan para someter a ingeniería un producto o aplicación.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Clientes que especifican los requerimientos para el software que se va a fabricar, así como otros participantes que tienen un interés periférico en el resultado.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Usuarios finales, quienes interactúan con el software una vez que se libera para su uso productivo.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300" dirty="0"/>
              <a:t>Todo proyecto de software está poblado con personas que están dentro de esta taxonomía.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300" dirty="0"/>
              <a:t> Para ser efectivo, el equipo de software debe organizarse de manera que maximice las habilidades y capacidades de cada persona. Y ésta es labor del líder del equipo.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679775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D40C56-16B0-404A-B5F0-F37B84666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 b="70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56D7EE-2915-48A6-8A52-5400DB8F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CO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80346-9966-49BF-BCAC-7DE775C9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administración del proyecto es una actividad que implica mucho trato con la gente; por esta razón, los profesionales competentes tienen con frecuencia pobre desempeño como líderes de equipo. </a:t>
            </a:r>
          </a:p>
          <a:p>
            <a:pPr>
              <a:lnSpc>
                <a:spcPct val="90000"/>
              </a:lnSpc>
            </a:pP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Simplemente, no tienen la mezcla justa de habilidades personales. Y aún así, como Edgemon afirma: “Por desgracia, y por muy frecuente que parezca, los individuos simplemente se topan con el papel de gerente de proyecto y se convierten en gerentes accidentales de proyecto” [Edg95].</a:t>
            </a:r>
          </a:p>
          <a:p>
            <a:pPr>
              <a:lnSpc>
                <a:spcPct val="90000"/>
              </a:lnSpc>
            </a:pP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 un excelente libro acerca del liderazgo técnico, Jerry Weinberg [Wei86] sugiere un modelo MOI de liderazgo: </a:t>
            </a:r>
          </a:p>
          <a:p>
            <a:pPr>
              <a:lnSpc>
                <a:spcPct val="90000"/>
              </a:lnSpc>
            </a:pPr>
            <a:r>
              <a:rPr lang="es-CO" sz="1500" b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Motivación</a:t>
            </a: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Habilidad para alentar (mediante “empuje o jalón”) al personal técnico a producir a su máxima capacidad. </a:t>
            </a:r>
          </a:p>
          <a:p>
            <a:pPr>
              <a:lnSpc>
                <a:spcPct val="90000"/>
              </a:lnSpc>
            </a:pPr>
            <a:r>
              <a:rPr lang="es-CO" sz="1500" b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Organización. </a:t>
            </a: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Habilidad para moldear los procesos existentes (o inventar nuevos) que permitirán que el concepto inicial se traduzca en un producto final.</a:t>
            </a:r>
          </a:p>
          <a:p>
            <a:pPr>
              <a:lnSpc>
                <a:spcPct val="90000"/>
              </a:lnSpc>
            </a:pPr>
            <a:r>
              <a:rPr lang="es-CO" sz="1500" b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Ideas o innovación. </a:t>
            </a: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Habilidad para alentar a las personas a crear y sentirse creativas, aun cuando deban trabajar dentro de fronteras establecidas para un producto o aplicación de software particular</a:t>
            </a:r>
          </a:p>
        </p:txBody>
      </p:sp>
    </p:spTree>
    <p:extLst>
      <p:ext uri="{BB962C8B-B14F-4D97-AF65-F5344CB8AC3E}">
        <p14:creationId xmlns:p14="http://schemas.microsoft.com/office/powerpoint/2010/main" val="28195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431A9-1ED5-4E70-9AD7-E95DA75F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s-CO"/>
              <a:t>Resolución de problemas</a:t>
            </a:r>
            <a:endParaRPr lang="es-CO" dirty="0"/>
          </a:p>
        </p:txBody>
      </p:sp>
      <p:pic>
        <p:nvPicPr>
          <p:cNvPr id="5" name="Imagen 4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9B3A9705-7EB9-4DA1-ABFF-CFB30C58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8" y="1831679"/>
            <a:ext cx="3861905" cy="303159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7C576-28A8-41DE-A4E7-22DFA5B4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/>
              <a:t>Un gerente de proyecto de software eficaz puede diagnosticar los conflictos técnicos y organizativos que son más relevantes, estructura sistemáticamente una solución o motiva adecuadamente a otros profesionales para desarrollarla, aplica lecciones aprendidas de proyectos pasados a situaciones nuevas y sigue siendo suficientemente flexible para cambiar de dirección si los intentos por resolver el problema son infructuosos.</a:t>
            </a:r>
          </a:p>
        </p:txBody>
      </p:sp>
    </p:spTree>
    <p:extLst>
      <p:ext uri="{BB962C8B-B14F-4D97-AF65-F5344CB8AC3E}">
        <p14:creationId xmlns:p14="http://schemas.microsoft.com/office/powerpoint/2010/main" val="9665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E999C10-A737-4699-86B9-FC7F4926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82321"/>
            <a:ext cx="3196059" cy="20892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5D6CA8-F175-4D1A-9DF1-E2A160D3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D2AF8-382D-44A3-97BB-10C144F9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Aunque muchas personas (en sus momentos más oscuros) toman la visión de </a:t>
            </a:r>
            <a:r>
              <a:rPr lang="es-CO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Dilbert</a:t>
            </a: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 de la “administración”, ésta sigue siendo una actividad muy necesaria cuando se construyen sistemas y productos basados en computadora. </a:t>
            </a:r>
          </a:p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La administración del proyecto involucra planificación, monitoreo y control del personal, procesos y acciones que ocurren conforme el software evoluciona desde un concepto preliminar hasta su despliegue operativo completo.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31803F-9CA5-4388-ADE0-D4F1238BA9C4}"/>
              </a:ext>
            </a:extLst>
          </p:cNvPr>
          <p:cNvSpPr txBox="1"/>
          <p:nvPr/>
        </p:nvSpPr>
        <p:spPr>
          <a:xfrm>
            <a:off x="1083733" y="6341556"/>
            <a:ext cx="10024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+mj-lt"/>
              </a:rPr>
              <a:t>Principio </a:t>
            </a:r>
            <a:r>
              <a:rPr lang="es-CO" sz="1100" b="1" dirty="0" err="1">
                <a:latin typeface="+mj-lt"/>
              </a:rPr>
              <a:t>Dilbert</a:t>
            </a:r>
            <a:r>
              <a:rPr lang="es-CO" sz="1100" b="1" dirty="0">
                <a:latin typeface="+mj-lt"/>
              </a:rPr>
              <a:t>: Alude a una observación satírica de los 90 que afirma que las compañías tienden a ascender sistemáticamente a sus empleados menos competentes a cargos directivos para limitar así la cantidad de daño que son capaces de provocar.</a:t>
            </a:r>
          </a:p>
        </p:txBody>
      </p:sp>
    </p:spTree>
    <p:extLst>
      <p:ext uri="{BB962C8B-B14F-4D97-AF65-F5344CB8AC3E}">
        <p14:creationId xmlns:p14="http://schemas.microsoft.com/office/powerpoint/2010/main" val="2750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840C-5465-441E-B710-7F4D5337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/>
              <a:t>Planificación del proyecto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ADD99-D7CC-4EF0-BF9F-7EAC3B98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s-CO" dirty="0"/>
              <a:t>Es el Proceso de gestión para la creación de un Sistema o software, la cual encierra un conjunto de actividades, una de las cuales es la estimación, estimar es echar un vistazo al futuro y aceptamos resignados cierto grado de incertidumbre. Aunque la estimación, es mas un arte que una Ciencia, es una actividad importante que no debe llevarse a cabo de forma descuidada.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822947-EA29-42A4-9C91-BBBA1A8AA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r="12694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9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DE4A0-554A-4BC0-BC31-ED8E5AC6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186"/>
            <a:ext cx="10515600" cy="4351338"/>
          </a:xfrm>
        </p:spPr>
        <p:txBody>
          <a:bodyPr/>
          <a:lstStyle/>
          <a:p>
            <a:r>
              <a:rPr lang="es-CO" dirty="0"/>
              <a:t>Existen técnicas útiles para la estimación de costes de tiempo. Y dado que la estimación es la base de todas las demás actividades de planificación del proyecto y sirve como guía para una buena Ingeniería Sistemas y Software.</a:t>
            </a:r>
          </a:p>
          <a:p>
            <a:endParaRPr lang="es-CO" dirty="0"/>
          </a:p>
          <a:p>
            <a:r>
              <a:rPr lang="es-CO" dirty="0"/>
              <a:t>La disponibilidad de información Histórica es otro elemento que determina el riesgo de la estimación.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794A33-497F-41B2-8CAB-4167AE275179}"/>
              </a:ext>
            </a:extLst>
          </p:cNvPr>
          <p:cNvSpPr txBox="1"/>
          <p:nvPr/>
        </p:nvSpPr>
        <p:spPr>
          <a:xfrm>
            <a:off x="1264356" y="609600"/>
            <a:ext cx="874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También</a:t>
            </a:r>
          </a:p>
        </p:txBody>
      </p:sp>
    </p:spTree>
    <p:extLst>
      <p:ext uri="{BB962C8B-B14F-4D97-AF65-F5344CB8AC3E}">
        <p14:creationId xmlns:p14="http://schemas.microsoft.com/office/powerpoint/2010/main" val="41073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724CC5-B899-4F19-B65E-FA2BC0156B76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Planificación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proyecto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08BF-7E04-417E-80CF-18529490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/>
              <a:t>Es proporcionar un marco de trabajo que permita al gestor hacer estimaciones razonables de recursos costos y planificación temporal. Estas estimaciones se hacen dentro de un marco de tiempo limitado al comienzo de un proyecto de software, y deberían actualizarse regularmente medida que progresa el proyecto. Además las estimaciones deberían definir los escenarios del mejor caso, y peor caso, de modo que los resultados del proyecto pueden limitarse.</a:t>
            </a:r>
          </a:p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1F3F587-4F47-494A-92F9-21A31F2D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5" y="4100975"/>
            <a:ext cx="254638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8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2F80B2-C983-41B3-B06F-AE08B97D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Administración del riesgo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0D7B50-F24C-410D-B021-F5F8DBC0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186B7-72D9-4F7C-98AF-F737F9DA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700">
                <a:solidFill>
                  <a:srgbClr val="FFFFFF"/>
                </a:solidFill>
              </a:rPr>
              <a:t>El análisis y la administración del riesgo son acciones que ayudan al equipo de software a entender y manejar la incertidumbre. Muchos problemas pueden plagar un proyecto de software. Un riesgo es un problema potencial: puede ocurrir, puede no ocurrir. Pero, sin importar el resultado, realmente es una buena idea identificarlo, valorar su probabilidad de ocurrencia, estimar su impacto y establecer un plan de contingencia para el caso de que el problema realmente ocurra.</a:t>
            </a:r>
          </a:p>
        </p:txBody>
      </p:sp>
    </p:spTree>
    <p:extLst>
      <p:ext uri="{BB962C8B-B14F-4D97-AF65-F5344CB8AC3E}">
        <p14:creationId xmlns:p14="http://schemas.microsoft.com/office/powerpoint/2010/main" val="42665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C0BB1-2EE2-44AD-8CEA-DFBD177A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Administración del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5B2AB-3112-4691-AA5B-6DFD1AAC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Reconocer qué puede salir mal es el primer paso, llamado “identificación de riesgos”.</a:t>
            </a:r>
          </a:p>
          <a:p>
            <a:r>
              <a:rPr lang="es-CO" dirty="0"/>
              <a:t> A continuación, cada riesgo se analiza para determinar la probabilidad de que ocurra y el daño que causará si ocurre. </a:t>
            </a:r>
          </a:p>
          <a:p>
            <a:r>
              <a:rPr lang="es-CO" dirty="0"/>
              <a:t>Una vez establecida esta información se clasifican los riesgos, por probabilidad e impacto. </a:t>
            </a:r>
          </a:p>
          <a:p>
            <a:r>
              <a:rPr lang="es-CO" dirty="0"/>
              <a:t>Finalmente, se desarrolla un plan para manejar aquellos que tengan alta probabilidad y alto impacto</a:t>
            </a:r>
          </a:p>
        </p:txBody>
      </p:sp>
    </p:spTree>
    <p:extLst>
      <p:ext uri="{BB962C8B-B14F-4D97-AF65-F5344CB8AC3E}">
        <p14:creationId xmlns:p14="http://schemas.microsoft.com/office/powerpoint/2010/main" val="149400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E32FD-1AE3-4305-B78B-EE283111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CO" dirty="0"/>
              <a:t>Calendarización de un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B9F00-89B9-4556-BB0A-4D9A2FBC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400"/>
              <a:t>Ya seleccionado un modelo de proceso adecuado, identificadas las tareas de ingeniería de software que deben realizarse, estimada la cantidad de trabajo y el número de personas, conocer la fecha límite e incluso considerar los riesgos. </a:t>
            </a:r>
          </a:p>
          <a:p>
            <a:pPr>
              <a:lnSpc>
                <a:spcPct val="90000"/>
              </a:lnSpc>
            </a:pPr>
            <a:r>
              <a:rPr lang="es-CO" sz="1400"/>
              <a:t>Ahora es momento de unir los puntos. Es decir, se que crear una red de tareas de ingeniería de software que permiten concluir el trabajo a tiempo.</a:t>
            </a:r>
          </a:p>
          <a:p>
            <a:pPr>
              <a:lnSpc>
                <a:spcPct val="90000"/>
              </a:lnSpc>
            </a:pPr>
            <a:r>
              <a:rPr lang="es-CO" sz="1400"/>
              <a:t> Una vez creada la red, se asignan responsables para cada tarea, asegurarse de que se realizan todas ellas y adaptar la red conforme los riesgos que habrá cuando se convierta en realidad. </a:t>
            </a:r>
          </a:p>
          <a:p>
            <a:pPr>
              <a:lnSpc>
                <a:spcPct val="90000"/>
              </a:lnSpc>
            </a:pPr>
            <a:r>
              <a:rPr lang="es-CO" sz="1400"/>
              <a:t>En pocas palabras, eso es la calendarización y el seguimiento del proyecto de software.</a:t>
            </a:r>
          </a:p>
        </p:txBody>
      </p:sp>
      <p:pic>
        <p:nvPicPr>
          <p:cNvPr id="5" name="Imagen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2C431BF8-B632-4B2B-85ED-31E7E2A4F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965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34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4A57-9A53-465B-B33A-7DEF6902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 dirty="0"/>
              <a:t>Pasos de la calendarización de un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C6478-5A37-4C71-9270-FA4C964A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2160590"/>
            <a:ext cx="7025833" cy="40878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s-CO" sz="1400" dirty="0"/>
          </a:p>
          <a:p>
            <a:pPr>
              <a:lnSpc>
                <a:spcPct val="90000"/>
              </a:lnSpc>
            </a:pPr>
            <a:r>
              <a:rPr lang="es-CO" sz="1400" dirty="0"/>
              <a:t>Las tareas de ingeniería de software dictadas por el modelo de proceso del software se refinan en función de la funcionalidad que se va a construir.</a:t>
            </a:r>
          </a:p>
          <a:p>
            <a:pPr>
              <a:lnSpc>
                <a:spcPct val="90000"/>
              </a:lnSpc>
            </a:pPr>
            <a:r>
              <a:rPr lang="es-CO" sz="1400" dirty="0"/>
              <a:t> Se asigna esfuerzo y duración determinados a cada tarea y se crea una red de tareas (también llamada “red de actividad”) de manera que permita al equipo de software alcanzar la fecha de entrega establecida.</a:t>
            </a:r>
          </a:p>
          <a:p>
            <a:pPr marL="0" indent="0">
              <a:lnSpc>
                <a:spcPct val="90000"/>
              </a:lnSpc>
              <a:buNone/>
            </a:pPr>
            <a:endParaRPr lang="es-CO" sz="1400" dirty="0"/>
          </a:p>
          <a:p>
            <a:pPr>
              <a:lnSpc>
                <a:spcPct val="90000"/>
              </a:lnSpc>
            </a:pPr>
            <a:endParaRPr lang="es-CO" sz="14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1400" b="1" dirty="0"/>
              <a:t>La calendarización adecuada requiere que: </a:t>
            </a:r>
            <a:r>
              <a:rPr lang="es-CO" sz="14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1)   Todas las tareas aparezcan en la red.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2)   El esfuerzo y la calendarización se asignen de manera inteligente a cada tarea.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3)   Las interdependencias entre tareas se indiquen de manera adecuada.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4)   Se asignen los recursos para el trabajo que se va a realizar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5)   Se proporcionen hitos cercanamente espaciados de modo que pueda darse seguimiento al progreso.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89D840-711F-44B3-B231-BA746D940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79" y="2045266"/>
            <a:ext cx="3145536" cy="19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8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1176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Trebuchet MS</vt:lpstr>
      <vt:lpstr>Wingdings 3</vt:lpstr>
      <vt:lpstr>Faceta</vt:lpstr>
      <vt:lpstr>Administración de proyectos de software</vt:lpstr>
      <vt:lpstr>¿Que es?</vt:lpstr>
      <vt:lpstr>Planificación del proyecto de software</vt:lpstr>
      <vt:lpstr>Presentación de PowerPoint</vt:lpstr>
      <vt:lpstr>Presentación de PowerPoint</vt:lpstr>
      <vt:lpstr>Administración del riesgo</vt:lpstr>
      <vt:lpstr>Pasos Administración del riesgo</vt:lpstr>
      <vt:lpstr>Calendarización de un proyecto </vt:lpstr>
      <vt:lpstr>Pasos de la calendarización de un proyecto </vt:lpstr>
      <vt:lpstr>Gestión personal</vt:lpstr>
      <vt:lpstr>Motivación</vt:lpstr>
      <vt:lpstr>Resolución de 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proyectos de software</dc:title>
  <dc:creator>julian gomez</dc:creator>
  <cp:lastModifiedBy>julian gomez</cp:lastModifiedBy>
  <cp:revision>4</cp:revision>
  <dcterms:created xsi:type="dcterms:W3CDTF">2018-07-18T22:22:12Z</dcterms:created>
  <dcterms:modified xsi:type="dcterms:W3CDTF">2018-07-18T23:45:27Z</dcterms:modified>
</cp:coreProperties>
</file>