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2" r:id="rId6"/>
    <p:sldId id="263" r:id="rId7"/>
    <p:sldId id="264" r:id="rId8"/>
    <p:sldId id="261" r:id="rId9"/>
    <p:sldId id="265"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9D434-F652-4BAA-BB62-3000534B11C8}" v="1" dt="2018-07-12T15:03:05.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91318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57083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662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474639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401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62455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644207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13825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72788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51207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7912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36682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941701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96234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55120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23949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7/16/2018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‹Nº›</a:t>
            </a:fld>
            <a:endParaRPr lang="en-US"/>
          </a:p>
        </p:txBody>
      </p:sp>
    </p:spTree>
    <p:extLst>
      <p:ext uri="{BB962C8B-B14F-4D97-AF65-F5344CB8AC3E}">
        <p14:creationId xmlns:p14="http://schemas.microsoft.com/office/powerpoint/2010/main" val="19305933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NULL" TargetMode="External"/><Relationship Id="rId13" Type="http://schemas.openxmlformats.org/officeDocument/2006/relationships/hyperlink" Target="NULL" TargetMode="External"/><Relationship Id="rId3" Type="http://schemas.openxmlformats.org/officeDocument/2006/relationships/hyperlink" Target="NULL" TargetMode="External"/><Relationship Id="rId7" Type="http://schemas.openxmlformats.org/officeDocument/2006/relationships/hyperlink" Target="NULL" TargetMode="External"/><Relationship Id="rId12" Type="http://schemas.openxmlformats.org/officeDocument/2006/relationships/hyperlink" Target="NULL" TargetMode="External"/><Relationship Id="rId17" Type="http://schemas.openxmlformats.org/officeDocument/2006/relationships/hyperlink" Target="NULL" TargetMode="External"/><Relationship Id="rId2" Type="http://schemas.openxmlformats.org/officeDocument/2006/relationships/hyperlink" Target="NULL" TargetMode="External"/><Relationship Id="rId16" Type="http://schemas.openxmlformats.org/officeDocument/2006/relationships/hyperlink" Target="NULL" TargetMode="External"/><Relationship Id="rId1" Type="http://schemas.openxmlformats.org/officeDocument/2006/relationships/slideLayout" Target="../slideLayouts/slideLayout6.xml"/><Relationship Id="rId6" Type="http://schemas.openxmlformats.org/officeDocument/2006/relationships/hyperlink" Target="NULL" TargetMode="External"/><Relationship Id="rId11" Type="http://schemas.openxmlformats.org/officeDocument/2006/relationships/hyperlink" Target="NULL" TargetMode="External"/><Relationship Id="rId5" Type="http://schemas.openxmlformats.org/officeDocument/2006/relationships/hyperlink" Target="NULL" TargetMode="External"/><Relationship Id="rId15" Type="http://schemas.openxmlformats.org/officeDocument/2006/relationships/hyperlink" Target="NULL" TargetMode="External"/><Relationship Id="rId10" Type="http://schemas.openxmlformats.org/officeDocument/2006/relationships/hyperlink" Target="NULL" TargetMode="External"/><Relationship Id="rId4" Type="http://schemas.openxmlformats.org/officeDocument/2006/relationships/hyperlink" Target="NULL" TargetMode="External"/><Relationship Id="rId9" Type="http://schemas.openxmlformats.org/officeDocument/2006/relationships/hyperlink" Target="NULL" TargetMode="External"/><Relationship Id="rId14" Type="http://schemas.openxmlformats.org/officeDocument/2006/relationships/hyperlink" Target="NUL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7335" y="1282701"/>
            <a:ext cx="5096060" cy="4307148"/>
          </a:xfrm>
        </p:spPr>
        <p:txBody>
          <a:bodyPr anchor="ctr">
            <a:normAutofit/>
          </a:bodyPr>
          <a:lstStyle/>
          <a:p>
            <a:r>
              <a:rPr lang="en-US" dirty="0">
                <a:cs typeface="Calibri Light"/>
              </a:rPr>
              <a:t>Administración de la </a:t>
            </a:r>
            <a:r>
              <a:rPr lang="en-US" dirty="0" err="1">
                <a:cs typeface="Calibri Light"/>
              </a:rPr>
              <a:t>configuración</a:t>
            </a:r>
            <a:r>
              <a:rPr lang="en-US" dirty="0">
                <a:cs typeface="Calibri Light"/>
              </a:rPr>
              <a:t> de la </a:t>
            </a:r>
            <a:r>
              <a:rPr lang="en-US" dirty="0" err="1">
                <a:cs typeface="Calibri Light"/>
              </a:rPr>
              <a:t>calidad</a:t>
            </a:r>
            <a:r>
              <a:rPr lang="en-US" dirty="0">
                <a:cs typeface="Calibri Light"/>
              </a:rPr>
              <a:t> de software</a:t>
            </a:r>
            <a:endParaRPr lang="en-US" dirty="0"/>
          </a:p>
        </p:txBody>
      </p:sp>
      <p:sp>
        <p:nvSpPr>
          <p:cNvPr id="3" name="Subtitle 2"/>
          <p:cNvSpPr>
            <a:spLocks noGrp="1"/>
          </p:cNvSpPr>
          <p:nvPr>
            <p:ph type="subTitle" idx="1"/>
          </p:nvPr>
        </p:nvSpPr>
        <p:spPr>
          <a:xfrm>
            <a:off x="7821120" y="2876315"/>
            <a:ext cx="3602567" cy="1096899"/>
          </a:xfrm>
        </p:spPr>
        <p:txBody>
          <a:bodyPr vert="horz" lIns="91440" tIns="45720" rIns="91440" bIns="45720" rtlCol="0" anchor="ctr">
            <a:normAutofit/>
          </a:bodyPr>
          <a:lstStyle/>
          <a:p>
            <a:pPr algn="l"/>
            <a:br>
              <a:rPr lang="en-US" dirty="0">
                <a:ea typeface="+mn-lt"/>
                <a:cs typeface="+mn-lt"/>
              </a:rPr>
            </a:br>
            <a:r>
              <a:rPr lang="en-US" dirty="0">
                <a:solidFill>
                  <a:srgbClr val="FFFFFF"/>
                </a:solidFill>
                <a:cs typeface="Calibri"/>
              </a:rPr>
              <a:t>Julian</a:t>
            </a:r>
            <a:r>
              <a:rPr lang="en-US" dirty="0">
                <a:solidFill>
                  <a:srgbClr val="E76618"/>
                </a:solidFill>
                <a:cs typeface="Calibri"/>
              </a:rPr>
              <a:t> Camilo Gomez</a:t>
            </a:r>
            <a:r>
              <a:rPr lang="en-US" dirty="0">
                <a:solidFill>
                  <a:srgbClr val="E76618"/>
                </a:solidFill>
              </a:rPr>
              <a:t> Jaramillo</a:t>
            </a:r>
          </a:p>
          <a:p>
            <a:pPr algn="l"/>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32C8D-5802-4093-936B-5BAB6D7E3D96}"/>
              </a:ext>
            </a:extLst>
          </p:cNvPr>
          <p:cNvSpPr>
            <a:spLocks noGrp="1"/>
          </p:cNvSpPr>
          <p:nvPr>
            <p:ph type="title"/>
          </p:nvPr>
        </p:nvSpPr>
        <p:spPr/>
        <p:txBody>
          <a:bodyPr>
            <a:normAutofit fontScale="90000"/>
          </a:bodyPr>
          <a:lstStyle/>
          <a:p>
            <a:r>
              <a:rPr lang="es-CO" b="1" dirty="0"/>
              <a:t>TFS</a:t>
            </a:r>
            <a:r>
              <a:rPr lang="es-CO" dirty="0"/>
              <a:t> ofrece beneficios importantes para organizaciones y equipos de desarrollo de software enfocados en la excelencia y productividad</a:t>
            </a:r>
            <a:br>
              <a:rPr lang="es-CO" sz="2000" dirty="0"/>
            </a:br>
            <a:endParaRPr lang="es-CO" dirty="0"/>
          </a:p>
        </p:txBody>
      </p:sp>
      <p:sp>
        <p:nvSpPr>
          <p:cNvPr id="3" name="Marcador de contenido 2">
            <a:extLst>
              <a:ext uri="{FF2B5EF4-FFF2-40B4-BE49-F238E27FC236}">
                <a16:creationId xmlns:a16="http://schemas.microsoft.com/office/drawing/2014/main" id="{4689DE24-90D3-4617-86CE-BA4F5BA5DE6E}"/>
              </a:ext>
            </a:extLst>
          </p:cNvPr>
          <p:cNvSpPr>
            <a:spLocks noGrp="1"/>
          </p:cNvSpPr>
          <p:nvPr>
            <p:ph idx="1"/>
          </p:nvPr>
        </p:nvSpPr>
        <p:spPr>
          <a:xfrm>
            <a:off x="677334" y="3048000"/>
            <a:ext cx="8596668" cy="2993362"/>
          </a:xfrm>
        </p:spPr>
        <p:txBody>
          <a:bodyPr>
            <a:normAutofit fontScale="92500" lnSpcReduction="20000"/>
          </a:bodyPr>
          <a:lstStyle/>
          <a:p>
            <a:pPr fontAlgn="base"/>
            <a:r>
              <a:rPr lang="es-CO" dirty="0"/>
              <a:t>– Control de versiones de código fuente, en formato centralizado o distribuido con GIT</a:t>
            </a:r>
          </a:p>
          <a:p>
            <a:pPr fontAlgn="base"/>
            <a:r>
              <a:rPr lang="es-CO" dirty="0"/>
              <a:t>–  Servidor de integración continua (</a:t>
            </a:r>
            <a:r>
              <a:rPr lang="es-CO" dirty="0" err="1"/>
              <a:t>build</a:t>
            </a:r>
            <a:r>
              <a:rPr lang="es-CO" dirty="0"/>
              <a:t> server)</a:t>
            </a:r>
          </a:p>
          <a:p>
            <a:pPr fontAlgn="base"/>
            <a:r>
              <a:rPr lang="es-CO" dirty="0"/>
              <a:t>–  Registro de incidencias (Bug </a:t>
            </a:r>
            <a:r>
              <a:rPr lang="es-CO" dirty="0" err="1"/>
              <a:t>Tracker</a:t>
            </a:r>
            <a:r>
              <a:rPr lang="es-CO" dirty="0"/>
              <a:t>)</a:t>
            </a:r>
          </a:p>
          <a:p>
            <a:pPr fontAlgn="base"/>
            <a:r>
              <a:rPr lang="es-CO" dirty="0"/>
              <a:t>–  Gestión de proyectos AGILE (SCRUM o CMMI)</a:t>
            </a:r>
          </a:p>
          <a:p>
            <a:pPr fontAlgn="base"/>
            <a:r>
              <a:rPr lang="es-CO" dirty="0"/>
              <a:t>–  Varios tableros Kanban para gestionar </a:t>
            </a:r>
            <a:r>
              <a:rPr lang="es-CO" dirty="0" err="1"/>
              <a:t>User</a:t>
            </a:r>
            <a:r>
              <a:rPr lang="es-CO" dirty="0"/>
              <a:t> </a:t>
            </a:r>
            <a:r>
              <a:rPr lang="es-CO" dirty="0" err="1"/>
              <a:t>Stories</a:t>
            </a:r>
            <a:r>
              <a:rPr lang="es-CO" dirty="0"/>
              <a:t> o </a:t>
            </a:r>
            <a:r>
              <a:rPr lang="es-CO" dirty="0" err="1"/>
              <a:t>PBIs</a:t>
            </a:r>
            <a:r>
              <a:rPr lang="es-CO" dirty="0"/>
              <a:t>, tareas, etc.</a:t>
            </a:r>
          </a:p>
          <a:p>
            <a:pPr fontAlgn="base"/>
            <a:r>
              <a:rPr lang="es-CO" dirty="0"/>
              <a:t>–   Integración nativa con Microsoft Office</a:t>
            </a:r>
          </a:p>
          <a:p>
            <a:pPr fontAlgn="base"/>
            <a:r>
              <a:rPr lang="es-CO" dirty="0"/>
              <a:t>–   Gestión de pruebas (QA) y casos de pruebas automatizados</a:t>
            </a:r>
          </a:p>
          <a:p>
            <a:pPr fontAlgn="base"/>
            <a:r>
              <a:rPr lang="es-CO" dirty="0"/>
              <a:t>–   Integración con entornos no Microsoft como Eclipse, Cobol, etc.</a:t>
            </a:r>
          </a:p>
          <a:p>
            <a:endParaRPr lang="es-CO" dirty="0"/>
          </a:p>
        </p:txBody>
      </p:sp>
    </p:spTree>
    <p:extLst>
      <p:ext uri="{BB962C8B-B14F-4D97-AF65-F5344CB8AC3E}">
        <p14:creationId xmlns:p14="http://schemas.microsoft.com/office/powerpoint/2010/main" val="250317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0BEF-7CB7-4373-8034-EA3BE4D7FB76}"/>
              </a:ext>
            </a:extLst>
          </p:cNvPr>
          <p:cNvSpPr>
            <a:spLocks noGrp="1"/>
          </p:cNvSpPr>
          <p:nvPr>
            <p:ph type="title"/>
          </p:nvPr>
        </p:nvSpPr>
        <p:spPr/>
        <p:txBody>
          <a:bodyPr>
            <a:normAutofit fontScale="90000"/>
          </a:bodyPr>
          <a:lstStyle/>
          <a:p>
            <a:r>
              <a:rPr lang="en-US" dirty="0">
                <a:hlinkClick r:id="rId2" invalidUrl="http://"/>
              </a:rPr>
              <a:t>http://dis.unal.edu.co/grupos/unbd/manuales/ciclo/cap6_21.ht</a:t>
            </a:r>
            <a:br>
              <a:rPr lang="en-US" dirty="0">
                <a:hlinkClick r:id="rId3" invalidUrl="http://"/>
              </a:rPr>
            </a:br>
            <a:br>
              <a:rPr lang="en-US" dirty="0">
                <a:hlinkClick r:id="rId4" invalidUrl="http://"/>
              </a:rPr>
            </a:br>
            <a:br>
              <a:rPr lang="en-US" dirty="0">
                <a:hlinkClick r:id="rId5" invalidUrl="http://"/>
              </a:rPr>
            </a:br>
            <a:r>
              <a:rPr lang="en-US" dirty="0">
                <a:ea typeface="+mj-lt"/>
                <a:cs typeface="+mj-lt"/>
                <a:hlinkClick r:id="rId6" invalidUrl="http://"/>
              </a:rPr>
              <a:t>Investigacion de</a:t>
            </a:r>
            <a:r>
              <a:rPr lang="en-US" dirty="0">
                <a:hlinkClick r:id="rId7" invalidUrl="http://"/>
              </a:rPr>
              <a:t> la configuracion y uso de github.  con ejemplo practico</a:t>
            </a:r>
            <a:br>
              <a:rPr lang="en-US" dirty="0">
                <a:hlinkClick r:id="rId8" invalidUrl="http://"/>
              </a:rPr>
            </a:br>
            <a:br>
              <a:rPr lang="en-US" dirty="0">
                <a:hlinkClick r:id="rId9" invalidUrl="http://"/>
              </a:rPr>
            </a:br>
            <a:br>
              <a:rPr lang="en-US" dirty="0">
                <a:hlinkClick r:id="rId10" invalidUrl="http://"/>
              </a:rPr>
            </a:br>
            <a:r>
              <a:rPr lang="en-US" dirty="0">
                <a:ea typeface="+mj-lt"/>
                <a:cs typeface="+mj-lt"/>
                <a:hlinkClick r:id="rId11" invalidUrl="http://"/>
              </a:rPr>
              <a:t>A nivel informativo team foundation</a:t>
            </a:r>
            <a:br>
              <a:rPr lang="en-US" dirty="0">
                <a:hlinkClick r:id="rId12" invalidUrl="http://"/>
              </a:rPr>
            </a:br>
            <a:br>
              <a:rPr lang="en-US" dirty="0">
                <a:hlinkClick r:id="rId13" invalidUrl="http://"/>
              </a:rPr>
            </a:br>
            <a:r>
              <a:rPr lang="en-US" dirty="0">
                <a:ea typeface="+mj-lt"/>
                <a:cs typeface="+mj-lt"/>
                <a:hlinkClick r:id="rId14" invalidUrl="http://"/>
              </a:rPr>
              <a:t>se debe documentar todo el procedimieto con github</a:t>
            </a:r>
            <a:r>
              <a:rPr lang="en-US" dirty="0">
                <a:hlinkClick r:id="rId15" invalidUrl="http://"/>
              </a:rPr>
              <a:t>. se debe anexar en un doumento pdf.</a:t>
            </a:r>
            <a:br>
              <a:rPr lang="en-US" dirty="0">
                <a:hlinkClick r:id="rId16" invalidUrl="http://"/>
              </a:rPr>
            </a:br>
            <a:br>
              <a:rPr lang="en-US" dirty="0">
                <a:hlinkClick r:id="rId17" invalidUrl="http://"/>
              </a:rPr>
            </a:br>
            <a:endParaRPr lang="en-US" dirty="0"/>
          </a:p>
        </p:txBody>
      </p:sp>
    </p:spTree>
    <p:extLst>
      <p:ext uri="{BB962C8B-B14F-4D97-AF65-F5344CB8AC3E}">
        <p14:creationId xmlns:p14="http://schemas.microsoft.com/office/powerpoint/2010/main" val="249637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8FC56DA-3DC2-4DFA-B8C8-E668FBF46E7A}"/>
              </a:ext>
            </a:extLst>
          </p:cNvPr>
          <p:cNvSpPr>
            <a:spLocks noGrp="1"/>
          </p:cNvSpPr>
          <p:nvPr>
            <p:ph idx="1"/>
          </p:nvPr>
        </p:nvSpPr>
        <p:spPr>
          <a:xfrm>
            <a:off x="673754" y="2160590"/>
            <a:ext cx="3973943" cy="3440110"/>
          </a:xfrm>
        </p:spPr>
        <p:txBody>
          <a:bodyPr>
            <a:normAutofit/>
          </a:bodyPr>
          <a:lstStyle/>
          <a:p>
            <a:pPr marL="344170" indent="-344170">
              <a:buNone/>
            </a:pPr>
            <a:r>
              <a:rPr lang="en-US">
                <a:solidFill>
                  <a:schemeClr val="bg1"/>
                </a:solidFill>
                <a:cs typeface="Arial"/>
              </a:rPr>
              <a:t>La administración de la configuración del software es un conjunto de actividades que se desarrollaron para administrar el cambio a lo largo del ciclo de vida del software de computadora. La ACS puede verse como una actividad que garantiza la calidad del software y que se aplica a lo largo del proceso de software</a:t>
            </a:r>
          </a:p>
        </p:txBody>
      </p:sp>
      <p:pic>
        <p:nvPicPr>
          <p:cNvPr id="2" name="Picture 3">
            <a:extLst>
              <a:ext uri="{FF2B5EF4-FFF2-40B4-BE49-F238E27FC236}">
                <a16:creationId xmlns:a16="http://schemas.microsoft.com/office/drawing/2014/main" id="{ECE2A9C8-CD6D-401A-9D22-9871E802C8BD}"/>
              </a:ext>
            </a:extLst>
          </p:cNvPr>
          <p:cNvPicPr>
            <a:picLocks noChangeAspect="1"/>
          </p:cNvPicPr>
          <p:nvPr/>
        </p:nvPicPr>
        <p:blipFill rotWithShape="1">
          <a:blip r:embed="rId2"/>
          <a:srcRect t="3182" r="-1" b="-1"/>
          <a:stretch/>
        </p:blipFill>
        <p:spPr>
          <a:xfrm>
            <a:off x="6096001" y="1061614"/>
            <a:ext cx="5143500" cy="4722257"/>
          </a:xfrm>
          <a:prstGeom prst="rect">
            <a:avLst/>
          </a:prstGeom>
        </p:spPr>
      </p:pic>
      <p:sp>
        <p:nvSpPr>
          <p:cNvPr id="17"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9015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99BC0-E5ED-46A8-9EDB-81947CF06578}"/>
              </a:ext>
            </a:extLst>
          </p:cNvPr>
          <p:cNvSpPr txBox="1"/>
          <p:nvPr/>
        </p:nvSpPr>
        <p:spPr>
          <a:xfrm>
            <a:off x="643467" y="816638"/>
            <a:ext cx="3367359" cy="52247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a:solidFill>
                  <a:schemeClr val="accent1"/>
                </a:solidFill>
                <a:latin typeface="+mj-lt"/>
                <a:ea typeface="+mj-ea"/>
                <a:cs typeface="+mj-cs"/>
              </a:rPr>
              <a:t>Elementos de un sistema de administración de la configuración</a:t>
            </a:r>
          </a:p>
        </p:txBody>
      </p:sp>
      <p:cxnSp>
        <p:nvCxnSpPr>
          <p:cNvPr id="8" name="Straight Connector 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5ADF8E-A927-4604-A5BB-0ADE04DF4290}"/>
              </a:ext>
            </a:extLst>
          </p:cNvPr>
          <p:cNvSpPr>
            <a:spLocks noGrp="1"/>
          </p:cNvSpPr>
          <p:nvPr>
            <p:ph idx="1"/>
          </p:nvPr>
        </p:nvSpPr>
        <p:spPr>
          <a:xfrm>
            <a:off x="4654295" y="816638"/>
            <a:ext cx="4619706" cy="5224724"/>
          </a:xfrm>
        </p:spPr>
        <p:txBody>
          <a:bodyPr vert="horz" lIns="91440" tIns="45720" rIns="91440" bIns="45720" rtlCol="0" anchor="ctr">
            <a:normAutofit/>
          </a:bodyPr>
          <a:lstStyle/>
          <a:p>
            <a:pPr marL="344170" indent="-344170">
              <a:lnSpc>
                <a:spcPct val="90000"/>
              </a:lnSpc>
            </a:pPr>
            <a:r>
              <a:rPr lang="en-US" sz="1500" b="1"/>
              <a:t>Elementos componentes:</a:t>
            </a:r>
            <a:r>
              <a:rPr lang="en-US" sz="1500"/>
              <a:t> conjunto de herramientas acopladas dentro de un sistema de administración de archivos (por ejemplo, base de datos) que permite el acceso a cada ítem de configuración del software, así como su gestión.  </a:t>
            </a:r>
          </a:p>
          <a:p>
            <a:pPr marL="344170" indent="-344170">
              <a:lnSpc>
                <a:spcPct val="90000"/>
              </a:lnSpc>
            </a:pPr>
            <a:r>
              <a:rPr lang="en-US" sz="1500" b="1"/>
              <a:t>Elementos de proceso: </a:t>
            </a:r>
            <a:r>
              <a:rPr lang="en-US" sz="1500"/>
              <a:t>colección de acciones y tareas que definen un enfoque efectivo de la gestión del cambio (y actividades relacionadas) para todos los elementos constituyentes involucrados en la administración, ingeniería y uso del software. </a:t>
            </a:r>
          </a:p>
          <a:p>
            <a:pPr marL="344170" indent="-344170">
              <a:lnSpc>
                <a:spcPct val="90000"/>
              </a:lnSpc>
            </a:pPr>
            <a:r>
              <a:rPr lang="en-US" sz="1500" b="1"/>
              <a:t>Elementos de construcción:</a:t>
            </a:r>
            <a:r>
              <a:rPr lang="en-US" sz="1500"/>
              <a:t> conjunto de herramientas que automatizan la construcción de software al asegurarse de que se ensambló el conjunto adecuado de componentes validados (es decir, la versión correcta). </a:t>
            </a:r>
          </a:p>
          <a:p>
            <a:pPr marL="344170" indent="-344170">
              <a:lnSpc>
                <a:spcPct val="90000"/>
              </a:lnSpc>
            </a:pPr>
            <a:r>
              <a:rPr lang="en-US" sz="1500"/>
              <a:t> </a:t>
            </a:r>
            <a:r>
              <a:rPr lang="en-US" sz="1500" b="1"/>
              <a:t>Elementos humanos:</a:t>
            </a:r>
            <a:r>
              <a:rPr lang="en-US" sz="1500"/>
              <a:t> conjunto de herramientas y características de proceso (que abarcan otros elementos AC) utilizados por el equipo de software para implementar ACS efectiva.</a:t>
            </a:r>
          </a:p>
        </p:txBody>
      </p:sp>
    </p:spTree>
    <p:extLst>
      <p:ext uri="{BB962C8B-B14F-4D97-AF65-F5344CB8AC3E}">
        <p14:creationId xmlns:p14="http://schemas.microsoft.com/office/powerpoint/2010/main" val="378754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AAFA5-C76C-48B6-A93E-83A9F4E221C0}"/>
              </a:ext>
            </a:extLst>
          </p:cNvPr>
          <p:cNvSpPr>
            <a:spLocks noGrp="1"/>
          </p:cNvSpPr>
          <p:nvPr>
            <p:ph idx="1"/>
          </p:nvPr>
        </p:nvSpPr>
        <p:spPr>
          <a:xfrm>
            <a:off x="5209563" y="280989"/>
            <a:ext cx="4496239" cy="5760373"/>
          </a:xfrm>
        </p:spPr>
        <p:txBody>
          <a:bodyPr vert="horz" lIns="91440" tIns="45720" rIns="91440" bIns="45720" rtlCol="0" anchor="t">
            <a:normAutofit/>
          </a:bodyPr>
          <a:lstStyle/>
          <a:p>
            <a:pPr>
              <a:lnSpc>
                <a:spcPct val="90000"/>
              </a:lnSpc>
            </a:pPr>
            <a:r>
              <a:rPr lang="en-US">
                <a:latin typeface="Calibri"/>
                <a:cs typeface="Calibri"/>
              </a:rPr>
              <a:t>El proceso de administración de la configuración de software, debe emplear y adquirir necesariamente recursos propios de administración de la configuración del software. </a:t>
            </a:r>
          </a:p>
          <a:p>
            <a:pPr>
              <a:lnSpc>
                <a:spcPct val="90000"/>
              </a:lnSpc>
            </a:pPr>
            <a:r>
              <a:rPr lang="en-US">
                <a:latin typeface="Calibri"/>
                <a:cs typeface="Calibri"/>
              </a:rPr>
              <a:t>El Proceso Administración de la Configuración del Software debe asignar las actividades administración de la configuración del software a las unidades organizacionales con autoridad y habilidad para llevarlos a cabo incluyendo:</a:t>
            </a:r>
          </a:p>
          <a:p>
            <a:pPr marL="0" indent="0">
              <a:lnSpc>
                <a:spcPct val="90000"/>
              </a:lnSpc>
              <a:buNone/>
            </a:pPr>
            <a:r>
              <a:rPr lang="en-US">
                <a:latin typeface="Calibri"/>
                <a:cs typeface="Calibri"/>
              </a:rPr>
              <a:t>a.  Identificación de las líneas base establecidas</a:t>
            </a:r>
          </a:p>
          <a:p>
            <a:pPr marL="0" indent="0">
              <a:lnSpc>
                <a:spcPct val="90000"/>
              </a:lnSpc>
              <a:buNone/>
            </a:pPr>
            <a:r>
              <a:rPr lang="en-US">
                <a:latin typeface="Calibri"/>
                <a:cs typeface="Calibri"/>
              </a:rPr>
              <a:t>b.  Aprobar/desaprobar cambios a las líneas base.</a:t>
            </a:r>
          </a:p>
          <a:p>
            <a:pPr marL="0" indent="0">
              <a:lnSpc>
                <a:spcPct val="90000"/>
              </a:lnSpc>
              <a:buNone/>
            </a:pPr>
            <a:r>
              <a:rPr lang="en-US">
                <a:latin typeface="Calibri"/>
                <a:cs typeface="Calibri"/>
              </a:rPr>
              <a:t>c.  Lanzamientos de productos de software</a:t>
            </a:r>
          </a:p>
          <a:p>
            <a:pPr marL="0" indent="0">
              <a:lnSpc>
                <a:spcPct val="90000"/>
              </a:lnSpc>
              <a:buNone/>
            </a:pPr>
            <a:r>
              <a:rPr lang="en-US">
                <a:latin typeface="Calibri"/>
                <a:cs typeface="Calibri"/>
              </a:rPr>
              <a:t>d.  Aprobar/desaprobar modificaciones a los requerimientos de administración de la configuración del software.</a:t>
            </a:r>
          </a:p>
          <a:p>
            <a:pPr>
              <a:lnSpc>
                <a:spcPct val="90000"/>
              </a:lnSpc>
            </a:pPr>
            <a:endParaRPr lang="en-US" sz="1300"/>
          </a:p>
        </p:txBody>
      </p:sp>
      <p:pic>
        <p:nvPicPr>
          <p:cNvPr id="4" name="Picture 4" descr="A close up of a toy&#10;&#10;Description generated with high confidence">
            <a:extLst>
              <a:ext uri="{FF2B5EF4-FFF2-40B4-BE49-F238E27FC236}">
                <a16:creationId xmlns:a16="http://schemas.microsoft.com/office/drawing/2014/main" id="{3F0E58CF-AC79-499F-9493-436A2AA1AB68}"/>
              </a:ext>
            </a:extLst>
          </p:cNvPr>
          <p:cNvPicPr>
            <a:picLocks noChangeAspect="1"/>
          </p:cNvPicPr>
          <p:nvPr/>
        </p:nvPicPr>
        <p:blipFill rotWithShape="1">
          <a:blip r:embed="rId2"/>
          <a:srcRect l="4408" r="6953"/>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74092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C686-D6B8-40FE-AB46-58D36082E765}"/>
              </a:ext>
            </a:extLst>
          </p:cNvPr>
          <p:cNvSpPr>
            <a:spLocks noGrp="1"/>
          </p:cNvSpPr>
          <p:nvPr>
            <p:ph type="title"/>
          </p:nvPr>
        </p:nvSpPr>
        <p:spPr/>
        <p:txBody>
          <a:bodyPr>
            <a:normAutofit fontScale="90000"/>
          </a:bodyPr>
          <a:lstStyle/>
          <a:p>
            <a:r>
              <a:rPr lang="en-US"/>
              <a:t>Gestion de la Configuración del Software (GCS o GC) , la cuál es aplicado a lo largo del proceso del software. </a:t>
            </a:r>
          </a:p>
        </p:txBody>
      </p:sp>
      <p:sp>
        <p:nvSpPr>
          <p:cNvPr id="3" name="Content Placeholder 2">
            <a:extLst>
              <a:ext uri="{FF2B5EF4-FFF2-40B4-BE49-F238E27FC236}">
                <a16:creationId xmlns:a16="http://schemas.microsoft.com/office/drawing/2014/main" id="{19B0770B-0A6C-47D0-8564-0E590751A374}"/>
              </a:ext>
            </a:extLst>
          </p:cNvPr>
          <p:cNvSpPr>
            <a:spLocks noGrp="1"/>
          </p:cNvSpPr>
          <p:nvPr>
            <p:ph idx="1"/>
          </p:nvPr>
        </p:nvSpPr>
        <p:spPr/>
        <p:txBody>
          <a:bodyPr vert="horz" lIns="91440" tIns="45720" rIns="91440" bIns="45720" rtlCol="0" anchor="t">
            <a:normAutofit/>
          </a:bodyPr>
          <a:lstStyle/>
          <a:p>
            <a:endParaRPr lang="en-US" dirty="0"/>
          </a:p>
          <a:p>
            <a:pPr marL="457200"/>
            <a:r>
              <a:rPr lang="en-US"/>
              <a:t>Los cambios dentro del desarrollo del software pueden ocurrir en cualquier momento y se debe estar preparado, las actividades de CGS sirven para: Identificar el cambio de nuestro software. Controlar ese cambio. Garantizar que el cambio quede bien implantado. Informar el cambio. </a:t>
            </a:r>
          </a:p>
          <a:p>
            <a:pPr marL="457200"/>
            <a:endParaRPr lang="en-US"/>
          </a:p>
          <a:p>
            <a:pPr marL="457200"/>
            <a:r>
              <a:rPr lang="en-US"/>
              <a:t>La gestión de configuración es el arte de identificar, organizar y controlar las modificaciones que sufre el software que construye un equipo de programación. La meta es maximizar la productividad minimizando los errores. </a:t>
            </a:r>
          </a:p>
          <a:p>
            <a:pPr marL="457200"/>
            <a:endParaRPr lang="en-US"/>
          </a:p>
          <a:p>
            <a:endParaRPr lang="en-US" dirty="0"/>
          </a:p>
        </p:txBody>
      </p:sp>
      <p:pic>
        <p:nvPicPr>
          <p:cNvPr id="4" name="Picture 4" descr="A close up of a toy&#10;&#10;Description generated with high confidence">
            <a:extLst>
              <a:ext uri="{FF2B5EF4-FFF2-40B4-BE49-F238E27FC236}">
                <a16:creationId xmlns:a16="http://schemas.microsoft.com/office/drawing/2014/main" id="{3CFDFE2C-A5D9-4E71-99C9-A364AA0DD827}"/>
              </a:ext>
            </a:extLst>
          </p:cNvPr>
          <p:cNvPicPr>
            <a:picLocks noChangeAspect="1"/>
          </p:cNvPicPr>
          <p:nvPr/>
        </p:nvPicPr>
        <p:blipFill>
          <a:blip r:embed="rId2"/>
          <a:stretch>
            <a:fillRect/>
          </a:stretch>
        </p:blipFill>
        <p:spPr>
          <a:xfrm>
            <a:off x="9365673" y="1780309"/>
            <a:ext cx="2743200" cy="3657600"/>
          </a:xfrm>
          <a:prstGeom prst="rect">
            <a:avLst/>
          </a:prstGeom>
        </p:spPr>
      </p:pic>
    </p:spTree>
    <p:extLst>
      <p:ext uri="{BB962C8B-B14F-4D97-AF65-F5344CB8AC3E}">
        <p14:creationId xmlns:p14="http://schemas.microsoft.com/office/powerpoint/2010/main" val="213660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1A27-ECF4-4BA0-A062-13D6A653FBB2}"/>
              </a:ext>
            </a:extLst>
          </p:cNvPr>
          <p:cNvSpPr>
            <a:spLocks noGrp="1"/>
          </p:cNvSpPr>
          <p:nvPr>
            <p:ph type="title"/>
          </p:nvPr>
        </p:nvSpPr>
        <p:spPr/>
        <p:txBody>
          <a:bodyPr/>
          <a:lstStyle/>
          <a:p>
            <a:r>
              <a:rPr lang="en-US"/>
              <a:t>Gestión de la configuración del software</a:t>
            </a:r>
          </a:p>
        </p:txBody>
      </p:sp>
      <p:sp>
        <p:nvSpPr>
          <p:cNvPr id="3" name="Content Placeholder 2">
            <a:extLst>
              <a:ext uri="{FF2B5EF4-FFF2-40B4-BE49-F238E27FC236}">
                <a16:creationId xmlns:a16="http://schemas.microsoft.com/office/drawing/2014/main" id="{905325B7-5C98-4B54-889E-E708CF5F4D5B}"/>
              </a:ext>
            </a:extLst>
          </p:cNvPr>
          <p:cNvSpPr>
            <a:spLocks noGrp="1"/>
          </p:cNvSpPr>
          <p:nvPr>
            <p:ph idx="1"/>
          </p:nvPr>
        </p:nvSpPr>
        <p:spPr>
          <a:xfrm>
            <a:off x="677334" y="1647971"/>
            <a:ext cx="10370049" cy="4809027"/>
          </a:xfrm>
        </p:spPr>
        <p:txBody>
          <a:bodyPr vert="horz" lIns="91440" tIns="45720" rIns="91440" bIns="45720" rtlCol="0" anchor="t">
            <a:normAutofit/>
          </a:bodyPr>
          <a:lstStyle/>
          <a:p>
            <a:endParaRPr lang="en-US" dirty="0"/>
          </a:p>
          <a:p>
            <a:pPr marL="114300" indent="0">
              <a:buNone/>
            </a:pPr>
            <a:r>
              <a:rPr lang="en-US" b="1" dirty="0" err="1"/>
              <a:t>Es</a:t>
            </a:r>
            <a:r>
              <a:rPr lang="en-US" b="1" dirty="0"/>
              <a:t> un conjunto de </a:t>
            </a:r>
            <a:r>
              <a:rPr lang="en-US" b="1" dirty="0" err="1"/>
              <a:t>actividades</a:t>
            </a:r>
            <a:r>
              <a:rPr lang="en-US" b="1" dirty="0"/>
              <a:t> de </a:t>
            </a:r>
            <a:r>
              <a:rPr lang="en-US" b="1" dirty="0" err="1"/>
              <a:t>seguimiento</a:t>
            </a:r>
            <a:r>
              <a:rPr lang="en-US" b="1" dirty="0"/>
              <a:t> y control. </a:t>
            </a:r>
            <a:r>
              <a:rPr lang="en-US" b="1" dirty="0" err="1"/>
              <a:t>Inician</a:t>
            </a:r>
            <a:r>
              <a:rPr lang="en-US" b="1" dirty="0"/>
              <a:t> </a:t>
            </a:r>
            <a:r>
              <a:rPr lang="en-US" b="1" dirty="0" err="1"/>
              <a:t>cuando</a:t>
            </a:r>
            <a:r>
              <a:rPr lang="en-US" b="1" dirty="0"/>
              <a:t> </a:t>
            </a:r>
            <a:r>
              <a:rPr lang="en-US" b="1" dirty="0" err="1"/>
              <a:t>comienza</a:t>
            </a:r>
            <a:r>
              <a:rPr lang="en-US" b="1" dirty="0"/>
              <a:t> un </a:t>
            </a:r>
            <a:r>
              <a:rPr lang="en-US" b="1" dirty="0" err="1"/>
              <a:t>proyecto</a:t>
            </a:r>
            <a:r>
              <a:rPr lang="en-US" b="1" dirty="0"/>
              <a:t> de </a:t>
            </a:r>
            <a:r>
              <a:rPr lang="en-US" b="1" dirty="0" err="1"/>
              <a:t>ingeniería</a:t>
            </a:r>
            <a:r>
              <a:rPr lang="en-US" b="1" dirty="0"/>
              <a:t> del software y </a:t>
            </a:r>
            <a:r>
              <a:rPr lang="en-US" b="1" dirty="0" err="1"/>
              <a:t>terminan</a:t>
            </a:r>
            <a:r>
              <a:rPr lang="en-US" b="1" dirty="0"/>
              <a:t> </a:t>
            </a:r>
            <a:r>
              <a:rPr lang="en-US" b="1" dirty="0" err="1"/>
              <a:t>sólo</a:t>
            </a:r>
            <a:r>
              <a:rPr lang="en-US" b="1" dirty="0"/>
              <a:t> </a:t>
            </a:r>
            <a:r>
              <a:rPr lang="en-US" b="1" dirty="0" err="1"/>
              <a:t>cuando</a:t>
            </a:r>
            <a:r>
              <a:rPr lang="en-US" b="1" dirty="0"/>
              <a:t> </a:t>
            </a:r>
            <a:r>
              <a:rPr lang="en-US" b="1" dirty="0" err="1"/>
              <a:t>queda</a:t>
            </a:r>
            <a:r>
              <a:rPr lang="en-US" b="1" dirty="0"/>
              <a:t> </a:t>
            </a:r>
            <a:r>
              <a:rPr lang="en-US" b="1" dirty="0" err="1"/>
              <a:t>fuera</a:t>
            </a:r>
            <a:r>
              <a:rPr lang="en-US" b="1" dirty="0"/>
              <a:t> de </a:t>
            </a:r>
            <a:r>
              <a:rPr lang="en-US" b="1" dirty="0" err="1"/>
              <a:t>circulación</a:t>
            </a:r>
            <a:r>
              <a:rPr lang="en-US" b="1" dirty="0"/>
              <a:t>. </a:t>
            </a:r>
          </a:p>
          <a:p>
            <a:pPr marL="457200"/>
            <a:r>
              <a:rPr lang="en-US" dirty="0"/>
              <a:t>El </a:t>
            </a:r>
            <a:r>
              <a:rPr lang="en-US" dirty="0" err="1"/>
              <a:t>resultado</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tres</a:t>
            </a:r>
            <a:r>
              <a:rPr lang="en-US" dirty="0"/>
              <a:t> </a:t>
            </a:r>
            <a:r>
              <a:rPr lang="en-US" dirty="0" err="1"/>
              <a:t>categorías</a:t>
            </a:r>
            <a:r>
              <a:rPr lang="en-US" dirty="0"/>
              <a:t>:</a:t>
            </a:r>
          </a:p>
          <a:p>
            <a:pPr marL="457200"/>
            <a:r>
              <a:rPr lang="en-US" dirty="0"/>
              <a:t>1.) </a:t>
            </a:r>
            <a:r>
              <a:rPr lang="en-US" dirty="0" err="1"/>
              <a:t>programas</a:t>
            </a:r>
            <a:r>
              <a:rPr lang="en-US" dirty="0"/>
              <a:t> de </a:t>
            </a:r>
            <a:r>
              <a:rPr lang="en-US" dirty="0" err="1"/>
              <a:t>computadora</a:t>
            </a:r>
            <a:r>
              <a:rPr lang="en-US" dirty="0"/>
              <a:t> (</a:t>
            </a:r>
            <a:r>
              <a:rPr lang="en-US" dirty="0" err="1"/>
              <a:t>tanto</a:t>
            </a:r>
            <a:r>
              <a:rPr lang="en-US" dirty="0"/>
              <a:t> a </a:t>
            </a:r>
            <a:r>
              <a:rPr lang="en-US" dirty="0" err="1"/>
              <a:t>nivel</a:t>
            </a:r>
            <a:r>
              <a:rPr lang="en-US" dirty="0"/>
              <a:t> de </a:t>
            </a:r>
            <a:r>
              <a:rPr lang="en-US" dirty="0" err="1"/>
              <a:t>fuente</a:t>
            </a:r>
            <a:r>
              <a:rPr lang="en-US" dirty="0"/>
              <a:t> </a:t>
            </a:r>
            <a:r>
              <a:rPr lang="en-US" dirty="0" err="1"/>
              <a:t>como</a:t>
            </a:r>
            <a:r>
              <a:rPr lang="en-US" dirty="0"/>
              <a:t> de </a:t>
            </a:r>
            <a:r>
              <a:rPr lang="en-US" dirty="0" err="1"/>
              <a:t>formas</a:t>
            </a:r>
            <a:r>
              <a:rPr lang="en-US" dirty="0"/>
              <a:t> </a:t>
            </a:r>
            <a:r>
              <a:rPr lang="en-US" dirty="0" err="1"/>
              <a:t>ejecutables</a:t>
            </a:r>
            <a:r>
              <a:rPr lang="en-US" dirty="0"/>
              <a:t>). </a:t>
            </a:r>
          </a:p>
          <a:p>
            <a:pPr marL="457200"/>
            <a:r>
              <a:rPr lang="en-US" dirty="0"/>
              <a:t>2.) </a:t>
            </a:r>
            <a:r>
              <a:rPr lang="en-US" dirty="0" err="1"/>
              <a:t>productos</a:t>
            </a:r>
            <a:r>
              <a:rPr lang="en-US" dirty="0"/>
              <a:t> de </a:t>
            </a:r>
            <a:r>
              <a:rPr lang="en-US" dirty="0" err="1"/>
              <a:t>trabajo</a:t>
            </a:r>
            <a:r>
              <a:rPr lang="en-US" dirty="0"/>
              <a:t> que </a:t>
            </a:r>
            <a:r>
              <a:rPr lang="en-US" dirty="0" err="1"/>
              <a:t>describen</a:t>
            </a:r>
            <a:r>
              <a:rPr lang="en-US" dirty="0"/>
              <a:t> </a:t>
            </a:r>
            <a:r>
              <a:rPr lang="en-US" dirty="0" err="1"/>
              <a:t>los</a:t>
            </a:r>
            <a:r>
              <a:rPr lang="en-US" dirty="0"/>
              <a:t> </a:t>
            </a:r>
            <a:r>
              <a:rPr lang="en-US" dirty="0" err="1"/>
              <a:t>programas</a:t>
            </a:r>
            <a:r>
              <a:rPr lang="en-US" dirty="0"/>
              <a:t> de </a:t>
            </a:r>
            <a:r>
              <a:rPr lang="en-US" dirty="0" err="1"/>
              <a:t>computadora</a:t>
            </a:r>
            <a:r>
              <a:rPr lang="en-US" dirty="0"/>
              <a:t>. (</a:t>
            </a:r>
            <a:r>
              <a:rPr lang="en-US" b="1" dirty="0" err="1"/>
              <a:t>revizar</a:t>
            </a:r>
            <a:r>
              <a:rPr lang="en-US" b="1" dirty="0"/>
              <a:t>)</a:t>
            </a:r>
          </a:p>
          <a:p>
            <a:pPr marL="457200"/>
            <a:r>
              <a:rPr lang="en-US" dirty="0"/>
              <a:t>3.) </a:t>
            </a:r>
            <a:r>
              <a:rPr lang="en-US" dirty="0" err="1"/>
              <a:t>datos</a:t>
            </a:r>
            <a:r>
              <a:rPr lang="en-US" dirty="0"/>
              <a:t> </a:t>
            </a:r>
            <a:r>
              <a:rPr lang="en-US" dirty="0" err="1"/>
              <a:t>internos</a:t>
            </a:r>
            <a:r>
              <a:rPr lang="en-US" dirty="0"/>
              <a:t> o </a:t>
            </a:r>
            <a:r>
              <a:rPr lang="en-US" dirty="0" err="1"/>
              <a:t>externos</a:t>
            </a:r>
            <a:r>
              <a:rPr lang="en-US" dirty="0"/>
              <a:t> del </a:t>
            </a:r>
            <a:r>
              <a:rPr lang="en-US" dirty="0" err="1"/>
              <a:t>programa</a:t>
            </a:r>
            <a:r>
              <a:rPr lang="en-US" dirty="0"/>
              <a:t>.</a:t>
            </a:r>
          </a:p>
          <a:p>
            <a:pPr marL="114300" indent="0">
              <a:buNone/>
            </a:pPr>
            <a:r>
              <a:rPr lang="en-US" b="1" dirty="0"/>
              <a:t>Los </a:t>
            </a:r>
            <a:r>
              <a:rPr lang="en-US" b="1" dirty="0" err="1"/>
              <a:t>elementos</a:t>
            </a:r>
            <a:r>
              <a:rPr lang="en-US" b="1" dirty="0"/>
              <a:t> de un </a:t>
            </a:r>
            <a:r>
              <a:rPr lang="en-US" b="1" dirty="0" err="1"/>
              <a:t>sistema</a:t>
            </a:r>
            <a:r>
              <a:rPr lang="en-US" b="1" dirty="0"/>
              <a:t> de </a:t>
            </a:r>
            <a:r>
              <a:rPr lang="en-US" b="1" dirty="0" err="1"/>
              <a:t>gestión</a:t>
            </a:r>
            <a:r>
              <a:rPr lang="en-US" b="1" dirty="0"/>
              <a:t> de la </a:t>
            </a:r>
            <a:r>
              <a:rPr lang="en-US" b="1" dirty="0" err="1"/>
              <a:t>configuración</a:t>
            </a:r>
            <a:r>
              <a:rPr lang="en-US" b="1" dirty="0"/>
              <a:t> </a:t>
            </a:r>
            <a:r>
              <a:rPr lang="en-US" b="1" dirty="0" err="1"/>
              <a:t>identifica</a:t>
            </a:r>
            <a:r>
              <a:rPr lang="en-US" b="1" dirty="0"/>
              <a:t> </a:t>
            </a:r>
            <a:r>
              <a:rPr lang="en-US" b="1" dirty="0" err="1"/>
              <a:t>cuatro</a:t>
            </a:r>
            <a:r>
              <a:rPr lang="en-US" b="1" dirty="0"/>
              <a:t> </a:t>
            </a:r>
            <a:r>
              <a:rPr lang="en-US" b="1" dirty="0" err="1"/>
              <a:t>elementos</a:t>
            </a:r>
            <a:r>
              <a:rPr lang="en-US" b="1" dirty="0"/>
              <a:t>: </a:t>
            </a:r>
            <a:endParaRPr lang="en-US" dirty="0"/>
          </a:p>
          <a:p>
            <a:pPr marL="457200"/>
            <a:r>
              <a:rPr lang="en-US" dirty="0" err="1"/>
              <a:t>Elementos</a:t>
            </a:r>
            <a:r>
              <a:rPr lang="en-US" dirty="0"/>
              <a:t> de </a:t>
            </a:r>
            <a:r>
              <a:rPr lang="en-US" dirty="0" err="1"/>
              <a:t>componentes</a:t>
            </a:r>
          </a:p>
          <a:p>
            <a:pPr marL="457200"/>
            <a:r>
              <a:rPr lang="en-US" dirty="0" err="1"/>
              <a:t>Elementos</a:t>
            </a:r>
            <a:r>
              <a:rPr lang="en-US" dirty="0"/>
              <a:t> de </a:t>
            </a:r>
            <a:r>
              <a:rPr lang="en-US" dirty="0" err="1"/>
              <a:t>proceso</a:t>
            </a:r>
            <a:r>
              <a:rPr lang="en-US" dirty="0"/>
              <a:t> </a:t>
            </a:r>
          </a:p>
          <a:p>
            <a:pPr marL="457200"/>
            <a:r>
              <a:rPr lang="en-US" dirty="0" err="1"/>
              <a:t>Elementos</a:t>
            </a:r>
            <a:r>
              <a:rPr lang="en-US" dirty="0"/>
              <a:t> de </a:t>
            </a:r>
            <a:r>
              <a:rPr lang="en-US" dirty="0" err="1"/>
              <a:t>construcción</a:t>
            </a:r>
            <a:r>
              <a:rPr lang="en-US" dirty="0"/>
              <a:t> </a:t>
            </a:r>
          </a:p>
          <a:p>
            <a:pPr marL="457200"/>
            <a:r>
              <a:rPr lang="en-US" dirty="0" err="1"/>
              <a:t>Elementos</a:t>
            </a:r>
            <a:r>
              <a:rPr lang="en-US" dirty="0"/>
              <a:t> </a:t>
            </a:r>
            <a:r>
              <a:rPr lang="en-US" dirty="0" err="1"/>
              <a:t>humanos</a:t>
            </a:r>
          </a:p>
          <a:p>
            <a:pPr marL="457200"/>
            <a:endParaRPr lang="en-US" dirty="0"/>
          </a:p>
          <a:p>
            <a:pPr marL="457200"/>
            <a:endParaRPr lang="en-US" dirty="0"/>
          </a:p>
          <a:p>
            <a:endParaRPr lang="en-US" dirty="0"/>
          </a:p>
        </p:txBody>
      </p:sp>
    </p:spTree>
    <p:extLst>
      <p:ext uri="{BB962C8B-B14F-4D97-AF65-F5344CB8AC3E}">
        <p14:creationId xmlns:p14="http://schemas.microsoft.com/office/powerpoint/2010/main" val="389140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1D36-460F-424C-9C4A-1F1D1C959441}"/>
              </a:ext>
            </a:extLst>
          </p:cNvPr>
          <p:cNvSpPr>
            <a:spLocks noGrp="1"/>
          </p:cNvSpPr>
          <p:nvPr>
            <p:ph type="title"/>
          </p:nvPr>
        </p:nvSpPr>
        <p:spPr/>
        <p:txBody>
          <a:bodyPr/>
          <a:lstStyle/>
          <a:p>
            <a:r>
              <a:rPr lang="en-US"/>
              <a:t>Cuál es el origen de los cambios? </a:t>
            </a:r>
          </a:p>
        </p:txBody>
      </p:sp>
      <p:sp>
        <p:nvSpPr>
          <p:cNvPr id="3" name="Content Placeholder 2">
            <a:extLst>
              <a:ext uri="{FF2B5EF4-FFF2-40B4-BE49-F238E27FC236}">
                <a16:creationId xmlns:a16="http://schemas.microsoft.com/office/drawing/2014/main" id="{9DD6A64F-FC30-4DC9-8C37-7921F78E9797}"/>
              </a:ext>
            </a:extLst>
          </p:cNvPr>
          <p:cNvSpPr>
            <a:spLocks noGrp="1"/>
          </p:cNvSpPr>
          <p:nvPr>
            <p:ph idx="1"/>
          </p:nvPr>
        </p:nvSpPr>
        <p:spPr/>
        <p:txBody>
          <a:bodyPr vert="horz" lIns="91440" tIns="45720" rIns="91440" bIns="45720" rtlCol="0" anchor="t">
            <a:normAutofit fontScale="85000" lnSpcReduction="20000"/>
          </a:bodyPr>
          <a:lstStyle/>
          <a:p>
            <a:endParaRPr lang="en-US" dirty="0"/>
          </a:p>
          <a:p>
            <a:pPr marL="457200"/>
            <a:r>
              <a:rPr lang="en-US"/>
              <a:t>Existen cuatro fuentes fundamentales: </a:t>
            </a:r>
          </a:p>
          <a:p>
            <a:pPr marL="457200"/>
            <a:endParaRPr lang="en-US"/>
          </a:p>
          <a:p>
            <a:pPr marL="457200"/>
            <a:r>
              <a:rPr lang="en-US"/>
              <a:t>nuevos negocios o condiciones comerciales (cambios en los requisitos del producto o en las normas comerciales).</a:t>
            </a:r>
          </a:p>
          <a:p>
            <a:pPr marL="457200"/>
            <a:endParaRPr lang="en-US"/>
          </a:p>
          <a:p>
            <a:pPr marL="457200"/>
            <a:r>
              <a:rPr lang="en-US"/>
              <a:t>Nuevas necesidades del cliente (modificación de los datos producidos por sistemas de información)</a:t>
            </a:r>
          </a:p>
          <a:p>
            <a:pPr marL="457200"/>
            <a:endParaRPr lang="en-US"/>
          </a:p>
          <a:p>
            <a:pPr marL="457200"/>
            <a:r>
              <a:rPr lang="en-US"/>
              <a:t>Reorganización o crecimiento o reducción del negocio (cambios en las prioridades del proyecto o en la estructura del equipo de ingeniería del software); </a:t>
            </a:r>
          </a:p>
          <a:p>
            <a:pPr marL="457200"/>
            <a:endParaRPr lang="en-US"/>
          </a:p>
          <a:p>
            <a:pPr marL="457200"/>
            <a:r>
              <a:rPr lang="en-US"/>
              <a:t>restricciones presupuestarias o de planificación (redefinición del sistema o producto). </a:t>
            </a:r>
          </a:p>
          <a:p>
            <a:endParaRPr lang="en-US" dirty="0"/>
          </a:p>
        </p:txBody>
      </p:sp>
    </p:spTree>
    <p:extLst>
      <p:ext uri="{BB962C8B-B14F-4D97-AF65-F5344CB8AC3E}">
        <p14:creationId xmlns:p14="http://schemas.microsoft.com/office/powerpoint/2010/main" val="69069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BEDF-68D7-40AF-8A7A-B28C87721852}"/>
              </a:ext>
            </a:extLst>
          </p:cNvPr>
          <p:cNvSpPr>
            <a:spLocks noGrp="1"/>
          </p:cNvSpPr>
          <p:nvPr>
            <p:ph type="title"/>
          </p:nvPr>
        </p:nvSpPr>
        <p:spPr/>
        <p:txBody>
          <a:bodyPr/>
          <a:lstStyle/>
          <a:p>
            <a:r>
              <a:rPr lang="en-US"/>
              <a:t>Repositorios</a:t>
            </a:r>
          </a:p>
        </p:txBody>
      </p:sp>
      <p:sp>
        <p:nvSpPr>
          <p:cNvPr id="3" name="Content Placeholder 2">
            <a:extLst>
              <a:ext uri="{FF2B5EF4-FFF2-40B4-BE49-F238E27FC236}">
                <a16:creationId xmlns:a16="http://schemas.microsoft.com/office/drawing/2014/main" id="{D58090BC-2915-46E0-8D55-5A3FDA2A0DCA}"/>
              </a:ext>
            </a:extLst>
          </p:cNvPr>
          <p:cNvSpPr>
            <a:spLocks noGrp="1"/>
          </p:cNvSpPr>
          <p:nvPr>
            <p:ph idx="1"/>
          </p:nvPr>
        </p:nvSpPr>
        <p:spPr/>
        <p:txBody>
          <a:bodyPr vert="horz" lIns="91440" tIns="45720" rIns="91440" bIns="45720" rtlCol="0" anchor="t">
            <a:normAutofit/>
          </a:bodyPr>
          <a:lstStyle/>
          <a:p>
            <a:r>
              <a:rPr lang="en-US" dirty="0"/>
              <a:t>un </a:t>
            </a:r>
            <a:r>
              <a:rPr lang="en-US" dirty="0" err="1"/>
              <a:t>repositorio</a:t>
            </a:r>
            <a:r>
              <a:rPr lang="en-US" dirty="0"/>
              <a:t> </a:t>
            </a:r>
            <a:r>
              <a:rPr lang="en-US" dirty="0" err="1"/>
              <a:t>es</a:t>
            </a:r>
            <a:r>
              <a:rPr lang="en-US" dirty="0"/>
              <a:t> </a:t>
            </a:r>
            <a:r>
              <a:rPr lang="en-US" dirty="0" err="1"/>
              <a:t>una</a:t>
            </a:r>
            <a:r>
              <a:rPr lang="en-US" dirty="0"/>
              <a:t> "bodega" </a:t>
            </a:r>
            <a:r>
              <a:rPr lang="en-US" dirty="0" err="1"/>
              <a:t>donde</a:t>
            </a:r>
            <a:r>
              <a:rPr lang="en-US" dirty="0"/>
              <a:t> se </a:t>
            </a:r>
            <a:r>
              <a:rPr lang="en-US" dirty="0" err="1"/>
              <a:t>encuentran</a:t>
            </a:r>
            <a:r>
              <a:rPr lang="en-US" dirty="0"/>
              <a:t> </a:t>
            </a:r>
            <a:r>
              <a:rPr lang="en-US" dirty="0" err="1"/>
              <a:t>los</a:t>
            </a:r>
            <a:r>
              <a:rPr lang="en-US" dirty="0"/>
              <a:t> </a:t>
            </a:r>
            <a:r>
              <a:rPr lang="en-US" dirty="0" err="1"/>
              <a:t>paquetes</a:t>
            </a:r>
            <a:r>
              <a:rPr lang="en-US" dirty="0"/>
              <a:t> a </a:t>
            </a:r>
            <a:r>
              <a:rPr lang="en-US" dirty="0" err="1"/>
              <a:t>instalar</a:t>
            </a:r>
            <a:r>
              <a:rPr lang="en-US" dirty="0"/>
              <a:t> </a:t>
            </a:r>
            <a:r>
              <a:rPr lang="en-US" dirty="0" err="1"/>
              <a:t>en</a:t>
            </a:r>
            <a:r>
              <a:rPr lang="en-US" dirty="0"/>
              <a:t> </a:t>
            </a:r>
            <a:r>
              <a:rPr lang="en-US" dirty="0" err="1"/>
              <a:t>cualquier</a:t>
            </a:r>
            <a:r>
              <a:rPr lang="en-US" dirty="0"/>
              <a:t> distro </a:t>
            </a:r>
            <a:br>
              <a:rPr lang="en-US" dirty="0"/>
            </a:br>
            <a:br>
              <a:rPr lang="en-US" dirty="0"/>
            </a:br>
            <a:r>
              <a:rPr lang="en-US" dirty="0"/>
              <a:t>Por lo regular </a:t>
            </a:r>
            <a:r>
              <a:rPr lang="en-US" dirty="0" err="1"/>
              <a:t>los</a:t>
            </a:r>
            <a:r>
              <a:rPr lang="en-US" dirty="0"/>
              <a:t> </a:t>
            </a:r>
            <a:r>
              <a:rPr lang="en-US" dirty="0" err="1"/>
              <a:t>repositorios</a:t>
            </a:r>
            <a:r>
              <a:rPr lang="en-US" dirty="0"/>
              <a:t> son </a:t>
            </a:r>
            <a:r>
              <a:rPr lang="en-US" dirty="0" err="1"/>
              <a:t>servidores</a:t>
            </a:r>
            <a:r>
              <a:rPr lang="en-US" dirty="0"/>
              <a:t> ftp o http, </a:t>
            </a:r>
            <a:r>
              <a:rPr lang="en-US" dirty="0" err="1"/>
              <a:t>tambien</a:t>
            </a:r>
            <a:r>
              <a:rPr lang="en-US" dirty="0"/>
              <a:t> </a:t>
            </a:r>
            <a:r>
              <a:rPr lang="en-US" dirty="0" err="1"/>
              <a:t>pueden</a:t>
            </a:r>
            <a:r>
              <a:rPr lang="en-US" dirty="0"/>
              <a:t> </a:t>
            </a:r>
            <a:r>
              <a:rPr lang="en-US" dirty="0" err="1"/>
              <a:t>ser</a:t>
            </a:r>
            <a:r>
              <a:rPr lang="en-US" dirty="0"/>
              <a:t> locales, </a:t>
            </a:r>
            <a:r>
              <a:rPr lang="en-US" dirty="0" err="1"/>
              <a:t>en</a:t>
            </a:r>
            <a:r>
              <a:rPr lang="en-US" dirty="0"/>
              <a:t> </a:t>
            </a:r>
            <a:r>
              <a:rPr lang="en-US" dirty="0" err="1"/>
              <a:t>donde</a:t>
            </a:r>
            <a:r>
              <a:rPr lang="en-US" dirty="0"/>
              <a:t> se </a:t>
            </a:r>
            <a:r>
              <a:rPr lang="en-US" dirty="0" err="1"/>
              <a:t>encuentran</a:t>
            </a:r>
            <a:r>
              <a:rPr lang="en-US" dirty="0"/>
              <a:t> </a:t>
            </a:r>
            <a:r>
              <a:rPr lang="en-US" dirty="0" err="1"/>
              <a:t>todos</a:t>
            </a:r>
            <a:r>
              <a:rPr lang="en-US" dirty="0"/>
              <a:t> </a:t>
            </a:r>
            <a:r>
              <a:rPr lang="en-US" dirty="0" err="1"/>
              <a:t>los</a:t>
            </a:r>
            <a:r>
              <a:rPr lang="en-US" dirty="0"/>
              <a:t> </a:t>
            </a:r>
            <a:r>
              <a:rPr lang="en-US" dirty="0" err="1"/>
              <a:t>paquetes</a:t>
            </a:r>
            <a:r>
              <a:rPr lang="en-US" dirty="0"/>
              <a:t> </a:t>
            </a:r>
            <a:r>
              <a:rPr lang="en-US" dirty="0" err="1"/>
              <a:t>disponibles</a:t>
            </a:r>
            <a:r>
              <a:rPr lang="en-US" dirty="0"/>
              <a:t> para </a:t>
            </a:r>
            <a:r>
              <a:rPr lang="en-US" dirty="0" err="1"/>
              <a:t>una</a:t>
            </a:r>
            <a:r>
              <a:rPr lang="en-US" dirty="0"/>
              <a:t> distro, </a:t>
            </a:r>
            <a:r>
              <a:rPr lang="en-US" dirty="0" err="1"/>
              <a:t>digo</a:t>
            </a:r>
            <a:r>
              <a:rPr lang="en-US" dirty="0"/>
              <a:t> </a:t>
            </a:r>
            <a:r>
              <a:rPr lang="en-US" dirty="0" err="1"/>
              <a:t>paquetes</a:t>
            </a:r>
            <a:r>
              <a:rPr lang="en-US" dirty="0"/>
              <a:t> y no </a:t>
            </a:r>
            <a:r>
              <a:rPr lang="en-US" dirty="0" err="1"/>
              <a:t>programas</a:t>
            </a:r>
            <a:r>
              <a:rPr lang="en-US" dirty="0"/>
              <a:t>, </a:t>
            </a:r>
            <a:r>
              <a:rPr lang="en-US" dirty="0" err="1"/>
              <a:t>porque</a:t>
            </a:r>
            <a:r>
              <a:rPr lang="en-US" dirty="0"/>
              <a:t> un </a:t>
            </a:r>
            <a:r>
              <a:rPr lang="en-US" dirty="0" err="1"/>
              <a:t>paquete</a:t>
            </a:r>
            <a:r>
              <a:rPr lang="en-US" dirty="0"/>
              <a:t> no </a:t>
            </a:r>
            <a:r>
              <a:rPr lang="en-US" dirty="0" err="1"/>
              <a:t>necesariamente</a:t>
            </a:r>
            <a:r>
              <a:rPr lang="en-US" dirty="0"/>
              <a:t> </a:t>
            </a:r>
            <a:r>
              <a:rPr lang="en-US" dirty="0" err="1"/>
              <a:t>contiene</a:t>
            </a:r>
            <a:r>
              <a:rPr lang="en-US" dirty="0"/>
              <a:t> un </a:t>
            </a:r>
            <a:r>
              <a:rPr lang="en-US" dirty="0" err="1"/>
              <a:t>programa</a:t>
            </a:r>
            <a:r>
              <a:rPr lang="en-US" dirty="0"/>
              <a:t>, </a:t>
            </a:r>
            <a:r>
              <a:rPr lang="en-US" dirty="0" err="1"/>
              <a:t>puede</a:t>
            </a:r>
            <a:r>
              <a:rPr lang="en-US" dirty="0"/>
              <a:t> </a:t>
            </a:r>
            <a:r>
              <a:rPr lang="en-US" dirty="0" err="1"/>
              <a:t>contener</a:t>
            </a:r>
            <a:r>
              <a:rPr lang="en-US" dirty="0"/>
              <a:t> </a:t>
            </a:r>
            <a:r>
              <a:rPr lang="en-US" dirty="0" err="1"/>
              <a:t>imagenes</a:t>
            </a:r>
            <a:r>
              <a:rPr lang="en-US" dirty="0"/>
              <a:t>, </a:t>
            </a:r>
            <a:r>
              <a:rPr lang="en-US" dirty="0" err="1"/>
              <a:t>librerias</a:t>
            </a:r>
            <a:r>
              <a:rPr lang="en-US" dirty="0"/>
              <a:t>, </a:t>
            </a:r>
            <a:r>
              <a:rPr lang="en-US" dirty="0" err="1"/>
              <a:t>código</a:t>
            </a:r>
            <a:r>
              <a:rPr lang="en-US" dirty="0"/>
              <a:t> </a:t>
            </a:r>
            <a:r>
              <a:rPr lang="en-US" dirty="0" err="1"/>
              <a:t>fuente</a:t>
            </a:r>
            <a:r>
              <a:rPr lang="en-US" dirty="0"/>
              <a:t>, </a:t>
            </a:r>
            <a:r>
              <a:rPr lang="en-US" dirty="0" err="1"/>
              <a:t>documentación</a:t>
            </a:r>
            <a:r>
              <a:rPr lang="en-US" dirty="0"/>
              <a:t>, </a:t>
            </a:r>
            <a:r>
              <a:rPr lang="en-US" dirty="0" err="1"/>
              <a:t>traducciones</a:t>
            </a:r>
            <a:r>
              <a:rPr lang="en-US" dirty="0"/>
              <a:t> y </a:t>
            </a:r>
            <a:r>
              <a:rPr lang="en-US" dirty="0" err="1"/>
              <a:t>desde</a:t>
            </a:r>
            <a:r>
              <a:rPr lang="en-US" dirty="0"/>
              <a:t> </a:t>
            </a:r>
            <a:r>
              <a:rPr lang="en-US" dirty="0" err="1"/>
              <a:t>luego</a:t>
            </a:r>
            <a:r>
              <a:rPr lang="en-US" dirty="0"/>
              <a:t> </a:t>
            </a:r>
            <a:r>
              <a:rPr lang="en-US" dirty="0" err="1"/>
              <a:t>programas</a:t>
            </a:r>
            <a:r>
              <a:rPr lang="en-US" dirty="0"/>
              <a:t> </a:t>
            </a:r>
          </a:p>
        </p:txBody>
      </p:sp>
      <p:pic>
        <p:nvPicPr>
          <p:cNvPr id="4" name="Picture 4" descr="A picture containing sky&#10;&#10;Description generated with very high confidence">
            <a:extLst>
              <a:ext uri="{FF2B5EF4-FFF2-40B4-BE49-F238E27FC236}">
                <a16:creationId xmlns:a16="http://schemas.microsoft.com/office/drawing/2014/main" id="{8F53B8A9-1DDD-4E82-9B77-474A425D2CEC}"/>
              </a:ext>
            </a:extLst>
          </p:cNvPr>
          <p:cNvPicPr>
            <a:picLocks noChangeAspect="1"/>
          </p:cNvPicPr>
          <p:nvPr/>
        </p:nvPicPr>
        <p:blipFill>
          <a:blip r:embed="rId2"/>
          <a:stretch>
            <a:fillRect/>
          </a:stretch>
        </p:blipFill>
        <p:spPr>
          <a:xfrm>
            <a:off x="4712277" y="4596678"/>
            <a:ext cx="2324100" cy="1876425"/>
          </a:xfrm>
          <a:prstGeom prst="rect">
            <a:avLst/>
          </a:prstGeom>
        </p:spPr>
      </p:pic>
    </p:spTree>
    <p:extLst>
      <p:ext uri="{BB962C8B-B14F-4D97-AF65-F5344CB8AC3E}">
        <p14:creationId xmlns:p14="http://schemas.microsoft.com/office/powerpoint/2010/main" val="207805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AC72D-E9DB-4407-AB52-15BD7276D182}"/>
              </a:ext>
            </a:extLst>
          </p:cNvPr>
          <p:cNvSpPr>
            <a:spLocks noGrp="1"/>
          </p:cNvSpPr>
          <p:nvPr>
            <p:ph type="title"/>
          </p:nvPr>
        </p:nvSpPr>
        <p:spPr/>
        <p:txBody>
          <a:bodyPr/>
          <a:lstStyle/>
          <a:p>
            <a:r>
              <a:rPr lang="es-CO" dirty="0" err="1"/>
              <a:t>Team</a:t>
            </a:r>
            <a:r>
              <a:rPr lang="es-CO" dirty="0"/>
              <a:t> </a:t>
            </a:r>
            <a:r>
              <a:rPr lang="es-CO" dirty="0" err="1"/>
              <a:t>Foundation</a:t>
            </a:r>
            <a:r>
              <a:rPr lang="es-CO" dirty="0"/>
              <a:t> Server</a:t>
            </a:r>
          </a:p>
        </p:txBody>
      </p:sp>
      <p:sp>
        <p:nvSpPr>
          <p:cNvPr id="3" name="Marcador de contenido 2">
            <a:extLst>
              <a:ext uri="{FF2B5EF4-FFF2-40B4-BE49-F238E27FC236}">
                <a16:creationId xmlns:a16="http://schemas.microsoft.com/office/drawing/2014/main" id="{B36EDA8D-2A8A-4407-B3FF-3817422A88A1}"/>
              </a:ext>
            </a:extLst>
          </p:cNvPr>
          <p:cNvSpPr>
            <a:spLocks noGrp="1"/>
          </p:cNvSpPr>
          <p:nvPr>
            <p:ph idx="1"/>
          </p:nvPr>
        </p:nvSpPr>
        <p:spPr/>
        <p:txBody>
          <a:bodyPr>
            <a:normAutofit/>
          </a:bodyPr>
          <a:lstStyle/>
          <a:p>
            <a:r>
              <a:rPr lang="es-CO" b="1" dirty="0"/>
              <a:t>TFS</a:t>
            </a:r>
            <a:r>
              <a:rPr lang="es-CO" dirty="0"/>
              <a:t> es una solución robusta y completa, ya que todos los elementos que la conforman están integrados de forma natural. Como con cualquier instrumento hay que dedicar un tiempo inicial de configuración, pero luego el tiempo dedicado al mantenimiento es mínimo comparado con plataformas heterogéneas.  </a:t>
            </a:r>
            <a:r>
              <a:rPr lang="es-CO" b="1" dirty="0"/>
              <a:t>TFS</a:t>
            </a:r>
            <a:r>
              <a:rPr lang="es-CO" dirty="0"/>
              <a:t> es una de las plataformas de más rápida evolución en el mundo Microsoft, ofreciendo nuevas versiones con actualizaciones cada año o cada 2 años a lo sumo.</a:t>
            </a:r>
          </a:p>
          <a:p>
            <a:endParaRPr lang="es-CO" sz="1100" dirty="0"/>
          </a:p>
        </p:txBody>
      </p:sp>
      <p:pic>
        <p:nvPicPr>
          <p:cNvPr id="5" name="Imagen 4">
            <a:extLst>
              <a:ext uri="{FF2B5EF4-FFF2-40B4-BE49-F238E27FC236}">
                <a16:creationId xmlns:a16="http://schemas.microsoft.com/office/drawing/2014/main" id="{5C9D434C-4E64-4030-B059-976F5B743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822" y="3524250"/>
            <a:ext cx="6057900" cy="3333750"/>
          </a:xfrm>
          <a:prstGeom prst="rect">
            <a:avLst/>
          </a:prstGeom>
        </p:spPr>
      </p:pic>
    </p:spTree>
    <p:extLst>
      <p:ext uri="{BB962C8B-B14F-4D97-AF65-F5344CB8AC3E}">
        <p14:creationId xmlns:p14="http://schemas.microsoft.com/office/powerpoint/2010/main" val="33267152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417</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Trebuchet MS</vt:lpstr>
      <vt:lpstr>Wingdings 3</vt:lpstr>
      <vt:lpstr>Facet</vt:lpstr>
      <vt:lpstr>Administración de la configuración de la calidad de software</vt:lpstr>
      <vt:lpstr>Presentación de PowerPoint</vt:lpstr>
      <vt:lpstr>Presentación de PowerPoint</vt:lpstr>
      <vt:lpstr>Presentación de PowerPoint</vt:lpstr>
      <vt:lpstr>Gestion de la Configuración del Software (GCS o GC) , la cuál es aplicado a lo largo del proceso del software. </vt:lpstr>
      <vt:lpstr>Gestión de la configuración del software</vt:lpstr>
      <vt:lpstr>Cuál es el origen de los cambios? </vt:lpstr>
      <vt:lpstr>Repositorios</vt:lpstr>
      <vt:lpstr>Team Foundation Server</vt:lpstr>
      <vt:lpstr>TFS ofrece beneficios importantes para organizaciones y equipos de desarrollo de software enfocados en la excelencia y productividad </vt:lpstr>
      <vt:lpstr>http://dis.unal.edu.co/grupos/unbd/manuales/ciclo/cap6_21.ht   Investigacion de la configuracion y uso de github.  con ejemplo practico   A nivel informativo team foundation  se debe documentar todo el procedimieto con github. se debe anexar en un doumento pdf.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julian gomez</cp:lastModifiedBy>
  <cp:revision>40</cp:revision>
  <dcterms:modified xsi:type="dcterms:W3CDTF">2018-07-16T19:50:22Z</dcterms:modified>
</cp:coreProperties>
</file>