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5"/>
  </p:sldMasterIdLst>
  <p:notesMasterIdLst>
    <p:notesMasterId r:id="rId30"/>
  </p:notesMasterIdLst>
  <p:handoutMasterIdLst>
    <p:handoutMasterId r:id="rId31"/>
  </p:handoutMasterIdLst>
  <p:sldIdLst>
    <p:sldId id="395" r:id="rId6"/>
    <p:sldId id="396" r:id="rId7"/>
    <p:sldId id="309" r:id="rId8"/>
    <p:sldId id="458" r:id="rId9"/>
    <p:sldId id="459" r:id="rId10"/>
    <p:sldId id="397" r:id="rId11"/>
    <p:sldId id="405" r:id="rId12"/>
    <p:sldId id="406" r:id="rId13"/>
    <p:sldId id="407" r:id="rId14"/>
    <p:sldId id="460" r:id="rId15"/>
    <p:sldId id="408" r:id="rId16"/>
    <p:sldId id="409" r:id="rId17"/>
    <p:sldId id="410" r:id="rId18"/>
    <p:sldId id="415" r:id="rId19"/>
    <p:sldId id="468" r:id="rId20"/>
    <p:sldId id="413" r:id="rId21"/>
    <p:sldId id="414" r:id="rId22"/>
    <p:sldId id="461" r:id="rId23"/>
    <p:sldId id="462" r:id="rId24"/>
    <p:sldId id="464" r:id="rId25"/>
    <p:sldId id="465" r:id="rId26"/>
    <p:sldId id="466" r:id="rId27"/>
    <p:sldId id="467" r:id="rId28"/>
    <p:sldId id="436" r:id="rId29"/>
  </p:sldIdLst>
  <p:sldSz cx="12192000" cy="6858000"/>
  <p:notesSz cx="7010400" cy="92964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028" userDrawn="1">
          <p15:clr>
            <a:srgbClr val="A4A3A4"/>
          </p15:clr>
        </p15:guide>
        <p15:guide id="3" orient="horz" pos="255" userDrawn="1">
          <p15:clr>
            <a:srgbClr val="A4A3A4"/>
          </p15:clr>
        </p15:guide>
        <p15:guide id="4" orient="horz" pos="595" userDrawn="1">
          <p15:clr>
            <a:srgbClr val="A4A3A4"/>
          </p15:clr>
        </p15:guide>
        <p15:guide id="5" pos="506" userDrawn="1">
          <p15:clr>
            <a:srgbClr val="A4A3A4"/>
          </p15:clr>
        </p15:guide>
        <p15:guide id="6" pos="701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mesh Tripathi" initials="AT" lastIdx="1" clrIdx="0">
    <p:extLst>
      <p:ext uri="{19B8F6BF-5375-455C-9EA6-DF929625EA0E}">
        <p15:presenceInfo xmlns:p15="http://schemas.microsoft.com/office/powerpoint/2012/main" userId="S-1-5-21-1606980848-1965331169-1417001333-2761189" providerId="AD"/>
      </p:ext>
    </p:extLst>
  </p:cmAuthor>
  <p:cmAuthor id="2" name="Daniel Condurache" initials="DC" lastIdx="3" clrIdx="1">
    <p:extLst>
      <p:ext uri="{19B8F6BF-5375-455C-9EA6-DF929625EA0E}">
        <p15:presenceInfo xmlns:p15="http://schemas.microsoft.com/office/powerpoint/2012/main" userId="S-1-5-21-1606980848-1965331169-1417001333-37453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AA"/>
    <a:srgbClr val="41719C"/>
    <a:srgbClr val="B4D2F0"/>
    <a:srgbClr val="E6EAEE"/>
    <a:srgbClr val="B4D28C"/>
    <a:srgbClr val="91BDE9"/>
    <a:srgbClr val="2D962D"/>
    <a:srgbClr val="6E84A2"/>
    <a:srgbClr val="0092D0"/>
    <a:srgbClr val="404F64"/>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0126" autoAdjust="0"/>
    <p:restoredTop sz="96187" autoAdjust="0"/>
  </p:normalViewPr>
  <p:slideViewPr>
    <p:cSldViewPr snapToGrid="0">
      <p:cViewPr varScale="1">
        <p:scale>
          <a:sx n="122" d="100"/>
          <a:sy n="122" d="100"/>
        </p:scale>
        <p:origin x="432" y="0"/>
      </p:cViewPr>
      <p:guideLst>
        <p:guide orient="horz" pos="2160"/>
        <p:guide pos="1028"/>
        <p:guide orient="horz" pos="255"/>
        <p:guide orient="horz" pos="595"/>
        <p:guide pos="506"/>
        <p:guide pos="701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302FA-A0BE-453F-A04B-9E566AF60E4D}" type="doc">
      <dgm:prSet loTypeId="urn:microsoft.com/office/officeart/2005/8/layout/process4" loCatId="process" qsTypeId="urn:microsoft.com/office/officeart/2005/8/quickstyle/3d3" qsCatId="3D" csTypeId="urn:microsoft.com/office/officeart/2005/8/colors/colorful2" csCatId="colorful" phldr="1"/>
      <dgm:spPr/>
      <dgm:t>
        <a:bodyPr/>
        <a:lstStyle/>
        <a:p>
          <a:endParaRPr lang="en-US"/>
        </a:p>
      </dgm:t>
    </dgm:pt>
    <dgm:pt modelId="{5628B070-8378-4A09-9202-27DD6749112B}">
      <dgm:prSet phldrT="[Text]"/>
      <dgm:spPr>
        <a:xfrm rot="10800000">
          <a:off x="0" y="1001"/>
          <a:ext cx="9007475" cy="2152507"/>
        </a:xfrm>
        <a:prstGeom prst="upArrowCallout">
          <a:avLst/>
        </a:prstGeom>
        <a:solidFill>
          <a:srgbClr val="0092D0">
            <a:hueOff val="-9641135"/>
            <a:satOff val="0"/>
            <a:lumOff val="10198"/>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Initialization</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E703A629-69B2-4312-9983-966546204380}" type="parTrans" cxnId="{F7ECC997-0FBF-45C1-B125-CAF20487C9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2E674A4-BD3F-4726-8FF9-C3345A766BE5}" type="sibTrans" cxnId="{F7ECC997-0FBF-45C1-B125-CAF20487C9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0438352-D9CB-4A7D-BFD3-F2A0F92385E0}">
      <dgm:prSet phldrT="[Text]"/>
      <dgm:spPr>
        <a:xfrm>
          <a:off x="0" y="756531"/>
          <a:ext cx="9007475" cy="643599"/>
        </a:xfrm>
        <a:prstGeom prst="rect">
          <a:avLst/>
        </a:prstGeom>
        <a:solidFill>
          <a:srgbClr val="0092D0">
            <a:tint val="40000"/>
            <a:alpha val="90000"/>
            <a:hueOff val="-11279940"/>
            <a:satOff val="50302"/>
            <a:lumOff val="3416"/>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Open connection - Login</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64B10299-6D7C-4879-AF2A-EDBD0690CB3E}" type="parTrans" cxnId="{FD8B1CDF-393F-4CCF-9F3F-B4BE71A2E84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3A47A1A-3437-4EF9-9BB4-D263B7B4EDA9}" type="sibTrans" cxnId="{FD8B1CDF-393F-4CCF-9F3F-B4BE71A2E84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6B96FC1-7421-490F-B261-25346DCD54E0}">
      <dgm:prSet phldrT="[Text]"/>
      <dgm:spPr>
        <a:xfrm rot="10800000">
          <a:off x="0" y="2132515"/>
          <a:ext cx="9007475" cy="2152507"/>
        </a:xfrm>
        <a:prstGeom prst="upArrowCallout">
          <a:avLst/>
        </a:prstGeom>
        <a:solidFill>
          <a:srgbClr val="0092D0">
            <a:hueOff val="-4820567"/>
            <a:satOff val="0"/>
            <a:lumOff val="5099"/>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Iteration – Action (s) – Use case(s)</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13F51796-BFF3-4088-A073-AED7057F2D39}" type="parTrans" cxnId="{9E1E5A34-488A-458A-BB9E-A98535C512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3400AC2-ED0A-4E80-9876-7C477FE527DF}" type="sibTrans" cxnId="{9E1E5A34-488A-458A-BB9E-A98535C512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90FAEC2-DD80-4881-A34E-25B4FB22BA44}">
      <dgm:prSet phldrT="[Text]"/>
      <dgm:spPr>
        <a:xfrm>
          <a:off x="4398" y="2888045"/>
          <a:ext cx="2999559" cy="643599"/>
        </a:xfrm>
        <a:prstGeom prst="rect">
          <a:avLst/>
        </a:prstGeom>
        <a:solidFill>
          <a:srgbClr val="0092D0">
            <a:tint val="40000"/>
            <a:alpha val="90000"/>
            <a:hueOff val="-2819985"/>
            <a:satOff val="12575"/>
            <a:lumOff val="854"/>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Transaction(s) – Request(s)</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6A449781-050E-42A5-8ADC-226D67853FB5}" type="parTrans" cxnId="{850206B7-5080-42A7-9B50-0FF504BAB57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641186F-B835-46CB-8A6A-91A88F5B82F3}" type="sibTrans" cxnId="{850206B7-5080-42A7-9B50-0FF504BAB57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D9D6885-B047-40F7-A1B4-AC8F9B1C5830}">
      <dgm:prSet phldrT="[Text]"/>
      <dgm:spPr>
        <a:xfrm>
          <a:off x="3003957" y="2888045"/>
          <a:ext cx="2999559" cy="643599"/>
        </a:xfrm>
        <a:prstGeom prst="rect">
          <a:avLst/>
        </a:prstGeom>
        <a:solidFill>
          <a:srgbClr val="0092D0">
            <a:tint val="40000"/>
            <a:alpha val="90000"/>
            <a:hueOff val="-5639970"/>
            <a:satOff val="25151"/>
            <a:lumOff val="1708"/>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Think Time</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94C7F189-D032-4E1A-9E4C-F5DC34053025}" type="parTrans" cxnId="{A41F6FB0-D0BE-4FE6-990E-00B8E97F32B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0E440E3-F541-4520-B261-AFB11014A849}" type="sibTrans" cxnId="{A41F6FB0-D0BE-4FE6-990E-00B8E97F32B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9FB5D09-4062-4ED5-B577-DCBDB43722DE}">
      <dgm:prSet phldrT="[Text]"/>
      <dgm:spPr>
        <a:xfrm>
          <a:off x="0" y="4264029"/>
          <a:ext cx="9007475" cy="1399549"/>
        </a:xfrm>
        <a:prstGeom prst="rect">
          <a:avLst/>
        </a:prstGeom>
        <a:solidFill>
          <a:srgbClr val="0092D0">
            <a:hueOff val="0"/>
            <a:satOff val="0"/>
            <a:lumOff val="0"/>
            <a:alphaOff val="0"/>
          </a:srgb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Exit</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BE452F61-F8C8-4CA9-8CA8-3EEE9038310C}" type="parTrans" cxnId="{D1BE4789-ED5D-436C-98A9-70B1D3C1688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BF50CDC-257F-46C6-9573-7D3D77925378}" type="sibTrans" cxnId="{D1BE4789-ED5D-436C-98A9-70B1D3C1688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1671CDC-A576-4E99-8501-3A627E0223D2}">
      <dgm:prSet phldrT="[Text]"/>
      <dgm:spPr>
        <a:xfrm>
          <a:off x="0" y="4991795"/>
          <a:ext cx="9007475" cy="643792"/>
        </a:xfrm>
        <a:prstGeom prst="rect">
          <a:avLst/>
        </a:prstGeom>
        <a:solidFill>
          <a:srgbClr val="0092D0">
            <a:tint val="40000"/>
            <a:alpha val="90000"/>
            <a:hueOff val="0"/>
            <a:satOff val="0"/>
            <a:lumOff val="0"/>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Closing connection(s) - Logout</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C70F8DF7-ABC4-493A-91CF-6C27D8EDDF88}" type="parTrans" cxnId="{78EE2050-CF7A-48D6-95B3-299CF19B5C2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28ED49F-2F71-43A0-8242-423309B1E5F6}" type="sibTrans" cxnId="{78EE2050-CF7A-48D6-95B3-299CF19B5C2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9C813E0-FF47-4537-92E6-43685D5968AF}">
      <dgm:prSet phldrT="[Text]"/>
      <dgm:spPr>
        <a:xfrm>
          <a:off x="6003517" y="2888045"/>
          <a:ext cx="2999559" cy="643599"/>
        </a:xfrm>
        <a:prstGeom prst="rect">
          <a:avLst/>
        </a:prstGeom>
        <a:solidFill>
          <a:srgbClr val="0092D0">
            <a:tint val="40000"/>
            <a:alpha val="90000"/>
            <a:hueOff val="-8459955"/>
            <a:satOff val="37726"/>
            <a:lumOff val="2562"/>
            <a:alphaOff val="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gm:spPr>
      <dgm:t>
        <a:bodyPr/>
        <a:lstStyle/>
        <a:p>
          <a:r>
            <a:rPr lang="en-US" b="0" cap="none" spc="0" dirty="0" smtClean="0">
              <a:ln w="0"/>
              <a:solidFill>
                <a:srgbClr val="000000"/>
              </a:solidFill>
              <a:effectLst>
                <a:outerShdw blurRad="38100" dist="19050" dir="2700000" algn="tl" rotWithShape="0">
                  <a:srgbClr val="B4D2F0">
                    <a:alpha val="40000"/>
                  </a:srgbClr>
                </a:outerShdw>
              </a:effectLst>
              <a:latin typeface="Arial"/>
              <a:ea typeface="+mn-ea"/>
              <a:cs typeface="+mn-cs"/>
            </a:rPr>
            <a:t>Transaction(s) – Request(s)</a:t>
          </a:r>
          <a:endParaRPr lang="en-US" b="0" cap="none" spc="0" dirty="0">
            <a:ln w="0"/>
            <a:solidFill>
              <a:srgbClr val="000000"/>
            </a:solidFill>
            <a:effectLst>
              <a:outerShdw blurRad="38100" dist="19050" dir="2700000" algn="tl" rotWithShape="0">
                <a:srgbClr val="B4D2F0">
                  <a:alpha val="40000"/>
                </a:srgbClr>
              </a:outerShdw>
            </a:effectLst>
            <a:latin typeface="Arial"/>
            <a:ea typeface="+mn-ea"/>
            <a:cs typeface="+mn-cs"/>
          </a:endParaRPr>
        </a:p>
      </dgm:t>
    </dgm:pt>
    <dgm:pt modelId="{90762D33-6258-4E1F-BE6E-2A4BA2183FCB}" type="parTrans" cxnId="{F1526CDD-F5CE-444B-A1C1-2BBA9051BD3B}">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4538AE2-96E9-4FB0-8D48-5ACE9435C4BF}" type="sibTrans" cxnId="{F1526CDD-F5CE-444B-A1C1-2BBA9051BD3B}">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722CD18-5444-428A-A5DE-BACFB0B07610}" type="pres">
      <dgm:prSet presAssocID="{D96302FA-A0BE-453F-A04B-9E566AF60E4D}" presName="Name0" presStyleCnt="0">
        <dgm:presLayoutVars>
          <dgm:dir/>
          <dgm:animLvl val="lvl"/>
          <dgm:resizeHandles val="exact"/>
        </dgm:presLayoutVars>
      </dgm:prSet>
      <dgm:spPr/>
      <dgm:t>
        <a:bodyPr/>
        <a:lstStyle/>
        <a:p>
          <a:endParaRPr lang="en-US"/>
        </a:p>
      </dgm:t>
    </dgm:pt>
    <dgm:pt modelId="{37D5D22F-CE75-4610-910B-A69EB7B12188}" type="pres">
      <dgm:prSet presAssocID="{59FB5D09-4062-4ED5-B577-DCBDB43722DE}" presName="boxAndChildren" presStyleCnt="0"/>
      <dgm:spPr/>
    </dgm:pt>
    <dgm:pt modelId="{2A29DF88-0F42-4E63-B626-9D71EB7A96B5}" type="pres">
      <dgm:prSet presAssocID="{59FB5D09-4062-4ED5-B577-DCBDB43722DE}" presName="parentTextBox" presStyleLbl="node1" presStyleIdx="0" presStyleCnt="3"/>
      <dgm:spPr/>
      <dgm:t>
        <a:bodyPr/>
        <a:lstStyle/>
        <a:p>
          <a:endParaRPr lang="en-US"/>
        </a:p>
      </dgm:t>
    </dgm:pt>
    <dgm:pt modelId="{7A958245-771D-4F43-B7E2-393473FF926A}" type="pres">
      <dgm:prSet presAssocID="{59FB5D09-4062-4ED5-B577-DCBDB43722DE}" presName="entireBox" presStyleLbl="node1" presStyleIdx="0" presStyleCnt="3"/>
      <dgm:spPr/>
      <dgm:t>
        <a:bodyPr/>
        <a:lstStyle/>
        <a:p>
          <a:endParaRPr lang="en-US"/>
        </a:p>
      </dgm:t>
    </dgm:pt>
    <dgm:pt modelId="{B18C74E9-DF09-410D-AE26-A31528C2EAED}" type="pres">
      <dgm:prSet presAssocID="{59FB5D09-4062-4ED5-B577-DCBDB43722DE}" presName="descendantBox" presStyleCnt="0"/>
      <dgm:spPr/>
    </dgm:pt>
    <dgm:pt modelId="{61AD8E5B-523C-4FD5-A3C7-A399B4F84BC4}" type="pres">
      <dgm:prSet presAssocID="{51671CDC-A576-4E99-8501-3A627E0223D2}" presName="childTextBox" presStyleLbl="fgAccFollowNode1" presStyleIdx="0" presStyleCnt="5">
        <dgm:presLayoutVars>
          <dgm:bulletEnabled val="1"/>
        </dgm:presLayoutVars>
      </dgm:prSet>
      <dgm:spPr/>
      <dgm:t>
        <a:bodyPr/>
        <a:lstStyle/>
        <a:p>
          <a:endParaRPr lang="en-US"/>
        </a:p>
      </dgm:t>
    </dgm:pt>
    <dgm:pt modelId="{07E605FC-36A9-41CC-848F-A344D0C3A00C}" type="pres">
      <dgm:prSet presAssocID="{F3400AC2-ED0A-4E80-9876-7C477FE527DF}" presName="sp" presStyleCnt="0"/>
      <dgm:spPr/>
    </dgm:pt>
    <dgm:pt modelId="{FCEB547F-C321-49E4-BA45-1AE781EB0530}" type="pres">
      <dgm:prSet presAssocID="{26B96FC1-7421-490F-B261-25346DCD54E0}" presName="arrowAndChildren" presStyleCnt="0"/>
      <dgm:spPr/>
    </dgm:pt>
    <dgm:pt modelId="{0C934207-9FD9-42A6-AEC7-C8D25061492A}" type="pres">
      <dgm:prSet presAssocID="{26B96FC1-7421-490F-B261-25346DCD54E0}" presName="parentTextArrow" presStyleLbl="node1" presStyleIdx="0" presStyleCnt="3"/>
      <dgm:spPr/>
      <dgm:t>
        <a:bodyPr/>
        <a:lstStyle/>
        <a:p>
          <a:endParaRPr lang="en-US"/>
        </a:p>
      </dgm:t>
    </dgm:pt>
    <dgm:pt modelId="{8604303B-C631-4C7F-8B9D-6D46AB3DE19A}" type="pres">
      <dgm:prSet presAssocID="{26B96FC1-7421-490F-B261-25346DCD54E0}" presName="arrow" presStyleLbl="node1" presStyleIdx="1" presStyleCnt="3"/>
      <dgm:spPr/>
      <dgm:t>
        <a:bodyPr/>
        <a:lstStyle/>
        <a:p>
          <a:endParaRPr lang="en-US"/>
        </a:p>
      </dgm:t>
    </dgm:pt>
    <dgm:pt modelId="{DBD456A4-A5CC-409E-ACF7-10275F10D623}" type="pres">
      <dgm:prSet presAssocID="{26B96FC1-7421-490F-B261-25346DCD54E0}" presName="descendantArrow" presStyleCnt="0"/>
      <dgm:spPr/>
    </dgm:pt>
    <dgm:pt modelId="{9082C2C8-F659-4404-ACD4-9004F22F27A7}" type="pres">
      <dgm:prSet presAssocID="{190FAEC2-DD80-4881-A34E-25B4FB22BA44}" presName="childTextArrow" presStyleLbl="fgAccFollowNode1" presStyleIdx="1" presStyleCnt="5">
        <dgm:presLayoutVars>
          <dgm:bulletEnabled val="1"/>
        </dgm:presLayoutVars>
      </dgm:prSet>
      <dgm:spPr/>
      <dgm:t>
        <a:bodyPr/>
        <a:lstStyle/>
        <a:p>
          <a:endParaRPr lang="en-US"/>
        </a:p>
      </dgm:t>
    </dgm:pt>
    <dgm:pt modelId="{26B63BF7-DF2D-4B7F-9006-66D414E33D57}" type="pres">
      <dgm:prSet presAssocID="{9D9D6885-B047-40F7-A1B4-AC8F9B1C5830}" presName="childTextArrow" presStyleLbl="fgAccFollowNode1" presStyleIdx="2" presStyleCnt="5">
        <dgm:presLayoutVars>
          <dgm:bulletEnabled val="1"/>
        </dgm:presLayoutVars>
      </dgm:prSet>
      <dgm:spPr/>
      <dgm:t>
        <a:bodyPr/>
        <a:lstStyle/>
        <a:p>
          <a:endParaRPr lang="en-US"/>
        </a:p>
      </dgm:t>
    </dgm:pt>
    <dgm:pt modelId="{AD6153A7-1197-47A6-AE44-03560616AE52}" type="pres">
      <dgm:prSet presAssocID="{59C813E0-FF47-4537-92E6-43685D5968AF}" presName="childTextArrow" presStyleLbl="fgAccFollowNode1" presStyleIdx="3" presStyleCnt="5">
        <dgm:presLayoutVars>
          <dgm:bulletEnabled val="1"/>
        </dgm:presLayoutVars>
      </dgm:prSet>
      <dgm:spPr/>
      <dgm:t>
        <a:bodyPr/>
        <a:lstStyle/>
        <a:p>
          <a:endParaRPr lang="en-US"/>
        </a:p>
      </dgm:t>
    </dgm:pt>
    <dgm:pt modelId="{865CA6B5-71F8-4BDE-8B17-43A37821D1D7}" type="pres">
      <dgm:prSet presAssocID="{42E674A4-BD3F-4726-8FF9-C3345A766BE5}" presName="sp" presStyleCnt="0"/>
      <dgm:spPr/>
    </dgm:pt>
    <dgm:pt modelId="{A71B649A-BA13-47D6-A47F-1C013491CDC8}" type="pres">
      <dgm:prSet presAssocID="{5628B070-8378-4A09-9202-27DD6749112B}" presName="arrowAndChildren" presStyleCnt="0"/>
      <dgm:spPr/>
    </dgm:pt>
    <dgm:pt modelId="{88818E49-6B4C-4D24-988B-1DCD7F91AFF6}" type="pres">
      <dgm:prSet presAssocID="{5628B070-8378-4A09-9202-27DD6749112B}" presName="parentTextArrow" presStyleLbl="node1" presStyleIdx="1" presStyleCnt="3"/>
      <dgm:spPr/>
      <dgm:t>
        <a:bodyPr/>
        <a:lstStyle/>
        <a:p>
          <a:endParaRPr lang="en-US"/>
        </a:p>
      </dgm:t>
    </dgm:pt>
    <dgm:pt modelId="{9C432D86-4936-49C3-85CD-C99F4CE42BEB}" type="pres">
      <dgm:prSet presAssocID="{5628B070-8378-4A09-9202-27DD6749112B}" presName="arrow" presStyleLbl="node1" presStyleIdx="2" presStyleCnt="3" custLinFactNeighborX="-8348"/>
      <dgm:spPr/>
      <dgm:t>
        <a:bodyPr/>
        <a:lstStyle/>
        <a:p>
          <a:endParaRPr lang="en-US"/>
        </a:p>
      </dgm:t>
    </dgm:pt>
    <dgm:pt modelId="{EE094080-4F48-4816-9C0C-2032DC7758B0}" type="pres">
      <dgm:prSet presAssocID="{5628B070-8378-4A09-9202-27DD6749112B}" presName="descendantArrow" presStyleCnt="0"/>
      <dgm:spPr/>
    </dgm:pt>
    <dgm:pt modelId="{77055F44-1337-42D3-A186-EBF16D0F1E9D}" type="pres">
      <dgm:prSet presAssocID="{F0438352-D9CB-4A7D-BFD3-F2A0F92385E0}" presName="childTextArrow" presStyleLbl="fgAccFollowNode1" presStyleIdx="4" presStyleCnt="5">
        <dgm:presLayoutVars>
          <dgm:bulletEnabled val="1"/>
        </dgm:presLayoutVars>
      </dgm:prSet>
      <dgm:spPr/>
      <dgm:t>
        <a:bodyPr/>
        <a:lstStyle/>
        <a:p>
          <a:endParaRPr lang="en-US"/>
        </a:p>
      </dgm:t>
    </dgm:pt>
  </dgm:ptLst>
  <dgm:cxnLst>
    <dgm:cxn modelId="{D1BE4789-ED5D-436C-98A9-70B1D3C1688A}" srcId="{D96302FA-A0BE-453F-A04B-9E566AF60E4D}" destId="{59FB5D09-4062-4ED5-B577-DCBDB43722DE}" srcOrd="2" destOrd="0" parTransId="{BE452F61-F8C8-4CA9-8CA8-3EEE9038310C}" sibTransId="{6BF50CDC-257F-46C6-9573-7D3D77925378}"/>
    <dgm:cxn modelId="{78EE2050-CF7A-48D6-95B3-299CF19B5C20}" srcId="{59FB5D09-4062-4ED5-B577-DCBDB43722DE}" destId="{51671CDC-A576-4E99-8501-3A627E0223D2}" srcOrd="0" destOrd="0" parTransId="{C70F8DF7-ABC4-493A-91CF-6C27D8EDDF88}" sibTransId="{128ED49F-2F71-43A0-8242-423309B1E5F6}"/>
    <dgm:cxn modelId="{57C8D9BB-9156-4614-9911-F23F6F4425A8}" type="presOf" srcId="{5628B070-8378-4A09-9202-27DD6749112B}" destId="{88818E49-6B4C-4D24-988B-1DCD7F91AFF6}" srcOrd="0" destOrd="0" presId="urn:microsoft.com/office/officeart/2005/8/layout/process4"/>
    <dgm:cxn modelId="{0496D732-7110-43F4-9663-D8633D6B62CF}" type="presOf" srcId="{190FAEC2-DD80-4881-A34E-25B4FB22BA44}" destId="{9082C2C8-F659-4404-ACD4-9004F22F27A7}" srcOrd="0" destOrd="0" presId="urn:microsoft.com/office/officeart/2005/8/layout/process4"/>
    <dgm:cxn modelId="{F7C95C66-722C-4ECB-A773-3BC748190C57}" type="presOf" srcId="{F0438352-D9CB-4A7D-BFD3-F2A0F92385E0}" destId="{77055F44-1337-42D3-A186-EBF16D0F1E9D}" srcOrd="0" destOrd="0" presId="urn:microsoft.com/office/officeart/2005/8/layout/process4"/>
    <dgm:cxn modelId="{13E82084-22AE-43BA-A937-E83889527C68}" type="presOf" srcId="{59FB5D09-4062-4ED5-B577-DCBDB43722DE}" destId="{7A958245-771D-4F43-B7E2-393473FF926A}" srcOrd="1" destOrd="0" presId="urn:microsoft.com/office/officeart/2005/8/layout/process4"/>
    <dgm:cxn modelId="{F161A282-D780-4D9E-A8AD-40B1657AB82C}" type="presOf" srcId="{26B96FC1-7421-490F-B261-25346DCD54E0}" destId="{8604303B-C631-4C7F-8B9D-6D46AB3DE19A}" srcOrd="1" destOrd="0" presId="urn:microsoft.com/office/officeart/2005/8/layout/process4"/>
    <dgm:cxn modelId="{7582A7D4-3B3A-4D7A-B8E9-F73DE1F7F4FD}" type="presOf" srcId="{51671CDC-A576-4E99-8501-3A627E0223D2}" destId="{61AD8E5B-523C-4FD5-A3C7-A399B4F84BC4}" srcOrd="0" destOrd="0" presId="urn:microsoft.com/office/officeart/2005/8/layout/process4"/>
    <dgm:cxn modelId="{850206B7-5080-42A7-9B50-0FF504BAB576}" srcId="{26B96FC1-7421-490F-B261-25346DCD54E0}" destId="{190FAEC2-DD80-4881-A34E-25B4FB22BA44}" srcOrd="0" destOrd="0" parTransId="{6A449781-050E-42A5-8ADC-226D67853FB5}" sibTransId="{F641186F-B835-46CB-8A6A-91A88F5B82F3}"/>
    <dgm:cxn modelId="{9E1E5A34-488A-458A-BB9E-A98535C5129C}" srcId="{D96302FA-A0BE-453F-A04B-9E566AF60E4D}" destId="{26B96FC1-7421-490F-B261-25346DCD54E0}" srcOrd="1" destOrd="0" parTransId="{13F51796-BFF3-4088-A073-AED7057F2D39}" sibTransId="{F3400AC2-ED0A-4E80-9876-7C477FE527DF}"/>
    <dgm:cxn modelId="{6BFD1B8D-9D5E-4916-845D-B545BA358C28}" type="presOf" srcId="{5628B070-8378-4A09-9202-27DD6749112B}" destId="{9C432D86-4936-49C3-85CD-C99F4CE42BEB}" srcOrd="1" destOrd="0" presId="urn:microsoft.com/office/officeart/2005/8/layout/process4"/>
    <dgm:cxn modelId="{A41F6FB0-D0BE-4FE6-990E-00B8E97F32BE}" srcId="{26B96FC1-7421-490F-B261-25346DCD54E0}" destId="{9D9D6885-B047-40F7-A1B4-AC8F9B1C5830}" srcOrd="1" destOrd="0" parTransId="{94C7F189-D032-4E1A-9E4C-F5DC34053025}" sibTransId="{90E440E3-F541-4520-B261-AFB11014A849}"/>
    <dgm:cxn modelId="{03FED15F-23E8-4002-83FB-75BF34F4D927}" type="presOf" srcId="{59FB5D09-4062-4ED5-B577-DCBDB43722DE}" destId="{2A29DF88-0F42-4E63-B626-9D71EB7A96B5}" srcOrd="0" destOrd="0" presId="urn:microsoft.com/office/officeart/2005/8/layout/process4"/>
    <dgm:cxn modelId="{F3E1D117-987B-4434-AC9E-190F3021C9C3}" type="presOf" srcId="{26B96FC1-7421-490F-B261-25346DCD54E0}" destId="{0C934207-9FD9-42A6-AEC7-C8D25061492A}" srcOrd="0" destOrd="0" presId="urn:microsoft.com/office/officeart/2005/8/layout/process4"/>
    <dgm:cxn modelId="{E4520698-9C41-4AD4-AA4D-0A2882A0D8A4}" type="presOf" srcId="{D96302FA-A0BE-453F-A04B-9E566AF60E4D}" destId="{D722CD18-5444-428A-A5DE-BACFB0B07610}" srcOrd="0" destOrd="0" presId="urn:microsoft.com/office/officeart/2005/8/layout/process4"/>
    <dgm:cxn modelId="{83427563-F433-458B-BC5A-62AA69EAE3BD}" type="presOf" srcId="{9D9D6885-B047-40F7-A1B4-AC8F9B1C5830}" destId="{26B63BF7-DF2D-4B7F-9006-66D414E33D57}" srcOrd="0" destOrd="0" presId="urn:microsoft.com/office/officeart/2005/8/layout/process4"/>
    <dgm:cxn modelId="{F1526CDD-F5CE-444B-A1C1-2BBA9051BD3B}" srcId="{26B96FC1-7421-490F-B261-25346DCD54E0}" destId="{59C813E0-FF47-4537-92E6-43685D5968AF}" srcOrd="2" destOrd="0" parTransId="{90762D33-6258-4E1F-BE6E-2A4BA2183FCB}" sibTransId="{A4538AE2-96E9-4FB0-8D48-5ACE9435C4BF}"/>
    <dgm:cxn modelId="{C313506D-2BD5-40EE-8D2A-F14723907163}" type="presOf" srcId="{59C813E0-FF47-4537-92E6-43685D5968AF}" destId="{AD6153A7-1197-47A6-AE44-03560616AE52}" srcOrd="0" destOrd="0" presId="urn:microsoft.com/office/officeart/2005/8/layout/process4"/>
    <dgm:cxn modelId="{FD8B1CDF-393F-4CCF-9F3F-B4BE71A2E846}" srcId="{5628B070-8378-4A09-9202-27DD6749112B}" destId="{F0438352-D9CB-4A7D-BFD3-F2A0F92385E0}" srcOrd="0" destOrd="0" parTransId="{64B10299-6D7C-4879-AF2A-EDBD0690CB3E}" sibTransId="{43A47A1A-3437-4EF9-9BB4-D263B7B4EDA9}"/>
    <dgm:cxn modelId="{F7ECC997-0FBF-45C1-B125-CAF20487C949}" srcId="{D96302FA-A0BE-453F-A04B-9E566AF60E4D}" destId="{5628B070-8378-4A09-9202-27DD6749112B}" srcOrd="0" destOrd="0" parTransId="{E703A629-69B2-4312-9983-966546204380}" sibTransId="{42E674A4-BD3F-4726-8FF9-C3345A766BE5}"/>
    <dgm:cxn modelId="{CD8119BB-08DD-4475-8C83-0C98AEAD5C01}" type="presParOf" srcId="{D722CD18-5444-428A-A5DE-BACFB0B07610}" destId="{37D5D22F-CE75-4610-910B-A69EB7B12188}" srcOrd="0" destOrd="0" presId="urn:microsoft.com/office/officeart/2005/8/layout/process4"/>
    <dgm:cxn modelId="{BA46C67C-9C23-457B-BBEC-D71BF0DAC4C1}" type="presParOf" srcId="{37D5D22F-CE75-4610-910B-A69EB7B12188}" destId="{2A29DF88-0F42-4E63-B626-9D71EB7A96B5}" srcOrd="0" destOrd="0" presId="urn:microsoft.com/office/officeart/2005/8/layout/process4"/>
    <dgm:cxn modelId="{54C623C3-8BA4-47C6-8855-E4D2ECC846E9}" type="presParOf" srcId="{37D5D22F-CE75-4610-910B-A69EB7B12188}" destId="{7A958245-771D-4F43-B7E2-393473FF926A}" srcOrd="1" destOrd="0" presId="urn:microsoft.com/office/officeart/2005/8/layout/process4"/>
    <dgm:cxn modelId="{079257D1-9C83-4504-952C-3AED8E7CDCC5}" type="presParOf" srcId="{37D5D22F-CE75-4610-910B-A69EB7B12188}" destId="{B18C74E9-DF09-410D-AE26-A31528C2EAED}" srcOrd="2" destOrd="0" presId="urn:microsoft.com/office/officeart/2005/8/layout/process4"/>
    <dgm:cxn modelId="{4E68BE9B-BEDC-425E-9216-697CEAD78F17}" type="presParOf" srcId="{B18C74E9-DF09-410D-AE26-A31528C2EAED}" destId="{61AD8E5B-523C-4FD5-A3C7-A399B4F84BC4}" srcOrd="0" destOrd="0" presId="urn:microsoft.com/office/officeart/2005/8/layout/process4"/>
    <dgm:cxn modelId="{2AF6E81D-A6FF-4DE4-B3D1-EF437E6FA4DE}" type="presParOf" srcId="{D722CD18-5444-428A-A5DE-BACFB0B07610}" destId="{07E605FC-36A9-41CC-848F-A344D0C3A00C}" srcOrd="1" destOrd="0" presId="urn:microsoft.com/office/officeart/2005/8/layout/process4"/>
    <dgm:cxn modelId="{CD8C4D06-6232-45B6-971E-4AD287F7B09F}" type="presParOf" srcId="{D722CD18-5444-428A-A5DE-BACFB0B07610}" destId="{FCEB547F-C321-49E4-BA45-1AE781EB0530}" srcOrd="2" destOrd="0" presId="urn:microsoft.com/office/officeart/2005/8/layout/process4"/>
    <dgm:cxn modelId="{CF4E73B0-ACC9-4A7B-8A43-A98D7AB48CB3}" type="presParOf" srcId="{FCEB547F-C321-49E4-BA45-1AE781EB0530}" destId="{0C934207-9FD9-42A6-AEC7-C8D25061492A}" srcOrd="0" destOrd="0" presId="urn:microsoft.com/office/officeart/2005/8/layout/process4"/>
    <dgm:cxn modelId="{28365825-B88B-4A68-BD8A-7AA9D2B4EC30}" type="presParOf" srcId="{FCEB547F-C321-49E4-BA45-1AE781EB0530}" destId="{8604303B-C631-4C7F-8B9D-6D46AB3DE19A}" srcOrd="1" destOrd="0" presId="urn:microsoft.com/office/officeart/2005/8/layout/process4"/>
    <dgm:cxn modelId="{C63FE1D1-9BE4-4093-9CCB-582897A53438}" type="presParOf" srcId="{FCEB547F-C321-49E4-BA45-1AE781EB0530}" destId="{DBD456A4-A5CC-409E-ACF7-10275F10D623}" srcOrd="2" destOrd="0" presId="urn:microsoft.com/office/officeart/2005/8/layout/process4"/>
    <dgm:cxn modelId="{EB03DA59-E48A-47A4-8798-6B03E7860D72}" type="presParOf" srcId="{DBD456A4-A5CC-409E-ACF7-10275F10D623}" destId="{9082C2C8-F659-4404-ACD4-9004F22F27A7}" srcOrd="0" destOrd="0" presId="urn:microsoft.com/office/officeart/2005/8/layout/process4"/>
    <dgm:cxn modelId="{A609266E-E156-4665-9C81-0BD79AE26B0C}" type="presParOf" srcId="{DBD456A4-A5CC-409E-ACF7-10275F10D623}" destId="{26B63BF7-DF2D-4B7F-9006-66D414E33D57}" srcOrd="1" destOrd="0" presId="urn:microsoft.com/office/officeart/2005/8/layout/process4"/>
    <dgm:cxn modelId="{7810723D-A450-4324-94D7-E126FEC9973B}" type="presParOf" srcId="{DBD456A4-A5CC-409E-ACF7-10275F10D623}" destId="{AD6153A7-1197-47A6-AE44-03560616AE52}" srcOrd="2" destOrd="0" presId="urn:microsoft.com/office/officeart/2005/8/layout/process4"/>
    <dgm:cxn modelId="{8C1FB358-67ED-4D12-AFC7-AC9AEEC8D386}" type="presParOf" srcId="{D722CD18-5444-428A-A5DE-BACFB0B07610}" destId="{865CA6B5-71F8-4BDE-8B17-43A37821D1D7}" srcOrd="3" destOrd="0" presId="urn:microsoft.com/office/officeart/2005/8/layout/process4"/>
    <dgm:cxn modelId="{FAAB9A63-9926-46A8-8101-0D746C0DE654}" type="presParOf" srcId="{D722CD18-5444-428A-A5DE-BACFB0B07610}" destId="{A71B649A-BA13-47D6-A47F-1C013491CDC8}" srcOrd="4" destOrd="0" presId="urn:microsoft.com/office/officeart/2005/8/layout/process4"/>
    <dgm:cxn modelId="{52F5CB86-4410-4892-8AA3-ABA27260AEC3}" type="presParOf" srcId="{A71B649A-BA13-47D6-A47F-1C013491CDC8}" destId="{88818E49-6B4C-4D24-988B-1DCD7F91AFF6}" srcOrd="0" destOrd="0" presId="urn:microsoft.com/office/officeart/2005/8/layout/process4"/>
    <dgm:cxn modelId="{56783F28-7D3C-405C-8B07-E3E131484232}" type="presParOf" srcId="{A71B649A-BA13-47D6-A47F-1C013491CDC8}" destId="{9C432D86-4936-49C3-85CD-C99F4CE42BEB}" srcOrd="1" destOrd="0" presId="urn:microsoft.com/office/officeart/2005/8/layout/process4"/>
    <dgm:cxn modelId="{87DB0214-7369-4862-BCAF-A65BCA87A4FB}" type="presParOf" srcId="{A71B649A-BA13-47D6-A47F-1C013491CDC8}" destId="{EE094080-4F48-4816-9C0C-2032DC7758B0}" srcOrd="2" destOrd="0" presId="urn:microsoft.com/office/officeart/2005/8/layout/process4"/>
    <dgm:cxn modelId="{DFDD051A-8535-4166-B9F5-1026A477B067}" type="presParOf" srcId="{EE094080-4F48-4816-9C0C-2032DC7758B0}" destId="{77055F44-1337-42D3-A186-EBF16D0F1E9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50E5E-C752-45F9-8FD6-6954EB09A99D}" type="doc">
      <dgm:prSet loTypeId="urn:microsoft.com/office/officeart/2009/layout/ReverseList" loCatId="relationship" qsTypeId="urn:microsoft.com/office/officeart/2005/8/quickstyle/simple1" qsCatId="simple" csTypeId="urn:microsoft.com/office/officeart/2005/8/colors/colorful5" csCatId="colorful" phldr="1"/>
      <dgm:spPr/>
      <dgm:t>
        <a:bodyPr/>
        <a:lstStyle/>
        <a:p>
          <a:endParaRPr lang="en-US"/>
        </a:p>
      </dgm:t>
    </dgm:pt>
    <dgm:pt modelId="{15A2CE25-F365-4E76-B494-F88FE380F474}">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Static</a:t>
          </a:r>
          <a:endParaRPr lang="en-US" dirty="0">
            <a:solidFill>
              <a:srgbClr val="000000">
                <a:hueOff val="0"/>
                <a:satOff val="0"/>
                <a:lumOff val="0"/>
                <a:alphaOff val="0"/>
              </a:srgbClr>
            </a:solidFill>
            <a:latin typeface="Arial"/>
            <a:ea typeface="+mn-ea"/>
            <a:cs typeface="+mn-cs"/>
          </a:endParaRPr>
        </a:p>
      </dgm:t>
    </dgm:pt>
    <dgm:pt modelId="{53B801AC-F092-401B-A02E-B2C61BAEA509}" type="parTrans" cxnId="{381B3C7D-F184-4EB2-8777-716EB1FE34DF}">
      <dgm:prSet/>
      <dgm:spPr/>
      <dgm:t>
        <a:bodyPr/>
        <a:lstStyle/>
        <a:p>
          <a:endParaRPr lang="en-US"/>
        </a:p>
      </dgm:t>
    </dgm:pt>
    <dgm:pt modelId="{2BC2B91D-AACC-426D-B820-66C77E871D0B}" type="sibTrans" cxnId="{381B3C7D-F184-4EB2-8777-716EB1FE34DF}">
      <dgm:prSet/>
      <dgm:spPr/>
      <dgm:t>
        <a:bodyPr/>
        <a:lstStyle/>
        <a:p>
          <a:endParaRPr lang="en-US"/>
        </a:p>
      </dgm:t>
    </dgm:pt>
    <dgm:pt modelId="{3AA6F308-FED3-4AF8-86B5-0D7E8845EA82}">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Dynamic</a:t>
          </a:r>
          <a:endParaRPr lang="en-US" dirty="0">
            <a:solidFill>
              <a:srgbClr val="000000">
                <a:hueOff val="0"/>
                <a:satOff val="0"/>
                <a:lumOff val="0"/>
                <a:alphaOff val="0"/>
              </a:srgbClr>
            </a:solidFill>
            <a:latin typeface="Arial"/>
            <a:ea typeface="+mn-ea"/>
            <a:cs typeface="+mn-cs"/>
          </a:endParaRPr>
        </a:p>
      </dgm:t>
    </dgm:pt>
    <dgm:pt modelId="{C74ACD04-612C-45A0-9284-73AD6248BB49}" type="parTrans" cxnId="{C06C0853-BA67-4F86-BCD8-06557E8C2A3D}">
      <dgm:prSet/>
      <dgm:spPr/>
      <dgm:t>
        <a:bodyPr/>
        <a:lstStyle/>
        <a:p>
          <a:endParaRPr lang="en-US"/>
        </a:p>
      </dgm:t>
    </dgm:pt>
    <dgm:pt modelId="{FE8A41CC-9C0D-4EB1-9079-1CD3FE077B0D}" type="sibTrans" cxnId="{C06C0853-BA67-4F86-BCD8-06557E8C2A3D}">
      <dgm:prSet/>
      <dgm:spPr/>
      <dgm:t>
        <a:bodyPr/>
        <a:lstStyle/>
        <a:p>
          <a:endParaRPr lang="en-US"/>
        </a:p>
      </dgm:t>
    </dgm:pt>
    <dgm:pt modelId="{B0FDB6F3-2F3A-4988-A903-6F217F5D62F6}">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File</a:t>
          </a:r>
          <a:endParaRPr lang="en-US" dirty="0">
            <a:solidFill>
              <a:srgbClr val="000000">
                <a:hueOff val="0"/>
                <a:satOff val="0"/>
                <a:lumOff val="0"/>
                <a:alphaOff val="0"/>
              </a:srgbClr>
            </a:solidFill>
            <a:latin typeface="Arial"/>
            <a:ea typeface="+mn-ea"/>
            <a:cs typeface="+mn-cs"/>
          </a:endParaRPr>
        </a:p>
      </dgm:t>
    </dgm:pt>
    <dgm:pt modelId="{8C27B6D1-6B9C-4157-A553-6EA3020050F5}" type="parTrans" cxnId="{8989A988-F1F1-4D18-8AF1-EAC0B80D85B9}">
      <dgm:prSet/>
      <dgm:spPr/>
      <dgm:t>
        <a:bodyPr/>
        <a:lstStyle/>
        <a:p>
          <a:endParaRPr lang="en-US"/>
        </a:p>
      </dgm:t>
    </dgm:pt>
    <dgm:pt modelId="{0BDCED99-8A5A-4253-9A15-877EED1935BD}" type="sibTrans" cxnId="{8989A988-F1F1-4D18-8AF1-EAC0B80D85B9}">
      <dgm:prSet/>
      <dgm:spPr/>
      <dgm:t>
        <a:bodyPr/>
        <a:lstStyle/>
        <a:p>
          <a:endParaRPr lang="en-US"/>
        </a:p>
      </dgm:t>
    </dgm:pt>
    <dgm:pt modelId="{6A0174C3-5C71-4384-BF52-BC3B43D9087B}">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Query</a:t>
          </a:r>
          <a:endParaRPr lang="en-US" dirty="0">
            <a:solidFill>
              <a:srgbClr val="000000">
                <a:hueOff val="0"/>
                <a:satOff val="0"/>
                <a:lumOff val="0"/>
                <a:alphaOff val="0"/>
              </a:srgbClr>
            </a:solidFill>
            <a:latin typeface="Arial"/>
            <a:ea typeface="+mn-ea"/>
            <a:cs typeface="+mn-cs"/>
          </a:endParaRPr>
        </a:p>
      </dgm:t>
    </dgm:pt>
    <dgm:pt modelId="{BD5C8A7E-C2D1-4F5D-983B-AE2374306A69}" type="parTrans" cxnId="{DF96D4DD-FB48-4C9D-8D94-A043079BF9BC}">
      <dgm:prSet/>
      <dgm:spPr/>
      <dgm:t>
        <a:bodyPr/>
        <a:lstStyle/>
        <a:p>
          <a:endParaRPr lang="en-US"/>
        </a:p>
      </dgm:t>
    </dgm:pt>
    <dgm:pt modelId="{AB29B2EB-EB02-4E49-86ED-4B93321C46A2}" type="sibTrans" cxnId="{DF96D4DD-FB48-4C9D-8D94-A043079BF9BC}">
      <dgm:prSet/>
      <dgm:spPr/>
      <dgm:t>
        <a:bodyPr/>
        <a:lstStyle/>
        <a:p>
          <a:endParaRPr lang="en-US"/>
        </a:p>
      </dgm:t>
    </dgm:pt>
    <dgm:pt modelId="{0A20DEE7-132E-45EA-8E7B-7038B5974FDD}">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Random</a:t>
          </a:r>
          <a:endParaRPr lang="en-US" dirty="0">
            <a:solidFill>
              <a:srgbClr val="000000">
                <a:hueOff val="0"/>
                <a:satOff val="0"/>
                <a:lumOff val="0"/>
                <a:alphaOff val="0"/>
              </a:srgbClr>
            </a:solidFill>
            <a:latin typeface="Arial"/>
            <a:ea typeface="+mn-ea"/>
            <a:cs typeface="+mn-cs"/>
          </a:endParaRPr>
        </a:p>
      </dgm:t>
    </dgm:pt>
    <dgm:pt modelId="{3A23038B-46BA-46BC-B93F-4111B9E323B4}" type="parTrans" cxnId="{8C61AD5A-4400-494E-9F9E-3B22056FA788}">
      <dgm:prSet/>
      <dgm:spPr/>
      <dgm:t>
        <a:bodyPr/>
        <a:lstStyle/>
        <a:p>
          <a:endParaRPr lang="en-US"/>
        </a:p>
      </dgm:t>
    </dgm:pt>
    <dgm:pt modelId="{CF56ECE2-383B-46A9-B602-2098FB134711}" type="sibTrans" cxnId="{8C61AD5A-4400-494E-9F9E-3B22056FA788}">
      <dgm:prSet/>
      <dgm:spPr/>
      <dgm:t>
        <a:bodyPr/>
        <a:lstStyle/>
        <a:p>
          <a:endParaRPr lang="en-US"/>
        </a:p>
      </dgm:t>
    </dgm:pt>
    <dgm:pt modelId="{AB66FF2B-39E1-42CB-BCD3-59D14C9AA7C5}">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Date</a:t>
          </a:r>
          <a:endParaRPr lang="en-US" dirty="0">
            <a:solidFill>
              <a:srgbClr val="000000">
                <a:hueOff val="0"/>
                <a:satOff val="0"/>
                <a:lumOff val="0"/>
                <a:alphaOff val="0"/>
              </a:srgbClr>
            </a:solidFill>
            <a:latin typeface="Arial"/>
            <a:ea typeface="+mn-ea"/>
            <a:cs typeface="+mn-cs"/>
          </a:endParaRPr>
        </a:p>
      </dgm:t>
    </dgm:pt>
    <dgm:pt modelId="{C15975B7-A8E4-475B-AB57-EE62938BAB70}" type="parTrans" cxnId="{2420EAFC-749C-47D2-9A93-030BAD7F58BF}">
      <dgm:prSet/>
      <dgm:spPr/>
      <dgm:t>
        <a:bodyPr/>
        <a:lstStyle/>
        <a:p>
          <a:endParaRPr lang="en-US"/>
        </a:p>
      </dgm:t>
    </dgm:pt>
    <dgm:pt modelId="{43D92D61-3A5D-4738-97EA-2D2D3BEFAD34}" type="sibTrans" cxnId="{2420EAFC-749C-47D2-9A93-030BAD7F58BF}">
      <dgm:prSet/>
      <dgm:spPr/>
      <dgm:t>
        <a:bodyPr/>
        <a:lstStyle/>
        <a:p>
          <a:endParaRPr lang="en-US"/>
        </a:p>
      </dgm:t>
    </dgm:pt>
    <dgm:pt modelId="{B099B109-52C6-4CD5-AC7D-E8310EE8606B}">
      <dgm:prSet phldrT="[Text]"/>
      <dgm:spPr>
        <a:xfrm rot="16200000">
          <a:off x="1457892" y="1755374"/>
          <a:ext cx="3717038" cy="2271504"/>
        </a:xfrm>
        <a:prstGeom prst="round2SameRect">
          <a:avLst>
            <a:gd name="adj1" fmla="val 16670"/>
            <a:gd name="adj2" fmla="val 0"/>
          </a:avLst>
        </a:prstGeom>
        <a:solidFill>
          <a:srgbClr val="2D962D">
            <a:tint val="50000"/>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XML</a:t>
          </a:r>
          <a:endParaRPr lang="en-US" dirty="0">
            <a:solidFill>
              <a:srgbClr val="000000">
                <a:hueOff val="0"/>
                <a:satOff val="0"/>
                <a:lumOff val="0"/>
                <a:alphaOff val="0"/>
              </a:srgbClr>
            </a:solidFill>
            <a:latin typeface="Arial"/>
            <a:ea typeface="+mn-ea"/>
            <a:cs typeface="+mn-cs"/>
          </a:endParaRPr>
        </a:p>
      </dgm:t>
    </dgm:pt>
    <dgm:pt modelId="{9B770658-AFF0-415D-9F78-796938D7B6C4}" type="parTrans" cxnId="{9EA49FCC-BFDD-40A4-9537-419661C8EAC7}">
      <dgm:prSet/>
      <dgm:spPr/>
      <dgm:t>
        <a:bodyPr/>
        <a:lstStyle/>
        <a:p>
          <a:endParaRPr lang="en-US"/>
        </a:p>
      </dgm:t>
    </dgm:pt>
    <dgm:pt modelId="{9D68D4BB-875D-4242-BFD1-A6E68A6C6DEC}" type="sibTrans" cxnId="{9EA49FCC-BFDD-40A4-9537-419661C8EAC7}">
      <dgm:prSet/>
      <dgm:spPr/>
      <dgm:t>
        <a:bodyPr/>
        <a:lstStyle/>
        <a:p>
          <a:endParaRPr lang="en-US"/>
        </a:p>
      </dgm:t>
    </dgm:pt>
    <dgm:pt modelId="{348CE252-6DEB-4E68-9051-1FCE5760C467}">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Captured</a:t>
          </a:r>
          <a:endParaRPr lang="en-US" dirty="0">
            <a:solidFill>
              <a:srgbClr val="000000">
                <a:hueOff val="0"/>
                <a:satOff val="0"/>
                <a:lumOff val="0"/>
                <a:alphaOff val="0"/>
              </a:srgbClr>
            </a:solidFill>
            <a:latin typeface="Arial"/>
            <a:ea typeface="+mn-ea"/>
            <a:cs typeface="+mn-cs"/>
          </a:endParaRPr>
        </a:p>
      </dgm:t>
    </dgm:pt>
    <dgm:pt modelId="{91E4C112-13A9-421B-B697-D2CA6C8BF266}" type="parTrans" cxnId="{B691FAD0-6C2A-49A1-8993-39C11AA24DCC}">
      <dgm:prSet/>
      <dgm:spPr/>
      <dgm:t>
        <a:bodyPr/>
        <a:lstStyle/>
        <a:p>
          <a:endParaRPr lang="en-US"/>
        </a:p>
      </dgm:t>
    </dgm:pt>
    <dgm:pt modelId="{A379630D-3D65-43DF-A274-493E9D5EDF1B}" type="sibTrans" cxnId="{B691FAD0-6C2A-49A1-8993-39C11AA24DCC}">
      <dgm:prSet/>
      <dgm:spPr/>
      <dgm:t>
        <a:bodyPr/>
        <a:lstStyle/>
        <a:p>
          <a:endParaRPr lang="en-US"/>
        </a:p>
      </dgm:t>
    </dgm:pt>
    <dgm:pt modelId="{5ED31BFD-4F86-413C-9531-FF889E522A8A}">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Coded</a:t>
          </a:r>
          <a:endParaRPr lang="en-US" dirty="0">
            <a:solidFill>
              <a:srgbClr val="000000">
                <a:hueOff val="0"/>
                <a:satOff val="0"/>
                <a:lumOff val="0"/>
                <a:alphaOff val="0"/>
              </a:srgbClr>
            </a:solidFill>
            <a:latin typeface="Arial"/>
            <a:ea typeface="+mn-ea"/>
            <a:cs typeface="+mn-cs"/>
          </a:endParaRPr>
        </a:p>
      </dgm:t>
    </dgm:pt>
    <dgm:pt modelId="{2FFB519C-97FE-4F0E-A7AC-18F43270AC05}" type="parTrans" cxnId="{80EA81CF-EB40-429E-A45E-F979DED8B357}">
      <dgm:prSet/>
      <dgm:spPr/>
      <dgm:t>
        <a:bodyPr/>
        <a:lstStyle/>
        <a:p>
          <a:endParaRPr lang="en-US"/>
        </a:p>
      </dgm:t>
    </dgm:pt>
    <dgm:pt modelId="{7EA369F4-3ABF-44A2-A76A-76001DB71A60}" type="sibTrans" cxnId="{80EA81CF-EB40-429E-A45E-F979DED8B357}">
      <dgm:prSet/>
      <dgm:spPr/>
      <dgm:t>
        <a:bodyPr/>
        <a:lstStyle/>
        <a:p>
          <a:endParaRPr lang="en-US"/>
        </a:p>
      </dgm:t>
    </dgm:pt>
    <dgm:pt modelId="{9D1789D6-5BEE-42EF-95EC-68E102C55957}">
      <dgm:prSet phldrT="[Text]"/>
      <dgm:spPr>
        <a:xfrm rot="5400000">
          <a:off x="3832542" y="1755374"/>
          <a:ext cx="3717038" cy="2271504"/>
        </a:xfrm>
        <a:prstGeom prst="round2SameRect">
          <a:avLst>
            <a:gd name="adj1" fmla="val 16670"/>
            <a:gd name="adj2" fmla="val 0"/>
          </a:avLst>
        </a:prstGeom>
        <a:solidFill>
          <a:srgbClr val="2D962D">
            <a:tint val="50000"/>
            <a:hueOff val="6368587"/>
            <a:satOff val="6748"/>
            <a:lumOff val="13990"/>
            <a:alphaOff val="0"/>
          </a:srgbClr>
        </a:solidFill>
        <a:ln w="25400" cap="flat" cmpd="sng" algn="ctr">
          <a:solidFill>
            <a:srgbClr val="000000">
              <a:hueOff val="0"/>
              <a:satOff val="0"/>
              <a:lumOff val="0"/>
              <a:alphaOff val="0"/>
            </a:srgbClr>
          </a:solidFill>
          <a:prstDash val="solid"/>
        </a:ln>
        <a:effectLst/>
      </dgm:spPr>
      <dgm:t>
        <a:bodyPr/>
        <a:lstStyle/>
        <a:p>
          <a:r>
            <a:rPr lang="en-US" dirty="0" smtClean="0">
              <a:solidFill>
                <a:srgbClr val="000000">
                  <a:hueOff val="0"/>
                  <a:satOff val="0"/>
                  <a:lumOff val="0"/>
                  <a:alphaOff val="0"/>
                </a:srgbClr>
              </a:solidFill>
              <a:latin typeface="Arial"/>
              <a:ea typeface="+mn-ea"/>
              <a:cs typeface="+mn-cs"/>
            </a:rPr>
            <a:t>Generated</a:t>
          </a:r>
          <a:endParaRPr lang="en-US" dirty="0">
            <a:solidFill>
              <a:srgbClr val="000000">
                <a:hueOff val="0"/>
                <a:satOff val="0"/>
                <a:lumOff val="0"/>
                <a:alphaOff val="0"/>
              </a:srgbClr>
            </a:solidFill>
            <a:latin typeface="Arial"/>
            <a:ea typeface="+mn-ea"/>
            <a:cs typeface="+mn-cs"/>
          </a:endParaRPr>
        </a:p>
      </dgm:t>
    </dgm:pt>
    <dgm:pt modelId="{59A1C479-CFE7-47E7-BA8B-0B1B0DC75EB6}" type="parTrans" cxnId="{C8C28E37-3FB6-43E7-ABCB-87C68F2C1EE7}">
      <dgm:prSet/>
      <dgm:spPr/>
      <dgm:t>
        <a:bodyPr/>
        <a:lstStyle/>
        <a:p>
          <a:endParaRPr lang="en-US"/>
        </a:p>
      </dgm:t>
    </dgm:pt>
    <dgm:pt modelId="{4815286F-E8F7-4F58-AEEA-85A8C2FDB69C}" type="sibTrans" cxnId="{C8C28E37-3FB6-43E7-ABCB-87C68F2C1EE7}">
      <dgm:prSet/>
      <dgm:spPr/>
      <dgm:t>
        <a:bodyPr/>
        <a:lstStyle/>
        <a:p>
          <a:endParaRPr lang="en-US"/>
        </a:p>
      </dgm:t>
    </dgm:pt>
    <dgm:pt modelId="{DBCCA83D-1BE8-468C-AF80-08CEA052E1FA}" type="pres">
      <dgm:prSet presAssocID="{88A50E5E-C752-45F9-8FD6-6954EB09A99D}" presName="Name0" presStyleCnt="0">
        <dgm:presLayoutVars>
          <dgm:chMax val="2"/>
          <dgm:chPref val="2"/>
          <dgm:animLvl val="lvl"/>
        </dgm:presLayoutVars>
      </dgm:prSet>
      <dgm:spPr/>
      <dgm:t>
        <a:bodyPr/>
        <a:lstStyle/>
        <a:p>
          <a:endParaRPr lang="en-US"/>
        </a:p>
      </dgm:t>
    </dgm:pt>
    <dgm:pt modelId="{4A4BDCF6-53CD-42BF-84A8-A706C25371E6}" type="pres">
      <dgm:prSet presAssocID="{88A50E5E-C752-45F9-8FD6-6954EB09A99D}" presName="LeftText" presStyleLbl="revTx" presStyleIdx="0" presStyleCnt="0">
        <dgm:presLayoutVars>
          <dgm:bulletEnabled val="1"/>
        </dgm:presLayoutVars>
      </dgm:prSet>
      <dgm:spPr/>
      <dgm:t>
        <a:bodyPr/>
        <a:lstStyle/>
        <a:p>
          <a:endParaRPr lang="en-US"/>
        </a:p>
      </dgm:t>
    </dgm:pt>
    <dgm:pt modelId="{1CDF2658-26A2-4D6E-AC7E-7CFE4304D749}" type="pres">
      <dgm:prSet presAssocID="{88A50E5E-C752-45F9-8FD6-6954EB09A99D}" presName="LeftNode" presStyleLbl="bgImgPlace1" presStyleIdx="0" presStyleCnt="2">
        <dgm:presLayoutVars>
          <dgm:chMax val="2"/>
          <dgm:chPref val="2"/>
        </dgm:presLayoutVars>
      </dgm:prSet>
      <dgm:spPr/>
      <dgm:t>
        <a:bodyPr/>
        <a:lstStyle/>
        <a:p>
          <a:endParaRPr lang="en-US"/>
        </a:p>
      </dgm:t>
    </dgm:pt>
    <dgm:pt modelId="{B1FDEC89-34A6-4902-BE20-3F8C842C2EB1}" type="pres">
      <dgm:prSet presAssocID="{88A50E5E-C752-45F9-8FD6-6954EB09A99D}" presName="RightText" presStyleLbl="revTx" presStyleIdx="0" presStyleCnt="0">
        <dgm:presLayoutVars>
          <dgm:bulletEnabled val="1"/>
        </dgm:presLayoutVars>
      </dgm:prSet>
      <dgm:spPr/>
      <dgm:t>
        <a:bodyPr/>
        <a:lstStyle/>
        <a:p>
          <a:endParaRPr lang="en-US"/>
        </a:p>
      </dgm:t>
    </dgm:pt>
    <dgm:pt modelId="{D18D2618-B772-42DC-9CDE-CD2FDD02DD85}" type="pres">
      <dgm:prSet presAssocID="{88A50E5E-C752-45F9-8FD6-6954EB09A99D}" presName="RightNode" presStyleLbl="bgImgPlace1" presStyleIdx="1" presStyleCnt="2">
        <dgm:presLayoutVars>
          <dgm:chMax val="0"/>
          <dgm:chPref val="0"/>
        </dgm:presLayoutVars>
      </dgm:prSet>
      <dgm:spPr/>
      <dgm:t>
        <a:bodyPr/>
        <a:lstStyle/>
        <a:p>
          <a:endParaRPr lang="en-US"/>
        </a:p>
      </dgm:t>
    </dgm:pt>
    <dgm:pt modelId="{7488F747-6E60-496C-8BB1-95BF6933F3F2}" type="pres">
      <dgm:prSet presAssocID="{88A50E5E-C752-45F9-8FD6-6954EB09A99D}" presName="TopArrow" presStyleLbl="node1" presStyleIdx="0" presStyleCnt="2"/>
      <dgm:spPr>
        <a:xfrm>
          <a:off x="3316180" y="0"/>
          <a:ext cx="2374649" cy="2374533"/>
        </a:xfrm>
        <a:prstGeom prst="circularArrow">
          <a:avLst>
            <a:gd name="adj1" fmla="val 12500"/>
            <a:gd name="adj2" fmla="val 1142322"/>
            <a:gd name="adj3" fmla="val 20457678"/>
            <a:gd name="adj4" fmla="val 10800000"/>
            <a:gd name="adj5" fmla="val 12500"/>
          </a:avLst>
        </a:prstGeom>
        <a:solidFill>
          <a:srgbClr val="2D962D">
            <a:hueOff val="0"/>
            <a:satOff val="0"/>
            <a:lumOff val="0"/>
            <a:alphaOff val="0"/>
          </a:srgbClr>
        </a:solidFill>
        <a:ln w="25400" cap="flat" cmpd="sng" algn="ctr">
          <a:solidFill>
            <a:srgbClr val="000000">
              <a:hueOff val="0"/>
              <a:satOff val="0"/>
              <a:lumOff val="0"/>
              <a:alphaOff val="0"/>
            </a:srgbClr>
          </a:solidFill>
          <a:prstDash val="solid"/>
        </a:ln>
        <a:effectLst/>
      </dgm:spPr>
      <dgm:t>
        <a:bodyPr/>
        <a:lstStyle/>
        <a:p>
          <a:endParaRPr lang="de-DE"/>
        </a:p>
      </dgm:t>
    </dgm:pt>
    <dgm:pt modelId="{B901EADF-A9D2-446E-AFCE-4EC4FD22D5D1}" type="pres">
      <dgm:prSet presAssocID="{88A50E5E-C752-45F9-8FD6-6954EB09A99D}" presName="BottomArrow" presStyleLbl="node1" presStyleIdx="1" presStyleCnt="2"/>
      <dgm:spPr>
        <a:xfrm rot="10800000">
          <a:off x="3316180" y="3407141"/>
          <a:ext cx="2374649" cy="2374533"/>
        </a:xfrm>
        <a:prstGeom prst="circularArrow">
          <a:avLst>
            <a:gd name="adj1" fmla="val 12500"/>
            <a:gd name="adj2" fmla="val 1142322"/>
            <a:gd name="adj3" fmla="val 20457678"/>
            <a:gd name="adj4" fmla="val 10800000"/>
            <a:gd name="adj5" fmla="val 12500"/>
          </a:avLst>
        </a:prstGeom>
        <a:solidFill>
          <a:srgbClr val="2D962D">
            <a:hueOff val="5400021"/>
            <a:satOff val="46153"/>
            <a:lumOff val="-4902"/>
            <a:alphaOff val="0"/>
          </a:srgbClr>
        </a:solidFill>
        <a:ln w="25400" cap="flat" cmpd="sng" algn="ctr">
          <a:solidFill>
            <a:srgbClr val="000000">
              <a:hueOff val="0"/>
              <a:satOff val="0"/>
              <a:lumOff val="0"/>
              <a:alphaOff val="0"/>
            </a:srgbClr>
          </a:solidFill>
          <a:prstDash val="solid"/>
        </a:ln>
        <a:effectLst/>
      </dgm:spPr>
      <dgm:t>
        <a:bodyPr/>
        <a:lstStyle/>
        <a:p>
          <a:endParaRPr lang="de-DE"/>
        </a:p>
      </dgm:t>
    </dgm:pt>
  </dgm:ptLst>
  <dgm:cxnLst>
    <dgm:cxn modelId="{8C61AD5A-4400-494E-9F9E-3B22056FA788}" srcId="{15A2CE25-F365-4E76-B494-F88FE380F474}" destId="{0A20DEE7-132E-45EA-8E7B-7038B5974FDD}" srcOrd="2" destOrd="0" parTransId="{3A23038B-46BA-46BC-B93F-4111B9E323B4}" sibTransId="{CF56ECE2-383B-46A9-B602-2098FB134711}"/>
    <dgm:cxn modelId="{F4B4BC3E-1FA0-42E1-82C3-9157CA3FD96E}" type="presOf" srcId="{3AA6F308-FED3-4AF8-86B5-0D7E8845EA82}" destId="{D18D2618-B772-42DC-9CDE-CD2FDD02DD85}" srcOrd="1" destOrd="0" presId="urn:microsoft.com/office/officeart/2009/layout/ReverseList"/>
    <dgm:cxn modelId="{89617D3A-1D49-415C-97D8-4211387E8E7D}" type="presOf" srcId="{0A20DEE7-132E-45EA-8E7B-7038B5974FDD}" destId="{4A4BDCF6-53CD-42BF-84A8-A706C25371E6}" srcOrd="0" destOrd="3" presId="urn:microsoft.com/office/officeart/2009/layout/ReverseList"/>
    <dgm:cxn modelId="{99FA4E7E-4DD9-40DF-8079-4F23D48141C5}" type="presOf" srcId="{AB66FF2B-39E1-42CB-BCD3-59D14C9AA7C5}" destId="{4A4BDCF6-53CD-42BF-84A8-A706C25371E6}" srcOrd="0" destOrd="4" presId="urn:microsoft.com/office/officeart/2009/layout/ReverseList"/>
    <dgm:cxn modelId="{39DAB903-4FB3-41FE-A941-FF1F230103EC}" type="presOf" srcId="{9D1789D6-5BEE-42EF-95EC-68E102C55957}" destId="{B1FDEC89-34A6-4902-BE20-3F8C842C2EB1}" srcOrd="0" destOrd="3" presId="urn:microsoft.com/office/officeart/2009/layout/ReverseList"/>
    <dgm:cxn modelId="{46604744-6E4C-457E-A8F1-287ADC3E2AF5}" type="presOf" srcId="{6A0174C3-5C71-4384-BF52-BC3B43D9087B}" destId="{4A4BDCF6-53CD-42BF-84A8-A706C25371E6}" srcOrd="0" destOrd="2" presId="urn:microsoft.com/office/officeart/2009/layout/ReverseList"/>
    <dgm:cxn modelId="{6EBECBE9-A259-43E8-92B5-4BCAC0AE90E0}" type="presOf" srcId="{AB66FF2B-39E1-42CB-BCD3-59D14C9AA7C5}" destId="{1CDF2658-26A2-4D6E-AC7E-7CFE4304D749}" srcOrd="1" destOrd="4" presId="urn:microsoft.com/office/officeart/2009/layout/ReverseList"/>
    <dgm:cxn modelId="{381B3C7D-F184-4EB2-8777-716EB1FE34DF}" srcId="{88A50E5E-C752-45F9-8FD6-6954EB09A99D}" destId="{15A2CE25-F365-4E76-B494-F88FE380F474}" srcOrd="0" destOrd="0" parTransId="{53B801AC-F092-401B-A02E-B2C61BAEA509}" sibTransId="{2BC2B91D-AACC-426D-B820-66C77E871D0B}"/>
    <dgm:cxn modelId="{9EA49FCC-BFDD-40A4-9537-419661C8EAC7}" srcId="{15A2CE25-F365-4E76-B494-F88FE380F474}" destId="{B099B109-52C6-4CD5-AC7D-E8310EE8606B}" srcOrd="4" destOrd="0" parTransId="{9B770658-AFF0-415D-9F78-796938D7B6C4}" sibTransId="{9D68D4BB-875D-4242-BFD1-A6E68A6C6DEC}"/>
    <dgm:cxn modelId="{2420EAFC-749C-47D2-9A93-030BAD7F58BF}" srcId="{15A2CE25-F365-4E76-B494-F88FE380F474}" destId="{AB66FF2B-39E1-42CB-BCD3-59D14C9AA7C5}" srcOrd="3" destOrd="0" parTransId="{C15975B7-A8E4-475B-AB57-EE62938BAB70}" sibTransId="{43D92D61-3A5D-4738-97EA-2D2D3BEFAD34}"/>
    <dgm:cxn modelId="{C946EBDB-6CBA-4CB5-B958-171D95635D37}" type="presOf" srcId="{88A50E5E-C752-45F9-8FD6-6954EB09A99D}" destId="{DBCCA83D-1BE8-468C-AF80-08CEA052E1FA}" srcOrd="0" destOrd="0" presId="urn:microsoft.com/office/officeart/2009/layout/ReverseList"/>
    <dgm:cxn modelId="{95470775-5C7E-4BAA-9173-7F6D66134D72}" type="presOf" srcId="{15A2CE25-F365-4E76-B494-F88FE380F474}" destId="{4A4BDCF6-53CD-42BF-84A8-A706C25371E6}" srcOrd="0" destOrd="0" presId="urn:microsoft.com/office/officeart/2009/layout/ReverseList"/>
    <dgm:cxn modelId="{C6A0EFBD-75B2-4B25-B475-3C60BF6D0381}" type="presOf" srcId="{5ED31BFD-4F86-413C-9531-FF889E522A8A}" destId="{D18D2618-B772-42DC-9CDE-CD2FDD02DD85}" srcOrd="1" destOrd="2" presId="urn:microsoft.com/office/officeart/2009/layout/ReverseList"/>
    <dgm:cxn modelId="{FEA1A96B-CF1E-4F90-9A73-24B48FCA86A5}" type="presOf" srcId="{15A2CE25-F365-4E76-B494-F88FE380F474}" destId="{1CDF2658-26A2-4D6E-AC7E-7CFE4304D749}" srcOrd="1" destOrd="0" presId="urn:microsoft.com/office/officeart/2009/layout/ReverseList"/>
    <dgm:cxn modelId="{F102AAA9-4C5A-4682-AED0-77448E43BF5C}" type="presOf" srcId="{6A0174C3-5C71-4384-BF52-BC3B43D9087B}" destId="{1CDF2658-26A2-4D6E-AC7E-7CFE4304D749}" srcOrd="1" destOrd="2" presId="urn:microsoft.com/office/officeart/2009/layout/ReverseList"/>
    <dgm:cxn modelId="{38C10381-713D-4F6B-9DD0-115906AE0026}" type="presOf" srcId="{5ED31BFD-4F86-413C-9531-FF889E522A8A}" destId="{B1FDEC89-34A6-4902-BE20-3F8C842C2EB1}" srcOrd="0" destOrd="2" presId="urn:microsoft.com/office/officeart/2009/layout/ReverseList"/>
    <dgm:cxn modelId="{CA02BF74-F05B-4331-B0AA-06A1975EA443}" type="presOf" srcId="{B0FDB6F3-2F3A-4988-A903-6F217F5D62F6}" destId="{1CDF2658-26A2-4D6E-AC7E-7CFE4304D749}" srcOrd="1" destOrd="1" presId="urn:microsoft.com/office/officeart/2009/layout/ReverseList"/>
    <dgm:cxn modelId="{C8C28E37-3FB6-43E7-ABCB-87C68F2C1EE7}" srcId="{3AA6F308-FED3-4AF8-86B5-0D7E8845EA82}" destId="{9D1789D6-5BEE-42EF-95EC-68E102C55957}" srcOrd="2" destOrd="0" parTransId="{59A1C479-CFE7-47E7-BA8B-0B1B0DC75EB6}" sibTransId="{4815286F-E8F7-4F58-AEEA-85A8C2FDB69C}"/>
    <dgm:cxn modelId="{8989A988-F1F1-4D18-8AF1-EAC0B80D85B9}" srcId="{15A2CE25-F365-4E76-B494-F88FE380F474}" destId="{B0FDB6F3-2F3A-4988-A903-6F217F5D62F6}" srcOrd="0" destOrd="0" parTransId="{8C27B6D1-6B9C-4157-A553-6EA3020050F5}" sibTransId="{0BDCED99-8A5A-4253-9A15-877EED1935BD}"/>
    <dgm:cxn modelId="{FCEF4009-BA69-42CE-B122-39DFE291E3C8}" type="presOf" srcId="{B0FDB6F3-2F3A-4988-A903-6F217F5D62F6}" destId="{4A4BDCF6-53CD-42BF-84A8-A706C25371E6}" srcOrd="0" destOrd="1" presId="urn:microsoft.com/office/officeart/2009/layout/ReverseList"/>
    <dgm:cxn modelId="{39F94841-1746-433E-B2DC-4168A43C4522}" type="presOf" srcId="{B099B109-52C6-4CD5-AC7D-E8310EE8606B}" destId="{4A4BDCF6-53CD-42BF-84A8-A706C25371E6}" srcOrd="0" destOrd="5" presId="urn:microsoft.com/office/officeart/2009/layout/ReverseList"/>
    <dgm:cxn modelId="{DF96D4DD-FB48-4C9D-8D94-A043079BF9BC}" srcId="{15A2CE25-F365-4E76-B494-F88FE380F474}" destId="{6A0174C3-5C71-4384-BF52-BC3B43D9087B}" srcOrd="1" destOrd="0" parTransId="{BD5C8A7E-C2D1-4F5D-983B-AE2374306A69}" sibTransId="{AB29B2EB-EB02-4E49-86ED-4B93321C46A2}"/>
    <dgm:cxn modelId="{80EA81CF-EB40-429E-A45E-F979DED8B357}" srcId="{3AA6F308-FED3-4AF8-86B5-0D7E8845EA82}" destId="{5ED31BFD-4F86-413C-9531-FF889E522A8A}" srcOrd="1" destOrd="0" parTransId="{2FFB519C-97FE-4F0E-A7AC-18F43270AC05}" sibTransId="{7EA369F4-3ABF-44A2-A76A-76001DB71A60}"/>
    <dgm:cxn modelId="{1C3EB6C9-A44C-4D0C-9BDB-9B3DA4FC6855}" type="presOf" srcId="{3AA6F308-FED3-4AF8-86B5-0D7E8845EA82}" destId="{B1FDEC89-34A6-4902-BE20-3F8C842C2EB1}" srcOrd="0" destOrd="0" presId="urn:microsoft.com/office/officeart/2009/layout/ReverseList"/>
    <dgm:cxn modelId="{F6841C19-E752-4E0B-92D4-4AE5D3D0A1C1}" type="presOf" srcId="{0A20DEE7-132E-45EA-8E7B-7038B5974FDD}" destId="{1CDF2658-26A2-4D6E-AC7E-7CFE4304D749}" srcOrd="1" destOrd="3" presId="urn:microsoft.com/office/officeart/2009/layout/ReverseList"/>
    <dgm:cxn modelId="{576A60F1-34F6-4EFD-95BD-B13F4B0680AF}" type="presOf" srcId="{348CE252-6DEB-4E68-9051-1FCE5760C467}" destId="{B1FDEC89-34A6-4902-BE20-3F8C842C2EB1}" srcOrd="0" destOrd="1" presId="urn:microsoft.com/office/officeart/2009/layout/ReverseList"/>
    <dgm:cxn modelId="{99088040-0922-4BA9-815F-1997DCB8CBDE}" type="presOf" srcId="{9D1789D6-5BEE-42EF-95EC-68E102C55957}" destId="{D18D2618-B772-42DC-9CDE-CD2FDD02DD85}" srcOrd="1" destOrd="3" presId="urn:microsoft.com/office/officeart/2009/layout/ReverseList"/>
    <dgm:cxn modelId="{788BCE22-68EC-4822-B616-DC5A00C5FACF}" type="presOf" srcId="{348CE252-6DEB-4E68-9051-1FCE5760C467}" destId="{D18D2618-B772-42DC-9CDE-CD2FDD02DD85}" srcOrd="1" destOrd="1" presId="urn:microsoft.com/office/officeart/2009/layout/ReverseList"/>
    <dgm:cxn modelId="{B691FAD0-6C2A-49A1-8993-39C11AA24DCC}" srcId="{3AA6F308-FED3-4AF8-86B5-0D7E8845EA82}" destId="{348CE252-6DEB-4E68-9051-1FCE5760C467}" srcOrd="0" destOrd="0" parTransId="{91E4C112-13A9-421B-B697-D2CA6C8BF266}" sibTransId="{A379630D-3D65-43DF-A274-493E9D5EDF1B}"/>
    <dgm:cxn modelId="{C06C0853-BA67-4F86-BCD8-06557E8C2A3D}" srcId="{88A50E5E-C752-45F9-8FD6-6954EB09A99D}" destId="{3AA6F308-FED3-4AF8-86B5-0D7E8845EA82}" srcOrd="1" destOrd="0" parTransId="{C74ACD04-612C-45A0-9284-73AD6248BB49}" sibTransId="{FE8A41CC-9C0D-4EB1-9079-1CD3FE077B0D}"/>
    <dgm:cxn modelId="{47EE468E-9CDE-44CF-9E49-0CC6AECA7C07}" type="presOf" srcId="{B099B109-52C6-4CD5-AC7D-E8310EE8606B}" destId="{1CDF2658-26A2-4D6E-AC7E-7CFE4304D749}" srcOrd="1" destOrd="5" presId="urn:microsoft.com/office/officeart/2009/layout/ReverseList"/>
    <dgm:cxn modelId="{28C6B653-8377-46D9-99AF-D66FCE7D09B9}" type="presParOf" srcId="{DBCCA83D-1BE8-468C-AF80-08CEA052E1FA}" destId="{4A4BDCF6-53CD-42BF-84A8-A706C25371E6}" srcOrd="0" destOrd="0" presId="urn:microsoft.com/office/officeart/2009/layout/ReverseList"/>
    <dgm:cxn modelId="{0E003181-11DF-4ABC-8916-3234132D2734}" type="presParOf" srcId="{DBCCA83D-1BE8-468C-AF80-08CEA052E1FA}" destId="{1CDF2658-26A2-4D6E-AC7E-7CFE4304D749}" srcOrd="1" destOrd="0" presId="urn:microsoft.com/office/officeart/2009/layout/ReverseList"/>
    <dgm:cxn modelId="{CEA8C258-E993-4110-B66C-4C2AD02E45C8}" type="presParOf" srcId="{DBCCA83D-1BE8-468C-AF80-08CEA052E1FA}" destId="{B1FDEC89-34A6-4902-BE20-3F8C842C2EB1}" srcOrd="2" destOrd="0" presId="urn:microsoft.com/office/officeart/2009/layout/ReverseList"/>
    <dgm:cxn modelId="{01BDE75C-C10D-4DCD-81E5-32BFF48A4CD8}" type="presParOf" srcId="{DBCCA83D-1BE8-468C-AF80-08CEA052E1FA}" destId="{D18D2618-B772-42DC-9CDE-CD2FDD02DD85}" srcOrd="3" destOrd="0" presId="urn:microsoft.com/office/officeart/2009/layout/ReverseList"/>
    <dgm:cxn modelId="{ACD344D5-4FF6-4651-8BE3-7F02E24B292E}" type="presParOf" srcId="{DBCCA83D-1BE8-468C-AF80-08CEA052E1FA}" destId="{7488F747-6E60-496C-8BB1-95BF6933F3F2}" srcOrd="4" destOrd="0" presId="urn:microsoft.com/office/officeart/2009/layout/ReverseList"/>
    <dgm:cxn modelId="{0BCBE03C-B97E-4EE1-B1B3-21FB4D47649E}" type="presParOf" srcId="{DBCCA83D-1BE8-468C-AF80-08CEA052E1FA}" destId="{B901EADF-A9D2-446E-AFCE-4EC4FD22D5D1}"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810F0E9-CD6B-4129-873D-01F979526336}" type="datetimeFigureOut">
              <a:rPr lang="en-US" smtClean="0"/>
              <a:pPr/>
              <a:t>11/29/2018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r>
              <a:rPr lang="en-US" smtClean="0"/>
              <a:t>Control and Conformity 2016</a:t>
            </a:r>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CF79DBAE-AA1D-4922-89CC-1533E9D57C88}" type="slidenum">
              <a:rPr lang="en-US" smtClean="0"/>
              <a:pPr/>
              <a:t>‹#›</a:t>
            </a:fld>
            <a:endParaRPr lang="en-US"/>
          </a:p>
        </p:txBody>
      </p:sp>
    </p:spTree>
    <p:extLst>
      <p:ext uri="{BB962C8B-B14F-4D97-AF65-F5344CB8AC3E}">
        <p14:creationId xmlns:p14="http://schemas.microsoft.com/office/powerpoint/2010/main" val="36754885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7A037FA-FCE7-47F8-9CAF-96121EDC2B40}" type="datetimeFigureOut">
              <a:rPr lang="en-US" smtClean="0"/>
              <a:pPr/>
              <a:t>11/29/2018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r>
              <a:rPr lang="en-US" smtClean="0"/>
              <a:t>`</a:t>
            </a:r>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r>
              <a:rPr lang="en-US" smtClean="0"/>
              <a:t>Control and Conformity 2016</a:t>
            </a:r>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r>
              <a:rPr lang="en-US" dirty="0" smtClean="0"/>
              <a:t>1</a:t>
            </a:r>
            <a:endParaRPr lang="en-US" dirty="0"/>
          </a:p>
        </p:txBody>
      </p:sp>
    </p:spTree>
    <p:extLst>
      <p:ext uri="{BB962C8B-B14F-4D97-AF65-F5344CB8AC3E}">
        <p14:creationId xmlns:p14="http://schemas.microsoft.com/office/powerpoint/2010/main" val="26383243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2"/>
          </p:nvPr>
        </p:nvSpPr>
        <p:spPr/>
        <p:txBody>
          <a:bodyPr/>
          <a:lstStyle/>
          <a:p>
            <a:pPr>
              <a:defRPr/>
            </a:pPr>
            <a:fld id="{66230B9E-339E-4C05-815A-A8B279EF498A}" type="slidenum">
              <a:rPr lang="en-GB" smtClean="0"/>
              <a:pPr>
                <a:defRPr/>
              </a:pPr>
              <a:t>1</a:t>
            </a:fld>
            <a:endParaRPr lang="en-GB" dirty="0"/>
          </a:p>
        </p:txBody>
      </p:sp>
      <p:sp>
        <p:nvSpPr>
          <p:cNvPr id="7" name="Footer Placeholder 6"/>
          <p:cNvSpPr>
            <a:spLocks noGrp="1"/>
          </p:cNvSpPr>
          <p:nvPr>
            <p:ph type="ftr" sz="quarter" idx="13"/>
          </p:nvPr>
        </p:nvSpPr>
        <p:spPr/>
        <p:txBody>
          <a:bodyPr/>
          <a:lstStyle/>
          <a:p>
            <a:r>
              <a:rPr lang="en-US" smtClean="0"/>
              <a:t>Control and Conformity 2016</a:t>
            </a:r>
            <a:endParaRPr lang="en-US"/>
          </a:p>
        </p:txBody>
      </p:sp>
    </p:spTree>
    <p:extLst>
      <p:ext uri="{BB962C8B-B14F-4D97-AF65-F5344CB8AC3E}">
        <p14:creationId xmlns:p14="http://schemas.microsoft.com/office/powerpoint/2010/main" val="302172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53189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269278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148493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60367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334041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41184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64476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012853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42908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381584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mtClean="0"/>
              <a:t>Control and Conformity 2016</a:t>
            </a:r>
            <a:endParaRPr lang="en-US"/>
          </a:p>
        </p:txBody>
      </p:sp>
      <p:sp>
        <p:nvSpPr>
          <p:cNvPr id="5" name="Slide Number Placeholder 4"/>
          <p:cNvSpPr>
            <a:spLocks noGrp="1"/>
          </p:cNvSpPr>
          <p:nvPr>
            <p:ph type="sldNum" sz="quarter" idx="11"/>
          </p:nvPr>
        </p:nvSpPr>
        <p:spPr/>
        <p:txBody>
          <a:bodyPr/>
          <a:lstStyle/>
          <a:p>
            <a:r>
              <a:rPr lang="en-US" smtClean="0"/>
              <a:t>1</a:t>
            </a:r>
            <a:endParaRPr lang="en-US" dirty="0"/>
          </a:p>
        </p:txBody>
      </p:sp>
    </p:spTree>
    <p:extLst>
      <p:ext uri="{BB962C8B-B14F-4D97-AF65-F5344CB8AC3E}">
        <p14:creationId xmlns:p14="http://schemas.microsoft.com/office/powerpoint/2010/main" val="356763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2"/>
          </p:nvPr>
        </p:nvSpPr>
        <p:spPr/>
        <p:txBody>
          <a:bodyPr/>
          <a:lstStyle/>
          <a:p>
            <a:pPr>
              <a:defRPr/>
            </a:pPr>
            <a:fld id="{66230B9E-339E-4C05-815A-A8B279EF498A}" type="slidenum">
              <a:rPr lang="en-GB" smtClean="0"/>
              <a:pPr>
                <a:defRPr/>
              </a:pPr>
              <a:t>24</a:t>
            </a:fld>
            <a:endParaRPr lang="en-GB" dirty="0"/>
          </a:p>
        </p:txBody>
      </p:sp>
      <p:sp>
        <p:nvSpPr>
          <p:cNvPr id="7" name="Footer Placeholder 6"/>
          <p:cNvSpPr>
            <a:spLocks noGrp="1"/>
          </p:cNvSpPr>
          <p:nvPr>
            <p:ph type="ftr" sz="quarter" idx="13"/>
          </p:nvPr>
        </p:nvSpPr>
        <p:spPr/>
        <p:txBody>
          <a:bodyPr/>
          <a:lstStyle/>
          <a:p>
            <a:r>
              <a:rPr lang="en-US" smtClean="0"/>
              <a:t>Control and Conformity 2016</a:t>
            </a:r>
            <a:endParaRPr lang="en-US"/>
          </a:p>
        </p:txBody>
      </p:sp>
    </p:spTree>
    <p:extLst>
      <p:ext uri="{BB962C8B-B14F-4D97-AF65-F5344CB8AC3E}">
        <p14:creationId xmlns:p14="http://schemas.microsoft.com/office/powerpoint/2010/main" val="485768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54503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65301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06750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38961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13104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Char char="Ø"/>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12950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buFont typeface="Wingdings"/>
              <a:buNone/>
            </a:pPr>
            <a:endParaRPr lang="en-US" baseline="0" dirty="0" smtClean="0"/>
          </a:p>
          <a:p>
            <a:pPr>
              <a:buFont typeface="Wingdings"/>
              <a:buChar char="Ø"/>
            </a:pPr>
            <a:endParaRPr lang="en-US" dirty="0" smtClean="0"/>
          </a:p>
          <a:p>
            <a:pPr>
              <a:buFont typeface="Wingdings"/>
              <a:buChar char="Ø"/>
            </a:pPr>
            <a:endParaRPr lang="en-US" dirty="0"/>
          </a:p>
        </p:txBody>
      </p:sp>
      <p:sp>
        <p:nvSpPr>
          <p:cNvPr id="4" name="Slide Number Placeholder 3"/>
          <p:cNvSpPr>
            <a:spLocks noGrp="1"/>
          </p:cNvSpPr>
          <p:nvPr>
            <p:ph type="sldNum" sz="quarter" idx="10"/>
          </p:nvPr>
        </p:nvSpPr>
        <p:spPr/>
        <p:txBody>
          <a:bodyPr/>
          <a:lstStyle/>
          <a:p>
            <a:fld id="{0A3AA665-614E-4B1B-9227-1F81DBBC617C}"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Control and Conformity 2016</a:t>
            </a:r>
            <a:endParaRPr lang="en-US"/>
          </a:p>
        </p:txBody>
      </p:sp>
    </p:spTree>
    <p:extLst>
      <p:ext uri="{BB962C8B-B14F-4D97-AF65-F5344CB8AC3E}">
        <p14:creationId xmlns:p14="http://schemas.microsoft.com/office/powerpoint/2010/main" val="2974498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 one line subtitle">
    <p:spTree>
      <p:nvGrpSpPr>
        <p:cNvPr id="1" name=""/>
        <p:cNvGrpSpPr/>
        <p:nvPr/>
      </p:nvGrpSpPr>
      <p:grpSpPr>
        <a:xfrm>
          <a:off x="0" y="0"/>
          <a:ext cx="0" cy="0"/>
          <a:chOff x="0" y="0"/>
          <a:chExt cx="0" cy="0"/>
        </a:xfrm>
      </p:grpSpPr>
      <p:pic>
        <p:nvPicPr>
          <p:cNvPr id="26" name="Bild 6" descr="2000.0204_Template_Bilder_Bruecke.jpg"/>
          <p:cNvPicPr>
            <a:picLocks/>
          </p:cNvPicPr>
          <p:nvPr userDrawn="1"/>
        </p:nvPicPr>
        <p:blipFill>
          <a:blip r:embed="rId3" cstate="print"/>
          <a:srcRect/>
          <a:stretch>
            <a:fillRect/>
          </a:stretch>
        </p:blipFill>
        <p:spPr bwMode="auto">
          <a:xfrm>
            <a:off x="1920" y="38099"/>
            <a:ext cx="12190080" cy="6856564"/>
          </a:xfrm>
          <a:prstGeom prst="rect">
            <a:avLst/>
          </a:prstGeom>
          <a:noFill/>
          <a:ln w="9525">
            <a:noFill/>
            <a:miter lim="800000"/>
            <a:headEnd/>
            <a:tailEnd/>
          </a:ln>
        </p:spPr>
      </p:pic>
      <p:sp>
        <p:nvSpPr>
          <p:cNvPr id="36" name="TextBox 23"/>
          <p:cNvSpPr txBox="1"/>
          <p:nvPr userDrawn="1"/>
        </p:nvSpPr>
        <p:spPr bwMode="auto">
          <a:xfrm>
            <a:off x="1" y="-4306"/>
            <a:ext cx="1283373" cy="412465"/>
          </a:xfrm>
          <a:prstGeom prst="rect">
            <a:avLst/>
          </a:prstGeom>
          <a:noFill/>
        </p:spPr>
        <p:txBody>
          <a:bodyPr wrap="none" lIns="231148" tIns="201847" rIns="0" bIns="0">
            <a:spAutoFit/>
          </a:bodyPr>
          <a:lstStyle/>
          <a:p>
            <a:pPr>
              <a:defRPr/>
            </a:pPr>
            <a:r>
              <a:rPr lang="en-GB" sz="1356" dirty="0">
                <a:solidFill>
                  <a:schemeClr val="bg1"/>
                </a:solidFill>
                <a:latin typeface="+mn-lt"/>
                <a:cs typeface="+mn-cs"/>
              </a:rPr>
              <a:t>Deutsche Bank</a:t>
            </a:r>
          </a:p>
        </p:txBody>
      </p:sp>
      <p:sp>
        <p:nvSpPr>
          <p:cNvPr id="11" name="Freeform 4"/>
          <p:cNvSpPr>
            <a:spLocks noEditPoints="1"/>
          </p:cNvSpPr>
          <p:nvPr userDrawn="1">
            <p:custDataLst>
              <p:tags r:id="rId1"/>
            </p:custDataLst>
          </p:nvPr>
        </p:nvSpPr>
        <p:spPr bwMode="black">
          <a:xfrm>
            <a:off x="11121918" y="340068"/>
            <a:ext cx="447675" cy="438151"/>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GB" sz="1628" dirty="0"/>
          </a:p>
        </p:txBody>
      </p:sp>
      <p:sp>
        <p:nvSpPr>
          <p:cNvPr id="12"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Tree>
    <p:extLst>
      <p:ext uri="{BB962C8B-B14F-4D97-AF65-F5344CB8AC3E}">
        <p14:creationId xmlns:p14="http://schemas.microsoft.com/office/powerpoint/2010/main" val="1588893703"/>
      </p:ext>
    </p:extLst>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0"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11" name="Date Placeholder 27"/>
          <p:cNvSpPr>
            <a:spLocks noGrp="1"/>
          </p:cNvSpPr>
          <p:nvPr>
            <p:ph type="dt" sz="half" idx="2"/>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283DC-C20B-44A7-BC61-609D2C5EDE70}" type="datetime1">
              <a:rPr lang="en-US" smtClean="0"/>
              <a:t>11/29/2018</a:t>
            </a:fld>
            <a:endParaRPr lang="en-GB" dirty="0"/>
          </a:p>
        </p:txBody>
      </p:sp>
      <p:sp>
        <p:nvSpPr>
          <p:cNvPr id="12"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 Radu Rosoiu    Department: Control and Conformity</a:t>
            </a:r>
            <a:endParaRPr lang="en-GB" dirty="0"/>
          </a:p>
        </p:txBody>
      </p:sp>
    </p:spTree>
    <p:extLst>
      <p:ext uri="{BB962C8B-B14F-4D97-AF65-F5344CB8AC3E}">
        <p14:creationId xmlns:p14="http://schemas.microsoft.com/office/powerpoint/2010/main" val="3740889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8" name="Date Placeholder 27"/>
          <p:cNvSpPr>
            <a:spLocks noGrp="1"/>
          </p:cNvSpPr>
          <p:nvPr>
            <p:ph type="dt" sz="half" idx="2"/>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04A87-B070-42B7-A860-CEC9824FDA0B}" type="datetime1">
              <a:rPr lang="en-US" smtClean="0"/>
              <a:t>11/29/2018</a:t>
            </a:fld>
            <a:endParaRPr lang="en-GB" dirty="0"/>
          </a:p>
        </p:txBody>
      </p:sp>
      <p:sp>
        <p:nvSpPr>
          <p:cNvPr id="10"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 Radu Rosoiu    Department: Control and Conformity</a:t>
            </a:r>
            <a:endParaRPr lang="en-GB" dirty="0"/>
          </a:p>
        </p:txBody>
      </p:sp>
    </p:spTree>
    <p:extLst>
      <p:ext uri="{BB962C8B-B14F-4D97-AF65-F5344CB8AC3E}">
        <p14:creationId xmlns:p14="http://schemas.microsoft.com/office/powerpoint/2010/main" val="2061814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10" name="Date Placeholder 27"/>
          <p:cNvSpPr>
            <a:spLocks noGrp="1"/>
          </p:cNvSpPr>
          <p:nvPr>
            <p:ph type="dt" sz="half" idx="10"/>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6E37-1B6E-4B86-AFC5-6A7148D11AB2}" type="datetime1">
              <a:rPr lang="en-US" smtClean="0"/>
              <a:t>11/29/2018</a:t>
            </a:fld>
            <a:endParaRPr lang="en-GB" dirty="0"/>
          </a:p>
        </p:txBody>
      </p:sp>
      <p:sp>
        <p:nvSpPr>
          <p:cNvPr id="12"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Author: Radu Rosoiu    Department: Control and Conformity</a:t>
            </a:r>
            <a:endParaRPr lang="en-GB" dirty="0"/>
          </a:p>
        </p:txBody>
      </p:sp>
    </p:spTree>
    <p:extLst>
      <p:ext uri="{BB962C8B-B14F-4D97-AF65-F5344CB8AC3E}">
        <p14:creationId xmlns:p14="http://schemas.microsoft.com/office/powerpoint/2010/main" val="1939477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c" descr="For internal use only"/>
          <p:cNvSpPr txBox="1"/>
          <p:nvPr userDrawn="1"/>
        </p:nvSpPr>
        <p:spPr>
          <a:xfrm>
            <a:off x="0" y="6664960"/>
            <a:ext cx="12192000" cy="230832"/>
          </a:xfrm>
          <a:prstGeom prst="rect">
            <a:avLst/>
          </a:prstGeom>
          <a:noFill/>
        </p:spPr>
        <p:txBody>
          <a:bodyPr vert="horz" rtlCol="0">
            <a:spAutoFit/>
          </a:bodyPr>
          <a:lstStyle/>
          <a:p>
            <a:pPr algn="ctr"/>
            <a:r>
              <a:rPr lang="en-US" sz="850" b="0" i="0" u="none" baseline="0" smtClean="0">
                <a:solidFill>
                  <a:srgbClr val="000000"/>
                </a:solidFill>
                <a:latin typeface="arial unicode ms" panose="020B0604020202020204" pitchFamily="34" charset="-128"/>
              </a:rPr>
              <a:t>For internal use only</a:t>
            </a:r>
            <a:endParaRPr lang="en-US" sz="850" b="0" i="0" u="none" baseline="0" dirty="0">
              <a:solidFill>
                <a:srgbClr val="000000"/>
              </a:solidFill>
              <a:latin typeface="arial unicode ms" panose="020B0604020202020204" pitchFamily="34" charset="-128"/>
            </a:endParaRP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4726" y="365125"/>
            <a:ext cx="438149" cy="438150"/>
          </a:xfrm>
          <a:prstGeom prst="rect">
            <a:avLst/>
          </a:prstGeom>
        </p:spPr>
      </p:pic>
      <p:sp>
        <p:nvSpPr>
          <p:cNvPr id="16" name="TextBox 14"/>
          <p:cNvSpPr txBox="1"/>
          <p:nvPr userDrawn="1"/>
        </p:nvSpPr>
        <p:spPr bwMode="auto">
          <a:xfrm>
            <a:off x="174176" y="6432534"/>
            <a:ext cx="1320800" cy="177800"/>
          </a:xfrm>
          <a:prstGeom prst="rect">
            <a:avLst/>
          </a:prstGeom>
          <a:noFill/>
        </p:spPr>
        <p:txBody>
          <a:bodyPr wrap="none" lIns="536400" tIns="39600" rIns="0" bIns="0">
            <a:spAutoFit/>
          </a:bodyPr>
          <a:lstStyle/>
          <a:p>
            <a:pPr>
              <a:defRPr/>
            </a:pPr>
            <a:r>
              <a:rPr lang="en-US" sz="900" dirty="0">
                <a:solidFill>
                  <a:srgbClr val="0018A8"/>
                </a:solidFill>
              </a:rPr>
              <a:t>Deutsche Bank</a:t>
            </a:r>
          </a:p>
        </p:txBody>
      </p:sp>
      <p:sp>
        <p:nvSpPr>
          <p:cNvPr id="17" name="TextBox 13"/>
          <p:cNvSpPr txBox="1"/>
          <p:nvPr userDrawn="1"/>
        </p:nvSpPr>
        <p:spPr bwMode="auto">
          <a:xfrm>
            <a:off x="174176" y="6604310"/>
            <a:ext cx="1958693" cy="371149"/>
          </a:xfrm>
          <a:prstGeom prst="rect">
            <a:avLst/>
          </a:prstGeom>
          <a:noFill/>
        </p:spPr>
        <p:txBody>
          <a:bodyPr wrap="none" lIns="536400" tIns="0" rIns="0" bIns="230400" anchor="b">
            <a:spAutoFit/>
          </a:bodyPr>
          <a:lstStyle/>
          <a:p>
            <a:pPr>
              <a:defRPr/>
            </a:pPr>
            <a:r>
              <a:rPr lang="en-US" sz="900" b="0" dirty="0" smtClean="0">
                <a:solidFill>
                  <a:srgbClr val="0092D0"/>
                </a:solidFill>
              </a:rPr>
              <a:t>Global Technology Operations</a:t>
            </a:r>
            <a:endParaRPr lang="en-US" sz="900" b="0" dirty="0">
              <a:solidFill>
                <a:srgbClr val="0092D0"/>
              </a:solidFill>
            </a:endParaRPr>
          </a:p>
        </p:txBody>
      </p:sp>
      <p:cxnSp>
        <p:nvCxnSpPr>
          <p:cNvPr id="18" name="Straight Connector 9"/>
          <p:cNvCxnSpPr>
            <a:cxnSpLocks noChangeShapeType="1"/>
          </p:cNvCxnSpPr>
          <p:nvPr userDrawn="1"/>
        </p:nvCxnSpPr>
        <p:spPr bwMode="auto">
          <a:xfrm flipH="1">
            <a:off x="558624" y="6478983"/>
            <a:ext cx="1107475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4" name="Slide Number Placeholder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099C4-BCE1-44B3-BFE8-5AF5532B939B}" type="slidenum">
              <a:rPr lang="en-GB" smtClean="0"/>
              <a:t>‹#›</a:t>
            </a:fld>
            <a:endParaRPr lang="en-GB"/>
          </a:p>
        </p:txBody>
      </p:sp>
      <p:sp>
        <p:nvSpPr>
          <p:cNvPr id="28" name="Date Placeholder 27"/>
          <p:cNvSpPr>
            <a:spLocks noGrp="1"/>
          </p:cNvSpPr>
          <p:nvPr>
            <p:ph type="dt" sz="half" idx="2"/>
          </p:nvPr>
        </p:nvSpPr>
        <p:spPr>
          <a:xfrm>
            <a:off x="2307044" y="6356350"/>
            <a:ext cx="127435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79849-B309-4091-9A12-7C0333CA2D84}" type="datetime1">
              <a:rPr lang="en-US" smtClean="0"/>
              <a:t>11/29/2018</a:t>
            </a:fld>
            <a:endParaRPr lang="en-GB" dirty="0"/>
          </a:p>
        </p:txBody>
      </p:sp>
      <p:sp>
        <p:nvSpPr>
          <p:cNvPr id="42" name="Footer Placeholder 2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Author: Radu Rosoiu    Department: Control and Conformity</a:t>
            </a:r>
            <a:endParaRPr lang="en-GB" dirty="0"/>
          </a:p>
        </p:txBody>
      </p:sp>
    </p:spTree>
    <p:extLst>
      <p:ext uri="{BB962C8B-B14F-4D97-AF65-F5344CB8AC3E}">
        <p14:creationId xmlns:p14="http://schemas.microsoft.com/office/powerpoint/2010/main" val="985471230"/>
      </p:ext>
    </p:extLst>
  </p:cSld>
  <p:clrMap bg1="lt1" tx1="dk1" bg2="lt2" tx2="dk2" accent1="accent1" accent2="accent2" accent3="accent3" accent4="accent4" accent5="accent5" accent6="accent6" hlink="hlink" folHlink="folHlink"/>
  <p:sldLayoutIdLst>
    <p:sldLayoutId id="2147483785" r:id="rId1"/>
    <p:sldLayoutId id="2147483759" r:id="rId2"/>
    <p:sldLayoutId id="2147483760" r:id="rId3"/>
    <p:sldLayoutId id="2147483762"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Sales%20Decks/Standard%20Tests/event%20benchmark%20test.gi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idx="4294967295"/>
          </p:nvPr>
        </p:nvSpPr>
        <p:spPr>
          <a:xfrm>
            <a:off x="4423145" y="2355850"/>
            <a:ext cx="6713168" cy="1244600"/>
          </a:xfrm>
        </p:spPr>
        <p:txBody>
          <a:bodyPr anchor="t" anchorCtr="0">
            <a:noAutofit/>
          </a:bodyPr>
          <a:lstStyle/>
          <a:p>
            <a:r>
              <a:rPr lang="en-US" sz="2400" b="1" dirty="0" smtClean="0"/>
              <a:t>Financial Computing Master	</a:t>
            </a:r>
            <a:br>
              <a:rPr lang="en-US" sz="2400" b="1" dirty="0" smtClean="0"/>
            </a:br>
            <a:r>
              <a:rPr lang="en-US" sz="2400" b="1" dirty="0"/>
              <a:t/>
            </a:r>
            <a:br>
              <a:rPr lang="en-US" sz="2400" b="1" dirty="0"/>
            </a:br>
            <a:r>
              <a:rPr lang="en-US" sz="2400" b="1" dirty="0" smtClean="0"/>
              <a:t>Performance Testing</a:t>
            </a:r>
            <a:br>
              <a:rPr lang="en-US" sz="2400" b="1" dirty="0" smtClean="0"/>
            </a:br>
            <a:r>
              <a:rPr lang="en-US" sz="2400" b="1" dirty="0"/>
              <a:t/>
            </a:r>
            <a:br>
              <a:rPr lang="en-US" sz="2400" b="1" dirty="0"/>
            </a:br>
            <a:r>
              <a:rPr lang="en-US" sz="2400" b="1" dirty="0" smtClean="0"/>
              <a:t>4</a:t>
            </a:r>
            <a:r>
              <a:rPr lang="en-US" sz="2400" b="1" baseline="30000" dirty="0" smtClean="0"/>
              <a:t>th</a:t>
            </a:r>
            <a:r>
              <a:rPr lang="en-US" sz="2400" b="1" dirty="0" smtClean="0"/>
              <a:t> December</a:t>
            </a:r>
            <a:br>
              <a:rPr lang="en-US" sz="2400" b="1" dirty="0" smtClean="0"/>
            </a:br>
            <a:r>
              <a:rPr lang="en-US" sz="2400" b="1" dirty="0" smtClean="0"/>
              <a:t/>
            </a:r>
            <a:br>
              <a:rPr lang="en-US" sz="2400" b="1" dirty="0" smtClean="0"/>
            </a:br>
            <a:r>
              <a:rPr lang="en-US" sz="2400" dirty="0"/>
              <a:t/>
            </a:r>
            <a:br>
              <a:rPr lang="en-US" sz="2400" dirty="0"/>
            </a:br>
            <a:r>
              <a:rPr lang="en-US" sz="2400" dirty="0"/>
              <a:t>  </a:t>
            </a:r>
            <a:br>
              <a:rPr lang="en-US" sz="2400" dirty="0"/>
            </a:br>
            <a:endParaRPr lang="en-US" sz="2400" dirty="0"/>
          </a:p>
        </p:txBody>
      </p:sp>
      <p:sp>
        <p:nvSpPr>
          <p:cNvPr id="20" name="Slide Number Placeholder 19"/>
          <p:cNvSpPr>
            <a:spLocks noGrp="1"/>
          </p:cNvSpPr>
          <p:nvPr>
            <p:ph type="sldNum" sz="quarter" idx="4"/>
          </p:nvPr>
        </p:nvSpPr>
        <p:spPr/>
        <p:txBody>
          <a:bodyPr/>
          <a:lstStyle/>
          <a:p>
            <a:fld id="{C59099C4-BCE1-44B3-BFE8-5AF5532B939B}" type="slidenum">
              <a:rPr lang="en-GB" smtClean="0"/>
              <a:t>1</a:t>
            </a:fld>
            <a:endParaRPr lang="en-GB"/>
          </a:p>
        </p:txBody>
      </p:sp>
    </p:spTree>
    <p:extLst>
      <p:ext uri="{BB962C8B-B14F-4D97-AF65-F5344CB8AC3E}">
        <p14:creationId xmlns:p14="http://schemas.microsoft.com/office/powerpoint/2010/main" val="3010811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indent="-325475" defTabSz="956853" eaLnBrk="0" fontAlgn="base" hangingPunct="0">
              <a:spcAft>
                <a:spcPct val="0"/>
              </a:spcAft>
            </a:pPr>
            <a:r>
              <a:rPr lang="en-US" sz="2400" kern="0" dirty="0">
                <a:solidFill>
                  <a:srgbClr val="000000"/>
                </a:solidFill>
                <a:cs typeface="Microsoft Sans Serif" pitchFamily="34" charset="0"/>
              </a:rPr>
              <a:t>Differences between Functional and </a:t>
            </a:r>
            <a:r>
              <a:rPr lang="en-US" sz="2400" kern="0" dirty="0" smtClean="0">
                <a:solidFill>
                  <a:srgbClr val="000000"/>
                </a:solidFill>
                <a:cs typeface="Microsoft Sans Serif" pitchFamily="34" charset="0"/>
              </a:rPr>
              <a:t>Non-Functional Testing (2)</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10</a:t>
            </a:fld>
            <a:endParaRPr lang="en-GB"/>
          </a:p>
        </p:txBody>
      </p:sp>
      <p:sp>
        <p:nvSpPr>
          <p:cNvPr id="12"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3"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pic>
        <p:nvPicPr>
          <p:cNvPr id="1026" name="Picture 2" descr="https://www.guru99.com/images/1/022218_1156_Functional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634" y="921635"/>
            <a:ext cx="5114925" cy="1123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3678552261"/>
              </p:ext>
            </p:extLst>
          </p:nvPr>
        </p:nvGraphicFramePr>
        <p:xfrm>
          <a:off x="1908148" y="1944118"/>
          <a:ext cx="6947895" cy="4347734"/>
        </p:xfrm>
        <a:graphic>
          <a:graphicData uri="http://schemas.openxmlformats.org/drawingml/2006/table">
            <a:tbl>
              <a:tblPr/>
              <a:tblGrid>
                <a:gridCol w="2315965"/>
                <a:gridCol w="2315965"/>
                <a:gridCol w="2315965"/>
              </a:tblGrid>
              <a:tr h="146618">
                <a:tc>
                  <a:txBody>
                    <a:bodyPr/>
                    <a:lstStyle/>
                    <a:p>
                      <a:pPr algn="ctr" fontAlgn="ctr"/>
                      <a:r>
                        <a:rPr lang="de-DE" sz="1200" b="1" dirty="0">
                          <a:effectLst/>
                        </a:rPr>
                        <a:t>Parameters</a:t>
                      </a:r>
                      <a:endParaRPr lang="de-DE" sz="1200" dirty="0">
                        <a:effectLst/>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rgbClr val="FFFFFF"/>
                    </a:solidFill>
                  </a:tcPr>
                </a:tc>
                <a:tc>
                  <a:txBody>
                    <a:bodyPr/>
                    <a:lstStyle/>
                    <a:p>
                      <a:pPr algn="ctr" fontAlgn="ctr"/>
                      <a:r>
                        <a:rPr lang="de-DE" sz="1200" b="1">
                          <a:effectLst/>
                        </a:rPr>
                        <a:t>Functional</a:t>
                      </a:r>
                      <a:endParaRPr lang="de-DE" sz="1200">
                        <a:effectLst/>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rgbClr val="FFFFFF"/>
                    </a:solidFill>
                  </a:tcPr>
                </a:tc>
                <a:tc>
                  <a:txBody>
                    <a:bodyPr/>
                    <a:lstStyle/>
                    <a:p>
                      <a:pPr algn="ctr" fontAlgn="ctr"/>
                      <a:r>
                        <a:rPr lang="de-DE" sz="1200" b="1" dirty="0">
                          <a:effectLst/>
                        </a:rPr>
                        <a:t>Non-</a:t>
                      </a:r>
                      <a:r>
                        <a:rPr lang="de-DE" sz="1200" b="1" dirty="0" err="1">
                          <a:effectLst/>
                        </a:rPr>
                        <a:t>functional</a:t>
                      </a:r>
                      <a:r>
                        <a:rPr lang="de-DE" sz="1200" b="1" dirty="0">
                          <a:effectLst/>
                        </a:rPr>
                        <a:t> </a:t>
                      </a:r>
                      <a:r>
                        <a:rPr lang="de-DE" sz="1200" b="1" dirty="0" err="1">
                          <a:effectLst/>
                        </a:rPr>
                        <a:t>testing</a:t>
                      </a:r>
                      <a:endParaRPr lang="de-DE" sz="1200" dirty="0">
                        <a:effectLst/>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rgbClr val="FFFFFF"/>
                    </a:solidFill>
                  </a:tcPr>
                </a:tc>
              </a:tr>
              <a:tr h="435134">
                <a:tc>
                  <a:txBody>
                    <a:bodyPr/>
                    <a:lstStyle/>
                    <a:p>
                      <a:pPr algn="l" fontAlgn="t"/>
                      <a:r>
                        <a:rPr lang="de-DE" sz="1200" b="1" dirty="0" err="1">
                          <a:effectLst/>
                        </a:rPr>
                        <a:t>Execution</a:t>
                      </a:r>
                      <a:endParaRPr lang="de-DE" sz="1200" dirty="0">
                        <a:effectLst/>
                      </a:endParaRPr>
                    </a:p>
                  </a:txBody>
                  <a:tcPr marL="62162" marR="62162" marT="31081" marB="31081">
                    <a:lnL w="12700" cap="flat" cmpd="sng" algn="ctr">
                      <a:solidFill>
                        <a:srgbClr val="287E9B"/>
                      </a:solidFill>
                      <a:prstDash val="solid"/>
                      <a:round/>
                      <a:headEnd type="none" w="med" len="med"/>
                      <a:tailEnd type="none" w="med" len="med"/>
                    </a:lnL>
                    <a:lnR w="12700" cap="flat" cmpd="sng" algn="ctr">
                      <a:solidFill>
                        <a:srgbClr val="78829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 is performed before non-functional testing.</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F8749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It is performed after the functional testing.</a:t>
                      </a:r>
                    </a:p>
                  </a:txBody>
                  <a:tcPr marL="62162" marR="62162" marT="31081" marB="31081">
                    <a:lnL w="12700" cap="flat" cmpd="sng" algn="ctr">
                      <a:solidFill>
                        <a:srgbClr val="F8749B"/>
                      </a:solidFill>
                      <a:prstDash val="solid"/>
                      <a:round/>
                      <a:headEnd type="none" w="med" len="med"/>
                      <a:tailEnd type="none" w="med" len="med"/>
                    </a:lnL>
                    <a:lnR w="12700" cap="flat" cmpd="sng" algn="ctr">
                      <a:solidFill>
                        <a:srgbClr val="B86F9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dirty="0">
                          <a:effectLst/>
                        </a:rPr>
                        <a:t>Focus </a:t>
                      </a:r>
                      <a:r>
                        <a:rPr lang="de-DE" sz="1200" b="1" dirty="0" err="1">
                          <a:effectLst/>
                        </a:rPr>
                        <a:t>area</a:t>
                      </a:r>
                      <a:endParaRPr lang="de-DE" sz="1200" dirty="0">
                        <a:effectLst/>
                      </a:endParaRPr>
                    </a:p>
                  </a:txBody>
                  <a:tcPr marL="62162" marR="62162" marT="31081" marB="31081">
                    <a:lnL w="12700" cap="flat" cmpd="sng" algn="ctr">
                      <a:solidFill>
                        <a:srgbClr val="98719B"/>
                      </a:solidFill>
                      <a:prstDash val="solid"/>
                      <a:round/>
                      <a:headEnd type="none" w="med" len="med"/>
                      <a:tailEnd type="none" w="med" len="med"/>
                    </a:lnL>
                    <a:lnR w="12700" cap="flat" cmpd="sng" algn="ctr">
                      <a:solidFill>
                        <a:srgbClr val="087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It is based on customer's requirements.</a:t>
                      </a:r>
                    </a:p>
                  </a:txBody>
                  <a:tcPr marL="62162" marR="62162" marT="31081" marB="31081">
                    <a:lnL w="12700" cap="flat" cmpd="sng" algn="ctr">
                      <a:solidFill>
                        <a:srgbClr val="08719B"/>
                      </a:solidFill>
                      <a:prstDash val="solid"/>
                      <a:round/>
                      <a:headEnd type="none" w="med" len="med"/>
                      <a:tailEnd type="none" w="med" len="med"/>
                    </a:lnL>
                    <a:lnR w="12700" cap="flat" cmpd="sng" algn="ctr">
                      <a:solidFill>
                        <a:srgbClr val="F073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It focusses on customer's expectation.</a:t>
                      </a:r>
                    </a:p>
                  </a:txBody>
                  <a:tcPr marL="62162" marR="62162" marT="31081" marB="31081">
                    <a:lnL w="12700" cap="flat" cmpd="sng" algn="ctr">
                      <a:solidFill>
                        <a:srgbClr val="F0739B"/>
                      </a:solidFill>
                      <a:prstDash val="solid"/>
                      <a:round/>
                      <a:headEnd type="none" w="med" len="med"/>
                      <a:tailEnd type="none" w="med" len="med"/>
                    </a:lnL>
                    <a:lnR w="12700" cap="flat" cmpd="sng" algn="ctr">
                      <a:solidFill>
                        <a:srgbClr val="E0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21620">
                <a:tc>
                  <a:txBody>
                    <a:bodyPr/>
                    <a:lstStyle/>
                    <a:p>
                      <a:pPr algn="l" fontAlgn="t"/>
                      <a:r>
                        <a:rPr lang="de-DE" sz="1200" b="1">
                          <a:effectLst/>
                        </a:rPr>
                        <a:t>Requirement</a:t>
                      </a:r>
                      <a:endParaRPr lang="de-DE" sz="1200">
                        <a:effectLst/>
                      </a:endParaRPr>
                    </a:p>
                  </a:txBody>
                  <a:tcPr marL="62162" marR="62162" marT="31081" marB="31081">
                    <a:lnL w="12700" cap="flat" cmpd="sng" algn="ctr">
                      <a:solidFill>
                        <a:srgbClr val="A882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 is easy to define functional requirements.</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8077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It is difficult to define the requirements for non-functional testing.</a:t>
                      </a:r>
                    </a:p>
                  </a:txBody>
                  <a:tcPr marL="62162" marR="62162" marT="31081" marB="31081">
                    <a:lnL w="12700" cap="flat" cmpd="sng" algn="ctr">
                      <a:solidFill>
                        <a:srgbClr val="80779B"/>
                      </a:solidFill>
                      <a:prstDash val="solid"/>
                      <a:round/>
                      <a:headEnd type="none" w="med" len="med"/>
                      <a:tailEnd type="none" w="med" len="med"/>
                    </a:lnL>
                    <a:lnR w="12700" cap="flat" cmpd="sng" algn="ctr">
                      <a:solidFill>
                        <a:srgbClr val="68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a:effectLst/>
                        </a:rPr>
                        <a:t>Usage</a:t>
                      </a:r>
                      <a:endParaRPr lang="de-DE" sz="1200">
                        <a:effectLst/>
                      </a:endParaRPr>
                    </a:p>
                  </a:txBody>
                  <a:tcPr marL="62162" marR="62162" marT="31081" marB="31081">
                    <a:lnL w="12700" cap="flat" cmpd="sng" algn="ctr">
                      <a:solidFill>
                        <a:srgbClr val="60829B"/>
                      </a:solidFill>
                      <a:prstDash val="solid"/>
                      <a:round/>
                      <a:headEnd type="none" w="med" len="med"/>
                      <a:tailEnd type="none" w="med" len="med"/>
                    </a:lnL>
                    <a:lnR w="12700" cap="flat" cmpd="sng" algn="ctr">
                      <a:solidFill>
                        <a:srgbClr val="10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Helps to validate the behavior of the application.</a:t>
                      </a:r>
                    </a:p>
                  </a:txBody>
                  <a:tcPr marL="62162" marR="62162" marT="31081" marB="31081">
                    <a:lnL w="12700" cap="flat" cmpd="sng" algn="ctr">
                      <a:solidFill>
                        <a:srgbClr val="10819B"/>
                      </a:solidFill>
                      <a:prstDash val="solid"/>
                      <a:round/>
                      <a:headEnd type="none" w="med" len="med"/>
                      <a:tailEnd type="none" w="med" len="med"/>
                    </a:lnL>
                    <a:lnR w="12700" cap="flat" cmpd="sng" algn="ctr">
                      <a:solidFill>
                        <a:srgbClr val="B86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Helps to validate the performance of the application.</a:t>
                      </a:r>
                    </a:p>
                  </a:txBody>
                  <a:tcPr marL="62162" marR="62162" marT="31081" marB="31081">
                    <a:lnL w="12700" cap="flat" cmpd="sng" algn="ctr">
                      <a:solidFill>
                        <a:srgbClr val="B86F9B"/>
                      </a:solidFill>
                      <a:prstDash val="solid"/>
                      <a:round/>
                      <a:headEnd type="none" w="med" len="med"/>
                      <a:tailEnd type="none" w="med" len="med"/>
                    </a:lnL>
                    <a:lnR w="12700" cap="flat" cmpd="sng" algn="ctr">
                      <a:solidFill>
                        <a:srgbClr val="28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5134">
                <a:tc>
                  <a:txBody>
                    <a:bodyPr/>
                    <a:lstStyle/>
                    <a:p>
                      <a:pPr algn="l" fontAlgn="t"/>
                      <a:r>
                        <a:rPr lang="de-DE" sz="1200" b="1">
                          <a:effectLst/>
                        </a:rPr>
                        <a:t>Objective</a:t>
                      </a:r>
                      <a:endParaRPr lang="de-DE" sz="1200">
                        <a:effectLst/>
                      </a:endParaRPr>
                    </a:p>
                  </a:txBody>
                  <a:tcPr marL="62162" marR="62162" marT="31081" marB="31081">
                    <a:lnL w="12700" cap="flat" cmpd="sng" algn="ctr">
                      <a:solidFill>
                        <a:srgbClr val="287E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Carried out to validate software actions.</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E0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 is done to validate the performance of the software.</a:t>
                      </a:r>
                    </a:p>
                  </a:txBody>
                  <a:tcPr marL="62162" marR="62162" marT="31081" marB="31081">
                    <a:lnL w="12700" cap="flat" cmpd="sng" algn="ctr">
                      <a:solidFill>
                        <a:srgbClr val="E06E9B"/>
                      </a:solidFill>
                      <a:prstDash val="solid"/>
                      <a:round/>
                      <a:headEnd type="none" w="med" len="med"/>
                      <a:tailEnd type="none" w="med" len="med"/>
                    </a:lnL>
                    <a:lnR w="12700" cap="flat" cmpd="sng" algn="ctr">
                      <a:solidFill>
                        <a:srgbClr val="F874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a:effectLst/>
                        </a:rPr>
                        <a:t>Requirements</a:t>
                      </a:r>
                      <a:endParaRPr lang="de-DE" sz="1200">
                        <a:effectLst/>
                      </a:endParaRPr>
                    </a:p>
                  </a:txBody>
                  <a:tcPr marL="62162" marR="62162" marT="31081" marB="31081">
                    <a:lnL w="12700" cap="flat" cmpd="sng" algn="ctr">
                      <a:solidFill>
                        <a:srgbClr val="98719B"/>
                      </a:solidFill>
                      <a:prstDash val="solid"/>
                      <a:round/>
                      <a:headEnd type="none" w="med" len="med"/>
                      <a:tailEnd type="none" w="med" len="med"/>
                    </a:lnL>
                    <a:lnR w="12700" cap="flat" cmpd="sng" algn="ctr">
                      <a:solidFill>
                        <a:srgbClr val="10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Functional testing is carried out using the functional specification.</a:t>
                      </a:r>
                    </a:p>
                  </a:txBody>
                  <a:tcPr marL="62162" marR="62162" marT="31081" marB="31081">
                    <a:lnL w="12700" cap="flat" cmpd="sng" algn="ctr">
                      <a:solidFill>
                        <a:srgbClr val="10819B"/>
                      </a:solidFill>
                      <a:prstDash val="solid"/>
                      <a:round/>
                      <a:headEnd type="none" w="med" len="med"/>
                      <a:tailEnd type="none" w="med" len="med"/>
                    </a:lnL>
                    <a:lnR w="12700" cap="flat" cmpd="sng" algn="ctr">
                      <a:solidFill>
                        <a:srgbClr val="68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This kind of testing is carried out by performance specifications</a:t>
                      </a:r>
                    </a:p>
                  </a:txBody>
                  <a:tcPr marL="62162" marR="62162" marT="31081" marB="31081">
                    <a:lnL w="12700" cap="flat" cmpd="sng" algn="ctr">
                      <a:solidFill>
                        <a:srgbClr val="686E9B"/>
                      </a:solidFill>
                      <a:prstDash val="solid"/>
                      <a:round/>
                      <a:headEnd type="none" w="med" len="med"/>
                      <a:tailEnd type="none" w="med" len="med"/>
                    </a:lnL>
                    <a:lnR w="12700" cap="flat" cmpd="sng" algn="ctr">
                      <a:solidFill>
                        <a:srgbClr val="F073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5134">
                <a:tc>
                  <a:txBody>
                    <a:bodyPr/>
                    <a:lstStyle/>
                    <a:p>
                      <a:pPr algn="l" fontAlgn="t"/>
                      <a:r>
                        <a:rPr lang="de-DE" sz="1200" b="1">
                          <a:effectLst/>
                        </a:rPr>
                        <a:t>Manual testing</a:t>
                      </a:r>
                      <a:endParaRPr lang="de-DE" sz="1200">
                        <a:effectLst/>
                      </a:endParaRPr>
                    </a:p>
                  </a:txBody>
                  <a:tcPr marL="62162" marR="62162" marT="31081" marB="31081">
                    <a:lnL w="12700" cap="flat" cmpd="sng" algn="ctr">
                      <a:solidFill>
                        <a:srgbClr val="A882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Functional testing is easy to execute by manual testing.</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28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It's very hard to perform non-functional testing manually.</a:t>
                      </a:r>
                    </a:p>
                  </a:txBody>
                  <a:tcPr marL="62162" marR="62162" marT="31081" marB="31081">
                    <a:lnL w="12700" cap="flat" cmpd="sng" algn="ctr">
                      <a:solidFill>
                        <a:srgbClr val="28819B"/>
                      </a:solidFill>
                      <a:prstDash val="solid"/>
                      <a:round/>
                      <a:headEnd type="none" w="med" len="med"/>
                      <a:tailEnd type="none" w="med" len="med"/>
                    </a:lnL>
                    <a:lnR w="12700" cap="flat" cmpd="sng" algn="ctr">
                      <a:solidFill>
                        <a:srgbClr val="8077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5134">
                <a:tc>
                  <a:txBody>
                    <a:bodyPr/>
                    <a:lstStyle/>
                    <a:p>
                      <a:pPr algn="l" fontAlgn="t"/>
                      <a:r>
                        <a:rPr lang="de-DE" sz="1200" b="1">
                          <a:effectLst/>
                        </a:rPr>
                        <a:t>Functionality</a:t>
                      </a:r>
                      <a:endParaRPr lang="de-DE" sz="1200">
                        <a:effectLst/>
                      </a:endParaRPr>
                    </a:p>
                  </a:txBody>
                  <a:tcPr marL="62162" marR="62162" marT="31081" marB="31081">
                    <a:lnL w="12700" cap="flat" cmpd="sng" algn="ctr">
                      <a:solidFill>
                        <a:srgbClr val="08719B"/>
                      </a:solidFill>
                      <a:prstDash val="solid"/>
                      <a:round/>
                      <a:headEnd type="none" w="med" len="med"/>
                      <a:tailEnd type="none" w="med" len="med"/>
                    </a:lnL>
                    <a:lnR w="12700" cap="flat" cmpd="sng" algn="ctr">
                      <a:solidFill>
                        <a:srgbClr val="1081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It describes what the product does.</a:t>
                      </a:r>
                    </a:p>
                  </a:txBody>
                  <a:tcPr marL="62162" marR="62162" marT="31081" marB="31081">
                    <a:lnL w="12700" cap="flat" cmpd="sng" algn="ctr">
                      <a:solidFill>
                        <a:srgbClr val="10819B"/>
                      </a:solidFill>
                      <a:prstDash val="solid"/>
                      <a:round/>
                      <a:headEnd type="none" w="med" len="med"/>
                      <a:tailEnd type="none" w="med" len="med"/>
                    </a:lnL>
                    <a:lnR w="12700" cap="flat" cmpd="sng" algn="ctr">
                      <a:solidFill>
                        <a:srgbClr val="F874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It describes how the product works.</a:t>
                      </a:r>
                    </a:p>
                  </a:txBody>
                  <a:tcPr marL="62162" marR="62162" marT="31081" marB="31081">
                    <a:lnL w="12700" cap="flat" cmpd="sng" algn="ctr">
                      <a:solidFill>
                        <a:srgbClr val="F8749B"/>
                      </a:solidFill>
                      <a:prstDash val="solid"/>
                      <a:round/>
                      <a:headEnd type="none" w="med" len="med"/>
                      <a:tailEnd type="none" w="med" len="med"/>
                    </a:lnL>
                    <a:lnR w="12700" cap="flat" cmpd="sng" algn="ctr">
                      <a:solidFill>
                        <a:srgbClr val="B86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5134">
                <a:tc>
                  <a:txBody>
                    <a:bodyPr/>
                    <a:lstStyle/>
                    <a:p>
                      <a:pPr algn="l" fontAlgn="t"/>
                      <a:r>
                        <a:rPr lang="de-DE" sz="1200" b="1">
                          <a:effectLst/>
                        </a:rPr>
                        <a:t>Example Test Case</a:t>
                      </a:r>
                      <a:endParaRPr lang="de-DE" sz="1200">
                        <a:effectLst/>
                      </a:endParaRPr>
                    </a:p>
                  </a:txBody>
                  <a:tcPr marL="62162" marR="62162" marT="31081" marB="31081">
                    <a:lnL w="12700" cap="flat" cmpd="sng" algn="ctr">
                      <a:solidFill>
                        <a:srgbClr val="287E9B"/>
                      </a:solidFill>
                      <a:prstDash val="solid"/>
                      <a:round/>
                      <a:headEnd type="none" w="med" len="med"/>
                      <a:tailEnd type="none" w="med" len="med"/>
                    </a:lnL>
                    <a:lnR w="12700" cap="flat" cmpd="sng" algn="ctr">
                      <a:solidFill>
                        <a:srgbClr val="78829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86F9B"/>
                      </a:solidFill>
                      <a:prstDash val="solid"/>
                      <a:round/>
                      <a:headEnd type="none" w="med" len="med"/>
                      <a:tailEnd type="none" w="med" len="med"/>
                    </a:lnB>
                    <a:solidFill>
                      <a:srgbClr val="F9F9F9"/>
                    </a:solidFill>
                  </a:tcPr>
                </a:tc>
                <a:tc>
                  <a:txBody>
                    <a:bodyPr/>
                    <a:lstStyle/>
                    <a:p>
                      <a:pPr algn="l" fontAlgn="t"/>
                      <a:r>
                        <a:rPr lang="de-DE" sz="1200">
                          <a:effectLst/>
                        </a:rPr>
                        <a:t>Check login functionality.</a:t>
                      </a:r>
                    </a:p>
                  </a:txBody>
                  <a:tcPr marL="62162" marR="62162" marT="31081" marB="31081">
                    <a:lnL w="12700" cap="flat" cmpd="sng" algn="ctr">
                      <a:solidFill>
                        <a:srgbClr val="78829B"/>
                      </a:solidFill>
                      <a:prstDash val="solid"/>
                      <a:round/>
                      <a:headEnd type="none" w="med" len="med"/>
                      <a:tailEnd type="none" w="med" len="med"/>
                    </a:lnL>
                    <a:lnR w="12700" cap="flat" cmpd="sng" algn="ctr">
                      <a:solidFill>
                        <a:srgbClr val="F0739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6E9B"/>
                      </a:solidFill>
                      <a:prstDash val="solid"/>
                      <a:round/>
                      <a:headEnd type="none" w="med" len="med"/>
                      <a:tailEnd type="none" w="med" len="med"/>
                    </a:lnB>
                    <a:solidFill>
                      <a:srgbClr val="F9F9F9"/>
                    </a:solidFill>
                  </a:tcPr>
                </a:tc>
                <a:tc>
                  <a:txBody>
                    <a:bodyPr/>
                    <a:lstStyle/>
                    <a:p>
                      <a:pPr algn="l" fontAlgn="t"/>
                      <a:r>
                        <a:rPr lang="en-US" sz="1200" dirty="0">
                          <a:effectLst/>
                        </a:rPr>
                        <a:t>The dashboard should load in 2 seconds.</a:t>
                      </a:r>
                    </a:p>
                  </a:txBody>
                  <a:tcPr marL="62162" marR="62162" marT="31081" marB="31081">
                    <a:lnL w="12700" cap="flat" cmpd="sng" algn="ctr">
                      <a:solidFill>
                        <a:srgbClr val="F0739B"/>
                      </a:solidFill>
                      <a:prstDash val="solid"/>
                      <a:round/>
                      <a:headEnd type="none" w="med" len="med"/>
                      <a:tailEnd type="none" w="med" len="med"/>
                    </a:lnL>
                    <a:lnR w="12700" cap="flat" cmpd="sng" algn="ctr">
                      <a:solidFill>
                        <a:srgbClr val="E06E9B"/>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86F9B"/>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00105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11</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t>
            </a:r>
            <a:r>
              <a:rPr lang="en-US" dirty="0" smtClean="0"/>
              <a:t>applications </a:t>
            </a:r>
            <a:r>
              <a:rPr lang="en-US" dirty="0"/>
              <a:t>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835516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 definition</a:t>
            </a: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12</a:t>
            </a:fld>
            <a:endParaRPr lang="en-GB"/>
          </a:p>
        </p:txBody>
      </p:sp>
      <p:sp>
        <p:nvSpPr>
          <p:cNvPr id="12" name="Rectangle 9"/>
          <p:cNvSpPr txBox="1">
            <a:spLocks noChangeArrowheads="1"/>
          </p:cNvSpPr>
          <p:nvPr/>
        </p:nvSpPr>
        <p:spPr bwMode="auto">
          <a:xfrm>
            <a:off x="1137635" y="1071652"/>
            <a:ext cx="8339797" cy="513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pPr marL="0" indent="0" eaLnBrk="1" hangingPunct="1">
              <a:buNone/>
            </a:pPr>
            <a:r>
              <a:rPr lang="fi-FI" sz="1600" dirty="0" smtClean="0"/>
              <a:t>	</a:t>
            </a:r>
          </a:p>
          <a:p>
            <a:pPr marL="0" indent="0" eaLnBrk="1" hangingPunct="1">
              <a:buNone/>
            </a:pPr>
            <a:endParaRPr lang="fi-FI" sz="1600" dirty="0"/>
          </a:p>
          <a:p>
            <a:pPr marL="0" indent="0" eaLnBrk="1" hangingPunct="1">
              <a:buNone/>
            </a:pPr>
            <a:endParaRPr lang="fi-FI" sz="1600" dirty="0" smtClean="0"/>
          </a:p>
          <a:p>
            <a:pPr marL="0" indent="0" eaLnBrk="1" hangingPunct="1">
              <a:buNone/>
            </a:pPr>
            <a:r>
              <a:rPr lang="fi-FI" sz="1600" dirty="0"/>
              <a:t>	</a:t>
            </a:r>
            <a:r>
              <a:rPr lang="en-US" sz="1600" dirty="0" smtClean="0"/>
              <a:t>Performance </a:t>
            </a:r>
            <a:r>
              <a:rPr lang="en-US" sz="1600" dirty="0"/>
              <a:t>testing is defined as </a:t>
            </a:r>
            <a:r>
              <a:rPr lang="en-US" sz="1600" b="1" i="1" dirty="0">
                <a:solidFill>
                  <a:srgbClr val="0070C0"/>
                </a:solidFill>
              </a:rPr>
              <a:t>the technical investigation done to determine or validate the speed, scalability, and/or stability characteristics of the product under </a:t>
            </a:r>
            <a:r>
              <a:rPr lang="en-US" sz="1600" b="1" i="1" dirty="0" smtClean="0">
                <a:solidFill>
                  <a:srgbClr val="0070C0"/>
                </a:solidFill>
              </a:rPr>
              <a:t>test</a:t>
            </a:r>
            <a:r>
              <a:rPr lang="en-US" sz="1600" dirty="0" smtClean="0"/>
              <a:t>.</a:t>
            </a:r>
          </a:p>
          <a:p>
            <a:pPr marL="0" indent="0" eaLnBrk="1" hangingPunct="1">
              <a:buNone/>
            </a:pPr>
            <a:r>
              <a:rPr lang="en-US" sz="1600" dirty="0"/>
              <a:t>	</a:t>
            </a:r>
            <a:endParaRPr lang="en-US" sz="1600" dirty="0" smtClean="0"/>
          </a:p>
          <a:p>
            <a:pPr marL="0" indent="0" eaLnBrk="1" hangingPunct="1">
              <a:buNone/>
            </a:pPr>
            <a:r>
              <a:rPr lang="en-US" sz="1600" dirty="0"/>
              <a:t>	The purpose of the </a:t>
            </a:r>
            <a:r>
              <a:rPr lang="en-US" sz="1600" dirty="0" smtClean="0"/>
              <a:t>performance testing is </a:t>
            </a:r>
            <a:r>
              <a:rPr lang="en-US" sz="1600" dirty="0"/>
              <a:t>to measure characteristics, such as response times, throughput or the mean time between failures (for reliability testing</a:t>
            </a:r>
            <a:r>
              <a:rPr lang="en-US" sz="1600" dirty="0" smtClean="0"/>
              <a:t>).</a:t>
            </a:r>
          </a:p>
          <a:p>
            <a:pPr marL="0" indent="0" eaLnBrk="1" hangingPunct="1">
              <a:buNone/>
            </a:pPr>
            <a:r>
              <a:rPr lang="en-US" sz="1600" dirty="0"/>
              <a:t>	The goal of performance testing is not only find the bugs in the system but also eliminate the performance bottlenecks from the system.</a:t>
            </a:r>
            <a:endParaRPr lang="lv-LV" sz="1600" b="1" dirty="0" smtClean="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7419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13</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smtClean="0">
                <a:solidFill>
                  <a:srgbClr val="000000"/>
                </a:solidFill>
                <a:cs typeface="Microsoft Sans Serif" pitchFamily="34" charset="0"/>
              </a:rPr>
              <a:t>Performance testing execution: Scripts, Parameters, Execution patterns, 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t>
            </a:r>
            <a:r>
              <a:rPr lang="en-US" dirty="0" smtClean="0"/>
              <a:t>applications </a:t>
            </a:r>
            <a:r>
              <a:rPr lang="en-US" dirty="0"/>
              <a:t>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373867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kern="0" dirty="0" smtClean="0">
                <a:solidFill>
                  <a:srgbClr val="000000"/>
                </a:solidFill>
                <a:cs typeface="Microsoft Sans Serif" pitchFamily="34" charset="0"/>
              </a:rPr>
              <a:t>Performance Testing Types Nomenclature (1)</a:t>
            </a:r>
            <a:r>
              <a:rPr lang="en-US" sz="2400" kern="0" dirty="0">
                <a:solidFill>
                  <a:srgbClr val="000000"/>
                </a:solidFill>
                <a:cs typeface="Microsoft Sans Serif" pitchFamily="34" charset="0"/>
              </a:rPr>
              <a:t/>
            </a:r>
            <a:br>
              <a:rPr lang="en-US" sz="2400" kern="0" dirty="0">
                <a:solidFill>
                  <a:srgbClr val="000000"/>
                </a:solidFill>
                <a:cs typeface="Microsoft Sans Serif" pitchFamily="34" charset="0"/>
              </a:rPr>
            </a:br>
            <a:endParaRPr lang="de-DE" sz="2400" dirty="0"/>
          </a:p>
        </p:txBody>
      </p:sp>
      <p:sp>
        <p:nvSpPr>
          <p:cNvPr id="3" name="Slide Number Placeholder 2"/>
          <p:cNvSpPr>
            <a:spLocks noGrp="1"/>
          </p:cNvSpPr>
          <p:nvPr>
            <p:ph type="sldNum" sz="quarter" idx="4"/>
          </p:nvPr>
        </p:nvSpPr>
        <p:spPr/>
        <p:txBody>
          <a:bodyPr/>
          <a:lstStyle/>
          <a:p>
            <a:fld id="{C59099C4-BCE1-44B3-BFE8-5AF5532B939B}" type="slidenum">
              <a:rPr lang="en-GB" smtClean="0"/>
              <a:t>14</a:t>
            </a:fld>
            <a:endParaRPr lang="en-GB"/>
          </a:p>
        </p:txBody>
      </p:sp>
      <p:sp>
        <p:nvSpPr>
          <p:cNvPr id="7"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8"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grpSp>
        <p:nvGrpSpPr>
          <p:cNvPr id="9" name="Group 8"/>
          <p:cNvGrpSpPr/>
          <p:nvPr/>
        </p:nvGrpSpPr>
        <p:grpSpPr>
          <a:xfrm>
            <a:off x="838203" y="1092349"/>
            <a:ext cx="9775087" cy="5098051"/>
            <a:chOff x="382806" y="1350964"/>
            <a:chExt cx="8758741" cy="6316334"/>
          </a:xfrm>
        </p:grpSpPr>
        <p:graphicFrame>
          <p:nvGraphicFramePr>
            <p:cNvPr id="10" name="Content Placeholder 3"/>
            <p:cNvGraphicFramePr>
              <a:graphicFrameLocks/>
            </p:cNvGraphicFramePr>
            <p:nvPr>
              <p:extLst>
                <p:ext uri="{D42A27DB-BD31-4B8C-83A1-F6EECF244321}">
                  <p14:modId xmlns:p14="http://schemas.microsoft.com/office/powerpoint/2010/main" val="2659114834"/>
                </p:ext>
              </p:extLst>
            </p:nvPr>
          </p:nvGraphicFramePr>
          <p:xfrm>
            <a:off x="382806" y="1350964"/>
            <a:ext cx="8219530" cy="6316334"/>
          </p:xfrm>
          <a:graphic>
            <a:graphicData uri="http://schemas.openxmlformats.org/drawingml/2006/table">
              <a:tbl>
                <a:tblPr firstRow="1" bandRow="1">
                  <a:tableStyleId>{69012ECD-51FC-41F1-AA8D-1B2483CD663E}</a:tableStyleId>
                </a:tblPr>
                <a:tblGrid>
                  <a:gridCol w="1000156"/>
                  <a:gridCol w="4669933"/>
                  <a:gridCol w="3503218"/>
                </a:tblGrid>
                <a:tr h="249042">
                  <a:tc>
                    <a:txBody>
                      <a:bodyPr/>
                      <a:lstStyle/>
                      <a:p>
                        <a:pPr algn="ctr"/>
                        <a:r>
                          <a:rPr lang="en-US" sz="1400" dirty="0" smtClean="0"/>
                          <a:t>Name</a:t>
                        </a:r>
                        <a:endParaRPr lang="en-US" sz="1400" dirty="0">
                          <a:solidFill>
                            <a:schemeClr val="accent6">
                              <a:lumMod val="50000"/>
                            </a:schemeClr>
                          </a:solidFill>
                        </a:endParaRPr>
                      </a:p>
                    </a:txBody>
                    <a:tcPr marL="99061" marR="99061"/>
                  </a:tc>
                  <a:tc>
                    <a:txBody>
                      <a:bodyPr/>
                      <a:lstStyle/>
                      <a:p>
                        <a:pPr algn="ctr"/>
                        <a:r>
                          <a:rPr lang="en-US" sz="1400" dirty="0" smtClean="0"/>
                          <a:t>Description</a:t>
                        </a:r>
                        <a:endParaRPr lang="en-US" sz="1400" dirty="0">
                          <a:solidFill>
                            <a:schemeClr val="accent6">
                              <a:lumMod val="50000"/>
                            </a:schemeClr>
                          </a:solidFill>
                        </a:endParaRPr>
                      </a:p>
                    </a:txBody>
                    <a:tcPr marL="99061" marR="99061"/>
                  </a:tc>
                  <a:tc>
                    <a:txBody>
                      <a:bodyPr/>
                      <a:lstStyle/>
                      <a:p>
                        <a:pPr algn="ctr"/>
                        <a:r>
                          <a:rPr lang="en-US" sz="1400" dirty="0" smtClean="0"/>
                          <a:t>Load</a:t>
                        </a:r>
                        <a:r>
                          <a:rPr lang="en-US" sz="1400" baseline="0" dirty="0" smtClean="0"/>
                          <a:t> </a:t>
                        </a:r>
                        <a:r>
                          <a:rPr lang="en-US" sz="1400" dirty="0" smtClean="0"/>
                          <a:t>Profile</a:t>
                        </a:r>
                        <a:endParaRPr lang="en-US" sz="1400" b="1" i="0" dirty="0">
                          <a:solidFill>
                            <a:schemeClr val="accent6">
                              <a:lumMod val="50000"/>
                            </a:schemeClr>
                          </a:solidFill>
                        </a:endParaRPr>
                      </a:p>
                    </a:txBody>
                    <a:tcPr marL="99061" marR="99061"/>
                  </a:tc>
                </a:tr>
                <a:tr h="1131742">
                  <a:tc>
                    <a:txBody>
                      <a:bodyPr/>
                      <a:lstStyle/>
                      <a:p>
                        <a:r>
                          <a:rPr lang="en-US" sz="1050" dirty="0" smtClean="0"/>
                          <a:t>Load</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a:t>
                        </a:r>
                        <a:r>
                          <a:rPr lang="en-US" sz="800" baseline="0" dirty="0" smtClean="0"/>
                          <a:t> to v</a:t>
                        </a:r>
                        <a:r>
                          <a:rPr lang="en-US" sz="800" dirty="0" smtClean="0"/>
                          <a:t>erify response time &amp; throughput at peak anticipated production workload meet expectations:</a:t>
                        </a:r>
                      </a:p>
                      <a:p>
                        <a:r>
                          <a:rPr lang="en-US" sz="800" dirty="0" smtClean="0"/>
                          <a:t>After</a:t>
                        </a:r>
                        <a:r>
                          <a:rPr lang="en-US" sz="800" baseline="0" dirty="0" smtClean="0"/>
                          <a:t> a discovery and analysis process that yields the appropriate workloads for your system, we design a test that represents the anticipated normal peak workload. We then apply that workload so that we can measure the system’s ability to process that workload.</a:t>
                        </a:r>
                        <a:endParaRPr lang="en-US" sz="800" baseline="0" dirty="0" smtClean="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smtClean="0">
                          <a:solidFill>
                            <a:schemeClr val="accent6">
                              <a:lumMod val="50000"/>
                            </a:schemeClr>
                          </a:solidFill>
                        </a:endParaRPr>
                      </a:p>
                    </a:txBody>
                    <a:tcPr marL="99061" marR="99061"/>
                  </a:tc>
                </a:tr>
                <a:tr h="10356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Endurance</a:t>
                        </a:r>
                      </a:p>
                      <a:p>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validate stability, durability,</a:t>
                        </a:r>
                        <a:r>
                          <a:rPr lang="en-US" sz="800" baseline="0" dirty="0" smtClean="0"/>
                          <a:t> </a:t>
                        </a:r>
                        <a:r>
                          <a:rPr lang="en-US" sz="800" dirty="0" smtClean="0"/>
                          <a:t>reliability, and availability over an extended duration:</a:t>
                        </a:r>
                      </a:p>
                      <a:p>
                        <a:r>
                          <a:rPr lang="en-US" sz="800" dirty="0" smtClean="0"/>
                          <a:t>After</a:t>
                        </a:r>
                        <a:r>
                          <a:rPr lang="en-US" sz="800" baseline="0" dirty="0" smtClean="0"/>
                          <a:t> a discovery and analysis process that yields the appropriate workloads for your system, we design a test that  represents the anticipated workload. We then apply that workload for an extended period so that we can measure the system’s ability to process that workload over that time.</a:t>
                        </a:r>
                        <a:endParaRPr lang="en-US" sz="800" baseline="0" dirty="0" smtClean="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smtClean="0">
                          <a:solidFill>
                            <a:schemeClr val="accent6">
                              <a:lumMod val="50000"/>
                            </a:schemeClr>
                          </a:solidFill>
                        </a:endParaRPr>
                      </a:p>
                    </a:txBody>
                    <a:tcPr marL="99061" marR="99061"/>
                  </a:tc>
                </a:tr>
                <a:tr h="1111946">
                  <a:tc>
                    <a:txBody>
                      <a:bodyPr/>
                      <a:lstStyle/>
                      <a:p>
                        <a:r>
                          <a:rPr lang="en-US" sz="1050" dirty="0" smtClean="0"/>
                          <a:t>Scalability</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ability to process increasing workloads above anticipated peak up to a defined limit:</a:t>
                        </a:r>
                      </a:p>
                      <a:p>
                        <a:r>
                          <a:rPr lang="en-US" sz="800" dirty="0" smtClean="0"/>
                          <a:t>After</a:t>
                        </a:r>
                        <a:r>
                          <a:rPr lang="en-US" sz="800" baseline="0" dirty="0" smtClean="0"/>
                          <a:t> a discovery and analysis process that yields the appropriate workloads for your system, we design a test that  will increase in load over time. We then apply that  test design until we reach our desired plateau so that we can measure the system’s ability to process those levels of load. </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smtClean="0">
                          <a:solidFill>
                            <a:schemeClr val="accent6">
                              <a:lumMod val="50000"/>
                            </a:schemeClr>
                          </a:solidFill>
                        </a:endParaRPr>
                      </a:p>
                    </a:txBody>
                    <a:tcPr marL="99061" marR="99061"/>
                  </a:tc>
                </a:tr>
                <a:tr h="1513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Capacity</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ability to process increasing workloads above anticipated peak</a:t>
                        </a:r>
                        <a:r>
                          <a:rPr lang="en-US" sz="800" baseline="0" dirty="0" smtClean="0"/>
                          <a:t> up to a breakpoint:</a:t>
                        </a:r>
                      </a:p>
                      <a:p>
                        <a:r>
                          <a:rPr lang="en-US" sz="800" dirty="0" smtClean="0"/>
                          <a:t>After</a:t>
                        </a:r>
                        <a:r>
                          <a:rPr lang="en-US" sz="800" baseline="0" dirty="0" smtClean="0"/>
                          <a:t> a discovery and analysis process that yields the appropriate workload for your system, we design a test that will continue to increase in load overtime until a breakpoint is reached. We then apply that test design  so that we can measure the system’s behavior as it approaches and reaches that breakpoint.</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bl>
            </a:graphicData>
          </a:graphic>
        </p:graphicFrame>
        <p:pic>
          <p:nvPicPr>
            <p:cNvPr id="13" name="Picture 3" descr="test to limits"/>
            <p:cNvPicPr>
              <a:picLocks noChangeAspect="1" noChangeArrowheads="1"/>
            </p:cNvPicPr>
            <p:nvPr/>
          </p:nvPicPr>
          <p:blipFill>
            <a:blip r:embed="rId3" cstate="print"/>
            <a:srcRect b="18682"/>
            <a:stretch>
              <a:fillRect/>
            </a:stretch>
          </p:blipFill>
          <p:spPr bwMode="auto">
            <a:xfrm>
              <a:off x="6411224" y="5866330"/>
              <a:ext cx="1855348" cy="803815"/>
            </a:xfrm>
            <a:prstGeom prst="rect">
              <a:avLst/>
            </a:prstGeom>
            <a:noFill/>
            <a:ln w="9525">
              <a:noFill/>
              <a:miter lim="800000"/>
              <a:headEnd/>
              <a:tailEnd/>
            </a:ln>
          </p:spPr>
        </p:pic>
        <p:pic>
          <p:nvPicPr>
            <p:cNvPr id="14" name="Picture 3" descr="test to limits"/>
            <p:cNvPicPr>
              <a:picLocks noChangeAspect="1" noChangeArrowheads="1"/>
            </p:cNvPicPr>
            <p:nvPr/>
          </p:nvPicPr>
          <p:blipFill>
            <a:blip r:embed="rId3" cstate="print"/>
            <a:srcRect b="18682"/>
            <a:stretch>
              <a:fillRect/>
            </a:stretch>
          </p:blipFill>
          <p:spPr bwMode="auto">
            <a:xfrm>
              <a:off x="6411224" y="4629851"/>
              <a:ext cx="1917871" cy="820258"/>
            </a:xfrm>
            <a:prstGeom prst="rect">
              <a:avLst/>
            </a:prstGeom>
            <a:noFill/>
            <a:ln w="9525">
              <a:noFill/>
              <a:miter lim="800000"/>
              <a:headEnd/>
              <a:tailEnd/>
            </a:ln>
          </p:spPr>
        </p:pic>
        <p:pic>
          <p:nvPicPr>
            <p:cNvPr id="15" name="Picture 3"/>
            <p:cNvPicPr>
              <a:picLocks noChangeAspect="1" noChangeArrowheads="1"/>
            </p:cNvPicPr>
            <p:nvPr/>
          </p:nvPicPr>
          <p:blipFill>
            <a:blip r:embed="rId4" cstate="print"/>
            <a:srcRect/>
            <a:stretch>
              <a:fillRect/>
            </a:stretch>
          </p:blipFill>
          <p:spPr bwMode="auto">
            <a:xfrm>
              <a:off x="6411224" y="1936882"/>
              <a:ext cx="1675594" cy="675490"/>
            </a:xfrm>
            <a:prstGeom prst="rect">
              <a:avLst/>
            </a:prstGeom>
            <a:noFill/>
            <a:ln w="9525">
              <a:noFill/>
              <a:miter lim="800000"/>
              <a:headEnd/>
              <a:tailEnd/>
            </a:ln>
          </p:spPr>
        </p:pic>
        <p:pic>
          <p:nvPicPr>
            <p:cNvPr id="16" name="Picture 4"/>
            <p:cNvPicPr>
              <a:picLocks noChangeAspect="1" noChangeArrowheads="1"/>
            </p:cNvPicPr>
            <p:nvPr/>
          </p:nvPicPr>
          <p:blipFill>
            <a:blip r:embed="rId5" cstate="print"/>
            <a:srcRect/>
            <a:stretch>
              <a:fillRect/>
            </a:stretch>
          </p:blipFill>
          <p:spPr bwMode="auto">
            <a:xfrm>
              <a:off x="6411224" y="3388047"/>
              <a:ext cx="2730323" cy="731368"/>
            </a:xfrm>
            <a:prstGeom prst="rect">
              <a:avLst/>
            </a:prstGeom>
            <a:noFill/>
            <a:ln w="9525">
              <a:noFill/>
              <a:miter lim="800000"/>
              <a:headEnd/>
              <a:tailEnd/>
            </a:ln>
          </p:spPr>
        </p:pic>
      </p:grpSp>
    </p:spTree>
    <p:extLst>
      <p:ext uri="{BB962C8B-B14F-4D97-AF65-F5344CB8AC3E}">
        <p14:creationId xmlns:p14="http://schemas.microsoft.com/office/powerpoint/2010/main" val="4281995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kern="0" dirty="0" smtClean="0">
                <a:solidFill>
                  <a:srgbClr val="000000"/>
                </a:solidFill>
                <a:cs typeface="Microsoft Sans Serif" pitchFamily="34" charset="0"/>
              </a:rPr>
              <a:t>Performance Testing Types Nomenclature (2)</a:t>
            </a:r>
            <a:r>
              <a:rPr lang="en-US" sz="2400" kern="0" dirty="0">
                <a:solidFill>
                  <a:srgbClr val="000000"/>
                </a:solidFill>
                <a:cs typeface="Microsoft Sans Serif" pitchFamily="34" charset="0"/>
              </a:rPr>
              <a:t/>
            </a:r>
            <a:br>
              <a:rPr lang="en-US" sz="2400" kern="0" dirty="0">
                <a:solidFill>
                  <a:srgbClr val="000000"/>
                </a:solidFill>
                <a:cs typeface="Microsoft Sans Serif" pitchFamily="34" charset="0"/>
              </a:rPr>
            </a:br>
            <a:endParaRPr lang="de-DE" sz="2400" dirty="0"/>
          </a:p>
        </p:txBody>
      </p:sp>
      <p:sp>
        <p:nvSpPr>
          <p:cNvPr id="3" name="Slide Number Placeholder 2"/>
          <p:cNvSpPr>
            <a:spLocks noGrp="1"/>
          </p:cNvSpPr>
          <p:nvPr>
            <p:ph type="sldNum" sz="quarter" idx="4"/>
          </p:nvPr>
        </p:nvSpPr>
        <p:spPr/>
        <p:txBody>
          <a:bodyPr/>
          <a:lstStyle/>
          <a:p>
            <a:fld id="{C59099C4-BCE1-44B3-BFE8-5AF5532B939B}" type="slidenum">
              <a:rPr lang="en-GB" smtClean="0"/>
              <a:t>15</a:t>
            </a:fld>
            <a:endParaRPr lang="en-GB"/>
          </a:p>
        </p:txBody>
      </p:sp>
      <p:sp>
        <p:nvSpPr>
          <p:cNvPr id="7"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8"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grpSp>
        <p:nvGrpSpPr>
          <p:cNvPr id="9" name="Group 8"/>
          <p:cNvGrpSpPr/>
          <p:nvPr/>
        </p:nvGrpSpPr>
        <p:grpSpPr>
          <a:xfrm>
            <a:off x="838202" y="1092348"/>
            <a:ext cx="9328149" cy="4852629"/>
            <a:chOff x="382805" y="1350963"/>
            <a:chExt cx="9328149" cy="4623455"/>
          </a:xfrm>
        </p:grpSpPr>
        <p:graphicFrame>
          <p:nvGraphicFramePr>
            <p:cNvPr id="10" name="Content Placeholder 3"/>
            <p:cNvGraphicFramePr>
              <a:graphicFrameLocks/>
            </p:cNvGraphicFramePr>
            <p:nvPr>
              <p:extLst>
                <p:ext uri="{D42A27DB-BD31-4B8C-83A1-F6EECF244321}">
                  <p14:modId xmlns:p14="http://schemas.microsoft.com/office/powerpoint/2010/main" val="3348234432"/>
                </p:ext>
              </p:extLst>
            </p:nvPr>
          </p:nvGraphicFramePr>
          <p:xfrm>
            <a:off x="382805" y="1350963"/>
            <a:ext cx="9328149" cy="4623455"/>
          </p:xfrm>
          <a:graphic>
            <a:graphicData uri="http://schemas.openxmlformats.org/drawingml/2006/table">
              <a:tbl>
                <a:tblPr firstRow="1" bandRow="1">
                  <a:tableStyleId>{69012ECD-51FC-41F1-AA8D-1B2483CD663E}</a:tableStyleId>
                </a:tblPr>
                <a:tblGrid>
                  <a:gridCol w="1017038"/>
                  <a:gridCol w="5217683"/>
                  <a:gridCol w="3093428"/>
                </a:tblGrid>
                <a:tr h="312695">
                  <a:tc>
                    <a:txBody>
                      <a:bodyPr/>
                      <a:lstStyle/>
                      <a:p>
                        <a:pPr algn="ctr"/>
                        <a:r>
                          <a:rPr lang="en-US" sz="1400" dirty="0" smtClean="0"/>
                          <a:t>Name</a:t>
                        </a:r>
                        <a:endParaRPr lang="en-US" sz="1400" dirty="0">
                          <a:solidFill>
                            <a:schemeClr val="accent6">
                              <a:lumMod val="50000"/>
                            </a:schemeClr>
                          </a:solidFill>
                        </a:endParaRPr>
                      </a:p>
                    </a:txBody>
                    <a:tcPr marL="99061" marR="99061"/>
                  </a:tc>
                  <a:tc>
                    <a:txBody>
                      <a:bodyPr/>
                      <a:lstStyle/>
                      <a:p>
                        <a:pPr algn="ctr"/>
                        <a:r>
                          <a:rPr lang="en-US" sz="1400" dirty="0" smtClean="0"/>
                          <a:t>Description</a:t>
                        </a:r>
                        <a:endParaRPr lang="en-US" sz="1400" dirty="0">
                          <a:solidFill>
                            <a:schemeClr val="accent6">
                              <a:lumMod val="50000"/>
                            </a:schemeClr>
                          </a:solidFill>
                        </a:endParaRPr>
                      </a:p>
                    </a:txBody>
                    <a:tcPr marL="99061" marR="99061"/>
                  </a:tc>
                  <a:tc>
                    <a:txBody>
                      <a:bodyPr/>
                      <a:lstStyle/>
                      <a:p>
                        <a:pPr algn="ctr"/>
                        <a:r>
                          <a:rPr lang="en-US" sz="1400" dirty="0" smtClean="0"/>
                          <a:t>Load</a:t>
                        </a:r>
                        <a:r>
                          <a:rPr lang="en-US" sz="1400" baseline="0" dirty="0" smtClean="0"/>
                          <a:t> </a:t>
                        </a:r>
                        <a:r>
                          <a:rPr lang="en-US" sz="1400" dirty="0" smtClean="0"/>
                          <a:t>Profile</a:t>
                        </a:r>
                        <a:endParaRPr lang="en-US" sz="1400" b="1" i="0" dirty="0">
                          <a:solidFill>
                            <a:schemeClr val="accent6">
                              <a:lumMod val="50000"/>
                            </a:schemeClr>
                          </a:solidFill>
                        </a:endParaRPr>
                      </a:p>
                    </a:txBody>
                    <a:tcPr marL="99061" marR="99061"/>
                  </a:tc>
                </a:tr>
                <a:tr h="1244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Benchmark</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This test</a:t>
                        </a:r>
                        <a:r>
                          <a:rPr lang="en-US" sz="800" baseline="0" dirty="0" smtClean="0"/>
                          <a:t> establishes system behavior prior to system changes for an engagement</a:t>
                        </a:r>
                        <a:endParaRPr lang="en-US" sz="800" b="1"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r h="1186636">
                  <a:tc>
                    <a:txBody>
                      <a:bodyPr/>
                      <a:lstStyle/>
                      <a:p>
                        <a:r>
                          <a:rPr lang="en-US" sz="1050" dirty="0" smtClean="0"/>
                          <a:t>Smoke</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A test at low-load to show the readiness</a:t>
                        </a:r>
                        <a:r>
                          <a:rPr lang="en-US" sz="800" baseline="0" dirty="0" smtClean="0"/>
                          <a:t> of our Performance Engineering infrastructure</a:t>
                        </a:r>
                        <a:endParaRPr lang="en-US" sz="800" b="1"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r h="1162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Event</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t>
                        </a:r>
                        <a:r>
                          <a:rPr lang="en-US" sz="800" baseline="0" dirty="0" smtClean="0"/>
                          <a:t>ability to perform as expected before and after predictable but atypical events:</a:t>
                        </a:r>
                      </a:p>
                      <a:p>
                        <a:r>
                          <a:rPr lang="en-US" sz="800" dirty="0" smtClean="0"/>
                          <a:t>After</a:t>
                        </a:r>
                        <a:r>
                          <a:rPr lang="en-US" sz="800" baseline="0" dirty="0" smtClean="0"/>
                          <a:t> a discovery and analysis process that yields the appropriate workloads for your system, we design a test that  represents the  appropriate workload. We then apply that workload and initiate an event so that we can measure the system’s ability to survive and recover from that event.</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b="1" dirty="0">
                          <a:solidFill>
                            <a:schemeClr val="accent6">
                              <a:lumMod val="50000"/>
                            </a:schemeClr>
                          </a:solidFill>
                        </a:endParaRPr>
                      </a:p>
                    </a:txBody>
                    <a:tcPr marL="99061" marR="99061"/>
                  </a:tc>
                </a:tr>
                <a:tr h="946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Spike</a:t>
                        </a:r>
                        <a:endParaRPr lang="en-US" sz="1050" b="1" dirty="0" smtClean="0">
                          <a:solidFill>
                            <a:schemeClr val="accent6">
                              <a:lumMod val="50000"/>
                            </a:schemeClr>
                          </a:solidFill>
                          <a:latin typeface="Calibri" pitchFamily="34" charset="0"/>
                          <a:cs typeface="Calibri" pitchFamily="34" charset="0"/>
                        </a:endParaRPr>
                      </a:p>
                    </a:txBody>
                    <a:tcPr marL="99061" marR="99061"/>
                  </a:tc>
                  <a:tc>
                    <a:txBody>
                      <a:bodyPr/>
                      <a:lstStyle/>
                      <a:p>
                        <a:r>
                          <a:rPr lang="en-US" sz="800" dirty="0" smtClean="0"/>
                          <a:t>Designed to verify system’s ability to sustain a burst of activity</a:t>
                        </a:r>
                        <a:r>
                          <a:rPr lang="en-US" sz="800" baseline="0" dirty="0" smtClean="0"/>
                          <a:t> significantly above the expected peak workload:</a:t>
                        </a:r>
                      </a:p>
                      <a:p>
                        <a:r>
                          <a:rPr lang="en-US" sz="800" dirty="0" smtClean="0"/>
                          <a:t>After</a:t>
                        </a:r>
                        <a:r>
                          <a:rPr lang="en-US" sz="800" baseline="0" dirty="0" smtClean="0"/>
                          <a:t> a discovery and analysis process that yields the appropriate workloads for your system,  we design a test that  represents short bursts of high activity level in the workload. We then apply that workload so that we can measure the system’s ability to absorb the erratic usage pattern. </a:t>
                        </a:r>
                        <a:endParaRPr lang="en-US" sz="800" dirty="0">
                          <a:solidFill>
                            <a:schemeClr val="accent6">
                              <a:lumMod val="50000"/>
                            </a:schemeClr>
                          </a:solidFill>
                          <a:latin typeface="Calibri" pitchFamily="34" charset="0"/>
                          <a:cs typeface="Calibri" pitchFamily="34" charset="0"/>
                        </a:endParaRPr>
                      </a:p>
                    </a:txBody>
                    <a:tcPr marL="99061" marR="99061"/>
                  </a:tc>
                  <a:tc>
                    <a:txBody>
                      <a:bodyPr/>
                      <a:lstStyle/>
                      <a:p>
                        <a:pPr algn="ctr"/>
                        <a:endParaRPr lang="en-US" sz="1100" dirty="0" smtClean="0"/>
                      </a:p>
                      <a:p>
                        <a:pPr algn="ctr"/>
                        <a:endParaRPr lang="en-US" sz="1100" dirty="0" smtClean="0"/>
                      </a:p>
                      <a:p>
                        <a:pPr algn="ctr"/>
                        <a:endParaRPr lang="en-US" sz="1100" dirty="0">
                          <a:solidFill>
                            <a:schemeClr val="accent6">
                              <a:lumMod val="50000"/>
                            </a:schemeClr>
                          </a:solidFill>
                        </a:endParaRPr>
                      </a:p>
                    </a:txBody>
                    <a:tcPr marL="99061" marR="99061"/>
                  </a:tc>
                </a:tr>
              </a:tbl>
            </a:graphicData>
          </a:graphic>
        </p:graphicFrame>
        <p:pic>
          <p:nvPicPr>
            <p:cNvPr id="11" name="Picture 2" descr="../../Sales%20Decks/Standard%20Tests/event%20benchmark%20test.gif"/>
            <p:cNvPicPr>
              <a:picLocks noChangeAspect="1" noChangeArrowheads="1"/>
            </p:cNvPicPr>
            <p:nvPr/>
          </p:nvPicPr>
          <p:blipFill>
            <a:blip r:embed="rId3" r:link="rId4" cstate="print"/>
            <a:srcRect b="24098"/>
            <a:stretch>
              <a:fillRect/>
            </a:stretch>
          </p:blipFill>
          <p:spPr bwMode="auto">
            <a:xfrm>
              <a:off x="6939623" y="3151109"/>
              <a:ext cx="1593000" cy="679547"/>
            </a:xfrm>
            <a:prstGeom prst="rect">
              <a:avLst/>
            </a:prstGeom>
            <a:noFill/>
            <a:ln w="9525">
              <a:noFill/>
              <a:miter lim="800000"/>
              <a:headEnd/>
              <a:tailEnd/>
            </a:ln>
          </p:spPr>
        </p:pic>
        <p:pic>
          <p:nvPicPr>
            <p:cNvPr id="12" name="Picture 4" descr="slam spike test"/>
            <p:cNvPicPr>
              <a:picLocks noChangeAspect="1" noChangeArrowheads="1"/>
            </p:cNvPicPr>
            <p:nvPr/>
          </p:nvPicPr>
          <p:blipFill>
            <a:blip r:embed="rId5" cstate="print"/>
            <a:srcRect b="25170"/>
            <a:stretch>
              <a:fillRect/>
            </a:stretch>
          </p:blipFill>
          <p:spPr bwMode="auto">
            <a:xfrm>
              <a:off x="6883188" y="5277346"/>
              <a:ext cx="1649435" cy="628709"/>
            </a:xfrm>
            <a:prstGeom prst="rect">
              <a:avLst/>
            </a:prstGeom>
            <a:noFill/>
            <a:ln w="9525">
              <a:noFill/>
              <a:miter lim="800000"/>
              <a:headEnd/>
              <a:tailEnd/>
            </a:ln>
          </p:spPr>
        </p:pic>
        <p:pic>
          <p:nvPicPr>
            <p:cNvPr id="17" name="Picture 3"/>
            <p:cNvPicPr>
              <a:picLocks noChangeAspect="1" noChangeArrowheads="1"/>
            </p:cNvPicPr>
            <p:nvPr/>
          </p:nvPicPr>
          <p:blipFill>
            <a:blip r:embed="rId6" cstate="print"/>
            <a:srcRect/>
            <a:stretch>
              <a:fillRect/>
            </a:stretch>
          </p:blipFill>
          <p:spPr bwMode="auto">
            <a:xfrm>
              <a:off x="6939623" y="1874868"/>
              <a:ext cx="1754852" cy="665839"/>
            </a:xfrm>
            <a:prstGeom prst="rect">
              <a:avLst/>
            </a:prstGeom>
            <a:noFill/>
            <a:ln w="9525">
              <a:noFill/>
              <a:miter lim="800000"/>
              <a:headEnd/>
              <a:tailEnd/>
            </a:ln>
          </p:spPr>
        </p:pic>
        <p:pic>
          <p:nvPicPr>
            <p:cNvPr id="18" name="Picture 3"/>
            <p:cNvPicPr>
              <a:picLocks noChangeAspect="1" noChangeArrowheads="1"/>
            </p:cNvPicPr>
            <p:nvPr/>
          </p:nvPicPr>
          <p:blipFill>
            <a:blip r:embed="rId7" cstate="print"/>
            <a:srcRect/>
            <a:stretch>
              <a:fillRect/>
            </a:stretch>
          </p:blipFill>
          <p:spPr bwMode="auto">
            <a:xfrm>
              <a:off x="6939623" y="4395212"/>
              <a:ext cx="1675896" cy="646417"/>
            </a:xfrm>
            <a:prstGeom prst="rect">
              <a:avLst/>
            </a:prstGeom>
            <a:noFill/>
            <a:ln w="9525">
              <a:noFill/>
              <a:miter lim="800000"/>
              <a:headEnd/>
              <a:tailEnd/>
            </a:ln>
          </p:spPr>
        </p:pic>
      </p:grpSp>
    </p:spTree>
    <p:extLst>
      <p:ext uri="{BB962C8B-B14F-4D97-AF65-F5344CB8AC3E}">
        <p14:creationId xmlns:p14="http://schemas.microsoft.com/office/powerpoint/2010/main" val="230771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16</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a:t>
            </a:r>
            <a:r>
              <a:rPr lang="en-US" kern="0" dirty="0">
                <a:solidFill>
                  <a:srgbClr val="000000"/>
                </a:solidFill>
                <a:cs typeface="Microsoft Sans Serif" pitchFamily="34" charset="0"/>
              </a:rPr>
              <a:t>Tools</a:t>
            </a: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applications 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677653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a:p>
            <a:pPr marL="325475" lvl="0" indent="-325475" defTabSz="956853" eaLnBrk="0" fontAlgn="base" hangingPunct="0">
              <a:spcAft>
                <a:spcPct val="0"/>
              </a:spcAft>
              <a:defRPr/>
            </a:pPr>
            <a:r>
              <a:rPr lang="en-US" sz="2400" dirty="0" smtClean="0"/>
              <a:t>Scripts</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17</a:t>
            </a:fld>
            <a:endParaRPr lang="en-GB"/>
          </a:p>
        </p:txBody>
      </p:sp>
      <p:graphicFrame>
        <p:nvGraphicFramePr>
          <p:cNvPr id="10" name="Content Placeholder 10"/>
          <p:cNvGraphicFramePr>
            <a:graphicFrameLocks/>
          </p:cNvGraphicFramePr>
          <p:nvPr>
            <p:extLst>
              <p:ext uri="{D42A27DB-BD31-4B8C-83A1-F6EECF244321}">
                <p14:modId xmlns:p14="http://schemas.microsoft.com/office/powerpoint/2010/main" val="3775193648"/>
              </p:ext>
            </p:extLst>
          </p:nvPr>
        </p:nvGraphicFramePr>
        <p:xfrm>
          <a:off x="1425573" y="1804086"/>
          <a:ext cx="7748802" cy="3987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5"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384392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a:p>
            <a:pPr marL="325475" lvl="0" indent="-325475" defTabSz="956853" eaLnBrk="0" fontAlgn="base" hangingPunct="0">
              <a:spcAft>
                <a:spcPct val="0"/>
              </a:spcAft>
              <a:defRPr/>
            </a:pPr>
            <a:r>
              <a:rPr lang="en-US" sz="2400" dirty="0" smtClean="0"/>
              <a:t>Parameters (data)</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18</a:t>
            </a:fld>
            <a:endParaRPr lang="en-GB"/>
          </a:p>
        </p:txBody>
      </p:sp>
      <p:graphicFrame>
        <p:nvGraphicFramePr>
          <p:cNvPr id="6" name="Diagram 5"/>
          <p:cNvGraphicFramePr/>
          <p:nvPr>
            <p:extLst>
              <p:ext uri="{D42A27DB-BD31-4B8C-83A1-F6EECF244321}">
                <p14:modId xmlns:p14="http://schemas.microsoft.com/office/powerpoint/2010/main" val="1596456965"/>
              </p:ext>
            </p:extLst>
          </p:nvPr>
        </p:nvGraphicFramePr>
        <p:xfrm>
          <a:off x="530226" y="1260475"/>
          <a:ext cx="8358401" cy="4209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83955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a:p>
            <a:pPr marL="325475" lvl="0" indent="-325475" defTabSz="956853" eaLnBrk="0" fontAlgn="base" hangingPunct="0">
              <a:spcAft>
                <a:spcPct val="0"/>
              </a:spcAft>
              <a:defRPr/>
            </a:pPr>
            <a:r>
              <a:rPr lang="en-US" sz="2400" kern="0" dirty="0">
                <a:solidFill>
                  <a:srgbClr val="000000"/>
                </a:solidFill>
                <a:cs typeface="Microsoft Sans Serif" pitchFamily="34" charset="0"/>
              </a:rPr>
              <a:t>Execution patterns</a:t>
            </a: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19</a:t>
            </a:fld>
            <a:endParaRPr lang="en-GB"/>
          </a:p>
        </p:txBody>
      </p:sp>
      <p:pic>
        <p:nvPicPr>
          <p:cNvPr id="5" name="Picture 4" descr="image001"/>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631170" y="921635"/>
            <a:ext cx="53597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image00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631171" y="2739323"/>
            <a:ext cx="5359700" cy="181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image005"/>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696259" y="4558009"/>
            <a:ext cx="5294612"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795897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2</a:t>
            </a:fld>
            <a:endParaRPr lang="en-GB"/>
          </a:p>
        </p:txBody>
      </p:sp>
      <p:sp>
        <p:nvSpPr>
          <p:cNvPr id="19" name="Rectangle 18"/>
          <p:cNvSpPr/>
          <p:nvPr/>
        </p:nvSpPr>
        <p:spPr bwMode="auto">
          <a:xfrm>
            <a:off x="803275" y="231344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0" name="Rectangle 19"/>
          <p:cNvSpPr/>
          <p:nvPr/>
        </p:nvSpPr>
        <p:spPr bwMode="auto">
          <a:xfrm>
            <a:off x="803275" y="300989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1" name="Rectangle 20"/>
          <p:cNvSpPr/>
          <p:nvPr/>
        </p:nvSpPr>
        <p:spPr bwMode="auto">
          <a:xfrm>
            <a:off x="803275" y="1616999"/>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2" name="Rectangle 21"/>
          <p:cNvSpPr/>
          <p:nvPr/>
        </p:nvSpPr>
        <p:spPr bwMode="auto">
          <a:xfrm>
            <a:off x="803275" y="370634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3" name="Rectangle 22"/>
          <p:cNvSpPr/>
          <p:nvPr/>
        </p:nvSpPr>
        <p:spPr bwMode="auto">
          <a:xfrm>
            <a:off x="1631950" y="1616999"/>
            <a:ext cx="9502775" cy="351372"/>
          </a:xfrm>
          <a:prstGeom prst="rect">
            <a:avLst/>
          </a:prstGeom>
          <a:solidFill>
            <a:srgbClr val="C4DCF4"/>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The benefits of the Performance Testing</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24" name="Rectangle 23"/>
          <p:cNvSpPr/>
          <p:nvPr/>
        </p:nvSpPr>
        <p:spPr bwMode="auto">
          <a:xfrm>
            <a:off x="1631950" y="231118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testing</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25" name="Rectangle 24"/>
          <p:cNvSpPr/>
          <p:nvPr/>
        </p:nvSpPr>
        <p:spPr bwMode="auto">
          <a:xfrm>
            <a:off x="1631950" y="3005369"/>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26" name="Rectangle 25"/>
          <p:cNvSpPr/>
          <p:nvPr/>
        </p:nvSpPr>
        <p:spPr bwMode="auto">
          <a:xfrm>
            <a:off x="1631950" y="3709365"/>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31" name="Rectangle 30"/>
          <p:cNvSpPr/>
          <p:nvPr/>
        </p:nvSpPr>
        <p:spPr bwMode="auto">
          <a:xfrm>
            <a:off x="803275" y="440279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2" name="Rectangle 31"/>
          <p:cNvSpPr/>
          <p:nvPr/>
        </p:nvSpPr>
        <p:spPr bwMode="auto">
          <a:xfrm>
            <a:off x="1631950" y="4393737"/>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0"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5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5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
        <p:nvSpPr>
          <p:cNvPr id="16" name="Rectangle 15"/>
          <p:cNvSpPr/>
          <p:nvPr/>
        </p:nvSpPr>
        <p:spPr bwMode="auto">
          <a:xfrm>
            <a:off x="803275" y="5025712"/>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7" name="Rectangle 16"/>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smtClean="0">
                <a:solidFill>
                  <a:srgbClr val="000000"/>
                </a:solidFill>
                <a:cs typeface="Microsoft Sans Serif" pitchFamily="34" charset="0"/>
              </a:rPr>
              <a:t>Performance testing execution: Scripts, Parameters, Execution patterns, Graphs, Tools</a:t>
            </a:r>
            <a:endParaRPr lang="en-US" kern="0" dirty="0">
              <a:solidFill>
                <a:srgbClr val="000000"/>
              </a:solidFill>
              <a:cs typeface="Microsoft Sans Serif" pitchFamily="34" charset="0"/>
            </a:endParaRPr>
          </a:p>
        </p:txBody>
      </p:sp>
      <p:sp>
        <p:nvSpPr>
          <p:cNvPr id="27" name="Rectangle 26"/>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8" name="Rectangle 27"/>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9" name="Rectangle 28"/>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0" name="Rectangle 29"/>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3" name="Rectangle 32"/>
          <p:cNvSpPr/>
          <p:nvPr/>
        </p:nvSpPr>
        <p:spPr bwMode="auto">
          <a:xfrm>
            <a:off x="1631950" y="1614958"/>
            <a:ext cx="9502775" cy="351372"/>
          </a:xfrm>
          <a:prstGeom prst="rect">
            <a:avLst/>
          </a:prstGeom>
          <a:solidFill>
            <a:srgbClr val="C4DCF4"/>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a:t>
            </a:r>
            <a:r>
              <a:rPr lang="en-US" dirty="0" smtClean="0"/>
              <a:t>? Why applications become slow? Client feedback.</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34" name="Rectangle 33"/>
          <p:cNvSpPr/>
          <p:nvPr/>
        </p:nvSpPr>
        <p:spPr bwMode="auto">
          <a:xfrm>
            <a:off x="1631950" y="231118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35" name="Rectangle 34"/>
          <p:cNvSpPr/>
          <p:nvPr/>
        </p:nvSpPr>
        <p:spPr bwMode="auto">
          <a:xfrm>
            <a:off x="1631950" y="3003328"/>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36" name="Rectangle 35"/>
          <p:cNvSpPr/>
          <p:nvPr/>
        </p:nvSpPr>
        <p:spPr bwMode="auto">
          <a:xfrm>
            <a:off x="1631950" y="370732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37" name="Rectangle 3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38" name="Rectangle 3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39" name="Rectangle 3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Tree>
    <p:extLst>
      <p:ext uri="{BB962C8B-B14F-4D97-AF65-F5344CB8AC3E}">
        <p14:creationId xmlns:p14="http://schemas.microsoft.com/office/powerpoint/2010/main" val="2439737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a:t>
            </a:r>
            <a:r>
              <a:rPr lang="en-US" sz="2400" kern="0" dirty="0">
                <a:solidFill>
                  <a:srgbClr val="000000"/>
                </a:solidFill>
                <a:cs typeface="Microsoft Sans Serif" pitchFamily="34" charset="0"/>
              </a:rPr>
              <a:t> , Tools</a:t>
            </a: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20</a:t>
            </a:fld>
            <a:endParaRPr lang="en-GB"/>
          </a:p>
        </p:txBody>
      </p:sp>
      <p:pic>
        <p:nvPicPr>
          <p:cNvPr id="12" name="Picture 3" descr="image00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488341" y="1141997"/>
            <a:ext cx="7496484" cy="225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image004"/>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488340" y="3883997"/>
            <a:ext cx="7492697" cy="233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4375" y="1316680"/>
            <a:ext cx="2773965" cy="369332"/>
          </a:xfrm>
          <a:prstGeom prst="rect">
            <a:avLst/>
          </a:prstGeom>
        </p:spPr>
        <p:txBody>
          <a:bodyPr wrap="none">
            <a:spAutoFit/>
          </a:bodyPr>
          <a:lstStyle/>
          <a:p>
            <a:pPr marL="325475" lvl="0" indent="-325475" defTabSz="956853" eaLnBrk="0" fontAlgn="base" hangingPunct="0">
              <a:spcAft>
                <a:spcPct val="0"/>
              </a:spcAft>
              <a:defRPr/>
            </a:pPr>
            <a:r>
              <a:rPr lang="en-US" dirty="0"/>
              <a:t>Typical performance graphs</a:t>
            </a:r>
            <a:endParaRPr lang="en-US" kern="0" dirty="0">
              <a:solidFill>
                <a:srgbClr val="000000"/>
              </a:solidFill>
              <a:cs typeface="Microsoft Sans Serif" pitchFamily="34" charset="0"/>
            </a:endParaRPr>
          </a:p>
        </p:txBody>
      </p:sp>
      <p:sp>
        <p:nvSpPr>
          <p:cNvPr id="14"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5"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85615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 Tools</a:t>
            </a:r>
            <a:endParaRPr lang="en-US" sz="2400" kern="0" dirty="0">
              <a:solidFill>
                <a:srgbClr val="000000"/>
              </a:solidFill>
              <a:cs typeface="Microsoft Sans Serif" pitchFamily="34" charset="0"/>
            </a:endParaRP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21</a:t>
            </a:fld>
            <a:endParaRPr lang="en-GB"/>
          </a:p>
        </p:txBody>
      </p:sp>
      <p:sp>
        <p:nvSpPr>
          <p:cNvPr id="2" name="Rectangle 1"/>
          <p:cNvSpPr/>
          <p:nvPr/>
        </p:nvSpPr>
        <p:spPr>
          <a:xfrm>
            <a:off x="714375" y="1316680"/>
            <a:ext cx="2238818" cy="369332"/>
          </a:xfrm>
          <a:prstGeom prst="rect">
            <a:avLst/>
          </a:prstGeom>
        </p:spPr>
        <p:txBody>
          <a:bodyPr wrap="none">
            <a:spAutoFit/>
          </a:bodyPr>
          <a:lstStyle/>
          <a:p>
            <a:pPr marL="325475" lvl="0" indent="-325475" defTabSz="956853" eaLnBrk="0" fontAlgn="base" hangingPunct="0">
              <a:spcAft>
                <a:spcPct val="0"/>
              </a:spcAft>
              <a:defRPr/>
            </a:pPr>
            <a:r>
              <a:rPr lang="en-US" dirty="0"/>
              <a:t>Typical </a:t>
            </a:r>
            <a:r>
              <a:rPr lang="en-US" dirty="0" smtClean="0"/>
              <a:t>defects graphs</a:t>
            </a:r>
            <a:endParaRPr lang="en-US" kern="0" dirty="0">
              <a:solidFill>
                <a:srgbClr val="000000"/>
              </a:solidFill>
              <a:cs typeface="Microsoft Sans Serif" pitchFamily="34" charset="0"/>
            </a:endParaRPr>
          </a:p>
        </p:txBody>
      </p:sp>
      <p:pic>
        <p:nvPicPr>
          <p:cNvPr id="8" name="Picture 7" descr="image00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0264" y="1265542"/>
            <a:ext cx="7269177" cy="227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image006"/>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174570" y="4077731"/>
            <a:ext cx="7262770" cy="227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4"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06058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 Tools</a:t>
            </a:r>
            <a:endParaRPr lang="en-US" sz="2400" kern="0" dirty="0">
              <a:solidFill>
                <a:srgbClr val="000000"/>
              </a:solidFill>
              <a:cs typeface="Microsoft Sans Serif" pitchFamily="34" charset="0"/>
            </a:endParaRP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22</a:t>
            </a:fld>
            <a:endParaRPr lang="en-GB"/>
          </a:p>
        </p:txBody>
      </p:sp>
      <p:sp>
        <p:nvSpPr>
          <p:cNvPr id="2" name="Rectangle 1"/>
          <p:cNvSpPr/>
          <p:nvPr/>
        </p:nvSpPr>
        <p:spPr>
          <a:xfrm>
            <a:off x="714375" y="1316680"/>
            <a:ext cx="2238818" cy="369332"/>
          </a:xfrm>
          <a:prstGeom prst="rect">
            <a:avLst/>
          </a:prstGeom>
        </p:spPr>
        <p:txBody>
          <a:bodyPr wrap="none">
            <a:spAutoFit/>
          </a:bodyPr>
          <a:lstStyle/>
          <a:p>
            <a:pPr marL="325475" lvl="0" indent="-325475" defTabSz="956853" eaLnBrk="0" fontAlgn="base" hangingPunct="0">
              <a:spcAft>
                <a:spcPct val="0"/>
              </a:spcAft>
              <a:defRPr/>
            </a:pPr>
            <a:r>
              <a:rPr lang="en-US" dirty="0"/>
              <a:t>Typical </a:t>
            </a:r>
            <a:r>
              <a:rPr lang="en-US" dirty="0" smtClean="0"/>
              <a:t>defects graphs</a:t>
            </a:r>
            <a:endParaRPr lang="en-US" kern="0" dirty="0">
              <a:solidFill>
                <a:srgbClr val="000000"/>
              </a:solidFill>
              <a:cs typeface="Microsoft Sans Serif" pitchFamily="34" charset="0"/>
            </a:endParaRPr>
          </a:p>
        </p:txBody>
      </p:sp>
      <p:pic>
        <p:nvPicPr>
          <p:cNvPr id="8" name="Picture 7" descr="image00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0264" y="1265542"/>
            <a:ext cx="7269177" cy="227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image006"/>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174570" y="4077731"/>
            <a:ext cx="7262770" cy="227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54445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lvl="0" indent="-325475" defTabSz="956853" eaLnBrk="0" fontAlgn="base" hangingPunct="0">
              <a:spcAft>
                <a:spcPct val="0"/>
              </a:spcAft>
              <a:defRPr/>
            </a:pPr>
            <a:r>
              <a:rPr lang="en-US" sz="2400" kern="0" dirty="0">
                <a:solidFill>
                  <a:srgbClr val="000000"/>
                </a:solidFill>
                <a:cs typeface="Microsoft Sans Serif" pitchFamily="34" charset="0"/>
              </a:rPr>
              <a:t>Performance testing execution: Scripts, Parameters, Execution patterns, </a:t>
            </a:r>
            <a:r>
              <a:rPr lang="en-US" sz="2400" kern="0" dirty="0" smtClean="0">
                <a:solidFill>
                  <a:srgbClr val="000000"/>
                </a:solidFill>
                <a:cs typeface="Microsoft Sans Serif" pitchFamily="34" charset="0"/>
              </a:rPr>
              <a:t>Graphs, Tools</a:t>
            </a:r>
            <a:endParaRPr lang="en-US" sz="2400" kern="0" dirty="0">
              <a:solidFill>
                <a:srgbClr val="000000"/>
              </a:solidFill>
              <a:cs typeface="Microsoft Sans Serif" pitchFamily="34" charset="0"/>
            </a:endParaRPr>
          </a:p>
          <a:p>
            <a:pPr marL="325475" lvl="0" indent="-325475" defTabSz="956853" eaLnBrk="0" fontAlgn="base" hangingPunct="0">
              <a:spcAft>
                <a:spcPct val="0"/>
              </a:spcAft>
              <a:defRPr/>
            </a:pPr>
            <a:endParaRPr lang="en-US" sz="2400" dirty="0" smtClean="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23</a:t>
            </a:fld>
            <a:endParaRPr lang="en-GB"/>
          </a:p>
        </p:txBody>
      </p:sp>
      <p:sp>
        <p:nvSpPr>
          <p:cNvPr id="2" name="Rectangle 1"/>
          <p:cNvSpPr/>
          <p:nvPr/>
        </p:nvSpPr>
        <p:spPr>
          <a:xfrm>
            <a:off x="714375" y="1316680"/>
            <a:ext cx="662682" cy="369332"/>
          </a:xfrm>
          <a:prstGeom prst="rect">
            <a:avLst/>
          </a:prstGeom>
        </p:spPr>
        <p:txBody>
          <a:bodyPr wrap="none">
            <a:spAutoFit/>
          </a:bodyPr>
          <a:lstStyle/>
          <a:p>
            <a:pPr marL="325475" lvl="0" indent="-325475" defTabSz="956853" eaLnBrk="0" fontAlgn="base" hangingPunct="0">
              <a:spcAft>
                <a:spcPct val="0"/>
              </a:spcAft>
              <a:defRPr/>
            </a:pPr>
            <a:r>
              <a:rPr lang="en-US" dirty="0" smtClean="0"/>
              <a:t>Tools</a:t>
            </a:r>
            <a:endParaRPr lang="en-US" kern="0" dirty="0">
              <a:solidFill>
                <a:srgbClr val="000000"/>
              </a:solidFill>
              <a:cs typeface="Microsoft Sans Serif" pitchFamily="34" charset="0"/>
            </a:endParaRPr>
          </a:p>
        </p:txBody>
      </p:sp>
      <p:sp>
        <p:nvSpPr>
          <p:cNvPr id="10" name="Rectangle 9"/>
          <p:cNvSpPr txBox="1">
            <a:spLocks noChangeArrowheads="1"/>
          </p:cNvSpPr>
          <p:nvPr/>
        </p:nvSpPr>
        <p:spPr bwMode="auto">
          <a:xfrm>
            <a:off x="2047293" y="1501346"/>
            <a:ext cx="8339797" cy="513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pPr marL="0" indent="0" eaLnBrk="1" hangingPunct="1">
              <a:buNone/>
            </a:pPr>
            <a:r>
              <a:rPr lang="en-US" sz="1400" b="1" dirty="0" smtClean="0"/>
              <a:t>Freeware </a:t>
            </a:r>
            <a:r>
              <a:rPr lang="en-US" sz="1400" b="1" dirty="0"/>
              <a:t>Performance Test Tools </a:t>
            </a:r>
            <a:r>
              <a:rPr lang="en-US" sz="1400" dirty="0" smtClean="0"/>
              <a:t>(</a:t>
            </a:r>
            <a:r>
              <a:rPr lang="en-US" sz="1400" dirty="0" err="1" smtClean="0"/>
              <a:t>JMeter</a:t>
            </a:r>
            <a:r>
              <a:rPr lang="en-US" sz="1400" dirty="0" smtClean="0"/>
              <a:t>,</a:t>
            </a:r>
            <a:r>
              <a:rPr lang="en-US" sz="1400" dirty="0"/>
              <a:t> </a:t>
            </a:r>
            <a:r>
              <a:rPr lang="en-US" sz="1400" dirty="0" smtClean="0"/>
              <a:t>Grinder, </a:t>
            </a:r>
            <a:r>
              <a:rPr lang="en-US" sz="1400" dirty="0" err="1" smtClean="0"/>
              <a:t>OpenSTA</a:t>
            </a:r>
            <a:r>
              <a:rPr lang="en-US" sz="1400" dirty="0" smtClean="0"/>
              <a:t>, </a:t>
            </a:r>
            <a:r>
              <a:rPr lang="en-US" sz="1400" dirty="0" err="1" smtClean="0"/>
              <a:t>Tsung</a:t>
            </a:r>
            <a:r>
              <a:rPr lang="en-US" sz="1400" dirty="0" smtClean="0"/>
              <a:t>, </a:t>
            </a:r>
            <a:r>
              <a:rPr lang="en-US" sz="1400" dirty="0" err="1" smtClean="0"/>
              <a:t>WebLOAD</a:t>
            </a:r>
            <a:r>
              <a:rPr lang="en-US" sz="1400" dirty="0" smtClean="0"/>
              <a:t>):</a:t>
            </a:r>
          </a:p>
          <a:p>
            <a:pPr lvl="1" eaLnBrk="1" hangingPunct="1">
              <a:buFont typeface="Wingdings" pitchFamily="2" charset="2"/>
              <a:buChar char="q"/>
            </a:pPr>
            <a:r>
              <a:rPr lang="en-US" sz="1200" dirty="0" smtClean="0"/>
              <a:t>Open </a:t>
            </a:r>
            <a:r>
              <a:rPr lang="en-US" sz="1200" dirty="0"/>
              <a:t>source and free</a:t>
            </a:r>
          </a:p>
          <a:p>
            <a:pPr lvl="1" eaLnBrk="1" hangingPunct="1">
              <a:buFont typeface="Wingdings" pitchFamily="2" charset="2"/>
              <a:buChar char="q"/>
            </a:pPr>
            <a:r>
              <a:rPr lang="en-US" sz="1200" dirty="0"/>
              <a:t>Specialist knowledge required – Developer level interest required to learn.</a:t>
            </a:r>
          </a:p>
          <a:p>
            <a:pPr lvl="1" eaLnBrk="1" hangingPunct="1">
              <a:buFont typeface="Wingdings" pitchFamily="2" charset="2"/>
              <a:buChar char="q"/>
            </a:pPr>
            <a:r>
              <a:rPr lang="en-US" sz="1200" dirty="0"/>
              <a:t>Learning Curve: High</a:t>
            </a:r>
          </a:p>
          <a:p>
            <a:pPr lvl="1" eaLnBrk="1" hangingPunct="1">
              <a:buFont typeface="Wingdings" pitchFamily="2" charset="2"/>
              <a:buChar char="q"/>
            </a:pPr>
            <a:r>
              <a:rPr lang="en-US" sz="1200" dirty="0"/>
              <a:t>Development Time: High</a:t>
            </a:r>
          </a:p>
          <a:p>
            <a:pPr lvl="1" eaLnBrk="1" hangingPunct="1">
              <a:buFont typeface="Wingdings" pitchFamily="2" charset="2"/>
              <a:buChar char="q"/>
            </a:pPr>
            <a:r>
              <a:rPr lang="en-US" sz="1200" dirty="0"/>
              <a:t>Handover Time: High</a:t>
            </a:r>
          </a:p>
          <a:p>
            <a:pPr lvl="1" eaLnBrk="1" hangingPunct="1">
              <a:buFont typeface="Wingdings" pitchFamily="2" charset="2"/>
              <a:buChar char="q"/>
            </a:pPr>
            <a:r>
              <a:rPr lang="en-US" sz="1200" dirty="0"/>
              <a:t>No commercial support: Reliance on forums and goodwill</a:t>
            </a:r>
          </a:p>
          <a:p>
            <a:pPr lvl="1" eaLnBrk="1" hangingPunct="1">
              <a:buFont typeface="Wingdings" pitchFamily="2" charset="2"/>
              <a:buChar char="q"/>
            </a:pPr>
            <a:r>
              <a:rPr lang="en-US" sz="1200" dirty="0"/>
              <a:t>Best Suited To: In-house, subsystem testing, ‘quick and dirty’ testing, have high access to insider knowledge of application under test</a:t>
            </a:r>
            <a:r>
              <a:rPr lang="en-US" sz="1200" dirty="0" smtClean="0"/>
              <a:t>.</a:t>
            </a:r>
            <a:endParaRPr lang="en-US" sz="1400" dirty="0" smtClean="0"/>
          </a:p>
          <a:p>
            <a:pPr marL="0" indent="0" eaLnBrk="1" hangingPunct="1">
              <a:buNone/>
            </a:pPr>
            <a:r>
              <a:rPr lang="en-US" sz="1400" b="1" dirty="0"/>
              <a:t>Commercial Performance Test Tools </a:t>
            </a:r>
            <a:r>
              <a:rPr lang="en-US" sz="1400" dirty="0"/>
              <a:t>(</a:t>
            </a:r>
            <a:r>
              <a:rPr lang="en-US" sz="1400" dirty="0" err="1"/>
              <a:t>Loadrunner</a:t>
            </a:r>
            <a:r>
              <a:rPr lang="en-US" sz="1400" dirty="0"/>
              <a:t>, </a:t>
            </a:r>
            <a:r>
              <a:rPr lang="en-US" sz="1400" dirty="0" err="1"/>
              <a:t>SilkPerformer</a:t>
            </a:r>
            <a:r>
              <a:rPr lang="en-US" sz="1400" dirty="0"/>
              <a:t>, </a:t>
            </a:r>
            <a:r>
              <a:rPr lang="en-US" sz="1400" dirty="0" smtClean="0"/>
              <a:t>Forecast):</a:t>
            </a:r>
            <a:endParaRPr lang="en-US" sz="1400" dirty="0"/>
          </a:p>
          <a:p>
            <a:pPr lvl="1" eaLnBrk="1" hangingPunct="1">
              <a:buFont typeface="Wingdings" pitchFamily="2" charset="2"/>
              <a:buChar char="q"/>
            </a:pPr>
            <a:r>
              <a:rPr lang="en-US" sz="1200" dirty="0"/>
              <a:t>All in one packages: A lot of what you need is included in these packages.  e.g. Record and playback functionality, analyst graphs, monitoring capability, debugging </a:t>
            </a:r>
            <a:r>
              <a:rPr lang="en-US" sz="1200" dirty="0" smtClean="0"/>
              <a:t>ability</a:t>
            </a:r>
          </a:p>
          <a:p>
            <a:pPr lvl="1" eaLnBrk="1" hangingPunct="1">
              <a:buFont typeface="Wingdings" pitchFamily="2" charset="2"/>
              <a:buChar char="q"/>
            </a:pPr>
            <a:r>
              <a:rPr lang="en-US" sz="1200" dirty="0" smtClean="0"/>
              <a:t>Costs </a:t>
            </a:r>
            <a:r>
              <a:rPr lang="en-US" sz="1200" dirty="0"/>
              <a:t>involved</a:t>
            </a:r>
          </a:p>
          <a:p>
            <a:pPr lvl="1" eaLnBrk="1" hangingPunct="1">
              <a:buFont typeface="Wingdings" pitchFamily="2" charset="2"/>
              <a:buChar char="q"/>
            </a:pPr>
            <a:r>
              <a:rPr lang="en-US" sz="1200" dirty="0"/>
              <a:t>Learning Curve: Medium</a:t>
            </a:r>
          </a:p>
          <a:p>
            <a:pPr lvl="1" eaLnBrk="1" hangingPunct="1">
              <a:buFont typeface="Wingdings" pitchFamily="2" charset="2"/>
              <a:buChar char="q"/>
            </a:pPr>
            <a:r>
              <a:rPr lang="en-US" sz="1200" dirty="0"/>
              <a:t>Development Time: Med</a:t>
            </a:r>
          </a:p>
          <a:p>
            <a:pPr lvl="1" eaLnBrk="1" hangingPunct="1">
              <a:buFont typeface="Wingdings" pitchFamily="2" charset="2"/>
              <a:buChar char="q"/>
            </a:pPr>
            <a:r>
              <a:rPr lang="en-US" sz="1200" dirty="0"/>
              <a:t>Handover Time: Med</a:t>
            </a:r>
          </a:p>
          <a:p>
            <a:pPr lvl="1" eaLnBrk="1" hangingPunct="1">
              <a:buFont typeface="Wingdings" pitchFamily="2" charset="2"/>
              <a:buChar char="q"/>
            </a:pPr>
            <a:r>
              <a:rPr lang="en-US" sz="1200" dirty="0"/>
              <a:t>Commercially supported – protocols updates available quickly, help for issues and fixes can be speedy</a:t>
            </a:r>
          </a:p>
          <a:p>
            <a:pPr lvl="1" eaLnBrk="1" hangingPunct="1">
              <a:buFont typeface="Wingdings" pitchFamily="2" charset="2"/>
              <a:buChar char="q"/>
            </a:pPr>
            <a:r>
              <a:rPr lang="en-US" sz="1200" dirty="0"/>
              <a:t>Best Suited To: In-house testing of applications prior to release where aggressive releases and builds are scheduled</a:t>
            </a:r>
            <a:r>
              <a:rPr lang="en-US" sz="1200" dirty="0" smtClean="0"/>
              <a:t>.</a:t>
            </a:r>
            <a:endParaRPr lang="fi-FI" sz="1400" b="1" dirty="0" smtClean="0"/>
          </a:p>
          <a:p>
            <a:pPr marL="0" indent="0" eaLnBrk="1" hangingPunct="1">
              <a:buFont typeface="Wingdings" pitchFamily="2" charset="2"/>
              <a:buNone/>
            </a:pPr>
            <a:endParaRPr lang="fi-FI" sz="1400" b="1" dirty="0" smtClean="0"/>
          </a:p>
          <a:p>
            <a:pPr marL="0" indent="0" eaLnBrk="1" hangingPunct="1">
              <a:buFont typeface="Wingdings" pitchFamily="2" charset="2"/>
              <a:buNone/>
            </a:pPr>
            <a:endParaRPr lang="fi-FI" sz="1400" b="1" dirty="0" smtClean="0"/>
          </a:p>
          <a:p>
            <a:pPr marL="0" indent="0" eaLnBrk="1" hangingPunct="1">
              <a:buFont typeface="Wingdings" pitchFamily="2" charset="2"/>
              <a:buNone/>
            </a:pPr>
            <a:endParaRPr lang="lv-LV" sz="1400" b="1" dirty="0" smtClean="0"/>
          </a:p>
        </p:txBody>
      </p:sp>
      <p:sp>
        <p:nvSpPr>
          <p:cNvPr id="14"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5"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12962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idx="4294967295"/>
          </p:nvPr>
        </p:nvSpPr>
        <p:spPr>
          <a:xfrm>
            <a:off x="4423145" y="2355850"/>
            <a:ext cx="6713168" cy="1244600"/>
          </a:xfrm>
        </p:spPr>
        <p:txBody>
          <a:bodyPr anchor="t" anchorCtr="0">
            <a:noAutofit/>
          </a:bodyPr>
          <a:lstStyle/>
          <a:p>
            <a:r>
              <a:rPr lang="en-US" sz="2400" b="1" dirty="0"/>
              <a:t>Financial Computing Master </a:t>
            </a:r>
            <a:r>
              <a:rPr lang="en-US" sz="2400" b="1" dirty="0" smtClean="0"/>
              <a:t>	</a:t>
            </a:r>
            <a:br>
              <a:rPr lang="en-US" sz="2400" b="1" dirty="0" smtClean="0"/>
            </a:br>
            <a:r>
              <a:rPr lang="en-US" sz="2400" b="1" dirty="0" smtClean="0"/>
              <a:t/>
            </a:r>
            <a:br>
              <a:rPr lang="en-US" sz="2400" b="1" dirty="0" smtClean="0"/>
            </a:br>
            <a:r>
              <a:rPr lang="en-US" sz="2400" b="1" dirty="0" smtClean="0"/>
              <a:t>Performance Testing</a:t>
            </a:r>
            <a:br>
              <a:rPr lang="en-US" sz="2400" b="1" dirty="0" smtClean="0"/>
            </a:br>
            <a:r>
              <a:rPr lang="en-US" sz="2400" b="1" dirty="0" smtClean="0"/>
              <a:t/>
            </a:r>
            <a:br>
              <a:rPr lang="en-US" sz="2400" b="1" dirty="0" smtClean="0"/>
            </a:br>
            <a:r>
              <a:rPr lang="en-US" sz="2400" b="1" dirty="0" smtClean="0"/>
              <a:t>QA</a:t>
            </a:r>
            <a:br>
              <a:rPr lang="en-US" sz="2400" b="1" dirty="0" smtClean="0"/>
            </a:br>
            <a:r>
              <a:rPr lang="en-US" sz="2400" b="1" dirty="0" smtClean="0"/>
              <a:t/>
            </a:r>
            <a:br>
              <a:rPr lang="en-US" sz="2400" b="1" dirty="0" smtClean="0"/>
            </a:br>
            <a:r>
              <a:rPr lang="en-US" sz="2400" b="1" dirty="0" smtClean="0"/>
              <a:t/>
            </a:r>
            <a:br>
              <a:rPr lang="en-US" sz="2400" b="1" dirty="0" smtClean="0"/>
            </a:br>
            <a:r>
              <a:rPr lang="en-US" sz="2400" dirty="0" smtClean="0"/>
              <a:t/>
            </a:r>
            <a:br>
              <a:rPr lang="en-US" sz="2400" dirty="0" smtClean="0"/>
            </a:br>
            <a:r>
              <a:rPr lang="en-US" sz="2400" dirty="0" smtClean="0"/>
              <a:t>  </a:t>
            </a:r>
            <a:br>
              <a:rPr lang="en-US" sz="2400" dirty="0" smtClean="0"/>
            </a:br>
            <a:endParaRPr lang="en-US" sz="2400" dirty="0"/>
          </a:p>
        </p:txBody>
      </p:sp>
      <p:sp>
        <p:nvSpPr>
          <p:cNvPr id="20" name="Slide Number Placeholder 19"/>
          <p:cNvSpPr>
            <a:spLocks noGrp="1"/>
          </p:cNvSpPr>
          <p:nvPr>
            <p:ph type="sldNum" sz="quarter" idx="4"/>
          </p:nvPr>
        </p:nvSpPr>
        <p:spPr/>
        <p:txBody>
          <a:bodyPr/>
          <a:lstStyle/>
          <a:p>
            <a:fld id="{C59099C4-BCE1-44B3-BFE8-5AF5532B939B}" type="slidenum">
              <a:rPr lang="en-GB" smtClean="0"/>
              <a:t>24</a:t>
            </a:fld>
            <a:endParaRPr lang="en-GB"/>
          </a:p>
        </p:txBody>
      </p:sp>
    </p:spTree>
    <p:extLst>
      <p:ext uri="{BB962C8B-B14F-4D97-AF65-F5344CB8AC3E}">
        <p14:creationId xmlns:p14="http://schemas.microsoft.com/office/powerpoint/2010/main" val="95809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Why performance testing?</a:t>
            </a: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3</a:t>
            </a:fld>
            <a:endParaRPr lang="en-GB" dirty="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
        <p:nvSpPr>
          <p:cNvPr id="10" name="Content Placeholder 1"/>
          <p:cNvSpPr txBox="1">
            <a:spLocks/>
          </p:cNvSpPr>
          <p:nvPr/>
        </p:nvSpPr>
        <p:spPr>
          <a:xfrm>
            <a:off x="316307" y="1080198"/>
            <a:ext cx="10745393" cy="61334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rgbClr val="000000"/>
                </a:solidFill>
              </a:rPr>
              <a:t>To discover application’s potential bottlenecks.</a:t>
            </a:r>
          </a:p>
          <a:p>
            <a:endParaRPr lang="en-US" sz="1600" dirty="0" smtClean="0">
              <a:solidFill>
                <a:srgbClr val="000000"/>
              </a:solidFill>
            </a:endParaRPr>
          </a:p>
          <a:p>
            <a:r>
              <a:rPr lang="en-US" sz="1600" dirty="0" smtClean="0">
                <a:solidFill>
                  <a:srgbClr val="000000"/>
                </a:solidFill>
              </a:rPr>
              <a:t>To identify the number of users that can access your application without a heavy degradation of the user experience.</a:t>
            </a:r>
          </a:p>
          <a:p>
            <a:endParaRPr lang="en-US" sz="1600" dirty="0" smtClean="0">
              <a:solidFill>
                <a:srgbClr val="000000"/>
              </a:solidFill>
            </a:endParaRPr>
          </a:p>
          <a:p>
            <a:r>
              <a:rPr lang="en-US" sz="1600" dirty="0" smtClean="0">
                <a:solidFill>
                  <a:srgbClr val="000000"/>
                </a:solidFill>
              </a:rPr>
              <a:t>To find out the breaking points of the application.</a:t>
            </a:r>
          </a:p>
          <a:p>
            <a:endParaRPr lang="en-US" sz="1600" dirty="0" smtClean="0">
              <a:solidFill>
                <a:srgbClr val="000000"/>
              </a:solidFill>
            </a:endParaRPr>
          </a:p>
          <a:p>
            <a:r>
              <a:rPr lang="en-US" sz="1600" dirty="0" smtClean="0">
                <a:solidFill>
                  <a:srgbClr val="000000"/>
                </a:solidFill>
              </a:rPr>
              <a:t>To find out the behavior of the application under load.</a:t>
            </a:r>
          </a:p>
          <a:p>
            <a:endParaRPr lang="en-US" sz="1600" dirty="0" smtClean="0">
              <a:solidFill>
                <a:srgbClr val="000000"/>
              </a:solidFill>
            </a:endParaRPr>
          </a:p>
          <a:p>
            <a:r>
              <a:rPr lang="en-US" sz="1600" dirty="0" smtClean="0">
                <a:solidFill>
                  <a:srgbClr val="000000"/>
                </a:solidFill>
              </a:rPr>
              <a:t>To check the amount of time it takes for your server to respond to clients if your website loads up.</a:t>
            </a:r>
          </a:p>
          <a:p>
            <a:endParaRPr lang="en-US" sz="1600" dirty="0" smtClean="0">
              <a:solidFill>
                <a:srgbClr val="000000"/>
              </a:solidFill>
            </a:endParaRPr>
          </a:p>
          <a:p>
            <a:r>
              <a:rPr lang="en-US" sz="1600" dirty="0" smtClean="0">
                <a:solidFill>
                  <a:srgbClr val="000000"/>
                </a:solidFill>
              </a:rPr>
              <a:t>To understand if the connections to the database represent a bottleneck in your application.</a:t>
            </a:r>
          </a:p>
          <a:p>
            <a:endParaRPr lang="en-US" sz="1600" dirty="0" smtClean="0">
              <a:solidFill>
                <a:srgbClr val="000000"/>
              </a:solidFill>
            </a:endParaRPr>
          </a:p>
          <a:p>
            <a:r>
              <a:rPr lang="en-US" sz="1600" dirty="0" smtClean="0">
                <a:solidFill>
                  <a:srgbClr val="000000"/>
                </a:solidFill>
              </a:rPr>
              <a:t>To identify if the performance behavior of the application is influenced badly after the changes done in each release.</a:t>
            </a:r>
          </a:p>
          <a:p>
            <a:endParaRPr lang="en-US" sz="1600" dirty="0" smtClean="0">
              <a:solidFill>
                <a:srgbClr val="000000"/>
              </a:solidFill>
            </a:endParaRPr>
          </a:p>
          <a:p>
            <a:r>
              <a:rPr lang="en-US" sz="1600" dirty="0" smtClean="0">
                <a:solidFill>
                  <a:srgbClr val="000000"/>
                </a:solidFill>
              </a:rPr>
              <a:t>To discover the count of parallel users your website can handle.</a:t>
            </a:r>
          </a:p>
          <a:p>
            <a:pPr marL="342900" lvl="1" indent="-342900"/>
            <a:endParaRPr lang="en-US" sz="2800" dirty="0">
              <a:solidFill>
                <a:srgbClr val="000000"/>
              </a:solidFill>
            </a:endParaRPr>
          </a:p>
        </p:txBody>
      </p:sp>
      <p:pic>
        <p:nvPicPr>
          <p:cNvPr id="11" name="Picture 4" descr="Bildergebnis fÃ¼r why performance testing is necess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22" y="224557"/>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40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Why </a:t>
            </a:r>
            <a:r>
              <a:rPr lang="en-US" sz="2400" dirty="0" smtClean="0"/>
              <a:t>applications </a:t>
            </a:r>
            <a:r>
              <a:rPr lang="en-US" sz="2400" dirty="0"/>
              <a:t>become slow?</a:t>
            </a:r>
            <a:br>
              <a:rPr lang="en-US" sz="2400" dirty="0"/>
            </a:b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4</a:t>
            </a:fld>
            <a:endParaRPr lang="en-GB" dirty="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pic>
        <p:nvPicPr>
          <p:cNvPr id="13" name="Picture 6" descr="Bildergebnis fÃ¼r the necessity of performanc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3337" y="695267"/>
            <a:ext cx="2473325" cy="207021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1"/>
          <p:cNvSpPr txBox="1">
            <a:spLocks/>
          </p:cNvSpPr>
          <p:nvPr/>
        </p:nvSpPr>
        <p:spPr>
          <a:xfrm>
            <a:off x="444374" y="1063110"/>
            <a:ext cx="9589311" cy="50576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400" b="1" cap="all" dirty="0" smtClean="0">
                <a:solidFill>
                  <a:srgbClr val="000000"/>
                </a:solidFill>
              </a:rPr>
              <a:t>	APPLICATION COMPLEXITY</a:t>
            </a:r>
          </a:p>
          <a:p>
            <a:pPr marL="0" indent="0">
              <a:buNone/>
            </a:pPr>
            <a:r>
              <a:rPr lang="de-DE" sz="1400" b="1" cap="all" dirty="0" smtClean="0">
                <a:solidFill>
                  <a:srgbClr val="000000"/>
                </a:solidFill>
              </a:rPr>
              <a:t>	</a:t>
            </a:r>
          </a:p>
          <a:p>
            <a:pPr lvl="8" indent="0">
              <a:buFont typeface="Arial" panose="020B0604020202020204" pitchFamily="34" charset="0"/>
              <a:buNone/>
            </a:pPr>
            <a:r>
              <a:rPr lang="de-DE" sz="1400" b="1" cap="all" dirty="0" smtClean="0">
                <a:solidFill>
                  <a:srgbClr val="000000"/>
                </a:solidFill>
              </a:rPr>
              <a:t>		APPLICATION DESIGN</a:t>
            </a:r>
          </a:p>
          <a:p>
            <a:pPr marL="3158308" lvl="8" indent="-342900">
              <a:buFontTx/>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APPLICATION TESTING</a:t>
            </a:r>
          </a:p>
          <a:p>
            <a:pPr marL="0" indent="0">
              <a:buNone/>
            </a:pPr>
            <a:r>
              <a:rPr lang="de-DE" sz="1400" b="1" cap="all" dirty="0" smtClean="0">
                <a:solidFill>
                  <a:srgbClr val="000000"/>
                </a:solidFill>
              </a:rPr>
              <a:t>			</a:t>
            </a:r>
          </a:p>
          <a:p>
            <a:pPr lvl="8" indent="0">
              <a:buFont typeface="Arial" panose="020B0604020202020204" pitchFamily="34" charset="0"/>
              <a:buNone/>
            </a:pPr>
            <a:r>
              <a:rPr lang="de-DE" sz="1400" b="1" cap="all" dirty="0" smtClean="0">
                <a:solidFill>
                  <a:srgbClr val="000000"/>
                </a:solidFill>
              </a:rPr>
              <a:t>			THE BUTTERFLY EFFECT</a:t>
            </a:r>
          </a:p>
          <a:p>
            <a:pPr marL="3158308" lvl="8" indent="-342900">
              <a:buFontTx/>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THE WEB BROWSER</a:t>
            </a:r>
          </a:p>
          <a:p>
            <a:endParaRPr lang="de-DE" sz="1400" b="1" cap="all" dirty="0" smtClean="0">
              <a:solidFill>
                <a:srgbClr val="000000"/>
              </a:solidFill>
            </a:endParaRPr>
          </a:p>
          <a:p>
            <a:pPr marL="0" indent="0">
              <a:buNone/>
            </a:pPr>
            <a:r>
              <a:rPr lang="de-DE" sz="1400" b="1" cap="all" dirty="0" smtClean="0">
                <a:solidFill>
                  <a:srgbClr val="000000"/>
                </a:solidFill>
              </a:rPr>
              <a:t>				CONFIGURATION CHANGES</a:t>
            </a:r>
          </a:p>
          <a:p>
            <a:pPr marL="3158308" lvl="8" indent="-342900">
              <a:buFont typeface="Arial" panose="020B0604020202020204" pitchFamily="34" charset="0"/>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PEAK USAGE</a:t>
            </a:r>
          </a:p>
          <a:p>
            <a:endParaRPr lang="de-DE" sz="1400" b="1" cap="all" dirty="0" smtClean="0">
              <a:solidFill>
                <a:srgbClr val="000000"/>
              </a:solidFill>
            </a:endParaRPr>
          </a:p>
          <a:p>
            <a:pPr marL="0" indent="0">
              <a:buNone/>
            </a:pPr>
            <a:r>
              <a:rPr lang="de-DE" sz="1400" b="1" cap="all" dirty="0" smtClean="0">
                <a:solidFill>
                  <a:srgbClr val="000000"/>
                </a:solidFill>
              </a:rPr>
              <a:t>					PEOPLE COMMUNICATION</a:t>
            </a:r>
          </a:p>
          <a:p>
            <a:pPr marL="3158308" lvl="8" indent="-342900">
              <a:buFont typeface="Arial" panose="020B0604020202020204" pitchFamily="34" charset="0"/>
              <a:buAutoNum type="arabicPeriod"/>
            </a:pPr>
            <a:endParaRPr lang="de-DE" sz="1400" b="1" cap="all" dirty="0" smtClean="0">
              <a:solidFill>
                <a:srgbClr val="000000"/>
              </a:solidFill>
            </a:endParaRPr>
          </a:p>
          <a:p>
            <a:pPr marL="0" indent="0">
              <a:buNone/>
            </a:pPr>
            <a:r>
              <a:rPr lang="de-DE" sz="1400" b="1" cap="all" dirty="0" smtClean="0">
                <a:solidFill>
                  <a:srgbClr val="000000"/>
                </a:solidFill>
              </a:rPr>
              <a:t>  THE UNKNOWN UNKNOWNS</a:t>
            </a:r>
          </a:p>
          <a:p>
            <a:pPr marL="342900" lvl="1" indent="-342900"/>
            <a:endParaRPr lang="en-US" sz="1600" dirty="0">
              <a:solidFill>
                <a:srgbClr val="000000"/>
              </a:solidFill>
            </a:endParaRPr>
          </a:p>
        </p:txBody>
      </p:sp>
    </p:spTree>
    <p:extLst>
      <p:ext uri="{BB962C8B-B14F-4D97-AF65-F5344CB8AC3E}">
        <p14:creationId xmlns:p14="http://schemas.microsoft.com/office/powerpoint/2010/main" val="2560982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 calcmode="lin" valueType="num">
                                      <p:cBhvr additive="base">
                                        <p:cTn id="3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xEl>
                                              <p:pRg st="10" end="10"/>
                                            </p:txEl>
                                          </p:spTgt>
                                        </p:tgtEl>
                                        <p:attrNameLst>
                                          <p:attrName>style.visibility</p:attrName>
                                        </p:attrNameLst>
                                      </p:cBhvr>
                                      <p:to>
                                        <p:strVal val="visible"/>
                                      </p:to>
                                    </p:set>
                                    <p:anim calcmode="lin" valueType="num">
                                      <p:cBhvr additive="base">
                                        <p:cTn id="45"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xEl>
                                              <p:pRg st="12" end="12"/>
                                            </p:txEl>
                                          </p:spTgt>
                                        </p:tgtEl>
                                        <p:attrNameLst>
                                          <p:attrName>style.visibility</p:attrName>
                                        </p:attrNameLst>
                                      </p:cBhvr>
                                      <p:to>
                                        <p:strVal val="visible"/>
                                      </p:to>
                                    </p:set>
                                    <p:anim calcmode="lin" valueType="num">
                                      <p:cBhvr additive="base">
                                        <p:cTn id="51" dur="500" fill="hold"/>
                                        <p:tgtEl>
                                          <p:spTgt spid="14">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xEl>
                                              <p:pRg st="14" end="14"/>
                                            </p:txEl>
                                          </p:spTgt>
                                        </p:tgtEl>
                                        <p:attrNameLst>
                                          <p:attrName>style.visibility</p:attrName>
                                        </p:attrNameLst>
                                      </p:cBhvr>
                                      <p:to>
                                        <p:strVal val="visible"/>
                                      </p:to>
                                    </p:set>
                                    <p:anim calcmode="lin" valueType="num">
                                      <p:cBhvr additive="base">
                                        <p:cTn id="57" dur="500" fill="hold"/>
                                        <p:tgtEl>
                                          <p:spTgt spid="14">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xEl>
                                              <p:pRg st="16" end="16"/>
                                            </p:txEl>
                                          </p:spTgt>
                                        </p:tgtEl>
                                        <p:attrNameLst>
                                          <p:attrName>style.visibility</p:attrName>
                                        </p:attrNameLst>
                                      </p:cBhvr>
                                      <p:to>
                                        <p:strVal val="visible"/>
                                      </p:to>
                                    </p:set>
                                    <p:anim calcmode="lin" valueType="num">
                                      <p:cBhvr additive="base">
                                        <p:cTn id="63" dur="500" fill="hold"/>
                                        <p:tgtEl>
                                          <p:spTgt spid="14">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t>Client feedback</a:t>
            </a: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5</a:t>
            </a:fld>
            <a:endParaRPr lang="en-GB" dirty="0"/>
          </a:p>
        </p:txBody>
      </p:sp>
      <p:sp>
        <p:nvSpPr>
          <p:cNvPr id="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
        <p:nvSpPr>
          <p:cNvPr id="12" name="Oval Callout 11"/>
          <p:cNvSpPr/>
          <p:nvPr/>
        </p:nvSpPr>
        <p:spPr bwMode="auto">
          <a:xfrm>
            <a:off x="182561" y="882237"/>
            <a:ext cx="7757869" cy="2736286"/>
          </a:xfrm>
          <a:prstGeom prst="wedgeEllipseCallout">
            <a:avLst>
              <a:gd name="adj1" fmla="val -40287"/>
              <a:gd name="adj2" fmla="val 56559"/>
            </a:avLst>
          </a:prstGeom>
          <a:gradFill rotWithShape="1">
            <a:gsLst>
              <a:gs pos="0">
                <a:srgbClr val="2D962D">
                  <a:shade val="51000"/>
                  <a:satMod val="130000"/>
                </a:srgbClr>
              </a:gs>
              <a:gs pos="80000">
                <a:srgbClr val="2D962D">
                  <a:shade val="93000"/>
                  <a:satMod val="130000"/>
                </a:srgbClr>
              </a:gs>
              <a:gs pos="100000">
                <a:srgbClr val="2D962D">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0913" tIns="50457" rIns="100913" bIns="50457" rtlCol="0" anchor="ctr">
            <a:noAutofit/>
          </a:bodyPr>
          <a:lstStyle/>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Is there any risk if we plan for a Platform and Data Center migration </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Can we still meet the Fed deadline if we double our data feeds? </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Will our web site support 10,000 concurrent users and can we guarantee that we won’t lose clients due to slow response?</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Will our system support future Peak volumes and catastrophic market events?</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Identify Performance and Stability issues and drive issue resolution prior to production deployment</a:t>
            </a:r>
          </a:p>
        </p:txBody>
      </p:sp>
      <p:sp>
        <p:nvSpPr>
          <p:cNvPr id="15" name="Oval Callout 14"/>
          <p:cNvSpPr/>
          <p:nvPr/>
        </p:nvSpPr>
        <p:spPr bwMode="auto">
          <a:xfrm>
            <a:off x="4637674" y="3307449"/>
            <a:ext cx="7554326" cy="2708013"/>
          </a:xfrm>
          <a:prstGeom prst="wedgeEllipseCallout">
            <a:avLst>
              <a:gd name="adj1" fmla="val 37390"/>
              <a:gd name="adj2" fmla="val 55677"/>
            </a:avLst>
          </a:prstGeom>
          <a:gradFill rotWithShape="1">
            <a:gsLst>
              <a:gs pos="0">
                <a:srgbClr val="FFA005">
                  <a:shade val="51000"/>
                  <a:satMod val="130000"/>
                </a:srgbClr>
              </a:gs>
              <a:gs pos="80000">
                <a:srgbClr val="FFA005">
                  <a:shade val="93000"/>
                  <a:satMod val="130000"/>
                </a:srgbClr>
              </a:gs>
              <a:gs pos="100000">
                <a:srgbClr val="FFA005">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00913" tIns="50457" rIns="100913" bIns="50457" rtlCol="0" anchor="ctr">
            <a:noAutofit/>
          </a:bodyPr>
          <a:lstStyle/>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Application response time is very high in Hong Kong</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Users cannot log in the system at the first hour in the morning</a:t>
            </a:r>
          </a:p>
          <a:p>
            <a:pPr marL="285750" marR="0" lvl="0" indent="-285750" defTabSz="963613" eaLnBrk="0" fontAlgn="base" latinLnBrk="0" hangingPunct="0">
              <a:lnSpc>
                <a:spcPct val="100000"/>
              </a:lnSpc>
              <a:spcBef>
                <a:spcPct val="0"/>
              </a:spcBef>
              <a:spcAft>
                <a:spcPct val="0"/>
              </a:spcAft>
              <a:buClrTx/>
              <a:buSzTx/>
              <a:buFont typeface="Arial" panose="020B0604020202020204" pitchFamily="34" charset="0"/>
              <a:buChar char="•"/>
              <a:tabLst>
                <a:tab pos="1257300" algn="l"/>
              </a:tabLst>
              <a:defRPr/>
            </a:pPr>
            <a:r>
              <a:rPr kumimoji="0" lang="en-US" sz="1400" b="0" i="0" u="none" strike="noStrike" kern="0" cap="none" spc="0" normalizeH="0" baseline="0" noProof="0" dirty="0" smtClean="0">
                <a:ln>
                  <a:noFill/>
                </a:ln>
                <a:solidFill>
                  <a:srgbClr val="FFFFFF"/>
                </a:solidFill>
                <a:effectLst/>
                <a:uLnTx/>
                <a:uFillTx/>
                <a:latin typeface="Arial"/>
                <a:ea typeface="+mn-ea"/>
                <a:cs typeface="+mn-cs"/>
              </a:rPr>
              <a:t>I can see a critical error on the screen. Is my data processed?</a:t>
            </a:r>
          </a:p>
          <a:p>
            <a:pPr marL="0" marR="0" lvl="0" indent="0" defTabSz="963613" eaLnBrk="0" fontAlgn="base" latinLnBrk="0" hangingPunct="0">
              <a:lnSpc>
                <a:spcPct val="100000"/>
              </a:lnSpc>
              <a:spcBef>
                <a:spcPct val="0"/>
              </a:spcBef>
              <a:spcAft>
                <a:spcPct val="0"/>
              </a:spcAft>
              <a:buClrTx/>
              <a:buSzTx/>
              <a:buFontTx/>
              <a:buNone/>
              <a:tabLst>
                <a:tab pos="1257300" algn="l"/>
              </a:tabLst>
              <a:defRPr/>
            </a:pPr>
            <a:endParaRPr kumimoji="0" lang="en-US" sz="1400" b="0" i="0" u="none" strike="noStrike" kern="0" cap="none" spc="0" normalizeH="0" baseline="0" noProof="0" dirty="0" smtClean="0">
              <a:ln>
                <a:noFill/>
              </a:ln>
              <a:solidFill>
                <a:srgbClr val="FFFFFF"/>
              </a:solidFill>
              <a:effectLst/>
              <a:uLnTx/>
              <a:uFillTx/>
              <a:latin typeface="Arial"/>
              <a:ea typeface="+mn-ea"/>
              <a:cs typeface="+mn-cs"/>
            </a:endParaRPr>
          </a:p>
        </p:txBody>
      </p:sp>
      <p:sp>
        <p:nvSpPr>
          <p:cNvPr id="18" name="TextBox 17"/>
          <p:cNvSpPr txBox="1"/>
          <p:nvPr/>
        </p:nvSpPr>
        <p:spPr bwMode="ltGray">
          <a:xfrm rot="20138287">
            <a:off x="355868" y="1745853"/>
            <a:ext cx="1784350" cy="409676"/>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US" dirty="0" smtClean="0">
                <a:latin typeface="+mn-lt"/>
              </a:rPr>
              <a:t>PROACTIVE</a:t>
            </a:r>
          </a:p>
        </p:txBody>
      </p:sp>
      <p:sp>
        <p:nvSpPr>
          <p:cNvPr id="19" name="TextBox 18"/>
          <p:cNvSpPr txBox="1"/>
          <p:nvPr/>
        </p:nvSpPr>
        <p:spPr bwMode="ltGray">
          <a:xfrm rot="1023523">
            <a:off x="10418123" y="4031903"/>
            <a:ext cx="1560503" cy="409676"/>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US" dirty="0" smtClean="0">
                <a:latin typeface="+mn-lt"/>
              </a:rPr>
              <a:t>REACTIVE</a:t>
            </a:r>
          </a:p>
        </p:txBody>
      </p:sp>
    </p:spTree>
    <p:extLst>
      <p:ext uri="{BB962C8B-B14F-4D97-AF65-F5344CB8AC3E}">
        <p14:creationId xmlns:p14="http://schemas.microsoft.com/office/powerpoint/2010/main" val="583341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6</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t>
            </a:r>
            <a:r>
              <a:rPr lang="en-US" dirty="0" smtClean="0"/>
              <a:t>applications </a:t>
            </a:r>
            <a:r>
              <a:rPr lang="en-US" dirty="0"/>
              <a:t>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18"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9"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864103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b="1" dirty="0" smtClean="0"/>
              <a:t>Type of testing (ISTQB)</a:t>
            </a:r>
            <a:endParaRPr lang="fi-FI" sz="2400" b="1" dirty="0"/>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7</a:t>
            </a:fld>
            <a:endParaRPr lang="en-GB"/>
          </a:p>
        </p:txBody>
      </p:sp>
      <p:pic>
        <p:nvPicPr>
          <p:cNvPr id="8" name="Picture 7"/>
          <p:cNvPicPr>
            <a:picLocks noChangeAspect="1"/>
          </p:cNvPicPr>
          <p:nvPr/>
        </p:nvPicPr>
        <p:blipFill>
          <a:blip r:embed="rId3"/>
          <a:stretch>
            <a:fillRect/>
          </a:stretch>
        </p:blipFill>
        <p:spPr>
          <a:xfrm>
            <a:off x="2914650" y="1699665"/>
            <a:ext cx="5695950" cy="2924175"/>
          </a:xfrm>
          <a:prstGeom prst="rect">
            <a:avLst/>
          </a:prstGeom>
        </p:spPr>
      </p:pic>
      <p:sp>
        <p:nvSpPr>
          <p:cNvPr id="9"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2"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3537001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610600" y="6356350"/>
            <a:ext cx="2743200" cy="365125"/>
          </a:xfrm>
        </p:spPr>
        <p:txBody>
          <a:bodyPr/>
          <a:lstStyle/>
          <a:p>
            <a:fld id="{C59099C4-BCE1-44B3-BFE8-5AF5532B939B}" type="slidenum">
              <a:rPr lang="en-GB" smtClean="0"/>
              <a:t>8</a:t>
            </a:fld>
            <a:endParaRPr lang="en-GB"/>
          </a:p>
        </p:txBody>
      </p:sp>
      <p:sp>
        <p:nvSpPr>
          <p:cNvPr id="13"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smtClean="0">
                <a:latin typeface="+mn-lt"/>
                <a:cs typeface="Arial" panose="020B0604020202020204" pitchFamily="34" charset="0"/>
              </a:rPr>
              <a:t>Content</a:t>
            </a:r>
            <a:endParaRPr lang="en-US" sz="2400" dirty="0">
              <a:latin typeface="+mn-lt"/>
              <a:cs typeface="Arial" panose="020B0604020202020204" pitchFamily="34" charset="0"/>
            </a:endParaRPr>
          </a:p>
        </p:txBody>
      </p:sp>
      <p:sp>
        <p:nvSpPr>
          <p:cNvPr id="38" name="Rectangle 37"/>
          <p:cNvSpPr/>
          <p:nvPr/>
        </p:nvSpPr>
        <p:spPr bwMode="auto">
          <a:xfrm>
            <a:off x="1631950" y="5023671"/>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execution: Scripts, Parameters, Execution patterns, </a:t>
            </a:r>
            <a:r>
              <a:rPr lang="en-US" kern="0" dirty="0" smtClean="0">
                <a:solidFill>
                  <a:srgbClr val="000000"/>
                </a:solidFill>
                <a:cs typeface="Microsoft Sans Serif" pitchFamily="34" charset="0"/>
              </a:rPr>
              <a:t>Graphs, Tools</a:t>
            </a:r>
            <a:endParaRPr lang="en-US" kern="0" dirty="0">
              <a:solidFill>
                <a:srgbClr val="000000"/>
              </a:solidFill>
              <a:cs typeface="Microsoft Sans Serif" pitchFamily="34" charset="0"/>
            </a:endParaRPr>
          </a:p>
        </p:txBody>
      </p:sp>
      <p:sp>
        <p:nvSpPr>
          <p:cNvPr id="39" name="Rectangle 38"/>
          <p:cNvSpPr/>
          <p:nvPr/>
        </p:nvSpPr>
        <p:spPr bwMode="auto">
          <a:xfrm>
            <a:off x="803275" y="2311407"/>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2</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0" name="Rectangle 39"/>
          <p:cNvSpPr/>
          <p:nvPr/>
        </p:nvSpPr>
        <p:spPr bwMode="auto">
          <a:xfrm>
            <a:off x="803275" y="3007856"/>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3</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1" name="Rectangle 40"/>
          <p:cNvSpPr/>
          <p:nvPr/>
        </p:nvSpPr>
        <p:spPr bwMode="auto">
          <a:xfrm>
            <a:off x="803275" y="1614958"/>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1</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2" name="Rectangle 41"/>
          <p:cNvSpPr/>
          <p:nvPr/>
        </p:nvSpPr>
        <p:spPr bwMode="auto">
          <a:xfrm>
            <a:off x="803275" y="3704305"/>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4</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3" name="Rectangle 42"/>
          <p:cNvSpPr/>
          <p:nvPr/>
        </p:nvSpPr>
        <p:spPr bwMode="auto">
          <a:xfrm>
            <a:off x="1631950" y="1614958"/>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dirty="0"/>
              <a:t>Why performance testing? Why applications become slow? Client feedback.</a:t>
            </a:r>
            <a:endParaRPr lang="en-US" kern="0" dirty="0">
              <a:solidFill>
                <a:srgbClr val="000000"/>
              </a:solidFill>
              <a:cs typeface="Microsoft Sans Serif" pitchFamily="34" charset="0"/>
            </a:endParaRPr>
          </a:p>
        </p:txBody>
      </p:sp>
      <p:sp>
        <p:nvSpPr>
          <p:cNvPr id="44" name="Rectangle 43"/>
          <p:cNvSpPr/>
          <p:nvPr/>
        </p:nvSpPr>
        <p:spPr bwMode="auto">
          <a:xfrm>
            <a:off x="1631950" y="2309143"/>
            <a:ext cx="9502775" cy="351372"/>
          </a:xfrm>
          <a:prstGeom prst="rect">
            <a:avLst/>
          </a:prstGeom>
          <a:ln>
            <a:headEnd/>
            <a:tailEnd/>
          </a:ln>
        </p:spPr>
        <p:style>
          <a:lnRef idx="2">
            <a:schemeClr val="dk1"/>
          </a:lnRef>
          <a:fillRef idx="1">
            <a:schemeClr val="lt1"/>
          </a:fillRef>
          <a:effectRef idx="0">
            <a:schemeClr val="dk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Types of testing</a:t>
            </a:r>
          </a:p>
        </p:txBody>
      </p:sp>
      <p:sp>
        <p:nvSpPr>
          <p:cNvPr id="45" name="Rectangle 44"/>
          <p:cNvSpPr/>
          <p:nvPr/>
        </p:nvSpPr>
        <p:spPr bwMode="auto">
          <a:xfrm>
            <a:off x="1631950" y="3003328"/>
            <a:ext cx="9502775" cy="351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5786" tIns="47893" rIns="95786" bIns="47893" rtlCol="0" anchor="ctr">
            <a:noAutofit/>
          </a:bodyPr>
          <a:lstStyle/>
          <a:p>
            <a:pPr marL="325475" indent="-325475" defTabSz="956853" eaLnBrk="0" fontAlgn="base" hangingPunct="0">
              <a:spcBef>
                <a:spcPct val="0"/>
              </a:spcBef>
              <a:spcAft>
                <a:spcPct val="0"/>
              </a:spcAft>
            </a:pPr>
            <a:r>
              <a:rPr lang="en-US" kern="0" dirty="0">
                <a:solidFill>
                  <a:srgbClr val="000000"/>
                </a:solidFill>
                <a:cs typeface="Microsoft Sans Serif" pitchFamily="34" charset="0"/>
              </a:rPr>
              <a:t>Differences between Functional and Load Testing</a:t>
            </a:r>
          </a:p>
        </p:txBody>
      </p:sp>
      <p:sp>
        <p:nvSpPr>
          <p:cNvPr id="46" name="Rectangle 45"/>
          <p:cNvSpPr/>
          <p:nvPr/>
        </p:nvSpPr>
        <p:spPr bwMode="auto">
          <a:xfrm>
            <a:off x="1631950" y="3707324"/>
            <a:ext cx="9502775" cy="351372"/>
          </a:xfrm>
          <a:prstGeom prst="rect">
            <a:avLst/>
          </a:prstGeom>
          <a:solidFill>
            <a:srgbClr val="FFFFFF"/>
          </a:solid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Performance Testing – definition</a:t>
            </a:r>
            <a:endParaRPr kumimoji="0" lang="en-US" b="0" i="0" u="none" strike="noStrike" kern="0" cap="none" spc="0" normalizeH="0" baseline="0" noProof="0" dirty="0" smtClean="0">
              <a:ln>
                <a:noFill/>
              </a:ln>
              <a:solidFill>
                <a:srgbClr val="000000"/>
              </a:solidFill>
              <a:effectLst/>
              <a:uLnTx/>
              <a:uFillTx/>
              <a:cs typeface="Microsoft Sans Serif" pitchFamily="34" charset="0"/>
            </a:endParaRPr>
          </a:p>
        </p:txBody>
      </p:sp>
      <p:sp>
        <p:nvSpPr>
          <p:cNvPr id="47" name="Rectangle 46"/>
          <p:cNvSpPr/>
          <p:nvPr/>
        </p:nvSpPr>
        <p:spPr bwMode="auto">
          <a:xfrm>
            <a:off x="803275" y="4400754"/>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5</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48" name="Rectangle 47"/>
          <p:cNvSpPr/>
          <p:nvPr/>
        </p:nvSpPr>
        <p:spPr bwMode="auto">
          <a:xfrm>
            <a:off x="1631950" y="4391696"/>
            <a:ext cx="9502775" cy="351372"/>
          </a:xfrm>
          <a:prstGeom prst="rect">
            <a:avLst/>
          </a:prstGeom>
          <a:noFill/>
          <a:ln w="6350">
            <a:solidFill>
              <a:srgbClr val="B4D2F0">
                <a:lumMod val="25000"/>
              </a:srgbClr>
            </a:solidFill>
            <a:miter lim="800000"/>
            <a:headEnd/>
            <a:tailEnd/>
          </a:ln>
        </p:spPr>
        <p:txBody>
          <a:bodyPr lIns="95786" tIns="47893" rIns="95786" bIns="47893" rtlCol="0" anchor="ctr">
            <a:noAutofit/>
          </a:bodyPr>
          <a:lstStyle/>
          <a:p>
            <a:pPr marL="325475" lvl="0" indent="-325475" defTabSz="956853" eaLnBrk="0" fontAlgn="base" hangingPunct="0">
              <a:spcBef>
                <a:spcPct val="0"/>
              </a:spcBef>
              <a:spcAft>
                <a:spcPct val="0"/>
              </a:spcAft>
              <a:defRPr/>
            </a:pPr>
            <a:r>
              <a:rPr lang="en-US" kern="0" dirty="0">
                <a:solidFill>
                  <a:srgbClr val="000000"/>
                </a:solidFill>
                <a:cs typeface="Microsoft Sans Serif" pitchFamily="34" charset="0"/>
              </a:rPr>
              <a:t>Types of Performance Testing</a:t>
            </a:r>
          </a:p>
        </p:txBody>
      </p:sp>
      <p:sp>
        <p:nvSpPr>
          <p:cNvPr id="49" name="Rectangle 48"/>
          <p:cNvSpPr/>
          <p:nvPr/>
        </p:nvSpPr>
        <p:spPr bwMode="auto">
          <a:xfrm>
            <a:off x="803275" y="5023671"/>
            <a:ext cx="544274" cy="351372"/>
          </a:xfrm>
          <a:prstGeom prst="rect">
            <a:avLst/>
          </a:prstGeom>
          <a:solidFill>
            <a:srgbClr val="193296"/>
          </a:solidFill>
          <a:ln w="25400" cap="flat" cmpd="sng" algn="ctr">
            <a:solidFill>
              <a:srgbClr val="193296"/>
            </a:solidFill>
            <a:prstDash val="solid"/>
            <a:headEnd/>
            <a:tailEnd/>
          </a:ln>
          <a:effectLst/>
        </p:spPr>
        <p:txBody>
          <a:bodyPr lIns="90921" tIns="45461" rIns="90921" bIns="45461" rtlCol="0" anchor="ctr">
            <a:noAutofit/>
          </a:bodyPr>
          <a:lstStyle/>
          <a:p>
            <a:pPr marL="0" marR="0" lvl="0" indent="0" algn="ctr" defTabSz="914644" eaLnBrk="0" fontAlgn="base" latinLnBrk="0" hangingPunct="0">
              <a:lnSpc>
                <a:spcPct val="100000"/>
              </a:lnSpc>
              <a:spcBef>
                <a:spcPct val="0"/>
              </a:spcBef>
              <a:spcAft>
                <a:spcPct val="0"/>
              </a:spcAft>
              <a:buClrTx/>
              <a:buSzTx/>
              <a:buFontTx/>
              <a:buNone/>
              <a:tabLst>
                <a:tab pos="1193407" algn="l"/>
              </a:tabLst>
              <a:defRPr/>
            </a:pPr>
            <a:r>
              <a:rPr kumimoji="0" lang="en-GB" sz="2000" b="1" i="0" u="none" strike="noStrike" kern="0" cap="none" spc="0" normalizeH="0" baseline="0" noProof="0" dirty="0" smtClean="0">
                <a:ln>
                  <a:noFill/>
                </a:ln>
                <a:solidFill>
                  <a:srgbClr val="FFFFFF"/>
                </a:solidFill>
                <a:effectLst/>
                <a:uLnTx/>
                <a:uFillTx/>
                <a:ea typeface="+mn-ea"/>
                <a:cs typeface="Microsoft Sans Serif" pitchFamily="34" charset="0"/>
              </a:rPr>
              <a:t>6</a:t>
            </a:r>
            <a:endParaRPr kumimoji="0" lang="en-US" sz="2000" b="1" i="0" u="none" strike="noStrike" kern="0" cap="none" spc="0" normalizeH="0" baseline="0" noProof="0" dirty="0" smtClean="0">
              <a:ln>
                <a:noFill/>
              </a:ln>
              <a:solidFill>
                <a:srgbClr val="FFFFFF"/>
              </a:solidFill>
              <a:effectLst/>
              <a:uLnTx/>
              <a:uFillTx/>
              <a:ea typeface="+mn-ea"/>
              <a:cs typeface="Microsoft Sans Serif" pitchFamily="34" charset="0"/>
            </a:endParaRPr>
          </a:p>
        </p:txBody>
      </p:sp>
      <p:sp>
        <p:nvSpPr>
          <p:cNvPr id="20"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21"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1585798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714375" y="383121"/>
            <a:ext cx="8460000" cy="53851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25475" indent="-325475" defTabSz="956853" eaLnBrk="0" fontAlgn="base" hangingPunct="0">
              <a:spcAft>
                <a:spcPct val="0"/>
              </a:spcAft>
            </a:pPr>
            <a:r>
              <a:rPr lang="en-US" sz="2400" kern="0" dirty="0">
                <a:solidFill>
                  <a:srgbClr val="000000"/>
                </a:solidFill>
                <a:cs typeface="Microsoft Sans Serif" pitchFamily="34" charset="0"/>
              </a:rPr>
              <a:t>Differences between Functional and </a:t>
            </a:r>
            <a:r>
              <a:rPr lang="en-US" sz="2400" kern="0" dirty="0" smtClean="0">
                <a:solidFill>
                  <a:srgbClr val="000000"/>
                </a:solidFill>
                <a:cs typeface="Microsoft Sans Serif" pitchFamily="34" charset="0"/>
              </a:rPr>
              <a:t>Non-Functional Testing (1)</a:t>
            </a:r>
            <a:endParaRPr lang="en-US" sz="2400" kern="0" dirty="0">
              <a:solidFill>
                <a:srgbClr val="000000"/>
              </a:solidFill>
              <a:cs typeface="Microsoft Sans Serif" pitchFamily="34" charset="0"/>
            </a:endParaRPr>
          </a:p>
        </p:txBody>
      </p:sp>
      <p:sp>
        <p:nvSpPr>
          <p:cNvPr id="22" name="Slide Number Placeholder 21"/>
          <p:cNvSpPr>
            <a:spLocks noGrp="1"/>
          </p:cNvSpPr>
          <p:nvPr>
            <p:ph type="sldNum" sz="quarter" idx="4"/>
          </p:nvPr>
        </p:nvSpPr>
        <p:spPr>
          <a:xfrm>
            <a:off x="8610600" y="6356350"/>
            <a:ext cx="2743200" cy="365125"/>
          </a:xfrm>
        </p:spPr>
        <p:txBody>
          <a:bodyPr/>
          <a:lstStyle/>
          <a:p>
            <a:fld id="{C59099C4-BCE1-44B3-BFE8-5AF5532B939B}" type="slidenum">
              <a:rPr lang="en-GB" smtClean="0"/>
              <a:t>9</a:t>
            </a:fld>
            <a:endParaRPr lang="en-GB"/>
          </a:p>
        </p:txBody>
      </p:sp>
      <p:sp>
        <p:nvSpPr>
          <p:cNvPr id="8" name="Rectangle 9"/>
          <p:cNvSpPr txBox="1">
            <a:spLocks noChangeArrowheads="1"/>
          </p:cNvSpPr>
          <p:nvPr/>
        </p:nvSpPr>
        <p:spPr bwMode="auto">
          <a:xfrm>
            <a:off x="714375" y="1373170"/>
            <a:ext cx="2030437" cy="4814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pPr marL="0" indent="0" eaLnBrk="1" hangingPunct="1">
              <a:buFont typeface="Wingdings" pitchFamily="2" charset="2"/>
              <a:buNone/>
            </a:pPr>
            <a:r>
              <a:rPr lang="en-US" sz="1600" b="1" dirty="0"/>
              <a:t> </a:t>
            </a:r>
            <a:r>
              <a:rPr lang="en-US" sz="1600" b="1" dirty="0" smtClean="0"/>
              <a:t> Functional Testing</a:t>
            </a:r>
            <a:endParaRPr lang="lv-LV" sz="1600" b="1" dirty="0" smtClean="0"/>
          </a:p>
        </p:txBody>
      </p:sp>
      <p:graphicFrame>
        <p:nvGraphicFramePr>
          <p:cNvPr id="9" name="Table 8"/>
          <p:cNvGraphicFramePr>
            <a:graphicFrameLocks noGrp="1"/>
          </p:cNvGraphicFramePr>
          <p:nvPr>
            <p:extLst>
              <p:ext uri="{D42A27DB-BD31-4B8C-83A1-F6EECF244321}">
                <p14:modId xmlns:p14="http://schemas.microsoft.com/office/powerpoint/2010/main" val="12218472"/>
              </p:ext>
            </p:extLst>
          </p:nvPr>
        </p:nvGraphicFramePr>
        <p:xfrm>
          <a:off x="714374" y="3494213"/>
          <a:ext cx="9469071" cy="1447800"/>
        </p:xfrm>
        <a:graphic>
          <a:graphicData uri="http://schemas.openxmlformats.org/drawingml/2006/table">
            <a:tbl>
              <a:tblPr firstRow="1" bandRow="1">
                <a:tableStyleId>{5C22544A-7EE6-4342-B048-85BDC9FD1C3A}</a:tableStyleId>
              </a:tblPr>
              <a:tblGrid>
                <a:gridCol w="2833888"/>
                <a:gridCol w="6635183"/>
              </a:tblGrid>
              <a:tr h="361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400" dirty="0" smtClean="0"/>
                        <a:t>Objective</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sz="1400" dirty="0" smtClean="0"/>
                        <a:t>Example</a:t>
                      </a:r>
                      <a:endParaRPr lang="en-US" sz="1400" dirty="0" smtClean="0"/>
                    </a:p>
                  </a:txBody>
                  <a:tcPr/>
                </a:tc>
              </a:tr>
              <a:tr h="361950">
                <a:tc>
                  <a:txBody>
                    <a:bodyPr/>
                    <a:lstStyle/>
                    <a:p>
                      <a:r>
                        <a:rPr lang="en-US" sz="1400" b="1" dirty="0" smtClean="0"/>
                        <a:t>Stability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Will 2,000 concurrent hits crash the server?</a:t>
                      </a:r>
                    </a:p>
                  </a:txBody>
                  <a:tcPr/>
                </a:tc>
              </a:tr>
              <a:tr h="361950">
                <a:tc>
                  <a:txBody>
                    <a:bodyPr/>
                    <a:lstStyle/>
                    <a:p>
                      <a:r>
                        <a:rPr lang="en-US" sz="1400" b="1" dirty="0" smtClean="0"/>
                        <a:t>Performance</a:t>
                      </a:r>
                      <a:endParaRPr lang="en-US" sz="1400" dirty="0"/>
                    </a:p>
                  </a:txBody>
                  <a:tcPr/>
                </a:tc>
                <a:tc>
                  <a:txBody>
                    <a:bodyPr/>
                    <a:lstStyle/>
                    <a:p>
                      <a:r>
                        <a:rPr lang="en-US" sz="1400" b="1" dirty="0" smtClean="0"/>
                        <a:t>Is response time acceptable according to specifications?</a:t>
                      </a:r>
                      <a:endParaRPr lang="en-US" sz="1400" dirty="0"/>
                    </a:p>
                  </a:txBody>
                  <a:tcPr/>
                </a:tc>
              </a:tr>
              <a:tr h="361950">
                <a:tc>
                  <a:txBody>
                    <a:bodyPr/>
                    <a:lstStyle/>
                    <a:p>
                      <a:r>
                        <a:rPr lang="en-US" sz="1400" b="1" dirty="0" smtClean="0"/>
                        <a:t>Functionality under load</a:t>
                      </a:r>
                      <a:endParaRPr lang="en-US" sz="1400" dirty="0"/>
                    </a:p>
                  </a:txBody>
                  <a:tcPr/>
                </a:tc>
                <a:tc>
                  <a:txBody>
                    <a:bodyPr/>
                    <a:lstStyle/>
                    <a:p>
                      <a:r>
                        <a:rPr lang="en-US" sz="1400" b="1" dirty="0" smtClean="0"/>
                        <a:t>Do business processes function properly under heavy load?</a:t>
                      </a:r>
                      <a:endParaRPr lang="en-US" sz="1400" dirty="0"/>
                    </a:p>
                  </a:txBody>
                  <a:tcPr/>
                </a:tc>
              </a:tr>
            </a:tbl>
          </a:graphicData>
        </a:graphic>
      </p:graphicFrame>
      <p:sp>
        <p:nvSpPr>
          <p:cNvPr id="10" name="Rectangle 9"/>
          <p:cNvSpPr txBox="1">
            <a:spLocks noChangeArrowheads="1"/>
          </p:cNvSpPr>
          <p:nvPr/>
        </p:nvSpPr>
        <p:spPr bwMode="auto">
          <a:xfrm>
            <a:off x="714373" y="2933039"/>
            <a:ext cx="2030437" cy="4814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defPPr>
              <a:defRPr lang="en-US"/>
            </a:defPPr>
            <a:lvl1pPr indent="0" fontAlgn="base">
              <a:spcBef>
                <a:spcPct val="0"/>
              </a:spcBef>
              <a:spcAft>
                <a:spcPct val="40000"/>
              </a:spcAft>
              <a:buFont typeface="Wingdings" pitchFamily="2" charset="2"/>
              <a:buNone/>
              <a:defRPr sz="1600" b="1"/>
            </a:lvl1pPr>
            <a:lvl2pPr marL="444500" indent="-261938" eaLnBrk="0" fontAlgn="base" hangingPunct="0">
              <a:spcBef>
                <a:spcPct val="0"/>
              </a:spcBef>
              <a:spcAft>
                <a:spcPct val="40000"/>
              </a:spcAft>
              <a:buChar char="–"/>
              <a:defRPr sz="2800"/>
            </a:lvl2pPr>
            <a:lvl3pPr marL="720725" indent="-274638" eaLnBrk="0" fontAlgn="base" hangingPunct="0">
              <a:spcBef>
                <a:spcPct val="0"/>
              </a:spcBef>
              <a:spcAft>
                <a:spcPct val="40000"/>
              </a:spcAft>
              <a:buChar char="•"/>
              <a:defRPr sz="2400"/>
            </a:lvl3pPr>
            <a:lvl4pPr marL="987425" indent="-265113" eaLnBrk="0" fontAlgn="base" hangingPunct="0">
              <a:spcBef>
                <a:spcPct val="0"/>
              </a:spcBef>
              <a:spcAft>
                <a:spcPct val="40000"/>
              </a:spcAft>
              <a:buChar char="–"/>
              <a:defRPr sz="2000"/>
            </a:lvl4pPr>
            <a:lvl5pPr marL="1254125" indent="-265113" eaLnBrk="0" fontAlgn="base" hangingPunct="0">
              <a:spcBef>
                <a:spcPct val="0"/>
              </a:spcBef>
              <a:spcAft>
                <a:spcPct val="40000"/>
              </a:spcAft>
              <a:buChar char="»"/>
              <a:defRPr sz="2000"/>
            </a:lvl5pPr>
            <a:lvl6pPr marL="1711325" indent="-265113" fontAlgn="base">
              <a:spcBef>
                <a:spcPct val="0"/>
              </a:spcBef>
              <a:spcAft>
                <a:spcPct val="40000"/>
              </a:spcAft>
              <a:buChar char="»"/>
            </a:lvl6pPr>
            <a:lvl7pPr marL="2168525" indent="-265113" fontAlgn="base">
              <a:spcBef>
                <a:spcPct val="0"/>
              </a:spcBef>
              <a:spcAft>
                <a:spcPct val="40000"/>
              </a:spcAft>
              <a:buChar char="»"/>
            </a:lvl7pPr>
            <a:lvl8pPr marL="2625725" indent="-265113" fontAlgn="base">
              <a:spcBef>
                <a:spcPct val="0"/>
              </a:spcBef>
              <a:spcAft>
                <a:spcPct val="40000"/>
              </a:spcAft>
              <a:buChar char="»"/>
            </a:lvl8pPr>
            <a:lvl9pPr marL="3082925" indent="-265113" fontAlgn="base">
              <a:spcBef>
                <a:spcPct val="0"/>
              </a:spcBef>
              <a:spcAft>
                <a:spcPct val="40000"/>
              </a:spcAft>
              <a:buChar char="»"/>
            </a:lvl9pPr>
          </a:lstStyle>
          <a:p>
            <a:r>
              <a:rPr lang="en-US" dirty="0" smtClean="0"/>
              <a:t>  Non-Functional</a:t>
            </a:r>
            <a:endParaRPr lang="lv-LV" dirty="0"/>
          </a:p>
        </p:txBody>
      </p:sp>
      <p:graphicFrame>
        <p:nvGraphicFramePr>
          <p:cNvPr id="11" name="Table 10"/>
          <p:cNvGraphicFramePr>
            <a:graphicFrameLocks noGrp="1"/>
          </p:cNvGraphicFramePr>
          <p:nvPr>
            <p:extLst>
              <p:ext uri="{D42A27DB-BD31-4B8C-83A1-F6EECF244321}">
                <p14:modId xmlns:p14="http://schemas.microsoft.com/office/powerpoint/2010/main" val="2464627083"/>
              </p:ext>
            </p:extLst>
          </p:nvPr>
        </p:nvGraphicFramePr>
        <p:xfrm>
          <a:off x="714373" y="1913223"/>
          <a:ext cx="9469071" cy="725241"/>
        </p:xfrm>
        <a:graphic>
          <a:graphicData uri="http://schemas.openxmlformats.org/drawingml/2006/table">
            <a:tbl>
              <a:tblPr firstRow="1" bandRow="1">
                <a:tableStyleId>{5C22544A-7EE6-4342-B048-85BDC9FD1C3A}</a:tableStyleId>
              </a:tblPr>
              <a:tblGrid>
                <a:gridCol w="2833886"/>
                <a:gridCol w="6635185"/>
              </a:tblGrid>
              <a:tr h="362017">
                <a:tc>
                  <a:txBody>
                    <a:bodyPr/>
                    <a:lstStyle/>
                    <a:p>
                      <a:r>
                        <a:rPr lang="fi-FI" sz="1400" dirty="0" smtClean="0"/>
                        <a:t>Objective</a:t>
                      </a:r>
                      <a:endParaRPr lang="en-US" sz="1400" dirty="0"/>
                    </a:p>
                  </a:txBody>
                  <a:tcPr/>
                </a:tc>
                <a:tc>
                  <a:txBody>
                    <a:bodyPr/>
                    <a:lstStyle/>
                    <a:p>
                      <a:r>
                        <a:rPr lang="fi-FI" sz="1400" dirty="0" smtClean="0"/>
                        <a:t>Example</a:t>
                      </a:r>
                      <a:endParaRPr lang="en-US" sz="1400" dirty="0"/>
                    </a:p>
                  </a:txBody>
                  <a:tcPr/>
                </a:tc>
              </a:tr>
              <a:tr h="363224">
                <a:tc>
                  <a:txBody>
                    <a:bodyPr/>
                    <a:lstStyle/>
                    <a:p>
                      <a:r>
                        <a:rPr lang="en-US" sz="1400" b="1" dirty="0" smtClean="0"/>
                        <a:t>Functionality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Do business processes function properly after implementation?</a:t>
                      </a:r>
                    </a:p>
                  </a:txBody>
                  <a:tcPr/>
                </a:tc>
              </a:tr>
            </a:tbl>
          </a:graphicData>
        </a:graphic>
      </p:graphicFrame>
      <p:sp>
        <p:nvSpPr>
          <p:cNvPr id="4" name="Rectangle 3"/>
          <p:cNvSpPr/>
          <p:nvPr/>
        </p:nvSpPr>
        <p:spPr>
          <a:xfrm>
            <a:off x="714374" y="5074516"/>
            <a:ext cx="9469072" cy="369332"/>
          </a:xfrm>
          <a:prstGeom prst="rect">
            <a:avLst/>
          </a:prstGeom>
        </p:spPr>
        <p:txBody>
          <a:bodyPr wrap="square">
            <a:spAutoFit/>
          </a:bodyPr>
          <a:lstStyle/>
          <a:p>
            <a:r>
              <a:rPr lang="en-US" dirty="0">
                <a:solidFill>
                  <a:srgbClr val="666666"/>
                </a:solidFill>
                <a:latin typeface="NeueHaasGroteskText W01"/>
              </a:rPr>
              <a:t> </a:t>
            </a:r>
            <a:r>
              <a:rPr lang="en-US" sz="1600" dirty="0"/>
              <a:t>A login request shall be responded to in 1 second or less under a typical daily load of 1,000 requests per minute.</a:t>
            </a:r>
            <a:endParaRPr lang="de-DE" sz="1600" dirty="0"/>
          </a:p>
        </p:txBody>
      </p:sp>
      <p:sp>
        <p:nvSpPr>
          <p:cNvPr id="12" name="Date Placeholder 49"/>
          <p:cNvSpPr>
            <a:spLocks noGrp="1"/>
          </p:cNvSpPr>
          <p:nvPr>
            <p:ph type="dt" sz="half" idx="2"/>
          </p:nvPr>
        </p:nvSpPr>
        <p:spPr>
          <a:xfrm>
            <a:off x="2353226" y="6522316"/>
            <a:ext cx="1274355" cy="365125"/>
          </a:xfrm>
        </p:spPr>
        <p:txBody>
          <a:bodyPr/>
          <a:lstStyle/>
          <a:p>
            <a:r>
              <a:rPr lang="en-US" dirty="0" smtClean="0"/>
              <a:t>04/12/2018</a:t>
            </a:r>
          </a:p>
          <a:p>
            <a:endParaRPr lang="en-GB" dirty="0"/>
          </a:p>
        </p:txBody>
      </p:sp>
      <p:sp>
        <p:nvSpPr>
          <p:cNvPr id="13" name="Footer Placeholder 50"/>
          <p:cNvSpPr>
            <a:spLocks noGrp="1"/>
          </p:cNvSpPr>
          <p:nvPr>
            <p:ph type="ftr" sz="quarter" idx="3"/>
          </p:nvPr>
        </p:nvSpPr>
        <p:spPr>
          <a:xfrm>
            <a:off x="4186382" y="6522316"/>
            <a:ext cx="4114800" cy="365125"/>
          </a:xfrm>
        </p:spPr>
        <p:txBody>
          <a:bodyPr/>
          <a:lstStyle/>
          <a:p>
            <a:r>
              <a:rPr lang="en-GB" dirty="0" smtClean="0"/>
              <a:t>Author: Daniel Condurache </a:t>
            </a:r>
          </a:p>
          <a:p>
            <a:endParaRPr lang="en-GB" dirty="0"/>
          </a:p>
        </p:txBody>
      </p:sp>
    </p:spTree>
    <p:extLst>
      <p:ext uri="{BB962C8B-B14F-4D97-AF65-F5344CB8AC3E}">
        <p14:creationId xmlns:p14="http://schemas.microsoft.com/office/powerpoint/2010/main" val="241420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w6hA46cO06I2tuKfwIru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GroupDivision xmlns="432D0110-B294-4945-B42F-957CDE77AB5B" xsi:nil="true"/>
    <BusinessLine xmlns="432D0110-B294-4945-B42F-957CDE77AB5B" xsi:nil="true"/>
    <Category xmlns="432d0110-b294-4945-b42f-957cde77ab5b">
      <Value>Induction</Value>
    </Category>
    <CorporateDivision xmlns="432D0110-B294-4945-B42F-957CDE77AB5B" xsi:nil="true"/>
    <UserName xmlns="432D0110-B294-4945-B42F-957CDE77AB5B">, </UserName>
    <Email xmlns="432D0110-B294-4945-B42F-957CDE77AB5B" xsi:nil="true"/>
    <DBDirID xmlns="432D0110-B294-4945-B42F-957CDE77AB5B" xsi:nil="true"/>
    <BusinessDivision xmlns="432D0110-B294-4945-B42F-957CDE77AB5B" xsi:nil="true"/>
    <Country xmlns="432D0110-B294-4945-B42F-957CDE77AB5B" xsi:nil="true"/>
    <Details xmlns="432d0110-b294-4945-b42f-957cde77ab5b" xsi:nil="true"/>
    <Department xmlns="432D0110-B294-4945-B42F-957CDE77AB5B" xsi:nil="true"/>
    <Team xmlns="432D0110-B294-4945-B42F-957CDE77AB5B" xsi:nil="true"/>
    <_dlc_DocId xmlns="b101ae57-9424-429e-8395-8d55d26f35c8">RJQWZJC2HMHT-147525638-166</_dlc_DocId>
    <_dlc_DocIdUrl xmlns="b101ae57-9424-429e-8395-8d55d26f35c8">
      <Url>https://dspace.de.intranet.db.com/site3656/_layouts/DocIdRedir.aspx?ID=RJQWZJC2HMHT-147525638-166</Url>
      <Description>RJQWZJC2HMHT-147525638-166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B Base Content Type" ma:contentTypeID="0x010100C777E5E4CC2845A982076CBB472177EA00F2E0314771A1D64084AA18DB50B05139" ma:contentTypeVersion="2" ma:contentTypeDescription="DB Base Content Type" ma:contentTypeScope="" ma:versionID="cbd4f5ed6c3c47cb59ad6d972d06ee69">
  <xsd:schema xmlns:xsd="http://www.w3.org/2001/XMLSchema" xmlns:xs="http://www.w3.org/2001/XMLSchema" xmlns:p="http://schemas.microsoft.com/office/2006/metadata/properties" xmlns:ns2="432D0110-B294-4945-B42F-957CDE77AB5B" xmlns:ns3="b101ae57-9424-429e-8395-8d55d26f35c8" xmlns:ns4="432d0110-b294-4945-b42f-957cde77ab5b" targetNamespace="http://schemas.microsoft.com/office/2006/metadata/properties" ma:root="true" ma:fieldsID="4b47954479b3f75b998fd03e7d01d83c" ns2:_="" ns3:_="" ns4:_="">
    <xsd:import namespace="432D0110-B294-4945-B42F-957CDE77AB5B"/>
    <xsd:import namespace="b101ae57-9424-429e-8395-8d55d26f35c8"/>
    <xsd:import namespace="432d0110-b294-4945-b42f-957cde77ab5b"/>
    <xsd:element name="properties">
      <xsd:complexType>
        <xsd:sequence>
          <xsd:element name="documentManagement">
            <xsd:complexType>
              <xsd:all>
                <xsd:element ref="ns2:UserName" minOccurs="0"/>
                <xsd:element ref="ns2:Email" minOccurs="0"/>
                <xsd:element ref="ns2:DBDirID" minOccurs="0"/>
                <xsd:element ref="ns2:BusinessDivision" minOccurs="0"/>
                <xsd:element ref="ns2:BusinessLine" minOccurs="0"/>
                <xsd:element ref="ns2:Department" minOccurs="0"/>
                <xsd:element ref="ns2:Team" minOccurs="0"/>
                <xsd:element ref="ns2:Country" minOccurs="0"/>
                <xsd:element ref="ns2:GroupDivision" minOccurs="0"/>
                <xsd:element ref="ns2:CorporateDivision" minOccurs="0"/>
                <xsd:element ref="ns3:_dlc_DocId" minOccurs="0"/>
                <xsd:element ref="ns3:_dlc_DocIdUrl" minOccurs="0"/>
                <xsd:element ref="ns3:_dlc_DocIdPersistId" minOccurs="0"/>
                <xsd:element ref="ns4:Category" minOccurs="0"/>
                <xsd:element ref="ns4: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D0110-B294-4945-B42F-957CDE77AB5B" elementFormDefault="qualified">
    <xsd:import namespace="http://schemas.microsoft.com/office/2006/documentManagement/types"/>
    <xsd:import namespace="http://schemas.microsoft.com/office/infopath/2007/PartnerControls"/>
    <xsd:element name="UserName" ma:index="8" nillable="true" ma:displayName="UserName" ma:internalName="UserName" ma:readOnly="false">
      <xsd:simpleType>
        <xsd:restriction base="dms:Text"/>
      </xsd:simpleType>
    </xsd:element>
    <xsd:element name="Email" ma:index="9" nillable="true" ma:displayName="Email" ma:internalName="Email" ma:readOnly="false">
      <xsd:simpleType>
        <xsd:restriction base="dms:Text"/>
      </xsd:simpleType>
    </xsd:element>
    <xsd:element name="DBDirID" ma:index="10" nillable="true" ma:displayName="DBDirID" ma:internalName="DBDirID" ma:readOnly="false">
      <xsd:simpleType>
        <xsd:restriction base="dms:Text"/>
      </xsd:simpleType>
    </xsd:element>
    <xsd:element name="BusinessDivision" ma:index="11" nillable="true" ma:displayName="Business Division" ma:internalName="BusinessDivision" ma:readOnly="false">
      <xsd:simpleType>
        <xsd:restriction base="dms:Text"/>
      </xsd:simpleType>
    </xsd:element>
    <xsd:element name="BusinessLine" ma:index="12" nillable="true" ma:displayName="Business Line" ma:internalName="BusinessLine" ma:readOnly="false">
      <xsd:simpleType>
        <xsd:restriction base="dms:Text"/>
      </xsd:simpleType>
    </xsd:element>
    <xsd:element name="Department" ma:index="13" nillable="true" ma:displayName="Department" ma:internalName="Department" ma:readOnly="false">
      <xsd:simpleType>
        <xsd:restriction base="dms:Text"/>
      </xsd:simpleType>
    </xsd:element>
    <xsd:element name="Team" ma:index="14" nillable="true" ma:displayName="Team" ma:internalName="Team" ma:readOnly="false">
      <xsd:simpleType>
        <xsd:restriction base="dms:Text"/>
      </xsd:simpleType>
    </xsd:element>
    <xsd:element name="Country" ma:index="15" nillable="true" ma:displayName="Country" ma:internalName="Country" ma:readOnly="false">
      <xsd:simpleType>
        <xsd:restriction base="dms:Text"/>
      </xsd:simpleType>
    </xsd:element>
    <xsd:element name="GroupDivision" ma:index="16" nillable="true" ma:displayName="Group Division" ma:internalName="GroupDivision" ma:readOnly="false">
      <xsd:simpleType>
        <xsd:restriction base="dms:Text"/>
      </xsd:simpleType>
    </xsd:element>
    <xsd:element name="CorporateDivision" ma:index="17" nillable="true" ma:displayName="Corporate Division" ma:internalName="CorporateDivis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01ae57-9424-429e-8395-8d55d26f35c8"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32d0110-b294-4945-b42f-957cde77ab5b" elementFormDefault="qualified">
    <xsd:import namespace="http://schemas.microsoft.com/office/2006/documentManagement/types"/>
    <xsd:import namespace="http://schemas.microsoft.com/office/infopath/2007/PartnerControls"/>
    <xsd:element name="Category" ma:index="21" nillable="true" ma:displayName="Category" ma:internalName="Category" ma:requiredMultiChoice="true">
      <xsd:complexType>
        <xsd:complexContent>
          <xsd:extension base="dms:MultiChoice">
            <xsd:sequence>
              <xsd:element name="Value" maxOccurs="unbounded" minOccurs="0" nillable="true">
                <xsd:simpleType>
                  <xsd:restriction base="dms:Choice">
                    <xsd:enumeration value="Compliance"/>
                    <xsd:enumeration value="Finance"/>
                    <xsd:enumeration value="Facility"/>
                    <xsd:enumeration value="IT"/>
                    <xsd:enumeration value="HR"/>
                    <xsd:enumeration value="General"/>
                    <xsd:enumeration value="Induction"/>
                    <xsd:enumeration value="Boot Camp"/>
                    <xsd:enumeration value="Health and Safety"/>
                  </xsd:restriction>
                </xsd:simpleType>
              </xsd:element>
            </xsd:sequence>
          </xsd:extension>
        </xsd:complexContent>
      </xsd:complexType>
    </xsd:element>
    <xsd:element name="Details" ma:index="22" nillable="true" ma:displayName="Details" ma:internalName="Detail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C45C8C-B4FF-4164-8AAE-14D0F774B39F}">
  <ds:schemaRefs>
    <ds:schemaRef ds:uri="http://schemas.microsoft.com/sharepoint/events"/>
  </ds:schemaRefs>
</ds:datastoreItem>
</file>

<file path=customXml/itemProps2.xml><?xml version="1.0" encoding="utf-8"?>
<ds:datastoreItem xmlns:ds="http://schemas.openxmlformats.org/officeDocument/2006/customXml" ds:itemID="{DAE2F2C9-B7D3-45A1-BAC9-FAAE84621E5F}">
  <ds:schemaRefs>
    <ds:schemaRef ds:uri="432d0110-b294-4945-b42f-957cde77ab5b"/>
    <ds:schemaRef ds:uri="http://schemas.microsoft.com/office/2006/documentManagement/types"/>
    <ds:schemaRef ds:uri="432D0110-B294-4945-B42F-957CDE77AB5B"/>
    <ds:schemaRef ds:uri="b101ae57-9424-429e-8395-8d55d26f35c8"/>
    <ds:schemaRef ds:uri="http://schemas.microsoft.com/office/2006/metadata/properties"/>
    <ds:schemaRef ds:uri="http://purl.org/dc/dcmitype/"/>
    <ds:schemaRef ds:uri="http://schemas.openxmlformats.org/package/2006/metadata/core-properties"/>
    <ds:schemaRef ds:uri="http://purl.org/dc/elements/1.1/"/>
    <ds:schemaRef ds:uri="http://purl.org/dc/term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896736DD-D7EA-4060-B660-8057F0CD5BDD}">
  <ds:schemaRefs>
    <ds:schemaRef ds:uri="http://schemas.microsoft.com/sharepoint/v3/contenttype/forms"/>
  </ds:schemaRefs>
</ds:datastoreItem>
</file>

<file path=customXml/itemProps4.xml><?xml version="1.0" encoding="utf-8"?>
<ds:datastoreItem xmlns:ds="http://schemas.openxmlformats.org/officeDocument/2006/customXml" ds:itemID="{E6871EDF-36EC-4D4B-B949-5277569060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D0110-B294-4945-B42F-957CDE77AB5B"/>
    <ds:schemaRef ds:uri="b101ae57-9424-429e-8395-8d55d26f35c8"/>
    <ds:schemaRef ds:uri="432d0110-b294-4945-b42f-957cde77ab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1839</Words>
  <Application>Microsoft Office PowerPoint</Application>
  <PresentationFormat>Widescreen</PresentationFormat>
  <Paragraphs>404</Paragraphs>
  <Slides>24</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3" baseType="lpstr">
      <vt:lpstr>arial unicode ms</vt:lpstr>
      <vt:lpstr>Arial</vt:lpstr>
      <vt:lpstr>Calibri</vt:lpstr>
      <vt:lpstr>Calibri Light</vt:lpstr>
      <vt:lpstr>Microsoft Sans Serif</vt:lpstr>
      <vt:lpstr>NeueHaasGroteskText W01</vt:lpstr>
      <vt:lpstr>Wingdings</vt:lpstr>
      <vt:lpstr>Office Theme</vt:lpstr>
      <vt:lpstr>Financial Computing Master   Performance Testing  4th December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Testing Types Nomenclature (1) </vt:lpstr>
      <vt:lpstr>Performance Testing Types Nomenclature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Financial Computing Master    Performance Testing  QA       </vt:lpstr>
      <vt:lpstr>Custom Show 1</vt:lpstr>
    </vt:vector>
  </TitlesOfParts>
  <Company>Deutsche Bank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Condurache</dc:creator>
  <cp:keywords>For internal use only</cp:keywords>
  <cp:lastModifiedBy>Daniel Condurache</cp:lastModifiedBy>
  <cp:revision>1061</cp:revision>
  <cp:lastPrinted>2015-05-14T09:48:28Z</cp:lastPrinted>
  <dcterms:created xsi:type="dcterms:W3CDTF">2015-04-13T06:09:41Z</dcterms:created>
  <dcterms:modified xsi:type="dcterms:W3CDTF">2018-11-29T10:15:30Z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662b8a81-ca1a-45fd-a16d-cbf57ae24879</vt:lpwstr>
  </property>
  <property fmtid="{D5CDD505-2E9C-101B-9397-08002B2CF9AE}" pid="3" name="ContentTypeId">
    <vt:lpwstr>0x010100C777E5E4CC2845A982076CBB472177EA00F2E0314771A1D64084AA18DB50B05139</vt:lpwstr>
  </property>
  <property fmtid="{D5CDD505-2E9C-101B-9397-08002B2CF9AE}" pid="4" name="_dlc_DocIdItemGuid">
    <vt:lpwstr>2a3d7b85-0be8-41ea-afd0-884671f64403</vt:lpwstr>
  </property>
  <property fmtid="{D5CDD505-2E9C-101B-9397-08002B2CF9AE}" pid="5" name="db.comClassification">
    <vt:lpwstr>For internal use only</vt:lpwstr>
  </property>
  <property fmtid="{D5CDD505-2E9C-101B-9397-08002B2CF9AE}" pid="6" name="aliashDocumentMarking">
    <vt:lpwstr>For internal use only</vt:lpwstr>
  </property>
</Properties>
</file>