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73" r:id="rId10"/>
    <p:sldId id="276" r:id="rId11"/>
    <p:sldId id="268" r:id="rId12"/>
    <p:sldId id="271" r:id="rId13"/>
    <p:sldId id="272" r:id="rId14"/>
    <p:sldId id="269" r:id="rId15"/>
    <p:sldId id="267" r:id="rId16"/>
    <p:sldId id="270" r:id="rId17"/>
    <p:sldId id="274" r:id="rId18"/>
    <p:sldId id="275" r:id="rId19"/>
    <p:sldId id="277" r:id="rId20"/>
    <p:sldId id="284" r:id="rId21"/>
    <p:sldId id="285" r:id="rId22"/>
    <p:sldId id="266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5982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5648F47-1916-6042-9DF9-5B7E44EA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37" y="486133"/>
            <a:ext cx="11197944" cy="5895845"/>
          </a:xfrm>
          <a:prstGeom prst="rect">
            <a:avLst/>
          </a:prstGeom>
        </p:spPr>
      </p:pic>
      <p:sp>
        <p:nvSpPr>
          <p:cNvPr id="6" name="平行四辺形 5">
            <a:extLst>
              <a:ext uri="{FF2B5EF4-FFF2-40B4-BE49-F238E27FC236}">
                <a16:creationId xmlns:a16="http://schemas.microsoft.com/office/drawing/2014/main" id="{F92A8E0E-7AC9-4249-83C2-315856A5C209}"/>
              </a:ext>
            </a:extLst>
          </p:cNvPr>
          <p:cNvSpPr/>
          <p:nvPr/>
        </p:nvSpPr>
        <p:spPr>
          <a:xfrm>
            <a:off x="5575467" y="486135"/>
            <a:ext cx="5582532" cy="590309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BC73DA-2F2E-2442-8596-3B362BEB1D12}"/>
              </a:ext>
            </a:extLst>
          </p:cNvPr>
          <p:cNvSpPr/>
          <p:nvPr/>
        </p:nvSpPr>
        <p:spPr>
          <a:xfrm>
            <a:off x="7995615" y="486134"/>
            <a:ext cx="3727048" cy="58857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E46DD5-1962-1C44-812A-B1FC49B2E575}"/>
              </a:ext>
            </a:extLst>
          </p:cNvPr>
          <p:cNvSpPr txBox="1"/>
          <p:nvPr/>
        </p:nvSpPr>
        <p:spPr>
          <a:xfrm>
            <a:off x="7726096" y="1899692"/>
            <a:ext cx="4190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latin typeface="+mj-ea"/>
                <a:ea typeface="+mj-ea"/>
              </a:rPr>
              <a:t>最終発表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765681BA-3224-E048-837D-A7DBF8E166DA}"/>
              </a:ext>
            </a:extLst>
          </p:cNvPr>
          <p:cNvSpPr txBox="1">
            <a:spLocks/>
          </p:cNvSpPr>
          <p:nvPr/>
        </p:nvSpPr>
        <p:spPr>
          <a:xfrm>
            <a:off x="6242285" y="3324643"/>
            <a:ext cx="5282601" cy="105329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6000" dirty="0" err="1"/>
              <a:t>TeamF</a:t>
            </a:r>
            <a:r>
              <a:rPr lang="en-US" altLang="ja-JP" dirty="0" err="1"/>
              <a:t>:</a:t>
            </a:r>
            <a:r>
              <a:rPr lang="en-US" altLang="ja-JP" dirty="0" err="1">
                <a:solidFill>
                  <a:schemeClr val="accent6"/>
                </a:solidFill>
                <a:latin typeface="+mj-ea"/>
              </a:rPr>
              <a:t>Web</a:t>
            </a:r>
            <a:r>
              <a:rPr lang="ja-JP" altLang="en-US">
                <a:solidFill>
                  <a:schemeClr val="accent6"/>
                </a:solidFill>
                <a:latin typeface="+mj-ea"/>
              </a:rPr>
              <a:t>未経験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72D93D43-4B20-854D-9134-DA197E0D5C4D}"/>
              </a:ext>
            </a:extLst>
          </p:cNvPr>
          <p:cNvSpPr/>
          <p:nvPr/>
        </p:nvSpPr>
        <p:spPr>
          <a:xfrm>
            <a:off x="9550613" y="4334158"/>
            <a:ext cx="1974273" cy="4675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石黒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>
                <a:solidFill>
                  <a:schemeClr val="tx1"/>
                </a:solidFill>
              </a:rPr>
              <a:t>湧大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13D1715E-A8C8-0244-8D29-7B2DEC3EC81F}"/>
              </a:ext>
            </a:extLst>
          </p:cNvPr>
          <p:cNvSpPr/>
          <p:nvPr/>
        </p:nvSpPr>
        <p:spPr>
          <a:xfrm>
            <a:off x="5074686" y="4375782"/>
            <a:ext cx="1974273" cy="4675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石黒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>
                <a:solidFill>
                  <a:schemeClr val="tx1"/>
                </a:solidFill>
              </a:rPr>
              <a:t>湧大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E15FB8E8-C441-2241-9C02-DAED4A5CD153}"/>
              </a:ext>
            </a:extLst>
          </p:cNvPr>
          <p:cNvSpPr/>
          <p:nvPr/>
        </p:nvSpPr>
        <p:spPr>
          <a:xfrm>
            <a:off x="7372141" y="4395306"/>
            <a:ext cx="1974273" cy="4675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石黒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>
                <a:solidFill>
                  <a:schemeClr val="tx1"/>
                </a:solidFill>
              </a:rPr>
              <a:t>湧大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545D443-66A9-1D4E-BAA8-495BD075FCA2}"/>
              </a:ext>
            </a:extLst>
          </p:cNvPr>
          <p:cNvSpPr/>
          <p:nvPr/>
        </p:nvSpPr>
        <p:spPr>
          <a:xfrm>
            <a:off x="8635563" y="5224428"/>
            <a:ext cx="1974273" cy="4675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石黒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>
                <a:solidFill>
                  <a:schemeClr val="tx1"/>
                </a:solidFill>
              </a:rPr>
              <a:t>湧大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E80E8A1-4216-1244-8A93-FA646C2AED80}"/>
              </a:ext>
            </a:extLst>
          </p:cNvPr>
          <p:cNvSpPr/>
          <p:nvPr/>
        </p:nvSpPr>
        <p:spPr>
          <a:xfrm>
            <a:off x="6195381" y="5224429"/>
            <a:ext cx="1974273" cy="4675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石黒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>
                <a:solidFill>
                  <a:schemeClr val="tx1"/>
                </a:solidFill>
              </a:rPr>
              <a:t>湧大</a:t>
            </a:r>
          </a:p>
        </p:txBody>
      </p:sp>
    </p:spTree>
    <p:extLst>
      <p:ext uri="{BB962C8B-B14F-4D97-AF65-F5344CB8AC3E}">
        <p14:creationId xmlns:p14="http://schemas.microsoft.com/office/powerpoint/2010/main" val="185411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8D5D3-B7BD-754E-9DCC-D97E520E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ターゲット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A6FD54-3024-584D-B34D-8FCEDD53E9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95401" y="2556932"/>
            <a:ext cx="96011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ja-JP" altLang="en-US" sz="8800">
                <a:solidFill>
                  <a:srgbClr val="FF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</a:rPr>
              <a:t>議論</a:t>
            </a:r>
          </a:p>
        </p:txBody>
      </p:sp>
    </p:spTree>
    <p:extLst>
      <p:ext uri="{BB962C8B-B14F-4D97-AF65-F5344CB8AC3E}">
        <p14:creationId xmlns:p14="http://schemas.microsoft.com/office/powerpoint/2010/main" val="150599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3F8F0-49D5-E042-981C-4DB861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3600"/>
              <a:t>機能</a:t>
            </a:r>
            <a:r>
              <a:rPr kumimoji="1" lang="en-US" altLang="ja-JP" sz="3600" dirty="0"/>
              <a:t>①</a:t>
            </a:r>
            <a:r>
              <a:rPr kumimoji="1" lang="ja-JP" altLang="en-US" sz="3600"/>
              <a:t>：</a:t>
            </a:r>
            <a:br>
              <a:rPr kumimoji="1" lang="en-US" altLang="ja-JP" sz="3600" dirty="0"/>
            </a:br>
            <a:r>
              <a:rPr kumimoji="1" lang="ja-JP" altLang="en-US" sz="3600"/>
              <a:t>　　　　年齢問わず誰もが使いやすいサービスに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B36E-4EAC-1E49-9B2B-62C98809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・チャットや音声入力によってインタラクティブにサービスを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642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3F8F0-49D5-E042-981C-4DB861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ja-JP" altLang="en-US" sz="3600"/>
              <a:t>機能</a:t>
            </a:r>
            <a:r>
              <a:rPr kumimoji="1" lang="en-US" altLang="ja-JP" sz="3600" dirty="0"/>
              <a:t>②</a:t>
            </a:r>
            <a:r>
              <a:rPr kumimoji="1" lang="ja-JP" altLang="en-US" sz="3600"/>
              <a:t>：</a:t>
            </a:r>
            <a:br>
              <a:rPr kumimoji="1" lang="en-US" altLang="ja-JP" sz="3600" dirty="0"/>
            </a:br>
            <a:r>
              <a:rPr kumimoji="1" lang="ja-JP" altLang="en-US" sz="3600"/>
              <a:t>　　　　提供する情報は個々の利用者に合ったものを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B36E-4EAC-1E49-9B2B-62C98809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・インプットされた情報はデータとして蓄積する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・</a:t>
            </a:r>
            <a:r>
              <a:rPr kumimoji="1" lang="en-US" altLang="ja-JP" dirty="0"/>
              <a:t>AI</a:t>
            </a:r>
            <a:r>
              <a:rPr lang="ja-JP" altLang="en-US"/>
              <a:t>を利用したデータの分析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・過去のデータを元にアウトプットする要素をコミットする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100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3F8F0-49D5-E042-981C-4DB861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3600"/>
              <a:t>機能</a:t>
            </a:r>
            <a:r>
              <a:rPr lang="en-US" altLang="ja-JP" sz="3600" dirty="0"/>
              <a:t>③</a:t>
            </a:r>
            <a:r>
              <a:rPr kumimoji="1" lang="ja-JP" altLang="en-US" sz="3600"/>
              <a:t>：</a:t>
            </a:r>
            <a:br>
              <a:rPr kumimoji="1" lang="en-US" altLang="ja-JP" sz="3600" dirty="0"/>
            </a:br>
            <a:r>
              <a:rPr lang="ja-JP" altLang="en-US" sz="3600"/>
              <a:t>　　　　“疲労度”や“うつ”の発生を抑制したい！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B36E-4EAC-1E49-9B2B-62C98809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・疲労度を算出する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・データの見える化を実現する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・場合によっては適切な医療機関に行くように通知する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351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3F8F0-49D5-E042-981C-4DB861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DFD/</a:t>
            </a:r>
            <a:r>
              <a:rPr kumimoji="1" lang="ja-JP" altLang="en-US"/>
              <a:t>実装内容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AFDF4BE-6EF9-9849-B127-C11A3E132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423" y="2557463"/>
            <a:ext cx="4931153" cy="3317875"/>
          </a:xfrm>
        </p:spPr>
      </p:pic>
    </p:spTree>
    <p:extLst>
      <p:ext uri="{BB962C8B-B14F-4D97-AF65-F5344CB8AC3E}">
        <p14:creationId xmlns:p14="http://schemas.microsoft.com/office/powerpoint/2010/main" val="2519403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3F8F0-49D5-E042-981C-4DB861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B36E-4EAC-1E49-9B2B-62C98809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29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3F8F0-49D5-E042-981C-4DB861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システム構成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D76D466-8837-6B48-803A-A4A3A41B6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702" y="2557463"/>
            <a:ext cx="3390595" cy="3317875"/>
          </a:xfrm>
        </p:spPr>
      </p:pic>
    </p:spTree>
    <p:extLst>
      <p:ext uri="{BB962C8B-B14F-4D97-AF65-F5344CB8AC3E}">
        <p14:creationId xmlns:p14="http://schemas.microsoft.com/office/powerpoint/2010/main" val="510895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8D5D3-B7BD-754E-9DCC-D97E520E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SWOT</a:t>
            </a:r>
            <a:r>
              <a:rPr kumimoji="1" lang="ja-JP" altLang="en-US"/>
              <a:t>分析</a:t>
            </a:r>
            <a:br>
              <a:rPr kumimoji="1" lang="en-US" altLang="ja-JP" dirty="0"/>
            </a:br>
            <a:r>
              <a:rPr kumimoji="1" lang="en-US" altLang="ja-JP" dirty="0"/>
              <a:t>~</a:t>
            </a:r>
            <a:r>
              <a:rPr kumimoji="1" lang="ja-JP" altLang="en-US"/>
              <a:t>このサービスの強みは？</a:t>
            </a:r>
            <a:r>
              <a:rPr kumimoji="1" lang="en-US" altLang="ja-JP" dirty="0"/>
              <a:t>~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4CFE5C-E2D3-2149-8753-6512FDEF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競合サービスに勝つための</a:t>
            </a:r>
            <a:r>
              <a:rPr lang="ja-JP" altLang="en-US"/>
              <a:t>戦略、</a:t>
            </a:r>
            <a:r>
              <a:rPr lang="en-US" altLang="ja-JP" dirty="0"/>
              <a:t>Point</a:t>
            </a:r>
          </a:p>
          <a:p>
            <a:r>
              <a:rPr lang="ja-JP" altLang="en-US"/>
              <a:t>そもそも競合サービスは？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F2AB59-C806-984D-8509-FA77A5ED0715}"/>
              </a:ext>
            </a:extLst>
          </p:cNvPr>
          <p:cNvSpPr txBox="1"/>
          <p:nvPr/>
        </p:nvSpPr>
        <p:spPr>
          <a:xfrm>
            <a:off x="1858617" y="3606320"/>
            <a:ext cx="29022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>
                <a:solidFill>
                  <a:srgbClr val="FF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</a:rPr>
              <a:t>議論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CA81305-E475-6845-B97D-FAE1A651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737" y="3282674"/>
            <a:ext cx="39751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8D5D3-B7BD-754E-9DCC-D97E520E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/>
              <a:t>まとめ</a:t>
            </a:r>
            <a:r>
              <a:rPr lang="en-US" altLang="ja-JP" dirty="0"/>
              <a:t>】</a:t>
            </a:r>
            <a:r>
              <a:rPr kumimoji="1" lang="en-US" altLang="ja-JP" dirty="0"/>
              <a:t>3C</a:t>
            </a:r>
            <a:r>
              <a:rPr kumimoji="1" lang="ja-JP" altLang="en-US"/>
              <a:t>分析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A9E3D747-4B2A-C644-9C70-29E1D08CC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589" y="2557463"/>
            <a:ext cx="6300822" cy="3317875"/>
          </a:xfrm>
        </p:spPr>
      </p:pic>
    </p:spTree>
    <p:extLst>
      <p:ext uri="{BB962C8B-B14F-4D97-AF65-F5344CB8AC3E}">
        <p14:creationId xmlns:p14="http://schemas.microsoft.com/office/powerpoint/2010/main" val="233916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8D5D3-B7BD-754E-9DCC-D97E520E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>
                <a:ln w="3175" cmpd="sng"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C</a:t>
            </a:r>
            <a:r>
              <a:rPr kumimoji="1" lang="en-US" altLang="ja-JP" sz="4800" dirty="0">
                <a:solidFill>
                  <a:srgbClr val="0070C0"/>
                </a:solidFill>
              </a:rPr>
              <a:t>ustomer </a:t>
            </a:r>
            <a:r>
              <a:rPr kumimoji="1" lang="en-US" altLang="ja-JP" sz="4800" dirty="0">
                <a:solidFill>
                  <a:schemeClr val="accent6"/>
                </a:solidFill>
              </a:rPr>
              <a:t>/</a:t>
            </a:r>
            <a:r>
              <a:rPr kumimoji="1" lang="en-US" altLang="ja-JP" sz="4800" dirty="0">
                <a:solidFill>
                  <a:schemeClr val="tx1"/>
                </a:solidFill>
              </a:rPr>
              <a:t>[</a:t>
            </a:r>
            <a:r>
              <a:rPr kumimoji="1" lang="ja-JP" altLang="en-US" sz="4800">
                <a:solidFill>
                  <a:schemeClr val="tx1"/>
                </a:solidFill>
              </a:rPr>
              <a:t>市場環境</a:t>
            </a:r>
            <a:r>
              <a:rPr kumimoji="1" lang="en-US" altLang="ja-JP" sz="4800" dirty="0">
                <a:solidFill>
                  <a:schemeClr val="tx1"/>
                </a:solidFill>
              </a:rPr>
              <a:t>]</a:t>
            </a:r>
            <a:endParaRPr kumimoji="1" lang="ja-JP" altLang="en-US" sz="480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4CFE5C-E2D3-2149-8753-6512FDEF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明確なターゲット</a:t>
            </a:r>
          </a:p>
          <a:p>
            <a:r>
              <a:rPr lang="ja-JP" altLang="en-US"/>
              <a:t>顧客の具体的な声</a:t>
            </a:r>
          </a:p>
          <a:p>
            <a:r>
              <a:rPr lang="ja-JP" altLang="en-US"/>
              <a:t>顧客の深層ニーズ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74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B607C-DF5B-C74F-9B40-5EE70A82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17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+mj-ea"/>
              </a:rPr>
              <a:t>世の中</a:t>
            </a:r>
            <a:r>
              <a:rPr kumimoji="1" lang="ja-JP" altLang="en-US">
                <a:latin typeface="+mj-ea"/>
              </a:rPr>
              <a:t>が求める未来</a:t>
            </a:r>
            <a:r>
              <a:rPr lang="ja-JP" altLang="en-US">
                <a:latin typeface="+mj-ea"/>
              </a:rPr>
              <a:t>を</a:t>
            </a:r>
            <a:br>
              <a:rPr kumimoji="1" lang="en-US" altLang="ja-JP" dirty="0">
                <a:latin typeface="+mj-ea"/>
              </a:rPr>
            </a:br>
            <a:r>
              <a:rPr kumimoji="1" lang="ja-JP" altLang="en-US">
                <a:latin typeface="+mj-ea"/>
              </a:rPr>
              <a:t>　　　</a:t>
            </a:r>
            <a:r>
              <a:rPr lang="ja-JP" altLang="en-US">
                <a:latin typeface="+mj-ea"/>
              </a:rPr>
              <a:t>創造</a:t>
            </a:r>
            <a:r>
              <a:rPr kumimoji="1" lang="ja-JP" altLang="en-US">
                <a:latin typeface="+mj-ea"/>
              </a:rPr>
              <a:t>するサービスを</a:t>
            </a:r>
          </a:p>
        </p:txBody>
      </p:sp>
      <p:pic>
        <p:nvPicPr>
          <p:cNvPr id="5" name="コンテンツ プレースホルダー 4" descr="人工知能">
            <a:extLst>
              <a:ext uri="{FF2B5EF4-FFF2-40B4-BE49-F238E27FC236}">
                <a16:creationId xmlns:a16="http://schemas.microsoft.com/office/drawing/2014/main" id="{EBBCD862-4103-0941-AE9E-060DCA6C7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5013" y="1371599"/>
            <a:ext cx="914400" cy="9144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5535E4-9E0C-6748-800A-73E7921917E3}"/>
              </a:ext>
            </a:extLst>
          </p:cNvPr>
          <p:cNvSpPr txBox="1"/>
          <p:nvPr/>
        </p:nvSpPr>
        <p:spPr>
          <a:xfrm>
            <a:off x="1689903" y="3916741"/>
            <a:ext cx="9063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3200" u="sng" dirty="0"/>
              <a:t>~ after</a:t>
            </a:r>
            <a:r>
              <a:rPr lang="ja-JP" altLang="en-US" sz="3200" u="sng"/>
              <a:t>コロナ、</a:t>
            </a:r>
            <a:r>
              <a:rPr lang="en" altLang="ja-JP" sz="3200" u="sng" dirty="0"/>
              <a:t>with</a:t>
            </a:r>
            <a:r>
              <a:rPr lang="ja-JP" altLang="en-US" sz="3200" u="sng"/>
              <a:t>コロナ時代における</a:t>
            </a:r>
            <a:endParaRPr lang="en-US" altLang="ja-JP" sz="3200" u="sng" dirty="0"/>
          </a:p>
          <a:p>
            <a:r>
              <a:rPr lang="en-US" altLang="ja-JP" sz="3200" u="sng" dirty="0"/>
              <a:t>   『</a:t>
            </a:r>
            <a:r>
              <a:rPr lang="ja-JP" altLang="en-US" sz="3200" u="sng"/>
              <a:t>世の中のあたりまえ</a:t>
            </a:r>
            <a:r>
              <a:rPr lang="en-US" altLang="ja-JP" sz="3200" u="sng" dirty="0"/>
              <a:t>』</a:t>
            </a:r>
            <a:r>
              <a:rPr lang="ja-JP" altLang="en-US" sz="3200" u="sng"/>
              <a:t>となるサービスを創造する</a:t>
            </a:r>
            <a:r>
              <a:rPr lang="en-US" altLang="ja-JP" sz="3200" u="sng" dirty="0"/>
              <a:t> ~</a:t>
            </a:r>
            <a:endParaRPr lang="ja-JP" altLang="en-US" sz="3200"/>
          </a:p>
          <a:p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478141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8D5D3-B7BD-754E-9DCC-D97E520E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>
                <a:ln w="3175" cmpd="sng"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C</a:t>
            </a:r>
            <a:r>
              <a:rPr lang="en-US" altLang="ja-JP" sz="4800" dirty="0">
                <a:ln w="3175" cmpd="sng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ompany</a:t>
            </a:r>
            <a:r>
              <a:rPr kumimoji="1" lang="en-US" altLang="ja-JP" sz="4800" dirty="0">
                <a:solidFill>
                  <a:srgbClr val="FF0000"/>
                </a:solidFill>
              </a:rPr>
              <a:t> </a:t>
            </a:r>
            <a:r>
              <a:rPr kumimoji="1" lang="en-US" altLang="ja-JP" sz="4800" dirty="0">
                <a:solidFill>
                  <a:schemeClr val="accent6"/>
                </a:solidFill>
              </a:rPr>
              <a:t>/</a:t>
            </a:r>
            <a:r>
              <a:rPr kumimoji="1" lang="en-US" altLang="ja-JP" sz="4800" dirty="0">
                <a:solidFill>
                  <a:schemeClr val="tx1"/>
                </a:solidFill>
              </a:rPr>
              <a:t>[</a:t>
            </a:r>
            <a:r>
              <a:rPr kumimoji="1" lang="ja-JP" altLang="en-US" sz="4800">
                <a:solidFill>
                  <a:schemeClr val="tx1"/>
                </a:solidFill>
              </a:rPr>
              <a:t>自社環境</a:t>
            </a:r>
            <a:r>
              <a:rPr kumimoji="1" lang="en-US" altLang="ja-JP" sz="4800" dirty="0">
                <a:solidFill>
                  <a:schemeClr val="tx1"/>
                </a:solidFill>
              </a:rPr>
              <a:t>]</a:t>
            </a:r>
            <a:endParaRPr kumimoji="1" lang="ja-JP" altLang="en-US" sz="480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4CFE5C-E2D3-2149-8753-6512FDEF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理念・ビジョン</a:t>
            </a:r>
          </a:p>
          <a:p>
            <a:r>
              <a:rPr lang="ja-JP" altLang="en-US"/>
              <a:t>強み</a:t>
            </a:r>
          </a:p>
          <a:p>
            <a:r>
              <a:rPr lang="ja-JP" altLang="en-US"/>
              <a:t>戦略</a:t>
            </a:r>
          </a:p>
          <a:p>
            <a:endParaRPr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84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8D5D3-B7BD-754E-9DCC-D97E520E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>
                <a:ln w="3175" cmpd="sng">
                  <a:solidFill>
                    <a:srgbClr val="0070C0"/>
                  </a:solidFill>
                </a:ln>
                <a:solidFill>
                  <a:srgbClr val="00B050"/>
                </a:solidFill>
              </a:rPr>
              <a:t>C</a:t>
            </a:r>
            <a:r>
              <a:rPr kumimoji="1" lang="en-US" altLang="ja-JP" sz="4800" dirty="0">
                <a:solidFill>
                  <a:srgbClr val="00B050"/>
                </a:solidFill>
              </a:rPr>
              <a:t>ustomer</a:t>
            </a:r>
            <a:r>
              <a:rPr kumimoji="1" lang="en-US" altLang="ja-JP" sz="4800" dirty="0">
                <a:solidFill>
                  <a:srgbClr val="0070C0"/>
                </a:solidFill>
              </a:rPr>
              <a:t> </a:t>
            </a:r>
            <a:r>
              <a:rPr kumimoji="1" lang="en-US" altLang="ja-JP" sz="4800" dirty="0">
                <a:solidFill>
                  <a:schemeClr val="accent6"/>
                </a:solidFill>
              </a:rPr>
              <a:t>/</a:t>
            </a:r>
            <a:r>
              <a:rPr kumimoji="1" lang="en-US" altLang="ja-JP" sz="4800" dirty="0">
                <a:solidFill>
                  <a:schemeClr val="tx1"/>
                </a:solidFill>
              </a:rPr>
              <a:t>[</a:t>
            </a:r>
            <a:r>
              <a:rPr kumimoji="1" lang="ja-JP" altLang="en-US" sz="4800">
                <a:solidFill>
                  <a:schemeClr val="tx1"/>
                </a:solidFill>
              </a:rPr>
              <a:t>競合環境</a:t>
            </a:r>
            <a:r>
              <a:rPr kumimoji="1" lang="en-US" altLang="ja-JP" sz="4800" dirty="0">
                <a:solidFill>
                  <a:schemeClr val="tx1"/>
                </a:solidFill>
              </a:rPr>
              <a:t>]</a:t>
            </a:r>
            <a:endParaRPr kumimoji="1" lang="ja-JP" altLang="en-US" sz="480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4CFE5C-E2D3-2149-8753-6512FDEF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競合サービス</a:t>
            </a:r>
          </a:p>
          <a:p>
            <a:r>
              <a:rPr lang="ja-JP" altLang="en-US"/>
              <a:t>業界ポジション戦略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207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3F8F0-49D5-E042-981C-4DB861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今後の展望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B36E-4EAC-1E49-9B2B-62C98809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135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A6CAB-170C-BC41-B864-C4001AE0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ご清聴ありがとうございました。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100570-4571-0B46-A6FB-28FC4D74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4820" y="5281734"/>
            <a:ext cx="1868213" cy="5120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石黒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>
                <a:solidFill>
                  <a:schemeClr val="tx1"/>
                </a:solidFill>
              </a:rPr>
              <a:t>湧大</a:t>
            </a:r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4939592D-6638-B443-8763-59A70BE69341}"/>
              </a:ext>
            </a:extLst>
          </p:cNvPr>
          <p:cNvSpPr txBox="1">
            <a:spLocks/>
          </p:cNvSpPr>
          <p:nvPr/>
        </p:nvSpPr>
        <p:spPr>
          <a:xfrm>
            <a:off x="7362496" y="4254934"/>
            <a:ext cx="1868213" cy="5120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solidFill>
                  <a:schemeClr val="tx1"/>
                </a:solidFill>
              </a:rPr>
              <a:t>石黒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>
                <a:solidFill>
                  <a:schemeClr val="tx1"/>
                </a:solidFill>
              </a:rPr>
              <a:t>湧大</a:t>
            </a:r>
          </a:p>
        </p:txBody>
      </p:sp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ED19B4C2-02AE-4545-A263-77988CDDEBBE}"/>
              </a:ext>
            </a:extLst>
          </p:cNvPr>
          <p:cNvSpPr txBox="1">
            <a:spLocks/>
          </p:cNvSpPr>
          <p:nvPr/>
        </p:nvSpPr>
        <p:spPr>
          <a:xfrm>
            <a:off x="2961291" y="4241504"/>
            <a:ext cx="1868213" cy="5120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solidFill>
                  <a:schemeClr val="tx1"/>
                </a:solidFill>
              </a:rPr>
              <a:t>石黒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>
                <a:solidFill>
                  <a:schemeClr val="tx1"/>
                </a:solidFill>
              </a:rPr>
              <a:t>湧大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04BB32B-387C-F642-A19B-32261DF83977}"/>
              </a:ext>
            </a:extLst>
          </p:cNvPr>
          <p:cNvSpPr txBox="1">
            <a:spLocks/>
          </p:cNvSpPr>
          <p:nvPr/>
        </p:nvSpPr>
        <p:spPr>
          <a:xfrm>
            <a:off x="5161892" y="4241505"/>
            <a:ext cx="1868213" cy="5120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solidFill>
                  <a:schemeClr val="tx1"/>
                </a:solidFill>
              </a:rPr>
              <a:t>石黒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>
                <a:solidFill>
                  <a:schemeClr val="tx1"/>
                </a:solidFill>
              </a:rPr>
              <a:t>湧大</a:t>
            </a:r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79C0CCD3-8958-C143-99F4-D36A60564C3C}"/>
              </a:ext>
            </a:extLst>
          </p:cNvPr>
          <p:cNvSpPr txBox="1">
            <a:spLocks/>
          </p:cNvSpPr>
          <p:nvPr/>
        </p:nvSpPr>
        <p:spPr>
          <a:xfrm>
            <a:off x="6568968" y="5281734"/>
            <a:ext cx="1868213" cy="5120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solidFill>
                  <a:schemeClr val="tx1"/>
                </a:solidFill>
              </a:rPr>
              <a:t>石黒</a:t>
            </a:r>
            <a:r>
              <a:rPr lang="en-US" altLang="ja-JP">
                <a:solidFill>
                  <a:schemeClr val="tx1"/>
                </a:solidFill>
              </a:rPr>
              <a:t> </a:t>
            </a:r>
            <a:r>
              <a:rPr lang="ja-JP" altLang="en-US">
                <a:solidFill>
                  <a:schemeClr val="tx1"/>
                </a:solidFill>
              </a:rPr>
              <a:t>湧大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BD03E7B-4E87-2E4F-9205-2A0993FEAB99}"/>
              </a:ext>
            </a:extLst>
          </p:cNvPr>
          <p:cNvSpPr txBox="1">
            <a:spLocks/>
          </p:cNvSpPr>
          <p:nvPr/>
        </p:nvSpPr>
        <p:spPr>
          <a:xfrm>
            <a:off x="3454699" y="2771591"/>
            <a:ext cx="5282601" cy="105329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6000" dirty="0" err="1"/>
              <a:t>TeamF</a:t>
            </a:r>
            <a:r>
              <a:rPr lang="en-US" altLang="ja-JP" dirty="0" err="1"/>
              <a:t>:</a:t>
            </a:r>
            <a:r>
              <a:rPr lang="en-US" altLang="ja-JP" dirty="0" err="1">
                <a:solidFill>
                  <a:schemeClr val="accent6"/>
                </a:solidFill>
                <a:latin typeface="+mj-ea"/>
              </a:rPr>
              <a:t>Web</a:t>
            </a:r>
            <a:r>
              <a:rPr lang="ja-JP" altLang="en-US">
                <a:solidFill>
                  <a:schemeClr val="accent6"/>
                </a:solidFill>
                <a:latin typeface="+mj-ea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256072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875D8-4B82-2940-9E23-A6BFE211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今の世の中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85E88-215B-664F-9D4E-984D5617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2800"/>
              <a:t>●</a:t>
            </a:r>
            <a:r>
              <a:rPr kumimoji="1" lang="en-US" altLang="ja-JP" sz="2800" dirty="0"/>
              <a:t> COVID-19</a:t>
            </a:r>
            <a:r>
              <a:rPr kumimoji="1" lang="ja-JP" altLang="en-US" sz="2800"/>
              <a:t>の影響で在宅ワークなど、家で過ごす時間が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    </a:t>
            </a:r>
            <a:r>
              <a:rPr kumimoji="1" lang="ja-JP" altLang="en-US" sz="2800"/>
              <a:t>長くなっている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/>
              <a:t>●</a:t>
            </a:r>
            <a:r>
              <a:rPr lang="en-US" altLang="ja-JP" sz="2800" dirty="0"/>
              <a:t> </a:t>
            </a:r>
            <a:r>
              <a:rPr lang="ja-JP" altLang="en-US" sz="2800"/>
              <a:t>人との接触を避けるために一人で過ごす時間が増えている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/>
              <a:t>●</a:t>
            </a:r>
            <a:r>
              <a:rPr lang="en-US" altLang="ja-JP" sz="2800" dirty="0"/>
              <a:t> </a:t>
            </a:r>
            <a:r>
              <a:rPr lang="ja-JP" altLang="en-US" sz="2800"/>
              <a:t>リモートでのやりとりが増えている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404519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625ED-8FD5-A848-9A90-A880E48F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What’s Problem</a:t>
            </a:r>
            <a:r>
              <a:rPr kumimoji="1" lang="ja-JP" altLang="en-US"/>
              <a:t>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C8A871-6189-D44B-B62C-52BF5D35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/>
              <a:t>●</a:t>
            </a:r>
            <a:r>
              <a:rPr lang="en-US" altLang="ja-JP" sz="2800" dirty="0"/>
              <a:t> </a:t>
            </a:r>
            <a:r>
              <a:rPr lang="ja-JP" altLang="en-US" sz="2800"/>
              <a:t>仕事と環境の変化で、心身状態の変化に気づきにくい。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/>
              <a:t>●</a:t>
            </a:r>
            <a:r>
              <a:rPr lang="en-US" altLang="ja-JP" sz="2800" dirty="0"/>
              <a:t> </a:t>
            </a:r>
            <a:r>
              <a:rPr lang="ja-JP" altLang="en-US" sz="2800"/>
              <a:t>外出自粛であまり気晴らしもできない。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/>
              <a:t>●長期間、家に引きこもることが要因で起こる</a:t>
            </a:r>
            <a:r>
              <a:rPr lang="en-US" altLang="ja-JP" sz="2800" dirty="0"/>
              <a:t>“</a:t>
            </a:r>
            <a:r>
              <a:rPr lang="ja-JP" altLang="en-US" sz="2800"/>
              <a:t>コロナ鬱</a:t>
            </a:r>
            <a:r>
              <a:rPr lang="en-US" altLang="ja-JP" sz="2800" dirty="0"/>
              <a:t>”</a:t>
            </a:r>
            <a:r>
              <a:rPr lang="ja-JP" altLang="en-US" sz="2800"/>
              <a:t>。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/>
              <a:t>→</a:t>
            </a:r>
            <a:r>
              <a:rPr lang="en-US" altLang="ja-JP" sz="2800" dirty="0"/>
              <a:t> </a:t>
            </a:r>
            <a:r>
              <a:rPr lang="ja-JP" altLang="en-US" sz="2800"/>
              <a:t>重症化すれば命をおびやかす場合も！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426755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6ED1FC-A81F-D747-88E7-A1A8D951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どうすれば解決できる？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E42CB-06E3-7440-9143-CBDABD63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/>
              <a:t>●</a:t>
            </a:r>
            <a:r>
              <a:rPr kumimoji="1" lang="en-US" altLang="ja-JP" sz="2800" dirty="0"/>
              <a:t> </a:t>
            </a:r>
            <a:r>
              <a:rPr kumimoji="1" lang="ja-JP" altLang="en-US" sz="2800"/>
              <a:t>心身の疲れに気づかせてあげる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/>
              <a:t>●</a:t>
            </a:r>
            <a:r>
              <a:rPr lang="en-US" altLang="ja-JP" sz="2800" dirty="0"/>
              <a:t> </a:t>
            </a:r>
            <a:r>
              <a:rPr lang="ja-JP" altLang="en-US" sz="2800"/>
              <a:t>利用者が分かりやすい形で疲労度を可視化してあげる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/>
              <a:t>●</a:t>
            </a:r>
            <a:r>
              <a:rPr lang="en-US" altLang="ja-JP" sz="2800" dirty="0"/>
              <a:t> </a:t>
            </a:r>
            <a:r>
              <a:rPr kumimoji="1" lang="ja-JP" altLang="en-US" sz="2800"/>
              <a:t>疲労度に対する警告や改善策を提示してあげる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204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BE498-F881-BB42-9A93-2EBADEEB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我々のビジョン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288C4C-E72F-DE4E-84C9-62D6B9A0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w</a:t>
            </a:r>
            <a:r>
              <a:rPr kumimoji="1" lang="en-US" altLang="ja-JP" dirty="0"/>
              <a:t>ith</a:t>
            </a:r>
            <a:r>
              <a:rPr lang="ja-JP" altLang="en-US"/>
              <a:t>コロナ（現在）そして</a:t>
            </a:r>
            <a:r>
              <a:rPr lang="en-US" altLang="ja-JP" dirty="0"/>
              <a:t>after</a:t>
            </a:r>
            <a:r>
              <a:rPr lang="ja-JP" altLang="en-US"/>
              <a:t>コロナ（未来）において、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3200" b="1" u="sng">
                <a:solidFill>
                  <a:srgbClr val="00B0F0"/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疲労やヘルスケアのサポートが</a:t>
            </a:r>
            <a:r>
              <a:rPr lang="en" altLang="ja-JP" sz="3200" b="1" u="sng" dirty="0">
                <a:solidFill>
                  <a:srgbClr val="00B0F0"/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AI</a:t>
            </a:r>
            <a:r>
              <a:rPr lang="ja-JP" altLang="en-US" sz="3200" b="1" u="sng">
                <a:solidFill>
                  <a:srgbClr val="00B0F0"/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などによって</a:t>
            </a:r>
            <a:endParaRPr lang="en-US" altLang="ja-JP" sz="3200" b="1" u="sng" dirty="0">
              <a:solidFill>
                <a:srgbClr val="00B0F0"/>
              </a:solidFill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  <a:p>
            <a:pPr marL="0" indent="0">
              <a:buNone/>
            </a:pPr>
            <a:r>
              <a:rPr lang="ja-JP" altLang="en-US" sz="3200" b="1">
                <a:solidFill>
                  <a:srgbClr val="00B0F0"/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　　　　</a:t>
            </a:r>
            <a:r>
              <a:rPr lang="ja-JP" altLang="en-US" sz="3200" b="1" u="sng">
                <a:solidFill>
                  <a:srgbClr val="00B0F0"/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自動化されて効率的に生活、働ける社会</a:t>
            </a:r>
            <a:endParaRPr lang="en-US" altLang="ja-JP" sz="3200" b="1" u="sng" dirty="0">
              <a:solidFill>
                <a:srgbClr val="00B0F0"/>
              </a:solidFill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684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FB44B-A0D6-CC43-9453-81ED93E6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我々</a:t>
            </a:r>
            <a:r>
              <a:rPr lang="ja-JP" altLang="en-US"/>
              <a:t>の</a:t>
            </a:r>
            <a:r>
              <a:rPr kumimoji="1" lang="ja-JP" altLang="en-US"/>
              <a:t>想い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A27D2E-DF39-3646-8BC4-D1866300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●</a:t>
            </a:r>
            <a:r>
              <a:rPr lang="ja-JP" altLang="en-US" dirty="0"/>
              <a:t>　</a:t>
            </a:r>
            <a:r>
              <a:rPr lang="en-US" altLang="ja-JP" dirty="0"/>
              <a:t>COVID-19</a:t>
            </a:r>
            <a:r>
              <a:rPr lang="ja-JP" altLang="en-US"/>
              <a:t>は世の中の人間、１人１人が当事者である！！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9CF793D9-5081-E64E-AEAE-F63EBAB487FC}"/>
              </a:ext>
            </a:extLst>
          </p:cNvPr>
          <p:cNvSpPr/>
          <p:nvPr/>
        </p:nvSpPr>
        <p:spPr>
          <a:xfrm>
            <a:off x="1456525" y="3240159"/>
            <a:ext cx="717630" cy="6568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67493BF-0397-5447-9D3F-33BD34A912AA}"/>
              </a:ext>
            </a:extLst>
          </p:cNvPr>
          <p:cNvSpPr/>
          <p:nvPr/>
        </p:nvSpPr>
        <p:spPr>
          <a:xfrm>
            <a:off x="2335279" y="3318246"/>
            <a:ext cx="81902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6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年齢問わず誰もが使いやすいサービスに！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3BADC27-C0C6-D24B-A4ED-1DE3DD72DD56}"/>
              </a:ext>
            </a:extLst>
          </p:cNvPr>
          <p:cNvSpPr/>
          <p:nvPr/>
        </p:nvSpPr>
        <p:spPr>
          <a:xfrm>
            <a:off x="2335279" y="4289485"/>
            <a:ext cx="81902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6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提供する情報は個々の利用者に合ったものを！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8324C97-163D-1448-BC30-012CC1475C7D}"/>
              </a:ext>
            </a:extLst>
          </p:cNvPr>
          <p:cNvSpPr/>
          <p:nvPr/>
        </p:nvSpPr>
        <p:spPr>
          <a:xfrm>
            <a:off x="2335279" y="5272058"/>
            <a:ext cx="81902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</a:t>
            </a:r>
            <a:r>
              <a:rPr lang="ja-JP" altLang="en-US" sz="26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疲労度</a:t>
            </a:r>
            <a:r>
              <a:rPr lang="en-US" altLang="ja-JP" sz="2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”</a:t>
            </a:r>
            <a:r>
              <a:rPr lang="ja-JP" altLang="en-US" sz="26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や</a:t>
            </a:r>
            <a:r>
              <a:rPr lang="en-US" altLang="ja-JP" sz="2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</a:t>
            </a:r>
            <a:r>
              <a:rPr lang="ja-JP" altLang="en-US" sz="26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うつ</a:t>
            </a:r>
            <a:r>
              <a:rPr lang="en-US" altLang="ja-JP" sz="2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”</a:t>
            </a:r>
            <a:r>
              <a:rPr lang="ja-JP" altLang="en-US" sz="26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の発生を抑制したい！</a:t>
            </a: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CB9FA6E5-F138-1944-A0CD-862782AAF9E0}"/>
              </a:ext>
            </a:extLst>
          </p:cNvPr>
          <p:cNvSpPr/>
          <p:nvPr/>
        </p:nvSpPr>
        <p:spPr>
          <a:xfrm>
            <a:off x="1468770" y="5189849"/>
            <a:ext cx="717630" cy="6568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50E1CAD3-5D3D-8D46-9705-27BD33A4360A}"/>
              </a:ext>
            </a:extLst>
          </p:cNvPr>
          <p:cNvSpPr/>
          <p:nvPr/>
        </p:nvSpPr>
        <p:spPr>
          <a:xfrm>
            <a:off x="1456525" y="4207276"/>
            <a:ext cx="717630" cy="6568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14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BD3717-8034-5A4D-8FA4-191BB9257B2F}"/>
              </a:ext>
            </a:extLst>
          </p:cNvPr>
          <p:cNvSpPr txBox="1"/>
          <p:nvPr/>
        </p:nvSpPr>
        <p:spPr>
          <a:xfrm>
            <a:off x="3819645" y="2705725"/>
            <a:ext cx="47224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/>
              <a:t>疲労度ウォッチャー</a:t>
            </a:r>
            <a:endParaRPr kumimoji="1" lang="en-US" altLang="ja-JP" sz="4400" dirty="0"/>
          </a:p>
          <a:p>
            <a:r>
              <a:rPr kumimoji="1" lang="ja-JP" altLang="en-US" sz="4400"/>
              <a:t>（サービス呼称）</a:t>
            </a:r>
          </a:p>
        </p:txBody>
      </p:sp>
    </p:spTree>
    <p:extLst>
      <p:ext uri="{BB962C8B-B14F-4D97-AF65-F5344CB8AC3E}">
        <p14:creationId xmlns:p14="http://schemas.microsoft.com/office/powerpoint/2010/main" val="335084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255F2-F2EA-5149-8932-1F32A20A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Hoge</a:t>
            </a:r>
            <a:r>
              <a:rPr kumimoji="1" lang="ja-JP" altLang="en-US"/>
              <a:t>とはどんなサービスか？</a:t>
            </a:r>
            <a:br>
              <a:rPr kumimoji="1" lang="en-US" altLang="ja-JP" dirty="0"/>
            </a:br>
            <a:r>
              <a:rPr kumimoji="1" lang="ja-JP" altLang="en-US"/>
              <a:t>何ができるのか？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6C3A52-2025-1C49-B014-7DCD01AB29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>
                <a:solidFill>
                  <a:srgbClr val="FF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</a:rPr>
              <a:t>議論</a:t>
            </a:r>
          </a:p>
        </p:txBody>
      </p:sp>
    </p:spTree>
    <p:extLst>
      <p:ext uri="{BB962C8B-B14F-4D97-AF65-F5344CB8AC3E}">
        <p14:creationId xmlns:p14="http://schemas.microsoft.com/office/powerpoint/2010/main" val="4057317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オーガニック</Template>
  <TotalTime>128</TotalTime>
  <Words>530</Words>
  <Application>Microsoft Macintosh PowerPoint</Application>
  <PresentationFormat>ワイド画面</PresentationFormat>
  <Paragraphs>86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HGMaruGothicMPRO</vt:lpstr>
      <vt:lpstr>ＭＳ Ｐゴシック</vt:lpstr>
      <vt:lpstr>YuKyokasho Medium</vt:lpstr>
      <vt:lpstr>Arial</vt:lpstr>
      <vt:lpstr>Garamond</vt:lpstr>
      <vt:lpstr>オーガニック</vt:lpstr>
      <vt:lpstr>PowerPoint プレゼンテーション</vt:lpstr>
      <vt:lpstr>世の中が求める未来を 　　　創造するサービスを</vt:lpstr>
      <vt:lpstr>今の世の中</vt:lpstr>
      <vt:lpstr>What’s Problem？</vt:lpstr>
      <vt:lpstr>どうすれば解決できる？</vt:lpstr>
      <vt:lpstr>我々のビジョン</vt:lpstr>
      <vt:lpstr>我々の想い</vt:lpstr>
      <vt:lpstr>PowerPoint プレゼンテーション</vt:lpstr>
      <vt:lpstr>Hogeとはどんなサービスか？ 何ができるのか？</vt:lpstr>
      <vt:lpstr>ターゲット</vt:lpstr>
      <vt:lpstr>機能①： 　　　　年齢問わず誰もが使いやすいサービスに</vt:lpstr>
      <vt:lpstr>機能②： 　　　　提供する情報は個々の利用者に合ったものを</vt:lpstr>
      <vt:lpstr>機能③： 　　　　“疲労度”や“うつ”の発生を抑制したい！</vt:lpstr>
      <vt:lpstr>DFD/実装内容</vt:lpstr>
      <vt:lpstr>デモンストレーション</vt:lpstr>
      <vt:lpstr>システム構成</vt:lpstr>
      <vt:lpstr>SWOT分析 ~このサービスの強みは？~</vt:lpstr>
      <vt:lpstr>【まとめ】3C分析</vt:lpstr>
      <vt:lpstr>Customer /[市場環境]</vt:lpstr>
      <vt:lpstr>Company /[自社環境]</vt:lpstr>
      <vt:lpstr>Customer /[競合環境]</vt:lpstr>
      <vt:lpstr>今後の展望</vt:lpstr>
      <vt:lpstr>ご清聴ありがとうございました。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Team:Web未経験</dc:title>
  <dc:creator>後藤 廉</dc:creator>
  <cp:lastModifiedBy>後藤 廉</cp:lastModifiedBy>
  <cp:revision>13</cp:revision>
  <dcterms:created xsi:type="dcterms:W3CDTF">2020-09-16T16:43:55Z</dcterms:created>
  <dcterms:modified xsi:type="dcterms:W3CDTF">2020-09-17T00:15:52Z</dcterms:modified>
</cp:coreProperties>
</file>