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7" r:id="rId2"/>
    <p:sldId id="258" r:id="rId3"/>
    <p:sldId id="259" r:id="rId4"/>
    <p:sldId id="260" r:id="rId5"/>
    <p:sldId id="261" r:id="rId6"/>
    <p:sldId id="262" r:id="rId7"/>
    <p:sldId id="263" r:id="rId8"/>
    <p:sldId id="264" r:id="rId9"/>
    <p:sldId id="265" r:id="rId10"/>
    <p:sldId id="268" r:id="rId11"/>
    <p:sldId id="266" r:id="rId12"/>
    <p:sldId id="267" r:id="rId13"/>
    <p:sldId id="270" r:id="rId14"/>
    <p:sldId id="271" r:id="rId15"/>
    <p:sldId id="273" r:id="rId16"/>
    <p:sldId id="272" r:id="rId17"/>
    <p:sldId id="274" r:id="rId18"/>
    <p:sldId id="275" r:id="rId19"/>
    <p:sldId id="276" r:id="rId20"/>
    <p:sldId id="278" r:id="rId21"/>
    <p:sldId id="277" r:id="rId22"/>
    <p:sldId id="279" r:id="rId23"/>
    <p:sldId id="282" r:id="rId24"/>
    <p:sldId id="283" r:id="rId25"/>
    <p:sldId id="285" r:id="rId26"/>
    <p:sldId id="256"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11" r:id="rId46"/>
    <p:sldId id="312" r:id="rId47"/>
    <p:sldId id="313" r:id="rId48"/>
    <p:sldId id="315" r:id="rId49"/>
    <p:sldId id="316" r:id="rId50"/>
    <p:sldId id="269" r:id="rId51"/>
    <p:sldId id="317" r:id="rId52"/>
    <p:sldId id="318" r:id="rId53"/>
    <p:sldId id="319" r:id="rId54"/>
    <p:sldId id="322" r:id="rId55"/>
    <p:sldId id="323" r:id="rId56"/>
    <p:sldId id="324" r:id="rId57"/>
    <p:sldId id="325" r:id="rId58"/>
    <p:sldId id="326" r:id="rId59"/>
    <p:sldId id="327" r:id="rId60"/>
    <p:sldId id="328" r:id="rId61"/>
    <p:sldId id="329" r:id="rId62"/>
    <p:sldId id="330" r:id="rId63"/>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81"/>
  </p:normalViewPr>
  <p:slideViewPr>
    <p:cSldViewPr snapToGrid="0" snapToObjects="1">
      <p:cViewPr varScale="1">
        <p:scale>
          <a:sx n="121" d="100"/>
          <a:sy n="121" d="100"/>
        </p:scale>
        <p:origin x="2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693E5-5D51-7748-9520-6A6B83B82A46}" type="datetimeFigureOut">
              <a:rPr lang="en-CN" smtClean="0"/>
              <a:t>2025/9/15</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45BC3-92F7-8D40-B6C3-443ED00708DE}" type="slidenum">
              <a:rPr lang="en-CN" smtClean="0"/>
              <a:t>‹#›</a:t>
            </a:fld>
            <a:endParaRPr lang="en-CN"/>
          </a:p>
        </p:txBody>
      </p:sp>
    </p:spTree>
    <p:extLst>
      <p:ext uri="{BB962C8B-B14F-4D97-AF65-F5344CB8AC3E}">
        <p14:creationId xmlns:p14="http://schemas.microsoft.com/office/powerpoint/2010/main" val="2673168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6CF3486B-AD8A-7B4C-8FCF-BF7B99A49D9D}" type="slidenum">
              <a:rPr kumimoji="1" lang="zh-CN" altLang="en-US" smtClean="0"/>
              <a:t>1</a:t>
            </a:fld>
            <a:endParaRPr kumimoji="1" lang="zh-CN" altLang="en-US"/>
          </a:p>
        </p:txBody>
      </p:sp>
    </p:spTree>
    <p:extLst>
      <p:ext uri="{BB962C8B-B14F-4D97-AF65-F5344CB8AC3E}">
        <p14:creationId xmlns:p14="http://schemas.microsoft.com/office/powerpoint/2010/main" val="613491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6CF3486B-AD8A-7B4C-8FCF-BF7B99A49D9D}" type="slidenum">
              <a:rPr kumimoji="1" lang="zh-CN" altLang="en-US" smtClean="0"/>
              <a:t>2</a:t>
            </a:fld>
            <a:endParaRPr kumimoji="1" lang="zh-CN" altLang="en-US"/>
          </a:p>
        </p:txBody>
      </p:sp>
    </p:spTree>
    <p:extLst>
      <p:ext uri="{BB962C8B-B14F-4D97-AF65-F5344CB8AC3E}">
        <p14:creationId xmlns:p14="http://schemas.microsoft.com/office/powerpoint/2010/main" val="1635187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6CF3486B-AD8A-7B4C-8FCF-BF7B99A49D9D}" type="slidenum">
              <a:rPr kumimoji="1" lang="zh-CN" altLang="en-US" smtClean="0"/>
              <a:t>3</a:t>
            </a:fld>
            <a:endParaRPr kumimoji="1" lang="zh-CN" altLang="en-US"/>
          </a:p>
        </p:txBody>
      </p:sp>
    </p:spTree>
    <p:extLst>
      <p:ext uri="{BB962C8B-B14F-4D97-AF65-F5344CB8AC3E}">
        <p14:creationId xmlns:p14="http://schemas.microsoft.com/office/powerpoint/2010/main" val="366236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6CF3486B-AD8A-7B4C-8FCF-BF7B99A49D9D}" type="slidenum">
              <a:rPr kumimoji="1" lang="zh-CN" altLang="en-US" smtClean="0"/>
              <a:t>4</a:t>
            </a:fld>
            <a:endParaRPr kumimoji="1" lang="zh-CN" altLang="en-US"/>
          </a:p>
        </p:txBody>
      </p:sp>
    </p:spTree>
    <p:extLst>
      <p:ext uri="{BB962C8B-B14F-4D97-AF65-F5344CB8AC3E}">
        <p14:creationId xmlns:p14="http://schemas.microsoft.com/office/powerpoint/2010/main" val="297365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6CF3486B-AD8A-7B4C-8FCF-BF7B99A49D9D}" type="slidenum">
              <a:rPr kumimoji="1" lang="zh-CN" altLang="en-US" smtClean="0"/>
              <a:t>5</a:t>
            </a:fld>
            <a:endParaRPr kumimoji="1" lang="zh-CN" altLang="en-US"/>
          </a:p>
        </p:txBody>
      </p:sp>
    </p:spTree>
    <p:extLst>
      <p:ext uri="{BB962C8B-B14F-4D97-AF65-F5344CB8AC3E}">
        <p14:creationId xmlns:p14="http://schemas.microsoft.com/office/powerpoint/2010/main" val="3915827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9B46-C530-3B4B-98EA-C3714F44C5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F3256CAE-A5DA-7F42-A5FC-DCAA755243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11D10FB5-C936-844D-A8FB-901328E3A76D}"/>
              </a:ext>
            </a:extLst>
          </p:cNvPr>
          <p:cNvSpPr>
            <a:spLocks noGrp="1"/>
          </p:cNvSpPr>
          <p:nvPr>
            <p:ph type="dt" sz="half" idx="10"/>
          </p:nvPr>
        </p:nvSpPr>
        <p:spPr/>
        <p:txBody>
          <a:bodyPr/>
          <a:lstStyle/>
          <a:p>
            <a:fld id="{D06A9E26-03DF-5047-BCCD-7618F2BCF30F}" type="datetimeFigureOut">
              <a:rPr lang="en-CN" smtClean="0"/>
              <a:t>2025/9/15</a:t>
            </a:fld>
            <a:endParaRPr lang="en-CN"/>
          </a:p>
        </p:txBody>
      </p:sp>
      <p:sp>
        <p:nvSpPr>
          <p:cNvPr id="5" name="Footer Placeholder 4">
            <a:extLst>
              <a:ext uri="{FF2B5EF4-FFF2-40B4-BE49-F238E27FC236}">
                <a16:creationId xmlns:a16="http://schemas.microsoft.com/office/drawing/2014/main" id="{83AFCA8E-8FB9-5E41-ACCC-985FE94A54C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DF4F8F2-E0E1-7142-A01D-CB5093203335}"/>
              </a:ext>
            </a:extLst>
          </p:cNvPr>
          <p:cNvSpPr>
            <a:spLocks noGrp="1"/>
          </p:cNvSpPr>
          <p:nvPr>
            <p:ph type="sldNum" sz="quarter" idx="12"/>
          </p:nvPr>
        </p:nvSpPr>
        <p:spPr/>
        <p:txBody>
          <a:bodyPr/>
          <a:lstStyle/>
          <a:p>
            <a:fld id="{E1CFDFCB-0F5E-D24E-BFD8-FD0489BC1D14}" type="slidenum">
              <a:rPr lang="en-CN" smtClean="0"/>
              <a:t>‹#›</a:t>
            </a:fld>
            <a:endParaRPr lang="en-CN"/>
          </a:p>
        </p:txBody>
      </p:sp>
    </p:spTree>
    <p:extLst>
      <p:ext uri="{BB962C8B-B14F-4D97-AF65-F5344CB8AC3E}">
        <p14:creationId xmlns:p14="http://schemas.microsoft.com/office/powerpoint/2010/main" val="229011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EB43-DE93-6144-AB0A-F925F9F4E420}"/>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97BEE53F-D773-5B4F-9B72-63EFEAEB7E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EF52637B-514B-1A40-A54C-39351B1F9E71}"/>
              </a:ext>
            </a:extLst>
          </p:cNvPr>
          <p:cNvSpPr>
            <a:spLocks noGrp="1"/>
          </p:cNvSpPr>
          <p:nvPr>
            <p:ph type="dt" sz="half" idx="10"/>
          </p:nvPr>
        </p:nvSpPr>
        <p:spPr/>
        <p:txBody>
          <a:bodyPr/>
          <a:lstStyle/>
          <a:p>
            <a:fld id="{D06A9E26-03DF-5047-BCCD-7618F2BCF30F}" type="datetimeFigureOut">
              <a:rPr lang="en-CN" smtClean="0"/>
              <a:t>2025/9/15</a:t>
            </a:fld>
            <a:endParaRPr lang="en-CN"/>
          </a:p>
        </p:txBody>
      </p:sp>
      <p:sp>
        <p:nvSpPr>
          <p:cNvPr id="5" name="Footer Placeholder 4">
            <a:extLst>
              <a:ext uri="{FF2B5EF4-FFF2-40B4-BE49-F238E27FC236}">
                <a16:creationId xmlns:a16="http://schemas.microsoft.com/office/drawing/2014/main" id="{B08F1B53-4CA1-5E4E-959B-783647DBA1E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5EA67C71-4E9F-D04A-B8A8-AA8D917D524B}"/>
              </a:ext>
            </a:extLst>
          </p:cNvPr>
          <p:cNvSpPr>
            <a:spLocks noGrp="1"/>
          </p:cNvSpPr>
          <p:nvPr>
            <p:ph type="sldNum" sz="quarter" idx="12"/>
          </p:nvPr>
        </p:nvSpPr>
        <p:spPr/>
        <p:txBody>
          <a:bodyPr/>
          <a:lstStyle/>
          <a:p>
            <a:fld id="{E1CFDFCB-0F5E-D24E-BFD8-FD0489BC1D14}" type="slidenum">
              <a:rPr lang="en-CN" smtClean="0"/>
              <a:t>‹#›</a:t>
            </a:fld>
            <a:endParaRPr lang="en-CN"/>
          </a:p>
        </p:txBody>
      </p:sp>
    </p:spTree>
    <p:extLst>
      <p:ext uri="{BB962C8B-B14F-4D97-AF65-F5344CB8AC3E}">
        <p14:creationId xmlns:p14="http://schemas.microsoft.com/office/powerpoint/2010/main" val="2616827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1936A-14CE-CF40-9994-55DC271595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39873F58-428D-F349-8121-B0BB586439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1482434F-0356-BA46-B62F-D3ED869ADB1A}"/>
              </a:ext>
            </a:extLst>
          </p:cNvPr>
          <p:cNvSpPr>
            <a:spLocks noGrp="1"/>
          </p:cNvSpPr>
          <p:nvPr>
            <p:ph type="dt" sz="half" idx="10"/>
          </p:nvPr>
        </p:nvSpPr>
        <p:spPr/>
        <p:txBody>
          <a:bodyPr/>
          <a:lstStyle/>
          <a:p>
            <a:fld id="{D06A9E26-03DF-5047-BCCD-7618F2BCF30F}" type="datetimeFigureOut">
              <a:rPr lang="en-CN" smtClean="0"/>
              <a:t>2025/9/15</a:t>
            </a:fld>
            <a:endParaRPr lang="en-CN"/>
          </a:p>
        </p:txBody>
      </p:sp>
      <p:sp>
        <p:nvSpPr>
          <p:cNvPr id="5" name="Footer Placeholder 4">
            <a:extLst>
              <a:ext uri="{FF2B5EF4-FFF2-40B4-BE49-F238E27FC236}">
                <a16:creationId xmlns:a16="http://schemas.microsoft.com/office/drawing/2014/main" id="{2FC6675D-D00B-064F-9C42-4FBAE03216A8}"/>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53ED112-4F31-C249-87CB-6E3983D12244}"/>
              </a:ext>
            </a:extLst>
          </p:cNvPr>
          <p:cNvSpPr>
            <a:spLocks noGrp="1"/>
          </p:cNvSpPr>
          <p:nvPr>
            <p:ph type="sldNum" sz="quarter" idx="12"/>
          </p:nvPr>
        </p:nvSpPr>
        <p:spPr/>
        <p:txBody>
          <a:bodyPr/>
          <a:lstStyle/>
          <a:p>
            <a:fld id="{E1CFDFCB-0F5E-D24E-BFD8-FD0489BC1D14}" type="slidenum">
              <a:rPr lang="en-CN" smtClean="0"/>
              <a:t>‹#›</a:t>
            </a:fld>
            <a:endParaRPr lang="en-CN"/>
          </a:p>
        </p:txBody>
      </p:sp>
    </p:spTree>
    <p:extLst>
      <p:ext uri="{BB962C8B-B14F-4D97-AF65-F5344CB8AC3E}">
        <p14:creationId xmlns:p14="http://schemas.microsoft.com/office/powerpoint/2010/main" val="88439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E7380-9871-9B4F-A24B-1AB22D1F489F}"/>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A6E0D289-7063-D849-83DE-BD040C145F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1D494A7A-4609-EA4B-A128-049085848B28}"/>
              </a:ext>
            </a:extLst>
          </p:cNvPr>
          <p:cNvSpPr>
            <a:spLocks noGrp="1"/>
          </p:cNvSpPr>
          <p:nvPr>
            <p:ph type="dt" sz="half" idx="10"/>
          </p:nvPr>
        </p:nvSpPr>
        <p:spPr/>
        <p:txBody>
          <a:bodyPr/>
          <a:lstStyle/>
          <a:p>
            <a:fld id="{D06A9E26-03DF-5047-BCCD-7618F2BCF30F}" type="datetimeFigureOut">
              <a:rPr lang="en-CN" smtClean="0"/>
              <a:t>2025/9/15</a:t>
            </a:fld>
            <a:endParaRPr lang="en-CN"/>
          </a:p>
        </p:txBody>
      </p:sp>
      <p:sp>
        <p:nvSpPr>
          <p:cNvPr id="5" name="Footer Placeholder 4">
            <a:extLst>
              <a:ext uri="{FF2B5EF4-FFF2-40B4-BE49-F238E27FC236}">
                <a16:creationId xmlns:a16="http://schemas.microsoft.com/office/drawing/2014/main" id="{EB86484F-5D8C-0C4D-9C91-76951621319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9BC1CE94-A602-F844-AE23-897C42CC3EB8}"/>
              </a:ext>
            </a:extLst>
          </p:cNvPr>
          <p:cNvSpPr>
            <a:spLocks noGrp="1"/>
          </p:cNvSpPr>
          <p:nvPr>
            <p:ph type="sldNum" sz="quarter" idx="12"/>
          </p:nvPr>
        </p:nvSpPr>
        <p:spPr/>
        <p:txBody>
          <a:bodyPr/>
          <a:lstStyle/>
          <a:p>
            <a:fld id="{E1CFDFCB-0F5E-D24E-BFD8-FD0489BC1D14}" type="slidenum">
              <a:rPr lang="en-CN" smtClean="0"/>
              <a:t>‹#›</a:t>
            </a:fld>
            <a:endParaRPr lang="en-CN"/>
          </a:p>
        </p:txBody>
      </p:sp>
    </p:spTree>
    <p:extLst>
      <p:ext uri="{BB962C8B-B14F-4D97-AF65-F5344CB8AC3E}">
        <p14:creationId xmlns:p14="http://schemas.microsoft.com/office/powerpoint/2010/main" val="395050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8D2F-7366-BB43-A6FB-E9EC5BD11B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6C698740-508C-954F-BDD0-D3CE05F5A7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7247FB-AD6B-5D4A-92B8-6E7C5EA11041}"/>
              </a:ext>
            </a:extLst>
          </p:cNvPr>
          <p:cNvSpPr>
            <a:spLocks noGrp="1"/>
          </p:cNvSpPr>
          <p:nvPr>
            <p:ph type="dt" sz="half" idx="10"/>
          </p:nvPr>
        </p:nvSpPr>
        <p:spPr/>
        <p:txBody>
          <a:bodyPr/>
          <a:lstStyle/>
          <a:p>
            <a:fld id="{D06A9E26-03DF-5047-BCCD-7618F2BCF30F}" type="datetimeFigureOut">
              <a:rPr lang="en-CN" smtClean="0"/>
              <a:t>2025/9/15</a:t>
            </a:fld>
            <a:endParaRPr lang="en-CN"/>
          </a:p>
        </p:txBody>
      </p:sp>
      <p:sp>
        <p:nvSpPr>
          <p:cNvPr id="5" name="Footer Placeholder 4">
            <a:extLst>
              <a:ext uri="{FF2B5EF4-FFF2-40B4-BE49-F238E27FC236}">
                <a16:creationId xmlns:a16="http://schemas.microsoft.com/office/drawing/2014/main" id="{97416934-FCE3-4244-8B2E-4688695E270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250F0667-0F5B-BF49-8AE5-ABBE4AD3DA97}"/>
              </a:ext>
            </a:extLst>
          </p:cNvPr>
          <p:cNvSpPr>
            <a:spLocks noGrp="1"/>
          </p:cNvSpPr>
          <p:nvPr>
            <p:ph type="sldNum" sz="quarter" idx="12"/>
          </p:nvPr>
        </p:nvSpPr>
        <p:spPr/>
        <p:txBody>
          <a:bodyPr/>
          <a:lstStyle/>
          <a:p>
            <a:fld id="{E1CFDFCB-0F5E-D24E-BFD8-FD0489BC1D14}" type="slidenum">
              <a:rPr lang="en-CN" smtClean="0"/>
              <a:t>‹#›</a:t>
            </a:fld>
            <a:endParaRPr lang="en-CN"/>
          </a:p>
        </p:txBody>
      </p:sp>
    </p:spTree>
    <p:extLst>
      <p:ext uri="{BB962C8B-B14F-4D97-AF65-F5344CB8AC3E}">
        <p14:creationId xmlns:p14="http://schemas.microsoft.com/office/powerpoint/2010/main" val="254741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BD22-5322-1740-977E-EB788A023FD3}"/>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85854443-0E6F-0F49-B0E9-BAAA551CE7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11DB4F9F-FAD0-474B-B8FB-EE33297C2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4D13A25A-1846-3945-A8F0-47777F847760}"/>
              </a:ext>
            </a:extLst>
          </p:cNvPr>
          <p:cNvSpPr>
            <a:spLocks noGrp="1"/>
          </p:cNvSpPr>
          <p:nvPr>
            <p:ph type="dt" sz="half" idx="10"/>
          </p:nvPr>
        </p:nvSpPr>
        <p:spPr/>
        <p:txBody>
          <a:bodyPr/>
          <a:lstStyle/>
          <a:p>
            <a:fld id="{D06A9E26-03DF-5047-BCCD-7618F2BCF30F}" type="datetimeFigureOut">
              <a:rPr lang="en-CN" smtClean="0"/>
              <a:t>2025/9/15</a:t>
            </a:fld>
            <a:endParaRPr lang="en-CN"/>
          </a:p>
        </p:txBody>
      </p:sp>
      <p:sp>
        <p:nvSpPr>
          <p:cNvPr id="6" name="Footer Placeholder 5">
            <a:extLst>
              <a:ext uri="{FF2B5EF4-FFF2-40B4-BE49-F238E27FC236}">
                <a16:creationId xmlns:a16="http://schemas.microsoft.com/office/drawing/2014/main" id="{AEB6EFFB-2274-FC4A-8F07-2B9D4A19636B}"/>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A56545C1-3879-2F45-842D-D8D47D8C1A13}"/>
              </a:ext>
            </a:extLst>
          </p:cNvPr>
          <p:cNvSpPr>
            <a:spLocks noGrp="1"/>
          </p:cNvSpPr>
          <p:nvPr>
            <p:ph type="sldNum" sz="quarter" idx="12"/>
          </p:nvPr>
        </p:nvSpPr>
        <p:spPr/>
        <p:txBody>
          <a:bodyPr/>
          <a:lstStyle/>
          <a:p>
            <a:fld id="{E1CFDFCB-0F5E-D24E-BFD8-FD0489BC1D14}" type="slidenum">
              <a:rPr lang="en-CN" smtClean="0"/>
              <a:t>‹#›</a:t>
            </a:fld>
            <a:endParaRPr lang="en-CN"/>
          </a:p>
        </p:txBody>
      </p:sp>
    </p:spTree>
    <p:extLst>
      <p:ext uri="{BB962C8B-B14F-4D97-AF65-F5344CB8AC3E}">
        <p14:creationId xmlns:p14="http://schemas.microsoft.com/office/powerpoint/2010/main" val="49270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0622C-B37A-6B43-BC64-541E1DCF5C7F}"/>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19FCDC83-A364-C842-BCAA-86DE79B41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69D801-26EC-D746-AE4C-7772306DB4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6B141B51-48CE-BC4D-A267-1B0E41F37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F2ABD8-31C4-DB4F-B193-AC16B5308F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2080554D-A601-B84B-9F76-B9028411FDDB}"/>
              </a:ext>
            </a:extLst>
          </p:cNvPr>
          <p:cNvSpPr>
            <a:spLocks noGrp="1"/>
          </p:cNvSpPr>
          <p:nvPr>
            <p:ph type="dt" sz="half" idx="10"/>
          </p:nvPr>
        </p:nvSpPr>
        <p:spPr/>
        <p:txBody>
          <a:bodyPr/>
          <a:lstStyle/>
          <a:p>
            <a:fld id="{D06A9E26-03DF-5047-BCCD-7618F2BCF30F}" type="datetimeFigureOut">
              <a:rPr lang="en-CN" smtClean="0"/>
              <a:t>2025/9/15</a:t>
            </a:fld>
            <a:endParaRPr lang="en-CN"/>
          </a:p>
        </p:txBody>
      </p:sp>
      <p:sp>
        <p:nvSpPr>
          <p:cNvPr id="8" name="Footer Placeholder 7">
            <a:extLst>
              <a:ext uri="{FF2B5EF4-FFF2-40B4-BE49-F238E27FC236}">
                <a16:creationId xmlns:a16="http://schemas.microsoft.com/office/drawing/2014/main" id="{0C0A3767-0BE6-DD42-9D16-8D3527DAB320}"/>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C4B4A163-7B67-104C-9B85-DCC40FECF6BA}"/>
              </a:ext>
            </a:extLst>
          </p:cNvPr>
          <p:cNvSpPr>
            <a:spLocks noGrp="1"/>
          </p:cNvSpPr>
          <p:nvPr>
            <p:ph type="sldNum" sz="quarter" idx="12"/>
          </p:nvPr>
        </p:nvSpPr>
        <p:spPr/>
        <p:txBody>
          <a:bodyPr/>
          <a:lstStyle/>
          <a:p>
            <a:fld id="{E1CFDFCB-0F5E-D24E-BFD8-FD0489BC1D14}" type="slidenum">
              <a:rPr lang="en-CN" smtClean="0"/>
              <a:t>‹#›</a:t>
            </a:fld>
            <a:endParaRPr lang="en-CN"/>
          </a:p>
        </p:txBody>
      </p:sp>
    </p:spTree>
    <p:extLst>
      <p:ext uri="{BB962C8B-B14F-4D97-AF65-F5344CB8AC3E}">
        <p14:creationId xmlns:p14="http://schemas.microsoft.com/office/powerpoint/2010/main" val="279408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AC58-DE72-6744-A669-AADBE7783CFD}"/>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C3E7630B-2ABD-654B-A6B1-4E7D64F5FEE2}"/>
              </a:ext>
            </a:extLst>
          </p:cNvPr>
          <p:cNvSpPr>
            <a:spLocks noGrp="1"/>
          </p:cNvSpPr>
          <p:nvPr>
            <p:ph type="dt" sz="half" idx="10"/>
          </p:nvPr>
        </p:nvSpPr>
        <p:spPr/>
        <p:txBody>
          <a:bodyPr/>
          <a:lstStyle/>
          <a:p>
            <a:fld id="{D06A9E26-03DF-5047-BCCD-7618F2BCF30F}" type="datetimeFigureOut">
              <a:rPr lang="en-CN" smtClean="0"/>
              <a:t>2025/9/15</a:t>
            </a:fld>
            <a:endParaRPr lang="en-CN"/>
          </a:p>
        </p:txBody>
      </p:sp>
      <p:sp>
        <p:nvSpPr>
          <p:cNvPr id="4" name="Footer Placeholder 3">
            <a:extLst>
              <a:ext uri="{FF2B5EF4-FFF2-40B4-BE49-F238E27FC236}">
                <a16:creationId xmlns:a16="http://schemas.microsoft.com/office/drawing/2014/main" id="{E3E3BC96-73F8-D543-9F86-2414057DBFF6}"/>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98AB51F6-CCC6-3744-A3D1-4F1540CB2698}"/>
              </a:ext>
            </a:extLst>
          </p:cNvPr>
          <p:cNvSpPr>
            <a:spLocks noGrp="1"/>
          </p:cNvSpPr>
          <p:nvPr>
            <p:ph type="sldNum" sz="quarter" idx="12"/>
          </p:nvPr>
        </p:nvSpPr>
        <p:spPr/>
        <p:txBody>
          <a:bodyPr/>
          <a:lstStyle/>
          <a:p>
            <a:fld id="{E1CFDFCB-0F5E-D24E-BFD8-FD0489BC1D14}" type="slidenum">
              <a:rPr lang="en-CN" smtClean="0"/>
              <a:t>‹#›</a:t>
            </a:fld>
            <a:endParaRPr lang="en-CN"/>
          </a:p>
        </p:txBody>
      </p:sp>
    </p:spTree>
    <p:extLst>
      <p:ext uri="{BB962C8B-B14F-4D97-AF65-F5344CB8AC3E}">
        <p14:creationId xmlns:p14="http://schemas.microsoft.com/office/powerpoint/2010/main" val="393559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0415EE-270D-6245-83C9-E01AE67CF633}"/>
              </a:ext>
            </a:extLst>
          </p:cNvPr>
          <p:cNvSpPr>
            <a:spLocks noGrp="1"/>
          </p:cNvSpPr>
          <p:nvPr>
            <p:ph type="dt" sz="half" idx="10"/>
          </p:nvPr>
        </p:nvSpPr>
        <p:spPr/>
        <p:txBody>
          <a:bodyPr/>
          <a:lstStyle/>
          <a:p>
            <a:fld id="{D06A9E26-03DF-5047-BCCD-7618F2BCF30F}" type="datetimeFigureOut">
              <a:rPr lang="en-CN" smtClean="0"/>
              <a:t>2025/9/15</a:t>
            </a:fld>
            <a:endParaRPr lang="en-CN"/>
          </a:p>
        </p:txBody>
      </p:sp>
      <p:sp>
        <p:nvSpPr>
          <p:cNvPr id="3" name="Footer Placeholder 2">
            <a:extLst>
              <a:ext uri="{FF2B5EF4-FFF2-40B4-BE49-F238E27FC236}">
                <a16:creationId xmlns:a16="http://schemas.microsoft.com/office/drawing/2014/main" id="{0C9DD1DA-41BF-5940-AEBD-A09A1B1E439A}"/>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E49BB38C-E9C0-0C45-A317-AA72B9BF593E}"/>
              </a:ext>
            </a:extLst>
          </p:cNvPr>
          <p:cNvSpPr>
            <a:spLocks noGrp="1"/>
          </p:cNvSpPr>
          <p:nvPr>
            <p:ph type="sldNum" sz="quarter" idx="12"/>
          </p:nvPr>
        </p:nvSpPr>
        <p:spPr/>
        <p:txBody>
          <a:bodyPr/>
          <a:lstStyle/>
          <a:p>
            <a:fld id="{E1CFDFCB-0F5E-D24E-BFD8-FD0489BC1D14}" type="slidenum">
              <a:rPr lang="en-CN" smtClean="0"/>
              <a:t>‹#›</a:t>
            </a:fld>
            <a:endParaRPr lang="en-CN"/>
          </a:p>
        </p:txBody>
      </p:sp>
    </p:spTree>
    <p:extLst>
      <p:ext uri="{BB962C8B-B14F-4D97-AF65-F5344CB8AC3E}">
        <p14:creationId xmlns:p14="http://schemas.microsoft.com/office/powerpoint/2010/main" val="68134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4C16-5AFC-2A49-860C-70771586B3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ED4C6425-90D8-DB47-A16B-C5B317351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7E8B558D-B42E-E042-BB5C-95F0F37CE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84DD0-C02A-A64C-B004-C36C5C08F08D}"/>
              </a:ext>
            </a:extLst>
          </p:cNvPr>
          <p:cNvSpPr>
            <a:spLocks noGrp="1"/>
          </p:cNvSpPr>
          <p:nvPr>
            <p:ph type="dt" sz="half" idx="10"/>
          </p:nvPr>
        </p:nvSpPr>
        <p:spPr/>
        <p:txBody>
          <a:bodyPr/>
          <a:lstStyle/>
          <a:p>
            <a:fld id="{D06A9E26-03DF-5047-BCCD-7618F2BCF30F}" type="datetimeFigureOut">
              <a:rPr lang="en-CN" smtClean="0"/>
              <a:t>2025/9/15</a:t>
            </a:fld>
            <a:endParaRPr lang="en-CN"/>
          </a:p>
        </p:txBody>
      </p:sp>
      <p:sp>
        <p:nvSpPr>
          <p:cNvPr id="6" name="Footer Placeholder 5">
            <a:extLst>
              <a:ext uri="{FF2B5EF4-FFF2-40B4-BE49-F238E27FC236}">
                <a16:creationId xmlns:a16="http://schemas.microsoft.com/office/drawing/2014/main" id="{8784AB3C-8653-4343-A619-64A772B5F79C}"/>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46F666D3-ED7D-AA4B-9536-95F30EF311E9}"/>
              </a:ext>
            </a:extLst>
          </p:cNvPr>
          <p:cNvSpPr>
            <a:spLocks noGrp="1"/>
          </p:cNvSpPr>
          <p:nvPr>
            <p:ph type="sldNum" sz="quarter" idx="12"/>
          </p:nvPr>
        </p:nvSpPr>
        <p:spPr/>
        <p:txBody>
          <a:bodyPr/>
          <a:lstStyle/>
          <a:p>
            <a:fld id="{E1CFDFCB-0F5E-D24E-BFD8-FD0489BC1D14}" type="slidenum">
              <a:rPr lang="en-CN" smtClean="0"/>
              <a:t>‹#›</a:t>
            </a:fld>
            <a:endParaRPr lang="en-CN"/>
          </a:p>
        </p:txBody>
      </p:sp>
    </p:spTree>
    <p:extLst>
      <p:ext uri="{BB962C8B-B14F-4D97-AF65-F5344CB8AC3E}">
        <p14:creationId xmlns:p14="http://schemas.microsoft.com/office/powerpoint/2010/main" val="32321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BD8F-6ABB-4C43-9415-0E2DAA9C2C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822486CA-0919-BF47-BE28-25BCAA0D79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7950B748-4CA6-6A49-B0A6-40AF3CB09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5A792-32B2-2840-B354-613E65D0F5EE}"/>
              </a:ext>
            </a:extLst>
          </p:cNvPr>
          <p:cNvSpPr>
            <a:spLocks noGrp="1"/>
          </p:cNvSpPr>
          <p:nvPr>
            <p:ph type="dt" sz="half" idx="10"/>
          </p:nvPr>
        </p:nvSpPr>
        <p:spPr/>
        <p:txBody>
          <a:bodyPr/>
          <a:lstStyle/>
          <a:p>
            <a:fld id="{D06A9E26-03DF-5047-BCCD-7618F2BCF30F}" type="datetimeFigureOut">
              <a:rPr lang="en-CN" smtClean="0"/>
              <a:t>2025/9/15</a:t>
            </a:fld>
            <a:endParaRPr lang="en-CN"/>
          </a:p>
        </p:txBody>
      </p:sp>
      <p:sp>
        <p:nvSpPr>
          <p:cNvPr id="6" name="Footer Placeholder 5">
            <a:extLst>
              <a:ext uri="{FF2B5EF4-FFF2-40B4-BE49-F238E27FC236}">
                <a16:creationId xmlns:a16="http://schemas.microsoft.com/office/drawing/2014/main" id="{651BDE60-2171-4A44-8452-B88E16F9C8C7}"/>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E944BC47-0178-3542-A52E-08344F8D32E0}"/>
              </a:ext>
            </a:extLst>
          </p:cNvPr>
          <p:cNvSpPr>
            <a:spLocks noGrp="1"/>
          </p:cNvSpPr>
          <p:nvPr>
            <p:ph type="sldNum" sz="quarter" idx="12"/>
          </p:nvPr>
        </p:nvSpPr>
        <p:spPr/>
        <p:txBody>
          <a:bodyPr/>
          <a:lstStyle/>
          <a:p>
            <a:fld id="{E1CFDFCB-0F5E-D24E-BFD8-FD0489BC1D14}" type="slidenum">
              <a:rPr lang="en-CN" smtClean="0"/>
              <a:t>‹#›</a:t>
            </a:fld>
            <a:endParaRPr lang="en-CN"/>
          </a:p>
        </p:txBody>
      </p:sp>
    </p:spTree>
    <p:extLst>
      <p:ext uri="{BB962C8B-B14F-4D97-AF65-F5344CB8AC3E}">
        <p14:creationId xmlns:p14="http://schemas.microsoft.com/office/powerpoint/2010/main" val="285968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1318DB-07F2-C84C-B21A-61D795FC6D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ABEFF547-A4D5-B846-99A0-31BCB6755D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265CB26-B417-7442-A4E9-565CCE6838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A9E26-03DF-5047-BCCD-7618F2BCF30F}" type="datetimeFigureOut">
              <a:rPr lang="en-CN" smtClean="0"/>
              <a:t>2025/9/15</a:t>
            </a:fld>
            <a:endParaRPr lang="en-CN"/>
          </a:p>
        </p:txBody>
      </p:sp>
      <p:sp>
        <p:nvSpPr>
          <p:cNvPr id="5" name="Footer Placeholder 4">
            <a:extLst>
              <a:ext uri="{FF2B5EF4-FFF2-40B4-BE49-F238E27FC236}">
                <a16:creationId xmlns:a16="http://schemas.microsoft.com/office/drawing/2014/main" id="{64071F14-AA7E-174F-8CAA-671B16976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a:extLst>
              <a:ext uri="{FF2B5EF4-FFF2-40B4-BE49-F238E27FC236}">
                <a16:creationId xmlns:a16="http://schemas.microsoft.com/office/drawing/2014/main" id="{905BFC54-CF74-5340-947D-47B7FC72B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CFDFCB-0F5E-D24E-BFD8-FD0489BC1D14}" type="slidenum">
              <a:rPr lang="en-CN" smtClean="0"/>
              <a:t>‹#›</a:t>
            </a:fld>
            <a:endParaRPr lang="en-CN"/>
          </a:p>
        </p:txBody>
      </p:sp>
    </p:spTree>
    <p:extLst>
      <p:ext uri="{BB962C8B-B14F-4D97-AF65-F5344CB8AC3E}">
        <p14:creationId xmlns:p14="http://schemas.microsoft.com/office/powerpoint/2010/main" val="3045152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95D3C-354D-699C-5DF6-AAC20B043560}"/>
              </a:ext>
            </a:extLst>
          </p:cNvPr>
          <p:cNvSpPr>
            <a:spLocks noGrp="1"/>
          </p:cNvSpPr>
          <p:nvPr>
            <p:ph type="ctrTitle"/>
          </p:nvPr>
        </p:nvSpPr>
        <p:spPr>
          <a:xfrm>
            <a:off x="1524000" y="113420"/>
            <a:ext cx="9144000" cy="2387600"/>
          </a:xfrm>
        </p:spPr>
        <p:txBody>
          <a:bodyPr/>
          <a:lstStyle/>
          <a:p>
            <a:r>
              <a:rPr lang="en-US" altLang="zh-CN" sz="3200" b="1" dirty="0">
                <a:latin typeface="Segoe UI" panose="020B0502040204020203" pitchFamily="34" charset="0"/>
                <a:ea typeface="Segoe UI Black" panose="020B0A02040204020203" pitchFamily="34" charset="0"/>
                <a:cs typeface="Segoe UI" panose="020B0502040204020203" pitchFamily="34" charset="0"/>
              </a:rPr>
              <a:t>MM633</a:t>
            </a:r>
            <a:br>
              <a:rPr lang="en-US" altLang="zh-CN" b="1" dirty="0">
                <a:latin typeface="Segoe UI" panose="020B0502040204020203" pitchFamily="34" charset="0"/>
                <a:ea typeface="Segoe UI Black" panose="020B0A02040204020203" pitchFamily="34" charset="0"/>
                <a:cs typeface="Segoe UI" panose="020B0502040204020203" pitchFamily="34" charset="0"/>
              </a:rPr>
            </a:br>
            <a:r>
              <a:rPr lang="en-US" altLang="zh-CN" sz="4000" b="1" dirty="0">
                <a:latin typeface="Segoe UI" panose="020B0502040204020203" pitchFamily="34" charset="0"/>
                <a:ea typeface="Segoe UI Black" panose="020B0A02040204020203" pitchFamily="34" charset="0"/>
                <a:cs typeface="Segoe UI" panose="020B0502040204020203" pitchFamily="34" charset="0"/>
              </a:rPr>
              <a:t>Session 3</a:t>
            </a:r>
            <a:endParaRPr lang="zh-CN" altLang="en-US" b="1" dirty="0">
              <a:latin typeface="Segoe UI" panose="020B0502040204020203" pitchFamily="34" charset="0"/>
              <a:cs typeface="Segoe UI" panose="020B0502040204020203" pitchFamily="34" charset="0"/>
            </a:endParaRPr>
          </a:p>
        </p:txBody>
      </p:sp>
      <p:sp>
        <p:nvSpPr>
          <p:cNvPr id="3" name="副标题 2">
            <a:extLst>
              <a:ext uri="{FF2B5EF4-FFF2-40B4-BE49-F238E27FC236}">
                <a16:creationId xmlns:a16="http://schemas.microsoft.com/office/drawing/2014/main" id="{F154C5D7-A25A-77AC-DC1B-021D53C0EEB7}"/>
              </a:ext>
            </a:extLst>
          </p:cNvPr>
          <p:cNvSpPr>
            <a:spLocks noGrp="1"/>
          </p:cNvSpPr>
          <p:nvPr>
            <p:ph type="subTitle" idx="1"/>
          </p:nvPr>
        </p:nvSpPr>
        <p:spPr>
          <a:xfrm>
            <a:off x="1524000" y="2715733"/>
            <a:ext cx="9144000" cy="1655762"/>
          </a:xfrm>
        </p:spPr>
        <p:txBody>
          <a:bodyPr>
            <a:normAutofit fontScale="62500" lnSpcReduction="20000"/>
          </a:bodyPr>
          <a:lstStyle/>
          <a:p>
            <a:r>
              <a:rPr lang="en-US" altLang="zh-CN" sz="4500" b="1" dirty="0">
                <a:latin typeface="Segoe UI" panose="020B0502040204020203" pitchFamily="34" charset="0"/>
                <a:ea typeface="Segoe UI Black" panose="020B0A02040204020203" pitchFamily="34" charset="0"/>
                <a:cs typeface="Segoe UI" panose="020B0502040204020203" pitchFamily="34" charset="0"/>
              </a:rPr>
              <a:t>Contingency Theory, Resource Dependence, and the External Environment </a:t>
            </a:r>
          </a:p>
          <a:p>
            <a:endParaRPr lang="en-US" altLang="zh-CN" b="1" dirty="0"/>
          </a:p>
          <a:p>
            <a:r>
              <a:rPr lang="en-US" altLang="zh-CN" sz="2900" dirty="0">
                <a:latin typeface="Segoe UI" panose="020B0502040204020203" pitchFamily="34" charset="0"/>
                <a:cs typeface="Segoe UI" panose="020B0502040204020203" pitchFamily="34" charset="0"/>
              </a:rPr>
              <a:t>16 Sept, 2025</a:t>
            </a:r>
          </a:p>
          <a:p>
            <a:r>
              <a:rPr lang="en-US" altLang="zh-CN" sz="2900" dirty="0">
                <a:latin typeface="Segoe UI" panose="020B0502040204020203" pitchFamily="34" charset="0"/>
                <a:cs typeface="Segoe UI" panose="020B0502040204020203" pitchFamily="34" charset="0"/>
              </a:rPr>
              <a:t>Yi TANG, Yulong DU, Yuhang LONG</a:t>
            </a:r>
            <a:endParaRPr lang="zh-CN" altLang="en-US" sz="29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2323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5992A6-5A1D-F4F4-F663-1A3E07C512A4}"/>
              </a:ext>
            </a:extLst>
          </p:cNvPr>
          <p:cNvSpPr>
            <a:spLocks noGrp="1"/>
          </p:cNvSpPr>
          <p:nvPr>
            <p:ph idx="1"/>
          </p:nvPr>
        </p:nvSpPr>
        <p:spPr>
          <a:xfrm>
            <a:off x="2430277" y="2141537"/>
            <a:ext cx="10515600" cy="4351338"/>
          </a:xfrm>
        </p:spPr>
        <p:txBody>
          <a:bodyPr/>
          <a:lstStyle/>
          <a:p>
            <a:r>
              <a:rPr lang="en-US" altLang="zh-CN" dirty="0">
                <a:solidFill>
                  <a:srgbClr val="C00000"/>
                </a:solidFill>
                <a:latin typeface="Segoe UI" panose="020B0502040204020203" pitchFamily="34" charset="0"/>
                <a:cs typeface="Segoe UI" panose="020B0502040204020203" pitchFamily="34" charset="0"/>
              </a:rPr>
              <a:t>(</a:t>
            </a:r>
            <a:r>
              <a:rPr lang="en-US" altLang="zh-CN" i="1" dirty="0">
                <a:solidFill>
                  <a:srgbClr val="C00000"/>
                </a:solidFill>
                <a:latin typeface="Segoe UI" panose="020B0502040204020203" pitchFamily="34" charset="0"/>
                <a:cs typeface="Segoe UI" panose="020B0502040204020203" pitchFamily="34" charset="0"/>
              </a:rPr>
              <a:t>Chap. 3</a:t>
            </a:r>
            <a:r>
              <a:rPr lang="en-US" altLang="zh-CN" dirty="0">
                <a:solidFill>
                  <a:srgbClr val="C00000"/>
                </a:solidFill>
                <a:latin typeface="Segoe UI" panose="020B0502040204020203" pitchFamily="34" charset="0"/>
                <a:cs typeface="Segoe UI" panose="020B0502040204020203" pitchFamily="34" charset="0"/>
              </a:rPr>
              <a:t>) Domains of </a:t>
            </a:r>
            <a:r>
              <a:rPr lang="en-US" altLang="zh-CN" dirty="0" err="1">
                <a:solidFill>
                  <a:srgbClr val="C00000"/>
                </a:solidFill>
                <a:latin typeface="Segoe UI" panose="020B0502040204020203" pitchFamily="34" charset="0"/>
                <a:cs typeface="Segoe UI" panose="020B0502040204020203" pitchFamily="34" charset="0"/>
              </a:rPr>
              <a:t>Organised</a:t>
            </a:r>
            <a:r>
              <a:rPr lang="en-US" altLang="zh-CN" dirty="0">
                <a:solidFill>
                  <a:srgbClr val="C00000"/>
                </a:solidFill>
                <a:latin typeface="Segoe UI" panose="020B0502040204020203" pitchFamily="34" charset="0"/>
                <a:cs typeface="Segoe UI" panose="020B0502040204020203" pitchFamily="34" charset="0"/>
              </a:rPr>
              <a:t> Action</a:t>
            </a:r>
            <a:endParaRPr lang="zh-CN" altLang="en-US" dirty="0">
              <a:solidFill>
                <a:srgbClr val="C00000"/>
              </a:solidFill>
              <a:latin typeface="Segoe UI" panose="020B0502040204020203" pitchFamily="34" charset="0"/>
              <a:cs typeface="Segoe UI" panose="020B0502040204020203" pitchFamily="34" charset="0"/>
            </a:endParaRPr>
          </a:p>
          <a:p>
            <a:pPr marL="0" indent="0">
              <a:buNone/>
            </a:pPr>
            <a:r>
              <a:rPr lang="en-US" altLang="zh-CN" dirty="0">
                <a:latin typeface="Segoe UI" panose="020B0502040204020203" pitchFamily="34" charset="0"/>
                <a:cs typeface="Segoe UI" panose="020B0502040204020203" pitchFamily="34" charset="0"/>
              </a:rPr>
              <a:t>	</a:t>
            </a:r>
            <a:r>
              <a:rPr lang="en-US" altLang="zh-CN" sz="2400" dirty="0">
                <a:latin typeface="Segoe UI" panose="020B0502040204020203" pitchFamily="34" charset="0"/>
                <a:cs typeface="Segoe UI" panose="020B0502040204020203" pitchFamily="34" charset="0"/>
              </a:rPr>
              <a:t>How to manage external environment?</a:t>
            </a:r>
            <a:endParaRPr lang="en-US" altLang="zh-CN" dirty="0">
              <a:latin typeface="Segoe UI" panose="020B0502040204020203" pitchFamily="34" charset="0"/>
              <a:cs typeface="Segoe UI" panose="020B0502040204020203" pitchFamily="34" charset="0"/>
            </a:endParaRPr>
          </a:p>
          <a:p>
            <a:r>
              <a:rPr lang="en-US" altLang="zh-CN" dirty="0">
                <a:latin typeface="Segoe UI" panose="020B0502040204020203" pitchFamily="34" charset="0"/>
                <a:cs typeface="Segoe UI" panose="020B0502040204020203" pitchFamily="34" charset="0"/>
              </a:rPr>
              <a:t>(</a:t>
            </a:r>
            <a:r>
              <a:rPr lang="en-US" altLang="zh-CN" i="1" dirty="0">
                <a:latin typeface="Segoe UI" panose="020B0502040204020203" pitchFamily="34" charset="0"/>
                <a:cs typeface="Segoe UI" panose="020B0502040204020203" pitchFamily="34" charset="0"/>
              </a:rPr>
              <a:t>Chap. 4</a:t>
            </a:r>
            <a:r>
              <a:rPr lang="en-US" altLang="zh-CN" dirty="0">
                <a:latin typeface="Segoe UI" panose="020B0502040204020203" pitchFamily="34" charset="0"/>
                <a:cs typeface="Segoe UI" panose="020B0502040204020203" pitchFamily="34" charset="0"/>
              </a:rPr>
              <a:t>) </a:t>
            </a:r>
            <a:r>
              <a:rPr lang="en-US" altLang="zh-CN" dirty="0" err="1">
                <a:latin typeface="Segoe UI" panose="020B0502040204020203" pitchFamily="34" charset="0"/>
                <a:cs typeface="Segoe UI" panose="020B0502040204020203" pitchFamily="34" charset="0"/>
              </a:rPr>
              <a:t>Organisational</a:t>
            </a:r>
            <a:r>
              <a:rPr lang="en-US" altLang="zh-CN" dirty="0">
                <a:latin typeface="Segoe UI" panose="020B0502040204020203" pitchFamily="34" charset="0"/>
                <a:cs typeface="Segoe UI" panose="020B0502040204020203" pitchFamily="34" charset="0"/>
              </a:rPr>
              <a:t> Design</a:t>
            </a:r>
          </a:p>
          <a:p>
            <a:pPr marL="914400" lvl="2" indent="0">
              <a:buNone/>
            </a:pPr>
            <a:r>
              <a:rPr lang="en-US" altLang="zh-CN" sz="2400" dirty="0">
                <a:latin typeface="Segoe UI" panose="020B0502040204020203" pitchFamily="34" charset="0"/>
                <a:cs typeface="Segoe UI" panose="020B0502040204020203" pitchFamily="34" charset="0"/>
              </a:rPr>
              <a:t>How to adjust myself to them?</a:t>
            </a:r>
          </a:p>
          <a:p>
            <a:r>
              <a:rPr lang="en-US" altLang="zh-CN" dirty="0">
                <a:latin typeface="Segoe UI" panose="020B0502040204020203" pitchFamily="34" charset="0"/>
                <a:cs typeface="Segoe UI" panose="020B0502040204020203" pitchFamily="34" charset="0"/>
              </a:rPr>
              <a:t>(</a:t>
            </a:r>
            <a:r>
              <a:rPr lang="en-US" altLang="zh-CN" i="1" dirty="0">
                <a:latin typeface="Segoe UI" panose="020B0502040204020203" pitchFamily="34" charset="0"/>
                <a:cs typeface="Segoe UI" panose="020B0502040204020203" pitchFamily="34" charset="0"/>
              </a:rPr>
              <a:t>Chap. 5</a:t>
            </a:r>
            <a:r>
              <a:rPr lang="en-US" altLang="zh-CN" dirty="0">
                <a:latin typeface="Segoe UI" panose="020B0502040204020203" pitchFamily="34" charset="0"/>
                <a:cs typeface="Segoe UI" panose="020B0502040204020203" pitchFamily="34" charset="0"/>
              </a:rPr>
              <a:t>) Technology and Structure</a:t>
            </a:r>
          </a:p>
          <a:p>
            <a:pPr marL="914400" lvl="2" indent="0">
              <a:buNone/>
            </a:pPr>
            <a:r>
              <a:rPr lang="en-US" altLang="zh-CN" sz="2400" dirty="0">
                <a:latin typeface="Segoe UI" panose="020B0502040204020203" pitchFamily="34" charset="0"/>
                <a:cs typeface="Segoe UI" panose="020B0502040204020203" pitchFamily="34" charset="0"/>
              </a:rPr>
              <a:t>How to coordinate internal structure?</a:t>
            </a:r>
          </a:p>
        </p:txBody>
      </p:sp>
      <p:sp>
        <p:nvSpPr>
          <p:cNvPr id="4" name="标题 1">
            <a:extLst>
              <a:ext uri="{FF2B5EF4-FFF2-40B4-BE49-F238E27FC236}">
                <a16:creationId xmlns:a16="http://schemas.microsoft.com/office/drawing/2014/main" id="{5651DC95-97CD-22BB-0BF4-66ACA28A7266}"/>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sp>
        <p:nvSpPr>
          <p:cNvPr id="5" name="文本框 4">
            <a:extLst>
              <a:ext uri="{FF2B5EF4-FFF2-40B4-BE49-F238E27FC236}">
                <a16:creationId xmlns:a16="http://schemas.microsoft.com/office/drawing/2014/main" id="{E8F31A4B-77B4-1CA5-89AE-97FFEED4E3ED}"/>
              </a:ext>
            </a:extLst>
          </p:cNvPr>
          <p:cNvSpPr txBox="1"/>
          <p:nvPr/>
        </p:nvSpPr>
        <p:spPr>
          <a:xfrm>
            <a:off x="838200" y="1373089"/>
            <a:ext cx="1345240"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Outline</a:t>
            </a:r>
            <a:endParaRPr lang="zh-CN" altLang="en-US" dirty="0"/>
          </a:p>
        </p:txBody>
      </p:sp>
      <p:cxnSp>
        <p:nvCxnSpPr>
          <p:cNvPr id="6" name="直接连接符 5">
            <a:extLst>
              <a:ext uri="{FF2B5EF4-FFF2-40B4-BE49-F238E27FC236}">
                <a16:creationId xmlns:a16="http://schemas.microsoft.com/office/drawing/2014/main" id="{F1715F5A-0D38-20B5-B9FD-C05C00DC6766}"/>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836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682E0A-F525-B19D-2253-50DE90C14CE5}"/>
              </a:ext>
            </a:extLst>
          </p:cNvPr>
          <p:cNvSpPr>
            <a:spLocks noGrp="1"/>
          </p:cNvSpPr>
          <p:nvPr>
            <p:ph idx="1"/>
          </p:nvPr>
        </p:nvSpPr>
        <p:spPr>
          <a:xfrm>
            <a:off x="6357963" y="1697338"/>
            <a:ext cx="3269637" cy="2101189"/>
          </a:xfrm>
        </p:spPr>
        <p:txBody>
          <a:bodyPr>
            <a:normAutofit/>
          </a:bodyPr>
          <a:lstStyle/>
          <a:p>
            <a:pPr marL="0" indent="0">
              <a:buNone/>
            </a:pPr>
            <a:r>
              <a:rPr lang="en-US" altLang="zh-CN" sz="2400" dirty="0">
                <a:solidFill>
                  <a:schemeClr val="accent1"/>
                </a:solidFill>
                <a:latin typeface="Segoe UI" panose="020B0502040204020203" pitchFamily="34" charset="0"/>
                <a:cs typeface="Segoe UI" panose="020B0502040204020203" pitchFamily="34" charset="0"/>
              </a:rPr>
              <a:t>[def.] Domain</a:t>
            </a:r>
            <a:r>
              <a:rPr lang="en-US" altLang="zh-CN" sz="2400" dirty="0">
                <a:latin typeface="Segoe UI" panose="020B0502040204020203" pitchFamily="34" charset="0"/>
                <a:cs typeface="Segoe UI" panose="020B0502040204020203" pitchFamily="34" charset="0"/>
              </a:rPr>
              <a:t>:</a:t>
            </a:r>
          </a:p>
          <a:p>
            <a:r>
              <a:rPr lang="en-US" altLang="zh-CN" sz="2400" dirty="0">
                <a:latin typeface="Segoe UI" panose="020B0502040204020203" pitchFamily="34" charset="0"/>
                <a:cs typeface="Segoe UI" panose="020B0502040204020203" pitchFamily="34" charset="0"/>
              </a:rPr>
              <a:t>Range of products</a:t>
            </a:r>
          </a:p>
          <a:p>
            <a:r>
              <a:rPr lang="en-US" altLang="zh-CN" sz="2400" dirty="0">
                <a:latin typeface="Segoe UI" panose="020B0502040204020203" pitchFamily="34" charset="0"/>
                <a:cs typeface="Segoe UI" panose="020B0502040204020203" pitchFamily="34" charset="0"/>
              </a:rPr>
              <a:t>Population served</a:t>
            </a:r>
          </a:p>
          <a:p>
            <a:r>
              <a:rPr lang="en-US" altLang="zh-CN" sz="2400" dirty="0">
                <a:latin typeface="Segoe UI" panose="020B0502040204020203" pitchFamily="34" charset="0"/>
                <a:cs typeface="Segoe UI" panose="020B0502040204020203" pitchFamily="34" charset="0"/>
              </a:rPr>
              <a:t>Services rendered</a:t>
            </a:r>
          </a:p>
          <a:p>
            <a:endParaRPr lang="en-US" altLang="zh-CN" sz="2400" dirty="0">
              <a:latin typeface="Segoe UI" panose="020B0502040204020203" pitchFamily="34" charset="0"/>
              <a:cs typeface="Segoe UI" panose="020B0502040204020203" pitchFamily="34" charset="0"/>
            </a:endParaRPr>
          </a:p>
          <a:p>
            <a:endParaRPr lang="en-US" altLang="zh-CN" sz="2400" dirty="0">
              <a:latin typeface="Segoe UI" panose="020B0502040204020203" pitchFamily="34" charset="0"/>
              <a:cs typeface="Segoe UI" panose="020B0502040204020203" pitchFamily="34" charset="0"/>
            </a:endParaRPr>
          </a:p>
          <a:p>
            <a:endParaRPr lang="zh-CN" altLang="en-US" sz="2400" dirty="0">
              <a:latin typeface="Segoe UI" panose="020B0502040204020203" pitchFamily="34" charset="0"/>
              <a:cs typeface="Segoe UI" panose="020B0502040204020203" pitchFamily="34" charset="0"/>
            </a:endParaRPr>
          </a:p>
        </p:txBody>
      </p:sp>
      <p:sp>
        <p:nvSpPr>
          <p:cNvPr id="4" name="标题 1">
            <a:extLst>
              <a:ext uri="{FF2B5EF4-FFF2-40B4-BE49-F238E27FC236}">
                <a16:creationId xmlns:a16="http://schemas.microsoft.com/office/drawing/2014/main" id="{CD2E613E-18AA-D05D-FA66-C3A4CA487608}"/>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sp>
        <p:nvSpPr>
          <p:cNvPr id="5" name="文本框 4">
            <a:extLst>
              <a:ext uri="{FF2B5EF4-FFF2-40B4-BE49-F238E27FC236}">
                <a16:creationId xmlns:a16="http://schemas.microsoft.com/office/drawing/2014/main" id="{3933450F-9D8F-5042-4931-115DCC191997}"/>
              </a:ext>
            </a:extLst>
          </p:cNvPr>
          <p:cNvSpPr txBox="1"/>
          <p:nvPr/>
        </p:nvSpPr>
        <p:spPr>
          <a:xfrm>
            <a:off x="838200" y="1278025"/>
            <a:ext cx="4844596"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Domains of </a:t>
            </a:r>
            <a:r>
              <a:rPr kumimoji="0" lang="en-US" altLang="zh-CN" sz="2800" b="0" i="0" u="none" strike="noStrike" kern="1200" cap="none" spc="0" normalizeH="0" baseline="0" noProof="0" dirty="0" err="1">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Organised</a:t>
            </a: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 Action</a:t>
            </a:r>
            <a:endParaRPr lang="zh-CN" altLang="en-US" dirty="0"/>
          </a:p>
        </p:txBody>
      </p:sp>
      <p:cxnSp>
        <p:nvCxnSpPr>
          <p:cNvPr id="6" name="直接连接符 5">
            <a:extLst>
              <a:ext uri="{FF2B5EF4-FFF2-40B4-BE49-F238E27FC236}">
                <a16:creationId xmlns:a16="http://schemas.microsoft.com/office/drawing/2014/main" id="{461706C1-AACA-AC80-B0A9-E8AC72456AE8}"/>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72C6831C-0E05-27C9-50A8-D99CE670BD96}"/>
              </a:ext>
            </a:extLst>
          </p:cNvPr>
          <p:cNvSpPr txBox="1"/>
          <p:nvPr/>
        </p:nvSpPr>
        <p:spPr>
          <a:xfrm>
            <a:off x="1232345" y="1683525"/>
            <a:ext cx="4972732" cy="3046988"/>
          </a:xfrm>
          <a:prstGeom prst="rect">
            <a:avLst/>
          </a:prstGeom>
          <a:noFill/>
        </p:spPr>
        <p:txBody>
          <a:bodyPr wrap="square">
            <a:spAutoFit/>
          </a:bodyPr>
          <a:lstStyle/>
          <a:p>
            <a:pPr marL="0" indent="0">
              <a:buNone/>
            </a:pPr>
            <a:r>
              <a:rPr lang="en-US" altLang="zh-CN" sz="2400" dirty="0">
                <a:solidFill>
                  <a:schemeClr val="accent1"/>
                </a:solidFill>
                <a:latin typeface="Segoe UI" panose="020B0502040204020203" pitchFamily="34" charset="0"/>
                <a:cs typeface="Segoe UI" panose="020B0502040204020203" pitchFamily="34" charset="0"/>
              </a:rPr>
              <a:t>[def.] Task environment</a:t>
            </a:r>
            <a:r>
              <a:rPr lang="en-US" altLang="zh-CN" sz="2400" dirty="0">
                <a:latin typeface="Segoe UI" panose="020B0502040204020203" pitchFamily="34" charset="0"/>
                <a:cs typeface="Segoe UI" panose="020B0502040204020203" pitchFamily="34" charset="0"/>
              </a:rPr>
              <a:t>: </a:t>
            </a:r>
          </a:p>
          <a:p>
            <a:pPr marL="0" indent="0">
              <a:buNone/>
            </a:pPr>
            <a:r>
              <a:rPr lang="en-US" altLang="zh-CN" sz="2400" dirty="0">
                <a:latin typeface="Segoe UI" panose="020B0502040204020203" pitchFamily="34" charset="0"/>
                <a:cs typeface="Segoe UI" panose="020B0502040204020203" pitchFamily="34" charset="0"/>
              </a:rPr>
              <a:t>parts of the environment relevant or potentially relevant to goal setting and goal attainment</a:t>
            </a:r>
          </a:p>
          <a:p>
            <a:pPr marL="342900" indent="-342900">
              <a:buFont typeface="Arial" panose="020B0604020202020204" pitchFamily="34" charset="0"/>
              <a:buChar char="•"/>
            </a:pPr>
            <a:r>
              <a:rPr lang="en-US" altLang="zh-CN" sz="2400" dirty="0">
                <a:latin typeface="Segoe UI" panose="020B0502040204020203" pitchFamily="34" charset="0"/>
                <a:cs typeface="Segoe UI" panose="020B0502040204020203" pitchFamily="34" charset="0"/>
              </a:rPr>
              <a:t>customers</a:t>
            </a:r>
          </a:p>
          <a:p>
            <a:pPr marL="342900" indent="-342900">
              <a:buFont typeface="Arial" panose="020B0604020202020204" pitchFamily="34" charset="0"/>
              <a:buChar char="•"/>
            </a:pPr>
            <a:r>
              <a:rPr lang="en-US" altLang="zh-CN" sz="2400" dirty="0">
                <a:latin typeface="Segoe UI" panose="020B0502040204020203" pitchFamily="34" charset="0"/>
                <a:cs typeface="Segoe UI" panose="020B0502040204020203" pitchFamily="34" charset="0"/>
              </a:rPr>
              <a:t>suppliers</a:t>
            </a:r>
          </a:p>
          <a:p>
            <a:pPr marL="342900" indent="-342900">
              <a:buFont typeface="Arial" panose="020B0604020202020204" pitchFamily="34" charset="0"/>
              <a:buChar char="•"/>
            </a:pPr>
            <a:r>
              <a:rPr lang="en-US" altLang="zh-CN" sz="2400" dirty="0">
                <a:latin typeface="Segoe UI" panose="020B0502040204020203" pitchFamily="34" charset="0"/>
                <a:cs typeface="Segoe UI" panose="020B0502040204020203" pitchFamily="34" charset="0"/>
              </a:rPr>
              <a:t>competitors</a:t>
            </a:r>
          </a:p>
          <a:p>
            <a:pPr marL="342900" indent="-342900">
              <a:buFont typeface="Arial" panose="020B0604020202020204" pitchFamily="34" charset="0"/>
              <a:buChar char="•"/>
            </a:pPr>
            <a:r>
              <a:rPr lang="en-US" altLang="zh-CN" sz="2400" dirty="0">
                <a:latin typeface="Segoe UI" panose="020B0502040204020203" pitchFamily="34" charset="0"/>
                <a:cs typeface="Segoe UI" panose="020B0502040204020203" pitchFamily="34" charset="0"/>
              </a:rPr>
              <a:t>regulatory groups</a:t>
            </a:r>
          </a:p>
        </p:txBody>
      </p:sp>
      <p:grpSp>
        <p:nvGrpSpPr>
          <p:cNvPr id="16" name="组合 15">
            <a:extLst>
              <a:ext uri="{FF2B5EF4-FFF2-40B4-BE49-F238E27FC236}">
                <a16:creationId xmlns:a16="http://schemas.microsoft.com/office/drawing/2014/main" id="{0C9B511C-424C-B903-DA66-70252CC38119}"/>
              </a:ext>
            </a:extLst>
          </p:cNvPr>
          <p:cNvGrpSpPr/>
          <p:nvPr/>
        </p:nvGrpSpPr>
        <p:grpSpPr>
          <a:xfrm>
            <a:off x="6469472" y="3805177"/>
            <a:ext cx="4044103" cy="2456375"/>
            <a:chOff x="6196569" y="3856234"/>
            <a:chExt cx="4044103" cy="2456375"/>
          </a:xfrm>
        </p:grpSpPr>
        <p:sp>
          <p:nvSpPr>
            <p:cNvPr id="11" name="矩形 10">
              <a:extLst>
                <a:ext uri="{FF2B5EF4-FFF2-40B4-BE49-F238E27FC236}">
                  <a16:creationId xmlns:a16="http://schemas.microsoft.com/office/drawing/2014/main" id="{28C61DCA-70D9-84CF-FA27-B78C4E8EED18}"/>
                </a:ext>
              </a:extLst>
            </p:cNvPr>
            <p:cNvSpPr/>
            <p:nvPr/>
          </p:nvSpPr>
          <p:spPr>
            <a:xfrm>
              <a:off x="6196569" y="3856235"/>
              <a:ext cx="4044103" cy="2456374"/>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2AD258B-7B6D-5D6F-F4F9-E3A491498C65}"/>
                </a:ext>
              </a:extLst>
            </p:cNvPr>
            <p:cNvSpPr/>
            <p:nvPr/>
          </p:nvSpPr>
          <p:spPr>
            <a:xfrm>
              <a:off x="6777395" y="3856234"/>
              <a:ext cx="2882449" cy="173132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dirty="0"/>
            </a:p>
          </p:txBody>
        </p:sp>
        <p:sp>
          <p:nvSpPr>
            <p:cNvPr id="9" name="椭圆 8">
              <a:extLst>
                <a:ext uri="{FF2B5EF4-FFF2-40B4-BE49-F238E27FC236}">
                  <a16:creationId xmlns:a16="http://schemas.microsoft.com/office/drawing/2014/main" id="{E0608569-6C4B-01FD-3B90-505CC7577F89}"/>
                </a:ext>
              </a:extLst>
            </p:cNvPr>
            <p:cNvSpPr/>
            <p:nvPr/>
          </p:nvSpPr>
          <p:spPr>
            <a:xfrm>
              <a:off x="7703534" y="4019969"/>
              <a:ext cx="1606003" cy="1024302"/>
            </a:xfrm>
            <a:prstGeom prst="ellipse">
              <a:avLst/>
            </a:prstGeom>
            <a:solidFill>
              <a:schemeClr val="accent2">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Segoe UI" panose="020B0502040204020203" pitchFamily="34" charset="0"/>
                  <a:cs typeface="Segoe UI" panose="020B0502040204020203" pitchFamily="34" charset="0"/>
                </a:rPr>
                <a:t>Domain</a:t>
              </a:r>
              <a:endParaRPr lang="zh-CN" altLang="en-US" sz="1600" b="1" dirty="0">
                <a:solidFill>
                  <a:schemeClr val="tx1"/>
                </a:solidFill>
                <a:latin typeface="Segoe UI" panose="020B0502040204020203" pitchFamily="34" charset="0"/>
                <a:cs typeface="Segoe UI" panose="020B0502040204020203" pitchFamily="34" charset="0"/>
              </a:endParaRPr>
            </a:p>
          </p:txBody>
        </p:sp>
        <p:sp>
          <p:nvSpPr>
            <p:cNvPr id="14" name="文本框 13">
              <a:extLst>
                <a:ext uri="{FF2B5EF4-FFF2-40B4-BE49-F238E27FC236}">
                  <a16:creationId xmlns:a16="http://schemas.microsoft.com/office/drawing/2014/main" id="{B089D677-8E27-E993-0494-C2A4F4127F0F}"/>
                </a:ext>
              </a:extLst>
            </p:cNvPr>
            <p:cNvSpPr txBox="1"/>
            <p:nvPr/>
          </p:nvSpPr>
          <p:spPr>
            <a:xfrm>
              <a:off x="6289401" y="5849446"/>
              <a:ext cx="1575175" cy="369332"/>
            </a:xfrm>
            <a:prstGeom prst="rect">
              <a:avLst/>
            </a:prstGeom>
            <a:noFill/>
          </p:spPr>
          <p:txBody>
            <a:bodyPr wrap="none" rtlCol="0">
              <a:spAutoFit/>
            </a:bodyPr>
            <a:lstStyle/>
            <a:p>
              <a:r>
                <a:rPr lang="en-US" altLang="zh-CN" b="1" dirty="0">
                  <a:latin typeface="Segoe UI" panose="020B0502040204020203" pitchFamily="34" charset="0"/>
                  <a:cs typeface="Segoe UI" panose="020B0502040204020203" pitchFamily="34" charset="0"/>
                </a:rPr>
                <a:t>Environment</a:t>
              </a:r>
              <a:endParaRPr lang="zh-CN" altLang="en-US" b="1" dirty="0">
                <a:latin typeface="Segoe UI" panose="020B0502040204020203" pitchFamily="34" charset="0"/>
                <a:cs typeface="Segoe UI" panose="020B0502040204020203" pitchFamily="34" charset="0"/>
              </a:endParaRPr>
            </a:p>
          </p:txBody>
        </p:sp>
        <p:sp>
          <p:nvSpPr>
            <p:cNvPr id="15" name="文本框 14">
              <a:extLst>
                <a:ext uri="{FF2B5EF4-FFF2-40B4-BE49-F238E27FC236}">
                  <a16:creationId xmlns:a16="http://schemas.microsoft.com/office/drawing/2014/main" id="{DB8E39FB-19D0-4A9B-58D3-36D72F869AC3}"/>
                </a:ext>
              </a:extLst>
            </p:cNvPr>
            <p:cNvSpPr txBox="1"/>
            <p:nvPr/>
          </p:nvSpPr>
          <p:spPr>
            <a:xfrm>
              <a:off x="6809479" y="5084422"/>
              <a:ext cx="2110193" cy="369332"/>
            </a:xfrm>
            <a:prstGeom prst="rect">
              <a:avLst/>
            </a:prstGeom>
            <a:noFill/>
          </p:spPr>
          <p:txBody>
            <a:bodyPr wrap="none" rtlCol="0">
              <a:spAutoFit/>
            </a:bodyPr>
            <a:lstStyle/>
            <a:p>
              <a:r>
                <a:rPr lang="en-US" altLang="zh-CN" b="1" dirty="0">
                  <a:latin typeface="Segoe UI" panose="020B0502040204020203" pitchFamily="34" charset="0"/>
                  <a:cs typeface="Segoe UI" panose="020B0502040204020203" pitchFamily="34" charset="0"/>
                </a:rPr>
                <a:t>Task environment</a:t>
              </a:r>
              <a:endParaRPr lang="zh-CN" altLang="en-US" b="1" dirty="0">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200644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17">
            <a:extLst>
              <a:ext uri="{FF2B5EF4-FFF2-40B4-BE49-F238E27FC236}">
                <a16:creationId xmlns:a16="http://schemas.microsoft.com/office/drawing/2014/main" id="{2E6096DD-5B7C-5167-02E7-8F9278A39B10}"/>
              </a:ext>
            </a:extLst>
          </p:cNvPr>
          <p:cNvSpPr txBox="1">
            <a:spLocks noGrp="1"/>
          </p:cNvSpPr>
          <p:nvPr>
            <p:ph idx="1"/>
          </p:nvPr>
        </p:nvSpPr>
        <p:spPr>
          <a:xfrm>
            <a:off x="838200" y="1825625"/>
            <a:ext cx="10176375" cy="4296561"/>
          </a:xfrm>
          <a:prstGeom prst="rect">
            <a:avLst/>
          </a:prstGeom>
          <a:noFill/>
        </p:spPr>
        <p:txBody>
          <a:bodyPr wrap="square">
            <a:spAutoFit/>
          </a:bodyPr>
          <a:lstStyle/>
          <a:p>
            <a:r>
              <a:rPr lang="en-US" altLang="zh-CN" sz="2400" dirty="0">
                <a:solidFill>
                  <a:srgbClr val="C00000"/>
                </a:solidFill>
                <a:effectLst/>
                <a:latin typeface="Segoe UI" panose="020B0502040204020203" pitchFamily="34" charset="0"/>
                <a:cs typeface="Segoe UI" panose="020B0502040204020203" pitchFamily="34" charset="0"/>
              </a:rPr>
              <a:t>[prop. 3.1] </a:t>
            </a:r>
            <a:r>
              <a:rPr lang="en-US" altLang="zh-CN" sz="2400" dirty="0">
                <a:latin typeface="Segoe UI" panose="020B0502040204020203" pitchFamily="34" charset="0"/>
                <a:cs typeface="Segoe UI" panose="020B0502040204020203" pitchFamily="34" charset="0"/>
              </a:rPr>
              <a:t>Organisations seek to </a:t>
            </a:r>
            <a:r>
              <a:rPr lang="en-US" altLang="zh-CN" sz="2400" dirty="0" err="1">
                <a:latin typeface="Segoe UI" panose="020B0502040204020203" pitchFamily="34" charset="0"/>
                <a:cs typeface="Segoe UI" panose="020B0502040204020203" pitchFamily="34" charset="0"/>
              </a:rPr>
              <a:t>minimise</a:t>
            </a:r>
            <a:r>
              <a:rPr lang="en-US" altLang="zh-CN" sz="2400" dirty="0">
                <a:latin typeface="Segoe UI" panose="020B0502040204020203" pitchFamily="34" charset="0"/>
                <a:cs typeface="Segoe UI" panose="020B0502040204020203" pitchFamily="34" charset="0"/>
              </a:rPr>
              <a:t> the power of task-environment elements over them by maintaining alternatives</a:t>
            </a:r>
          </a:p>
          <a:p>
            <a:pPr marL="0" indent="0">
              <a:buNone/>
            </a:pPr>
            <a:r>
              <a:rPr lang="en-US" altLang="zh-CN" dirty="0">
                <a:latin typeface="Segoe UI" panose="020B0502040204020203" pitchFamily="34" charset="0"/>
                <a:cs typeface="Segoe UI" panose="020B0502040204020203" pitchFamily="34" charset="0"/>
              </a:rPr>
              <a:t>If that won’t work ...</a:t>
            </a:r>
          </a:p>
          <a:p>
            <a:r>
              <a:rPr lang="en-US" altLang="zh-CN" sz="2400" dirty="0">
                <a:solidFill>
                  <a:srgbClr val="C00000"/>
                </a:solidFill>
                <a:latin typeface="Segoe UI" panose="020B0502040204020203" pitchFamily="34" charset="0"/>
                <a:cs typeface="Segoe UI" panose="020B0502040204020203" pitchFamily="34" charset="0"/>
              </a:rPr>
              <a:t>[prop. 3.3] </a:t>
            </a:r>
            <a:r>
              <a:rPr lang="en-US" altLang="zh-CN" sz="2400" dirty="0" err="1">
                <a:latin typeface="Segoe UI" panose="020B0502040204020203" pitchFamily="34" charset="0"/>
                <a:cs typeface="Segoe UI" panose="020B0502040204020203" pitchFamily="34" charset="0"/>
              </a:rPr>
              <a:t>Organisations</a:t>
            </a:r>
            <a:r>
              <a:rPr lang="en-US" altLang="zh-CN" sz="2400" dirty="0">
                <a:latin typeface="Segoe UI" panose="020B0502040204020203" pitchFamily="34" charset="0"/>
                <a:cs typeface="Segoe UI" panose="020B0502040204020203" pitchFamily="34" charset="0"/>
              </a:rPr>
              <a:t> seek power relative to those on whom they are dependent</a:t>
            </a:r>
          </a:p>
          <a:p>
            <a:pPr marL="0" indent="0">
              <a:buNone/>
            </a:pPr>
            <a:r>
              <a:rPr lang="en-US" altLang="zh-CN" dirty="0">
                <a:latin typeface="Segoe UI" panose="020B0502040204020203" pitchFamily="34" charset="0"/>
                <a:cs typeface="Segoe UI" panose="020B0502040204020203" pitchFamily="34" charset="0"/>
              </a:rPr>
              <a:t>But how?</a:t>
            </a:r>
          </a:p>
          <a:p>
            <a:pPr marL="0" indent="0">
              <a:buNone/>
            </a:pPr>
            <a:r>
              <a:rPr lang="en-US" altLang="zh-CN" sz="2400" dirty="0">
                <a:solidFill>
                  <a:schemeClr val="accent1"/>
                </a:solidFill>
                <a:latin typeface="Segoe UI" panose="020B0502040204020203" pitchFamily="34" charset="0"/>
                <a:cs typeface="Segoe UI" panose="020B0502040204020203" pitchFamily="34" charset="0"/>
              </a:rPr>
              <a:t>	[def.] Cooperation</a:t>
            </a:r>
            <a:r>
              <a:rPr lang="en-US" altLang="zh-CN" sz="2400" dirty="0">
                <a:latin typeface="Segoe UI" panose="020B0502040204020203" pitchFamily="34" charset="0"/>
                <a:cs typeface="Segoe UI" panose="020B0502040204020203" pitchFamily="34" charset="0"/>
              </a:rPr>
              <a:t>: demonstration of capacity to </a:t>
            </a:r>
            <a:r>
              <a:rPr lang="en-US" altLang="zh-CN" sz="2400" u="sng" dirty="0">
                <a:latin typeface="Segoe UI" panose="020B0502040204020203" pitchFamily="34" charset="0"/>
                <a:cs typeface="Segoe UI" panose="020B0502040204020203" pitchFamily="34" charset="0"/>
              </a:rPr>
              <a:t>reduce uncertainty</a:t>
            </a:r>
            <a:r>
              <a:rPr lang="en-US" altLang="zh-CN" sz="2400" dirty="0">
                <a:latin typeface="Segoe UI" panose="020B0502040204020203" pitchFamily="34" charset="0"/>
                <a:cs typeface="Segoe UI" panose="020B0502040204020203" pitchFamily="34" charset="0"/>
              </a:rPr>
              <a:t> and make a commitment to exchange </a:t>
            </a:r>
          </a:p>
          <a:p>
            <a:endParaRPr lang="en-US" altLang="zh-CN" sz="2400" dirty="0">
              <a:latin typeface="Segoe UI" panose="020B0502040204020203" pitchFamily="34" charset="0"/>
              <a:cs typeface="Segoe UI" panose="020B0502040204020203" pitchFamily="34" charset="0"/>
            </a:endParaRPr>
          </a:p>
          <a:p>
            <a:endParaRPr lang="zh-CN" altLang="en-US" sz="2400" dirty="0">
              <a:latin typeface="Segoe UI" panose="020B0502040204020203" pitchFamily="34" charset="0"/>
              <a:cs typeface="Segoe UI" panose="020B0502040204020203" pitchFamily="34" charset="0"/>
            </a:endParaRPr>
          </a:p>
        </p:txBody>
      </p:sp>
      <p:sp>
        <p:nvSpPr>
          <p:cNvPr id="7" name="标题 1">
            <a:extLst>
              <a:ext uri="{FF2B5EF4-FFF2-40B4-BE49-F238E27FC236}">
                <a16:creationId xmlns:a16="http://schemas.microsoft.com/office/drawing/2014/main" id="{AE78743A-BF78-971D-60AA-32B97EE22441}"/>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sp>
        <p:nvSpPr>
          <p:cNvPr id="8" name="文本框 7">
            <a:extLst>
              <a:ext uri="{FF2B5EF4-FFF2-40B4-BE49-F238E27FC236}">
                <a16:creationId xmlns:a16="http://schemas.microsoft.com/office/drawing/2014/main" id="{E7D11AF3-9F52-64A0-956F-AD648C2D92CC}"/>
              </a:ext>
            </a:extLst>
          </p:cNvPr>
          <p:cNvSpPr txBox="1"/>
          <p:nvPr/>
        </p:nvSpPr>
        <p:spPr>
          <a:xfrm>
            <a:off x="838200" y="1278025"/>
            <a:ext cx="4844596"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Domains of </a:t>
            </a:r>
            <a:r>
              <a:rPr kumimoji="0" lang="en-US" altLang="zh-CN" sz="2800" b="0" i="0" u="none" strike="noStrike" kern="1200" cap="none" spc="0" normalizeH="0" baseline="0" noProof="0" dirty="0" err="1">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Organised</a:t>
            </a: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 Action</a:t>
            </a:r>
            <a:endParaRPr lang="zh-CN" altLang="en-US" dirty="0"/>
          </a:p>
        </p:txBody>
      </p:sp>
      <p:cxnSp>
        <p:nvCxnSpPr>
          <p:cNvPr id="9" name="直接连接符 8">
            <a:extLst>
              <a:ext uri="{FF2B5EF4-FFF2-40B4-BE49-F238E27FC236}">
                <a16:creationId xmlns:a16="http://schemas.microsoft.com/office/drawing/2014/main" id="{E5AE1F74-8F37-3380-1635-2575D3E56ED8}"/>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110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879E04-C76F-7E44-4A2F-DD0480B4B579}"/>
              </a:ext>
            </a:extLst>
          </p:cNvPr>
          <p:cNvSpPr>
            <a:spLocks noGrp="1"/>
          </p:cNvSpPr>
          <p:nvPr>
            <p:ph idx="1"/>
          </p:nvPr>
        </p:nvSpPr>
        <p:spPr>
          <a:xfrm>
            <a:off x="1617993" y="1798173"/>
            <a:ext cx="9122726" cy="4709215"/>
          </a:xfrm>
        </p:spPr>
        <p:txBody>
          <a:bodyPr>
            <a:normAutofit lnSpcReduction="10000"/>
          </a:bodyPr>
          <a:lstStyle/>
          <a:p>
            <a:pPr marL="0" indent="0">
              <a:buNone/>
            </a:pPr>
            <a:r>
              <a:rPr lang="en-US" altLang="zh-CN" dirty="0">
                <a:latin typeface="Segoe UI" panose="020B0502040204020203" pitchFamily="34" charset="0"/>
                <a:cs typeface="Segoe UI" panose="020B0502040204020203" pitchFamily="34" charset="0"/>
              </a:rPr>
              <a:t>Cooperative strategies</a:t>
            </a:r>
          </a:p>
          <a:p>
            <a:r>
              <a:rPr lang="en-US" altLang="zh-CN" dirty="0">
                <a:solidFill>
                  <a:schemeClr val="accent1"/>
                </a:solidFill>
                <a:latin typeface="Segoe UI" panose="020B0502040204020203" pitchFamily="34" charset="0"/>
                <a:cs typeface="Segoe UI" panose="020B0502040204020203" pitchFamily="34" charset="0"/>
              </a:rPr>
              <a:t>[def.] Contracting</a:t>
            </a:r>
            <a:r>
              <a:rPr lang="en-US" altLang="zh-CN" dirty="0">
                <a:latin typeface="Segoe UI" panose="020B0502040204020203" pitchFamily="34" charset="0"/>
                <a:cs typeface="Segoe UI" panose="020B0502040204020203" pitchFamily="34" charset="0"/>
              </a:rPr>
              <a:t>: negotiation of an agreement for the exchange of performances in the future</a:t>
            </a:r>
          </a:p>
          <a:p>
            <a:pPr marL="457200" lvl="1" indent="0">
              <a:buNone/>
            </a:pPr>
            <a:r>
              <a:rPr lang="en-US" altLang="zh-CN" dirty="0">
                <a:latin typeface="Segoe UI" panose="020B0502040204020203" pitchFamily="34" charset="0"/>
                <a:cs typeface="Segoe UI" panose="020B0502040204020203" pitchFamily="34" charset="0"/>
              </a:rPr>
              <a:t>	</a:t>
            </a:r>
            <a:r>
              <a:rPr lang="en-US" altLang="zh-CN" sz="2000" dirty="0">
                <a:latin typeface="Segoe UI" panose="020B0502040204020203" pitchFamily="34" charset="0"/>
                <a:cs typeface="Segoe UI" panose="020B0502040204020203" pitchFamily="34" charset="0"/>
              </a:rPr>
              <a:t>e.g. contract on supply with suppliers</a:t>
            </a:r>
            <a:endParaRPr lang="zh-CN" altLang="en-US" dirty="0">
              <a:latin typeface="Segoe UI" panose="020B0502040204020203" pitchFamily="34" charset="0"/>
              <a:cs typeface="Segoe UI" panose="020B0502040204020203" pitchFamily="34" charset="0"/>
            </a:endParaRPr>
          </a:p>
          <a:p>
            <a:r>
              <a:rPr lang="en-US" altLang="zh-CN" dirty="0">
                <a:solidFill>
                  <a:schemeClr val="accent1"/>
                </a:solidFill>
                <a:effectLst/>
                <a:latin typeface="Segoe UI" panose="020B0502040204020203" pitchFamily="34" charset="0"/>
                <a:cs typeface="Segoe UI" panose="020B0502040204020203" pitchFamily="34" charset="0"/>
              </a:rPr>
              <a:t>[def.]</a:t>
            </a:r>
            <a:r>
              <a:rPr lang="en-US" altLang="zh-CN" dirty="0">
                <a:solidFill>
                  <a:schemeClr val="accent1"/>
                </a:solidFill>
                <a:latin typeface="Segoe UI" panose="020B0502040204020203" pitchFamily="34" charset="0"/>
                <a:cs typeface="Segoe UI" panose="020B0502040204020203" pitchFamily="34" charset="0"/>
              </a:rPr>
              <a:t> Coopting</a:t>
            </a:r>
            <a:r>
              <a:rPr lang="en-US" altLang="zh-CN" dirty="0">
                <a:latin typeface="Segoe UI" panose="020B0502040204020203" pitchFamily="34" charset="0"/>
                <a:cs typeface="Segoe UI" panose="020B0502040204020203" pitchFamily="34" charset="0"/>
              </a:rPr>
              <a:t>: absorption of new elements into the leadership or policy-making structure </a:t>
            </a:r>
          </a:p>
          <a:p>
            <a:pPr marL="0" indent="0">
              <a:buNone/>
            </a:pPr>
            <a:r>
              <a:rPr lang="en-US" altLang="zh-CN" dirty="0">
                <a:latin typeface="Segoe UI" panose="020B0502040204020203" pitchFamily="34" charset="0"/>
                <a:cs typeface="Segoe UI" panose="020B0502040204020203" pitchFamily="34" charset="0"/>
              </a:rPr>
              <a:t>	</a:t>
            </a:r>
            <a:r>
              <a:rPr lang="en-US" altLang="zh-CN" sz="2200" dirty="0">
                <a:latin typeface="Segoe UI" panose="020B0502040204020203" pitchFamily="34" charset="0"/>
                <a:cs typeface="Segoe UI" panose="020B0502040204020203" pitchFamily="34" charset="0"/>
              </a:rPr>
              <a:t>e.g. a position in company's advisory board for a local bank</a:t>
            </a:r>
            <a:endParaRPr lang="en-US" altLang="zh-CN" sz="2600" dirty="0">
              <a:latin typeface="Segoe UI" panose="020B0502040204020203" pitchFamily="34" charset="0"/>
              <a:cs typeface="Segoe UI" panose="020B0502040204020203" pitchFamily="34" charset="0"/>
            </a:endParaRPr>
          </a:p>
          <a:p>
            <a:r>
              <a:rPr lang="en-US" altLang="zh-CN" dirty="0">
                <a:solidFill>
                  <a:schemeClr val="accent1"/>
                </a:solidFill>
                <a:latin typeface="Segoe UI" panose="020B0502040204020203" pitchFamily="34" charset="0"/>
                <a:cs typeface="Segoe UI" panose="020B0502040204020203" pitchFamily="34" charset="0"/>
              </a:rPr>
              <a:t>[def.] Coalesce</a:t>
            </a:r>
            <a:r>
              <a:rPr lang="en-US" altLang="zh-CN" dirty="0">
                <a:latin typeface="Segoe UI" panose="020B0502040204020203" pitchFamily="34" charset="0"/>
                <a:cs typeface="Segoe UI" panose="020B0502040204020203" pitchFamily="34" charset="0"/>
              </a:rPr>
              <a:t>: a combination or joint venture with another </a:t>
            </a:r>
            <a:r>
              <a:rPr lang="en-US" altLang="zh-CN" dirty="0" err="1">
                <a:latin typeface="Segoe UI" panose="020B0502040204020203" pitchFamily="34" charset="0"/>
                <a:cs typeface="Segoe UI" panose="020B0502040204020203" pitchFamily="34" charset="0"/>
              </a:rPr>
              <a:t>organisation</a:t>
            </a:r>
            <a:endParaRPr lang="en-US" altLang="zh-CN" dirty="0">
              <a:latin typeface="Segoe UI" panose="020B0502040204020203" pitchFamily="34" charset="0"/>
              <a:cs typeface="Segoe UI" panose="020B0502040204020203" pitchFamily="34" charset="0"/>
            </a:endParaRPr>
          </a:p>
          <a:p>
            <a:pPr marL="0" indent="0">
              <a:buNone/>
            </a:pPr>
            <a:r>
              <a:rPr lang="en-US" altLang="zh-CN" sz="2400" dirty="0">
                <a:latin typeface="Segoe UI" panose="020B0502040204020203" pitchFamily="34" charset="0"/>
                <a:cs typeface="Segoe UI" panose="020B0502040204020203" pitchFamily="34" charset="0"/>
              </a:rPr>
              <a:t>	</a:t>
            </a:r>
            <a:r>
              <a:rPr lang="en-US" altLang="zh-CN" sz="2000" dirty="0">
                <a:latin typeface="Segoe UI" panose="020B0502040204020203" pitchFamily="34" charset="0"/>
                <a:cs typeface="Segoe UI" panose="020B0502040204020203" pitchFamily="34" charset="0"/>
              </a:rPr>
              <a:t>e.g. a joint venture with potential competitors</a:t>
            </a:r>
          </a:p>
          <a:p>
            <a:r>
              <a:rPr lang="en-US" altLang="zh-CN" dirty="0">
                <a:latin typeface="Segoe UI" panose="020B0502040204020203" pitchFamily="34" charset="0"/>
                <a:cs typeface="Segoe UI" panose="020B0502040204020203" pitchFamily="34" charset="0"/>
              </a:rPr>
              <a:t>Demonstration of capability, sincerity, and commitment</a:t>
            </a:r>
          </a:p>
          <a:p>
            <a:pPr marL="0" indent="0">
              <a:buNone/>
            </a:pPr>
            <a:endParaRPr lang="en-US" altLang="zh-CN" dirty="0">
              <a:latin typeface="Segoe UI" panose="020B0502040204020203" pitchFamily="34" charset="0"/>
              <a:cs typeface="Segoe UI" panose="020B0502040204020203" pitchFamily="34" charset="0"/>
            </a:endParaRPr>
          </a:p>
        </p:txBody>
      </p:sp>
      <p:sp>
        <p:nvSpPr>
          <p:cNvPr id="4" name="标题 1">
            <a:extLst>
              <a:ext uri="{FF2B5EF4-FFF2-40B4-BE49-F238E27FC236}">
                <a16:creationId xmlns:a16="http://schemas.microsoft.com/office/drawing/2014/main" id="{F2988BD7-C911-BB91-3847-9120080E6882}"/>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sp>
        <p:nvSpPr>
          <p:cNvPr id="5" name="文本框 4">
            <a:extLst>
              <a:ext uri="{FF2B5EF4-FFF2-40B4-BE49-F238E27FC236}">
                <a16:creationId xmlns:a16="http://schemas.microsoft.com/office/drawing/2014/main" id="{307CE81D-A341-CB60-170A-291A508E21AD}"/>
              </a:ext>
            </a:extLst>
          </p:cNvPr>
          <p:cNvSpPr txBox="1"/>
          <p:nvPr/>
        </p:nvSpPr>
        <p:spPr>
          <a:xfrm>
            <a:off x="838200" y="1340919"/>
            <a:ext cx="4844596"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Domains of </a:t>
            </a:r>
            <a:r>
              <a:rPr kumimoji="0" lang="en-US" altLang="zh-CN" sz="2800" b="0" i="0" u="none" strike="noStrike" kern="1200" cap="none" spc="0" normalizeH="0" baseline="0" noProof="0" dirty="0" err="1">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Organised</a:t>
            </a: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 Action</a:t>
            </a:r>
            <a:endParaRPr lang="zh-CN" altLang="en-US" dirty="0"/>
          </a:p>
        </p:txBody>
      </p:sp>
      <p:cxnSp>
        <p:nvCxnSpPr>
          <p:cNvPr id="6" name="直接连接符 5">
            <a:extLst>
              <a:ext uri="{FF2B5EF4-FFF2-40B4-BE49-F238E27FC236}">
                <a16:creationId xmlns:a16="http://schemas.microsoft.com/office/drawing/2014/main" id="{351E4DEA-F3DA-CD14-68CD-19FD3F2CA7F2}"/>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872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E923C7-1BF8-6BA1-89E6-1CFC8DD1C0B5}"/>
              </a:ext>
            </a:extLst>
          </p:cNvPr>
          <p:cNvSpPr>
            <a:spLocks noGrp="1"/>
          </p:cNvSpPr>
          <p:nvPr>
            <p:ph idx="1"/>
          </p:nvPr>
        </p:nvSpPr>
        <p:spPr/>
        <p:txBody>
          <a:bodyPr/>
          <a:lstStyle/>
          <a:p>
            <a:r>
              <a:rPr lang="en-US" altLang="zh-CN" dirty="0">
                <a:solidFill>
                  <a:srgbClr val="C00000"/>
                </a:solidFill>
                <a:effectLst/>
                <a:latin typeface="Segoe UI" panose="020B0502040204020203" pitchFamily="34" charset="0"/>
                <a:cs typeface="Segoe UI" panose="020B0502040204020203" pitchFamily="34" charset="0"/>
              </a:rPr>
              <a:t>[prop. 3.4] </a:t>
            </a:r>
            <a:r>
              <a:rPr lang="en-US" altLang="zh-CN" dirty="0">
                <a:latin typeface="Segoe UI" panose="020B0502040204020203" pitchFamily="34" charset="0"/>
                <a:cs typeface="Segoe UI" panose="020B0502040204020203" pitchFamily="34" charset="0"/>
              </a:rPr>
              <a:t>The more sectors in which the </a:t>
            </a:r>
            <a:r>
              <a:rPr lang="en-US" altLang="zh-CN" dirty="0" err="1">
                <a:latin typeface="Segoe UI" panose="020B0502040204020203" pitchFamily="34" charset="0"/>
                <a:cs typeface="Segoe UI" panose="020B0502040204020203" pitchFamily="34" charset="0"/>
              </a:rPr>
              <a:t>organisation</a:t>
            </a:r>
            <a:r>
              <a:rPr lang="en-US" altLang="zh-CN" dirty="0">
                <a:latin typeface="Segoe UI" panose="020B0502040204020203" pitchFamily="34" charset="0"/>
                <a:cs typeface="Segoe UI" panose="020B0502040204020203" pitchFamily="34" charset="0"/>
              </a:rPr>
              <a:t> is constrained, the more power it will seek over remaining sectors of its task environment</a:t>
            </a:r>
          </a:p>
          <a:p>
            <a:pPr marL="457200" lvl="1" indent="0">
              <a:buNone/>
            </a:pPr>
            <a:r>
              <a:rPr lang="en-US" altLang="zh-CN" dirty="0">
                <a:latin typeface="Segoe UI" panose="020B0502040204020203" pitchFamily="34" charset="0"/>
                <a:cs typeface="Segoe UI" panose="020B0502040204020203" pitchFamily="34" charset="0"/>
              </a:rPr>
              <a:t>	e.g. </a:t>
            </a:r>
            <a:r>
              <a:rPr lang="en-US" altLang="zh-CN" u="sng" dirty="0">
                <a:latin typeface="Segoe UI" panose="020B0502040204020203" pitchFamily="34" charset="0"/>
                <a:cs typeface="Segoe UI" panose="020B0502040204020203" pitchFamily="34" charset="0"/>
              </a:rPr>
              <a:t>uniqueness</a:t>
            </a:r>
            <a:r>
              <a:rPr lang="en-US" altLang="zh-CN" dirty="0">
                <a:latin typeface="Segoe UI" panose="020B0502040204020203" pitchFamily="34" charset="0"/>
                <a:cs typeface="Segoe UI" panose="020B0502040204020203" pitchFamily="34" charset="0"/>
              </a:rPr>
              <a:t> to local consumers</a:t>
            </a:r>
          </a:p>
          <a:p>
            <a:r>
              <a:rPr lang="en-US" altLang="zh-CN" dirty="0">
                <a:solidFill>
                  <a:srgbClr val="C00000"/>
                </a:solidFill>
                <a:effectLst/>
                <a:latin typeface="Segoe UI" panose="020B0502040204020203" pitchFamily="34" charset="0"/>
                <a:cs typeface="Segoe UI" panose="020B0502040204020203" pitchFamily="34" charset="0"/>
              </a:rPr>
              <a:t>[prop. 3.5]</a:t>
            </a:r>
            <a:r>
              <a:rPr lang="en-US" altLang="zh-CN" dirty="0">
                <a:latin typeface="Segoe UI" panose="020B0502040204020203" pitchFamily="34" charset="0"/>
                <a:cs typeface="Segoe UI" panose="020B0502040204020203" pitchFamily="34" charset="0"/>
              </a:rPr>
              <a:t> The </a:t>
            </a:r>
            <a:r>
              <a:rPr lang="en-US" altLang="zh-CN" dirty="0" err="1">
                <a:latin typeface="Segoe UI" panose="020B0502040204020203" pitchFamily="34" charset="0"/>
                <a:cs typeface="Segoe UI" panose="020B0502040204020203" pitchFamily="34" charset="0"/>
              </a:rPr>
              <a:t>organisation</a:t>
            </a:r>
            <a:r>
              <a:rPr lang="en-US" altLang="zh-CN" dirty="0">
                <a:latin typeface="Segoe UI" panose="020B0502040204020203" pitchFamily="34" charset="0"/>
                <a:cs typeface="Segoe UI" panose="020B0502040204020203" pitchFamily="34" charset="0"/>
              </a:rPr>
              <a:t> facing many constraints and unable to achieve power in other sectors of its task environment will seek to enlarge the task environment</a:t>
            </a:r>
          </a:p>
          <a:p>
            <a:pPr marL="457200" lvl="1" indent="0">
              <a:buNone/>
            </a:pPr>
            <a:r>
              <a:rPr lang="en-US" altLang="zh-CN" dirty="0">
                <a:latin typeface="Segoe UI" panose="020B0502040204020203" pitchFamily="34" charset="0"/>
                <a:cs typeface="Segoe UI" panose="020B0502040204020203" pitchFamily="34" charset="0"/>
              </a:rPr>
              <a:t>	e.g. an orange juice factory in the adjacent city</a:t>
            </a:r>
          </a:p>
          <a:p>
            <a:r>
              <a:rPr lang="en-US" altLang="zh-CN" dirty="0">
                <a:latin typeface="Segoe UI" panose="020B0502040204020203" pitchFamily="34" charset="0"/>
                <a:cs typeface="Segoe UI" panose="020B0502040204020203" pitchFamily="34" charset="0"/>
              </a:rPr>
              <a:t>Increasing constraints from 3.1-3.5</a:t>
            </a:r>
          </a:p>
        </p:txBody>
      </p:sp>
      <p:sp>
        <p:nvSpPr>
          <p:cNvPr id="4" name="标题 1">
            <a:extLst>
              <a:ext uri="{FF2B5EF4-FFF2-40B4-BE49-F238E27FC236}">
                <a16:creationId xmlns:a16="http://schemas.microsoft.com/office/drawing/2014/main" id="{A4A8F36B-87AE-CA15-BF82-C85AF37BB952}"/>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sp>
        <p:nvSpPr>
          <p:cNvPr id="5" name="文本框 4">
            <a:extLst>
              <a:ext uri="{FF2B5EF4-FFF2-40B4-BE49-F238E27FC236}">
                <a16:creationId xmlns:a16="http://schemas.microsoft.com/office/drawing/2014/main" id="{CD39345D-402F-3672-D3A7-70E47E89E86E}"/>
              </a:ext>
            </a:extLst>
          </p:cNvPr>
          <p:cNvSpPr txBox="1"/>
          <p:nvPr/>
        </p:nvSpPr>
        <p:spPr>
          <a:xfrm>
            <a:off x="838200" y="1340919"/>
            <a:ext cx="4844596"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Domains of </a:t>
            </a:r>
            <a:r>
              <a:rPr kumimoji="0" lang="en-US" altLang="zh-CN" sz="2800" b="0" i="0" u="none" strike="noStrike" kern="1200" cap="none" spc="0" normalizeH="0" baseline="0" noProof="0" dirty="0" err="1">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Organised</a:t>
            </a: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 Action</a:t>
            </a:r>
            <a:endParaRPr lang="zh-CN" altLang="en-US" dirty="0"/>
          </a:p>
        </p:txBody>
      </p:sp>
      <p:cxnSp>
        <p:nvCxnSpPr>
          <p:cNvPr id="6" name="直接连接符 5">
            <a:extLst>
              <a:ext uri="{FF2B5EF4-FFF2-40B4-BE49-F238E27FC236}">
                <a16:creationId xmlns:a16="http://schemas.microsoft.com/office/drawing/2014/main" id="{CF79F68E-6678-5C53-FE68-BE6B1567D6B3}"/>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1CAE8185-D726-F286-0CA3-10E4845118AD}"/>
              </a:ext>
            </a:extLst>
          </p:cNvPr>
          <p:cNvSpPr txBox="1"/>
          <p:nvPr/>
        </p:nvSpPr>
        <p:spPr>
          <a:xfrm>
            <a:off x="731322" y="5669131"/>
            <a:ext cx="9561609" cy="1015663"/>
          </a:xfrm>
          <a:prstGeom prst="rect">
            <a:avLst/>
          </a:prstGeom>
          <a:noFill/>
        </p:spPr>
        <p:txBody>
          <a:bodyPr wrap="square">
            <a:spAutoFit/>
          </a:bodyPr>
          <a:lstStyle/>
          <a:p>
            <a:r>
              <a:rPr lang="en-GB" altLang="zh-CN" sz="2000" dirty="0">
                <a:solidFill>
                  <a:srgbClr val="000000"/>
                </a:solidFill>
                <a:effectLst/>
                <a:latin typeface="Segoe UI" panose="020B0502040204020203" pitchFamily="34" charset="0"/>
                <a:ea typeface="DengXian" panose="02010600030101010101" pitchFamily="2" charset="-122"/>
                <a:cs typeface="Segoe UI" panose="020B0502040204020203" pitchFamily="34" charset="0"/>
              </a:rPr>
              <a:t>Q: (</a:t>
            </a:r>
            <a:r>
              <a:rPr lang="en-GB" altLang="zh-CN" sz="2000" dirty="0" err="1">
                <a:solidFill>
                  <a:srgbClr val="000000"/>
                </a:solidFill>
                <a:effectLst/>
                <a:latin typeface="Segoe UI" panose="020B0502040204020203" pitchFamily="34" charset="0"/>
                <a:ea typeface="DengXian" panose="02010600030101010101" pitchFamily="2" charset="-122"/>
                <a:cs typeface="Segoe UI" panose="020B0502040204020203" pitchFamily="34" charset="0"/>
              </a:rPr>
              <a:t>Mingruoxin</a:t>
            </a:r>
            <a:r>
              <a:rPr lang="en-GB" altLang="zh-CN" sz="2000" dirty="0">
                <a:solidFill>
                  <a:srgbClr val="000000"/>
                </a:solidFill>
                <a:effectLst/>
                <a:latin typeface="Segoe UI" panose="020B0502040204020203" pitchFamily="34" charset="0"/>
                <a:ea typeface="DengXian" panose="02010600030101010101" pitchFamily="2" charset="-122"/>
                <a:cs typeface="Segoe UI" panose="020B0502040204020203" pitchFamily="34" charset="0"/>
              </a:rPr>
              <a:t> Yan) Thompson’s framework assumes organizations can effectively buffer uncertainty, but what happens when external changes are too rapid or unpredictable? Are there limits to buffering strategies?</a:t>
            </a:r>
            <a:r>
              <a:rPr lang="zh-CN" altLang="zh-CN" sz="2000" dirty="0">
                <a:effectLst/>
                <a:latin typeface="Segoe UI" panose="020B0502040204020203" pitchFamily="34" charset="0"/>
                <a:cs typeface="Segoe UI" panose="020B0502040204020203" pitchFamily="34" charset="0"/>
              </a:rPr>
              <a:t> </a:t>
            </a:r>
            <a:endParaRPr lang="zh-CN" alt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3023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49835-956C-09D5-D3D3-2451D373F406}"/>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1CD6A69A-0E61-7EA0-1C04-D9FFB09F9F43}"/>
              </a:ext>
            </a:extLst>
          </p:cNvPr>
          <p:cNvSpPr>
            <a:spLocks noGrp="1"/>
          </p:cNvSpPr>
          <p:nvPr>
            <p:ph idx="1"/>
          </p:nvPr>
        </p:nvSpPr>
        <p:spPr>
          <a:xfrm>
            <a:off x="2430277" y="2141537"/>
            <a:ext cx="10515600" cy="4351338"/>
          </a:xfrm>
        </p:spPr>
        <p:txBody>
          <a:bodyPr/>
          <a:lstStyle/>
          <a:p>
            <a:r>
              <a:rPr lang="en-US" altLang="zh-CN" dirty="0">
                <a:latin typeface="Segoe UI" panose="020B0502040204020203" pitchFamily="34" charset="0"/>
                <a:cs typeface="Segoe UI" panose="020B0502040204020203" pitchFamily="34" charset="0"/>
              </a:rPr>
              <a:t>(</a:t>
            </a:r>
            <a:r>
              <a:rPr lang="en-US" altLang="zh-CN" i="1" dirty="0">
                <a:latin typeface="Segoe UI" panose="020B0502040204020203" pitchFamily="34" charset="0"/>
                <a:cs typeface="Segoe UI" panose="020B0502040204020203" pitchFamily="34" charset="0"/>
              </a:rPr>
              <a:t>Chap. 3</a:t>
            </a:r>
            <a:r>
              <a:rPr lang="en-US" altLang="zh-CN" dirty="0">
                <a:latin typeface="Segoe UI" panose="020B0502040204020203" pitchFamily="34" charset="0"/>
                <a:cs typeface="Segoe UI" panose="020B0502040204020203" pitchFamily="34" charset="0"/>
              </a:rPr>
              <a:t>) </a:t>
            </a:r>
            <a:r>
              <a:rPr lang="en-US" altLang="zh-CN" dirty="0">
                <a:solidFill>
                  <a:prstClr val="black"/>
                </a:solidFill>
                <a:latin typeface="Segoe UI" panose="020B0502040204020203" pitchFamily="34" charset="0"/>
                <a:cs typeface="Segoe UI" panose="020B0502040204020203" pitchFamily="34" charset="0"/>
              </a:rPr>
              <a:t>Domains of </a:t>
            </a:r>
            <a:r>
              <a:rPr lang="en-US" altLang="zh-CN" dirty="0" err="1">
                <a:solidFill>
                  <a:prstClr val="black"/>
                </a:solidFill>
                <a:latin typeface="Segoe UI" panose="020B0502040204020203" pitchFamily="34" charset="0"/>
                <a:cs typeface="Segoe UI" panose="020B0502040204020203" pitchFamily="34" charset="0"/>
              </a:rPr>
              <a:t>Organised</a:t>
            </a:r>
            <a:r>
              <a:rPr lang="en-US" altLang="zh-CN" dirty="0">
                <a:solidFill>
                  <a:prstClr val="black"/>
                </a:solidFill>
                <a:latin typeface="Segoe UI" panose="020B0502040204020203" pitchFamily="34" charset="0"/>
                <a:cs typeface="Segoe UI" panose="020B0502040204020203" pitchFamily="34" charset="0"/>
              </a:rPr>
              <a:t> Action</a:t>
            </a:r>
            <a:endParaRPr lang="zh-CN" altLang="en-US" dirty="0">
              <a:latin typeface="Segoe UI" panose="020B0502040204020203" pitchFamily="34" charset="0"/>
              <a:cs typeface="Segoe UI" panose="020B0502040204020203" pitchFamily="34" charset="0"/>
            </a:endParaRPr>
          </a:p>
          <a:p>
            <a:pPr marL="0" indent="0">
              <a:buNone/>
            </a:pPr>
            <a:r>
              <a:rPr lang="en-US" altLang="zh-CN" dirty="0">
                <a:latin typeface="Segoe UI" panose="020B0502040204020203" pitchFamily="34" charset="0"/>
                <a:cs typeface="Segoe UI" panose="020B0502040204020203" pitchFamily="34" charset="0"/>
              </a:rPr>
              <a:t>	</a:t>
            </a:r>
            <a:r>
              <a:rPr lang="en-US" altLang="zh-CN" sz="2400" dirty="0">
                <a:latin typeface="Segoe UI" panose="020B0502040204020203" pitchFamily="34" charset="0"/>
                <a:cs typeface="Segoe UI" panose="020B0502040204020203" pitchFamily="34" charset="0"/>
              </a:rPr>
              <a:t>How to manage external environment?</a:t>
            </a:r>
            <a:endParaRPr lang="en-US" altLang="zh-CN" dirty="0">
              <a:latin typeface="Segoe UI" panose="020B0502040204020203" pitchFamily="34" charset="0"/>
              <a:cs typeface="Segoe UI" panose="020B0502040204020203" pitchFamily="34" charset="0"/>
            </a:endParaRPr>
          </a:p>
          <a:p>
            <a:r>
              <a:rPr lang="en-US" altLang="zh-CN" dirty="0">
                <a:solidFill>
                  <a:srgbClr val="C00000"/>
                </a:solidFill>
                <a:latin typeface="Segoe UI" panose="020B0502040204020203" pitchFamily="34" charset="0"/>
                <a:cs typeface="Segoe UI" panose="020B0502040204020203" pitchFamily="34" charset="0"/>
              </a:rPr>
              <a:t>(</a:t>
            </a:r>
            <a:r>
              <a:rPr lang="en-US" altLang="zh-CN" i="1" dirty="0">
                <a:solidFill>
                  <a:srgbClr val="C00000"/>
                </a:solidFill>
                <a:latin typeface="Segoe UI" panose="020B0502040204020203" pitchFamily="34" charset="0"/>
                <a:cs typeface="Segoe UI" panose="020B0502040204020203" pitchFamily="34" charset="0"/>
              </a:rPr>
              <a:t>Chap. 4</a:t>
            </a:r>
            <a:r>
              <a:rPr lang="en-US" altLang="zh-CN" dirty="0">
                <a:solidFill>
                  <a:srgbClr val="C00000"/>
                </a:solidFill>
                <a:latin typeface="Segoe UI" panose="020B0502040204020203" pitchFamily="34" charset="0"/>
                <a:cs typeface="Segoe UI" panose="020B0502040204020203" pitchFamily="34" charset="0"/>
              </a:rPr>
              <a:t>) </a:t>
            </a:r>
            <a:r>
              <a:rPr lang="en-US" altLang="zh-CN" dirty="0" err="1">
                <a:solidFill>
                  <a:srgbClr val="C00000"/>
                </a:solidFill>
                <a:latin typeface="Segoe UI" panose="020B0502040204020203" pitchFamily="34" charset="0"/>
                <a:cs typeface="Segoe UI" panose="020B0502040204020203" pitchFamily="34" charset="0"/>
              </a:rPr>
              <a:t>Organisational</a:t>
            </a:r>
            <a:r>
              <a:rPr lang="en-US" altLang="zh-CN" dirty="0">
                <a:solidFill>
                  <a:srgbClr val="C00000"/>
                </a:solidFill>
                <a:latin typeface="Segoe UI" panose="020B0502040204020203" pitchFamily="34" charset="0"/>
                <a:cs typeface="Segoe UI" panose="020B0502040204020203" pitchFamily="34" charset="0"/>
              </a:rPr>
              <a:t> Design</a:t>
            </a:r>
          </a:p>
          <a:p>
            <a:pPr marL="914400" lvl="2" indent="0">
              <a:buNone/>
            </a:pPr>
            <a:r>
              <a:rPr lang="en-US" altLang="zh-CN" sz="2400" dirty="0">
                <a:latin typeface="Segoe UI" panose="020B0502040204020203" pitchFamily="34" charset="0"/>
                <a:cs typeface="Segoe UI" panose="020B0502040204020203" pitchFamily="34" charset="0"/>
              </a:rPr>
              <a:t>How to adjust myself to them?</a:t>
            </a:r>
          </a:p>
          <a:p>
            <a:r>
              <a:rPr lang="en-US" altLang="zh-CN" dirty="0">
                <a:latin typeface="Segoe UI" panose="020B0502040204020203" pitchFamily="34" charset="0"/>
                <a:cs typeface="Segoe UI" panose="020B0502040204020203" pitchFamily="34" charset="0"/>
              </a:rPr>
              <a:t>(</a:t>
            </a:r>
            <a:r>
              <a:rPr lang="en-US" altLang="zh-CN" i="1" dirty="0">
                <a:latin typeface="Segoe UI" panose="020B0502040204020203" pitchFamily="34" charset="0"/>
                <a:cs typeface="Segoe UI" panose="020B0502040204020203" pitchFamily="34" charset="0"/>
              </a:rPr>
              <a:t>Chap. 5</a:t>
            </a:r>
            <a:r>
              <a:rPr lang="en-US" altLang="zh-CN" dirty="0">
                <a:latin typeface="Segoe UI" panose="020B0502040204020203" pitchFamily="34" charset="0"/>
                <a:cs typeface="Segoe UI" panose="020B0502040204020203" pitchFamily="34" charset="0"/>
              </a:rPr>
              <a:t>) Technology and Structure</a:t>
            </a:r>
          </a:p>
          <a:p>
            <a:pPr marL="914400" lvl="2" indent="0">
              <a:buNone/>
            </a:pPr>
            <a:r>
              <a:rPr lang="en-US" altLang="zh-CN" sz="2400" dirty="0">
                <a:latin typeface="Segoe UI" panose="020B0502040204020203" pitchFamily="34" charset="0"/>
                <a:cs typeface="Segoe UI" panose="020B0502040204020203" pitchFamily="34" charset="0"/>
              </a:rPr>
              <a:t>How to coordinate internal structure?</a:t>
            </a:r>
          </a:p>
        </p:txBody>
      </p:sp>
      <p:sp>
        <p:nvSpPr>
          <p:cNvPr id="4" name="标题 1">
            <a:extLst>
              <a:ext uri="{FF2B5EF4-FFF2-40B4-BE49-F238E27FC236}">
                <a16:creationId xmlns:a16="http://schemas.microsoft.com/office/drawing/2014/main" id="{F1E851D3-24DE-EE6E-FE99-F506F449898F}"/>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sp>
        <p:nvSpPr>
          <p:cNvPr id="5" name="文本框 4">
            <a:extLst>
              <a:ext uri="{FF2B5EF4-FFF2-40B4-BE49-F238E27FC236}">
                <a16:creationId xmlns:a16="http://schemas.microsoft.com/office/drawing/2014/main" id="{D84346AC-A483-CE8D-B993-2B44EB3150EC}"/>
              </a:ext>
            </a:extLst>
          </p:cNvPr>
          <p:cNvSpPr txBox="1"/>
          <p:nvPr/>
        </p:nvSpPr>
        <p:spPr>
          <a:xfrm>
            <a:off x="838200" y="1373089"/>
            <a:ext cx="1345240"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Outline</a:t>
            </a:r>
            <a:endParaRPr lang="zh-CN" altLang="en-US" dirty="0"/>
          </a:p>
        </p:txBody>
      </p:sp>
      <p:cxnSp>
        <p:nvCxnSpPr>
          <p:cNvPr id="6" name="直接连接符 5">
            <a:extLst>
              <a:ext uri="{FF2B5EF4-FFF2-40B4-BE49-F238E27FC236}">
                <a16:creationId xmlns:a16="http://schemas.microsoft.com/office/drawing/2014/main" id="{C24E6F65-7C41-680A-E101-CDDF07B6275B}"/>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2724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6DB44D-5EC4-ADFB-2F5F-A7C5BC03BFF5}"/>
              </a:ext>
            </a:extLst>
          </p:cNvPr>
          <p:cNvSpPr>
            <a:spLocks noGrp="1"/>
          </p:cNvSpPr>
          <p:nvPr>
            <p:ph idx="1"/>
          </p:nvPr>
        </p:nvSpPr>
        <p:spPr/>
        <p:txBody>
          <a:bodyPr/>
          <a:lstStyle/>
          <a:p>
            <a:r>
              <a:rPr lang="en-US" altLang="zh-CN" dirty="0">
                <a:latin typeface="Segoe UI" panose="020B0502040204020203" pitchFamily="34" charset="0"/>
                <a:cs typeface="Segoe UI" panose="020B0502040204020203" pitchFamily="34" charset="0"/>
              </a:rPr>
              <a:t>The compromises and maneuvering in defense of domains are disruptive and costly, so they will seek to </a:t>
            </a:r>
            <a:r>
              <a:rPr lang="en-US" altLang="zh-CN" u="sng" dirty="0">
                <a:latin typeface="Segoe UI" panose="020B0502040204020203" pitchFamily="34" charset="0"/>
                <a:cs typeface="Segoe UI" panose="020B0502040204020203" pitchFamily="34" charset="0"/>
              </a:rPr>
              <a:t>design themselves</a:t>
            </a:r>
            <a:r>
              <a:rPr lang="en-US" altLang="zh-CN" dirty="0">
                <a:latin typeface="Segoe UI" panose="020B0502040204020203" pitchFamily="34" charset="0"/>
                <a:cs typeface="Segoe UI" panose="020B0502040204020203" pitchFamily="34" charset="0"/>
              </a:rPr>
              <a:t> so as to </a:t>
            </a:r>
            <a:r>
              <a:rPr lang="en-US" altLang="zh-CN" dirty="0" err="1">
                <a:latin typeface="Segoe UI" panose="020B0502040204020203" pitchFamily="34" charset="0"/>
                <a:cs typeface="Segoe UI" panose="020B0502040204020203" pitchFamily="34" charset="0"/>
              </a:rPr>
              <a:t>minimise</a:t>
            </a:r>
            <a:r>
              <a:rPr lang="en-US" altLang="zh-CN" dirty="0">
                <a:latin typeface="Segoe UI" panose="020B0502040204020203" pitchFamily="34" charset="0"/>
                <a:cs typeface="Segoe UI" panose="020B0502040204020203" pitchFamily="34" charset="0"/>
              </a:rPr>
              <a:t> the necessity of external change</a:t>
            </a:r>
          </a:p>
          <a:p>
            <a:r>
              <a:rPr lang="en-US" altLang="zh-CN" dirty="0">
                <a:solidFill>
                  <a:srgbClr val="C00000"/>
                </a:solidFill>
                <a:effectLst/>
                <a:latin typeface="Segoe UI" panose="020B0502040204020203" pitchFamily="34" charset="0"/>
                <a:cs typeface="Segoe UI" panose="020B0502040204020203" pitchFamily="34" charset="0"/>
              </a:rPr>
              <a:t>[prop. 4.1]</a:t>
            </a:r>
            <a:r>
              <a:rPr lang="en-US" altLang="zh-CN" dirty="0">
                <a:solidFill>
                  <a:srgbClr val="C00000"/>
                </a:solidFill>
                <a:latin typeface="Segoe UI" panose="020B0502040204020203" pitchFamily="34" charset="0"/>
                <a:cs typeface="Segoe UI" panose="020B0502040204020203" pitchFamily="34" charset="0"/>
              </a:rPr>
              <a:t> </a:t>
            </a:r>
            <a:r>
              <a:rPr lang="en-US" altLang="zh-CN" dirty="0">
                <a:latin typeface="Segoe UI" panose="020B0502040204020203" pitchFamily="34" charset="0"/>
                <a:cs typeface="Segoe UI" panose="020B0502040204020203" pitchFamily="34" charset="0"/>
              </a:rPr>
              <a:t>organisations seek to place their boundaries around those activities which if left to the task environment would be crucial contingencies</a:t>
            </a:r>
          </a:p>
          <a:p>
            <a:r>
              <a:rPr lang="en-US" altLang="zh-CN" dirty="0">
                <a:latin typeface="Segoe UI" panose="020B0502040204020203" pitchFamily="34" charset="0"/>
                <a:cs typeface="Segoe UI" panose="020B0502040204020203" pitchFamily="34" charset="0"/>
              </a:rPr>
              <a:t>Expansion of domains to adapt to the environment and reduce uncertainty</a:t>
            </a:r>
            <a:endParaRPr lang="zh-CN" altLang="en-US" dirty="0">
              <a:latin typeface="Segoe UI" panose="020B0502040204020203" pitchFamily="34" charset="0"/>
              <a:cs typeface="Segoe UI" panose="020B0502040204020203" pitchFamily="34" charset="0"/>
            </a:endParaRPr>
          </a:p>
        </p:txBody>
      </p:sp>
      <p:sp>
        <p:nvSpPr>
          <p:cNvPr id="4" name="标题 1">
            <a:extLst>
              <a:ext uri="{FF2B5EF4-FFF2-40B4-BE49-F238E27FC236}">
                <a16:creationId xmlns:a16="http://schemas.microsoft.com/office/drawing/2014/main" id="{B096DC84-DFBD-6381-928C-FFA0AA39978B}"/>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cxnSp>
        <p:nvCxnSpPr>
          <p:cNvPr id="5" name="直接连接符 4">
            <a:extLst>
              <a:ext uri="{FF2B5EF4-FFF2-40B4-BE49-F238E27FC236}">
                <a16:creationId xmlns:a16="http://schemas.microsoft.com/office/drawing/2014/main" id="{E7A5D67D-64CA-F3C2-1AEC-FFAE52D58A83}"/>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2447D0DC-4A72-0DCF-0986-C2502819C2E6}"/>
              </a:ext>
            </a:extLst>
          </p:cNvPr>
          <p:cNvSpPr txBox="1"/>
          <p:nvPr/>
        </p:nvSpPr>
        <p:spPr>
          <a:xfrm>
            <a:off x="838200" y="1340919"/>
            <a:ext cx="3677673"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err="1">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Organisational</a:t>
            </a: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 Design</a:t>
            </a:r>
            <a:endParaRPr lang="zh-CN" altLang="en-US" dirty="0"/>
          </a:p>
        </p:txBody>
      </p:sp>
    </p:spTree>
    <p:extLst>
      <p:ext uri="{BB962C8B-B14F-4D97-AF65-F5344CB8AC3E}">
        <p14:creationId xmlns:p14="http://schemas.microsoft.com/office/powerpoint/2010/main" val="198887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ECFE3F-6625-07DD-B999-CFF68E6BDDE0}"/>
              </a:ext>
            </a:extLst>
          </p:cNvPr>
          <p:cNvSpPr>
            <a:spLocks noGrp="1"/>
          </p:cNvSpPr>
          <p:nvPr>
            <p:ph idx="1"/>
          </p:nvPr>
        </p:nvSpPr>
        <p:spPr>
          <a:xfrm>
            <a:off x="838201" y="1825625"/>
            <a:ext cx="7790096" cy="4351338"/>
          </a:xfrm>
        </p:spPr>
        <p:txBody>
          <a:bodyPr>
            <a:normAutofit fontScale="92500" lnSpcReduction="20000"/>
          </a:bodyPr>
          <a:lstStyle/>
          <a:p>
            <a:r>
              <a:rPr lang="en-US" altLang="zh-CN" b="1" dirty="0">
                <a:latin typeface="Segoe UI" panose="020B0502040204020203" pitchFamily="34" charset="0"/>
                <a:cs typeface="Segoe UI" panose="020B0502040204020203" pitchFamily="34" charset="0"/>
              </a:rPr>
              <a:t>Integration</a:t>
            </a:r>
            <a:r>
              <a:rPr lang="en-US" altLang="zh-CN" dirty="0">
                <a:latin typeface="Segoe UI" panose="020B0502040204020203" pitchFamily="34" charset="0"/>
                <a:cs typeface="Segoe UI" panose="020B0502040204020203" pitchFamily="34" charset="0"/>
              </a:rPr>
              <a:t>: Smart phones </a:t>
            </a:r>
          </a:p>
          <a:p>
            <a:pPr marL="0" indent="0">
              <a:buNone/>
            </a:pPr>
            <a:r>
              <a:rPr lang="en-US" altLang="zh-CN" sz="2400" dirty="0">
                <a:latin typeface="Segoe UI" panose="020B0502040204020203" pitchFamily="34" charset="0"/>
                <a:cs typeface="Segoe UI" panose="020B0502040204020203" pitchFamily="34" charset="0"/>
              </a:rPr>
              <a:t>	Each step is sequential, tightly coupled, and breakdowns at one stage stop the whole line:</a:t>
            </a:r>
            <a:r>
              <a:rPr lang="zh-CN" altLang="en-US" sz="2400" dirty="0">
                <a:latin typeface="Segoe UI" panose="020B0502040204020203" pitchFamily="34" charset="0"/>
                <a:cs typeface="Segoe UI" panose="020B0502040204020203" pitchFamily="34" charset="0"/>
              </a:rPr>
              <a:t> </a:t>
            </a:r>
            <a:endParaRPr lang="en-US" altLang="zh-CN" sz="2400" dirty="0">
              <a:latin typeface="Segoe UI" panose="020B0502040204020203" pitchFamily="34" charset="0"/>
              <a:cs typeface="Segoe UI" panose="020B0502040204020203" pitchFamily="34" charset="0"/>
            </a:endParaRPr>
          </a:p>
          <a:p>
            <a:pPr marL="0" indent="0">
              <a:buNone/>
            </a:pPr>
            <a:r>
              <a:rPr lang="en-US" altLang="zh-CN" sz="2400" dirty="0">
                <a:latin typeface="Segoe UI" panose="020B0502040204020203" pitchFamily="34" charset="0"/>
                <a:cs typeface="Segoe UI" panose="020B0502040204020203" pitchFamily="34" charset="0"/>
              </a:rPr>
              <a:t>	</a:t>
            </a:r>
            <a:r>
              <a:rPr lang="en-US" altLang="zh-CN" sz="2400" dirty="0">
                <a:solidFill>
                  <a:srgbClr val="FF0000"/>
                </a:solidFill>
                <a:latin typeface="Segoe UI" panose="020B0502040204020203" pitchFamily="34" charset="0"/>
                <a:cs typeface="Segoe UI" panose="020B0502040204020203" pitchFamily="34" charset="0"/>
              </a:rPr>
              <a:t>chips </a:t>
            </a:r>
            <a:r>
              <a:rPr lang="en-US" altLang="zh-CN" sz="2400" dirty="0">
                <a:latin typeface="Segoe UI" panose="020B0502040204020203" pitchFamily="34" charset="0"/>
                <a:cs typeface="Segoe UI" panose="020B0502040204020203" pitchFamily="34" charset="0"/>
              </a:rPr>
              <a:t>→ mainboard → OS &amp; software → assembly </a:t>
            </a:r>
            <a:r>
              <a:rPr lang="en-US" altLang="zh-CN" sz="2400" dirty="0">
                <a:solidFill>
                  <a:srgbClr val="FF0000"/>
                </a:solidFill>
                <a:latin typeface="Segoe UI" panose="020B0502040204020203" pitchFamily="34" charset="0"/>
                <a:cs typeface="Segoe UI" panose="020B0502040204020203" pitchFamily="34" charset="0"/>
              </a:rPr>
              <a:t>→ distribution</a:t>
            </a:r>
            <a:endParaRPr lang="en-US" altLang="zh-CN" sz="2400" dirty="0">
              <a:latin typeface="Segoe UI" panose="020B0502040204020203" pitchFamily="34" charset="0"/>
              <a:cs typeface="Segoe UI" panose="020B0502040204020203" pitchFamily="34" charset="0"/>
            </a:endParaRPr>
          </a:p>
          <a:p>
            <a:r>
              <a:rPr lang="en-US" altLang="zh-CN" b="1" dirty="0">
                <a:latin typeface="Segoe UI" panose="020B0502040204020203" pitchFamily="34" charset="0"/>
                <a:cs typeface="Segoe UI" panose="020B0502040204020203" pitchFamily="34" charset="0"/>
              </a:rPr>
              <a:t>Expansion</a:t>
            </a:r>
            <a:r>
              <a:rPr lang="en-US" altLang="zh-CN" dirty="0">
                <a:latin typeface="Segoe UI" panose="020B0502040204020203" pitchFamily="34" charset="0"/>
                <a:cs typeface="Segoe UI" panose="020B0502040204020203" pitchFamily="34" charset="0"/>
              </a:rPr>
              <a:t>: Bank and branches</a:t>
            </a:r>
          </a:p>
          <a:p>
            <a:pPr marL="0" indent="0">
              <a:buNone/>
            </a:pPr>
            <a:r>
              <a:rPr lang="en-US" altLang="zh-CN" dirty="0">
                <a:latin typeface="Segoe UI" panose="020B0502040204020203" pitchFamily="34" charset="0"/>
                <a:cs typeface="Segoe UI" panose="020B0502040204020203" pitchFamily="34" charset="0"/>
              </a:rPr>
              <a:t>	</a:t>
            </a:r>
            <a:r>
              <a:rPr lang="en-US" altLang="zh-CN" sz="2400" dirty="0">
                <a:latin typeface="Segoe UI" panose="020B0502040204020203" pitchFamily="34" charset="0"/>
                <a:cs typeface="Segoe UI" panose="020B0502040204020203" pitchFamily="34" charset="0"/>
              </a:rPr>
              <a:t>Service for larger population</a:t>
            </a:r>
          </a:p>
          <a:p>
            <a:r>
              <a:rPr lang="en-US" altLang="zh-CN" b="1" dirty="0">
                <a:latin typeface="Segoe UI" panose="020B0502040204020203" pitchFamily="34" charset="0"/>
                <a:cs typeface="Segoe UI" panose="020B0502040204020203" pitchFamily="34" charset="0"/>
              </a:rPr>
              <a:t>Incorporation</a:t>
            </a:r>
            <a:r>
              <a:rPr lang="en-US" altLang="zh-CN" dirty="0">
                <a:latin typeface="Segoe UI" panose="020B0502040204020203" pitchFamily="34" charset="0"/>
                <a:cs typeface="Segoe UI" panose="020B0502040204020203" pitchFamily="34" charset="0"/>
              </a:rPr>
              <a:t>: Inpatient ward</a:t>
            </a:r>
          </a:p>
          <a:p>
            <a:pPr marL="0" indent="0">
              <a:buNone/>
            </a:pPr>
            <a:r>
              <a:rPr lang="en-US" altLang="zh-CN" sz="2200" dirty="0">
                <a:latin typeface="Segoe UI" panose="020B0502040204020203" pitchFamily="34" charset="0"/>
                <a:cs typeface="Segoe UI" panose="020B0502040204020203" pitchFamily="34" charset="0"/>
              </a:rPr>
              <a:t>	</a:t>
            </a:r>
            <a:r>
              <a:rPr lang="en-US" altLang="zh-CN" sz="2400" dirty="0">
                <a:latin typeface="Segoe UI" panose="020B0502040204020203" pitchFamily="34" charset="0"/>
                <a:cs typeface="Segoe UI" panose="020B0502040204020203" pitchFamily="34" charset="0"/>
              </a:rPr>
              <a:t>For a patient who survived a car accident: </a:t>
            </a:r>
          </a:p>
          <a:p>
            <a:pPr marL="0" indent="0">
              <a:buNone/>
            </a:pPr>
            <a:r>
              <a:rPr lang="en-US" altLang="zh-CN" sz="2400" dirty="0">
                <a:latin typeface="Segoe UI" panose="020B0502040204020203" pitchFamily="34" charset="0"/>
                <a:cs typeface="Segoe UI" panose="020B0502040204020203" pitchFamily="34" charset="0"/>
              </a:rPr>
              <a:t>	emergence treatment → quick medical check → expert consultation → operation → … (Ad hoc process) </a:t>
            </a:r>
          </a:p>
          <a:p>
            <a:pPr marL="0" indent="0">
              <a:buNone/>
            </a:pPr>
            <a:r>
              <a:rPr lang="en-US" altLang="zh-CN" sz="2400" dirty="0">
                <a:latin typeface="Segoe UI" panose="020B0502040204020203" pitchFamily="34" charset="0"/>
                <a:cs typeface="Segoe UI" panose="020B0502040204020203" pitchFamily="34" charset="0"/>
              </a:rPr>
              <a:t>	Each case is unique and relies on quick, customized responses</a:t>
            </a:r>
            <a:endParaRPr lang="zh-CN" altLang="en-US" sz="2400" dirty="0">
              <a:latin typeface="Segoe UI" panose="020B0502040204020203" pitchFamily="34" charset="0"/>
              <a:cs typeface="Segoe UI" panose="020B0502040204020203" pitchFamily="34" charset="0"/>
            </a:endParaRPr>
          </a:p>
        </p:txBody>
      </p:sp>
      <p:sp>
        <p:nvSpPr>
          <p:cNvPr id="4" name="标题 1">
            <a:extLst>
              <a:ext uri="{FF2B5EF4-FFF2-40B4-BE49-F238E27FC236}">
                <a16:creationId xmlns:a16="http://schemas.microsoft.com/office/drawing/2014/main" id="{C16BD7AB-E9ED-697B-9FF3-E9B168549610}"/>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cxnSp>
        <p:nvCxnSpPr>
          <p:cNvPr id="5" name="直接连接符 4">
            <a:extLst>
              <a:ext uri="{FF2B5EF4-FFF2-40B4-BE49-F238E27FC236}">
                <a16:creationId xmlns:a16="http://schemas.microsoft.com/office/drawing/2014/main" id="{749C3ED9-583C-70AB-FC89-08C5D9BCEE4B}"/>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94F399D4-4958-2A9F-1A79-76AF29C29903}"/>
              </a:ext>
            </a:extLst>
          </p:cNvPr>
          <p:cNvSpPr txBox="1"/>
          <p:nvPr/>
        </p:nvSpPr>
        <p:spPr>
          <a:xfrm>
            <a:off x="838200" y="1340919"/>
            <a:ext cx="3677673"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err="1">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Organisational</a:t>
            </a: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 Design</a:t>
            </a:r>
            <a:endParaRPr lang="zh-CN" altLang="en-US" dirty="0"/>
          </a:p>
        </p:txBody>
      </p:sp>
      <p:sp>
        <p:nvSpPr>
          <p:cNvPr id="7" name="文本框 6">
            <a:extLst>
              <a:ext uri="{FF2B5EF4-FFF2-40B4-BE49-F238E27FC236}">
                <a16:creationId xmlns:a16="http://schemas.microsoft.com/office/drawing/2014/main" id="{ACDA2F04-0AF8-C329-4843-B7BED15C41F6}"/>
              </a:ext>
            </a:extLst>
          </p:cNvPr>
          <p:cNvSpPr txBox="1"/>
          <p:nvPr/>
        </p:nvSpPr>
        <p:spPr>
          <a:xfrm>
            <a:off x="8383876" y="3985901"/>
            <a:ext cx="3229384" cy="1815882"/>
          </a:xfrm>
          <a:prstGeom prst="rect">
            <a:avLst/>
          </a:prstGeom>
          <a:noFill/>
        </p:spPr>
        <p:txBody>
          <a:bodyPr wrap="square">
            <a:spAutoFit/>
          </a:bodyPr>
          <a:lstStyle/>
          <a:p>
            <a:r>
              <a:rPr lang="en" altLang="zh-CN" sz="1400" dirty="0">
                <a:latin typeface="Segoe UI" panose="020B0502040204020203" pitchFamily="34" charset="0"/>
                <a:cs typeface="Segoe UI" panose="020B0502040204020203" pitchFamily="34" charset="0"/>
              </a:rPr>
              <a:t>Q: (</a:t>
            </a:r>
            <a:r>
              <a:rPr lang="en" altLang="zh-CN" sz="1400" dirty="0" err="1">
                <a:latin typeface="Segoe UI" panose="020B0502040204020203" pitchFamily="34" charset="0"/>
                <a:cs typeface="Segoe UI" panose="020B0502040204020203" pitchFamily="34" charset="0"/>
              </a:rPr>
              <a:t>Tongyue</a:t>
            </a:r>
            <a:r>
              <a:rPr lang="en" altLang="zh-CN" sz="1400" dirty="0">
                <a:latin typeface="Segoe UI" panose="020B0502040204020203" pitchFamily="34" charset="0"/>
                <a:cs typeface="Segoe UI" panose="020B0502040204020203" pitchFamily="34" charset="0"/>
              </a:rPr>
              <a:t> Fang) How do different technologies (long-linked, mediating, intensive) influence organizational domain expansion strategies, according to Thompson? Could you give some examples of industries or enterprises based on the current situation</a:t>
            </a:r>
            <a:r>
              <a:rPr lang="en" altLang="zh-CN" sz="1400" dirty="0">
                <a:solidFill>
                  <a:srgbClr val="000000"/>
                </a:solidFill>
                <a:latin typeface="Segoe UI" panose="020B0502040204020203" pitchFamily="34" charset="0"/>
                <a:cs typeface="Segoe UI" panose="020B0502040204020203" pitchFamily="34" charset="0"/>
              </a:rPr>
              <a:t>? </a:t>
            </a:r>
            <a:endParaRPr lang="en" altLang="zh-CN" sz="1400" dirty="0">
              <a:latin typeface="Segoe UI" panose="020B0502040204020203" pitchFamily="34" charset="0"/>
              <a:cs typeface="Segoe UI" panose="020B0502040204020203" pitchFamily="34" charset="0"/>
            </a:endParaRPr>
          </a:p>
        </p:txBody>
      </p:sp>
      <p:sp>
        <p:nvSpPr>
          <p:cNvPr id="8" name="文本框 7">
            <a:extLst>
              <a:ext uri="{FF2B5EF4-FFF2-40B4-BE49-F238E27FC236}">
                <a16:creationId xmlns:a16="http://schemas.microsoft.com/office/drawing/2014/main" id="{2B2FB1EA-BF17-57FA-BE03-DCE93D3E11CF}"/>
              </a:ext>
            </a:extLst>
          </p:cNvPr>
          <p:cNvSpPr txBox="1"/>
          <p:nvPr/>
        </p:nvSpPr>
        <p:spPr>
          <a:xfrm>
            <a:off x="8383876" y="1708363"/>
            <a:ext cx="3379163" cy="2246769"/>
          </a:xfrm>
          <a:prstGeom prst="rect">
            <a:avLst/>
          </a:prstGeom>
          <a:noFill/>
        </p:spPr>
        <p:txBody>
          <a:bodyPr wrap="square">
            <a:spAutoFit/>
          </a:bodyPr>
          <a:lstStyle/>
          <a:p>
            <a:r>
              <a:rPr lang="en-GB" altLang="zh-CN" sz="1400" dirty="0">
                <a:solidFill>
                  <a:srgbClr val="000000"/>
                </a:solidFill>
                <a:effectLst/>
                <a:latin typeface="Segoe UI" panose="020B0502040204020203" pitchFamily="34" charset="0"/>
                <a:ea typeface="DengXian" panose="02010600030101010101" pitchFamily="2" charset="-122"/>
                <a:cs typeface="Segoe UI" panose="020B0502040204020203" pitchFamily="34" charset="0"/>
              </a:rPr>
              <a:t>Q: (</a:t>
            </a:r>
            <a:r>
              <a:rPr lang="en-GB" altLang="zh-CN" sz="1400" dirty="0" err="1">
                <a:solidFill>
                  <a:srgbClr val="000000"/>
                </a:solidFill>
                <a:effectLst/>
                <a:latin typeface="Segoe UI" panose="020B0502040204020203" pitchFamily="34" charset="0"/>
                <a:ea typeface="DengXian" panose="02010600030101010101" pitchFamily="2" charset="-122"/>
                <a:cs typeface="Segoe UI" panose="020B0502040204020203" pitchFamily="34" charset="0"/>
              </a:rPr>
              <a:t>Shunyi</a:t>
            </a:r>
            <a:r>
              <a:rPr lang="en-GB" altLang="zh-CN" sz="1400" dirty="0">
                <a:solidFill>
                  <a:srgbClr val="000000"/>
                </a:solidFill>
                <a:effectLst/>
                <a:latin typeface="Segoe UI" panose="020B0502040204020203" pitchFamily="34" charset="0"/>
                <a:ea typeface="DengXian" panose="02010600030101010101" pitchFamily="2" charset="-122"/>
                <a:cs typeface="Segoe UI" panose="020B0502040204020203" pitchFamily="34" charset="0"/>
              </a:rPr>
              <a:t> Lai) The author mentioned that vertical integration became difficult due to rapid fan-out. What can be the criteria for selecting strategic or crucial support activities for vertical integration? Besides, as technological iterations accelerate, how can organizations adjust the "strategic support activities" of their vertical integration to avoid resource misallocation?</a:t>
            </a:r>
            <a:endParaRPr lang="zh-CN" altLang="en-US" sz="1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5036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48EA733-5EB3-E508-9BD4-B544AC8D65C1}"/>
              </a:ext>
            </a:extLst>
          </p:cNvPr>
          <p:cNvSpPr>
            <a:spLocks noGrp="1"/>
          </p:cNvSpPr>
          <p:nvPr>
            <p:ph idx="1"/>
          </p:nvPr>
        </p:nvSpPr>
        <p:spPr>
          <a:xfrm>
            <a:off x="838201" y="1825625"/>
            <a:ext cx="4546084" cy="4351338"/>
          </a:xfrm>
        </p:spPr>
        <p:txBody>
          <a:bodyPr>
            <a:normAutofit lnSpcReduction="10000"/>
          </a:bodyPr>
          <a:lstStyle/>
          <a:p>
            <a:r>
              <a:rPr lang="en-US" altLang="zh-CN" sz="2400" dirty="0">
                <a:solidFill>
                  <a:schemeClr val="accent1"/>
                </a:solidFill>
                <a:latin typeface="Segoe UI" panose="020B0502040204020203" pitchFamily="34" charset="0"/>
                <a:cs typeface="Segoe UI" panose="020B0502040204020203" pitchFamily="34" charset="0"/>
              </a:rPr>
              <a:t>[def.] Problem of balance</a:t>
            </a:r>
            <a:r>
              <a:rPr lang="en-US" altLang="zh-CN" sz="2400" dirty="0">
                <a:latin typeface="Segoe UI" panose="020B0502040204020203" pitchFamily="34" charset="0"/>
                <a:cs typeface="Segoe UI" panose="020B0502040204020203" pitchFamily="34" charset="0"/>
              </a:rPr>
              <a:t>: the </a:t>
            </a:r>
            <a:r>
              <a:rPr lang="en-US" altLang="zh-CN" sz="2400" dirty="0" err="1">
                <a:latin typeface="Segoe UI" panose="020B0502040204020203" pitchFamily="34" charset="0"/>
                <a:cs typeface="Segoe UI" panose="020B0502040204020203" pitchFamily="34" charset="0"/>
              </a:rPr>
              <a:t>organisation</a:t>
            </a:r>
            <a:r>
              <a:rPr lang="en-US" altLang="zh-CN" sz="2400" dirty="0">
                <a:latin typeface="Segoe UI" panose="020B0502040204020203" pitchFamily="34" charset="0"/>
                <a:cs typeface="Segoe UI" panose="020B0502040204020203" pitchFamily="34" charset="0"/>
              </a:rPr>
              <a:t> that extends its boundaries often finds that it has acquired capacity in excess of that called for by its major mission</a:t>
            </a:r>
          </a:p>
          <a:p>
            <a:r>
              <a:rPr lang="en-US" altLang="zh-CN" sz="2400" dirty="0">
                <a:solidFill>
                  <a:srgbClr val="C00000"/>
                </a:solidFill>
                <a:effectLst/>
                <a:latin typeface="Segoe UI" panose="020B0502040204020203" pitchFamily="34" charset="0"/>
                <a:cs typeface="Segoe UI" panose="020B0502040204020203" pitchFamily="34" charset="0"/>
              </a:rPr>
              <a:t>[prop. 4.2] </a:t>
            </a:r>
            <a:r>
              <a:rPr lang="en-US" altLang="zh-CN" sz="2400" dirty="0">
                <a:effectLst/>
                <a:latin typeface="Segoe UI" panose="020B0502040204020203" pitchFamily="34" charset="0"/>
                <a:cs typeface="Segoe UI" panose="020B0502040204020203" pitchFamily="34" charset="0"/>
              </a:rPr>
              <a:t>multi-component </a:t>
            </a:r>
            <a:r>
              <a:rPr lang="en-US" altLang="zh-CN" sz="2400" dirty="0" err="1">
                <a:effectLst/>
                <a:latin typeface="Segoe UI" panose="020B0502040204020203" pitchFamily="34" charset="0"/>
                <a:cs typeface="Segoe UI" panose="020B0502040204020203" pitchFamily="34" charset="0"/>
              </a:rPr>
              <a:t>organisation</a:t>
            </a:r>
            <a:r>
              <a:rPr lang="en-US" altLang="zh-CN" sz="2400" dirty="0">
                <a:effectLst/>
                <a:latin typeface="Segoe UI" panose="020B0502040204020203" pitchFamily="34" charset="0"/>
                <a:cs typeface="Segoe UI" panose="020B0502040204020203" pitchFamily="34" charset="0"/>
              </a:rPr>
              <a:t> will seek to grow until the least-reducible component is approximately fully occupied</a:t>
            </a:r>
          </a:p>
          <a:p>
            <a:r>
              <a:rPr lang="en-US" altLang="zh-CN" sz="2400" dirty="0">
                <a:latin typeface="Segoe UI" panose="020B0502040204020203" pitchFamily="34" charset="0"/>
                <a:cs typeface="Segoe UI" panose="020B0502040204020203" pitchFamily="34" charset="0"/>
              </a:rPr>
              <a:t>Increased production →  Excess supply!</a:t>
            </a:r>
          </a:p>
          <a:p>
            <a:pPr marL="0" indent="0">
              <a:buNone/>
            </a:pPr>
            <a:endParaRPr lang="zh-CN" altLang="en-US" sz="2400" dirty="0">
              <a:latin typeface="Segoe UI" panose="020B0502040204020203" pitchFamily="34" charset="0"/>
              <a:cs typeface="Segoe UI" panose="020B0502040204020203" pitchFamily="34" charset="0"/>
            </a:endParaRPr>
          </a:p>
        </p:txBody>
      </p:sp>
      <p:sp>
        <p:nvSpPr>
          <p:cNvPr id="4" name="标题 1">
            <a:extLst>
              <a:ext uri="{FF2B5EF4-FFF2-40B4-BE49-F238E27FC236}">
                <a16:creationId xmlns:a16="http://schemas.microsoft.com/office/drawing/2014/main" id="{C03B2991-C457-4A3C-376D-5480D8418792}"/>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cxnSp>
        <p:nvCxnSpPr>
          <p:cNvPr id="5" name="直接连接符 4">
            <a:extLst>
              <a:ext uri="{FF2B5EF4-FFF2-40B4-BE49-F238E27FC236}">
                <a16:creationId xmlns:a16="http://schemas.microsoft.com/office/drawing/2014/main" id="{EDA77D39-D8E3-13EE-119F-F16C2DCB8815}"/>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51147C37-4A74-6C65-6A3A-14971097A449}"/>
              </a:ext>
            </a:extLst>
          </p:cNvPr>
          <p:cNvSpPr txBox="1"/>
          <p:nvPr/>
        </p:nvSpPr>
        <p:spPr>
          <a:xfrm>
            <a:off x="838200" y="1340919"/>
            <a:ext cx="3677673"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err="1">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Organisational</a:t>
            </a: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 Design</a:t>
            </a:r>
            <a:endParaRPr lang="zh-CN" altLang="en-US" dirty="0"/>
          </a:p>
        </p:txBody>
      </p:sp>
      <p:pic>
        <p:nvPicPr>
          <p:cNvPr id="2050" name="Picture 2" descr="undefined">
            <a:extLst>
              <a:ext uri="{FF2B5EF4-FFF2-40B4-BE49-F238E27FC236}">
                <a16:creationId xmlns:a16="http://schemas.microsoft.com/office/drawing/2014/main" id="{2E7AD8BD-88F6-7F75-58A9-F1A9983F6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313" y="1760196"/>
            <a:ext cx="2588808" cy="30851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ndefined">
            <a:extLst>
              <a:ext uri="{FF2B5EF4-FFF2-40B4-BE49-F238E27FC236}">
                <a16:creationId xmlns:a16="http://schemas.microsoft.com/office/drawing/2014/main" id="{4A47E36B-FFB6-64A4-F6C9-DC4654840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1723" y="3181764"/>
            <a:ext cx="2313145" cy="308514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id="{A2E74F5E-EDC3-14AC-91F8-5E23417DBEC8}"/>
              </a:ext>
            </a:extLst>
          </p:cNvPr>
          <p:cNvGrpSpPr/>
          <p:nvPr/>
        </p:nvGrpSpPr>
        <p:grpSpPr>
          <a:xfrm>
            <a:off x="7726334" y="1893609"/>
            <a:ext cx="2603411" cy="953432"/>
            <a:chOff x="3878757" y="2289477"/>
            <a:chExt cx="2603411" cy="953432"/>
          </a:xfrm>
        </p:grpSpPr>
        <p:sp>
          <p:nvSpPr>
            <p:cNvPr id="12" name="矩形: 圆角 11">
              <a:extLst>
                <a:ext uri="{FF2B5EF4-FFF2-40B4-BE49-F238E27FC236}">
                  <a16:creationId xmlns:a16="http://schemas.microsoft.com/office/drawing/2014/main" id="{4D1BE0F6-3EDB-76EB-D7A8-55D36E6FC324}"/>
                </a:ext>
              </a:extLst>
            </p:cNvPr>
            <p:cNvSpPr/>
            <p:nvPr/>
          </p:nvSpPr>
          <p:spPr>
            <a:xfrm>
              <a:off x="4137973" y="2289477"/>
              <a:ext cx="2344195" cy="831031"/>
            </a:xfrm>
            <a:prstGeom prst="round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solidFill>
                    <a:schemeClr val="tx1"/>
                  </a:solidFill>
                  <a:latin typeface="Segoe UI" panose="020B0502040204020203" pitchFamily="34" charset="0"/>
                  <a:cs typeface="Segoe UI" panose="020B0502040204020203" pitchFamily="34" charset="0"/>
                </a:rPr>
                <a:t>No worries. Supply creates demand</a:t>
              </a:r>
              <a:endParaRPr lang="zh-CN" altLang="en-US" dirty="0">
                <a:solidFill>
                  <a:schemeClr val="tx1"/>
                </a:solidFill>
                <a:latin typeface="Segoe UI" panose="020B0502040204020203" pitchFamily="34" charset="0"/>
                <a:cs typeface="Segoe UI" panose="020B0502040204020203" pitchFamily="34" charset="0"/>
              </a:endParaRPr>
            </a:p>
          </p:txBody>
        </p:sp>
        <p:sp>
          <p:nvSpPr>
            <p:cNvPr id="13" name="等腰三角形 12">
              <a:extLst>
                <a:ext uri="{FF2B5EF4-FFF2-40B4-BE49-F238E27FC236}">
                  <a16:creationId xmlns:a16="http://schemas.microsoft.com/office/drawing/2014/main" id="{A83C2017-D804-2414-9218-104BE7637176}"/>
                </a:ext>
              </a:extLst>
            </p:cNvPr>
            <p:cNvSpPr/>
            <p:nvPr/>
          </p:nvSpPr>
          <p:spPr>
            <a:xfrm rot="13882605">
              <a:off x="4013375" y="2945601"/>
              <a:ext cx="162690" cy="431926"/>
            </a:xfrm>
            <a:prstGeom prst="triangle">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6CA50B2B-DDB1-82DD-1D4E-58147E4224DF}"/>
              </a:ext>
            </a:extLst>
          </p:cNvPr>
          <p:cNvGrpSpPr/>
          <p:nvPr/>
        </p:nvGrpSpPr>
        <p:grpSpPr>
          <a:xfrm>
            <a:off x="6618122" y="5089351"/>
            <a:ext cx="2648349" cy="919931"/>
            <a:chOff x="5202972" y="2572255"/>
            <a:chExt cx="2648349" cy="919931"/>
          </a:xfrm>
        </p:grpSpPr>
        <p:sp>
          <p:nvSpPr>
            <p:cNvPr id="15" name="矩形: 圆角 14">
              <a:extLst>
                <a:ext uri="{FF2B5EF4-FFF2-40B4-BE49-F238E27FC236}">
                  <a16:creationId xmlns:a16="http://schemas.microsoft.com/office/drawing/2014/main" id="{B4ABAC98-EA56-9276-C27E-D907BC0B59B2}"/>
                </a:ext>
              </a:extLst>
            </p:cNvPr>
            <p:cNvSpPr/>
            <p:nvPr/>
          </p:nvSpPr>
          <p:spPr>
            <a:xfrm>
              <a:off x="5202972" y="2661155"/>
              <a:ext cx="2344195" cy="831031"/>
            </a:xfrm>
            <a:prstGeom prst="round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solidFill>
                    <a:schemeClr val="tx1"/>
                  </a:solidFill>
                  <a:latin typeface="Segoe UI" panose="020B0502040204020203" pitchFamily="34" charset="0"/>
                  <a:cs typeface="Segoe UI" panose="020B0502040204020203" pitchFamily="34" charset="0"/>
                </a:rPr>
                <a:t>Nah…Demand creates supply!</a:t>
              </a:r>
              <a:endParaRPr lang="zh-CN" altLang="en-US" dirty="0">
                <a:solidFill>
                  <a:schemeClr val="tx1"/>
                </a:solidFill>
                <a:latin typeface="Segoe UI" panose="020B0502040204020203" pitchFamily="34" charset="0"/>
                <a:cs typeface="Segoe UI" panose="020B0502040204020203" pitchFamily="34" charset="0"/>
              </a:endParaRPr>
            </a:p>
          </p:txBody>
        </p:sp>
        <p:sp>
          <p:nvSpPr>
            <p:cNvPr id="16" name="等腰三角形 15">
              <a:extLst>
                <a:ext uri="{FF2B5EF4-FFF2-40B4-BE49-F238E27FC236}">
                  <a16:creationId xmlns:a16="http://schemas.microsoft.com/office/drawing/2014/main" id="{D237C091-D48F-FC98-79B5-09B3D7F383BE}"/>
                </a:ext>
              </a:extLst>
            </p:cNvPr>
            <p:cNvSpPr/>
            <p:nvPr/>
          </p:nvSpPr>
          <p:spPr>
            <a:xfrm rot="3167993">
              <a:off x="7554013" y="2437637"/>
              <a:ext cx="162690" cy="431926"/>
            </a:xfrm>
            <a:prstGeom prst="triangle">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0EA65791-8782-61A8-ED7F-8327A208F5E7}"/>
              </a:ext>
            </a:extLst>
          </p:cNvPr>
          <p:cNvSpPr txBox="1"/>
          <p:nvPr/>
        </p:nvSpPr>
        <p:spPr>
          <a:xfrm>
            <a:off x="5812794" y="1422817"/>
            <a:ext cx="6096772" cy="369332"/>
          </a:xfrm>
          <a:prstGeom prst="rect">
            <a:avLst/>
          </a:prstGeom>
          <a:noFill/>
        </p:spPr>
        <p:txBody>
          <a:bodyPr wrap="square">
            <a:spAutoFit/>
          </a:bodyPr>
          <a:lstStyle/>
          <a:p>
            <a:r>
              <a:rPr lang="en-US" altLang="zh-CN" i="0" dirty="0">
                <a:solidFill>
                  <a:srgbClr val="000000"/>
                </a:solidFill>
                <a:effectLst/>
                <a:latin typeface="Segoe UI" panose="020B0502040204020203" pitchFamily="34" charset="0"/>
                <a:cs typeface="Segoe UI" panose="020B0502040204020203" pitchFamily="34" charset="0"/>
              </a:rPr>
              <a:t>Jean-Baptiste Say</a:t>
            </a:r>
            <a:endParaRPr lang="zh-CN" altLang="en-US" dirty="0">
              <a:latin typeface="Segoe UI" panose="020B0502040204020203" pitchFamily="34" charset="0"/>
              <a:cs typeface="Segoe UI" panose="020B0502040204020203" pitchFamily="34" charset="0"/>
            </a:endParaRPr>
          </a:p>
        </p:txBody>
      </p:sp>
      <p:sp>
        <p:nvSpPr>
          <p:cNvPr id="10" name="文本框 9">
            <a:extLst>
              <a:ext uri="{FF2B5EF4-FFF2-40B4-BE49-F238E27FC236}">
                <a16:creationId xmlns:a16="http://schemas.microsoft.com/office/drawing/2014/main" id="{4F295D0B-E1F2-97BE-CAA1-8A6BB961C1F6}"/>
              </a:ext>
            </a:extLst>
          </p:cNvPr>
          <p:cNvSpPr txBox="1"/>
          <p:nvPr/>
        </p:nvSpPr>
        <p:spPr>
          <a:xfrm>
            <a:off x="8418776" y="2812432"/>
            <a:ext cx="2496262" cy="369332"/>
          </a:xfrm>
          <a:prstGeom prst="rect">
            <a:avLst/>
          </a:prstGeom>
          <a:noFill/>
        </p:spPr>
        <p:txBody>
          <a:bodyPr wrap="square">
            <a:spAutoFit/>
          </a:bodyPr>
          <a:lstStyle/>
          <a:p>
            <a:r>
              <a:rPr lang="en-US" altLang="zh-CN" dirty="0">
                <a:latin typeface="Segoe UI" panose="020B0502040204020203" pitchFamily="34" charset="0"/>
                <a:cs typeface="Segoe UI" panose="020B0502040204020203" pitchFamily="34" charset="0"/>
              </a:rPr>
              <a:t>John Maynard Keynes</a:t>
            </a:r>
          </a:p>
        </p:txBody>
      </p:sp>
      <p:sp>
        <p:nvSpPr>
          <p:cNvPr id="7" name="文本框 6">
            <a:extLst>
              <a:ext uri="{FF2B5EF4-FFF2-40B4-BE49-F238E27FC236}">
                <a16:creationId xmlns:a16="http://schemas.microsoft.com/office/drawing/2014/main" id="{E12FD3CE-1CB8-03C8-7499-81871F51C27B}"/>
              </a:ext>
            </a:extLst>
          </p:cNvPr>
          <p:cNvSpPr txBox="1"/>
          <p:nvPr/>
        </p:nvSpPr>
        <p:spPr>
          <a:xfrm>
            <a:off x="9430786" y="6218542"/>
            <a:ext cx="1484252" cy="276999"/>
          </a:xfrm>
          <a:prstGeom prst="rect">
            <a:avLst/>
          </a:prstGeom>
          <a:noFill/>
        </p:spPr>
        <p:txBody>
          <a:bodyPr wrap="none" rtlCol="0">
            <a:spAutoFit/>
          </a:bodyPr>
          <a:lstStyle/>
          <a:p>
            <a:r>
              <a:rPr lang="en-US" altLang="zh-CN" sz="1200" dirty="0">
                <a:latin typeface="Segoe UI" panose="020B0502040204020203" pitchFamily="34" charset="0"/>
                <a:cs typeface="Segoe UI" panose="020B0502040204020203" pitchFamily="34" charset="0"/>
              </a:rPr>
              <a:t>(Source: Wikipedia)</a:t>
            </a:r>
          </a:p>
        </p:txBody>
      </p:sp>
      <p:sp>
        <p:nvSpPr>
          <p:cNvPr id="9" name="文本框 8">
            <a:extLst>
              <a:ext uri="{FF2B5EF4-FFF2-40B4-BE49-F238E27FC236}">
                <a16:creationId xmlns:a16="http://schemas.microsoft.com/office/drawing/2014/main" id="{5C69C2A3-9D62-DC2E-27FA-3DF29131C12F}"/>
              </a:ext>
            </a:extLst>
          </p:cNvPr>
          <p:cNvSpPr txBox="1"/>
          <p:nvPr/>
        </p:nvSpPr>
        <p:spPr>
          <a:xfrm>
            <a:off x="6746897" y="4845341"/>
            <a:ext cx="1484252" cy="276999"/>
          </a:xfrm>
          <a:prstGeom prst="rect">
            <a:avLst/>
          </a:prstGeom>
          <a:noFill/>
        </p:spPr>
        <p:txBody>
          <a:bodyPr wrap="none" rtlCol="0">
            <a:spAutoFit/>
          </a:bodyPr>
          <a:lstStyle/>
          <a:p>
            <a:r>
              <a:rPr lang="en-US" altLang="zh-CN" sz="1200" dirty="0">
                <a:latin typeface="Segoe UI" panose="020B0502040204020203" pitchFamily="34" charset="0"/>
                <a:cs typeface="Segoe UI" panose="020B0502040204020203" pitchFamily="34" charset="0"/>
              </a:rPr>
              <a:t>(Source: Wikipedia)</a:t>
            </a:r>
          </a:p>
        </p:txBody>
      </p:sp>
    </p:spTree>
    <p:extLst>
      <p:ext uri="{BB962C8B-B14F-4D97-AF65-F5344CB8AC3E}">
        <p14:creationId xmlns:p14="http://schemas.microsoft.com/office/powerpoint/2010/main" val="3771912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ECC31DF-2D05-052D-9183-A38FD71BFB24}"/>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cxnSp>
        <p:nvCxnSpPr>
          <p:cNvPr id="5" name="直接连接符 4">
            <a:extLst>
              <a:ext uri="{FF2B5EF4-FFF2-40B4-BE49-F238E27FC236}">
                <a16:creationId xmlns:a16="http://schemas.microsoft.com/office/drawing/2014/main" id="{DC14C732-2F78-4753-BD51-F81217F55BC6}"/>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EECFA7F3-F6B3-8F0A-91C8-EC6C2F1A7BDD}"/>
              </a:ext>
            </a:extLst>
          </p:cNvPr>
          <p:cNvSpPr txBox="1"/>
          <p:nvPr/>
        </p:nvSpPr>
        <p:spPr>
          <a:xfrm>
            <a:off x="838200" y="1340919"/>
            <a:ext cx="3677673"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err="1">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Organisational</a:t>
            </a: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 Design</a:t>
            </a:r>
            <a:endParaRPr lang="zh-CN" altLang="en-US" dirty="0"/>
          </a:p>
        </p:txBody>
      </p:sp>
      <p:sp>
        <p:nvSpPr>
          <p:cNvPr id="17" name="内容占位符 2">
            <a:extLst>
              <a:ext uri="{FF2B5EF4-FFF2-40B4-BE49-F238E27FC236}">
                <a16:creationId xmlns:a16="http://schemas.microsoft.com/office/drawing/2014/main" id="{B4EE7CAC-F15B-CCFD-1FC0-AC612BBA9AFB}"/>
              </a:ext>
            </a:extLst>
          </p:cNvPr>
          <p:cNvSpPr>
            <a:spLocks noGrp="1"/>
          </p:cNvSpPr>
          <p:nvPr>
            <p:ph idx="1"/>
          </p:nvPr>
        </p:nvSpPr>
        <p:spPr>
          <a:xfrm>
            <a:off x="838200" y="1825625"/>
            <a:ext cx="10515600" cy="4351338"/>
          </a:xfrm>
        </p:spPr>
        <p:txBody>
          <a:bodyPr>
            <a:normAutofit/>
          </a:bodyPr>
          <a:lstStyle/>
          <a:p>
            <a:r>
              <a:rPr lang="en-US" altLang="zh-CN" sz="2400" dirty="0">
                <a:solidFill>
                  <a:srgbClr val="C00000"/>
                </a:solidFill>
                <a:effectLst/>
                <a:latin typeface="Segoe UI" panose="020B0502040204020203" pitchFamily="34" charset="0"/>
                <a:cs typeface="Segoe UI" panose="020B0502040204020203" pitchFamily="34" charset="0"/>
              </a:rPr>
              <a:t>[prop. 4.3]</a:t>
            </a:r>
            <a:r>
              <a:rPr lang="en-US" altLang="zh-CN" sz="2400" dirty="0">
                <a:solidFill>
                  <a:srgbClr val="C00000"/>
                </a:solidFill>
                <a:latin typeface="Segoe UI" panose="020B0502040204020203" pitchFamily="34" charset="0"/>
                <a:cs typeface="Segoe UI" panose="020B0502040204020203" pitchFamily="34" charset="0"/>
              </a:rPr>
              <a:t> </a:t>
            </a:r>
            <a:r>
              <a:rPr lang="en-US" altLang="zh-CN" sz="2400" dirty="0">
                <a:latin typeface="Segoe UI" panose="020B0502040204020203" pitchFamily="34" charset="0"/>
                <a:cs typeface="Segoe UI" panose="020B0502040204020203" pitchFamily="34" charset="0"/>
              </a:rPr>
              <a:t>organisations with capacity in excess of what the task environment supports will seek to </a:t>
            </a:r>
            <a:r>
              <a:rPr lang="en-US" altLang="zh-CN" sz="2400" u="sng" dirty="0">
                <a:latin typeface="Segoe UI" panose="020B0502040204020203" pitchFamily="34" charset="0"/>
                <a:cs typeface="Segoe UI" panose="020B0502040204020203" pitchFamily="34" charset="0"/>
              </a:rPr>
              <a:t>enlarge their domains</a:t>
            </a:r>
          </a:p>
          <a:p>
            <a:r>
              <a:rPr lang="en-US" altLang="zh-CN" sz="2400" dirty="0">
                <a:latin typeface="Segoe UI" panose="020B0502040204020203" pitchFamily="34" charset="0"/>
                <a:cs typeface="Segoe UI" panose="020B0502040204020203" pitchFamily="34" charset="0"/>
              </a:rPr>
              <a:t>Amazon Web Services (AWS)</a:t>
            </a:r>
          </a:p>
          <a:p>
            <a:pPr marL="457200" lvl="1" indent="0">
              <a:buNone/>
            </a:pPr>
            <a:r>
              <a:rPr lang="en-US" altLang="zh-CN" dirty="0">
                <a:latin typeface="Segoe UI" panose="020B0502040204020203" pitchFamily="34" charset="0"/>
                <a:cs typeface="Segoe UI" panose="020B0502040204020203" pitchFamily="34" charset="0"/>
              </a:rPr>
              <a:t>Amazon built massive IT infrastructure to handle peak retail demand, which was </a:t>
            </a:r>
            <a:r>
              <a:rPr lang="en-US" altLang="zh-CN" u="sng" dirty="0">
                <a:latin typeface="Segoe UI" panose="020B0502040204020203" pitchFamily="34" charset="0"/>
                <a:cs typeface="Segoe UI" panose="020B0502040204020203" pitchFamily="34" charset="0"/>
              </a:rPr>
              <a:t>in excess </a:t>
            </a:r>
            <a:r>
              <a:rPr lang="en-US" altLang="zh-CN" dirty="0">
                <a:latin typeface="Segoe UI" panose="020B0502040204020203" pitchFamily="34" charset="0"/>
                <a:cs typeface="Segoe UI" panose="020B0502040204020203" pitchFamily="34" charset="0"/>
              </a:rPr>
              <a:t>of what its retail mission required most of the year </a:t>
            </a:r>
          </a:p>
          <a:p>
            <a:pPr marL="0" indent="0">
              <a:buNone/>
            </a:pPr>
            <a:r>
              <a:rPr lang="en-US" altLang="zh-CN" sz="2400" dirty="0">
                <a:latin typeface="Segoe UI" panose="020B0502040204020203" pitchFamily="34" charset="0"/>
                <a:cs typeface="Segoe UI" panose="020B0502040204020203" pitchFamily="34" charset="0"/>
              </a:rPr>
              <a:t>     To balance the excess, Amazon extended into cloud services, which is the AWS, now a major business line</a:t>
            </a:r>
          </a:p>
          <a:p>
            <a:r>
              <a:rPr lang="en-US" altLang="zh-CN" sz="2400" dirty="0">
                <a:latin typeface="Segoe UI" panose="020B0502040204020203" pitchFamily="34" charset="0"/>
                <a:cs typeface="Segoe UI" panose="020B0502040204020203" pitchFamily="34" charset="0"/>
              </a:rPr>
              <a:t>Spiral development of </a:t>
            </a:r>
            <a:r>
              <a:rPr lang="en-US" altLang="zh-CN" sz="2400" dirty="0" err="1">
                <a:latin typeface="Segoe UI" panose="020B0502040204020203" pitchFamily="34" charset="0"/>
                <a:cs typeface="Segoe UI" panose="020B0502040204020203" pitchFamily="34" charset="0"/>
              </a:rPr>
              <a:t>organisations</a:t>
            </a:r>
            <a:endParaRPr lang="en-US" altLang="zh-C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886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D6A11A-3F64-3911-1DD4-A7D2D6229CE6}"/>
              </a:ext>
            </a:extLst>
          </p:cNvPr>
          <p:cNvSpPr>
            <a:spLocks noGrp="1"/>
          </p:cNvSpPr>
          <p:nvPr>
            <p:ph type="title"/>
          </p:nvPr>
        </p:nvSpPr>
        <p:spPr/>
        <p:txBody>
          <a:bodyPr/>
          <a:lstStyle/>
          <a:p>
            <a:r>
              <a:rPr lang="en-US" altLang="zh-CN" b="1" dirty="0">
                <a:latin typeface="Segoe UI" panose="020B0502040204020203" pitchFamily="34" charset="0"/>
                <a:cs typeface="Segoe UI" panose="020B0502040204020203" pitchFamily="34" charset="0"/>
              </a:rPr>
              <a:t>Outline</a:t>
            </a:r>
            <a:endParaRPr lang="zh-CN" altLang="en-US" b="1" dirty="0">
              <a:latin typeface="Segoe UI" panose="020B0502040204020203" pitchFamily="34" charset="0"/>
              <a:cs typeface="Segoe UI" panose="020B0502040204020203" pitchFamily="34" charset="0"/>
            </a:endParaRPr>
          </a:p>
        </p:txBody>
      </p:sp>
      <p:sp>
        <p:nvSpPr>
          <p:cNvPr id="3" name="内容占位符 2">
            <a:extLst>
              <a:ext uri="{FF2B5EF4-FFF2-40B4-BE49-F238E27FC236}">
                <a16:creationId xmlns:a16="http://schemas.microsoft.com/office/drawing/2014/main" id="{D4AAD00F-373D-5454-23B2-52A018C2A706}"/>
              </a:ext>
            </a:extLst>
          </p:cNvPr>
          <p:cNvSpPr>
            <a:spLocks noGrp="1"/>
          </p:cNvSpPr>
          <p:nvPr>
            <p:ph idx="1"/>
          </p:nvPr>
        </p:nvSpPr>
        <p:spPr/>
        <p:txBody>
          <a:bodyPr>
            <a:normAutofit/>
          </a:bodyPr>
          <a:lstStyle/>
          <a:p>
            <a:pPr marL="0" indent="0">
              <a:buNone/>
            </a:pPr>
            <a:r>
              <a:rPr lang="en-US" altLang="zh-CN" b="1" dirty="0">
                <a:effectLst/>
                <a:latin typeface="Segoe UI" panose="020B0502040204020203" pitchFamily="34" charset="0"/>
                <a:cs typeface="Segoe UI" panose="020B0502040204020203" pitchFamily="34" charset="0"/>
              </a:rPr>
              <a:t>Section 1: T</a:t>
            </a:r>
            <a:r>
              <a:rPr lang="en-US" altLang="zh-CN" b="1" dirty="0">
                <a:latin typeface="Segoe UI" panose="020B0502040204020203" pitchFamily="34" charset="0"/>
                <a:cs typeface="Segoe UI" panose="020B0502040204020203" pitchFamily="34" charset="0"/>
              </a:rPr>
              <a:t>he Arise of Modern Business Enterprises</a:t>
            </a:r>
          </a:p>
          <a:p>
            <a:pPr marL="0" indent="0">
              <a:buNone/>
            </a:pPr>
            <a:r>
              <a:rPr lang="en-US" altLang="zh-CN" dirty="0">
                <a:latin typeface="Segoe UI" panose="020B0502040204020203" pitchFamily="34" charset="0"/>
                <a:cs typeface="Segoe UI" panose="020B0502040204020203" pitchFamily="34" charset="0"/>
              </a:rPr>
              <a:t>	The transition from entrepreneurial to managerial enterprises</a:t>
            </a:r>
            <a:endParaRPr lang="en-US" altLang="zh-CN" sz="2200" dirty="0">
              <a:effectLst/>
              <a:latin typeface="Segoe UI" panose="020B0502040204020203" pitchFamily="34" charset="0"/>
              <a:cs typeface="Segoe UI" panose="020B0502040204020203" pitchFamily="34" charset="0"/>
            </a:endParaRPr>
          </a:p>
          <a:p>
            <a:pPr marL="0" indent="0">
              <a:buNone/>
            </a:pPr>
            <a:r>
              <a:rPr lang="en-US" altLang="zh-CN" b="1" dirty="0">
                <a:effectLst/>
                <a:latin typeface="Segoe UI" panose="020B0502040204020203" pitchFamily="34" charset="0"/>
                <a:cs typeface="Segoe UI" panose="020B0502040204020203" pitchFamily="34" charset="0"/>
              </a:rPr>
              <a:t>Section 2: </a:t>
            </a:r>
            <a:r>
              <a:rPr lang="en-US" altLang="zh-CN" b="1" dirty="0" err="1">
                <a:latin typeface="Segoe UI" panose="020B0502040204020203" pitchFamily="34" charset="0"/>
                <a:cs typeface="Segoe UI" panose="020B0502040204020203" pitchFamily="34" charset="0"/>
              </a:rPr>
              <a:t>Organisations</a:t>
            </a:r>
            <a:r>
              <a:rPr lang="en-US" altLang="zh-CN" b="1" dirty="0">
                <a:latin typeface="Segoe UI" panose="020B0502040204020203" pitchFamily="34" charset="0"/>
                <a:cs typeface="Segoe UI" panose="020B0502040204020203" pitchFamily="34" charset="0"/>
              </a:rPr>
              <a:t> and Environment</a:t>
            </a:r>
            <a:endParaRPr lang="en-US" altLang="zh-CN" b="1" dirty="0">
              <a:effectLst/>
              <a:latin typeface="Segoe UI" panose="020B0502040204020203" pitchFamily="34" charset="0"/>
              <a:cs typeface="Segoe UI" panose="020B0502040204020203" pitchFamily="34" charset="0"/>
            </a:endParaRPr>
          </a:p>
          <a:p>
            <a:pPr marL="0" indent="0">
              <a:buNone/>
            </a:pPr>
            <a:r>
              <a:rPr lang="en-US" altLang="zh-CN" dirty="0">
                <a:latin typeface="Segoe UI" panose="020B0502040204020203" pitchFamily="34" charset="0"/>
                <a:cs typeface="Segoe UI" panose="020B0502040204020203" pitchFamily="34" charset="0"/>
              </a:rPr>
              <a:t>	</a:t>
            </a:r>
          </a:p>
          <a:p>
            <a:pPr marL="0" indent="0">
              <a:buNone/>
            </a:pPr>
            <a:endParaRPr lang="en-US" altLang="zh-CN" sz="2200" dirty="0">
              <a:effectLst/>
              <a:latin typeface="Segoe UI" panose="020B0502040204020203" pitchFamily="34" charset="0"/>
              <a:cs typeface="Segoe UI" panose="020B0502040204020203" pitchFamily="34" charset="0"/>
            </a:endParaRPr>
          </a:p>
        </p:txBody>
      </p:sp>
      <p:sp>
        <p:nvSpPr>
          <p:cNvPr id="4" name="矩形 3">
            <a:extLst>
              <a:ext uri="{FF2B5EF4-FFF2-40B4-BE49-F238E27FC236}">
                <a16:creationId xmlns:a16="http://schemas.microsoft.com/office/drawing/2014/main" id="{525992BA-EDBF-0202-1DFF-BED3A8EBC34B}"/>
              </a:ext>
            </a:extLst>
          </p:cNvPr>
          <p:cNvSpPr/>
          <p:nvPr/>
        </p:nvSpPr>
        <p:spPr>
          <a:xfrm>
            <a:off x="1214203" y="4452079"/>
            <a:ext cx="2143594" cy="584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Organizations in action</a:t>
            </a:r>
            <a:endParaRPr kumimoji="1" lang="zh-CN" altLang="en-US" dirty="0"/>
          </a:p>
        </p:txBody>
      </p:sp>
      <p:sp>
        <p:nvSpPr>
          <p:cNvPr id="5" name="矩形 4">
            <a:extLst>
              <a:ext uri="{FF2B5EF4-FFF2-40B4-BE49-F238E27FC236}">
                <a16:creationId xmlns:a16="http://schemas.microsoft.com/office/drawing/2014/main" id="{1EACA07E-CE13-9B45-1AB6-F74955674E12}"/>
              </a:ext>
            </a:extLst>
          </p:cNvPr>
          <p:cNvSpPr/>
          <p:nvPr/>
        </p:nvSpPr>
        <p:spPr>
          <a:xfrm>
            <a:off x="5159112" y="3867463"/>
            <a:ext cx="2680743" cy="584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Contingency Theory</a:t>
            </a:r>
            <a:endParaRPr kumimoji="1" lang="zh-CN" altLang="en-US" dirty="0"/>
          </a:p>
        </p:txBody>
      </p:sp>
      <p:sp>
        <p:nvSpPr>
          <p:cNvPr id="6" name="矩形 5">
            <a:extLst>
              <a:ext uri="{FF2B5EF4-FFF2-40B4-BE49-F238E27FC236}">
                <a16:creationId xmlns:a16="http://schemas.microsoft.com/office/drawing/2014/main" id="{71B50C7B-4653-4496-0AEB-F6BD2D5D852F}"/>
              </a:ext>
            </a:extLst>
          </p:cNvPr>
          <p:cNvSpPr/>
          <p:nvPr/>
        </p:nvSpPr>
        <p:spPr>
          <a:xfrm>
            <a:off x="4874298" y="5174106"/>
            <a:ext cx="3250369" cy="5846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Resource Dependence Theory </a:t>
            </a:r>
            <a:endParaRPr kumimoji="1" lang="zh-CN" altLang="en-US" dirty="0"/>
          </a:p>
        </p:txBody>
      </p:sp>
      <p:cxnSp>
        <p:nvCxnSpPr>
          <p:cNvPr id="8" name="直线箭头连接符 7">
            <a:extLst>
              <a:ext uri="{FF2B5EF4-FFF2-40B4-BE49-F238E27FC236}">
                <a16:creationId xmlns:a16="http://schemas.microsoft.com/office/drawing/2014/main" id="{13C186D9-19AF-0063-83F5-D07BCB2B61FC}"/>
              </a:ext>
            </a:extLst>
          </p:cNvPr>
          <p:cNvCxnSpPr>
            <a:cxnSpLocks/>
            <a:stCxn id="4" idx="3"/>
          </p:cNvCxnSpPr>
          <p:nvPr/>
        </p:nvCxnSpPr>
        <p:spPr>
          <a:xfrm flipV="1">
            <a:off x="3357797" y="4092303"/>
            <a:ext cx="1801315" cy="65208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 name="直线箭头连接符 9">
            <a:extLst>
              <a:ext uri="{FF2B5EF4-FFF2-40B4-BE49-F238E27FC236}">
                <a16:creationId xmlns:a16="http://schemas.microsoft.com/office/drawing/2014/main" id="{770BAFA5-A462-4B9C-5756-5B9666514E6B}"/>
              </a:ext>
            </a:extLst>
          </p:cNvPr>
          <p:cNvCxnSpPr>
            <a:cxnSpLocks/>
            <a:stCxn id="4" idx="3"/>
            <a:endCxn id="6" idx="1"/>
          </p:cNvCxnSpPr>
          <p:nvPr/>
        </p:nvCxnSpPr>
        <p:spPr>
          <a:xfrm>
            <a:off x="3357797" y="4744387"/>
            <a:ext cx="1516501" cy="72202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192F10DE-C380-E2AE-88EB-955D96D7C6EC}"/>
              </a:ext>
            </a:extLst>
          </p:cNvPr>
          <p:cNvSpPr txBox="1"/>
          <p:nvPr/>
        </p:nvSpPr>
        <p:spPr>
          <a:xfrm rot="10800000" flipH="1" flipV="1">
            <a:off x="8004743" y="3698106"/>
            <a:ext cx="2833143" cy="923330"/>
          </a:xfrm>
          <a:prstGeom prst="rect">
            <a:avLst/>
          </a:prstGeom>
          <a:noFill/>
        </p:spPr>
        <p:txBody>
          <a:bodyPr wrap="square" rtlCol="0">
            <a:spAutoFit/>
          </a:bodyPr>
          <a:lstStyle/>
          <a:p>
            <a:r>
              <a:rPr kumimoji="1" lang="en-US" altLang="zh-CN" dirty="0"/>
              <a:t>Fit between </a:t>
            </a:r>
            <a:r>
              <a:rPr kumimoji="1" lang="en-US" altLang="zh-CN" dirty="0" err="1"/>
              <a:t>organisational</a:t>
            </a:r>
            <a:r>
              <a:rPr kumimoji="1" lang="en-US" altLang="zh-CN" dirty="0"/>
              <a:t> structure and the external environment</a:t>
            </a:r>
            <a:endParaRPr kumimoji="1" lang="zh-CN" altLang="en-US" dirty="0"/>
          </a:p>
        </p:txBody>
      </p:sp>
      <p:sp>
        <p:nvSpPr>
          <p:cNvPr id="15" name="文本框 14">
            <a:extLst>
              <a:ext uri="{FF2B5EF4-FFF2-40B4-BE49-F238E27FC236}">
                <a16:creationId xmlns:a16="http://schemas.microsoft.com/office/drawing/2014/main" id="{C2565128-9CA3-8B12-3BEF-A2A8B08BEF0E}"/>
              </a:ext>
            </a:extLst>
          </p:cNvPr>
          <p:cNvSpPr txBox="1"/>
          <p:nvPr/>
        </p:nvSpPr>
        <p:spPr>
          <a:xfrm rot="10800000" flipH="1" flipV="1">
            <a:off x="538398" y="5033133"/>
            <a:ext cx="4335900"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dirty="0"/>
              <a:t>Manage external environment</a:t>
            </a:r>
          </a:p>
          <a:p>
            <a:pPr marL="285750" indent="-285750">
              <a:buFont typeface="Arial" panose="020B0604020202020204" pitchFamily="34" charset="0"/>
              <a:buChar char="•"/>
            </a:pPr>
            <a:r>
              <a:rPr kumimoji="1" lang="en-US" altLang="zh-CN" dirty="0"/>
              <a:t>Adapt to external environment</a:t>
            </a:r>
          </a:p>
          <a:p>
            <a:pPr marL="285750" indent="-285750">
              <a:buFont typeface="Arial" panose="020B0604020202020204" pitchFamily="34" charset="0"/>
              <a:buChar char="•"/>
            </a:pPr>
            <a:r>
              <a:rPr kumimoji="1" lang="en-US" altLang="zh-CN" dirty="0"/>
              <a:t>Orchestrate internal interdependence</a:t>
            </a:r>
            <a:endParaRPr kumimoji="1" lang="zh-CN" altLang="en-US" dirty="0"/>
          </a:p>
        </p:txBody>
      </p:sp>
      <p:sp>
        <p:nvSpPr>
          <p:cNvPr id="16" name="文本框 15">
            <a:extLst>
              <a:ext uri="{FF2B5EF4-FFF2-40B4-BE49-F238E27FC236}">
                <a16:creationId xmlns:a16="http://schemas.microsoft.com/office/drawing/2014/main" id="{3F9790E0-048F-9E85-130D-684BD6264B55}"/>
              </a:ext>
            </a:extLst>
          </p:cNvPr>
          <p:cNvSpPr txBox="1"/>
          <p:nvPr/>
        </p:nvSpPr>
        <p:spPr>
          <a:xfrm rot="10800000" flipH="1" flipV="1">
            <a:off x="8124667" y="5143249"/>
            <a:ext cx="2833143" cy="646331"/>
          </a:xfrm>
          <a:prstGeom prst="rect">
            <a:avLst/>
          </a:prstGeom>
          <a:noFill/>
        </p:spPr>
        <p:txBody>
          <a:bodyPr wrap="square" rtlCol="0">
            <a:spAutoFit/>
          </a:bodyPr>
          <a:lstStyle/>
          <a:p>
            <a:r>
              <a:rPr kumimoji="1" lang="en-US" altLang="zh-CN" dirty="0"/>
              <a:t>Interdependence among </a:t>
            </a:r>
            <a:r>
              <a:rPr kumimoji="1" lang="en-US" altLang="zh-CN" dirty="0" err="1"/>
              <a:t>organisations</a:t>
            </a:r>
            <a:endParaRPr kumimoji="1" lang="zh-CN" altLang="en-US" dirty="0"/>
          </a:p>
        </p:txBody>
      </p:sp>
    </p:spTree>
    <p:extLst>
      <p:ext uri="{BB962C8B-B14F-4D97-AF65-F5344CB8AC3E}">
        <p14:creationId xmlns:p14="http://schemas.microsoft.com/office/powerpoint/2010/main" val="682587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B3A3E-A078-D56C-CB05-439E5F05C9A0}"/>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E45B9AA8-02CE-3F35-0396-4157821BF202}"/>
              </a:ext>
            </a:extLst>
          </p:cNvPr>
          <p:cNvSpPr>
            <a:spLocks noGrp="1"/>
          </p:cNvSpPr>
          <p:nvPr>
            <p:ph idx="1"/>
          </p:nvPr>
        </p:nvSpPr>
        <p:spPr>
          <a:xfrm>
            <a:off x="2430277" y="2141537"/>
            <a:ext cx="10515600" cy="4351338"/>
          </a:xfrm>
        </p:spPr>
        <p:txBody>
          <a:bodyPr/>
          <a:lstStyle/>
          <a:p>
            <a:r>
              <a:rPr lang="en-US" altLang="zh-CN" dirty="0">
                <a:latin typeface="Segoe UI" panose="020B0502040204020203" pitchFamily="34" charset="0"/>
                <a:cs typeface="Segoe UI" panose="020B0502040204020203" pitchFamily="34" charset="0"/>
              </a:rPr>
              <a:t>(</a:t>
            </a:r>
            <a:r>
              <a:rPr lang="en-US" altLang="zh-CN" i="1" dirty="0">
                <a:latin typeface="Segoe UI" panose="020B0502040204020203" pitchFamily="34" charset="0"/>
                <a:cs typeface="Segoe UI" panose="020B0502040204020203" pitchFamily="34" charset="0"/>
              </a:rPr>
              <a:t>Chap. 3</a:t>
            </a:r>
            <a:r>
              <a:rPr lang="en-US" altLang="zh-CN" dirty="0">
                <a:latin typeface="Segoe UI" panose="020B0502040204020203" pitchFamily="34" charset="0"/>
                <a:cs typeface="Segoe UI" panose="020B0502040204020203" pitchFamily="34" charset="0"/>
              </a:rPr>
              <a:t>) </a:t>
            </a:r>
            <a:r>
              <a:rPr lang="en-US" altLang="zh-CN" dirty="0">
                <a:solidFill>
                  <a:prstClr val="black"/>
                </a:solidFill>
                <a:latin typeface="Segoe UI" panose="020B0502040204020203" pitchFamily="34" charset="0"/>
                <a:cs typeface="Segoe UI" panose="020B0502040204020203" pitchFamily="34" charset="0"/>
              </a:rPr>
              <a:t>Domains of </a:t>
            </a:r>
            <a:r>
              <a:rPr lang="en-US" altLang="zh-CN" dirty="0" err="1">
                <a:solidFill>
                  <a:prstClr val="black"/>
                </a:solidFill>
                <a:latin typeface="Segoe UI" panose="020B0502040204020203" pitchFamily="34" charset="0"/>
                <a:cs typeface="Segoe UI" panose="020B0502040204020203" pitchFamily="34" charset="0"/>
              </a:rPr>
              <a:t>Organised</a:t>
            </a:r>
            <a:r>
              <a:rPr lang="en-US" altLang="zh-CN" dirty="0">
                <a:solidFill>
                  <a:prstClr val="black"/>
                </a:solidFill>
                <a:latin typeface="Segoe UI" panose="020B0502040204020203" pitchFamily="34" charset="0"/>
                <a:cs typeface="Segoe UI" panose="020B0502040204020203" pitchFamily="34" charset="0"/>
              </a:rPr>
              <a:t> Action</a:t>
            </a:r>
            <a:endParaRPr lang="zh-CN" altLang="en-US" dirty="0">
              <a:latin typeface="Segoe UI" panose="020B0502040204020203" pitchFamily="34" charset="0"/>
              <a:cs typeface="Segoe UI" panose="020B0502040204020203" pitchFamily="34" charset="0"/>
            </a:endParaRPr>
          </a:p>
          <a:p>
            <a:pPr marL="0" indent="0">
              <a:buNone/>
            </a:pPr>
            <a:r>
              <a:rPr lang="en-US" altLang="zh-CN" dirty="0">
                <a:latin typeface="Segoe UI" panose="020B0502040204020203" pitchFamily="34" charset="0"/>
                <a:cs typeface="Segoe UI" panose="020B0502040204020203" pitchFamily="34" charset="0"/>
              </a:rPr>
              <a:t>	</a:t>
            </a:r>
            <a:r>
              <a:rPr lang="en-US" altLang="zh-CN" sz="2400" dirty="0">
                <a:latin typeface="Segoe UI" panose="020B0502040204020203" pitchFamily="34" charset="0"/>
                <a:cs typeface="Segoe UI" panose="020B0502040204020203" pitchFamily="34" charset="0"/>
              </a:rPr>
              <a:t>How to manage external environment?</a:t>
            </a:r>
            <a:endParaRPr lang="en-US" altLang="zh-CN" dirty="0">
              <a:latin typeface="Segoe UI" panose="020B0502040204020203" pitchFamily="34" charset="0"/>
              <a:cs typeface="Segoe UI" panose="020B0502040204020203" pitchFamily="34" charset="0"/>
            </a:endParaRPr>
          </a:p>
          <a:p>
            <a:r>
              <a:rPr lang="en-US" altLang="zh-CN" dirty="0">
                <a:latin typeface="Segoe UI" panose="020B0502040204020203" pitchFamily="34" charset="0"/>
                <a:cs typeface="Segoe UI" panose="020B0502040204020203" pitchFamily="34" charset="0"/>
              </a:rPr>
              <a:t>(</a:t>
            </a:r>
            <a:r>
              <a:rPr lang="en-US" altLang="zh-CN" i="1" dirty="0">
                <a:latin typeface="Segoe UI" panose="020B0502040204020203" pitchFamily="34" charset="0"/>
                <a:cs typeface="Segoe UI" panose="020B0502040204020203" pitchFamily="34" charset="0"/>
              </a:rPr>
              <a:t>Chap. 4</a:t>
            </a:r>
            <a:r>
              <a:rPr lang="en-US" altLang="zh-CN" dirty="0">
                <a:latin typeface="Segoe UI" panose="020B0502040204020203" pitchFamily="34" charset="0"/>
                <a:cs typeface="Segoe UI" panose="020B0502040204020203" pitchFamily="34" charset="0"/>
              </a:rPr>
              <a:t>) </a:t>
            </a:r>
            <a:r>
              <a:rPr lang="en-US" altLang="zh-CN" dirty="0" err="1">
                <a:latin typeface="Segoe UI" panose="020B0502040204020203" pitchFamily="34" charset="0"/>
                <a:cs typeface="Segoe UI" panose="020B0502040204020203" pitchFamily="34" charset="0"/>
              </a:rPr>
              <a:t>Organisational</a:t>
            </a:r>
            <a:r>
              <a:rPr lang="en-US" altLang="zh-CN" dirty="0">
                <a:latin typeface="Segoe UI" panose="020B0502040204020203" pitchFamily="34" charset="0"/>
                <a:cs typeface="Segoe UI" panose="020B0502040204020203" pitchFamily="34" charset="0"/>
              </a:rPr>
              <a:t> Design</a:t>
            </a:r>
          </a:p>
          <a:p>
            <a:pPr marL="914400" lvl="2" indent="0">
              <a:buNone/>
            </a:pPr>
            <a:r>
              <a:rPr lang="en-US" altLang="zh-CN" sz="2400" dirty="0">
                <a:latin typeface="Segoe UI" panose="020B0502040204020203" pitchFamily="34" charset="0"/>
                <a:cs typeface="Segoe UI" panose="020B0502040204020203" pitchFamily="34" charset="0"/>
              </a:rPr>
              <a:t>How to adjust myself to them?</a:t>
            </a:r>
          </a:p>
          <a:p>
            <a:r>
              <a:rPr lang="en-US" altLang="zh-CN" dirty="0">
                <a:solidFill>
                  <a:srgbClr val="C00000"/>
                </a:solidFill>
                <a:latin typeface="Segoe UI" panose="020B0502040204020203" pitchFamily="34" charset="0"/>
                <a:cs typeface="Segoe UI" panose="020B0502040204020203" pitchFamily="34" charset="0"/>
              </a:rPr>
              <a:t>(</a:t>
            </a:r>
            <a:r>
              <a:rPr lang="en-US" altLang="zh-CN" i="1" dirty="0">
                <a:solidFill>
                  <a:srgbClr val="C00000"/>
                </a:solidFill>
                <a:latin typeface="Segoe UI" panose="020B0502040204020203" pitchFamily="34" charset="0"/>
                <a:cs typeface="Segoe UI" panose="020B0502040204020203" pitchFamily="34" charset="0"/>
              </a:rPr>
              <a:t>Chap. 5</a:t>
            </a:r>
            <a:r>
              <a:rPr lang="en-US" altLang="zh-CN" dirty="0">
                <a:solidFill>
                  <a:srgbClr val="C00000"/>
                </a:solidFill>
                <a:latin typeface="Segoe UI" panose="020B0502040204020203" pitchFamily="34" charset="0"/>
                <a:cs typeface="Segoe UI" panose="020B0502040204020203" pitchFamily="34" charset="0"/>
              </a:rPr>
              <a:t>) Technology and Structure</a:t>
            </a:r>
          </a:p>
          <a:p>
            <a:pPr marL="914400" lvl="2" indent="0">
              <a:buNone/>
            </a:pPr>
            <a:r>
              <a:rPr lang="en-US" altLang="zh-CN" sz="2400" dirty="0">
                <a:latin typeface="Segoe UI" panose="020B0502040204020203" pitchFamily="34" charset="0"/>
                <a:cs typeface="Segoe UI" panose="020B0502040204020203" pitchFamily="34" charset="0"/>
              </a:rPr>
              <a:t>How to coordinate internal structure?</a:t>
            </a:r>
          </a:p>
        </p:txBody>
      </p:sp>
      <p:sp>
        <p:nvSpPr>
          <p:cNvPr id="4" name="标题 1">
            <a:extLst>
              <a:ext uri="{FF2B5EF4-FFF2-40B4-BE49-F238E27FC236}">
                <a16:creationId xmlns:a16="http://schemas.microsoft.com/office/drawing/2014/main" id="{9BF39FC5-1FCE-C404-4C4F-F48613BD1DF0}"/>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sp>
        <p:nvSpPr>
          <p:cNvPr id="5" name="文本框 4">
            <a:extLst>
              <a:ext uri="{FF2B5EF4-FFF2-40B4-BE49-F238E27FC236}">
                <a16:creationId xmlns:a16="http://schemas.microsoft.com/office/drawing/2014/main" id="{93D67025-C428-88BE-4F74-7C81BA41372B}"/>
              </a:ext>
            </a:extLst>
          </p:cNvPr>
          <p:cNvSpPr txBox="1"/>
          <p:nvPr/>
        </p:nvSpPr>
        <p:spPr>
          <a:xfrm>
            <a:off x="838200" y="1373089"/>
            <a:ext cx="1345240"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Outline</a:t>
            </a:r>
            <a:endParaRPr lang="zh-CN" altLang="en-US" dirty="0"/>
          </a:p>
        </p:txBody>
      </p:sp>
      <p:cxnSp>
        <p:nvCxnSpPr>
          <p:cNvPr id="6" name="直接连接符 5">
            <a:extLst>
              <a:ext uri="{FF2B5EF4-FFF2-40B4-BE49-F238E27FC236}">
                <a16:creationId xmlns:a16="http://schemas.microsoft.com/office/drawing/2014/main" id="{D0682CB5-A16E-DB5E-6083-D4DCDA6744A4}"/>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116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9E025BA6-8333-642B-D082-8A16FC72C7CC}"/>
              </a:ext>
            </a:extLst>
          </p:cNvPr>
          <p:cNvSpPr>
            <a:spLocks noGrp="1"/>
          </p:cNvSpPr>
          <p:nvPr>
            <p:ph idx="1"/>
          </p:nvPr>
        </p:nvSpPr>
        <p:spPr>
          <a:xfrm>
            <a:off x="838200" y="1825625"/>
            <a:ext cx="10018559" cy="4351338"/>
          </a:xfrm>
        </p:spPr>
        <p:txBody>
          <a:bodyPr>
            <a:normAutofit fontScale="92500" lnSpcReduction="20000"/>
          </a:bodyPr>
          <a:lstStyle/>
          <a:p>
            <a:r>
              <a:rPr lang="en-US" altLang="zh-CN" dirty="0">
                <a:latin typeface="Segoe UI" panose="020B0502040204020203" pitchFamily="34" charset="0"/>
                <a:cs typeface="Segoe UI" panose="020B0502040204020203" pitchFamily="34" charset="0"/>
              </a:rPr>
              <a:t>The major components of a complex </a:t>
            </a:r>
            <a:r>
              <a:rPr lang="en-US" altLang="zh-CN" dirty="0" err="1">
                <a:latin typeface="Segoe UI" panose="020B0502040204020203" pitchFamily="34" charset="0"/>
                <a:cs typeface="Segoe UI" panose="020B0502040204020203" pitchFamily="34" charset="0"/>
              </a:rPr>
              <a:t>organisation</a:t>
            </a:r>
            <a:r>
              <a:rPr lang="en-US" altLang="zh-CN" dirty="0">
                <a:latin typeface="Segoe UI" panose="020B0502040204020203" pitchFamily="34" charset="0"/>
                <a:cs typeface="Segoe UI" panose="020B0502040204020203" pitchFamily="34" charset="0"/>
              </a:rPr>
              <a:t> are determined by the general </a:t>
            </a:r>
            <a:r>
              <a:rPr lang="en-US" altLang="zh-CN" dirty="0">
                <a:effectLst/>
                <a:latin typeface="Segoe UI" panose="020B0502040204020203" pitchFamily="34" charset="0"/>
                <a:cs typeface="Segoe UI" panose="020B0502040204020203" pitchFamily="34" charset="0"/>
              </a:rPr>
              <a:t>design</a:t>
            </a:r>
          </a:p>
          <a:p>
            <a:r>
              <a:rPr lang="en-US" altLang="zh-CN" dirty="0">
                <a:effectLst/>
                <a:latin typeface="Segoe UI" panose="020B0502040204020203" pitchFamily="34" charset="0"/>
                <a:cs typeface="Segoe UI" panose="020B0502040204020203" pitchFamily="34" charset="0"/>
              </a:rPr>
              <a:t>Divisions and departments are “organisations” nested in organisations</a:t>
            </a:r>
          </a:p>
          <a:p>
            <a:r>
              <a:rPr lang="en-US" altLang="zh-CN" dirty="0">
                <a:latin typeface="Segoe UI" panose="020B0502040204020203" pitchFamily="34" charset="0"/>
                <a:cs typeface="Segoe UI" panose="020B0502040204020203" pitchFamily="34" charset="0"/>
              </a:rPr>
              <a:t>Connections are established within and between departments</a:t>
            </a:r>
          </a:p>
          <a:p>
            <a:r>
              <a:rPr lang="en-US" altLang="zh-CN" dirty="0">
                <a:solidFill>
                  <a:schemeClr val="accent1"/>
                </a:solidFill>
                <a:effectLst/>
                <a:latin typeface="Segoe UI" panose="020B0502040204020203" pitchFamily="34" charset="0"/>
                <a:cs typeface="Segoe UI" panose="020B0502040204020203" pitchFamily="34" charset="0"/>
              </a:rPr>
              <a:t>[def.]</a:t>
            </a:r>
            <a:r>
              <a:rPr lang="en-US" altLang="zh-CN" dirty="0">
                <a:solidFill>
                  <a:schemeClr val="accent1"/>
                </a:solidFill>
                <a:latin typeface="Segoe UI" panose="020B0502040204020203" pitchFamily="34" charset="0"/>
                <a:cs typeface="Segoe UI" panose="020B0502040204020203" pitchFamily="34" charset="0"/>
              </a:rPr>
              <a:t> Structure:</a:t>
            </a:r>
            <a:r>
              <a:rPr lang="en-US" altLang="zh-CN" dirty="0">
                <a:latin typeface="Segoe UI" panose="020B0502040204020203" pitchFamily="34" charset="0"/>
                <a:cs typeface="Segoe UI" panose="020B0502040204020203" pitchFamily="34" charset="0"/>
              </a:rPr>
              <a:t> internal differentiation and patterning of relationships</a:t>
            </a:r>
          </a:p>
          <a:p>
            <a:pPr marL="0" indent="0">
              <a:buNone/>
            </a:pPr>
            <a:r>
              <a:rPr lang="en-US" altLang="zh-CN" b="1" dirty="0">
                <a:latin typeface="Segoe UI" panose="020B0502040204020203" pitchFamily="34" charset="0"/>
                <a:cs typeface="Segoe UI" panose="020B0502040204020203" pitchFamily="34" charset="0"/>
              </a:rPr>
              <a:t>Why?  </a:t>
            </a:r>
            <a:r>
              <a:rPr lang="en-US" altLang="zh-CN" dirty="0">
                <a:latin typeface="Segoe UI" panose="020B0502040204020203" pitchFamily="34" charset="0"/>
                <a:cs typeface="Segoe UI" panose="020B0502040204020203" pitchFamily="34" charset="0"/>
              </a:rPr>
              <a:t>Instrumental and economic consideration</a:t>
            </a:r>
          </a:p>
          <a:p>
            <a:r>
              <a:rPr lang="en-US" altLang="zh-CN" dirty="0">
                <a:latin typeface="Segoe UI" panose="020B0502040204020203" pitchFamily="34" charset="0"/>
                <a:cs typeface="Segoe UI" panose="020B0502040204020203" pitchFamily="34" charset="0"/>
              </a:rPr>
              <a:t>Difference kind of interaction among elements</a:t>
            </a:r>
          </a:p>
          <a:p>
            <a:r>
              <a:rPr lang="en-US" altLang="zh-CN" dirty="0">
                <a:latin typeface="Segoe UI" panose="020B0502040204020203" pitchFamily="34" charset="0"/>
                <a:cs typeface="Segoe UI" panose="020B0502040204020203" pitchFamily="34" charset="0"/>
              </a:rPr>
              <a:t>Coordination among those</a:t>
            </a:r>
            <a:r>
              <a:rPr lang="en-US" altLang="zh-CN" u="sng" dirty="0">
                <a:latin typeface="Segoe UI" panose="020B0502040204020203" pitchFamily="34" charset="0"/>
                <a:cs typeface="Segoe UI" panose="020B0502040204020203" pitchFamily="34" charset="0"/>
              </a:rPr>
              <a:t> interdependent </a:t>
            </a:r>
            <a:r>
              <a:rPr lang="en-US" altLang="zh-CN" dirty="0">
                <a:latin typeface="Segoe UI" panose="020B0502040204020203" pitchFamily="34" charset="0"/>
                <a:cs typeface="Segoe UI" panose="020B0502040204020203" pitchFamily="34" charset="0"/>
              </a:rPr>
              <a:t>elements</a:t>
            </a:r>
          </a:p>
          <a:p>
            <a:r>
              <a:rPr lang="en-US" altLang="zh-CN" dirty="0">
                <a:latin typeface="Segoe UI" panose="020B0502040204020203" pitchFamily="34" charset="0"/>
                <a:cs typeface="Segoe UI" panose="020B0502040204020203" pitchFamily="34" charset="0"/>
              </a:rPr>
              <a:t>Coordination entails costs</a:t>
            </a:r>
          </a:p>
          <a:p>
            <a:endParaRPr lang="zh-CN" altLang="en-US" dirty="0">
              <a:latin typeface="Segoe UI" panose="020B0502040204020203" pitchFamily="34" charset="0"/>
              <a:cs typeface="Segoe UI" panose="020B0502040204020203" pitchFamily="34" charset="0"/>
            </a:endParaRPr>
          </a:p>
        </p:txBody>
      </p:sp>
      <p:sp>
        <p:nvSpPr>
          <p:cNvPr id="6" name="标题 1">
            <a:extLst>
              <a:ext uri="{FF2B5EF4-FFF2-40B4-BE49-F238E27FC236}">
                <a16:creationId xmlns:a16="http://schemas.microsoft.com/office/drawing/2014/main" id="{5F94D62D-5D4B-7786-B1BF-8E4C36E43B90}"/>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sp>
        <p:nvSpPr>
          <p:cNvPr id="7" name="文本框 6">
            <a:extLst>
              <a:ext uri="{FF2B5EF4-FFF2-40B4-BE49-F238E27FC236}">
                <a16:creationId xmlns:a16="http://schemas.microsoft.com/office/drawing/2014/main" id="{B61E0583-BE9E-8FA2-7A6F-9A06265719DB}"/>
              </a:ext>
            </a:extLst>
          </p:cNvPr>
          <p:cNvSpPr txBox="1"/>
          <p:nvPr/>
        </p:nvSpPr>
        <p:spPr>
          <a:xfrm>
            <a:off x="838200" y="1373089"/>
            <a:ext cx="4207819" cy="480131"/>
          </a:xfrm>
          <a:prstGeom prst="rect">
            <a:avLst/>
          </a:prstGeom>
          <a:noFill/>
        </p:spPr>
        <p:txBody>
          <a:bodyPr wrap="none" rtlCol="0">
            <a:spAutoFit/>
          </a:bodyPr>
          <a:lstStyle/>
          <a:p>
            <a:pPr lvl="0">
              <a:lnSpc>
                <a:spcPct val="90000"/>
              </a:lnSpc>
              <a:spcBef>
                <a:spcPts val="1000"/>
              </a:spcBef>
              <a:defRPr/>
            </a:pPr>
            <a:r>
              <a:rPr lang="en-US" altLang="zh-CN" sz="2800" dirty="0">
                <a:latin typeface="Segoe UI" panose="020B0502040204020203" pitchFamily="34" charset="0"/>
                <a:cs typeface="Segoe UI" panose="020B0502040204020203" pitchFamily="34" charset="0"/>
              </a:rPr>
              <a:t>Technology and Structure</a:t>
            </a:r>
            <a:endParaRPr lang="zh-CN" altLang="en-US" dirty="0"/>
          </a:p>
        </p:txBody>
      </p:sp>
      <p:cxnSp>
        <p:nvCxnSpPr>
          <p:cNvPr id="8" name="直接连接符 7">
            <a:extLst>
              <a:ext uri="{FF2B5EF4-FFF2-40B4-BE49-F238E27FC236}">
                <a16:creationId xmlns:a16="http://schemas.microsoft.com/office/drawing/2014/main" id="{C43CBB42-051A-485D-5868-0B299E47D280}"/>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3051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8B574B8-8C4E-7245-7E5E-9BA21BA247FD}"/>
              </a:ext>
            </a:extLst>
          </p:cNvPr>
          <p:cNvSpPr>
            <a:spLocks noGrp="1"/>
          </p:cNvSpPr>
          <p:nvPr>
            <p:ph idx="1"/>
          </p:nvPr>
        </p:nvSpPr>
        <p:spPr/>
        <p:txBody>
          <a:bodyPr>
            <a:normAutofit fontScale="92500" lnSpcReduction="20000"/>
          </a:bodyPr>
          <a:lstStyle/>
          <a:p>
            <a:r>
              <a:rPr lang="en-US" altLang="zh-CN" dirty="0">
                <a:solidFill>
                  <a:schemeClr val="accent1"/>
                </a:solidFill>
                <a:latin typeface="Segoe UI" panose="020B0502040204020203" pitchFamily="34" charset="0"/>
                <a:cs typeface="Segoe UI" panose="020B0502040204020203" pitchFamily="34" charset="0"/>
              </a:rPr>
              <a:t>[def.] Pooled interdependence</a:t>
            </a:r>
            <a:r>
              <a:rPr lang="en-US" altLang="zh-CN" dirty="0">
                <a:latin typeface="Segoe UI" panose="020B0502040204020203" pitchFamily="34" charset="0"/>
                <a:cs typeface="Segoe UI" panose="020B0502040204020203" pitchFamily="34" charset="0"/>
              </a:rPr>
              <a:t>: each part renders a discrete contribution to the whole and each is supported by the whole</a:t>
            </a:r>
          </a:p>
          <a:p>
            <a:pPr marL="0" indent="0">
              <a:buNone/>
            </a:pPr>
            <a:r>
              <a:rPr lang="en-US" altLang="zh-CN" dirty="0">
                <a:latin typeface="Segoe UI" panose="020B0502040204020203" pitchFamily="34" charset="0"/>
                <a:cs typeface="Segoe UI" panose="020B0502040204020203" pitchFamily="34" charset="0"/>
              </a:rPr>
              <a:t>	</a:t>
            </a:r>
            <a:r>
              <a:rPr lang="en-US" altLang="zh-CN" sz="2400" dirty="0">
                <a:latin typeface="Segoe UI" panose="020B0502040204020203" pitchFamily="34" charset="0"/>
                <a:cs typeface="Segoe UI" panose="020B0502040204020203" pitchFamily="34" charset="0"/>
              </a:rPr>
              <a:t>e.g. university canteens → </a:t>
            </a:r>
            <a:r>
              <a:rPr lang="en-US" altLang="zh-CN" sz="2400" dirty="0" err="1">
                <a:latin typeface="Segoe UI" panose="020B0502040204020203" pitchFamily="34" charset="0"/>
                <a:cs typeface="Segoe UI" panose="020B0502040204020203" pitchFamily="34" charset="0"/>
              </a:rPr>
              <a:t>standardise</a:t>
            </a:r>
            <a:endParaRPr lang="en-US" altLang="zh-CN" sz="2400" dirty="0">
              <a:latin typeface="Segoe UI" panose="020B0502040204020203" pitchFamily="34" charset="0"/>
              <a:cs typeface="Segoe UI" panose="020B0502040204020203" pitchFamily="34" charset="0"/>
            </a:endParaRPr>
          </a:p>
          <a:p>
            <a:r>
              <a:rPr lang="en-US" altLang="zh-CN" dirty="0">
                <a:solidFill>
                  <a:schemeClr val="accent1"/>
                </a:solidFill>
                <a:latin typeface="Segoe UI" panose="020B0502040204020203" pitchFamily="34" charset="0"/>
                <a:cs typeface="Segoe UI" panose="020B0502040204020203" pitchFamily="34" charset="0"/>
              </a:rPr>
              <a:t>[def.] Sequential interdependence</a:t>
            </a:r>
            <a:r>
              <a:rPr lang="en-US" altLang="zh-CN" dirty="0">
                <a:latin typeface="Segoe UI" panose="020B0502040204020203" pitchFamily="34" charset="0"/>
                <a:cs typeface="Segoe UI" panose="020B0502040204020203" pitchFamily="34" charset="0"/>
              </a:rPr>
              <a:t>: a pooled interdependence in which direct connections can be pinpointed between them and the order can be specified</a:t>
            </a:r>
          </a:p>
          <a:p>
            <a:pPr marL="0" indent="0">
              <a:buNone/>
            </a:pPr>
            <a:r>
              <a:rPr lang="en-US" altLang="zh-CN" dirty="0">
                <a:latin typeface="Segoe UI" panose="020B0502040204020203" pitchFamily="34" charset="0"/>
                <a:cs typeface="Segoe UI" panose="020B0502040204020203" pitchFamily="34" charset="0"/>
              </a:rPr>
              <a:t>	</a:t>
            </a:r>
            <a:r>
              <a:rPr lang="en-US" altLang="zh-CN" sz="2400" dirty="0">
                <a:latin typeface="Segoe UI" panose="020B0502040204020203" pitchFamily="34" charset="0"/>
                <a:cs typeface="Segoe UI" panose="020B0502040204020203" pitchFamily="34" charset="0"/>
              </a:rPr>
              <a:t>e.g. Dept. of Chemistry and Dept. of Material Science → plan</a:t>
            </a:r>
          </a:p>
          <a:p>
            <a:r>
              <a:rPr lang="en-US" altLang="zh-CN" dirty="0">
                <a:solidFill>
                  <a:schemeClr val="accent1"/>
                </a:solidFill>
                <a:latin typeface="Segoe UI" panose="020B0502040204020203" pitchFamily="34" charset="0"/>
                <a:cs typeface="Segoe UI" panose="020B0502040204020203" pitchFamily="34" charset="0"/>
              </a:rPr>
              <a:t>[def.] Reciprocal interdependence</a:t>
            </a:r>
            <a:r>
              <a:rPr lang="en-US" altLang="zh-CN" dirty="0">
                <a:latin typeface="Segoe UI" panose="020B0502040204020203" pitchFamily="34" charset="0"/>
                <a:cs typeface="Segoe UI" panose="020B0502040204020203" pitchFamily="34" charset="0"/>
              </a:rPr>
              <a:t>: a sequential interdependence in which the outputs of each become inputs for the others</a:t>
            </a:r>
          </a:p>
          <a:p>
            <a:pPr marL="457200" lvl="1" indent="0">
              <a:buNone/>
            </a:pPr>
            <a:r>
              <a:rPr lang="en-US" altLang="zh-CN" dirty="0">
                <a:latin typeface="Segoe UI" panose="020B0502040204020203" pitchFamily="34" charset="0"/>
                <a:cs typeface="Segoe UI" panose="020B0502040204020203" pitchFamily="34" charset="0"/>
              </a:rPr>
              <a:t>	e.g. School of Medicine and Affiliated Hospital → mutual adjustment</a:t>
            </a:r>
          </a:p>
          <a:p>
            <a:r>
              <a:rPr lang="en-US" altLang="zh-CN" dirty="0">
                <a:solidFill>
                  <a:srgbClr val="C00000"/>
                </a:solidFill>
                <a:latin typeface="Segoe UI" panose="020B0502040204020203" pitchFamily="34" charset="0"/>
                <a:cs typeface="Segoe UI" panose="020B0502040204020203" pitchFamily="34" charset="0"/>
              </a:rPr>
              <a:t>[prop. 5.1] </a:t>
            </a:r>
            <a:r>
              <a:rPr lang="en-US" altLang="zh-CN" dirty="0" err="1">
                <a:latin typeface="Segoe UI" panose="020B0502040204020203" pitchFamily="34" charset="0"/>
                <a:cs typeface="Segoe UI" panose="020B0502040204020203" pitchFamily="34" charset="0"/>
              </a:rPr>
              <a:t>organisations</a:t>
            </a:r>
            <a:r>
              <a:rPr lang="en-US" altLang="zh-CN" dirty="0">
                <a:latin typeface="Segoe UI" panose="020B0502040204020203" pitchFamily="34" charset="0"/>
                <a:cs typeface="Segoe UI" panose="020B0502040204020203" pitchFamily="34" charset="0"/>
              </a:rPr>
              <a:t> group positions to </a:t>
            </a:r>
            <a:r>
              <a:rPr lang="en-US" altLang="zh-CN" dirty="0" err="1">
                <a:latin typeface="Segoe UI" panose="020B0502040204020203" pitchFamily="34" charset="0"/>
                <a:cs typeface="Segoe UI" panose="020B0502040204020203" pitchFamily="34" charset="0"/>
              </a:rPr>
              <a:t>minimise</a:t>
            </a:r>
            <a:r>
              <a:rPr lang="en-US" altLang="zh-CN" dirty="0">
                <a:latin typeface="Segoe UI" panose="020B0502040204020203" pitchFamily="34" charset="0"/>
                <a:cs typeface="Segoe UI" panose="020B0502040204020203" pitchFamily="34" charset="0"/>
              </a:rPr>
              <a:t> coordination costs</a:t>
            </a:r>
          </a:p>
          <a:p>
            <a:endParaRPr lang="en-US" altLang="zh-CN" dirty="0">
              <a:latin typeface="Segoe UI" panose="020B0502040204020203" pitchFamily="34" charset="0"/>
              <a:cs typeface="Segoe UI" panose="020B0502040204020203" pitchFamily="34" charset="0"/>
            </a:endParaRPr>
          </a:p>
          <a:p>
            <a:pPr marL="457200" lvl="1" indent="0">
              <a:buNone/>
            </a:pPr>
            <a:endParaRPr lang="en-US" altLang="zh-CN" dirty="0">
              <a:latin typeface="Segoe UI" panose="020B0502040204020203" pitchFamily="34" charset="0"/>
              <a:cs typeface="Segoe UI" panose="020B0502040204020203" pitchFamily="34" charset="0"/>
            </a:endParaRPr>
          </a:p>
          <a:p>
            <a:endParaRPr lang="zh-CN" altLang="en-US" dirty="0">
              <a:latin typeface="Segoe UI" panose="020B0502040204020203" pitchFamily="34" charset="0"/>
              <a:cs typeface="Segoe UI" panose="020B0502040204020203" pitchFamily="34" charset="0"/>
            </a:endParaRPr>
          </a:p>
        </p:txBody>
      </p:sp>
      <p:sp>
        <p:nvSpPr>
          <p:cNvPr id="4" name="标题 1">
            <a:extLst>
              <a:ext uri="{FF2B5EF4-FFF2-40B4-BE49-F238E27FC236}">
                <a16:creationId xmlns:a16="http://schemas.microsoft.com/office/drawing/2014/main" id="{1242E158-8287-3AE0-ED26-33649471C71C}"/>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sp>
        <p:nvSpPr>
          <p:cNvPr id="5" name="文本框 4">
            <a:extLst>
              <a:ext uri="{FF2B5EF4-FFF2-40B4-BE49-F238E27FC236}">
                <a16:creationId xmlns:a16="http://schemas.microsoft.com/office/drawing/2014/main" id="{3F03FF27-4528-54C7-300D-F61316112E9E}"/>
              </a:ext>
            </a:extLst>
          </p:cNvPr>
          <p:cNvSpPr txBox="1"/>
          <p:nvPr/>
        </p:nvSpPr>
        <p:spPr>
          <a:xfrm>
            <a:off x="838200" y="1373089"/>
            <a:ext cx="4207819" cy="480131"/>
          </a:xfrm>
          <a:prstGeom prst="rect">
            <a:avLst/>
          </a:prstGeom>
          <a:noFill/>
        </p:spPr>
        <p:txBody>
          <a:bodyPr wrap="none" rtlCol="0">
            <a:spAutoFit/>
          </a:bodyPr>
          <a:lstStyle/>
          <a:p>
            <a:pPr lvl="0">
              <a:lnSpc>
                <a:spcPct val="90000"/>
              </a:lnSpc>
              <a:spcBef>
                <a:spcPts val="1000"/>
              </a:spcBef>
              <a:defRPr/>
            </a:pPr>
            <a:r>
              <a:rPr lang="en-US" altLang="zh-CN" sz="2800" dirty="0">
                <a:latin typeface="Segoe UI" panose="020B0502040204020203" pitchFamily="34" charset="0"/>
                <a:cs typeface="Segoe UI" panose="020B0502040204020203" pitchFamily="34" charset="0"/>
              </a:rPr>
              <a:t>Technology and Structure</a:t>
            </a:r>
            <a:endParaRPr lang="zh-CN" altLang="en-US" dirty="0"/>
          </a:p>
        </p:txBody>
      </p:sp>
      <p:cxnSp>
        <p:nvCxnSpPr>
          <p:cNvPr id="6" name="直接连接符 5">
            <a:extLst>
              <a:ext uri="{FF2B5EF4-FFF2-40B4-BE49-F238E27FC236}">
                <a16:creationId xmlns:a16="http://schemas.microsoft.com/office/drawing/2014/main" id="{EACBD5C0-CF84-E5DF-D645-AB917160D404}"/>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615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12D13DC1-5410-11DF-9DA1-39BC74FC05A5}"/>
              </a:ext>
            </a:extLst>
          </p:cNvPr>
          <p:cNvSpPr>
            <a:spLocks noGrp="1"/>
          </p:cNvSpPr>
          <p:nvPr>
            <p:ph type="title"/>
          </p:nvPr>
        </p:nvSpPr>
        <p:spPr>
          <a:xfrm>
            <a:off x="838200" y="377000"/>
            <a:ext cx="10515600" cy="1325563"/>
          </a:xfrm>
        </p:spPr>
        <p:txBody>
          <a:bodyPr>
            <a:normAutofit/>
          </a:bodyPr>
          <a:lstStyle/>
          <a:p>
            <a:r>
              <a:rPr lang="en-US" altLang="zh-CN" sz="3200" b="1" dirty="0">
                <a:effectLst/>
                <a:latin typeface="Segoe UI" panose="020B0502040204020203" pitchFamily="34" charset="0"/>
                <a:ea typeface="Sans Serif Collection" panose="020B0502040504020204" pitchFamily="34" charset="0"/>
                <a:cs typeface="Segoe UI" panose="020B0502040204020203" pitchFamily="34" charset="0"/>
              </a:rPr>
              <a:t>The Management of Contingencies</a:t>
            </a:r>
            <a:endParaRPr lang="zh-CN" altLang="en-US" sz="3200" dirty="0">
              <a:latin typeface="Segoe UI" panose="020B0502040204020203" pitchFamily="34" charset="0"/>
              <a:cs typeface="Segoe UI" panose="020B0502040204020203" pitchFamily="34" charset="0"/>
            </a:endParaRPr>
          </a:p>
        </p:txBody>
      </p:sp>
      <p:sp>
        <p:nvSpPr>
          <p:cNvPr id="8" name="文本框 7">
            <a:extLst>
              <a:ext uri="{FF2B5EF4-FFF2-40B4-BE49-F238E27FC236}">
                <a16:creationId xmlns:a16="http://schemas.microsoft.com/office/drawing/2014/main" id="{99505363-3F7D-A78B-9FF0-56E10E0E17F6}"/>
              </a:ext>
            </a:extLst>
          </p:cNvPr>
          <p:cNvSpPr txBox="1"/>
          <p:nvPr/>
        </p:nvSpPr>
        <p:spPr>
          <a:xfrm>
            <a:off x="838200" y="1373089"/>
            <a:ext cx="4207819" cy="480131"/>
          </a:xfrm>
          <a:prstGeom prst="rect">
            <a:avLst/>
          </a:prstGeom>
          <a:noFill/>
        </p:spPr>
        <p:txBody>
          <a:bodyPr wrap="none" rtlCol="0">
            <a:spAutoFit/>
          </a:bodyPr>
          <a:lstStyle/>
          <a:p>
            <a:pPr lvl="0">
              <a:lnSpc>
                <a:spcPct val="90000"/>
              </a:lnSpc>
              <a:spcBef>
                <a:spcPts val="1000"/>
              </a:spcBef>
              <a:defRPr/>
            </a:pPr>
            <a:r>
              <a:rPr lang="en-US" altLang="zh-CN" sz="2800" dirty="0">
                <a:latin typeface="Segoe UI" panose="020B0502040204020203" pitchFamily="34" charset="0"/>
                <a:ea typeface="Sans Serif Collection" panose="020B0502040504020204" pitchFamily="34" charset="0"/>
                <a:cs typeface="Segoe UI" panose="020B0502040204020203" pitchFamily="34" charset="0"/>
              </a:rPr>
              <a:t>Technology and Structure</a:t>
            </a:r>
            <a:endParaRPr lang="zh-CN" altLang="en-US" dirty="0">
              <a:latin typeface="Segoe UI" panose="020B0502040204020203" pitchFamily="34" charset="0"/>
              <a:cs typeface="Segoe UI" panose="020B0502040204020203" pitchFamily="34" charset="0"/>
            </a:endParaRPr>
          </a:p>
        </p:txBody>
      </p:sp>
      <p:cxnSp>
        <p:nvCxnSpPr>
          <p:cNvPr id="9" name="直接连接符 8">
            <a:extLst>
              <a:ext uri="{FF2B5EF4-FFF2-40B4-BE49-F238E27FC236}">
                <a16:creationId xmlns:a16="http://schemas.microsoft.com/office/drawing/2014/main" id="{D02C2DA2-803D-AEA2-1D8F-3F43B767A594}"/>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C558FB61-724B-51C9-DB75-DC3AFDE8B61D}"/>
              </a:ext>
            </a:extLst>
          </p:cNvPr>
          <p:cNvSpPr/>
          <p:nvPr/>
        </p:nvSpPr>
        <p:spPr>
          <a:xfrm>
            <a:off x="4434980" y="2066273"/>
            <a:ext cx="2655114" cy="192946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10" name="矩形 9">
            <a:extLst>
              <a:ext uri="{FF2B5EF4-FFF2-40B4-BE49-F238E27FC236}">
                <a16:creationId xmlns:a16="http://schemas.microsoft.com/office/drawing/2014/main" id="{FFE3D16E-1AC3-6F6F-1E9A-4C8355FA5B97}"/>
              </a:ext>
            </a:extLst>
          </p:cNvPr>
          <p:cNvSpPr/>
          <p:nvPr/>
        </p:nvSpPr>
        <p:spPr>
          <a:xfrm>
            <a:off x="4813182" y="2216930"/>
            <a:ext cx="1988190" cy="71516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Medical School</a:t>
            </a:r>
            <a:endParaRPr lang="zh-CN" altLang="en-US" dirty="0">
              <a:solidFill>
                <a:schemeClr val="tx1"/>
              </a:solidFill>
              <a:latin typeface="Segoe UI" panose="020B0502040204020203" pitchFamily="34" charset="0"/>
              <a:cs typeface="Segoe UI" panose="020B0502040204020203" pitchFamily="34" charset="0"/>
            </a:endParaRPr>
          </a:p>
        </p:txBody>
      </p:sp>
      <p:sp>
        <p:nvSpPr>
          <p:cNvPr id="11" name="矩形 10">
            <a:extLst>
              <a:ext uri="{FF2B5EF4-FFF2-40B4-BE49-F238E27FC236}">
                <a16:creationId xmlns:a16="http://schemas.microsoft.com/office/drawing/2014/main" id="{2979C748-42F7-67AD-CC15-0123F92C8C1A}"/>
              </a:ext>
            </a:extLst>
          </p:cNvPr>
          <p:cNvSpPr/>
          <p:nvPr/>
        </p:nvSpPr>
        <p:spPr>
          <a:xfrm>
            <a:off x="4813182" y="3128926"/>
            <a:ext cx="1988190" cy="71516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Affiliated Hospital</a:t>
            </a:r>
            <a:endParaRPr lang="zh-CN" altLang="en-US" dirty="0">
              <a:solidFill>
                <a:schemeClr val="tx1"/>
              </a:solidFill>
              <a:latin typeface="Segoe UI" panose="020B0502040204020203" pitchFamily="34" charset="0"/>
              <a:cs typeface="Segoe UI" panose="020B0502040204020203" pitchFamily="34" charset="0"/>
            </a:endParaRPr>
          </a:p>
        </p:txBody>
      </p:sp>
      <p:sp>
        <p:nvSpPr>
          <p:cNvPr id="26" name="矩形 25">
            <a:extLst>
              <a:ext uri="{FF2B5EF4-FFF2-40B4-BE49-F238E27FC236}">
                <a16:creationId xmlns:a16="http://schemas.microsoft.com/office/drawing/2014/main" id="{3FC21C03-92E1-BBF9-4257-406D3375C96D}"/>
              </a:ext>
            </a:extLst>
          </p:cNvPr>
          <p:cNvSpPr/>
          <p:nvPr/>
        </p:nvSpPr>
        <p:spPr>
          <a:xfrm>
            <a:off x="4451030" y="4258091"/>
            <a:ext cx="2655115" cy="192946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27" name="矩形 26">
            <a:extLst>
              <a:ext uri="{FF2B5EF4-FFF2-40B4-BE49-F238E27FC236}">
                <a16:creationId xmlns:a16="http://schemas.microsoft.com/office/drawing/2014/main" id="{0B8D3CF7-D28B-EB10-3F97-95CDB19F8709}"/>
              </a:ext>
            </a:extLst>
          </p:cNvPr>
          <p:cNvSpPr/>
          <p:nvPr/>
        </p:nvSpPr>
        <p:spPr>
          <a:xfrm>
            <a:off x="4694391" y="4359836"/>
            <a:ext cx="2260833" cy="71516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Dept. of Chemistry</a:t>
            </a:r>
            <a:endParaRPr lang="zh-CN" altLang="en-US" dirty="0">
              <a:solidFill>
                <a:schemeClr val="tx1"/>
              </a:solidFill>
              <a:latin typeface="Segoe UI" panose="020B0502040204020203" pitchFamily="34" charset="0"/>
              <a:cs typeface="Segoe UI" panose="020B0502040204020203" pitchFamily="34" charset="0"/>
            </a:endParaRPr>
          </a:p>
        </p:txBody>
      </p:sp>
      <p:sp>
        <p:nvSpPr>
          <p:cNvPr id="28" name="矩形 27">
            <a:extLst>
              <a:ext uri="{FF2B5EF4-FFF2-40B4-BE49-F238E27FC236}">
                <a16:creationId xmlns:a16="http://schemas.microsoft.com/office/drawing/2014/main" id="{EE1F50B3-058D-64CF-7147-52DA4B453718}"/>
              </a:ext>
            </a:extLst>
          </p:cNvPr>
          <p:cNvSpPr/>
          <p:nvPr/>
        </p:nvSpPr>
        <p:spPr>
          <a:xfrm>
            <a:off x="4694392" y="5245256"/>
            <a:ext cx="2260832" cy="71516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Dept. of Material Science</a:t>
            </a:r>
            <a:endParaRPr lang="zh-CN" altLang="en-US" dirty="0">
              <a:solidFill>
                <a:schemeClr val="tx1"/>
              </a:solidFill>
              <a:latin typeface="Segoe UI" panose="020B0502040204020203" pitchFamily="34" charset="0"/>
              <a:cs typeface="Segoe UI" panose="020B0502040204020203" pitchFamily="34" charset="0"/>
            </a:endParaRPr>
          </a:p>
        </p:txBody>
      </p:sp>
      <p:sp>
        <p:nvSpPr>
          <p:cNvPr id="29" name="箭头: 下 28">
            <a:extLst>
              <a:ext uri="{FF2B5EF4-FFF2-40B4-BE49-F238E27FC236}">
                <a16:creationId xmlns:a16="http://schemas.microsoft.com/office/drawing/2014/main" id="{17CBC0B8-1DAE-B835-E5EF-D008AD285B55}"/>
              </a:ext>
            </a:extLst>
          </p:cNvPr>
          <p:cNvSpPr/>
          <p:nvPr/>
        </p:nvSpPr>
        <p:spPr>
          <a:xfrm>
            <a:off x="5703662" y="4877276"/>
            <a:ext cx="192947" cy="458597"/>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43" name="箭头: 上下 42">
            <a:extLst>
              <a:ext uri="{FF2B5EF4-FFF2-40B4-BE49-F238E27FC236}">
                <a16:creationId xmlns:a16="http://schemas.microsoft.com/office/drawing/2014/main" id="{18987E5F-E3BB-12AD-81C1-118BACBD6DE3}"/>
              </a:ext>
            </a:extLst>
          </p:cNvPr>
          <p:cNvSpPr/>
          <p:nvPr/>
        </p:nvSpPr>
        <p:spPr>
          <a:xfrm>
            <a:off x="5666063" y="2750616"/>
            <a:ext cx="192947" cy="48730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D386F0C6-CEDA-F2BD-4917-B93B61E68512}"/>
              </a:ext>
            </a:extLst>
          </p:cNvPr>
          <p:cNvSpPr/>
          <p:nvPr/>
        </p:nvSpPr>
        <p:spPr>
          <a:xfrm>
            <a:off x="1075536" y="2556196"/>
            <a:ext cx="2864841" cy="2931952"/>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egoe UI" panose="020B0502040204020203" pitchFamily="34" charset="0"/>
              <a:cs typeface="Segoe UI" panose="020B0502040204020203" pitchFamily="34" charset="0"/>
            </a:endParaRPr>
          </a:p>
        </p:txBody>
      </p:sp>
      <p:sp>
        <p:nvSpPr>
          <p:cNvPr id="6" name="矩形 5">
            <a:extLst>
              <a:ext uri="{FF2B5EF4-FFF2-40B4-BE49-F238E27FC236}">
                <a16:creationId xmlns:a16="http://schemas.microsoft.com/office/drawing/2014/main" id="{2D851053-2E9A-241B-AFB5-B33CFA8E1C7E}"/>
              </a:ext>
            </a:extLst>
          </p:cNvPr>
          <p:cNvSpPr/>
          <p:nvPr/>
        </p:nvSpPr>
        <p:spPr>
          <a:xfrm>
            <a:off x="1306230" y="3077013"/>
            <a:ext cx="2494331" cy="58722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Dept. of Management</a:t>
            </a:r>
            <a:endParaRPr lang="zh-CN" altLang="en-US" dirty="0">
              <a:solidFill>
                <a:schemeClr val="tx1"/>
              </a:solidFill>
              <a:latin typeface="Segoe UI" panose="020B0502040204020203" pitchFamily="34" charset="0"/>
              <a:cs typeface="Segoe UI" panose="020B0502040204020203" pitchFamily="34" charset="0"/>
            </a:endParaRPr>
          </a:p>
        </p:txBody>
      </p:sp>
      <p:sp>
        <p:nvSpPr>
          <p:cNvPr id="13" name="矩形 12">
            <a:extLst>
              <a:ext uri="{FF2B5EF4-FFF2-40B4-BE49-F238E27FC236}">
                <a16:creationId xmlns:a16="http://schemas.microsoft.com/office/drawing/2014/main" id="{96BC9688-8608-9135-E4D8-6842FA750295}"/>
              </a:ext>
            </a:extLst>
          </p:cNvPr>
          <p:cNvSpPr/>
          <p:nvPr/>
        </p:nvSpPr>
        <p:spPr>
          <a:xfrm>
            <a:off x="1306228" y="3849846"/>
            <a:ext cx="2494331" cy="58722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Dept. of Finance</a:t>
            </a:r>
            <a:endParaRPr lang="zh-CN" altLang="en-US" dirty="0">
              <a:solidFill>
                <a:schemeClr val="tx1"/>
              </a:solidFill>
              <a:latin typeface="Segoe UI" panose="020B0502040204020203" pitchFamily="34" charset="0"/>
              <a:cs typeface="Segoe UI" panose="020B0502040204020203" pitchFamily="34" charset="0"/>
            </a:endParaRPr>
          </a:p>
        </p:txBody>
      </p:sp>
      <p:sp>
        <p:nvSpPr>
          <p:cNvPr id="14" name="矩形 13">
            <a:extLst>
              <a:ext uri="{FF2B5EF4-FFF2-40B4-BE49-F238E27FC236}">
                <a16:creationId xmlns:a16="http://schemas.microsoft.com/office/drawing/2014/main" id="{D8808FC1-8CA0-E3C2-30BA-0B8935282EF1}"/>
              </a:ext>
            </a:extLst>
          </p:cNvPr>
          <p:cNvSpPr/>
          <p:nvPr/>
        </p:nvSpPr>
        <p:spPr>
          <a:xfrm>
            <a:off x="1306229" y="4633172"/>
            <a:ext cx="2494331" cy="58722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Dept. of Marketing</a:t>
            </a:r>
            <a:endParaRPr lang="zh-CN" altLang="en-US" dirty="0">
              <a:solidFill>
                <a:schemeClr val="tx1"/>
              </a:solidFill>
              <a:latin typeface="Segoe UI" panose="020B0502040204020203" pitchFamily="34" charset="0"/>
              <a:cs typeface="Segoe UI" panose="020B0502040204020203" pitchFamily="34" charset="0"/>
            </a:endParaRPr>
          </a:p>
        </p:txBody>
      </p:sp>
      <p:sp>
        <p:nvSpPr>
          <p:cNvPr id="16" name="文本框 15">
            <a:extLst>
              <a:ext uri="{FF2B5EF4-FFF2-40B4-BE49-F238E27FC236}">
                <a16:creationId xmlns:a16="http://schemas.microsoft.com/office/drawing/2014/main" id="{38F9203F-0E2C-3849-4ECE-E33E3D00737C}"/>
              </a:ext>
            </a:extLst>
          </p:cNvPr>
          <p:cNvSpPr txBox="1"/>
          <p:nvPr/>
        </p:nvSpPr>
        <p:spPr>
          <a:xfrm>
            <a:off x="1678795" y="2590934"/>
            <a:ext cx="1795684" cy="369332"/>
          </a:xfrm>
          <a:prstGeom prst="rect">
            <a:avLst/>
          </a:prstGeom>
          <a:noFill/>
        </p:spPr>
        <p:txBody>
          <a:bodyPr wrap="none" rtlCol="0">
            <a:spAutoFit/>
          </a:bodyPr>
          <a:lstStyle/>
          <a:p>
            <a:r>
              <a:rPr lang="en-US" altLang="zh-CN" dirty="0">
                <a:latin typeface="Segoe UI" panose="020B0502040204020203" pitchFamily="34" charset="0"/>
                <a:cs typeface="Segoe UI" panose="020B0502040204020203" pitchFamily="34" charset="0"/>
              </a:rPr>
              <a:t>Business School</a:t>
            </a:r>
            <a:endParaRPr lang="zh-CN" altLang="en-US" dirty="0">
              <a:latin typeface="Segoe UI" panose="020B0502040204020203" pitchFamily="34" charset="0"/>
              <a:cs typeface="Segoe UI" panose="020B0502040204020203" pitchFamily="34" charset="0"/>
            </a:endParaRPr>
          </a:p>
        </p:txBody>
      </p:sp>
      <p:sp>
        <p:nvSpPr>
          <p:cNvPr id="17" name="箭头: 上下 41">
            <a:extLst>
              <a:ext uri="{FF2B5EF4-FFF2-40B4-BE49-F238E27FC236}">
                <a16:creationId xmlns:a16="http://schemas.microsoft.com/office/drawing/2014/main" id="{9C3AF3D6-9D0E-0193-9B84-F58A1CFE97B2}"/>
              </a:ext>
            </a:extLst>
          </p:cNvPr>
          <p:cNvSpPr/>
          <p:nvPr/>
        </p:nvSpPr>
        <p:spPr>
          <a:xfrm>
            <a:off x="2456919" y="4290223"/>
            <a:ext cx="192947" cy="48730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上下 43">
            <a:extLst>
              <a:ext uri="{FF2B5EF4-FFF2-40B4-BE49-F238E27FC236}">
                <a16:creationId xmlns:a16="http://schemas.microsoft.com/office/drawing/2014/main" id="{453CB817-9BC6-E3F7-F523-F232F42C6421}"/>
              </a:ext>
            </a:extLst>
          </p:cNvPr>
          <p:cNvSpPr/>
          <p:nvPr/>
        </p:nvSpPr>
        <p:spPr>
          <a:xfrm>
            <a:off x="2456918" y="3550724"/>
            <a:ext cx="192947" cy="48730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37AD805-9812-9D4B-9F52-30ABE7F0E200}"/>
              </a:ext>
            </a:extLst>
          </p:cNvPr>
          <p:cNvSpPr txBox="1"/>
          <p:nvPr/>
        </p:nvSpPr>
        <p:spPr>
          <a:xfrm>
            <a:off x="8207856" y="1997427"/>
            <a:ext cx="2655115" cy="3693319"/>
          </a:xfrm>
          <a:prstGeom prst="rect">
            <a:avLst/>
          </a:prstGeom>
          <a:noFill/>
        </p:spPr>
        <p:txBody>
          <a:bodyPr wrap="square">
            <a:spAutoFit/>
          </a:bodyPr>
          <a:lstStyle/>
          <a:p>
            <a:r>
              <a:rPr lang="en" altLang="zh-CN" b="0" i="0" u="none" strike="noStrike" dirty="0">
                <a:solidFill>
                  <a:srgbClr val="000000"/>
                </a:solidFill>
                <a:effectLst/>
                <a:latin typeface="Aptos" panose="020B0004020202020204" pitchFamily="34" charset="0"/>
              </a:rPr>
              <a:t>Q: (Yingying Liu) How do different coordination mechanisms (mutual adjustment, standardization of work, standardization of outputs, standardization of skills, plan) map onto organizational structures in modern firms (e.g., platform firms, startups, manufacturing multinationals)?</a:t>
            </a:r>
            <a:endParaRPr lang="zh-CN" altLang="en-US" dirty="0"/>
          </a:p>
        </p:txBody>
      </p:sp>
    </p:spTree>
    <p:extLst>
      <p:ext uri="{BB962C8B-B14F-4D97-AF65-F5344CB8AC3E}">
        <p14:creationId xmlns:p14="http://schemas.microsoft.com/office/powerpoint/2010/main" val="572789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6B634-63C4-4649-1140-43822DDE9298}"/>
            </a:ext>
          </a:extLst>
        </p:cNvPr>
        <p:cNvGrpSpPr/>
        <p:nvPr/>
      </p:nvGrpSpPr>
      <p:grpSpPr>
        <a:xfrm>
          <a:off x="0" y="0"/>
          <a:ext cx="0" cy="0"/>
          <a:chOff x="0" y="0"/>
          <a:chExt cx="0" cy="0"/>
        </a:xfrm>
      </p:grpSpPr>
      <p:sp>
        <p:nvSpPr>
          <p:cNvPr id="39" name="矩形 38">
            <a:extLst>
              <a:ext uri="{FF2B5EF4-FFF2-40B4-BE49-F238E27FC236}">
                <a16:creationId xmlns:a16="http://schemas.microsoft.com/office/drawing/2014/main" id="{1DEEC008-708C-B87F-E5C9-3F386085DA62}"/>
              </a:ext>
            </a:extLst>
          </p:cNvPr>
          <p:cNvSpPr/>
          <p:nvPr/>
        </p:nvSpPr>
        <p:spPr>
          <a:xfrm>
            <a:off x="591601" y="1967788"/>
            <a:ext cx="4897765" cy="4387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7" name="标题 1">
            <a:extLst>
              <a:ext uri="{FF2B5EF4-FFF2-40B4-BE49-F238E27FC236}">
                <a16:creationId xmlns:a16="http://schemas.microsoft.com/office/drawing/2014/main" id="{BF032D46-A817-B9DE-AA49-CDC53D383AE6}"/>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ea typeface="Sans Serif Collection" panose="020B0502040504020204" pitchFamily="34" charset="0"/>
                <a:cs typeface="Segoe UI" panose="020B0502040204020203" pitchFamily="34" charset="0"/>
              </a:rPr>
              <a:t>The Management of Contingencies</a:t>
            </a:r>
            <a:endParaRPr lang="zh-CN" altLang="en-US" sz="3200" dirty="0">
              <a:latin typeface="Segoe UI" panose="020B0502040204020203" pitchFamily="34" charset="0"/>
              <a:cs typeface="Segoe UI" panose="020B0502040204020203" pitchFamily="34" charset="0"/>
            </a:endParaRPr>
          </a:p>
        </p:txBody>
      </p:sp>
      <p:sp>
        <p:nvSpPr>
          <p:cNvPr id="8" name="文本框 7">
            <a:extLst>
              <a:ext uri="{FF2B5EF4-FFF2-40B4-BE49-F238E27FC236}">
                <a16:creationId xmlns:a16="http://schemas.microsoft.com/office/drawing/2014/main" id="{A139D6F2-562C-AA17-BA5D-60DFAC3C1098}"/>
              </a:ext>
            </a:extLst>
          </p:cNvPr>
          <p:cNvSpPr txBox="1"/>
          <p:nvPr/>
        </p:nvSpPr>
        <p:spPr>
          <a:xfrm>
            <a:off x="838200" y="1373089"/>
            <a:ext cx="4207819" cy="480131"/>
          </a:xfrm>
          <a:prstGeom prst="rect">
            <a:avLst/>
          </a:prstGeom>
          <a:noFill/>
        </p:spPr>
        <p:txBody>
          <a:bodyPr wrap="none" rtlCol="0">
            <a:spAutoFit/>
          </a:bodyPr>
          <a:lstStyle/>
          <a:p>
            <a:pPr lvl="0">
              <a:lnSpc>
                <a:spcPct val="90000"/>
              </a:lnSpc>
              <a:spcBef>
                <a:spcPts val="1000"/>
              </a:spcBef>
              <a:defRPr/>
            </a:pPr>
            <a:r>
              <a:rPr lang="en-US" altLang="zh-CN" sz="2800" dirty="0">
                <a:latin typeface="Segoe UI" panose="020B0502040204020203" pitchFamily="34" charset="0"/>
                <a:ea typeface="Sans Serif Collection" panose="020B0502040504020204" pitchFamily="34" charset="0"/>
                <a:cs typeface="Segoe UI" panose="020B0502040204020203" pitchFamily="34" charset="0"/>
              </a:rPr>
              <a:t>Technology and Structure</a:t>
            </a:r>
            <a:endParaRPr lang="zh-CN" altLang="en-US" dirty="0">
              <a:latin typeface="Segoe UI" panose="020B0502040204020203" pitchFamily="34" charset="0"/>
              <a:cs typeface="Segoe UI" panose="020B0502040204020203" pitchFamily="34" charset="0"/>
            </a:endParaRPr>
          </a:p>
        </p:txBody>
      </p:sp>
      <p:cxnSp>
        <p:nvCxnSpPr>
          <p:cNvPr id="9" name="直接连接符 8">
            <a:extLst>
              <a:ext uri="{FF2B5EF4-FFF2-40B4-BE49-F238E27FC236}">
                <a16:creationId xmlns:a16="http://schemas.microsoft.com/office/drawing/2014/main" id="{7210B313-04CC-64D1-ACEE-62098FA4492C}"/>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12" name="矩形 11">
            <a:extLst>
              <a:ext uri="{FF2B5EF4-FFF2-40B4-BE49-F238E27FC236}">
                <a16:creationId xmlns:a16="http://schemas.microsoft.com/office/drawing/2014/main" id="{0D0AB004-4AF0-7AA3-7551-88E78BF634B4}"/>
              </a:ext>
            </a:extLst>
          </p:cNvPr>
          <p:cNvSpPr/>
          <p:nvPr/>
        </p:nvSpPr>
        <p:spPr>
          <a:xfrm>
            <a:off x="2416374" y="2185332"/>
            <a:ext cx="2655114" cy="192946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37" name="矩形 36">
            <a:extLst>
              <a:ext uri="{FF2B5EF4-FFF2-40B4-BE49-F238E27FC236}">
                <a16:creationId xmlns:a16="http://schemas.microsoft.com/office/drawing/2014/main" id="{372F9F15-B19B-7DA6-4181-4D712825D115}"/>
              </a:ext>
            </a:extLst>
          </p:cNvPr>
          <p:cNvSpPr/>
          <p:nvPr/>
        </p:nvSpPr>
        <p:spPr>
          <a:xfrm>
            <a:off x="5668857" y="1987638"/>
            <a:ext cx="5993934" cy="3659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10" name="矩形 9">
            <a:extLst>
              <a:ext uri="{FF2B5EF4-FFF2-40B4-BE49-F238E27FC236}">
                <a16:creationId xmlns:a16="http://schemas.microsoft.com/office/drawing/2014/main" id="{52CC75A4-7E8F-F6BC-0FE0-C42062EC1A3C}"/>
              </a:ext>
            </a:extLst>
          </p:cNvPr>
          <p:cNvSpPr/>
          <p:nvPr/>
        </p:nvSpPr>
        <p:spPr>
          <a:xfrm>
            <a:off x="2762418" y="2338430"/>
            <a:ext cx="1988190" cy="71516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Medical School</a:t>
            </a:r>
            <a:endParaRPr lang="zh-CN" altLang="en-US" dirty="0">
              <a:solidFill>
                <a:schemeClr val="tx1"/>
              </a:solidFill>
              <a:latin typeface="Segoe UI" panose="020B0502040204020203" pitchFamily="34" charset="0"/>
              <a:cs typeface="Segoe UI" panose="020B0502040204020203" pitchFamily="34" charset="0"/>
            </a:endParaRPr>
          </a:p>
        </p:txBody>
      </p:sp>
      <p:sp>
        <p:nvSpPr>
          <p:cNvPr id="11" name="矩形 10">
            <a:extLst>
              <a:ext uri="{FF2B5EF4-FFF2-40B4-BE49-F238E27FC236}">
                <a16:creationId xmlns:a16="http://schemas.microsoft.com/office/drawing/2014/main" id="{01C9D1D7-D2FA-6777-B14B-5910619AB2CF}"/>
              </a:ext>
            </a:extLst>
          </p:cNvPr>
          <p:cNvSpPr/>
          <p:nvPr/>
        </p:nvSpPr>
        <p:spPr>
          <a:xfrm>
            <a:off x="2762418" y="3273455"/>
            <a:ext cx="1988190" cy="71516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Affiliated Hospital</a:t>
            </a:r>
            <a:endParaRPr lang="zh-CN" altLang="en-US" dirty="0">
              <a:solidFill>
                <a:schemeClr val="tx1"/>
              </a:solidFill>
              <a:latin typeface="Segoe UI" panose="020B0502040204020203" pitchFamily="34" charset="0"/>
              <a:cs typeface="Segoe UI" panose="020B0502040204020203" pitchFamily="34" charset="0"/>
            </a:endParaRPr>
          </a:p>
        </p:txBody>
      </p:sp>
      <p:sp>
        <p:nvSpPr>
          <p:cNvPr id="20" name="矩形 19">
            <a:extLst>
              <a:ext uri="{FF2B5EF4-FFF2-40B4-BE49-F238E27FC236}">
                <a16:creationId xmlns:a16="http://schemas.microsoft.com/office/drawing/2014/main" id="{312B817A-2D58-297C-3005-D593399752C3}"/>
              </a:ext>
            </a:extLst>
          </p:cNvPr>
          <p:cNvSpPr/>
          <p:nvPr/>
        </p:nvSpPr>
        <p:spPr>
          <a:xfrm>
            <a:off x="5859008" y="2298032"/>
            <a:ext cx="2864841" cy="2931952"/>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egoe UI" panose="020B0502040204020203" pitchFamily="34" charset="0"/>
              <a:cs typeface="Segoe UI" panose="020B0502040204020203" pitchFamily="34" charset="0"/>
            </a:endParaRPr>
          </a:p>
        </p:txBody>
      </p:sp>
      <p:sp>
        <p:nvSpPr>
          <p:cNvPr id="15" name="矩形 14">
            <a:extLst>
              <a:ext uri="{FF2B5EF4-FFF2-40B4-BE49-F238E27FC236}">
                <a16:creationId xmlns:a16="http://schemas.microsoft.com/office/drawing/2014/main" id="{67B6B296-2983-A1A8-AB0D-6FDA871E23AD}"/>
              </a:ext>
            </a:extLst>
          </p:cNvPr>
          <p:cNvSpPr/>
          <p:nvPr/>
        </p:nvSpPr>
        <p:spPr>
          <a:xfrm>
            <a:off x="6089702" y="2818849"/>
            <a:ext cx="2494331" cy="58722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Dept. of Management</a:t>
            </a:r>
            <a:endParaRPr lang="zh-CN" altLang="en-US" dirty="0">
              <a:solidFill>
                <a:schemeClr val="tx1"/>
              </a:solidFill>
              <a:latin typeface="Segoe UI" panose="020B0502040204020203" pitchFamily="34" charset="0"/>
              <a:cs typeface="Segoe UI" panose="020B0502040204020203" pitchFamily="34" charset="0"/>
            </a:endParaRPr>
          </a:p>
        </p:txBody>
      </p:sp>
      <p:sp>
        <p:nvSpPr>
          <p:cNvPr id="18" name="矩形 17">
            <a:extLst>
              <a:ext uri="{FF2B5EF4-FFF2-40B4-BE49-F238E27FC236}">
                <a16:creationId xmlns:a16="http://schemas.microsoft.com/office/drawing/2014/main" id="{9990C566-517C-111A-19F1-B026AE016D43}"/>
              </a:ext>
            </a:extLst>
          </p:cNvPr>
          <p:cNvSpPr/>
          <p:nvPr/>
        </p:nvSpPr>
        <p:spPr>
          <a:xfrm>
            <a:off x="6089700" y="3591682"/>
            <a:ext cx="2494331" cy="58722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Dept. of Finance</a:t>
            </a:r>
            <a:endParaRPr lang="zh-CN" altLang="en-US" dirty="0">
              <a:solidFill>
                <a:schemeClr val="tx1"/>
              </a:solidFill>
              <a:latin typeface="Segoe UI" panose="020B0502040204020203" pitchFamily="34" charset="0"/>
              <a:cs typeface="Segoe UI" panose="020B0502040204020203" pitchFamily="34" charset="0"/>
            </a:endParaRPr>
          </a:p>
        </p:txBody>
      </p:sp>
      <p:sp>
        <p:nvSpPr>
          <p:cNvPr id="19" name="矩形 18">
            <a:extLst>
              <a:ext uri="{FF2B5EF4-FFF2-40B4-BE49-F238E27FC236}">
                <a16:creationId xmlns:a16="http://schemas.microsoft.com/office/drawing/2014/main" id="{90589C57-009B-CABC-1895-9CB472E26C86}"/>
              </a:ext>
            </a:extLst>
          </p:cNvPr>
          <p:cNvSpPr/>
          <p:nvPr/>
        </p:nvSpPr>
        <p:spPr>
          <a:xfrm>
            <a:off x="6089701" y="4375008"/>
            <a:ext cx="2494331" cy="58722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Dept. of Marketing</a:t>
            </a:r>
            <a:endParaRPr lang="zh-CN" altLang="en-US" dirty="0">
              <a:solidFill>
                <a:schemeClr val="tx1"/>
              </a:solidFill>
              <a:latin typeface="Segoe UI" panose="020B0502040204020203" pitchFamily="34" charset="0"/>
              <a:cs typeface="Segoe UI" panose="020B0502040204020203" pitchFamily="34" charset="0"/>
            </a:endParaRPr>
          </a:p>
        </p:txBody>
      </p:sp>
      <p:sp>
        <p:nvSpPr>
          <p:cNvPr id="21" name="文本框 20">
            <a:extLst>
              <a:ext uri="{FF2B5EF4-FFF2-40B4-BE49-F238E27FC236}">
                <a16:creationId xmlns:a16="http://schemas.microsoft.com/office/drawing/2014/main" id="{853976CC-7558-660D-4970-A3C35D0EF5B8}"/>
              </a:ext>
            </a:extLst>
          </p:cNvPr>
          <p:cNvSpPr txBox="1"/>
          <p:nvPr/>
        </p:nvSpPr>
        <p:spPr>
          <a:xfrm>
            <a:off x="6462267" y="2332770"/>
            <a:ext cx="1795684" cy="369332"/>
          </a:xfrm>
          <a:prstGeom prst="rect">
            <a:avLst/>
          </a:prstGeom>
          <a:noFill/>
        </p:spPr>
        <p:txBody>
          <a:bodyPr wrap="none" rtlCol="0">
            <a:spAutoFit/>
          </a:bodyPr>
          <a:lstStyle/>
          <a:p>
            <a:r>
              <a:rPr lang="en-US" altLang="zh-CN" dirty="0">
                <a:latin typeface="Segoe UI" panose="020B0502040204020203" pitchFamily="34" charset="0"/>
                <a:cs typeface="Segoe UI" panose="020B0502040204020203" pitchFamily="34" charset="0"/>
              </a:rPr>
              <a:t>Business School</a:t>
            </a:r>
            <a:endParaRPr lang="zh-CN" altLang="en-US" dirty="0">
              <a:latin typeface="Segoe UI" panose="020B0502040204020203" pitchFamily="34" charset="0"/>
              <a:cs typeface="Segoe UI" panose="020B0502040204020203" pitchFamily="34" charset="0"/>
            </a:endParaRPr>
          </a:p>
        </p:txBody>
      </p:sp>
      <p:sp>
        <p:nvSpPr>
          <p:cNvPr id="22" name="矩形 21">
            <a:extLst>
              <a:ext uri="{FF2B5EF4-FFF2-40B4-BE49-F238E27FC236}">
                <a16:creationId xmlns:a16="http://schemas.microsoft.com/office/drawing/2014/main" id="{34351A8E-EE8B-A8AB-C808-54C7DA8D1142}"/>
              </a:ext>
            </a:extLst>
          </p:cNvPr>
          <p:cNvSpPr/>
          <p:nvPr/>
        </p:nvSpPr>
        <p:spPr>
          <a:xfrm>
            <a:off x="9039835" y="3192508"/>
            <a:ext cx="2266424" cy="587229"/>
          </a:xfrm>
          <a:prstGeom prst="rect">
            <a:avLst/>
          </a:prstGeom>
          <a:solidFill>
            <a:schemeClr val="accent1">
              <a:lumMod val="60000"/>
              <a:lumOff val="4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cs typeface="Segoe UI" panose="020B0502040204020203" pitchFamily="34" charset="0"/>
              </a:rPr>
              <a:t>Dept. of Sociology</a:t>
            </a:r>
            <a:endParaRPr lang="zh-CN" altLang="en-US" dirty="0">
              <a:solidFill>
                <a:schemeClr val="tx1"/>
              </a:solidFill>
              <a:latin typeface="Segoe UI" panose="020B0502040204020203" pitchFamily="34" charset="0"/>
              <a:cs typeface="Segoe UI" panose="020B0502040204020203" pitchFamily="34" charset="0"/>
            </a:endParaRPr>
          </a:p>
        </p:txBody>
      </p:sp>
      <p:sp>
        <p:nvSpPr>
          <p:cNvPr id="26" name="矩形 25">
            <a:extLst>
              <a:ext uri="{FF2B5EF4-FFF2-40B4-BE49-F238E27FC236}">
                <a16:creationId xmlns:a16="http://schemas.microsoft.com/office/drawing/2014/main" id="{0619A469-563F-10EC-ECB3-9EF60B544AC4}"/>
              </a:ext>
            </a:extLst>
          </p:cNvPr>
          <p:cNvSpPr/>
          <p:nvPr/>
        </p:nvSpPr>
        <p:spPr>
          <a:xfrm>
            <a:off x="2416374" y="4361576"/>
            <a:ext cx="2655115" cy="192946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27" name="矩形 26">
            <a:extLst>
              <a:ext uri="{FF2B5EF4-FFF2-40B4-BE49-F238E27FC236}">
                <a16:creationId xmlns:a16="http://schemas.microsoft.com/office/drawing/2014/main" id="{B56C584D-3CE9-53DD-61ED-1728B19D1C01}"/>
              </a:ext>
            </a:extLst>
          </p:cNvPr>
          <p:cNvSpPr/>
          <p:nvPr/>
        </p:nvSpPr>
        <p:spPr>
          <a:xfrm>
            <a:off x="2626098" y="4512578"/>
            <a:ext cx="2260833" cy="71516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Dept. of Chemistry</a:t>
            </a:r>
            <a:endParaRPr lang="zh-CN" altLang="en-US" dirty="0">
              <a:solidFill>
                <a:schemeClr val="tx1"/>
              </a:solidFill>
              <a:latin typeface="Segoe UI" panose="020B0502040204020203" pitchFamily="34" charset="0"/>
              <a:cs typeface="Segoe UI" panose="020B0502040204020203" pitchFamily="34" charset="0"/>
            </a:endParaRPr>
          </a:p>
        </p:txBody>
      </p:sp>
      <p:sp>
        <p:nvSpPr>
          <p:cNvPr id="28" name="矩形 27">
            <a:extLst>
              <a:ext uri="{FF2B5EF4-FFF2-40B4-BE49-F238E27FC236}">
                <a16:creationId xmlns:a16="http://schemas.microsoft.com/office/drawing/2014/main" id="{CC86EE8D-2995-54CA-4917-2D661BE2A934}"/>
              </a:ext>
            </a:extLst>
          </p:cNvPr>
          <p:cNvSpPr/>
          <p:nvPr/>
        </p:nvSpPr>
        <p:spPr>
          <a:xfrm>
            <a:off x="2626099" y="5474516"/>
            <a:ext cx="2260832" cy="71516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ea typeface="Sans Serif Collection" panose="020B0502040504020204" pitchFamily="34" charset="0"/>
                <a:cs typeface="Segoe UI" panose="020B0502040204020203" pitchFamily="34" charset="0"/>
              </a:rPr>
              <a:t>Dept. of Material Science</a:t>
            </a:r>
            <a:endParaRPr lang="zh-CN" altLang="en-US" dirty="0">
              <a:solidFill>
                <a:schemeClr val="tx1"/>
              </a:solidFill>
              <a:latin typeface="Segoe UI" panose="020B0502040204020203" pitchFamily="34" charset="0"/>
              <a:cs typeface="Segoe UI" panose="020B0502040204020203" pitchFamily="34" charset="0"/>
            </a:endParaRPr>
          </a:p>
        </p:txBody>
      </p:sp>
      <p:sp>
        <p:nvSpPr>
          <p:cNvPr id="29" name="箭头: 下 28">
            <a:extLst>
              <a:ext uri="{FF2B5EF4-FFF2-40B4-BE49-F238E27FC236}">
                <a16:creationId xmlns:a16="http://schemas.microsoft.com/office/drawing/2014/main" id="{B2C2C4BC-C8E0-D7C9-58BE-2045EF5632D2}"/>
              </a:ext>
            </a:extLst>
          </p:cNvPr>
          <p:cNvSpPr/>
          <p:nvPr/>
        </p:nvSpPr>
        <p:spPr>
          <a:xfrm>
            <a:off x="3660040" y="5097012"/>
            <a:ext cx="192947" cy="458597"/>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Segoe UI" panose="020B0502040204020203" pitchFamily="34" charset="0"/>
              <a:cs typeface="Segoe UI" panose="020B0502040204020203" pitchFamily="34" charset="0"/>
            </a:endParaRPr>
          </a:p>
        </p:txBody>
      </p:sp>
      <p:sp>
        <p:nvSpPr>
          <p:cNvPr id="38" name="文本框 37">
            <a:extLst>
              <a:ext uri="{FF2B5EF4-FFF2-40B4-BE49-F238E27FC236}">
                <a16:creationId xmlns:a16="http://schemas.microsoft.com/office/drawing/2014/main" id="{FF04BAA4-EC24-D842-2F4B-B03457BEAFB4}"/>
              </a:ext>
            </a:extLst>
          </p:cNvPr>
          <p:cNvSpPr txBox="1"/>
          <p:nvPr/>
        </p:nvSpPr>
        <p:spPr>
          <a:xfrm>
            <a:off x="8786417" y="2249898"/>
            <a:ext cx="2773260" cy="646331"/>
          </a:xfrm>
          <a:prstGeom prst="rect">
            <a:avLst/>
          </a:prstGeom>
          <a:noFill/>
        </p:spPr>
        <p:txBody>
          <a:bodyPr wrap="none" rtlCol="0">
            <a:spAutoFit/>
          </a:bodyPr>
          <a:lstStyle/>
          <a:p>
            <a:r>
              <a:rPr lang="en-US" altLang="zh-CN" b="1" dirty="0">
                <a:latin typeface="Segoe UI" panose="020B0502040204020203" pitchFamily="34" charset="0"/>
                <a:cs typeface="Segoe UI" panose="020B0502040204020203" pitchFamily="34" charset="0"/>
              </a:rPr>
              <a:t>School of Social Science</a:t>
            </a:r>
          </a:p>
          <a:p>
            <a:pPr algn="ctr"/>
            <a:r>
              <a:rPr lang="en-US" altLang="zh-CN" b="1" dirty="0">
                <a:latin typeface="Segoe UI" panose="020B0502040204020203" pitchFamily="34" charset="0"/>
                <a:cs typeface="Segoe UI" panose="020B0502040204020203" pitchFamily="34" charset="0"/>
              </a:rPr>
              <a:t>(</a:t>
            </a:r>
            <a:r>
              <a:rPr lang="ja-JP" altLang="en-US" b="1" dirty="0">
                <a:latin typeface="Segoe UI" panose="020B0502040204020203" pitchFamily="34" charset="0"/>
                <a:cs typeface="Segoe UI" panose="020B0502040204020203" pitchFamily="34" charset="0"/>
              </a:rPr>
              <a:t>文学部</a:t>
            </a:r>
            <a:r>
              <a:rPr lang="en-US" altLang="zh-CN" b="1" dirty="0">
                <a:latin typeface="Segoe UI" panose="020B0502040204020203" pitchFamily="34" charset="0"/>
                <a:cs typeface="Segoe UI" panose="020B0502040204020203" pitchFamily="34" charset="0"/>
              </a:rPr>
              <a:t>)</a:t>
            </a:r>
            <a:endParaRPr lang="zh-CN" altLang="en-US" b="1" dirty="0">
              <a:latin typeface="Segoe UI" panose="020B0502040204020203" pitchFamily="34" charset="0"/>
              <a:cs typeface="Segoe UI" panose="020B0502040204020203" pitchFamily="34" charset="0"/>
            </a:endParaRPr>
          </a:p>
        </p:txBody>
      </p:sp>
      <p:sp>
        <p:nvSpPr>
          <p:cNvPr id="40" name="文本框 39">
            <a:extLst>
              <a:ext uri="{FF2B5EF4-FFF2-40B4-BE49-F238E27FC236}">
                <a16:creationId xmlns:a16="http://schemas.microsoft.com/office/drawing/2014/main" id="{6DFE29D8-A034-BD88-3C60-02C170F1FBBF}"/>
              </a:ext>
            </a:extLst>
          </p:cNvPr>
          <p:cNvSpPr txBox="1"/>
          <p:nvPr/>
        </p:nvSpPr>
        <p:spPr>
          <a:xfrm>
            <a:off x="945998" y="2961966"/>
            <a:ext cx="1266437" cy="923330"/>
          </a:xfrm>
          <a:prstGeom prst="rect">
            <a:avLst/>
          </a:prstGeom>
          <a:noFill/>
        </p:spPr>
        <p:txBody>
          <a:bodyPr wrap="none" rtlCol="0">
            <a:spAutoFit/>
          </a:bodyPr>
          <a:lstStyle/>
          <a:p>
            <a:r>
              <a:rPr lang="en-US" altLang="zh-CN" b="1" dirty="0">
                <a:latin typeface="Segoe UI" panose="020B0502040204020203" pitchFamily="34" charset="0"/>
                <a:cs typeface="Segoe UI" panose="020B0502040204020203" pitchFamily="34" charset="0"/>
              </a:rPr>
              <a:t>School of </a:t>
            </a:r>
          </a:p>
          <a:p>
            <a:r>
              <a:rPr lang="en-US" altLang="zh-CN" b="1" dirty="0">
                <a:latin typeface="Segoe UI" panose="020B0502040204020203" pitchFamily="34" charset="0"/>
                <a:cs typeface="Segoe UI" panose="020B0502040204020203" pitchFamily="34" charset="0"/>
              </a:rPr>
              <a:t>Science</a:t>
            </a:r>
          </a:p>
          <a:p>
            <a:r>
              <a:rPr lang="en-US" altLang="zh-CN" b="1" dirty="0">
                <a:latin typeface="Segoe UI" panose="020B0502040204020203" pitchFamily="34" charset="0"/>
                <a:cs typeface="Segoe UI" panose="020B0502040204020203" pitchFamily="34" charset="0"/>
              </a:rPr>
              <a:t>(</a:t>
            </a:r>
            <a:r>
              <a:rPr lang="ja-JP" altLang="en-US" b="1" dirty="0">
                <a:latin typeface="Segoe UI" panose="020B0502040204020203" pitchFamily="34" charset="0"/>
                <a:cs typeface="Segoe UI" panose="020B0502040204020203" pitchFamily="34" charset="0"/>
              </a:rPr>
              <a:t>理学部</a:t>
            </a:r>
            <a:r>
              <a:rPr lang="en-US" altLang="zh-CN" b="1" dirty="0">
                <a:latin typeface="Segoe UI" panose="020B0502040204020203" pitchFamily="34" charset="0"/>
                <a:cs typeface="Segoe UI" panose="020B0502040204020203" pitchFamily="34" charset="0"/>
              </a:rPr>
              <a:t>)</a:t>
            </a:r>
            <a:endParaRPr lang="zh-CN" altLang="en-US" b="1" dirty="0">
              <a:latin typeface="Segoe UI" panose="020B0502040204020203" pitchFamily="34" charset="0"/>
              <a:cs typeface="Segoe UI" panose="020B0502040204020203" pitchFamily="34" charset="0"/>
            </a:endParaRPr>
          </a:p>
        </p:txBody>
      </p:sp>
      <p:sp>
        <p:nvSpPr>
          <p:cNvPr id="2" name="矩形 1">
            <a:extLst>
              <a:ext uri="{FF2B5EF4-FFF2-40B4-BE49-F238E27FC236}">
                <a16:creationId xmlns:a16="http://schemas.microsoft.com/office/drawing/2014/main" id="{6F095D69-479A-EAC8-32BC-AC3E26DD9F63}"/>
              </a:ext>
            </a:extLst>
          </p:cNvPr>
          <p:cNvSpPr/>
          <p:nvPr/>
        </p:nvSpPr>
        <p:spPr>
          <a:xfrm>
            <a:off x="9039835" y="3192508"/>
            <a:ext cx="2266424" cy="587229"/>
          </a:xfrm>
          <a:prstGeom prst="rect">
            <a:avLst/>
          </a:prstGeom>
          <a:solidFill>
            <a:schemeClr val="accent1">
              <a:lumMod val="60000"/>
              <a:lumOff val="4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cs typeface="Segoe UI" panose="020B0502040204020203" pitchFamily="34" charset="0"/>
              </a:rPr>
              <a:t>Dept. of Sociology</a:t>
            </a:r>
            <a:endParaRPr lang="zh-CN" altLang="en-US" dirty="0">
              <a:solidFill>
                <a:schemeClr val="tx1"/>
              </a:solidFill>
              <a:latin typeface="Segoe UI" panose="020B0502040204020203" pitchFamily="34" charset="0"/>
              <a:cs typeface="Segoe UI" panose="020B0502040204020203" pitchFamily="34" charset="0"/>
            </a:endParaRPr>
          </a:p>
        </p:txBody>
      </p:sp>
      <p:sp>
        <p:nvSpPr>
          <p:cNvPr id="41" name="矩形 40">
            <a:extLst>
              <a:ext uri="{FF2B5EF4-FFF2-40B4-BE49-F238E27FC236}">
                <a16:creationId xmlns:a16="http://schemas.microsoft.com/office/drawing/2014/main" id="{B955AB2C-BD72-0B4D-9D60-F90E13D01E46}"/>
              </a:ext>
            </a:extLst>
          </p:cNvPr>
          <p:cNvSpPr/>
          <p:nvPr/>
        </p:nvSpPr>
        <p:spPr>
          <a:xfrm>
            <a:off x="9039835" y="3930739"/>
            <a:ext cx="2266424" cy="587229"/>
          </a:xfrm>
          <a:prstGeom prst="rect">
            <a:avLst/>
          </a:prstGeom>
          <a:solidFill>
            <a:schemeClr val="accent1">
              <a:lumMod val="60000"/>
              <a:lumOff val="4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cs typeface="Segoe UI" panose="020B0502040204020203" pitchFamily="34" charset="0"/>
              </a:rPr>
              <a:t>Dept. of History</a:t>
            </a:r>
            <a:endParaRPr lang="zh-CN" altLang="en-US" dirty="0">
              <a:solidFill>
                <a:schemeClr val="tx1"/>
              </a:solidFill>
              <a:latin typeface="Segoe UI" panose="020B0502040204020203" pitchFamily="34" charset="0"/>
              <a:cs typeface="Segoe UI" panose="020B0502040204020203" pitchFamily="34" charset="0"/>
            </a:endParaRPr>
          </a:p>
        </p:txBody>
      </p:sp>
      <p:sp>
        <p:nvSpPr>
          <p:cNvPr id="4" name="矩形 3">
            <a:extLst>
              <a:ext uri="{FF2B5EF4-FFF2-40B4-BE49-F238E27FC236}">
                <a16:creationId xmlns:a16="http://schemas.microsoft.com/office/drawing/2014/main" id="{BEED4AE2-0A72-F8CB-0400-30EF897A6032}"/>
              </a:ext>
            </a:extLst>
          </p:cNvPr>
          <p:cNvSpPr/>
          <p:nvPr/>
        </p:nvSpPr>
        <p:spPr>
          <a:xfrm>
            <a:off x="807439" y="4067961"/>
            <a:ext cx="1404996" cy="587229"/>
          </a:xfrm>
          <a:prstGeom prst="rect">
            <a:avLst/>
          </a:prstGeom>
          <a:solidFill>
            <a:schemeClr val="accent1">
              <a:lumMod val="60000"/>
              <a:lumOff val="4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Segoe UI" panose="020B0502040204020203" pitchFamily="34" charset="0"/>
                <a:cs typeface="Segoe UI" panose="020B0502040204020203" pitchFamily="34" charset="0"/>
              </a:rPr>
              <a:t>……</a:t>
            </a:r>
            <a:endParaRPr lang="zh-CN" altLang="en-US" dirty="0">
              <a:solidFill>
                <a:schemeClr val="tx1"/>
              </a:solidFill>
              <a:latin typeface="Segoe UI" panose="020B0502040204020203" pitchFamily="34" charset="0"/>
              <a:cs typeface="Segoe UI" panose="020B0502040204020203" pitchFamily="34" charset="0"/>
            </a:endParaRPr>
          </a:p>
        </p:txBody>
      </p:sp>
      <p:sp>
        <p:nvSpPr>
          <p:cNvPr id="14" name="箭头: 上下 13">
            <a:extLst>
              <a:ext uri="{FF2B5EF4-FFF2-40B4-BE49-F238E27FC236}">
                <a16:creationId xmlns:a16="http://schemas.microsoft.com/office/drawing/2014/main" id="{9AA46C99-8F1F-00E2-00FB-04B6E46200C0}"/>
              </a:ext>
            </a:extLst>
          </p:cNvPr>
          <p:cNvSpPr/>
          <p:nvPr/>
        </p:nvSpPr>
        <p:spPr>
          <a:xfrm>
            <a:off x="3660040" y="2961966"/>
            <a:ext cx="192947" cy="48730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上下 15">
            <a:extLst>
              <a:ext uri="{FF2B5EF4-FFF2-40B4-BE49-F238E27FC236}">
                <a16:creationId xmlns:a16="http://schemas.microsoft.com/office/drawing/2014/main" id="{92491537-977D-8AFC-5984-15C62F057D13}"/>
              </a:ext>
            </a:extLst>
          </p:cNvPr>
          <p:cNvSpPr/>
          <p:nvPr/>
        </p:nvSpPr>
        <p:spPr>
          <a:xfrm rot="3777226">
            <a:off x="2180956" y="3782658"/>
            <a:ext cx="192947" cy="48730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上下 16">
            <a:extLst>
              <a:ext uri="{FF2B5EF4-FFF2-40B4-BE49-F238E27FC236}">
                <a16:creationId xmlns:a16="http://schemas.microsoft.com/office/drawing/2014/main" id="{639F3228-C981-F3A8-25D1-A0B00CDC3359}"/>
              </a:ext>
            </a:extLst>
          </p:cNvPr>
          <p:cNvSpPr/>
          <p:nvPr/>
        </p:nvSpPr>
        <p:spPr>
          <a:xfrm rot="7029340">
            <a:off x="2163936" y="4353040"/>
            <a:ext cx="192947" cy="48730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上下 22">
            <a:extLst>
              <a:ext uri="{FF2B5EF4-FFF2-40B4-BE49-F238E27FC236}">
                <a16:creationId xmlns:a16="http://schemas.microsoft.com/office/drawing/2014/main" id="{14BEACE2-B153-5B3C-38E1-1332BF3DFA30}"/>
              </a:ext>
            </a:extLst>
          </p:cNvPr>
          <p:cNvSpPr/>
          <p:nvPr/>
        </p:nvSpPr>
        <p:spPr>
          <a:xfrm>
            <a:off x="7263635" y="3260473"/>
            <a:ext cx="192947" cy="48730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上下 29">
            <a:extLst>
              <a:ext uri="{FF2B5EF4-FFF2-40B4-BE49-F238E27FC236}">
                <a16:creationId xmlns:a16="http://schemas.microsoft.com/office/drawing/2014/main" id="{636FE7C3-CA5B-2680-1C60-D8D86161B603}"/>
              </a:ext>
            </a:extLst>
          </p:cNvPr>
          <p:cNvSpPr/>
          <p:nvPr/>
        </p:nvSpPr>
        <p:spPr>
          <a:xfrm>
            <a:off x="7291428" y="4064117"/>
            <a:ext cx="192947" cy="48730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上下 32">
            <a:extLst>
              <a:ext uri="{FF2B5EF4-FFF2-40B4-BE49-F238E27FC236}">
                <a16:creationId xmlns:a16="http://schemas.microsoft.com/office/drawing/2014/main" id="{3F9CE0B4-6A2B-C901-E83B-002D152A5F42}"/>
              </a:ext>
            </a:extLst>
          </p:cNvPr>
          <p:cNvSpPr/>
          <p:nvPr/>
        </p:nvSpPr>
        <p:spPr>
          <a:xfrm rot="5400000">
            <a:off x="8780295" y="3252231"/>
            <a:ext cx="192947" cy="48730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上下 41">
            <a:extLst>
              <a:ext uri="{FF2B5EF4-FFF2-40B4-BE49-F238E27FC236}">
                <a16:creationId xmlns:a16="http://schemas.microsoft.com/office/drawing/2014/main" id="{46C47A08-D2CC-6573-B56D-5A19D7E09C1D}"/>
              </a:ext>
            </a:extLst>
          </p:cNvPr>
          <p:cNvSpPr/>
          <p:nvPr/>
        </p:nvSpPr>
        <p:spPr>
          <a:xfrm rot="5400000">
            <a:off x="8780295" y="4004293"/>
            <a:ext cx="192947" cy="48730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69CC683-42F4-1273-B930-4BA79A725D02}"/>
              </a:ext>
            </a:extLst>
          </p:cNvPr>
          <p:cNvSpPr txBox="1"/>
          <p:nvPr/>
        </p:nvSpPr>
        <p:spPr>
          <a:xfrm>
            <a:off x="5815758" y="5888938"/>
            <a:ext cx="1572143" cy="461665"/>
          </a:xfrm>
          <a:prstGeom prst="rect">
            <a:avLst/>
          </a:prstGeom>
          <a:noFill/>
        </p:spPr>
        <p:txBody>
          <a:bodyPr wrap="square" rtlCol="0">
            <a:spAutoFit/>
          </a:bodyPr>
          <a:lstStyle/>
          <a:p>
            <a:r>
              <a:rPr kumimoji="1" lang="en-US" altLang="zh-CN" sz="2400" dirty="0">
                <a:latin typeface="Segoe UI" panose="020B0502040204020203" pitchFamily="34" charset="0"/>
                <a:cs typeface="Segoe UI" panose="020B0502040204020203" pitchFamily="34" charset="0"/>
              </a:rPr>
              <a:t>Hierarchy</a:t>
            </a:r>
            <a:endParaRPr kumimoji="1" lang="zh-CN" alt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66840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F4D5722-BAB9-6404-6373-33E59A9B4AEF}"/>
              </a:ext>
            </a:extLst>
          </p:cNvPr>
          <p:cNvSpPr/>
          <p:nvPr/>
        </p:nvSpPr>
        <p:spPr>
          <a:xfrm>
            <a:off x="838200" y="2315688"/>
            <a:ext cx="8650184" cy="11133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a:extLst>
              <a:ext uri="{FF2B5EF4-FFF2-40B4-BE49-F238E27FC236}">
                <a16:creationId xmlns:a16="http://schemas.microsoft.com/office/drawing/2014/main" id="{E2F809CA-F093-1206-E437-7D628F1F13CE}"/>
              </a:ext>
            </a:extLst>
          </p:cNvPr>
          <p:cNvSpPr>
            <a:spLocks noGrp="1"/>
          </p:cNvSpPr>
          <p:nvPr>
            <p:ph idx="1"/>
          </p:nvPr>
        </p:nvSpPr>
        <p:spPr/>
        <p:txBody>
          <a:bodyPr/>
          <a:lstStyle/>
          <a:p>
            <a:r>
              <a:rPr kumimoji="1" lang="en-US" altLang="zh-CN" dirty="0">
                <a:latin typeface="Segoe UI" panose="020B0502040204020203" pitchFamily="34" charset="0"/>
                <a:cs typeface="Segoe UI" panose="020B0502040204020203" pitchFamily="34" charset="0"/>
              </a:rPr>
              <a:t>Management of external environment</a:t>
            </a:r>
          </a:p>
          <a:p>
            <a:r>
              <a:rPr kumimoji="1" lang="en-US" altLang="zh-CN" dirty="0">
                <a:latin typeface="Segoe UI" panose="020B0502040204020203" pitchFamily="34" charset="0"/>
                <a:cs typeface="Segoe UI" panose="020B0502040204020203" pitchFamily="34" charset="0"/>
              </a:rPr>
              <a:t>Design of domains to </a:t>
            </a:r>
            <a:r>
              <a:rPr kumimoji="1" lang="en-US" altLang="zh-CN" b="1" dirty="0">
                <a:latin typeface="Segoe UI" panose="020B0502040204020203" pitchFamily="34" charset="0"/>
                <a:cs typeface="Segoe UI" panose="020B0502040204020203" pitchFamily="34" charset="0"/>
              </a:rPr>
              <a:t>fit</a:t>
            </a:r>
          </a:p>
          <a:p>
            <a:r>
              <a:rPr kumimoji="1" lang="en-US" altLang="zh-CN" dirty="0">
                <a:latin typeface="Segoe UI" panose="020B0502040204020203" pitchFamily="34" charset="0"/>
                <a:cs typeface="Segoe UI" panose="020B0502040204020203" pitchFamily="34" charset="0"/>
              </a:rPr>
              <a:t>Orchestration of intra-organizational structure to </a:t>
            </a:r>
            <a:r>
              <a:rPr kumimoji="1" lang="en-US" altLang="zh-CN" b="1" dirty="0">
                <a:latin typeface="Segoe UI" panose="020B0502040204020203" pitchFamily="34" charset="0"/>
                <a:cs typeface="Segoe UI" panose="020B0502040204020203" pitchFamily="34" charset="0"/>
              </a:rPr>
              <a:t>fit</a:t>
            </a:r>
          </a:p>
          <a:p>
            <a:pPr marL="0" indent="0">
              <a:buNone/>
            </a:pPr>
            <a:endParaRPr kumimoji="1" lang="en-US" altLang="zh-CN" dirty="0">
              <a:latin typeface="Segoe UI" panose="020B0502040204020203" pitchFamily="34" charset="0"/>
              <a:cs typeface="Segoe UI" panose="020B0502040204020203" pitchFamily="34" charset="0"/>
            </a:endParaRPr>
          </a:p>
          <a:p>
            <a:pPr marL="0" indent="0">
              <a:buNone/>
            </a:pPr>
            <a:r>
              <a:rPr kumimoji="1" lang="en-US" altLang="zh-CN" dirty="0">
                <a:latin typeface="Segoe UI" panose="020B0502040204020203" pitchFamily="34" charset="0"/>
                <a:cs typeface="Segoe UI" panose="020B0502040204020203" pitchFamily="34" charset="0"/>
              </a:rPr>
              <a:t>Next for contingency theory</a:t>
            </a:r>
          </a:p>
          <a:p>
            <a:r>
              <a:rPr kumimoji="1" lang="en-US" altLang="zh-CN" dirty="0">
                <a:latin typeface="Segoe UI" panose="020B0502040204020203" pitchFamily="34" charset="0"/>
                <a:cs typeface="Segoe UI" panose="020B0502040204020203" pitchFamily="34" charset="0"/>
              </a:rPr>
              <a:t>Evaluation of performance</a:t>
            </a:r>
            <a:r>
              <a:rPr kumimoji="1" lang="zh-CN" altLang="en-US" dirty="0">
                <a:latin typeface="Segoe UI" panose="020B0502040204020203" pitchFamily="34" charset="0"/>
                <a:cs typeface="Segoe UI" panose="020B0502040204020203" pitchFamily="34" charset="0"/>
              </a:rPr>
              <a:t> </a:t>
            </a:r>
            <a:r>
              <a:rPr kumimoji="1" lang="en-US" altLang="zh-CN" dirty="0">
                <a:latin typeface="Segoe UI" panose="020B0502040204020203" pitchFamily="34" charset="0"/>
                <a:cs typeface="Segoe UI" panose="020B0502040204020203" pitchFamily="34" charset="0"/>
              </a:rPr>
              <a:t>based on current fit</a:t>
            </a:r>
          </a:p>
          <a:p>
            <a:r>
              <a:rPr kumimoji="1" lang="en-US" altLang="zh-CN" dirty="0">
                <a:latin typeface="Segoe UI" panose="020B0502040204020203" pitchFamily="34" charset="0"/>
                <a:cs typeface="Segoe UI" panose="020B0502040204020203" pitchFamily="34" charset="0"/>
              </a:rPr>
              <a:t>Loss and regain of </a:t>
            </a:r>
            <a:r>
              <a:rPr kumimoji="1" lang="en-US" altLang="zh-CN" b="1" dirty="0">
                <a:latin typeface="Segoe UI" panose="020B0502040204020203" pitchFamily="34" charset="0"/>
                <a:cs typeface="Segoe UI" panose="020B0502040204020203" pitchFamily="34" charset="0"/>
              </a:rPr>
              <a:t>fit </a:t>
            </a:r>
            <a:endParaRPr kumimoji="1" lang="zh-CN" altLang="en-US" b="1" dirty="0">
              <a:latin typeface="Segoe UI" panose="020B0502040204020203" pitchFamily="34" charset="0"/>
              <a:cs typeface="Segoe UI" panose="020B0502040204020203" pitchFamily="34" charset="0"/>
            </a:endParaRPr>
          </a:p>
        </p:txBody>
      </p:sp>
      <p:sp>
        <p:nvSpPr>
          <p:cNvPr id="5" name="标题 1">
            <a:extLst>
              <a:ext uri="{FF2B5EF4-FFF2-40B4-BE49-F238E27FC236}">
                <a16:creationId xmlns:a16="http://schemas.microsoft.com/office/drawing/2014/main" id="{010FF42D-061B-B82B-CEC8-CBA2A89F59FE}"/>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ea typeface="Sans Serif Collection" panose="020B0502040504020204" pitchFamily="34" charset="0"/>
                <a:cs typeface="Segoe UI" panose="020B0502040204020203" pitchFamily="34" charset="0"/>
              </a:rPr>
              <a:t>The Management of Contingencies</a:t>
            </a:r>
            <a:endParaRPr lang="zh-CN" altLang="en-US" sz="3200" dirty="0">
              <a:latin typeface="Segoe UI" panose="020B0502040204020203" pitchFamily="34" charset="0"/>
              <a:cs typeface="Segoe UI" panose="020B0502040204020203" pitchFamily="34" charset="0"/>
            </a:endParaRPr>
          </a:p>
        </p:txBody>
      </p:sp>
      <p:sp>
        <p:nvSpPr>
          <p:cNvPr id="6" name="文本框 5">
            <a:extLst>
              <a:ext uri="{FF2B5EF4-FFF2-40B4-BE49-F238E27FC236}">
                <a16:creationId xmlns:a16="http://schemas.microsoft.com/office/drawing/2014/main" id="{10EF4F90-1245-6291-1C4F-683A7E6937E9}"/>
              </a:ext>
            </a:extLst>
          </p:cNvPr>
          <p:cNvSpPr txBox="1"/>
          <p:nvPr/>
        </p:nvSpPr>
        <p:spPr>
          <a:xfrm>
            <a:off x="838200" y="1373089"/>
            <a:ext cx="1693028" cy="480131"/>
          </a:xfrm>
          <a:prstGeom prst="rect">
            <a:avLst/>
          </a:prstGeom>
          <a:noFill/>
        </p:spPr>
        <p:txBody>
          <a:bodyPr wrap="none" rtlCol="0">
            <a:spAutoFit/>
          </a:bodyPr>
          <a:lstStyle/>
          <a:p>
            <a:pPr lvl="0">
              <a:lnSpc>
                <a:spcPct val="90000"/>
              </a:lnSpc>
              <a:spcBef>
                <a:spcPts val="1000"/>
              </a:spcBef>
              <a:defRPr/>
            </a:pPr>
            <a:r>
              <a:rPr lang="en-US" altLang="zh-CN" sz="2800" dirty="0">
                <a:latin typeface="Segoe UI" panose="020B0502040204020203" pitchFamily="34" charset="0"/>
                <a:ea typeface="Sans Serif Collection" panose="020B0502040504020204" pitchFamily="34" charset="0"/>
                <a:cs typeface="Segoe UI" panose="020B0502040204020203" pitchFamily="34" charset="0"/>
              </a:rPr>
              <a:t>Summary</a:t>
            </a:r>
            <a:endParaRPr lang="zh-CN" altLang="en-US" dirty="0">
              <a:latin typeface="Segoe UI" panose="020B0502040204020203" pitchFamily="34" charset="0"/>
              <a:cs typeface="Segoe UI" panose="020B0502040204020203" pitchFamily="34" charset="0"/>
            </a:endParaRPr>
          </a:p>
        </p:txBody>
      </p:sp>
      <p:cxnSp>
        <p:nvCxnSpPr>
          <p:cNvPr id="7" name="直接连接符 8">
            <a:extLst>
              <a:ext uri="{FF2B5EF4-FFF2-40B4-BE49-F238E27FC236}">
                <a16:creationId xmlns:a16="http://schemas.microsoft.com/office/drawing/2014/main" id="{630C1D28-9380-99BD-690F-1EEB13533064}"/>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DBB2F40B-4190-1D98-26C2-2C76279B2D13}"/>
              </a:ext>
            </a:extLst>
          </p:cNvPr>
          <p:cNvSpPr/>
          <p:nvPr/>
        </p:nvSpPr>
        <p:spPr>
          <a:xfrm>
            <a:off x="838200" y="4322618"/>
            <a:ext cx="8080169" cy="11622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615544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8785" y="305435"/>
            <a:ext cx="9172575" cy="398780"/>
          </a:xfrm>
          <a:prstGeom prst="rect">
            <a:avLst/>
          </a:prstGeom>
        </p:spPr>
        <p:txBody>
          <a:bodyPr wrap="square">
            <a:spAutoFit/>
          </a:bodyPr>
          <a:lstStyle/>
          <a:p>
            <a:pPr marL="0" indent="0" algn="l"/>
            <a:r>
              <a:rPr lang="en-US" altLang="zh-CN" sz="2000" b="0" i="0">
                <a:solidFill>
                  <a:srgbClr val="222222"/>
                </a:solidFill>
                <a:latin typeface="Times New Roman" panose="02020603050405020304" charset="0"/>
                <a:ea typeface="Arial" panose="020B0604020202020204"/>
                <a:cs typeface="Times New Roman" panose="02020603050405020304" charset="0"/>
              </a:rPr>
              <a:t>Donaldson, L. (2001). </a:t>
            </a:r>
            <a:r>
              <a:rPr lang="en-US" altLang="zh-CN" sz="2000" b="0" i="1">
                <a:solidFill>
                  <a:srgbClr val="222222"/>
                </a:solidFill>
                <a:latin typeface="Times New Roman" panose="02020603050405020304" charset="0"/>
                <a:ea typeface="Arial" panose="020B0604020202020204"/>
                <a:cs typeface="Times New Roman" panose="02020603050405020304" charset="0"/>
              </a:rPr>
              <a:t>The contingency theory of organizations</a:t>
            </a:r>
            <a:r>
              <a:rPr lang="en-US" altLang="zh-CN" sz="2000" b="0" i="0">
                <a:solidFill>
                  <a:srgbClr val="222222"/>
                </a:solidFill>
                <a:latin typeface="Times New Roman" panose="02020603050405020304" charset="0"/>
                <a:ea typeface="Arial" panose="020B0604020202020204"/>
                <a:cs typeface="Times New Roman" panose="02020603050405020304" charset="0"/>
              </a:rPr>
              <a:t>. Sage.</a:t>
            </a:r>
          </a:p>
        </p:txBody>
      </p:sp>
      <p:sp>
        <p:nvSpPr>
          <p:cNvPr id="5" name="文本框 4"/>
          <p:cNvSpPr txBox="1"/>
          <p:nvPr/>
        </p:nvSpPr>
        <p:spPr>
          <a:xfrm>
            <a:off x="438785" y="981710"/>
            <a:ext cx="5558155" cy="368300"/>
          </a:xfrm>
          <a:prstGeom prst="rect">
            <a:avLst/>
          </a:prstGeom>
          <a:noFill/>
        </p:spPr>
        <p:txBody>
          <a:bodyPr wrap="square" rtlCol="0" anchor="t">
            <a:spAutoFit/>
          </a:bodyPr>
          <a:lstStyle/>
          <a:p>
            <a:r>
              <a:rPr lang="en-US" altLang="zh-CN" b="1">
                <a:latin typeface="Times New Roman" panose="02020603050405020304" charset="0"/>
                <a:cs typeface="Times New Roman" panose="02020603050405020304" charset="0"/>
              </a:rPr>
              <a:t>1. Core Paradigm and Theoretical Integration</a:t>
            </a:r>
          </a:p>
        </p:txBody>
      </p:sp>
      <p:sp>
        <p:nvSpPr>
          <p:cNvPr id="6" name="文本框 5"/>
          <p:cNvSpPr txBox="1"/>
          <p:nvPr/>
        </p:nvSpPr>
        <p:spPr>
          <a:xfrm>
            <a:off x="438785" y="1760855"/>
            <a:ext cx="11252200" cy="175323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Contingency theory paradigm: organizational effectiveness results from </a:t>
            </a:r>
            <a:r>
              <a:rPr lang="en-US" altLang="zh-CN" b="1">
                <a:solidFill>
                  <a:srgbClr val="C00000"/>
                </a:solidFill>
                <a:latin typeface="Times New Roman" panose="02020603050405020304" charset="0"/>
                <a:cs typeface="Times New Roman" panose="02020603050405020304" charset="0"/>
              </a:rPr>
              <a:t>fitting </a:t>
            </a:r>
            <a:r>
              <a:rPr lang="en-US" altLang="zh-CN">
                <a:latin typeface="Times New Roman" panose="02020603050405020304" charset="0"/>
                <a:cs typeface="Times New Roman" panose="02020603050405020304" charset="0"/>
              </a:rPr>
              <a:t>characteristics of the organization, such as its structure, to contingencies that reflect the situation of the organization (Burns and Stalker 1961; Lawrence and Lorsch 1967; Pennings 1992; Woodward 1965).</a:t>
            </a:r>
          </a:p>
          <a:p>
            <a:r>
              <a:rPr lang="en-US" altLang="zh-CN">
                <a:latin typeface="Times New Roman" panose="02020603050405020304" charset="0"/>
                <a:cs typeface="Times New Roman" panose="02020603050405020304" charset="0"/>
              </a:rPr>
              <a:t>fitting --&gt; high performance; misfitting --&gt; low performance</a:t>
            </a:r>
          </a:p>
          <a:p>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What kind of </a:t>
            </a:r>
            <a:r>
              <a:rPr lang="en-US" altLang="zh-CN">
                <a:latin typeface="Times New Roman" panose="02020603050405020304" charset="0"/>
                <a:cs typeface="Times New Roman" panose="02020603050405020304" charset="0"/>
                <a:sym typeface="+mn-ea"/>
              </a:rPr>
              <a:t>contingencies we are concerning about?</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438785" y="3756660"/>
            <a:ext cx="11252200" cy="922020"/>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Structural contingency theory: involve the three contingencies of the </a:t>
            </a:r>
            <a:r>
              <a:rPr lang="en-US" altLang="zh-CN" b="1">
                <a:solidFill>
                  <a:srgbClr val="C00000"/>
                </a:solidFill>
                <a:latin typeface="Times New Roman" panose="02020603050405020304" charset="0"/>
                <a:cs typeface="Times New Roman" panose="02020603050405020304" charset="0"/>
              </a:rPr>
              <a:t>environment, organizational size, and strategy</a:t>
            </a:r>
            <a:r>
              <a:rPr lang="en-US" altLang="zh-CN">
                <a:latin typeface="Times New Roman" panose="02020603050405020304" charset="0"/>
                <a:cs typeface="Times New Roman" panose="02020603050405020304" charset="0"/>
              </a:rPr>
              <a:t>.</a:t>
            </a:r>
          </a:p>
          <a:p>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How will these </a:t>
            </a:r>
            <a:r>
              <a:rPr lang="en-US" altLang="zh-CN">
                <a:latin typeface="Times New Roman" panose="02020603050405020304" charset="0"/>
                <a:cs typeface="Times New Roman" panose="02020603050405020304" charset="0"/>
                <a:sym typeface="+mn-ea"/>
              </a:rPr>
              <a:t>contingencies function?</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8785" y="553085"/>
            <a:ext cx="11158855" cy="2861310"/>
          </a:xfrm>
          <a:prstGeom prst="rect">
            <a:avLst/>
          </a:prstGeom>
          <a:noFill/>
        </p:spPr>
        <p:txBody>
          <a:bodyPr wrap="square" rtlCol="0" anchor="t">
            <a:spAutoFit/>
          </a:bodyPr>
          <a:lstStyle/>
          <a:p>
            <a:r>
              <a:rPr lang="en-US" altLang="zh-CN" b="1">
                <a:latin typeface="Times New Roman" panose="02020603050405020304" charset="0"/>
                <a:cs typeface="Times New Roman" panose="02020603050405020304" charset="0"/>
              </a:rPr>
              <a:t>(1) The environmental stability contingency affects mechanistic structure (Pennings 1992).</a:t>
            </a:r>
          </a:p>
          <a:p>
            <a:r>
              <a:rPr lang="en-US" altLang="zh-CN">
                <a:latin typeface="Times New Roman" panose="02020603050405020304" charset="0"/>
                <a:cs typeface="Times New Roman" panose="02020603050405020304" charset="0"/>
              </a:rPr>
              <a:t>The rate of technological and market change in the environment of an organization affects whether its structure is </a:t>
            </a:r>
            <a:r>
              <a:rPr lang="en-US" altLang="zh-CN" b="1">
                <a:solidFill>
                  <a:srgbClr val="C00000"/>
                </a:solidFill>
                <a:latin typeface="Times New Roman" panose="02020603050405020304" charset="0"/>
                <a:cs typeface="Times New Roman" panose="02020603050405020304" charset="0"/>
              </a:rPr>
              <a:t>mechanistic </a:t>
            </a:r>
            <a:r>
              <a:rPr lang="en-US" altLang="zh-CN">
                <a:latin typeface="Times New Roman" panose="02020603050405020304" charset="0"/>
                <a:cs typeface="Times New Roman" panose="02020603050405020304" charset="0"/>
              </a:rPr>
              <a:t>(i.e., hierarchical) or </a:t>
            </a:r>
            <a:r>
              <a:rPr lang="en-US" altLang="zh-CN" b="1">
                <a:solidFill>
                  <a:srgbClr val="C00000"/>
                </a:solidFill>
                <a:latin typeface="Times New Roman" panose="02020603050405020304" charset="0"/>
                <a:cs typeface="Times New Roman" panose="02020603050405020304" charset="0"/>
              </a:rPr>
              <a:t>organic </a:t>
            </a:r>
            <a:r>
              <a:rPr lang="en-US" altLang="zh-CN">
                <a:latin typeface="Times New Roman" panose="02020603050405020304" charset="0"/>
                <a:cs typeface="Times New Roman" panose="02020603050405020304" charset="0"/>
              </a:rPr>
              <a:t>(i.e., participatory; Burns and Stalker 1961).</a:t>
            </a:r>
          </a:p>
          <a:p>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mechanistic structure: stable environment; routine operations; upper levels make decisions; centralized control fosters efficiency</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organic structure: unstable environment; innovation; decentralized decision making fosters innovation</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indent="0">
              <a:buFont typeface="Wingdings" panose="05000000000000000000" charset="0"/>
              <a:buNone/>
            </a:pPr>
            <a:r>
              <a:rPr lang="en-US" altLang="zh-CN">
                <a:latin typeface="Times New Roman" panose="02020603050405020304" charset="0"/>
                <a:cs typeface="Times New Roman" panose="02020603050405020304" charset="0"/>
              </a:rPr>
              <a:t>An organization that has the misfitting, mechanistic structure in an unstable environment is unable to innovate and so becomes ineffective (Burns and Stalker 1961).</a:t>
            </a:r>
          </a:p>
        </p:txBody>
      </p:sp>
      <p:sp>
        <p:nvSpPr>
          <p:cNvPr id="3" name="文本框 2"/>
          <p:cNvSpPr txBox="1"/>
          <p:nvPr/>
        </p:nvSpPr>
        <p:spPr>
          <a:xfrm>
            <a:off x="438785" y="3719830"/>
            <a:ext cx="11158855" cy="3138170"/>
          </a:xfrm>
          <a:prstGeom prst="rect">
            <a:avLst/>
          </a:prstGeom>
          <a:noFill/>
        </p:spPr>
        <p:txBody>
          <a:bodyPr wrap="square" rtlCol="0" anchor="t">
            <a:spAutoFit/>
          </a:bodyPr>
          <a:lstStyle/>
          <a:p>
            <a:r>
              <a:rPr lang="en-US" altLang="zh-CN" b="1">
                <a:latin typeface="Times New Roman" panose="02020603050405020304" charset="0"/>
                <a:cs typeface="Times New Roman" panose="02020603050405020304" charset="0"/>
              </a:rPr>
              <a:t>(2) The size contingency affects bureaucratic structure.</a:t>
            </a:r>
          </a:p>
          <a:p>
            <a:r>
              <a:rPr lang="en-US" altLang="zh-CN">
                <a:latin typeface="Times New Roman" panose="02020603050405020304" charset="0"/>
                <a:cs typeface="Times New Roman" panose="02020603050405020304" charset="0"/>
              </a:rPr>
              <a:t>The size of an organization, that is, the number of its employees, affects the degree to which its structure is bureaucratic, for example, rule-governed, and is decentralized (Pugh and Hickson 1976; Pugh and Hinings 1976).</a:t>
            </a:r>
          </a:p>
          <a:p>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bureaucratic structure: large size; repetitive operations and administration; decision making by rules; inexpensive and efficient </a:t>
            </a:r>
            <a:r>
              <a:rPr lang="en-US" altLang="zh-CN">
                <a:latin typeface="Times New Roman" panose="02020603050405020304" charset="0"/>
                <a:cs typeface="Times New Roman" panose="02020603050405020304" charset="0"/>
                <a:sym typeface="+mn-ea"/>
              </a:rPr>
              <a:t>decision making; </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unbureaucratic </a:t>
            </a:r>
            <a:r>
              <a:rPr lang="en-US" altLang="zh-CN">
                <a:latin typeface="Times New Roman" panose="02020603050405020304" charset="0"/>
                <a:cs typeface="Times New Roman" panose="02020603050405020304" charset="0"/>
                <a:sym typeface="+mn-ea"/>
              </a:rPr>
              <a:t>structure</a:t>
            </a:r>
            <a:r>
              <a:rPr lang="en-US" altLang="zh-CN">
                <a:latin typeface="Times New Roman" panose="02020603050405020304" charset="0"/>
                <a:cs typeface="Times New Roman" panose="02020603050405020304" charset="0"/>
              </a:rPr>
              <a:t>: small organization; not rule-governed; centralized control; top management make almost all the decisions;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indent="0">
              <a:buFont typeface="Wingdings" panose="05000000000000000000" charset="0"/>
              <a:buNone/>
            </a:pPr>
            <a:r>
              <a:rPr lang="en-US" altLang="zh-CN">
                <a:latin typeface="Times New Roman" panose="02020603050405020304" charset="0"/>
                <a:cs typeface="Times New Roman" panose="02020603050405020304" charset="0"/>
              </a:rPr>
              <a:t>A large organization that seeks to use the misfitting, simple structure will find top management overwhelmed by the number of decisions it needs to make, so that the organization becomes ineffective.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6710" y="443865"/>
            <a:ext cx="11308080" cy="2861310"/>
          </a:xfrm>
          <a:prstGeom prst="rect">
            <a:avLst/>
          </a:prstGeom>
          <a:noFill/>
        </p:spPr>
        <p:txBody>
          <a:bodyPr wrap="square" rtlCol="0" anchor="t">
            <a:spAutoFit/>
          </a:bodyPr>
          <a:lstStyle/>
          <a:p>
            <a:r>
              <a:rPr lang="en-US" altLang="zh-CN" b="1">
                <a:latin typeface="Times New Roman" panose="02020603050405020304" charset="0"/>
                <a:cs typeface="Times New Roman" panose="02020603050405020304" charset="0"/>
              </a:rPr>
              <a:t>(3) The strategy contingency affects divisional structure.</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functional structure: undiversified strategy; all its activities are focused on a single product or service; specialization by function (e.g., departments of production, marketing, etc).</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divisional structure: diversified strategy; diverse activities serving various product-markets; coordinating each product or service in its own division</a:t>
            </a: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An organization with a diversified strategy that seeks to use the misfitting, functional structure will find top management overwhelmed by the number of decisions and also suffer lack of responsiveness to markets, so that the organization becomes ineffective.</a:t>
            </a:r>
          </a:p>
          <a:p>
            <a:endParaRPr lang="zh-CN" altLang="en-US">
              <a:latin typeface="Times New Roman" panose="02020603050405020304" charset="0"/>
              <a:cs typeface="Times New Roman" panose="02020603050405020304" charset="0"/>
            </a:endParaRPr>
          </a:p>
        </p:txBody>
      </p:sp>
      <p:sp>
        <p:nvSpPr>
          <p:cNvPr id="5" name="文本框 4"/>
          <p:cNvSpPr txBox="1"/>
          <p:nvPr/>
        </p:nvSpPr>
        <p:spPr>
          <a:xfrm>
            <a:off x="346710" y="3736975"/>
            <a:ext cx="11308715" cy="2861310"/>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Contingency theory is to be distinguished from universalistic theories of organization.</a:t>
            </a:r>
          </a:p>
          <a:p>
            <a:endParaRPr lang="zh-CN" altLang="en-US">
              <a:latin typeface="Times New Roman" panose="02020603050405020304" charset="0"/>
              <a:cs typeface="Times New Roman" panose="02020603050405020304" charset="0"/>
            </a:endParaRPr>
          </a:p>
          <a:p>
            <a:r>
              <a:rPr lang="en-US" altLang="zh-CN" b="1">
                <a:latin typeface="Times New Roman" panose="02020603050405020304" charset="0"/>
                <a:cs typeface="Times New Roman" panose="02020603050405020304" charset="0"/>
                <a:sym typeface="+mn-ea"/>
              </a:rPr>
              <a:t>Universalistic theories</a:t>
            </a:r>
            <a:r>
              <a:rPr lang="en-US" altLang="zh-CN">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rPr>
              <a:t>there is “one best way” to organize, meaning that </a:t>
            </a:r>
            <a:r>
              <a:rPr lang="en-US" altLang="zh-CN" b="1">
                <a:solidFill>
                  <a:srgbClr val="C00000"/>
                </a:solidFill>
                <a:latin typeface="Times New Roman" panose="02020603050405020304" charset="0"/>
                <a:cs typeface="Times New Roman" panose="02020603050405020304" charset="0"/>
              </a:rPr>
              <a:t>maximum </a:t>
            </a:r>
            <a:r>
              <a:rPr lang="en-US" altLang="zh-CN">
                <a:latin typeface="Times New Roman" panose="02020603050405020304" charset="0"/>
                <a:cs typeface="Times New Roman" panose="02020603050405020304" charset="0"/>
              </a:rPr>
              <a:t>organizational performance comes from the </a:t>
            </a:r>
            <a:r>
              <a:rPr lang="en-US" altLang="zh-CN" b="1">
                <a:solidFill>
                  <a:srgbClr val="C00000"/>
                </a:solidFill>
                <a:latin typeface="Times New Roman" panose="02020603050405020304" charset="0"/>
                <a:cs typeface="Times New Roman" panose="02020603050405020304" charset="0"/>
              </a:rPr>
              <a:t>maximum </a:t>
            </a:r>
            <a:r>
              <a:rPr lang="en-US" altLang="zh-CN">
                <a:latin typeface="Times New Roman" panose="02020603050405020304" charset="0"/>
                <a:cs typeface="Times New Roman" panose="02020603050405020304" charset="0"/>
              </a:rPr>
              <a:t>level of a structural variable.</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Classical management: </a:t>
            </a:r>
            <a:r>
              <a:rPr lang="en-US" altLang="zh-CN" b="1">
                <a:solidFill>
                  <a:srgbClr val="C00000"/>
                </a:solidFill>
                <a:latin typeface="Times New Roman" panose="02020603050405020304" charset="0"/>
                <a:cs typeface="Times New Roman" panose="02020603050405020304" charset="0"/>
              </a:rPr>
              <a:t>maximum </a:t>
            </a:r>
            <a:r>
              <a:rPr lang="en-US" altLang="zh-CN">
                <a:latin typeface="Times New Roman" panose="02020603050405020304" charset="0"/>
                <a:cs typeface="Times New Roman" panose="02020603050405020304" charset="0"/>
              </a:rPr>
              <a:t>organizational performance results from </a:t>
            </a:r>
            <a:r>
              <a:rPr lang="en-US" altLang="zh-CN" b="1">
                <a:solidFill>
                  <a:srgbClr val="C00000"/>
                </a:solidFill>
                <a:latin typeface="Times New Roman" panose="02020603050405020304" charset="0"/>
                <a:cs typeface="Times New Roman" panose="02020603050405020304" charset="0"/>
              </a:rPr>
              <a:t>maximum </a:t>
            </a:r>
            <a:r>
              <a:rPr lang="en-US" altLang="zh-CN">
                <a:latin typeface="Times New Roman" panose="02020603050405020304" charset="0"/>
                <a:cs typeface="Times New Roman" panose="02020603050405020304" charset="0"/>
              </a:rPr>
              <a:t>formalization and specialization (Brech 1957)</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neo-human relations: organizational performance is </a:t>
            </a:r>
            <a:r>
              <a:rPr lang="en-US" altLang="zh-CN" b="1">
                <a:solidFill>
                  <a:srgbClr val="C00000"/>
                </a:solidFill>
                <a:latin typeface="Times New Roman" panose="02020603050405020304" charset="0"/>
                <a:cs typeface="Times New Roman" panose="02020603050405020304" charset="0"/>
              </a:rPr>
              <a:t>maximized </a:t>
            </a:r>
            <a:r>
              <a:rPr lang="en-US" altLang="zh-CN">
                <a:latin typeface="Times New Roman" panose="02020603050405020304" charset="0"/>
                <a:cs typeface="Times New Roman" panose="02020603050405020304" charset="0"/>
              </a:rPr>
              <a:t>by </a:t>
            </a:r>
            <a:r>
              <a:rPr lang="en-US" altLang="zh-CN" b="1">
                <a:solidFill>
                  <a:srgbClr val="C00000"/>
                </a:solidFill>
                <a:latin typeface="Times New Roman" panose="02020603050405020304" charset="0"/>
                <a:cs typeface="Times New Roman" panose="02020603050405020304" charset="0"/>
              </a:rPr>
              <a:t>maximizing </a:t>
            </a:r>
            <a:r>
              <a:rPr lang="en-US" altLang="zh-CN">
                <a:latin typeface="Times New Roman" panose="02020603050405020304" charset="0"/>
                <a:cs typeface="Times New Roman" panose="02020603050405020304" charset="0"/>
              </a:rPr>
              <a:t>participation (Likert 1961)</a:t>
            </a:r>
          </a:p>
          <a:p>
            <a:endParaRPr lang="en-US" altLang="zh-CN">
              <a:latin typeface="Times New Roman" panose="02020603050405020304" charset="0"/>
              <a:cs typeface="Times New Roman" panose="02020603050405020304" charset="0"/>
            </a:endParaRPr>
          </a:p>
          <a:p>
            <a:r>
              <a:rPr lang="en-US" altLang="zh-CN" b="1">
                <a:latin typeface="Times New Roman" panose="02020603050405020304" charset="0"/>
                <a:cs typeface="Times New Roman" panose="02020603050405020304" charset="0"/>
                <a:sym typeface="+mn-ea"/>
              </a:rPr>
              <a:t>Contingency theory</a:t>
            </a:r>
            <a:r>
              <a:rPr lang="en-US" altLang="zh-CN">
                <a:latin typeface="Times New Roman" panose="02020603050405020304" charset="0"/>
                <a:cs typeface="Times New Roman" panose="02020603050405020304" charset="0"/>
                <a:sym typeface="+mn-ea"/>
              </a:rPr>
              <a:t>: </a:t>
            </a:r>
            <a:r>
              <a:rPr lang="en-US" altLang="zh-CN">
                <a:latin typeface="Times New Roman" panose="02020603050405020304" charset="0"/>
                <a:cs typeface="Times New Roman" panose="02020603050405020304" charset="0"/>
              </a:rPr>
              <a:t>maximum performance as resulting from adopting, not the maximum, but rather the appropriate level of the structural variable that </a:t>
            </a:r>
            <a:r>
              <a:rPr lang="en-US" altLang="zh-CN" b="1">
                <a:solidFill>
                  <a:srgbClr val="C00000"/>
                </a:solidFill>
                <a:latin typeface="Times New Roman" panose="02020603050405020304" charset="0"/>
                <a:cs typeface="Times New Roman" panose="02020603050405020304" charset="0"/>
              </a:rPr>
              <a:t>fits </a:t>
            </a:r>
            <a:r>
              <a:rPr lang="en-US" altLang="zh-CN">
                <a:latin typeface="Times New Roman" panose="02020603050405020304" charset="0"/>
                <a:cs typeface="Times New Roman" panose="02020603050405020304" charset="0"/>
              </a:rPr>
              <a:t>the contingency.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8795" y="422910"/>
            <a:ext cx="4064000" cy="368300"/>
          </a:xfrm>
          <a:prstGeom prst="rect">
            <a:avLst/>
          </a:prstGeom>
          <a:noFill/>
        </p:spPr>
        <p:txBody>
          <a:bodyPr wrap="square" rtlCol="0">
            <a:spAutoFit/>
          </a:bodyPr>
          <a:lstStyle/>
          <a:p>
            <a:r>
              <a:rPr lang="en-US" altLang="zh-CN" b="1"/>
              <a:t>Questions</a:t>
            </a:r>
          </a:p>
        </p:txBody>
      </p:sp>
      <p:graphicFrame>
        <p:nvGraphicFramePr>
          <p:cNvPr id="4" name="表格 3"/>
          <p:cNvGraphicFramePr/>
          <p:nvPr>
            <p:custDataLst>
              <p:tags r:id="rId1"/>
            </p:custDataLst>
          </p:nvPr>
        </p:nvGraphicFramePr>
        <p:xfrm>
          <a:off x="1059180" y="1362710"/>
          <a:ext cx="8912225" cy="3425190"/>
        </p:xfrm>
        <a:graphic>
          <a:graphicData uri="http://schemas.openxmlformats.org/drawingml/2006/table">
            <a:tbl>
              <a:tblPr/>
              <a:tblGrid>
                <a:gridCol w="7785100">
                  <a:extLst>
                    <a:ext uri="{9D8B030D-6E8A-4147-A177-3AD203B41FA5}">
                      <a16:colId xmlns:a16="http://schemas.microsoft.com/office/drawing/2014/main" val="20000"/>
                    </a:ext>
                  </a:extLst>
                </a:gridCol>
                <a:gridCol w="1127125">
                  <a:extLst>
                    <a:ext uri="{9D8B030D-6E8A-4147-A177-3AD203B41FA5}">
                      <a16:colId xmlns:a16="http://schemas.microsoft.com/office/drawing/2014/main" val="20001"/>
                    </a:ext>
                  </a:extLst>
                </a:gridCol>
              </a:tblGrid>
              <a:tr h="2140585">
                <a:tc>
                  <a:txBody>
                    <a:bodyPr/>
                    <a:lstStyle/>
                    <a:p>
                      <a:pPr algn="just">
                        <a:lnSpc>
                          <a:spcPct val="115000"/>
                        </a:lnSpc>
                        <a:spcBef>
                          <a:spcPct val="0"/>
                        </a:spcBef>
                        <a:spcAft>
                          <a:spcPct val="0"/>
                        </a:spcAft>
                      </a:pPr>
                      <a:r>
                        <a:rPr lang="en-US" altLang="zh-CN" sz="1800">
                          <a:solidFill>
                            <a:srgbClr val="000000"/>
                          </a:solidFill>
                          <a:latin typeface="Times New Roman" panose="02020603050405020304"/>
                          <a:ea typeface="等线" panose="02010600030101010101" charset="-122"/>
                        </a:rPr>
                        <a:t> In Chapter 1 of The Contingency Theory of Organizations, is “fit” meant to be a descriptive label we give to organizations that happen to work well, or is it a causal property that actively produces higher performance? More concretely: when he says a structure “fits” a contingency, does he mean (a) the structure simply looks appropriate after the fact, (b) the structure contains specific mechanisms that generate better outcomes, or (c) some mixture of both?</a:t>
                      </a:r>
                    </a:p>
                  </a:txBody>
                  <a:tcPr marL="68580" marR="68580" marT="0" marB="0" anchor="b">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lnSpc>
                          <a:spcPct val="115000"/>
                        </a:lnSpc>
                        <a:spcBef>
                          <a:spcPct val="0"/>
                        </a:spcBef>
                        <a:spcAft>
                          <a:spcPct val="0"/>
                        </a:spcAft>
                      </a:pPr>
                      <a:r>
                        <a:rPr lang="en-US" altLang="zh-CN" sz="1800">
                          <a:solidFill>
                            <a:srgbClr val="000000"/>
                          </a:solidFill>
                          <a:latin typeface="Times New Roman" panose="02020603050405020304"/>
                          <a:ea typeface="等线" panose="02010600030101010101" charset="-122"/>
                        </a:rPr>
                        <a:t>Jinnan Hou</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1284605">
                <a:tc>
                  <a:txBody>
                    <a:bodyPr/>
                    <a:lstStyle/>
                    <a:p>
                      <a:pPr algn="just">
                        <a:lnSpc>
                          <a:spcPct val="115000"/>
                        </a:lnSpc>
                        <a:spcBef>
                          <a:spcPct val="0"/>
                        </a:spcBef>
                        <a:spcAft>
                          <a:spcPct val="0"/>
                        </a:spcAft>
                      </a:pPr>
                      <a:r>
                        <a:rPr lang="en-US" altLang="zh-CN" sz="1800">
                          <a:solidFill>
                            <a:srgbClr val="000000"/>
                          </a:solidFill>
                          <a:latin typeface="Times New Roman" panose="02020603050405020304"/>
                          <a:ea typeface="等线" panose="02010600030101010101" charset="-122"/>
                        </a:rPr>
                        <a:t>Donaldson allows that different organizations might reach effectiveness in different ways (what others call equifinality). Still, Chapter 1 sometimes reads as if there are clear structural answers to clear contingencies. How does he set limits on the idea that “many different structures can be equally good”?</a:t>
                      </a:r>
                    </a:p>
                  </a:txBody>
                  <a:tcPr marL="68580" marR="68580" marT="0" marB="0" anchor="b">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lnSpc>
                          <a:spcPct val="115000"/>
                        </a:lnSpc>
                        <a:spcBef>
                          <a:spcPct val="0"/>
                        </a:spcBef>
                        <a:spcAft>
                          <a:spcPct val="0"/>
                        </a:spcAft>
                      </a:pPr>
                      <a:r>
                        <a:rPr lang="en-US" altLang="zh-CN" sz="1800">
                          <a:solidFill>
                            <a:srgbClr val="000000"/>
                          </a:solidFill>
                          <a:latin typeface="Times New Roman" panose="02020603050405020304"/>
                          <a:ea typeface="等线" panose="02010600030101010101" charset="-122"/>
                        </a:rPr>
                        <a:t>Jinnan Hou</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E6867F-D731-F186-DA7B-984B80D83F59}"/>
              </a:ext>
            </a:extLst>
          </p:cNvPr>
          <p:cNvSpPr>
            <a:spLocks noGrp="1"/>
          </p:cNvSpPr>
          <p:nvPr>
            <p:ph type="title"/>
          </p:nvPr>
        </p:nvSpPr>
        <p:spPr/>
        <p:txBody>
          <a:bodyPr>
            <a:normAutofit/>
          </a:bodyPr>
          <a:lstStyle/>
          <a:p>
            <a:r>
              <a:rPr lang="en-US" altLang="zh-CN" sz="3200" b="1" dirty="0">
                <a:effectLst/>
                <a:latin typeface="Segoe UI" panose="020B0502040204020203" pitchFamily="34" charset="0"/>
                <a:cs typeface="Segoe UI" panose="020B0502040204020203" pitchFamily="34" charset="0"/>
              </a:rPr>
              <a:t>T</a:t>
            </a:r>
            <a:r>
              <a:rPr lang="en-US" altLang="zh-CN" sz="3200" b="1" dirty="0">
                <a:latin typeface="Segoe UI" panose="020B0502040204020203" pitchFamily="34" charset="0"/>
                <a:cs typeface="Segoe UI" panose="020B0502040204020203" pitchFamily="34" charset="0"/>
              </a:rPr>
              <a:t>he Arise of Modern Business Enterprises</a:t>
            </a:r>
            <a:endParaRPr lang="zh-CN" altLang="en-US" sz="3200" dirty="0"/>
          </a:p>
        </p:txBody>
      </p:sp>
      <p:sp>
        <p:nvSpPr>
          <p:cNvPr id="3" name="内容占位符 2">
            <a:extLst>
              <a:ext uri="{FF2B5EF4-FFF2-40B4-BE49-F238E27FC236}">
                <a16:creationId xmlns:a16="http://schemas.microsoft.com/office/drawing/2014/main" id="{B87611A0-8C0B-D747-61C0-5088E9422672}"/>
              </a:ext>
            </a:extLst>
          </p:cNvPr>
          <p:cNvSpPr>
            <a:spLocks noGrp="1"/>
          </p:cNvSpPr>
          <p:nvPr>
            <p:ph idx="1"/>
          </p:nvPr>
        </p:nvSpPr>
        <p:spPr>
          <a:xfrm>
            <a:off x="1849072" y="2202417"/>
            <a:ext cx="5545822" cy="4351338"/>
          </a:xfrm>
        </p:spPr>
        <p:txBody>
          <a:bodyPr/>
          <a:lstStyle/>
          <a:p>
            <a:pPr marL="0" indent="0">
              <a:buNone/>
            </a:pPr>
            <a:r>
              <a:rPr lang="en-US" altLang="zh-CN" dirty="0">
                <a:latin typeface="Segoe UI" panose="020B0502040204020203" pitchFamily="34" charset="0"/>
                <a:cs typeface="Segoe UI" panose="020B0502040204020203" pitchFamily="34" charset="0"/>
              </a:rPr>
              <a:t>	Technology</a:t>
            </a:r>
          </a:p>
          <a:p>
            <a:pPr marL="0" indent="0">
              <a:buNone/>
            </a:pPr>
            <a:r>
              <a:rPr lang="en-US" altLang="zh-CN" sz="2400" dirty="0">
                <a:latin typeface="Segoe UI" panose="020B0502040204020203" pitchFamily="34" charset="0"/>
                <a:cs typeface="Segoe UI" panose="020B0502040204020203" pitchFamily="34" charset="0"/>
              </a:rPr>
              <a:t>Advance in</a:t>
            </a:r>
          </a:p>
          <a:p>
            <a:r>
              <a:rPr lang="en-US" altLang="zh-CN" sz="2000" dirty="0">
                <a:latin typeface="Segoe UI" panose="020B0502040204020203" pitchFamily="34" charset="0"/>
                <a:cs typeface="Segoe UI" panose="020B0502040204020203" pitchFamily="34" charset="0"/>
              </a:rPr>
              <a:t>Assembly line</a:t>
            </a:r>
          </a:p>
          <a:p>
            <a:r>
              <a:rPr lang="en-US" altLang="zh-CN" sz="2000" dirty="0">
                <a:latin typeface="Segoe UI" panose="020B0502040204020203" pitchFamily="34" charset="0"/>
                <a:cs typeface="Segoe UI" panose="020B0502040204020203" pitchFamily="34" charset="0"/>
              </a:rPr>
              <a:t>Electricity</a:t>
            </a:r>
          </a:p>
          <a:p>
            <a:r>
              <a:rPr lang="en-US" altLang="zh-CN" sz="2000" dirty="0">
                <a:latin typeface="Segoe UI" panose="020B0502040204020203" pitchFamily="34" charset="0"/>
                <a:cs typeface="Segoe UI" panose="020B0502040204020203" pitchFamily="34" charset="0"/>
              </a:rPr>
              <a:t>Communication</a:t>
            </a:r>
          </a:p>
          <a:p>
            <a:r>
              <a:rPr lang="en-US" altLang="zh-CN" sz="2000" dirty="0">
                <a:latin typeface="Segoe UI" panose="020B0502040204020203" pitchFamily="34" charset="0"/>
                <a:cs typeface="Segoe UI" panose="020B0502040204020203" pitchFamily="34" charset="0"/>
              </a:rPr>
              <a:t>Transportation</a:t>
            </a:r>
          </a:p>
          <a:p>
            <a:r>
              <a:rPr lang="en-US" altLang="zh-CN" sz="2000" dirty="0">
                <a:latin typeface="Segoe UI" panose="020B0502040204020203" pitchFamily="34" charset="0"/>
                <a:cs typeface="Segoe UI" panose="020B0502040204020203" pitchFamily="34" charset="0"/>
              </a:rPr>
              <a:t>Mass production of steel</a:t>
            </a:r>
          </a:p>
          <a:p>
            <a:r>
              <a:rPr lang="en-US" altLang="zh-CN" sz="2000" dirty="0">
                <a:latin typeface="Segoe UI" panose="020B0502040204020203" pitchFamily="34" charset="0"/>
                <a:cs typeface="Segoe UI" panose="020B0502040204020203" pitchFamily="34" charset="0"/>
              </a:rPr>
              <a:t>…</a:t>
            </a:r>
            <a:endParaRPr lang="zh-CN" altLang="en-US" sz="2000" dirty="0">
              <a:latin typeface="Segoe UI" panose="020B0502040204020203" pitchFamily="34" charset="0"/>
              <a:cs typeface="Segoe UI" panose="020B0502040204020203" pitchFamily="34" charset="0"/>
            </a:endParaRPr>
          </a:p>
        </p:txBody>
      </p:sp>
      <p:cxnSp>
        <p:nvCxnSpPr>
          <p:cNvPr id="5" name="直接连接符 4">
            <a:extLst>
              <a:ext uri="{FF2B5EF4-FFF2-40B4-BE49-F238E27FC236}">
                <a16:creationId xmlns:a16="http://schemas.microsoft.com/office/drawing/2014/main" id="{A5B05C1E-7770-288B-4187-B8D4299F8B5C}"/>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0E742428-F264-D9ED-6FD7-6BB3FB7D5A41}"/>
              </a:ext>
            </a:extLst>
          </p:cNvPr>
          <p:cNvSpPr txBox="1"/>
          <p:nvPr/>
        </p:nvSpPr>
        <p:spPr>
          <a:xfrm>
            <a:off x="838200" y="1346471"/>
            <a:ext cx="5581913" cy="954107"/>
          </a:xfrm>
          <a:prstGeom prst="rect">
            <a:avLst/>
          </a:prstGeom>
          <a:noFill/>
        </p:spPr>
        <p:txBody>
          <a:bodyPr wrap="none" rtlCol="0">
            <a:spAutoFit/>
          </a:bodyPr>
          <a:lstStyle/>
          <a:p>
            <a:r>
              <a:rPr lang="en-US" altLang="zh-CN" sz="2800" dirty="0">
                <a:latin typeface="Segoe UI" panose="020B0502040204020203" pitchFamily="34" charset="0"/>
                <a:cs typeface="Segoe UI" panose="020B0502040204020203" pitchFamily="34" charset="0"/>
              </a:rPr>
              <a:t>Two themes for early 20th century</a:t>
            </a:r>
          </a:p>
          <a:p>
            <a:endParaRPr lang="zh-CN" altLang="en-US" sz="2800" dirty="0"/>
          </a:p>
        </p:txBody>
      </p:sp>
      <p:sp>
        <p:nvSpPr>
          <p:cNvPr id="8" name="内容占位符 2">
            <a:extLst>
              <a:ext uri="{FF2B5EF4-FFF2-40B4-BE49-F238E27FC236}">
                <a16:creationId xmlns:a16="http://schemas.microsoft.com/office/drawing/2014/main" id="{C611EF66-1289-0D2A-74AF-17EA88D12866}"/>
              </a:ext>
            </a:extLst>
          </p:cNvPr>
          <p:cNvSpPr txBox="1">
            <a:spLocks/>
          </p:cNvSpPr>
          <p:nvPr/>
        </p:nvSpPr>
        <p:spPr>
          <a:xfrm>
            <a:off x="5843630" y="2202417"/>
            <a:ext cx="55458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a:latin typeface="Segoe UI" panose="020B0502040204020203" pitchFamily="34" charset="0"/>
                <a:cs typeface="Segoe UI" panose="020B0502040204020203" pitchFamily="34" charset="0"/>
              </a:rPr>
              <a:t>	Uncertainty</a:t>
            </a:r>
          </a:p>
          <a:p>
            <a:pPr marL="0" indent="0">
              <a:buFont typeface="Arial" panose="020B0604020202020204" pitchFamily="34" charset="0"/>
              <a:buNone/>
            </a:pPr>
            <a:r>
              <a:rPr lang="en-US" altLang="zh-CN" sz="2400" dirty="0">
                <a:latin typeface="Segoe UI" panose="020B0502040204020203" pitchFamily="34" charset="0"/>
                <a:cs typeface="Segoe UI" panose="020B0502040204020203" pitchFamily="34" charset="0"/>
              </a:rPr>
              <a:t>Uncertainties about</a:t>
            </a:r>
          </a:p>
          <a:p>
            <a:r>
              <a:rPr lang="en-US" altLang="zh-CN" sz="2000" dirty="0">
                <a:latin typeface="Segoe UI" panose="020B0502040204020203" pitchFamily="34" charset="0"/>
                <a:cs typeface="Segoe UI" panose="020B0502040204020203" pitchFamily="34" charset="0"/>
              </a:rPr>
              <a:t>War</a:t>
            </a:r>
          </a:p>
          <a:p>
            <a:r>
              <a:rPr lang="en-US" altLang="zh-CN" sz="2000" dirty="0">
                <a:latin typeface="Segoe UI" panose="020B0502040204020203" pitchFamily="34" charset="0"/>
                <a:cs typeface="Segoe UI" panose="020B0502040204020203" pitchFamily="34" charset="0"/>
              </a:rPr>
              <a:t>Recession</a:t>
            </a:r>
          </a:p>
          <a:p>
            <a:r>
              <a:rPr lang="en-US" altLang="zh-CN" sz="2000" dirty="0">
                <a:latin typeface="Segoe UI" panose="020B0502040204020203" pitchFamily="34" charset="0"/>
                <a:cs typeface="Segoe UI" panose="020B0502040204020203" pitchFamily="34" charset="0"/>
              </a:rPr>
              <a:t>Demand</a:t>
            </a:r>
          </a:p>
          <a:p>
            <a:r>
              <a:rPr lang="en-US" altLang="zh-CN" sz="2000" dirty="0">
                <a:latin typeface="Segoe UI" panose="020B0502040204020203" pitchFamily="34" charset="0"/>
                <a:cs typeface="Segoe UI" panose="020B0502040204020203" pitchFamily="34" charset="0"/>
              </a:rPr>
              <a:t>Employment</a:t>
            </a:r>
          </a:p>
          <a:p>
            <a:r>
              <a:rPr lang="en-US" altLang="zh-CN" sz="2000" dirty="0">
                <a:latin typeface="Segoe UI" panose="020B0502040204020203" pitchFamily="34" charset="0"/>
                <a:cs typeface="Segoe UI" panose="020B0502040204020203" pitchFamily="34" charset="0"/>
              </a:rPr>
              <a:t>Tech</a:t>
            </a:r>
          </a:p>
        </p:txBody>
      </p:sp>
      <p:pic>
        <p:nvPicPr>
          <p:cNvPr id="1030" name="Picture 6">
            <a:extLst>
              <a:ext uri="{FF2B5EF4-FFF2-40B4-BE49-F238E27FC236}">
                <a16:creationId xmlns:a16="http://schemas.microsoft.com/office/drawing/2014/main" id="{A7303869-5901-542A-EAC8-7331C282E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541" y="3383746"/>
            <a:ext cx="2187453" cy="280869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a:extLst>
              <a:ext uri="{FF2B5EF4-FFF2-40B4-BE49-F238E27FC236}">
                <a16:creationId xmlns:a16="http://schemas.microsoft.com/office/drawing/2014/main" id="{4A364FDF-4A2D-EE6D-BE2E-A5FF6D9F2A21}"/>
              </a:ext>
            </a:extLst>
          </p:cNvPr>
          <p:cNvGrpSpPr/>
          <p:nvPr/>
        </p:nvGrpSpPr>
        <p:grpSpPr>
          <a:xfrm>
            <a:off x="6725639" y="5303834"/>
            <a:ext cx="2560158" cy="552353"/>
            <a:chOff x="6357733" y="4766938"/>
            <a:chExt cx="2560158" cy="552353"/>
          </a:xfrm>
        </p:grpSpPr>
        <p:sp>
          <p:nvSpPr>
            <p:cNvPr id="9" name="矩形: 圆角 8">
              <a:extLst>
                <a:ext uri="{FF2B5EF4-FFF2-40B4-BE49-F238E27FC236}">
                  <a16:creationId xmlns:a16="http://schemas.microsoft.com/office/drawing/2014/main" id="{E8DFDEEB-26EC-13FC-03A9-B6D080B7684B}"/>
                </a:ext>
              </a:extLst>
            </p:cNvPr>
            <p:cNvSpPr/>
            <p:nvPr/>
          </p:nvSpPr>
          <p:spPr>
            <a:xfrm>
              <a:off x="6357733" y="4766938"/>
              <a:ext cx="2344195" cy="552353"/>
            </a:xfrm>
            <a:prstGeom prst="round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dirty="0">
                  <a:solidFill>
                    <a:schemeClr val="tx1"/>
                  </a:solidFill>
                  <a:latin typeface="Segoe UI" panose="020B0502040204020203" pitchFamily="34" charset="0"/>
                  <a:cs typeface="Segoe UI" panose="020B0502040204020203" pitchFamily="34" charset="0"/>
                </a:rPr>
                <a:t>General equilibrium!</a:t>
              </a:r>
              <a:endParaRPr lang="zh-CN" altLang="en-US" dirty="0">
                <a:solidFill>
                  <a:schemeClr val="tx1"/>
                </a:solidFill>
                <a:latin typeface="Segoe UI" panose="020B0502040204020203" pitchFamily="34" charset="0"/>
                <a:cs typeface="Segoe UI" panose="020B0502040204020203" pitchFamily="34" charset="0"/>
              </a:endParaRPr>
            </a:p>
          </p:txBody>
        </p:sp>
        <p:sp>
          <p:nvSpPr>
            <p:cNvPr id="10" name="等腰三角形 9">
              <a:extLst>
                <a:ext uri="{FF2B5EF4-FFF2-40B4-BE49-F238E27FC236}">
                  <a16:creationId xmlns:a16="http://schemas.microsoft.com/office/drawing/2014/main" id="{C794791D-B903-1341-7535-AD4062E2B532}"/>
                </a:ext>
              </a:extLst>
            </p:cNvPr>
            <p:cNvSpPr/>
            <p:nvPr/>
          </p:nvSpPr>
          <p:spPr>
            <a:xfrm rot="2846701">
              <a:off x="8620583" y="4897352"/>
              <a:ext cx="162690" cy="431926"/>
            </a:xfrm>
            <a:prstGeom prst="triangle">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FA59438A-CF8C-3B10-E4FE-5595E9B8A86D}"/>
              </a:ext>
            </a:extLst>
          </p:cNvPr>
          <p:cNvSpPr txBox="1"/>
          <p:nvPr/>
        </p:nvSpPr>
        <p:spPr>
          <a:xfrm>
            <a:off x="9010396" y="3014414"/>
            <a:ext cx="1416798" cy="369332"/>
          </a:xfrm>
          <a:prstGeom prst="rect">
            <a:avLst/>
          </a:prstGeom>
          <a:noFill/>
        </p:spPr>
        <p:txBody>
          <a:bodyPr wrap="none" rtlCol="0">
            <a:spAutoFit/>
          </a:bodyPr>
          <a:lstStyle/>
          <a:p>
            <a:r>
              <a:rPr lang="en-US" altLang="zh-CN" dirty="0">
                <a:latin typeface="Segoe UI" panose="020B0502040204020203" pitchFamily="34" charset="0"/>
                <a:cs typeface="Segoe UI" panose="020B0502040204020203" pitchFamily="34" charset="0"/>
              </a:rPr>
              <a:t>Léon Walras</a:t>
            </a:r>
          </a:p>
        </p:txBody>
      </p:sp>
      <p:sp>
        <p:nvSpPr>
          <p:cNvPr id="14" name="文本框 13">
            <a:extLst>
              <a:ext uri="{FF2B5EF4-FFF2-40B4-BE49-F238E27FC236}">
                <a16:creationId xmlns:a16="http://schemas.microsoft.com/office/drawing/2014/main" id="{BE93AE27-73BD-FCC1-58C1-AD97F4217EED}"/>
              </a:ext>
            </a:extLst>
          </p:cNvPr>
          <p:cNvSpPr txBox="1"/>
          <p:nvPr/>
        </p:nvSpPr>
        <p:spPr>
          <a:xfrm>
            <a:off x="9455803" y="6192436"/>
            <a:ext cx="1484252" cy="276999"/>
          </a:xfrm>
          <a:prstGeom prst="rect">
            <a:avLst/>
          </a:prstGeom>
          <a:noFill/>
        </p:spPr>
        <p:txBody>
          <a:bodyPr wrap="none" rtlCol="0">
            <a:spAutoFit/>
          </a:bodyPr>
          <a:lstStyle/>
          <a:p>
            <a:r>
              <a:rPr lang="en-US" altLang="zh-CN" sz="1200" dirty="0">
                <a:latin typeface="Segoe UI" panose="020B0502040204020203" pitchFamily="34" charset="0"/>
                <a:cs typeface="Segoe UI" panose="020B0502040204020203" pitchFamily="34" charset="0"/>
              </a:rPr>
              <a:t>(Source: Wikipedia)</a:t>
            </a:r>
          </a:p>
        </p:txBody>
      </p:sp>
    </p:spTree>
    <p:extLst>
      <p:ext uri="{BB962C8B-B14F-4D97-AF65-F5344CB8AC3E}">
        <p14:creationId xmlns:p14="http://schemas.microsoft.com/office/powerpoint/2010/main" val="356506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7845" y="499745"/>
            <a:ext cx="6096000" cy="368300"/>
          </a:xfrm>
          <a:prstGeom prst="rect">
            <a:avLst/>
          </a:prstGeom>
          <a:noFill/>
        </p:spPr>
        <p:txBody>
          <a:bodyPr wrap="square" rtlCol="0" anchor="t">
            <a:spAutoFit/>
          </a:bodyPr>
          <a:lstStyle/>
          <a:p>
            <a:r>
              <a:rPr lang="en-US" altLang="zh-CN" b="1">
                <a:latin typeface="Times New Roman" panose="02020603050405020304" charset="0"/>
                <a:cs typeface="Times New Roman" panose="02020603050405020304" charset="0"/>
              </a:rPr>
              <a:t>2. A Formal Definition of Contingency Theory</a:t>
            </a:r>
          </a:p>
        </p:txBody>
      </p:sp>
      <p:sp>
        <p:nvSpPr>
          <p:cNvPr id="3" name="文本框 2"/>
          <p:cNvSpPr txBox="1"/>
          <p:nvPr/>
        </p:nvSpPr>
        <p:spPr>
          <a:xfrm>
            <a:off x="537845" y="1170940"/>
            <a:ext cx="11165205" cy="369252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The contingency theory of organizations is a subset of the contingency approach in science.</a:t>
            </a:r>
          </a:p>
          <a:p>
            <a:endParaRPr lang="en-US" altLang="zh-CN">
              <a:latin typeface="Times New Roman" panose="02020603050405020304" charset="0"/>
              <a:cs typeface="Times New Roman" panose="02020603050405020304" charset="0"/>
              <a:sym typeface="+mn-ea"/>
            </a:endParaRPr>
          </a:p>
          <a:p>
            <a:r>
              <a:rPr lang="en-US" altLang="zh-CN">
                <a:latin typeface="Times New Roman" panose="02020603050405020304" charset="0"/>
                <a:cs typeface="Times New Roman" panose="02020603050405020304" charset="0"/>
              </a:rPr>
              <a:t>In the contingency theory of organizations, the relationship is between some </a:t>
            </a:r>
            <a:r>
              <a:rPr lang="en-US" altLang="zh-CN" b="1">
                <a:solidFill>
                  <a:srgbClr val="C00000"/>
                </a:solidFill>
                <a:latin typeface="Times New Roman" panose="02020603050405020304" charset="0"/>
                <a:cs typeface="Times New Roman" panose="02020603050405020304" charset="0"/>
              </a:rPr>
              <a:t>characteristic of the organization</a:t>
            </a:r>
            <a:r>
              <a:rPr lang="en-US" altLang="zh-CN">
                <a:latin typeface="Times New Roman" panose="02020603050405020304" charset="0"/>
                <a:cs typeface="Times New Roman" panose="02020603050405020304" charset="0"/>
              </a:rPr>
              <a:t> and </a:t>
            </a:r>
            <a:r>
              <a:rPr lang="en-US" altLang="zh-CN" b="1">
                <a:solidFill>
                  <a:srgbClr val="C00000"/>
                </a:solidFill>
                <a:latin typeface="Times New Roman" panose="02020603050405020304" charset="0"/>
                <a:cs typeface="Times New Roman" panose="02020603050405020304" charset="0"/>
              </a:rPr>
              <a:t>effectiveness</a:t>
            </a:r>
            <a:r>
              <a:rPr lang="en-US" altLang="zh-CN">
                <a:latin typeface="Times New Roman" panose="02020603050405020304" charset="0"/>
                <a:cs typeface="Times New Roman" panose="02020603050405020304" charset="0"/>
              </a:rPr>
              <a:t>. Thus the contingency factor determines which characteristic produces high levels of effectiveness of the organization.</a:t>
            </a:r>
          </a:p>
          <a:p>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Organizational effectiveness can have a broad meaning that includes efficiency, profitability (Child 1975), employee satisfaction (Dewar and Werbel 1979), innovation rate (Hage and Dewar 1973), or patient well-being (Alexander and Randolph 1985; see also Pennings 1992).</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Organizational effectiveness can be defined as the ability of the organization to attain the goals set by itself (Parsons 1961), or by its ability to function well as a system (Yuchtman and Seashore 1967), or by its ability to satisfy its stakeholders (Pfeffer and Salancik 1978; Pickle and Friedlander 1967).</a:t>
            </a:r>
          </a:p>
        </p:txBody>
      </p:sp>
      <p:sp>
        <p:nvSpPr>
          <p:cNvPr id="4" name="文本框 3"/>
          <p:cNvSpPr txBox="1"/>
          <p:nvPr/>
        </p:nvSpPr>
        <p:spPr>
          <a:xfrm>
            <a:off x="9910445" y="1233805"/>
            <a:ext cx="311785" cy="368300"/>
          </a:xfrm>
          <a:prstGeom prst="rect">
            <a:avLst/>
          </a:prstGeom>
          <a:noFill/>
          <a:ln>
            <a:solidFill>
              <a:schemeClr val="tx1"/>
            </a:solidFill>
          </a:ln>
        </p:spPr>
        <p:txBody>
          <a:bodyPr wrap="square" rtlCol="0">
            <a:spAutoFit/>
          </a:bodyPr>
          <a:lstStyle/>
          <a:p>
            <a:r>
              <a:rPr lang="en-US" altLang="zh-CN"/>
              <a:t>X </a:t>
            </a:r>
          </a:p>
        </p:txBody>
      </p:sp>
      <p:sp>
        <p:nvSpPr>
          <p:cNvPr id="5" name="文本框 4"/>
          <p:cNvSpPr txBox="1"/>
          <p:nvPr/>
        </p:nvSpPr>
        <p:spPr>
          <a:xfrm>
            <a:off x="11316970" y="1233805"/>
            <a:ext cx="311785" cy="368300"/>
          </a:xfrm>
          <a:prstGeom prst="rect">
            <a:avLst/>
          </a:prstGeom>
          <a:noFill/>
          <a:ln>
            <a:solidFill>
              <a:schemeClr val="tx1"/>
            </a:solidFill>
          </a:ln>
        </p:spPr>
        <p:txBody>
          <a:bodyPr wrap="square" rtlCol="0">
            <a:spAutoFit/>
          </a:bodyPr>
          <a:lstStyle/>
          <a:p>
            <a:r>
              <a:rPr lang="en-US" altLang="zh-CN"/>
              <a:t>Y </a:t>
            </a:r>
          </a:p>
        </p:txBody>
      </p:sp>
      <p:sp>
        <p:nvSpPr>
          <p:cNvPr id="6" name="文本框 5"/>
          <p:cNvSpPr txBox="1"/>
          <p:nvPr/>
        </p:nvSpPr>
        <p:spPr>
          <a:xfrm>
            <a:off x="10560685" y="596265"/>
            <a:ext cx="417195" cy="368300"/>
          </a:xfrm>
          <a:prstGeom prst="rect">
            <a:avLst/>
          </a:prstGeom>
          <a:noFill/>
          <a:ln>
            <a:solidFill>
              <a:schemeClr val="tx1"/>
            </a:solidFill>
          </a:ln>
        </p:spPr>
        <p:txBody>
          <a:bodyPr wrap="square" rtlCol="0">
            <a:spAutoFit/>
          </a:bodyPr>
          <a:lstStyle/>
          <a:p>
            <a:r>
              <a:rPr lang="en-US" altLang="zh-CN"/>
              <a:t>W</a:t>
            </a:r>
          </a:p>
        </p:txBody>
      </p:sp>
      <p:cxnSp>
        <p:nvCxnSpPr>
          <p:cNvPr id="7" name="直接箭头连接符 6"/>
          <p:cNvCxnSpPr>
            <a:stCxn id="4" idx="3"/>
            <a:endCxn id="5" idx="1"/>
          </p:cNvCxnSpPr>
          <p:nvPr/>
        </p:nvCxnSpPr>
        <p:spPr>
          <a:xfrm>
            <a:off x="10222230" y="1417955"/>
            <a:ext cx="1094740" cy="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a:stCxn id="6" idx="2"/>
          </p:cNvCxnSpPr>
          <p:nvPr/>
        </p:nvCxnSpPr>
        <p:spPr>
          <a:xfrm>
            <a:off x="10769600" y="964565"/>
            <a:ext cx="0" cy="4540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1495" y="363855"/>
            <a:ext cx="6096000" cy="368300"/>
          </a:xfrm>
          <a:prstGeom prst="rect">
            <a:avLst/>
          </a:prstGeom>
          <a:noFill/>
        </p:spPr>
        <p:txBody>
          <a:bodyPr wrap="square" rtlCol="0" anchor="t">
            <a:spAutoFit/>
          </a:bodyPr>
          <a:lstStyle/>
          <a:p>
            <a:r>
              <a:rPr lang="en-US" altLang="zh-CN" b="1">
                <a:latin typeface="Times New Roman" panose="02020603050405020304" charset="0"/>
                <a:cs typeface="Times New Roman" panose="02020603050405020304" charset="0"/>
              </a:rPr>
              <a:t>3. The Core Contingency Theory Paradigm</a:t>
            </a:r>
          </a:p>
        </p:txBody>
      </p:sp>
      <p:sp>
        <p:nvSpPr>
          <p:cNvPr id="3" name="文本框 2"/>
          <p:cNvSpPr txBox="1"/>
          <p:nvPr/>
        </p:nvSpPr>
        <p:spPr>
          <a:xfrm>
            <a:off x="531495" y="1016635"/>
            <a:ext cx="10893425" cy="203009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Structural contingency theory contains three core elements that together form its core paradigm.</a:t>
            </a:r>
          </a:p>
          <a:p>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First, there is an </a:t>
            </a:r>
            <a:r>
              <a:rPr lang="en-US" altLang="zh-CN" b="1">
                <a:solidFill>
                  <a:srgbClr val="C00000"/>
                </a:solidFill>
                <a:latin typeface="Times New Roman" panose="02020603050405020304" charset="0"/>
                <a:cs typeface="Times New Roman" panose="02020603050405020304" charset="0"/>
              </a:rPr>
              <a:t>association </a:t>
            </a:r>
            <a:r>
              <a:rPr lang="en-US" altLang="zh-CN">
                <a:latin typeface="Times New Roman" panose="02020603050405020304" charset="0"/>
                <a:cs typeface="Times New Roman" panose="02020603050405020304" charset="0"/>
              </a:rPr>
              <a:t>between contingency and the organizational structure. </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Second, contingency </a:t>
            </a:r>
            <a:r>
              <a:rPr lang="en-US" altLang="zh-CN" b="1">
                <a:solidFill>
                  <a:srgbClr val="C00000"/>
                </a:solidFill>
                <a:latin typeface="Times New Roman" panose="02020603050405020304" charset="0"/>
                <a:cs typeface="Times New Roman" panose="02020603050405020304" charset="0"/>
              </a:rPr>
              <a:t>determines </a:t>
            </a:r>
            <a:r>
              <a:rPr lang="en-US" altLang="zh-CN">
                <a:latin typeface="Times New Roman" panose="02020603050405020304" charset="0"/>
                <a:cs typeface="Times New Roman" panose="02020603050405020304" charset="0"/>
              </a:rPr>
              <a:t>the organizational structure, because an organization that changes its contingency then, in consequence, changes its structure. </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Third, there is a </a:t>
            </a:r>
            <a:r>
              <a:rPr lang="en-US" altLang="zh-CN" b="1">
                <a:solidFill>
                  <a:srgbClr val="C00000"/>
                </a:solidFill>
                <a:latin typeface="Times New Roman" panose="02020603050405020304" charset="0"/>
                <a:cs typeface="Times New Roman" panose="02020603050405020304" charset="0"/>
              </a:rPr>
              <a:t>fit </a:t>
            </a:r>
            <a:r>
              <a:rPr lang="en-US" altLang="zh-CN">
                <a:latin typeface="Times New Roman" panose="02020603050405020304" charset="0"/>
                <a:cs typeface="Times New Roman" panose="02020603050405020304" charset="0"/>
              </a:rPr>
              <a:t>of some level of the organizational structural variable to each level of the contingency, which leads to higher performance, whereas misfit leads to lower performance. </a:t>
            </a:r>
            <a:r>
              <a:rPr lang="en-US" altLang="zh-CN" b="1">
                <a:solidFill>
                  <a:srgbClr val="C00000"/>
                </a:solidFill>
                <a:latin typeface="Times New Roman" panose="02020603050405020304" charset="0"/>
                <a:cs typeface="Times New Roman" panose="02020603050405020304" charset="0"/>
              </a:rPr>
              <a:t>(core)</a:t>
            </a:r>
          </a:p>
        </p:txBody>
      </p:sp>
      <p:sp>
        <p:nvSpPr>
          <p:cNvPr id="4" name="文本框 3"/>
          <p:cNvSpPr txBox="1"/>
          <p:nvPr/>
        </p:nvSpPr>
        <p:spPr>
          <a:xfrm>
            <a:off x="531495" y="3751580"/>
            <a:ext cx="10893425" cy="147637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(1) Association Between Contingency and Organizational Structure</a:t>
            </a:r>
          </a:p>
          <a:p>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Often these bivariate relationships are linear</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associations may be curvilinear: as the technology contingency increases, the span of control of the first-line supervisor first increases and then decreases (Woodward 1965).</a:t>
            </a:r>
          </a:p>
        </p:txBody>
      </p:sp>
      <p:sp>
        <p:nvSpPr>
          <p:cNvPr id="5" name="文本框 4"/>
          <p:cNvSpPr txBox="1"/>
          <p:nvPr/>
        </p:nvSpPr>
        <p:spPr>
          <a:xfrm>
            <a:off x="10726420" y="6024880"/>
            <a:ext cx="4064000" cy="368300"/>
          </a:xfrm>
          <a:prstGeom prst="rect">
            <a:avLst/>
          </a:prstGeom>
          <a:noFill/>
        </p:spPr>
        <p:txBody>
          <a:bodyPr wrap="square" rtlCol="0">
            <a:spAutoFit/>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850" y="431800"/>
            <a:ext cx="10151745" cy="368300"/>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(2) Contingency Change Causes Organizational Structural Change</a:t>
            </a:r>
          </a:p>
        </p:txBody>
      </p:sp>
      <p:sp>
        <p:nvSpPr>
          <p:cNvPr id="3" name="文本框 2"/>
          <p:cNvSpPr txBox="1"/>
          <p:nvPr/>
        </p:nvSpPr>
        <p:spPr>
          <a:xfrm>
            <a:off x="450850" y="1247775"/>
            <a:ext cx="11183620" cy="175323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Structural contingency theory deals with organizational change (</a:t>
            </a:r>
            <a:r>
              <a:rPr lang="en-US" altLang="zh-CN" b="1">
                <a:solidFill>
                  <a:srgbClr val="C00000"/>
                </a:solidFill>
                <a:latin typeface="Times New Roman" panose="02020603050405020304" charset="0"/>
                <a:cs typeface="Times New Roman" panose="02020603050405020304" charset="0"/>
              </a:rPr>
              <a:t>dynamic</a:t>
            </a:r>
            <a:r>
              <a:rPr lang="en-US" altLang="zh-CN">
                <a:latin typeface="Times New Roman" panose="02020603050405020304" charset="0"/>
                <a:cs typeface="Times New Roman" panose="02020603050405020304" charset="0"/>
              </a:rPr>
              <a:t>)</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Contingency causes structure in that change in contingency leads to change in structure (e.g., Burns and Stalker 1961; Chandler 1962): The changes in contingency lead the organization out of fit with the old structure, which lowers performance. Eventually the organization resolves this by adopting a new and better structure that fits the new level of the contingency, thereby restoring performance.</a:t>
            </a:r>
          </a:p>
        </p:txBody>
      </p:sp>
      <p:sp>
        <p:nvSpPr>
          <p:cNvPr id="4" name="文本框 3"/>
          <p:cNvSpPr txBox="1"/>
          <p:nvPr/>
        </p:nvSpPr>
        <p:spPr>
          <a:xfrm>
            <a:off x="450850" y="3801110"/>
            <a:ext cx="6096000" cy="368300"/>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(3) Fit Affects Performance</a:t>
            </a:r>
          </a:p>
        </p:txBody>
      </p:sp>
      <p:sp>
        <p:nvSpPr>
          <p:cNvPr id="5" name="文本框 4"/>
          <p:cNvSpPr txBox="1"/>
          <p:nvPr/>
        </p:nvSpPr>
        <p:spPr>
          <a:xfrm>
            <a:off x="450850" y="4495165"/>
            <a:ext cx="11183620" cy="147637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Contingency theories hold that there is a </a:t>
            </a:r>
            <a:r>
              <a:rPr lang="en-US" altLang="zh-CN" b="1">
                <a:solidFill>
                  <a:srgbClr val="C00000"/>
                </a:solidFill>
                <a:latin typeface="Times New Roman" panose="02020603050405020304" charset="0"/>
                <a:cs typeface="Times New Roman" panose="02020603050405020304" charset="0"/>
              </a:rPr>
              <a:t>fit </a:t>
            </a:r>
            <a:r>
              <a:rPr lang="en-US" altLang="zh-CN">
                <a:latin typeface="Times New Roman" panose="02020603050405020304" charset="0"/>
                <a:cs typeface="Times New Roman" panose="02020603050405020304" charset="0"/>
              </a:rPr>
              <a:t>between the organizational structure and contingency that </a:t>
            </a:r>
            <a:r>
              <a:rPr lang="en-US" altLang="zh-CN" b="1">
                <a:solidFill>
                  <a:srgbClr val="C00000"/>
                </a:solidFill>
                <a:latin typeface="Times New Roman" panose="02020603050405020304" charset="0"/>
                <a:cs typeface="Times New Roman" panose="02020603050405020304" charset="0"/>
              </a:rPr>
              <a:t>has a positive effect on performance</a:t>
            </a:r>
            <a:r>
              <a:rPr lang="en-US" altLang="zh-CN">
                <a:latin typeface="Times New Roman" panose="02020603050405020304" charset="0"/>
                <a:cs typeface="Times New Roman" panose="02020603050405020304" charset="0"/>
              </a:rPr>
              <a:t>.</a:t>
            </a:r>
          </a:p>
          <a:p>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Each contingency theory specifies the structures that fit its contingency, so that the fits and misfits are unique to that theory (e.g., divisional structure fits diversification, bureaucratic structure fits large size).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835" y="413385"/>
            <a:ext cx="6096000" cy="368300"/>
          </a:xfrm>
          <a:prstGeom prst="rect">
            <a:avLst/>
          </a:prstGeom>
          <a:noFill/>
        </p:spPr>
        <p:txBody>
          <a:bodyPr wrap="square" rtlCol="0" anchor="t">
            <a:spAutoFit/>
          </a:bodyPr>
          <a:lstStyle/>
          <a:p>
            <a:r>
              <a:rPr lang="en-US" altLang="zh-CN" b="1">
                <a:latin typeface="Times New Roman" panose="02020603050405020304" charset="0"/>
                <a:cs typeface="Times New Roman" panose="02020603050405020304" charset="0"/>
              </a:rPr>
              <a:t>4. Structural Adaptation to Regain Fit </a:t>
            </a:r>
            <a:r>
              <a:rPr lang="en-US" altLang="zh-CN" b="1">
                <a:latin typeface="Times New Roman" panose="02020603050405020304" charset="0"/>
                <a:cs typeface="Times New Roman" panose="02020603050405020304" charset="0"/>
                <a:sym typeface="+mn-ea"/>
              </a:rPr>
              <a:t>(SARFIT)</a:t>
            </a:r>
            <a:endParaRPr lang="en-US" altLang="zh-CN" b="1">
              <a:latin typeface="Times New Roman" panose="02020603050405020304" charset="0"/>
              <a:cs typeface="Times New Roman" panose="02020603050405020304" charset="0"/>
            </a:endParaRPr>
          </a:p>
        </p:txBody>
      </p:sp>
      <p:pic>
        <p:nvPicPr>
          <p:cNvPr id="3" name="图片 2"/>
          <p:cNvPicPr>
            <a:picLocks noChangeAspect="1"/>
          </p:cNvPicPr>
          <p:nvPr/>
        </p:nvPicPr>
        <p:blipFill>
          <a:blip r:embed="rId2"/>
          <a:stretch>
            <a:fillRect/>
          </a:stretch>
        </p:blipFill>
        <p:spPr>
          <a:xfrm>
            <a:off x="321945" y="897255"/>
            <a:ext cx="5540375" cy="5597525"/>
          </a:xfrm>
          <a:prstGeom prst="rect">
            <a:avLst/>
          </a:prstGeom>
        </p:spPr>
      </p:pic>
      <p:sp>
        <p:nvSpPr>
          <p:cNvPr id="5" name="文本框 4"/>
          <p:cNvSpPr txBox="1"/>
          <p:nvPr/>
        </p:nvSpPr>
        <p:spPr>
          <a:xfrm>
            <a:off x="5737860" y="897255"/>
            <a:ext cx="6008370" cy="5631180"/>
          </a:xfrm>
          <a:prstGeom prst="rect">
            <a:avLst/>
          </a:prstGeom>
          <a:noFill/>
        </p:spPr>
        <p:txBody>
          <a:bodyPr wrap="square" rtlCol="0" anchor="t">
            <a:spAutoFit/>
          </a:bodyPr>
          <a:lstStyle/>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An organization is initially in fit, having a structure that fits its existing level of the contingency variable. Fit positively affects performance.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However, the organization then changes its level of the contingency variable while retaining its existing structure, which thereby becomes a misfit with its new contingency level (thus the effect of the contingency variable on fit is shown as negative). In turn, the misfit leads to lower performance (reversing the positive effect of fit on performance shown).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When performance becomes so low that it becomes less than the satisficing (i.e., satisfactory) level, the organization then makes an adaptive change. The adaptive change is to adopt a new organizational structure that fits its new contingency level (shown as a positive effect of organizational structure on fit).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The new fit restores performance.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1140" y="1593850"/>
            <a:ext cx="6284595" cy="4937125"/>
          </a:xfrm>
          <a:prstGeom prst="rect">
            <a:avLst/>
          </a:prstGeom>
        </p:spPr>
      </p:pic>
      <p:sp>
        <p:nvSpPr>
          <p:cNvPr id="3" name="文本框 2"/>
          <p:cNvSpPr txBox="1"/>
          <p:nvPr/>
        </p:nvSpPr>
        <p:spPr>
          <a:xfrm>
            <a:off x="271780" y="414655"/>
            <a:ext cx="6096000" cy="922020"/>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To investigate whether the SARFIT theoretical model holds for the phenomena of strategy and structure, we must first operationalize fit.</a:t>
            </a:r>
          </a:p>
        </p:txBody>
      </p:sp>
      <p:sp>
        <p:nvSpPr>
          <p:cNvPr id="4" name="文本框 3"/>
          <p:cNvSpPr txBox="1"/>
          <p:nvPr/>
        </p:nvSpPr>
        <p:spPr>
          <a:xfrm>
            <a:off x="6917690" y="1463040"/>
            <a:ext cx="5094605" cy="5077460"/>
          </a:xfrm>
          <a:prstGeom prst="rect">
            <a:avLst/>
          </a:prstGeom>
          <a:noFill/>
        </p:spPr>
        <p:txBody>
          <a:bodyPr wrap="square" rtlCol="0" anchor="t">
            <a:spAutoFit/>
          </a:bodyPr>
          <a:lstStyle/>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Initially, firms are undiversified and tended to have a functional structure, so that empirically most of them were in fit (Donaldson 1987).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Movement away from this initial position was overwhelmingly through strategic change, by diversification, while retaining their functional structure, so entering misfit.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Once in misfit of structure to strategy, the firms would consequently experience reduced performance.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Then, when financial performance became low, firms moved from misfit into fit by adopting a new, divisional structure that fitted their diversified strategy, so making a structural adaptation.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31140" y="1593850"/>
            <a:ext cx="6284595" cy="4937125"/>
          </a:xfrm>
          <a:prstGeom prst="rect">
            <a:avLst/>
          </a:prstGeom>
        </p:spPr>
      </p:pic>
      <p:sp>
        <p:nvSpPr>
          <p:cNvPr id="3" name="文本框 2"/>
          <p:cNvSpPr txBox="1"/>
          <p:nvPr/>
        </p:nvSpPr>
        <p:spPr>
          <a:xfrm>
            <a:off x="271780" y="414655"/>
            <a:ext cx="6096000" cy="922020"/>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To investigate whether the SARFIT theoretical model holds for the phenomena of strategy and structure, we must first operationalize fit.</a:t>
            </a:r>
          </a:p>
        </p:txBody>
      </p:sp>
      <p:sp>
        <p:nvSpPr>
          <p:cNvPr id="4" name="文本框 3"/>
          <p:cNvSpPr txBox="1"/>
          <p:nvPr/>
        </p:nvSpPr>
        <p:spPr>
          <a:xfrm>
            <a:off x="6831330" y="1176655"/>
            <a:ext cx="5088890" cy="5077460"/>
          </a:xfrm>
          <a:prstGeom prst="rect">
            <a:avLst/>
          </a:prstGeom>
          <a:noFill/>
        </p:spPr>
        <p:txBody>
          <a:bodyPr wrap="square" rtlCol="0" anchor="t">
            <a:spAutoFit/>
          </a:bodyPr>
          <a:lstStyle/>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Firms in misfit were more than </a:t>
            </a:r>
            <a:r>
              <a:rPr lang="en-US" altLang="zh-CN" b="1">
                <a:solidFill>
                  <a:srgbClr val="C00000"/>
                </a:solidFill>
                <a:latin typeface="Times New Roman" panose="02020603050405020304" charset="0"/>
                <a:cs typeface="Times New Roman" panose="02020603050405020304" charset="0"/>
              </a:rPr>
              <a:t>four times</a:t>
            </a:r>
            <a:r>
              <a:rPr lang="en-US" altLang="zh-CN">
                <a:latin typeface="Times New Roman" panose="02020603050405020304" charset="0"/>
                <a:cs typeface="Times New Roman" panose="02020603050405020304" charset="0"/>
              </a:rPr>
              <a:t> more likely to change </a:t>
            </a:r>
            <a:r>
              <a:rPr lang="en-US" altLang="zh-CN" b="1">
                <a:solidFill>
                  <a:srgbClr val="C00000"/>
                </a:solidFill>
                <a:latin typeface="Times New Roman" panose="02020603050405020304" charset="0"/>
                <a:cs typeface="Times New Roman" panose="02020603050405020304" charset="0"/>
              </a:rPr>
              <a:t>only </a:t>
            </a:r>
            <a:r>
              <a:rPr lang="en-US" altLang="zh-CN">
                <a:latin typeface="Times New Roman" panose="02020603050405020304" charset="0"/>
                <a:cs typeface="Times New Roman" panose="02020603050405020304" charset="0"/>
              </a:rPr>
              <a:t>their structure (Donaldson 1987, p. 14), showing that misfit led to structural change.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Of firms that changed </a:t>
            </a:r>
            <a:r>
              <a:rPr lang="en-US" altLang="zh-CN" b="1">
                <a:solidFill>
                  <a:srgbClr val="C00000"/>
                </a:solidFill>
                <a:latin typeface="Times New Roman" panose="02020603050405020304" charset="0"/>
                <a:cs typeface="Times New Roman" panose="02020603050405020304" charset="0"/>
              </a:rPr>
              <a:t>only </a:t>
            </a:r>
            <a:r>
              <a:rPr lang="en-US" altLang="zh-CN">
                <a:latin typeface="Times New Roman" panose="02020603050405020304" charset="0"/>
                <a:cs typeface="Times New Roman" panose="02020603050405020304" charset="0"/>
              </a:rPr>
              <a:t>their structure, </a:t>
            </a:r>
            <a:r>
              <a:rPr lang="en-US" altLang="zh-CN" b="1">
                <a:solidFill>
                  <a:srgbClr val="C00000"/>
                </a:solidFill>
                <a:latin typeface="Times New Roman" panose="02020603050405020304" charset="0"/>
                <a:cs typeface="Times New Roman" panose="02020603050405020304" charset="0"/>
              </a:rPr>
              <a:t>72 percent</a:t>
            </a:r>
            <a:r>
              <a:rPr lang="en-US" altLang="zh-CN">
                <a:latin typeface="Times New Roman" panose="02020603050405020304" charset="0"/>
                <a:cs typeface="Times New Roman" panose="02020603050405020304" charset="0"/>
              </a:rPr>
              <a:t> moved from misfit to fit and only 5 percent moved from fit to misfit (Donaldson 1987, p. 14), showing that when firms made structural change it was overwhelmingly a move from misfit into fit, that is, structural adaptation.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Of the firms that </a:t>
            </a:r>
            <a:r>
              <a:rPr lang="en-US" altLang="zh-CN" b="1">
                <a:solidFill>
                  <a:srgbClr val="C00000"/>
                </a:solidFill>
                <a:latin typeface="Times New Roman" panose="02020603050405020304" charset="0"/>
                <a:cs typeface="Times New Roman" panose="02020603050405020304" charset="0"/>
              </a:rPr>
              <a:t>moved from misfit to fit by changing only their structure</a:t>
            </a:r>
            <a:r>
              <a:rPr lang="en-US" altLang="zh-CN">
                <a:latin typeface="Times New Roman" panose="02020603050405020304" charset="0"/>
                <a:cs typeface="Times New Roman" panose="02020603050405020304" charset="0"/>
              </a:rPr>
              <a:t>, 90 percent did so by adopting the divisional structure (Donaldson 1987, p. 15). Thus firms moved from misfit to fit by divisionalizing. The fit would be beneficial for their performance.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6730" y="462915"/>
            <a:ext cx="11183620" cy="3138170"/>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The adaptation of structure to strategy is subject to </a:t>
            </a:r>
            <a:r>
              <a:rPr lang="en-US" altLang="zh-CN" b="1">
                <a:solidFill>
                  <a:srgbClr val="C00000"/>
                </a:solidFill>
                <a:latin typeface="Times New Roman" panose="02020603050405020304" charset="0"/>
                <a:cs typeface="Times New Roman" panose="02020603050405020304" charset="0"/>
              </a:rPr>
              <a:t>time lags</a:t>
            </a:r>
            <a:r>
              <a:rPr lang="zh-CN" altLang="en-US">
                <a:latin typeface="Times New Roman" panose="02020603050405020304" charset="0"/>
                <a:cs typeface="Times New Roman" panose="02020603050405020304" charset="0"/>
              </a:rPr>
              <a:t>：</a:t>
            </a:r>
          </a:p>
          <a:p>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There was no pattern of firms that diversified in one decade being more likely to change their structures in the subsequent </a:t>
            </a:r>
            <a:r>
              <a:rPr lang="en-US" altLang="zh-CN" b="1">
                <a:solidFill>
                  <a:srgbClr val="C00000"/>
                </a:solidFill>
                <a:latin typeface="Times New Roman" panose="02020603050405020304" charset="0"/>
                <a:cs typeface="Times New Roman" panose="02020603050405020304" charset="0"/>
              </a:rPr>
              <a:t>decade</a:t>
            </a:r>
            <a:r>
              <a:rPr lang="en-US" altLang="zh-CN">
                <a:latin typeface="Times New Roman" panose="02020603050405020304" charset="0"/>
                <a:cs typeface="Times New Roman" panose="02020603050405020304" charset="0"/>
              </a:rPr>
              <a:t>, so that, on average, structural change did not follow strategic change within</a:t>
            </a:r>
            <a:r>
              <a:rPr lang="en-US" altLang="zh-CN" b="1">
                <a:solidFill>
                  <a:srgbClr val="C00000"/>
                </a:solidFill>
                <a:latin typeface="Times New Roman" panose="02020603050405020304" charset="0"/>
                <a:cs typeface="Times New Roman" panose="02020603050405020304" charset="0"/>
              </a:rPr>
              <a:t> ten years</a:t>
            </a:r>
            <a:r>
              <a:rPr lang="en-US" altLang="zh-CN">
                <a:latin typeface="Times New Roman" panose="02020603050405020304" charset="0"/>
                <a:cs typeface="Times New Roman" panose="02020603050405020304" charset="0"/>
              </a:rPr>
              <a:t> (Donaldson 1987, p. 13).</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Performance mediates structural change, so that it occurs only when performance becomes low.</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Poor performance and failure to satisfy powerful stakeholders (i.e., owners) trigger structural adaptation.</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Performance has to drop to a low level before the organization's management takes the corrective action needed.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8795" y="422910"/>
            <a:ext cx="4064000" cy="368300"/>
          </a:xfrm>
          <a:prstGeom prst="rect">
            <a:avLst/>
          </a:prstGeom>
          <a:noFill/>
        </p:spPr>
        <p:txBody>
          <a:bodyPr wrap="square" rtlCol="0">
            <a:spAutoFit/>
          </a:bodyPr>
          <a:lstStyle/>
          <a:p>
            <a:r>
              <a:rPr lang="en-US" altLang="zh-CN" b="1"/>
              <a:t>Questions</a:t>
            </a:r>
          </a:p>
        </p:txBody>
      </p:sp>
      <p:graphicFrame>
        <p:nvGraphicFramePr>
          <p:cNvPr id="4" name="表格 3"/>
          <p:cNvGraphicFramePr/>
          <p:nvPr>
            <p:custDataLst>
              <p:tags r:id="rId1"/>
            </p:custDataLst>
          </p:nvPr>
        </p:nvGraphicFramePr>
        <p:xfrm>
          <a:off x="1565910" y="985520"/>
          <a:ext cx="9652635" cy="5507990"/>
        </p:xfrm>
        <a:graphic>
          <a:graphicData uri="http://schemas.openxmlformats.org/drawingml/2006/table">
            <a:tbl>
              <a:tblPr/>
              <a:tblGrid>
                <a:gridCol w="8432165">
                  <a:extLst>
                    <a:ext uri="{9D8B030D-6E8A-4147-A177-3AD203B41FA5}">
                      <a16:colId xmlns:a16="http://schemas.microsoft.com/office/drawing/2014/main" val="20000"/>
                    </a:ext>
                  </a:extLst>
                </a:gridCol>
                <a:gridCol w="1220470">
                  <a:extLst>
                    <a:ext uri="{9D8B030D-6E8A-4147-A177-3AD203B41FA5}">
                      <a16:colId xmlns:a16="http://schemas.microsoft.com/office/drawing/2014/main" val="20001"/>
                    </a:ext>
                  </a:extLst>
                </a:gridCol>
              </a:tblGrid>
              <a:tr h="1195705">
                <a:tc>
                  <a:txBody>
                    <a:bodyPr/>
                    <a:lstStyle/>
                    <a:p>
                      <a:pPr algn="just">
                        <a:lnSpc>
                          <a:spcPct val="115000"/>
                        </a:lnSpc>
                        <a:spcBef>
                          <a:spcPct val="0"/>
                        </a:spcBef>
                        <a:spcAft>
                          <a:spcPct val="0"/>
                        </a:spcAft>
                      </a:pPr>
                      <a:r>
                        <a:rPr lang="en-US" altLang="zh-CN" sz="1400">
                          <a:solidFill>
                            <a:srgbClr val="000000"/>
                          </a:solidFill>
                          <a:latin typeface="Times New Roman" panose="02020603050405020304"/>
                          <a:ea typeface="等线" panose="02010600030101010101" charset="-122"/>
                        </a:rPr>
                        <a:t>The SARFIT model posits that structural change is primarily triggered by performance decline and is oriented toward regaining fit. However, in practice, organizational restructuring is often influenced by institutional pressures, managerial fashions, or executive self-interest, which are not strictly performance-driven. How does the SARFIT model rule out alternative explanations when explaining organizational restructuring?</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lnSpc>
                          <a:spcPct val="115000"/>
                        </a:lnSpc>
                        <a:spcBef>
                          <a:spcPct val="0"/>
                        </a:spcBef>
                        <a:spcAft>
                          <a:spcPct val="0"/>
                        </a:spcAft>
                      </a:pPr>
                      <a:r>
                        <a:rPr lang="en-US" altLang="zh-CN" sz="1200">
                          <a:solidFill>
                            <a:srgbClr val="000000"/>
                          </a:solidFill>
                          <a:latin typeface="Times New Roman" panose="02020603050405020304"/>
                          <a:ea typeface="等线" panose="02010600030101010101" charset="-122"/>
                        </a:rPr>
                        <a:t>Xueying Lin</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1196340">
                <a:tc>
                  <a:txBody>
                    <a:bodyPr/>
                    <a:lstStyle/>
                    <a:p>
                      <a:pPr algn="just">
                        <a:lnSpc>
                          <a:spcPct val="115000"/>
                        </a:lnSpc>
                        <a:spcBef>
                          <a:spcPct val="0"/>
                        </a:spcBef>
                        <a:spcAft>
                          <a:spcPct val="0"/>
                        </a:spcAft>
                      </a:pPr>
                      <a:r>
                        <a:rPr lang="en-US" altLang="zh-CN" sz="1400">
                          <a:solidFill>
                            <a:srgbClr val="000000"/>
                          </a:solidFill>
                          <a:latin typeface="Times New Roman" panose="02020603050405020304"/>
                          <a:ea typeface="等线" panose="02010600030101010101" charset="-122"/>
                        </a:rPr>
                        <a:t>In structural adaptation to regain fit model of contingency theory, normally organization need signals like performance decrease to detect misfit. Does this mean that structural adaptation model is meaningless in many situations? For instance, for companies that are experiencing continuous performance growth but requiring organizational re-design or restructuring.</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lnSpc>
                          <a:spcPct val="115000"/>
                        </a:lnSpc>
                        <a:spcBef>
                          <a:spcPct val="0"/>
                        </a:spcBef>
                        <a:spcAft>
                          <a:spcPct val="0"/>
                        </a:spcAft>
                      </a:pPr>
                      <a:r>
                        <a:rPr lang="en-US" altLang="zh-CN" sz="1200">
                          <a:solidFill>
                            <a:srgbClr val="000000"/>
                          </a:solidFill>
                          <a:latin typeface="Times New Roman" panose="02020603050405020304"/>
                          <a:ea typeface="等线" panose="02010600030101010101" charset="-122"/>
                        </a:rPr>
                        <a:t>Bohong Ma</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3115945">
                <a:tc>
                  <a:txBody>
                    <a:bodyPr/>
                    <a:lstStyle/>
                    <a:p>
                      <a:pPr algn="just">
                        <a:lnSpc>
                          <a:spcPct val="115000"/>
                        </a:lnSpc>
                        <a:spcBef>
                          <a:spcPct val="0"/>
                        </a:spcBef>
                        <a:spcAft>
                          <a:spcPct val="0"/>
                        </a:spcAft>
                      </a:pPr>
                      <a:r>
                        <a:rPr lang="en-US" altLang="zh-CN" sz="1400">
                          <a:solidFill>
                            <a:srgbClr val="000000"/>
                          </a:solidFill>
                          <a:latin typeface="Times New Roman" panose="02020603050405020304"/>
                          <a:ea typeface="等线" panose="02010600030101010101" charset="-122"/>
                        </a:rPr>
                        <a:t>Is there clear causality and inevitability in SARFIT? Donaldson’s SARFIT posits a progression—initial fit → contingency change → misfit → low performance → adaptive structural change that restores fit—with performance explicitly mediating structural change. While the model is elegant, two worries remain: (a) endogeneity/selection—the same political or governance forces that depress performance may simultaneously impel structural change, confounding the “misfit → low performance → change” chain; sample only includes firms that announced changes after a downturn, while omitting equally misfitting firms that quietly self-corrected—emerging the selection bias problems; (b) inevitability—the empirical record that firms can remain in misfit for a decade challenges the presumption of timely adaptation. Organizations can settle into stable but inferior steady states, where structure does not revert to a high-fit configuration. So how to determine whether a firm should change its structure when faced with declining performance?</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lnSpc>
                          <a:spcPct val="115000"/>
                        </a:lnSpc>
                        <a:spcBef>
                          <a:spcPct val="0"/>
                        </a:spcBef>
                        <a:spcAft>
                          <a:spcPct val="0"/>
                        </a:spcAft>
                      </a:pPr>
                      <a:r>
                        <a:rPr lang="en-US" altLang="zh-CN" sz="1200">
                          <a:solidFill>
                            <a:srgbClr val="000000"/>
                          </a:solidFill>
                          <a:latin typeface="Times New Roman" panose="02020603050405020304"/>
                          <a:ea typeface="等线" panose="02010600030101010101" charset="-122"/>
                        </a:rPr>
                        <a:t>Jiabing Xu</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73735" y="509905"/>
            <a:ext cx="10361295" cy="368300"/>
          </a:xfrm>
          <a:prstGeom prst="rect">
            <a:avLst/>
          </a:prstGeom>
          <a:noFill/>
        </p:spPr>
        <p:txBody>
          <a:bodyPr wrap="square" rtlCol="0" anchor="t">
            <a:spAutoFit/>
          </a:bodyPr>
          <a:lstStyle/>
          <a:p>
            <a:r>
              <a:rPr lang="en-US" altLang="zh-CN" b="1">
                <a:latin typeface="Times New Roman" panose="02020603050405020304" charset="0"/>
                <a:cs typeface="Times New Roman" panose="02020603050405020304" charset="0"/>
              </a:rPr>
              <a:t>5. Conceptual and Theoretical Integration of Structural Contingency Theory---Underlying concepts</a:t>
            </a:r>
          </a:p>
        </p:txBody>
      </p:sp>
      <p:sp>
        <p:nvSpPr>
          <p:cNvPr id="3" name="文本框 2"/>
          <p:cNvSpPr txBox="1"/>
          <p:nvPr/>
        </p:nvSpPr>
        <p:spPr>
          <a:xfrm>
            <a:off x="711200" y="1463040"/>
            <a:ext cx="10918190" cy="2861310"/>
          </a:xfrm>
          <a:prstGeom prst="rect">
            <a:avLst/>
          </a:prstGeom>
          <a:noFill/>
        </p:spPr>
        <p:txBody>
          <a:bodyPr wrap="square" rtlCol="0" anchor="t">
            <a:spAutoFit/>
          </a:bodyPr>
          <a:lstStyle/>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The contingency theory of organizational structure may be integrated by stating that there are two main contingencies, task and size, with the task contingency being composed of task uncertainty and task interdependence.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There are two main contingency theories of organizational structure: organic theory and bureaucracy theory.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Task uncertainty is the main contingency of the organic theory, with task interdependence playing the role of a minor contingency.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Size is the main contingency of bureaucracy theory with task interdependence, once again, playing the minor role.</a:t>
            </a:r>
          </a:p>
        </p:txBody>
      </p:sp>
      <p:sp>
        <p:nvSpPr>
          <p:cNvPr id="4" name="文本框 3"/>
          <p:cNvSpPr txBox="1"/>
          <p:nvPr/>
        </p:nvSpPr>
        <p:spPr>
          <a:xfrm>
            <a:off x="711200" y="5295265"/>
            <a:ext cx="7635875" cy="368300"/>
          </a:xfrm>
          <a:prstGeom prst="rect">
            <a:avLst/>
          </a:prstGeom>
          <a:noFill/>
        </p:spPr>
        <p:txBody>
          <a:bodyPr wrap="square" rtlCol="0">
            <a:spAutoFit/>
          </a:bodyPr>
          <a:lstStyle/>
          <a:p>
            <a:r>
              <a:rPr lang="en-US" altLang="zh-CN" b="1">
                <a:latin typeface="Times New Roman" panose="02020603050405020304" charset="0"/>
                <a:cs typeface="Times New Roman" panose="02020603050405020304" charset="0"/>
              </a:rPr>
              <a:t>Why only consider </a:t>
            </a:r>
            <a:r>
              <a:rPr lang="en-US" altLang="zh-CN" b="1">
                <a:latin typeface="Times New Roman" panose="02020603050405020304" charset="0"/>
                <a:cs typeface="Times New Roman" panose="02020603050405020304" charset="0"/>
                <a:sym typeface="+mn-ea"/>
              </a:rPr>
              <a:t>contingency within organization?</a:t>
            </a:r>
            <a:r>
              <a:rPr lang="en-US" altLang="zh-CN" b="1">
                <a:latin typeface="Times New Roman" panose="02020603050405020304" charset="0"/>
                <a:cs typeface="Times New Roman" panose="02020603050405020304"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3725" y="491490"/>
            <a:ext cx="11010900" cy="1198880"/>
          </a:xfrm>
          <a:prstGeom prst="rect">
            <a:avLst/>
          </a:prstGeom>
          <a:noFill/>
        </p:spPr>
        <p:txBody>
          <a:bodyPr wrap="square" rtlCol="0" anchor="t">
            <a:spAutoFit/>
          </a:bodyPr>
          <a:lstStyle/>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Contingencies of organizational structure include some that are within the organization and some that are outside it.</a:t>
            </a:r>
          </a:p>
          <a:p>
            <a:pPr marL="285750" indent="-285750">
              <a:buFont typeface="Wingdings" panose="05000000000000000000" charset="0"/>
              <a:buChar char="Ø"/>
            </a:pPr>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sym typeface="+mn-ea"/>
              </a:rPr>
              <a:t>External contingencies</a:t>
            </a:r>
            <a:r>
              <a:rPr lang="en-US" altLang="zh-CN">
                <a:latin typeface="Times New Roman" panose="02020603050405020304" charset="0"/>
                <a:cs typeface="Times New Roman" panose="02020603050405020304" charset="0"/>
              </a:rPr>
              <a:t> affect the internal contingencies, which in turn shape other internal organizational characteristics, for example, organizational structure.</a:t>
            </a:r>
          </a:p>
        </p:txBody>
      </p:sp>
      <p:sp>
        <p:nvSpPr>
          <p:cNvPr id="3" name="文本框 2"/>
          <p:cNvSpPr txBox="1"/>
          <p:nvPr/>
        </p:nvSpPr>
        <p:spPr>
          <a:xfrm>
            <a:off x="594360" y="2682240"/>
            <a:ext cx="11010265" cy="2861310"/>
          </a:xfrm>
          <a:prstGeom prst="rect">
            <a:avLst/>
          </a:prstGeom>
          <a:noFill/>
        </p:spPr>
        <p:txBody>
          <a:bodyPr wrap="square" rtlCol="0" anchor="t">
            <a:spAutoFit/>
          </a:bodyPr>
          <a:lstStyle/>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The set of contingencies made up of </a:t>
            </a:r>
            <a:r>
              <a:rPr lang="en-US" altLang="zh-CN" b="1">
                <a:solidFill>
                  <a:srgbClr val="C00000"/>
                </a:solidFill>
                <a:latin typeface="Times New Roman" panose="02020603050405020304" charset="0"/>
                <a:cs typeface="Times New Roman" panose="02020603050405020304" charset="0"/>
              </a:rPr>
              <a:t>task uncertainty</a:t>
            </a:r>
            <a:r>
              <a:rPr lang="en-US" altLang="zh-CN">
                <a:latin typeface="Times New Roman" panose="02020603050405020304" charset="0"/>
                <a:cs typeface="Times New Roman" panose="02020603050405020304" charset="0"/>
              </a:rPr>
              <a:t>, technology, technological change, innovation, and environmental instability have an underlying concept of uncertainty. Environmental and technological change  lead to uncertainty for the organization and its managers, creating uncertainty in the tasks conducted inside  the organization.</a:t>
            </a:r>
          </a:p>
          <a:p>
            <a:pPr marL="285750" indent="-285750">
              <a:buFont typeface="Wingdings" panose="05000000000000000000" charset="0"/>
              <a:buChar char="Ø"/>
            </a:pPr>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b="1">
                <a:solidFill>
                  <a:srgbClr val="C00000"/>
                </a:solidFill>
                <a:latin typeface="Times New Roman" panose="02020603050405020304" charset="0"/>
                <a:cs typeface="Times New Roman" panose="02020603050405020304" charset="0"/>
              </a:rPr>
              <a:t>Task interdependence</a:t>
            </a:r>
            <a:r>
              <a:rPr lang="en-US" altLang="zh-CN">
                <a:latin typeface="Times New Roman" panose="02020603050405020304" charset="0"/>
                <a:cs typeface="Times New Roman" panose="02020603050405020304" charset="0"/>
              </a:rPr>
              <a:t> classifies in what way activities in an organization are connected with each other: including aspects of strategy, clusters around the underlying contingency  of task interdependence.</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The </a:t>
            </a:r>
            <a:r>
              <a:rPr lang="en-US" altLang="zh-CN" b="1">
                <a:solidFill>
                  <a:srgbClr val="C00000"/>
                </a:solidFill>
                <a:latin typeface="Times New Roman" panose="02020603050405020304" charset="0"/>
                <a:cs typeface="Times New Roman" panose="02020603050405020304" charset="0"/>
              </a:rPr>
              <a:t>size </a:t>
            </a:r>
            <a:r>
              <a:rPr lang="en-US" altLang="zh-CN">
                <a:latin typeface="Times New Roman" panose="02020603050405020304" charset="0"/>
                <a:cs typeface="Times New Roman" panose="02020603050405020304" charset="0"/>
              </a:rPr>
              <a:t>contingency is the number of organizational members who are to be organized (Blau  1970), determining the structure that is required.</a:t>
            </a:r>
          </a:p>
        </p:txBody>
      </p:sp>
      <p:sp>
        <p:nvSpPr>
          <p:cNvPr id="4" name="文本框 3"/>
          <p:cNvSpPr txBox="1"/>
          <p:nvPr/>
        </p:nvSpPr>
        <p:spPr>
          <a:xfrm>
            <a:off x="593725" y="2002155"/>
            <a:ext cx="6096000" cy="368300"/>
          </a:xfrm>
          <a:prstGeom prst="rect">
            <a:avLst/>
          </a:prstGeom>
          <a:noFill/>
        </p:spPr>
        <p:txBody>
          <a:bodyPr wrap="square" rtlCol="0" anchor="t">
            <a:spAutoFit/>
          </a:bodyPr>
          <a:lstStyle/>
          <a:p>
            <a:r>
              <a:rPr lang="en-US" altLang="zh-CN" b="1">
                <a:solidFill>
                  <a:srgbClr val="C00000"/>
                </a:solidFill>
                <a:latin typeface="Times New Roman" panose="02020603050405020304" charset="0"/>
                <a:cs typeface="Times New Roman" panose="02020603050405020304" charset="0"/>
              </a:rPr>
              <a:t>Contingencies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63CA2C-179A-4F19-2320-6AFEFDC23D81}"/>
              </a:ext>
            </a:extLst>
          </p:cNvPr>
          <p:cNvSpPr>
            <a:spLocks noGrp="1"/>
          </p:cNvSpPr>
          <p:nvPr>
            <p:ph idx="1"/>
          </p:nvPr>
        </p:nvSpPr>
        <p:spPr>
          <a:xfrm>
            <a:off x="1719744" y="1557177"/>
            <a:ext cx="10515600" cy="5003013"/>
          </a:xfrm>
        </p:spPr>
        <p:txBody>
          <a:bodyPr>
            <a:normAutofit/>
          </a:bodyPr>
          <a:lstStyle/>
          <a:p>
            <a:pPr marL="0" indent="0">
              <a:lnSpc>
                <a:spcPct val="120000"/>
              </a:lnSpc>
              <a:buNone/>
            </a:pPr>
            <a:endParaRPr lang="en-US" altLang="zh-CN" sz="1800" dirty="0">
              <a:latin typeface="Segoe UI" panose="020B0502040204020203" pitchFamily="34" charset="0"/>
              <a:cs typeface="Segoe UI" panose="020B0502040204020203" pitchFamily="34" charset="0"/>
            </a:endParaRPr>
          </a:p>
          <a:p>
            <a:pPr>
              <a:lnSpc>
                <a:spcPct val="120000"/>
              </a:lnSpc>
            </a:pPr>
            <a:r>
              <a:rPr lang="en-US" altLang="zh-CN" sz="2400" dirty="0">
                <a:latin typeface="Segoe UI" panose="020B0502040204020203" pitchFamily="34" charset="0"/>
                <a:cs typeface="Segoe UI" panose="020B0502040204020203" pitchFamily="34" charset="0"/>
              </a:rPr>
              <a:t>Post-war recession </a:t>
            </a:r>
          </a:p>
          <a:p>
            <a:pPr marL="457200" lvl="1" indent="0">
              <a:lnSpc>
                <a:spcPct val="120000"/>
              </a:lnSpc>
              <a:buNone/>
            </a:pPr>
            <a:r>
              <a:rPr lang="en-US" altLang="zh-CN" sz="1600" dirty="0">
                <a:latin typeface="Segoe UI" panose="020B0502040204020203" pitchFamily="34" charset="0"/>
                <a:cs typeface="Segoe UI" panose="020B0502040204020203" pitchFamily="34" charset="0"/>
              </a:rPr>
              <a:t>	</a:t>
            </a:r>
            <a:r>
              <a:rPr lang="en-US" altLang="zh-CN" sz="1800" dirty="0">
                <a:latin typeface="Segoe UI" panose="020B0502040204020203" pitchFamily="34" charset="0"/>
                <a:cs typeface="Segoe UI" panose="020B0502040204020203" pitchFamily="34" charset="0"/>
              </a:rPr>
              <a:t>Sudden and long lingering drop in demand</a:t>
            </a:r>
            <a:endParaRPr lang="en-US" altLang="zh-CN" sz="2000" dirty="0">
              <a:latin typeface="Segoe UI" panose="020B0502040204020203" pitchFamily="34" charset="0"/>
              <a:cs typeface="Segoe UI" panose="020B0502040204020203" pitchFamily="34" charset="0"/>
            </a:endParaRPr>
          </a:p>
          <a:p>
            <a:pPr>
              <a:lnSpc>
                <a:spcPct val="120000"/>
              </a:lnSpc>
            </a:pPr>
            <a:r>
              <a:rPr lang="en-US" altLang="zh-CN" sz="2400" dirty="0">
                <a:latin typeface="Segoe UI" panose="020B0502040204020203" pitchFamily="34" charset="0"/>
                <a:cs typeface="Segoe UI" panose="020B0502040204020203" pitchFamily="34" charset="0"/>
              </a:rPr>
              <a:t>Increased production capabilities</a:t>
            </a:r>
          </a:p>
          <a:p>
            <a:pPr>
              <a:lnSpc>
                <a:spcPct val="120000"/>
              </a:lnSpc>
            </a:pPr>
            <a:r>
              <a:rPr lang="en-US" altLang="zh-CN" sz="2400" dirty="0">
                <a:latin typeface="Segoe UI" panose="020B0502040204020203" pitchFamily="34" charset="0"/>
                <a:cs typeface="Segoe UI" panose="020B0502040204020203" pitchFamily="34" charset="0"/>
              </a:rPr>
              <a:t>Weakness in top managements</a:t>
            </a:r>
          </a:p>
          <a:p>
            <a:pPr marL="914400" lvl="2" indent="0">
              <a:lnSpc>
                <a:spcPct val="120000"/>
              </a:lnSpc>
              <a:buNone/>
            </a:pPr>
            <a:r>
              <a:rPr lang="en-US" altLang="zh-CN" sz="1800" dirty="0">
                <a:latin typeface="Segoe UI" panose="020B0502040204020203" pitchFamily="34" charset="0"/>
                <a:cs typeface="Segoe UI" panose="020B0502040204020203" pitchFamily="34" charset="0"/>
              </a:rPr>
              <a:t>Struggled for day-to-day operations</a:t>
            </a:r>
          </a:p>
          <a:p>
            <a:pPr marL="0" indent="0">
              <a:lnSpc>
                <a:spcPct val="120000"/>
              </a:lnSpc>
              <a:buNone/>
            </a:pPr>
            <a:r>
              <a:rPr lang="en-US" altLang="zh-CN" sz="1800" dirty="0">
                <a:latin typeface="Segoe UI" panose="020B0502040204020203" pitchFamily="34" charset="0"/>
                <a:cs typeface="Segoe UI" panose="020B0502040204020203" pitchFamily="34" charset="0"/>
              </a:rPr>
              <a:t>	Failed to adjust to demand</a:t>
            </a:r>
          </a:p>
          <a:p>
            <a:pPr marL="0" indent="0">
              <a:lnSpc>
                <a:spcPct val="120000"/>
              </a:lnSpc>
              <a:buNone/>
            </a:pPr>
            <a:r>
              <a:rPr lang="en-US" altLang="zh-CN" sz="1800" dirty="0">
                <a:latin typeface="Segoe UI" panose="020B0502040204020203" pitchFamily="34" charset="0"/>
                <a:cs typeface="Segoe UI" panose="020B0502040204020203" pitchFamily="34" charset="0"/>
              </a:rPr>
              <a:t>     	Bad at long-term planning	and allocation of resources</a:t>
            </a:r>
          </a:p>
          <a:p>
            <a:pPr>
              <a:lnSpc>
                <a:spcPct val="120000"/>
              </a:lnSpc>
            </a:pPr>
            <a:r>
              <a:rPr lang="en-US" altLang="zh-CN" sz="2400" dirty="0">
                <a:latin typeface="Segoe UI" panose="020B0502040204020203" pitchFamily="34" charset="0"/>
                <a:cs typeface="Segoe UI" panose="020B0502040204020203" pitchFamily="34" charset="0"/>
              </a:rPr>
              <a:t>The existing business structure was no longer efficient</a:t>
            </a:r>
            <a:r>
              <a:rPr lang="en-US" altLang="zh-CN" sz="1400" dirty="0">
                <a:latin typeface="Segoe UI" panose="020B0502040204020203" pitchFamily="34" charset="0"/>
                <a:cs typeface="Segoe UI" panose="020B0502040204020203" pitchFamily="34" charset="0"/>
              </a:rPr>
              <a:t>	</a:t>
            </a:r>
          </a:p>
        </p:txBody>
      </p:sp>
      <p:sp>
        <p:nvSpPr>
          <p:cNvPr id="6" name="标题 1">
            <a:extLst>
              <a:ext uri="{FF2B5EF4-FFF2-40B4-BE49-F238E27FC236}">
                <a16:creationId xmlns:a16="http://schemas.microsoft.com/office/drawing/2014/main" id="{904E1976-B5C8-4117-CBBB-83AD7312E120}"/>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a:t>
            </a:r>
            <a:r>
              <a:rPr lang="en-US" altLang="zh-CN" sz="3200" b="1" dirty="0">
                <a:latin typeface="Segoe UI" panose="020B0502040204020203" pitchFamily="34" charset="0"/>
                <a:cs typeface="Segoe UI" panose="020B0502040204020203" pitchFamily="34" charset="0"/>
              </a:rPr>
              <a:t>he Arise of Modern Business Enterprises</a:t>
            </a:r>
            <a:endParaRPr lang="zh-CN" altLang="en-US" sz="3200" dirty="0"/>
          </a:p>
        </p:txBody>
      </p:sp>
      <p:cxnSp>
        <p:nvCxnSpPr>
          <p:cNvPr id="7" name="直接连接符 6">
            <a:extLst>
              <a:ext uri="{FF2B5EF4-FFF2-40B4-BE49-F238E27FC236}">
                <a16:creationId xmlns:a16="http://schemas.microsoft.com/office/drawing/2014/main" id="{F6AFB707-768A-B856-3BFA-E8778C137FD4}"/>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8" name="文本框 7">
            <a:extLst>
              <a:ext uri="{FF2B5EF4-FFF2-40B4-BE49-F238E27FC236}">
                <a16:creationId xmlns:a16="http://schemas.microsoft.com/office/drawing/2014/main" id="{E895A4A4-6B09-AADC-6F5D-7257952186E2}"/>
              </a:ext>
            </a:extLst>
          </p:cNvPr>
          <p:cNvSpPr txBox="1"/>
          <p:nvPr/>
        </p:nvSpPr>
        <p:spPr>
          <a:xfrm>
            <a:off x="889233" y="1367161"/>
            <a:ext cx="3889206" cy="757130"/>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Perfecting the structure</a:t>
            </a:r>
          </a:p>
          <a:p>
            <a:endParaRPr lang="zh-CN" altLang="en-US" dirty="0"/>
          </a:p>
        </p:txBody>
      </p:sp>
      <p:sp>
        <p:nvSpPr>
          <p:cNvPr id="9" name="箭头: 右 8">
            <a:extLst>
              <a:ext uri="{FF2B5EF4-FFF2-40B4-BE49-F238E27FC236}">
                <a16:creationId xmlns:a16="http://schemas.microsoft.com/office/drawing/2014/main" id="{2244AC9C-8A50-FF96-9425-5B13DBD49450}"/>
              </a:ext>
            </a:extLst>
          </p:cNvPr>
          <p:cNvSpPr/>
          <p:nvPr/>
        </p:nvSpPr>
        <p:spPr>
          <a:xfrm>
            <a:off x="6977544" y="3582099"/>
            <a:ext cx="761300" cy="331365"/>
          </a:xfrm>
          <a:prstGeom prst="rightArrow">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1718D33-4112-9198-443D-D3F5612AACD0}"/>
              </a:ext>
            </a:extLst>
          </p:cNvPr>
          <p:cNvSpPr txBox="1"/>
          <p:nvPr/>
        </p:nvSpPr>
        <p:spPr>
          <a:xfrm>
            <a:off x="7831123" y="3332282"/>
            <a:ext cx="2831284" cy="830997"/>
          </a:xfrm>
          <a:prstGeom prst="rect">
            <a:avLst/>
          </a:prstGeom>
          <a:noFill/>
        </p:spPr>
        <p:txBody>
          <a:bodyPr wrap="square" rtlCol="0">
            <a:spAutoFit/>
          </a:bodyPr>
          <a:lstStyle/>
          <a:p>
            <a:pPr algn="ctr"/>
            <a:r>
              <a:rPr lang="en-US" altLang="zh-CN" sz="2400" dirty="0">
                <a:latin typeface="Segoe UI" panose="020B0502040204020203" pitchFamily="34" charset="0"/>
                <a:cs typeface="Segoe UI" panose="020B0502040204020203" pitchFamily="34" charset="0"/>
              </a:rPr>
              <a:t>Needs to change </a:t>
            </a:r>
          </a:p>
          <a:p>
            <a:pPr algn="ctr"/>
            <a:r>
              <a:rPr lang="en-US" altLang="zh-CN" sz="2400" dirty="0">
                <a:latin typeface="Segoe UI" panose="020B0502040204020203" pitchFamily="34" charset="0"/>
                <a:cs typeface="Segoe UI" panose="020B0502040204020203" pitchFamily="34" charset="0"/>
              </a:rPr>
              <a:t>in structure</a:t>
            </a:r>
            <a:endParaRPr lang="zh-CN" alt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7475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4665" y="413385"/>
            <a:ext cx="6096000" cy="368300"/>
          </a:xfrm>
          <a:prstGeom prst="rect">
            <a:avLst/>
          </a:prstGeom>
          <a:noFill/>
        </p:spPr>
        <p:txBody>
          <a:bodyPr wrap="square" rtlCol="0" anchor="t">
            <a:spAutoFit/>
          </a:bodyPr>
          <a:lstStyle/>
          <a:p>
            <a:r>
              <a:rPr lang="en-US" altLang="zh-CN" b="1">
                <a:latin typeface="Times New Roman" panose="02020603050405020304" charset="0"/>
                <a:cs typeface="Times New Roman" panose="02020603050405020304" charset="0"/>
              </a:rPr>
              <a:t>Organic and Bureaucracy Theories</a:t>
            </a:r>
          </a:p>
        </p:txBody>
      </p:sp>
      <p:sp>
        <p:nvSpPr>
          <p:cNvPr id="4" name="文本框 3"/>
          <p:cNvSpPr txBox="1"/>
          <p:nvPr/>
        </p:nvSpPr>
        <p:spPr>
          <a:xfrm>
            <a:off x="494665" y="1006475"/>
            <a:ext cx="6096000" cy="368300"/>
          </a:xfrm>
          <a:prstGeom prst="rect">
            <a:avLst/>
          </a:prstGeom>
          <a:noFill/>
        </p:spPr>
        <p:txBody>
          <a:bodyPr wrap="square" rtlCol="0" anchor="t">
            <a:spAutoFit/>
          </a:bodyPr>
          <a:lstStyle/>
          <a:p>
            <a:r>
              <a:rPr lang="en-US" altLang="zh-CN" b="1">
                <a:latin typeface="Times New Roman" panose="02020603050405020304" charset="0"/>
                <a:cs typeface="Times New Roman" panose="02020603050405020304" charset="0"/>
              </a:rPr>
              <a:t>Organic Theory</a:t>
            </a:r>
          </a:p>
        </p:txBody>
      </p:sp>
      <p:sp>
        <p:nvSpPr>
          <p:cNvPr id="5" name="文本框 4"/>
          <p:cNvSpPr txBox="1"/>
          <p:nvPr/>
        </p:nvSpPr>
        <p:spPr>
          <a:xfrm>
            <a:off x="494665" y="1724025"/>
            <a:ext cx="3495040" cy="1753235"/>
          </a:xfrm>
          <a:prstGeom prst="rect">
            <a:avLst/>
          </a:prstGeom>
          <a:noFill/>
        </p:spPr>
        <p:txBody>
          <a:bodyPr wrap="square" rtlCol="0" anchor="t">
            <a:spAutoFit/>
          </a:bodyPr>
          <a:lstStyle/>
          <a:p>
            <a:r>
              <a:rPr lang="en-US" altLang="zh-CN" b="1">
                <a:solidFill>
                  <a:srgbClr val="C00000"/>
                </a:solidFill>
                <a:latin typeface="Times New Roman" panose="02020603050405020304" charset="0"/>
                <a:cs typeface="Times New Roman" panose="02020603050405020304" charset="0"/>
              </a:rPr>
              <a:t>mechanistic structure</a:t>
            </a:r>
            <a:r>
              <a:rPr lang="en-US" altLang="zh-CN">
                <a:latin typeface="Times New Roman" panose="02020603050405020304" charset="0"/>
                <a:cs typeface="Times New Roman" panose="02020603050405020304" charset="0"/>
              </a:rPr>
              <a:t>: </a:t>
            </a:r>
          </a:p>
          <a:p>
            <a:r>
              <a:rPr lang="en-US" altLang="zh-CN">
                <a:latin typeface="Times New Roman" panose="02020603050405020304" charset="0"/>
                <a:cs typeface="Times New Roman" panose="02020603050405020304" charset="0"/>
              </a:rPr>
              <a:t>top-down; centralized in decision making; specialized in roles and formalized (much use of rules and documents; Hage  1965; Pennings 1992).</a:t>
            </a:r>
          </a:p>
        </p:txBody>
      </p:sp>
      <p:cxnSp>
        <p:nvCxnSpPr>
          <p:cNvPr id="6" name="直接箭头连接符 5"/>
          <p:cNvCxnSpPr/>
          <p:nvPr/>
        </p:nvCxnSpPr>
        <p:spPr>
          <a:xfrm>
            <a:off x="3886835" y="2574925"/>
            <a:ext cx="4018915" cy="0"/>
          </a:xfrm>
          <a:prstGeom prst="straightConnector1">
            <a:avLst/>
          </a:prstGeom>
          <a:ln>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8049895" y="1823720"/>
            <a:ext cx="3832860" cy="1476375"/>
          </a:xfrm>
          <a:prstGeom prst="rect">
            <a:avLst/>
          </a:prstGeom>
          <a:noFill/>
        </p:spPr>
        <p:txBody>
          <a:bodyPr wrap="square" rtlCol="0">
            <a:spAutoFit/>
          </a:bodyPr>
          <a:lstStyle/>
          <a:p>
            <a:r>
              <a:rPr lang="en-US" altLang="zh-CN" b="1">
                <a:solidFill>
                  <a:srgbClr val="C00000"/>
                </a:solidFill>
                <a:latin typeface="Times New Roman" panose="02020603050405020304" charset="0"/>
                <a:cs typeface="Times New Roman" panose="02020603050405020304" charset="0"/>
                <a:sym typeface="+mn-ea"/>
              </a:rPr>
              <a:t>organic structure</a:t>
            </a:r>
            <a:r>
              <a:rPr lang="en-US" altLang="zh-CN">
                <a:latin typeface="Times New Roman" panose="02020603050405020304" charset="0"/>
                <a:cs typeface="Times New Roman" panose="02020603050405020304" charset="0"/>
                <a:sym typeface="+mn-ea"/>
              </a:rPr>
              <a:t>: </a:t>
            </a:r>
          </a:p>
          <a:p>
            <a:r>
              <a:rPr lang="en-US" altLang="zh-CN">
                <a:latin typeface="Times New Roman" panose="02020603050405020304" charset="0"/>
                <a:cs typeface="Times New Roman" panose="02020603050405020304" charset="0"/>
                <a:sym typeface="+mn-ea"/>
              </a:rPr>
              <a:t>bottom up; decentralized and low on both functional specialization  and formalization (Hage 1965; Pennings 1992).</a:t>
            </a:r>
            <a:endParaRPr lang="en-US" altLang="zh-CN">
              <a:latin typeface="Times New Roman" panose="02020603050405020304" charset="0"/>
              <a:cs typeface="Times New Roman" panose="02020603050405020304" charset="0"/>
            </a:endParaRPr>
          </a:p>
        </p:txBody>
      </p:sp>
      <p:sp>
        <p:nvSpPr>
          <p:cNvPr id="9" name="文本框 8"/>
          <p:cNvSpPr txBox="1"/>
          <p:nvPr/>
        </p:nvSpPr>
        <p:spPr>
          <a:xfrm>
            <a:off x="5027295" y="1238250"/>
            <a:ext cx="1737995" cy="368300"/>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task uncertainty</a:t>
            </a:r>
          </a:p>
        </p:txBody>
      </p:sp>
      <p:cxnSp>
        <p:nvCxnSpPr>
          <p:cNvPr id="10" name="直接箭头连接符 9"/>
          <p:cNvCxnSpPr>
            <a:stCxn id="9" idx="2"/>
          </p:cNvCxnSpPr>
          <p:nvPr/>
        </p:nvCxnSpPr>
        <p:spPr>
          <a:xfrm>
            <a:off x="5896610" y="1606550"/>
            <a:ext cx="0" cy="9683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494665" y="3863340"/>
            <a:ext cx="2603500" cy="368300"/>
          </a:xfrm>
          <a:prstGeom prst="rect">
            <a:avLst/>
          </a:prstGeom>
          <a:noFill/>
        </p:spPr>
        <p:txBody>
          <a:bodyPr wrap="square" rtlCol="0" anchor="t">
            <a:spAutoFit/>
          </a:bodyPr>
          <a:lstStyle/>
          <a:p>
            <a:r>
              <a:rPr lang="en-US" altLang="zh-CN" b="1">
                <a:latin typeface="Times New Roman" panose="02020603050405020304" charset="0"/>
                <a:cs typeface="Times New Roman" panose="02020603050405020304" charset="0"/>
              </a:rPr>
              <a:t>Bureaucracy Theory</a:t>
            </a:r>
          </a:p>
        </p:txBody>
      </p:sp>
      <p:sp>
        <p:nvSpPr>
          <p:cNvPr id="12" name="文本框 11"/>
          <p:cNvSpPr txBox="1"/>
          <p:nvPr/>
        </p:nvSpPr>
        <p:spPr>
          <a:xfrm>
            <a:off x="494665" y="4673600"/>
            <a:ext cx="3495040" cy="1476375"/>
          </a:xfrm>
          <a:prstGeom prst="rect">
            <a:avLst/>
          </a:prstGeom>
          <a:noFill/>
        </p:spPr>
        <p:txBody>
          <a:bodyPr wrap="square" rtlCol="0" anchor="t">
            <a:spAutoFit/>
          </a:bodyPr>
          <a:lstStyle/>
          <a:p>
            <a:r>
              <a:rPr lang="en-US" altLang="zh-CN" b="1">
                <a:solidFill>
                  <a:srgbClr val="C00000"/>
                </a:solidFill>
                <a:latin typeface="Times New Roman" panose="02020603050405020304" charset="0"/>
                <a:cs typeface="Times New Roman" panose="02020603050405020304" charset="0"/>
              </a:rPr>
              <a:t>unbureaucratic (simple) structure</a:t>
            </a:r>
            <a:r>
              <a:rPr lang="en-US" altLang="zh-CN">
                <a:latin typeface="Times New Roman" panose="02020603050405020304" charset="0"/>
                <a:cs typeface="Times New Roman" panose="02020603050405020304" charset="0"/>
              </a:rPr>
              <a:t>: </a:t>
            </a:r>
          </a:p>
          <a:p>
            <a:r>
              <a:rPr lang="en-US" altLang="zh-CN">
                <a:latin typeface="Times New Roman" panose="02020603050405020304" charset="0"/>
                <a:cs typeface="Times New Roman" panose="02020603050405020304" charset="0"/>
              </a:rPr>
              <a:t>centralized; </a:t>
            </a:r>
          </a:p>
          <a:p>
            <a:r>
              <a:rPr lang="en-US" altLang="zh-CN">
                <a:latin typeface="Times New Roman" panose="02020603050405020304" charset="0"/>
                <a:cs typeface="Times New Roman" panose="02020603050405020304" charset="0"/>
              </a:rPr>
              <a:t>being low on functional specialization and formalization (Mintzberg 1979).</a:t>
            </a:r>
          </a:p>
        </p:txBody>
      </p:sp>
      <p:cxnSp>
        <p:nvCxnSpPr>
          <p:cNvPr id="13" name="直接箭头连接符 12"/>
          <p:cNvCxnSpPr/>
          <p:nvPr/>
        </p:nvCxnSpPr>
        <p:spPr>
          <a:xfrm>
            <a:off x="3886835" y="5524500"/>
            <a:ext cx="4018915" cy="0"/>
          </a:xfrm>
          <a:prstGeom prst="straightConnector1">
            <a:avLst/>
          </a:prstGeom>
          <a:ln>
            <a:solidFill>
              <a:schemeClr val="tx1"/>
            </a:solidFill>
            <a:headEnd type="arrow"/>
            <a:tailEnd type="arrow"/>
          </a:ln>
        </p:spPr>
        <p:style>
          <a:lnRef idx="2">
            <a:schemeClr val="accent1"/>
          </a:lnRef>
          <a:fillRef idx="0">
            <a:srgbClr val="FFFFFF"/>
          </a:fillRef>
          <a:effectRef idx="0">
            <a:srgbClr val="FFFFFF"/>
          </a:effectRef>
          <a:fontRef idx="minor">
            <a:schemeClr val="tx1"/>
          </a:fontRef>
        </p:style>
      </p:cxnSp>
      <p:sp>
        <p:nvSpPr>
          <p:cNvPr id="14" name="文本框 13"/>
          <p:cNvSpPr txBox="1"/>
          <p:nvPr/>
        </p:nvSpPr>
        <p:spPr>
          <a:xfrm>
            <a:off x="8049895" y="4773295"/>
            <a:ext cx="3832860" cy="1476375"/>
          </a:xfrm>
          <a:prstGeom prst="rect">
            <a:avLst/>
          </a:prstGeom>
          <a:noFill/>
        </p:spPr>
        <p:txBody>
          <a:bodyPr wrap="square" rtlCol="0">
            <a:spAutoFit/>
          </a:bodyPr>
          <a:lstStyle/>
          <a:p>
            <a:r>
              <a:rPr lang="en-US" altLang="zh-CN" b="1">
                <a:solidFill>
                  <a:srgbClr val="C00000"/>
                </a:solidFill>
                <a:latin typeface="Times New Roman" panose="02020603050405020304" charset="0"/>
                <a:cs typeface="Times New Roman" panose="02020603050405020304" charset="0"/>
                <a:sym typeface="+mn-ea"/>
              </a:rPr>
              <a:t>bureaucratic structure</a:t>
            </a:r>
            <a:r>
              <a:rPr lang="en-US" altLang="zh-CN">
                <a:latin typeface="Times New Roman" panose="02020603050405020304" charset="0"/>
                <a:cs typeface="Times New Roman" panose="02020603050405020304" charset="0"/>
                <a:sym typeface="+mn-ea"/>
              </a:rPr>
              <a:t>: </a:t>
            </a:r>
          </a:p>
          <a:p>
            <a:r>
              <a:rPr lang="en-US" altLang="zh-CN">
                <a:latin typeface="Times New Roman" panose="02020603050405020304" charset="0"/>
                <a:cs typeface="Times New Roman" panose="02020603050405020304" charset="0"/>
              </a:rPr>
              <a:t>decentralized;</a:t>
            </a:r>
          </a:p>
          <a:p>
            <a:r>
              <a:rPr lang="en-US" altLang="zh-CN">
                <a:latin typeface="Times New Roman" panose="02020603050405020304" charset="0"/>
                <a:cs typeface="Times New Roman" panose="02020603050405020304" charset="0"/>
              </a:rPr>
              <a:t> being high on functional specialization and formalization  (Child 1972a; Weber 1968).</a:t>
            </a:r>
          </a:p>
        </p:txBody>
      </p:sp>
      <p:cxnSp>
        <p:nvCxnSpPr>
          <p:cNvPr id="15" name="直接箭头连接符 14"/>
          <p:cNvCxnSpPr/>
          <p:nvPr/>
        </p:nvCxnSpPr>
        <p:spPr>
          <a:xfrm>
            <a:off x="5896610" y="4556125"/>
            <a:ext cx="0" cy="9683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pic>
        <p:nvPicPr>
          <p:cNvPr id="16" name="图片 15"/>
          <p:cNvPicPr>
            <a:picLocks noChangeAspect="1"/>
          </p:cNvPicPr>
          <p:nvPr/>
        </p:nvPicPr>
        <p:blipFill>
          <a:blip r:embed="rId2"/>
          <a:stretch>
            <a:fillRect/>
          </a:stretch>
        </p:blipFill>
        <p:spPr>
          <a:xfrm>
            <a:off x="3098165" y="2007870"/>
            <a:ext cx="5561965" cy="2548255"/>
          </a:xfrm>
          <a:prstGeom prst="rect">
            <a:avLst/>
          </a:prstGeom>
        </p:spPr>
      </p:pic>
      <p:sp>
        <p:nvSpPr>
          <p:cNvPr id="17" name="文本框 16"/>
          <p:cNvSpPr txBox="1"/>
          <p:nvPr/>
        </p:nvSpPr>
        <p:spPr>
          <a:xfrm>
            <a:off x="5027295" y="4140200"/>
            <a:ext cx="1737995" cy="368300"/>
          </a:xfrm>
          <a:prstGeom prst="rect">
            <a:avLst/>
          </a:prstGeom>
          <a:noFill/>
        </p:spPr>
        <p:txBody>
          <a:bodyPr wrap="square" rtlCol="0" anchor="t">
            <a:spAutoFit/>
          </a:bodyPr>
          <a:lstStyle/>
          <a:p>
            <a:pPr algn="ctr"/>
            <a:r>
              <a:rPr lang="en-US" altLang="zh-CN">
                <a:latin typeface="Times New Roman" panose="02020603050405020304" charset="0"/>
                <a:cs typeface="Times New Roman" panose="02020603050405020304" charset="0"/>
              </a:rPr>
              <a:t>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76250" y="436245"/>
            <a:ext cx="4064000" cy="368300"/>
          </a:xfrm>
          <a:prstGeom prst="rect">
            <a:avLst/>
          </a:prstGeom>
          <a:noFill/>
        </p:spPr>
        <p:txBody>
          <a:bodyPr wrap="square" rtlCol="0">
            <a:spAutoFit/>
          </a:bodyPr>
          <a:lstStyle/>
          <a:p>
            <a:r>
              <a:rPr lang="en-US" altLang="zh-CN" b="1">
                <a:latin typeface="Times New Roman" panose="02020603050405020304" charset="0"/>
                <a:cs typeface="Times New Roman" panose="02020603050405020304" charset="0"/>
              </a:rPr>
              <a:t>Difference in concept definition</a:t>
            </a:r>
          </a:p>
        </p:txBody>
      </p:sp>
      <p:sp>
        <p:nvSpPr>
          <p:cNvPr id="3" name="文本框 2"/>
          <p:cNvSpPr txBox="1"/>
          <p:nvPr/>
        </p:nvSpPr>
        <p:spPr>
          <a:xfrm>
            <a:off x="476250" y="969645"/>
            <a:ext cx="11181715" cy="203009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1. Decentralization:</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Bureaucracy theory sees increased decentralization as being mainly </a:t>
            </a:r>
            <a:r>
              <a:rPr lang="en-US" altLang="zh-CN" b="1">
                <a:latin typeface="Times New Roman" panose="02020603050405020304" charset="0"/>
                <a:cs typeface="Times New Roman" panose="02020603050405020304" charset="0"/>
              </a:rPr>
              <a:t>delegation </a:t>
            </a:r>
            <a:r>
              <a:rPr lang="en-US" altLang="zh-CN">
                <a:latin typeface="Times New Roman" panose="02020603050405020304" charset="0"/>
                <a:cs typeface="Times New Roman" panose="02020603050405020304" charset="0"/>
              </a:rPr>
              <a:t>of authority down to middle  managers, with some occasional delegation to workers (Chandler 1962; Child 1973a). </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Organic theory includes managerial </a:t>
            </a:r>
            <a:r>
              <a:rPr lang="en-US" altLang="zh-CN" b="1">
                <a:latin typeface="Times New Roman" panose="02020603050405020304" charset="0"/>
                <a:cs typeface="Times New Roman" panose="02020603050405020304" charset="0"/>
              </a:rPr>
              <a:t>delegation</a:t>
            </a:r>
            <a:r>
              <a:rPr lang="en-US" altLang="zh-CN">
                <a:latin typeface="Times New Roman" panose="02020603050405020304" charset="0"/>
                <a:cs typeface="Times New Roman" panose="02020603050405020304" charset="0"/>
              </a:rPr>
              <a:t>, but also autonomy and participation in decision making by technical experts  at low levels in the hierarchy (Hage 1980) and even by shop-floor workers (Wall, Corbett, Martin, Clegg, and  Jackson 1990). </a:t>
            </a:r>
          </a:p>
          <a:p>
            <a:r>
              <a:rPr lang="en-US" altLang="zh-CN">
                <a:latin typeface="Times New Roman" panose="02020603050405020304" charset="0"/>
                <a:cs typeface="Times New Roman" panose="02020603050405020304" charset="0"/>
              </a:rPr>
              <a:t>Thus the real extent of decentralization is greater under organic theory than under bureaucracy theory.</a:t>
            </a:r>
          </a:p>
        </p:txBody>
      </p:sp>
      <p:sp>
        <p:nvSpPr>
          <p:cNvPr id="4" name="文本框 3"/>
          <p:cNvSpPr txBox="1"/>
          <p:nvPr/>
        </p:nvSpPr>
        <p:spPr>
          <a:xfrm>
            <a:off x="476250" y="3217545"/>
            <a:ext cx="11181080" cy="147637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2. Humanistic values:</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Organic theory also driven by the need to  fit the human needs and aspirations of organizational members (Lorsch and Morse 1974). </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Bureaucratization theory tends  to argue the need for bureaucratization according to a Weberian logic of subjugation of the organizational  member in pursuit of effectiveness (Weber 1968).</a:t>
            </a:r>
          </a:p>
        </p:txBody>
      </p:sp>
      <p:sp>
        <p:nvSpPr>
          <p:cNvPr id="6" name="文本框 5"/>
          <p:cNvSpPr txBox="1"/>
          <p:nvPr/>
        </p:nvSpPr>
        <p:spPr>
          <a:xfrm>
            <a:off x="476250" y="4911725"/>
            <a:ext cx="11180445" cy="2030095"/>
          </a:xfrm>
          <a:prstGeom prst="rect">
            <a:avLst/>
          </a:prstGeom>
          <a:noFill/>
        </p:spPr>
        <p:txBody>
          <a:bodyPr wrap="square" rtlCol="0">
            <a:spAutoFit/>
          </a:bodyPr>
          <a:lstStyle/>
          <a:p>
            <a:r>
              <a:rPr lang="en-US" altLang="zh-CN">
                <a:latin typeface="Times New Roman" panose="02020603050405020304" charset="0"/>
                <a:cs typeface="Times New Roman" panose="02020603050405020304" charset="0"/>
              </a:rPr>
              <a:t>3. Developing direction:</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Organic theory sees the trend as being for task uncertainty to increase, because of increases in scientific knowledge and innovation rates, so that organizations increase over time the  degree to which their structures are organic (Burns and Stalker 1961; Hage 1988). </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Bureaucracy  theory sees a tendency toward increasing levels of bureaucratization, because of increasing concentration in  fewer, larger organizations of global reach, facilitated by modern communications technologies (Weber 1968).</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8950" y="439420"/>
            <a:ext cx="10673715" cy="3692525"/>
          </a:xfrm>
          <a:prstGeom prst="rect">
            <a:avLst/>
          </a:prstGeom>
          <a:noFill/>
        </p:spPr>
        <p:txBody>
          <a:bodyPr wrap="square" rtlCol="0" anchor="t">
            <a:spAutoFit/>
          </a:bodyPr>
          <a:lstStyle/>
          <a:p>
            <a:r>
              <a:rPr lang="en-US" altLang="zh-CN">
                <a:latin typeface="Times New Roman" panose="02020603050405020304" charset="0"/>
                <a:cs typeface="Times New Roman" panose="02020603050405020304" charset="0"/>
              </a:rPr>
              <a:t>Task interdependence is a minor contingency of both the organic and the bureaucratic structures.</a:t>
            </a:r>
          </a:p>
          <a:p>
            <a:endParaRPr lang="zh-CN" altLang="en-US">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organic structures:</a:t>
            </a:r>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task interdependence is pooled, then the fit is standardization, that is, rules and procedures set by the  hierarchy, that is, a mechanistic coordination mechanism. </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task interdependence is sequential, then  the fit is planning by the hierarchy, that is, another mechanistic coordination mechanism. </a:t>
            </a: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task interdependence is reciprocal, then the fit is mutual adjustment between organizational members, that is,  an organic coordination mechanism (Thompson 1967).</a:t>
            </a: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sym typeface="+mn-ea"/>
              </a:rPr>
              <a:t>bureaucratic structures</a:t>
            </a: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l"/>
            </a:pPr>
            <a:r>
              <a:rPr lang="en-US" altLang="zh-CN">
                <a:latin typeface="Times New Roman" panose="02020603050405020304" charset="0"/>
                <a:cs typeface="Times New Roman" panose="02020603050405020304" charset="0"/>
              </a:rPr>
              <a:t>increasing task interdependence leads from divisions coordinated mechanistically to functions coordinated organically.</a:t>
            </a:r>
          </a:p>
        </p:txBody>
      </p:sp>
      <p:pic>
        <p:nvPicPr>
          <p:cNvPr id="3" name="图片 2"/>
          <p:cNvPicPr>
            <a:picLocks noChangeAspect="1"/>
          </p:cNvPicPr>
          <p:nvPr/>
        </p:nvPicPr>
        <p:blipFill>
          <a:blip r:embed="rId2"/>
          <a:stretch>
            <a:fillRect/>
          </a:stretch>
        </p:blipFill>
        <p:spPr>
          <a:xfrm>
            <a:off x="1873250" y="1470025"/>
            <a:ext cx="7602220" cy="4860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7175" y="549275"/>
            <a:ext cx="7181850" cy="3143250"/>
          </a:xfrm>
          <a:prstGeom prst="rect">
            <a:avLst/>
          </a:prstGeom>
        </p:spPr>
      </p:pic>
      <p:sp>
        <p:nvSpPr>
          <p:cNvPr id="3" name="文本框 2"/>
          <p:cNvSpPr txBox="1"/>
          <p:nvPr/>
        </p:nvSpPr>
        <p:spPr>
          <a:xfrm>
            <a:off x="343535" y="3984625"/>
            <a:ext cx="11574780" cy="2584450"/>
          </a:xfrm>
          <a:prstGeom prst="rect">
            <a:avLst/>
          </a:prstGeom>
          <a:noFill/>
        </p:spPr>
        <p:txBody>
          <a:bodyPr wrap="square" rtlCol="0" anchor="t">
            <a:spAutoFit/>
          </a:bodyPr>
          <a:lstStyle/>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As organizations grow in size they increase specialization-formalization, structural differentiation, and  decentralization. </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As task interdependence decreases because of diversification, this causes divisionalization,  so that decentralization increases, as does specialization-formalization (e.g., creation of profit reporting) and  structural differentiation (e.g., the number of levels), beyond that which would exist for its size alone. Conversely, increasing task interdependence leads to a functional structure, which implies less specialization-formalization, structural differentiation, and decentralization</a:t>
            </a:r>
          </a:p>
          <a:p>
            <a:pPr marL="285750" indent="-285750">
              <a:buFont typeface="Wingdings" panose="05000000000000000000" charset="0"/>
              <a:buChar char="Ø"/>
            </a:pPr>
            <a:endParaRPr lang="en-US" altLang="zh-CN">
              <a:latin typeface="Times New Roman" panose="02020603050405020304" charset="0"/>
              <a:cs typeface="Times New Roman" panose="02020603050405020304" charset="0"/>
            </a:endParaRPr>
          </a:p>
          <a:p>
            <a:pPr marL="285750" indent="-285750">
              <a:buFont typeface="Wingdings" panose="05000000000000000000" charset="0"/>
              <a:buChar char="Ø"/>
            </a:pPr>
            <a:r>
              <a:rPr lang="en-US" altLang="zh-CN">
                <a:latin typeface="Times New Roman" panose="02020603050405020304" charset="0"/>
                <a:cs typeface="Times New Roman" panose="02020603050405020304" charset="0"/>
              </a:rPr>
              <a:t>As task uncertainty increases, for example, through  increased innovation in products or services, there is a reduction in formalization and an increase in decentralization.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18795" y="422910"/>
            <a:ext cx="4064000" cy="368300"/>
          </a:xfrm>
          <a:prstGeom prst="rect">
            <a:avLst/>
          </a:prstGeom>
          <a:noFill/>
        </p:spPr>
        <p:txBody>
          <a:bodyPr wrap="square" rtlCol="0">
            <a:spAutoFit/>
          </a:bodyPr>
          <a:lstStyle/>
          <a:p>
            <a:r>
              <a:rPr lang="en-US" altLang="zh-CN" b="1"/>
              <a:t>Questions</a:t>
            </a:r>
          </a:p>
        </p:txBody>
      </p:sp>
      <p:graphicFrame>
        <p:nvGraphicFramePr>
          <p:cNvPr id="4" name="表格 3"/>
          <p:cNvGraphicFramePr/>
          <p:nvPr>
            <p:custDataLst>
              <p:tags r:id="rId1"/>
            </p:custDataLst>
          </p:nvPr>
        </p:nvGraphicFramePr>
        <p:xfrm>
          <a:off x="1163955" y="1733550"/>
          <a:ext cx="8789035" cy="995680"/>
        </p:xfrm>
        <a:graphic>
          <a:graphicData uri="http://schemas.openxmlformats.org/drawingml/2006/table">
            <a:tbl>
              <a:tblPr/>
              <a:tblGrid>
                <a:gridCol w="7677785">
                  <a:extLst>
                    <a:ext uri="{9D8B030D-6E8A-4147-A177-3AD203B41FA5}">
                      <a16:colId xmlns:a16="http://schemas.microsoft.com/office/drawing/2014/main" val="20000"/>
                    </a:ext>
                  </a:extLst>
                </a:gridCol>
                <a:gridCol w="1111250">
                  <a:extLst>
                    <a:ext uri="{9D8B030D-6E8A-4147-A177-3AD203B41FA5}">
                      <a16:colId xmlns:a16="http://schemas.microsoft.com/office/drawing/2014/main" val="20001"/>
                    </a:ext>
                  </a:extLst>
                </a:gridCol>
              </a:tblGrid>
              <a:tr h="995680">
                <a:tc>
                  <a:txBody>
                    <a:bodyPr/>
                    <a:lstStyle/>
                    <a:p>
                      <a:pPr algn="just">
                        <a:lnSpc>
                          <a:spcPct val="115000"/>
                        </a:lnSpc>
                        <a:spcBef>
                          <a:spcPct val="0"/>
                        </a:spcBef>
                        <a:spcAft>
                          <a:spcPct val="0"/>
                        </a:spcAft>
                      </a:pPr>
                      <a:r>
                        <a:rPr lang="en-US" altLang="zh-CN" sz="1600">
                          <a:solidFill>
                            <a:srgbClr val="000000"/>
                          </a:solidFill>
                          <a:latin typeface="Times New Roman" panose="02020603050405020304"/>
                          <a:ea typeface="等线" panose="02010600030101010101" charset="-122"/>
                        </a:rPr>
                        <a:t>Is it possible that bureaucratic change of large firms may not be purely for fitting, but for preventing potential opportunistic behaviors of individuals within them? Besides, in the structural contingency model, the organic theory emphasizes the initiative and decisions of employees, as well as their high task uncertainty. Can these circumstances be the fuel of opportunism?</a:t>
                      </a:r>
                    </a:p>
                  </a:txBody>
                  <a:tcPr marL="68580" marR="68580" marT="0" marB="0" anchor="b">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lnSpc>
                          <a:spcPct val="115000"/>
                        </a:lnSpc>
                        <a:spcBef>
                          <a:spcPct val="0"/>
                        </a:spcBef>
                        <a:spcAft>
                          <a:spcPct val="0"/>
                        </a:spcAft>
                      </a:pPr>
                      <a:r>
                        <a:rPr lang="en-US" altLang="zh-CN" sz="1600">
                          <a:solidFill>
                            <a:srgbClr val="000000"/>
                          </a:solidFill>
                          <a:latin typeface="Times New Roman" panose="02020603050405020304"/>
                          <a:ea typeface="等线" panose="02010600030101010101" charset="-122"/>
                        </a:rPr>
                        <a:t>Shunyi Lai</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B9A4-4FEE-AA4F-A571-E50AABEA68F0}"/>
              </a:ext>
            </a:extLst>
          </p:cNvPr>
          <p:cNvSpPr>
            <a:spLocks noGrp="1"/>
          </p:cNvSpPr>
          <p:nvPr>
            <p:ph type="ctrTitle"/>
          </p:nvPr>
        </p:nvSpPr>
        <p:spPr/>
        <p:txBody>
          <a:bodyPr>
            <a:normAutofit/>
          </a:bodyPr>
          <a:lstStyle/>
          <a:p>
            <a:r>
              <a:rPr lang="en-US" dirty="0"/>
              <a:t> Pfeffer and </a:t>
            </a:r>
            <a:r>
              <a:rPr lang="en-US" dirty="0" err="1"/>
              <a:t>Salancik</a:t>
            </a:r>
            <a:r>
              <a:rPr lang="zh-CN" altLang="en-US" dirty="0"/>
              <a:t> </a:t>
            </a:r>
            <a:r>
              <a:rPr lang="en-US" altLang="zh-CN" dirty="0"/>
              <a:t>(</a:t>
            </a:r>
            <a:r>
              <a:rPr lang="en-US" dirty="0"/>
              <a:t>1978)</a:t>
            </a:r>
            <a:endParaRPr lang="en-CN" dirty="0"/>
          </a:p>
        </p:txBody>
      </p:sp>
      <p:sp>
        <p:nvSpPr>
          <p:cNvPr id="3" name="Subtitle 2">
            <a:extLst>
              <a:ext uri="{FF2B5EF4-FFF2-40B4-BE49-F238E27FC236}">
                <a16:creationId xmlns:a16="http://schemas.microsoft.com/office/drawing/2014/main" id="{A2FF7D25-5EBB-734E-8426-5FBCA698CA68}"/>
              </a:ext>
            </a:extLst>
          </p:cNvPr>
          <p:cNvSpPr>
            <a:spLocks noGrp="1"/>
          </p:cNvSpPr>
          <p:nvPr>
            <p:ph type="subTitle" idx="1"/>
          </p:nvPr>
        </p:nvSpPr>
        <p:spPr/>
        <p:txBody>
          <a:bodyPr/>
          <a:lstStyle/>
          <a:p>
            <a:endParaRPr lang="en-CN"/>
          </a:p>
        </p:txBody>
      </p:sp>
    </p:spTree>
    <p:extLst>
      <p:ext uri="{BB962C8B-B14F-4D97-AF65-F5344CB8AC3E}">
        <p14:creationId xmlns:p14="http://schemas.microsoft.com/office/powerpoint/2010/main" val="3425389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D04C-784D-9641-8615-DC7B3DFC6E10}"/>
              </a:ext>
            </a:extLst>
          </p:cNvPr>
          <p:cNvSpPr>
            <a:spLocks noGrp="1"/>
          </p:cNvSpPr>
          <p:nvPr>
            <p:ph type="title"/>
          </p:nvPr>
        </p:nvSpPr>
        <p:spPr/>
        <p:txBody>
          <a:bodyPr/>
          <a:lstStyle/>
          <a:p>
            <a:r>
              <a:rPr lang="en-US" i="0" dirty="0">
                <a:solidFill>
                  <a:srgbClr val="131314"/>
                </a:solidFill>
                <a:effectLst/>
              </a:rPr>
              <a:t>Introduction</a:t>
            </a:r>
            <a:endParaRPr lang="en-CN" dirty="0"/>
          </a:p>
        </p:txBody>
      </p:sp>
      <p:sp>
        <p:nvSpPr>
          <p:cNvPr id="3" name="Content Placeholder 2">
            <a:extLst>
              <a:ext uri="{FF2B5EF4-FFF2-40B4-BE49-F238E27FC236}">
                <a16:creationId xmlns:a16="http://schemas.microsoft.com/office/drawing/2014/main" id="{876A401D-29BC-EF40-B409-7770520C5A0A}"/>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00000"/>
                </a:solidFill>
                <a:effectLst/>
                <a:latin typeface="Inter"/>
              </a:rPr>
              <a:t>Central Premise</a:t>
            </a:r>
            <a:r>
              <a:rPr lang="en-US" b="0" i="0" dirty="0">
                <a:solidFill>
                  <a:srgbClr val="000000"/>
                </a:solidFill>
                <a:effectLst/>
                <a:latin typeface="Inter"/>
              </a:rPr>
              <a:t>: Organizational activities/outcomes are shaped by external context and how organizations perceive it.</a:t>
            </a:r>
          </a:p>
          <a:p>
            <a:pPr algn="l">
              <a:buFont typeface="Arial" panose="020B0604020202020204" pitchFamily="34" charset="0"/>
              <a:buChar char="•"/>
            </a:pPr>
            <a:r>
              <a:rPr lang="en-US" b="1" i="0" dirty="0">
                <a:solidFill>
                  <a:srgbClr val="000000"/>
                </a:solidFill>
                <a:effectLst/>
                <a:latin typeface="Inter"/>
              </a:rPr>
              <a:t>Chapter 3</a:t>
            </a:r>
            <a:r>
              <a:rPr lang="en-US" b="0" i="0" dirty="0">
                <a:solidFill>
                  <a:srgbClr val="000000"/>
                </a:solidFill>
                <a:effectLst/>
                <a:latin typeface="Inter"/>
              </a:rPr>
              <a:t>: Explores </a:t>
            </a:r>
            <a:r>
              <a:rPr lang="en-US" b="0" i="1" dirty="0">
                <a:solidFill>
                  <a:srgbClr val="000000"/>
                </a:solidFill>
                <a:effectLst/>
                <a:latin typeface="Inter"/>
              </a:rPr>
              <a:t>social control of organizations</a:t>
            </a:r>
            <a:r>
              <a:rPr lang="en-US" b="0" i="0" dirty="0">
                <a:solidFill>
                  <a:srgbClr val="000000"/>
                </a:solidFill>
                <a:effectLst/>
                <a:latin typeface="Inter"/>
              </a:rPr>
              <a:t>—driven by interdependence and resource dependence.</a:t>
            </a:r>
          </a:p>
          <a:p>
            <a:pPr algn="l">
              <a:buFont typeface="Arial" panose="020B0604020202020204" pitchFamily="34" charset="0"/>
              <a:buChar char="•"/>
            </a:pPr>
            <a:r>
              <a:rPr lang="en-US" b="1" i="0" dirty="0">
                <a:solidFill>
                  <a:srgbClr val="000000"/>
                </a:solidFill>
                <a:effectLst/>
                <a:latin typeface="Inter"/>
              </a:rPr>
              <a:t>Chapter 4</a:t>
            </a:r>
            <a:r>
              <a:rPr lang="en-US" b="0" i="0" dirty="0">
                <a:solidFill>
                  <a:srgbClr val="000000"/>
                </a:solidFill>
                <a:effectLst/>
                <a:latin typeface="Inter"/>
              </a:rPr>
              <a:t>: Examines </a:t>
            </a:r>
            <a:r>
              <a:rPr lang="en-US" b="0" i="1" dirty="0">
                <a:solidFill>
                  <a:srgbClr val="000000"/>
                </a:solidFill>
                <a:effectLst/>
                <a:latin typeface="Inter"/>
              </a:rPr>
              <a:t>organizational environment</a:t>
            </a:r>
            <a:r>
              <a:rPr lang="en-US" b="0" i="0" dirty="0">
                <a:solidFill>
                  <a:srgbClr val="000000"/>
                </a:solidFill>
                <a:effectLst/>
                <a:latin typeface="Inter"/>
              </a:rPr>
              <a:t>—not objective, but "enacted" (constructed) by the organization.</a:t>
            </a:r>
          </a:p>
        </p:txBody>
      </p:sp>
    </p:spTree>
    <p:extLst>
      <p:ext uri="{BB962C8B-B14F-4D97-AF65-F5344CB8AC3E}">
        <p14:creationId xmlns:p14="http://schemas.microsoft.com/office/powerpoint/2010/main" val="2083760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A86FC-5396-6B45-B248-F1D88A2D7EE2}"/>
              </a:ext>
            </a:extLst>
          </p:cNvPr>
          <p:cNvSpPr>
            <a:spLocks noGrp="1"/>
          </p:cNvSpPr>
          <p:nvPr>
            <p:ph type="title"/>
          </p:nvPr>
        </p:nvSpPr>
        <p:spPr/>
        <p:txBody>
          <a:bodyPr>
            <a:normAutofit fontScale="90000"/>
          </a:bodyPr>
          <a:lstStyle/>
          <a:p>
            <a:r>
              <a:rPr lang="en-US" dirty="0"/>
              <a:t>Chapter 3 Core: Interdependence (Foundation of Control)</a:t>
            </a:r>
            <a:br>
              <a:rPr lang="en-US" dirty="0"/>
            </a:br>
            <a:endParaRPr lang="en-CN" dirty="0"/>
          </a:p>
        </p:txBody>
      </p:sp>
      <p:sp>
        <p:nvSpPr>
          <p:cNvPr id="3" name="Content Placeholder 2">
            <a:extLst>
              <a:ext uri="{FF2B5EF4-FFF2-40B4-BE49-F238E27FC236}">
                <a16:creationId xmlns:a16="http://schemas.microsoft.com/office/drawing/2014/main" id="{F9F71A01-E070-2044-A16B-945DF7839640}"/>
              </a:ext>
            </a:extLst>
          </p:cNvPr>
          <p:cNvSpPr>
            <a:spLocks noGrp="1"/>
          </p:cNvSpPr>
          <p:nvPr>
            <p:ph idx="1"/>
          </p:nvPr>
        </p:nvSpPr>
        <p:spPr/>
        <p:txBody>
          <a:bodyPr/>
          <a:lstStyle/>
          <a:p>
            <a:pPr algn="l"/>
            <a:r>
              <a:rPr lang="en-US" b="1" i="0" dirty="0">
                <a:solidFill>
                  <a:srgbClr val="000000"/>
                </a:solidFill>
                <a:effectLst/>
                <a:latin typeface="Inter"/>
              </a:rPr>
              <a:t>What is Interdependence?</a:t>
            </a:r>
          </a:p>
          <a:p>
            <a:pPr lvl="1"/>
            <a:r>
              <a:rPr lang="en-US" b="0" i="0" dirty="0">
                <a:effectLst/>
                <a:latin typeface="Inter"/>
              </a:rPr>
              <a:t>When an actor cannot fully control all conditions for desired outcomes (e.g., a café depends on farmers for coffee beans).</a:t>
            </a:r>
          </a:p>
          <a:p>
            <a:r>
              <a:rPr lang="en-US" b="1" i="0" dirty="0">
                <a:solidFill>
                  <a:srgbClr val="000000"/>
                </a:solidFill>
                <a:effectLst/>
                <a:latin typeface="Inter"/>
              </a:rPr>
              <a:t>Key Types</a:t>
            </a:r>
          </a:p>
          <a:p>
            <a:endParaRPr lang="en-US" b="0" i="0" dirty="0">
              <a:effectLst/>
              <a:latin typeface="Inter"/>
            </a:endParaRPr>
          </a:p>
        </p:txBody>
      </p:sp>
      <p:graphicFrame>
        <p:nvGraphicFramePr>
          <p:cNvPr id="4" name="Table 3">
            <a:extLst>
              <a:ext uri="{FF2B5EF4-FFF2-40B4-BE49-F238E27FC236}">
                <a16:creationId xmlns:a16="http://schemas.microsoft.com/office/drawing/2014/main" id="{2D4EAE55-BAE6-7F4B-9212-615F5345AF30}"/>
              </a:ext>
            </a:extLst>
          </p:cNvPr>
          <p:cNvGraphicFramePr>
            <a:graphicFrameLocks noGrp="1"/>
          </p:cNvGraphicFramePr>
          <p:nvPr/>
        </p:nvGraphicFramePr>
        <p:xfrm>
          <a:off x="1029586" y="3622244"/>
          <a:ext cx="10515600" cy="2606040"/>
        </p:xfrm>
        <a:graphic>
          <a:graphicData uri="http://schemas.openxmlformats.org/drawingml/2006/table">
            <a:tbl>
              <a:tblPr/>
              <a:tblGrid>
                <a:gridCol w="3505200">
                  <a:extLst>
                    <a:ext uri="{9D8B030D-6E8A-4147-A177-3AD203B41FA5}">
                      <a16:colId xmlns:a16="http://schemas.microsoft.com/office/drawing/2014/main" val="1147531589"/>
                    </a:ext>
                  </a:extLst>
                </a:gridCol>
                <a:gridCol w="3505200">
                  <a:extLst>
                    <a:ext uri="{9D8B030D-6E8A-4147-A177-3AD203B41FA5}">
                      <a16:colId xmlns:a16="http://schemas.microsoft.com/office/drawing/2014/main" val="3853863814"/>
                    </a:ext>
                  </a:extLst>
                </a:gridCol>
                <a:gridCol w="3505200">
                  <a:extLst>
                    <a:ext uri="{9D8B030D-6E8A-4147-A177-3AD203B41FA5}">
                      <a16:colId xmlns:a16="http://schemas.microsoft.com/office/drawing/2014/main" val="1803634995"/>
                    </a:ext>
                  </a:extLst>
                </a:gridCol>
              </a:tblGrid>
              <a:tr h="0">
                <a:tc>
                  <a:txBody>
                    <a:bodyPr/>
                    <a:lstStyle/>
                    <a:p>
                      <a:r>
                        <a:rPr lang="en-US" b="1">
                          <a:solidFill>
                            <a:srgbClr val="000000"/>
                          </a:solidFill>
                          <a:effectLst/>
                        </a:rPr>
                        <a:t>Type</a:t>
                      </a:r>
                    </a:p>
                  </a:txBody>
                  <a:tcPr marL="171450" marR="171450" marT="114300" marB="114300" anchor="ctr">
                    <a:lnL w="9525" cap="flat" cmpd="sng" algn="ctr">
                      <a:solidFill>
                        <a:srgbClr val="10A4BC"/>
                      </a:solidFill>
                      <a:prstDash val="solid"/>
                      <a:round/>
                      <a:headEnd type="none" w="med" len="med"/>
                      <a:tailEnd type="none" w="med" len="med"/>
                    </a:lnL>
                    <a:lnR w="9525" cap="flat" cmpd="sng" algn="ctr">
                      <a:solidFill>
                        <a:srgbClr val="5097BC"/>
                      </a:solidFill>
                      <a:prstDash val="solid"/>
                      <a:round/>
                      <a:headEnd type="none" w="med" len="med"/>
                      <a:tailEnd type="none" w="med" len="med"/>
                    </a:lnR>
                    <a:lnT w="9525" cap="flat" cmpd="sng" algn="ctr">
                      <a:solidFill>
                        <a:srgbClr val="E08ABC"/>
                      </a:solidFill>
                      <a:prstDash val="solid"/>
                      <a:round/>
                      <a:headEnd type="none" w="med" len="med"/>
                      <a:tailEnd type="none" w="med" len="med"/>
                    </a:lnT>
                    <a:lnB w="9525" cap="flat" cmpd="sng" algn="ctr">
                      <a:solidFill>
                        <a:srgbClr val="90A1BC"/>
                      </a:solidFill>
                      <a:prstDash val="solid"/>
                      <a:round/>
                      <a:headEnd type="none" w="med" len="med"/>
                      <a:tailEnd type="none" w="med" len="med"/>
                    </a:lnB>
                    <a:solidFill>
                      <a:srgbClr val="F2F2F2"/>
                    </a:solidFill>
                  </a:tcPr>
                </a:tc>
                <a:tc>
                  <a:txBody>
                    <a:bodyPr/>
                    <a:lstStyle/>
                    <a:p>
                      <a:r>
                        <a:rPr lang="en-US" b="1">
                          <a:solidFill>
                            <a:srgbClr val="000000"/>
                          </a:solidFill>
                          <a:effectLst/>
                        </a:rPr>
                        <a:t>Definition</a:t>
                      </a:r>
                    </a:p>
                  </a:txBody>
                  <a:tcPr marL="171450" marR="171450" marT="114300" marB="114300" anchor="ctr">
                    <a:lnL w="9525" cap="flat" cmpd="sng" algn="ctr">
                      <a:solidFill>
                        <a:srgbClr val="5097BC"/>
                      </a:solidFill>
                      <a:prstDash val="solid"/>
                      <a:round/>
                      <a:headEnd type="none" w="med" len="med"/>
                      <a:tailEnd type="none" w="med" len="med"/>
                    </a:lnL>
                    <a:lnR w="9525" cap="flat" cmpd="sng" algn="ctr">
                      <a:solidFill>
                        <a:srgbClr val="00ABBC"/>
                      </a:solidFill>
                      <a:prstDash val="solid"/>
                      <a:round/>
                      <a:headEnd type="none" w="med" len="med"/>
                      <a:tailEnd type="none" w="med" len="med"/>
                    </a:lnR>
                    <a:lnT w="9525" cap="flat" cmpd="sng" algn="ctr">
                      <a:solidFill>
                        <a:srgbClr val="C0B1BC"/>
                      </a:solidFill>
                      <a:prstDash val="solid"/>
                      <a:round/>
                      <a:headEnd type="none" w="med" len="med"/>
                      <a:tailEnd type="none" w="med" len="med"/>
                    </a:lnT>
                    <a:lnB w="9525" cap="flat" cmpd="sng" algn="ctr">
                      <a:solidFill>
                        <a:srgbClr val="E0B8BC"/>
                      </a:solidFill>
                      <a:prstDash val="solid"/>
                      <a:round/>
                      <a:headEnd type="none" w="med" len="med"/>
                      <a:tailEnd type="none" w="med" len="med"/>
                    </a:lnB>
                    <a:solidFill>
                      <a:srgbClr val="F2F2F2"/>
                    </a:solidFill>
                  </a:tcPr>
                </a:tc>
                <a:tc>
                  <a:txBody>
                    <a:bodyPr/>
                    <a:lstStyle/>
                    <a:p>
                      <a:r>
                        <a:rPr lang="en-US" b="1">
                          <a:solidFill>
                            <a:srgbClr val="000000"/>
                          </a:solidFill>
                          <a:effectLst/>
                        </a:rPr>
                        <a:t>Example</a:t>
                      </a:r>
                    </a:p>
                  </a:txBody>
                  <a:tcPr marL="171450" marR="171450" marT="114300" marB="114300" anchor="ctr">
                    <a:lnL w="9525" cap="flat" cmpd="sng" algn="ctr">
                      <a:solidFill>
                        <a:srgbClr val="00ABBC"/>
                      </a:solidFill>
                      <a:prstDash val="solid"/>
                      <a:round/>
                      <a:headEnd type="none" w="med" len="med"/>
                      <a:tailEnd type="none" w="med" len="med"/>
                    </a:lnL>
                    <a:lnR w="9525" cap="flat" cmpd="sng" algn="ctr">
                      <a:solidFill>
                        <a:srgbClr val="00ABBC"/>
                      </a:solidFill>
                      <a:prstDash val="solid"/>
                      <a:round/>
                      <a:headEnd type="none" w="med" len="med"/>
                      <a:tailEnd type="none" w="med" len="med"/>
                    </a:lnR>
                    <a:lnT w="9525" cap="flat" cmpd="sng" algn="ctr">
                      <a:solidFill>
                        <a:srgbClr val="00ABBC"/>
                      </a:solidFill>
                      <a:prstDash val="solid"/>
                      <a:round/>
                      <a:headEnd type="none" w="med" len="med"/>
                      <a:tailEnd type="none" w="med" len="med"/>
                    </a:lnT>
                    <a:lnB w="9525" cap="flat" cmpd="sng" algn="ctr">
                      <a:solidFill>
                        <a:srgbClr val="8068BC"/>
                      </a:solidFill>
                      <a:prstDash val="solid"/>
                      <a:round/>
                      <a:headEnd type="none" w="med" len="med"/>
                      <a:tailEnd type="none" w="med" len="med"/>
                    </a:lnB>
                    <a:solidFill>
                      <a:srgbClr val="F2F2F2"/>
                    </a:solidFill>
                  </a:tcPr>
                </a:tc>
                <a:extLst>
                  <a:ext uri="{0D108BD9-81ED-4DB2-BD59-A6C34878D82A}">
                    <a16:rowId xmlns:a16="http://schemas.microsoft.com/office/drawing/2014/main" val="4146237640"/>
                  </a:ext>
                </a:extLst>
              </a:tr>
              <a:tr h="0">
                <a:tc>
                  <a:txBody>
                    <a:bodyPr/>
                    <a:lstStyle/>
                    <a:p>
                      <a:r>
                        <a:rPr lang="en-US" b="0">
                          <a:effectLst/>
                        </a:rPr>
                        <a:t>Outcome Interdependence</a:t>
                      </a:r>
                    </a:p>
                  </a:txBody>
                  <a:tcPr marL="171450" marR="171450" marT="114300" marB="114300" anchor="ctr">
                    <a:lnL w="9525" cap="flat" cmpd="sng" algn="ctr">
                      <a:solidFill>
                        <a:srgbClr val="60A2BC"/>
                      </a:solidFill>
                      <a:prstDash val="solid"/>
                      <a:round/>
                      <a:headEnd type="none" w="med" len="med"/>
                      <a:tailEnd type="none" w="med" len="med"/>
                    </a:lnL>
                    <a:lnR w="9525" cap="flat" cmpd="sng" algn="ctr">
                      <a:solidFill>
                        <a:srgbClr val="80A2BC"/>
                      </a:solidFill>
                      <a:prstDash val="solid"/>
                      <a:round/>
                      <a:headEnd type="none" w="med" len="med"/>
                      <a:tailEnd type="none" w="med" len="med"/>
                    </a:lnR>
                    <a:lnT w="9525" cap="flat" cmpd="sng" algn="ctr">
                      <a:solidFill>
                        <a:srgbClr val="90A1BC"/>
                      </a:solidFill>
                      <a:prstDash val="solid"/>
                      <a:round/>
                      <a:headEnd type="none" w="med" len="med"/>
                      <a:tailEnd type="none" w="med" len="med"/>
                    </a:lnT>
                    <a:lnB w="9525" cap="flat" cmpd="sng" algn="ctr">
                      <a:solidFill>
                        <a:srgbClr val="F007B8"/>
                      </a:solidFill>
                      <a:prstDash val="solid"/>
                      <a:round/>
                      <a:headEnd type="none" w="med" len="med"/>
                      <a:tailEnd type="none" w="med" len="med"/>
                    </a:lnB>
                    <a:solidFill>
                      <a:srgbClr val="FFFFFF"/>
                    </a:solidFill>
                  </a:tcPr>
                </a:tc>
                <a:tc>
                  <a:txBody>
                    <a:bodyPr/>
                    <a:lstStyle/>
                    <a:p>
                      <a:r>
                        <a:rPr lang="en-US" b="0">
                          <a:effectLst/>
                        </a:rPr>
                        <a:t>One’s results are jointly determined by others</a:t>
                      </a:r>
                    </a:p>
                  </a:txBody>
                  <a:tcPr marL="171450" marR="171450" marT="114300" marB="114300" anchor="ctr">
                    <a:lnL w="9525" cap="flat" cmpd="sng" algn="ctr">
                      <a:solidFill>
                        <a:srgbClr val="80A2BC"/>
                      </a:solidFill>
                      <a:prstDash val="solid"/>
                      <a:round/>
                      <a:headEnd type="none" w="med" len="med"/>
                      <a:tailEnd type="none" w="med" len="med"/>
                    </a:lnL>
                    <a:lnR w="9525" cap="flat" cmpd="sng" algn="ctr">
                      <a:solidFill>
                        <a:srgbClr val="5083BC"/>
                      </a:solidFill>
                      <a:prstDash val="solid"/>
                      <a:round/>
                      <a:headEnd type="none" w="med" len="med"/>
                      <a:tailEnd type="none" w="med" len="med"/>
                    </a:lnR>
                    <a:lnT w="9525" cap="flat" cmpd="sng" algn="ctr">
                      <a:solidFill>
                        <a:srgbClr val="E0B8BC"/>
                      </a:solidFill>
                      <a:prstDash val="solid"/>
                      <a:round/>
                      <a:headEnd type="none" w="med" len="med"/>
                      <a:tailEnd type="none" w="med" len="med"/>
                    </a:lnT>
                    <a:lnB w="9525" cap="flat" cmpd="sng" algn="ctr">
                      <a:solidFill>
                        <a:srgbClr val="603AB8"/>
                      </a:solidFill>
                      <a:prstDash val="solid"/>
                      <a:round/>
                      <a:headEnd type="none" w="med" len="med"/>
                      <a:tailEnd type="none" w="med" len="med"/>
                    </a:lnB>
                    <a:solidFill>
                      <a:srgbClr val="FFFFFF"/>
                    </a:solidFill>
                  </a:tcPr>
                </a:tc>
                <a:tc>
                  <a:txBody>
                    <a:bodyPr/>
                    <a:lstStyle/>
                    <a:p>
                      <a:r>
                        <a:rPr lang="en-US" b="1" dirty="0"/>
                        <a:t>Competitive: </a:t>
                      </a:r>
                      <a:r>
                        <a:rPr lang="en-US" b="0" dirty="0">
                          <a:effectLst/>
                        </a:rPr>
                        <a:t>Competitors (zero-sum: Pepsi vs. Coke)</a:t>
                      </a:r>
                    </a:p>
                    <a:p>
                      <a:r>
                        <a:rPr lang="en-US" b="1" dirty="0"/>
                        <a:t>Symbiotic: </a:t>
                      </a:r>
                      <a:r>
                        <a:rPr lang="en-US" b="0" dirty="0">
                          <a:effectLst/>
                        </a:rPr>
                        <a:t>suppliers (mutual: bakery vs. flour mill)</a:t>
                      </a:r>
                    </a:p>
                  </a:txBody>
                  <a:tcPr marL="171450" marR="171450" marT="114300" marB="114300" anchor="ctr">
                    <a:lnL w="9525" cap="flat" cmpd="sng" algn="ctr">
                      <a:solidFill>
                        <a:srgbClr val="5083BC"/>
                      </a:solidFill>
                      <a:prstDash val="solid"/>
                      <a:round/>
                      <a:headEnd type="none" w="med" len="med"/>
                      <a:tailEnd type="none" w="med" len="med"/>
                    </a:lnL>
                    <a:lnR w="9525" cap="flat" cmpd="sng" algn="ctr">
                      <a:solidFill>
                        <a:srgbClr val="F08ABC"/>
                      </a:solidFill>
                      <a:prstDash val="solid"/>
                      <a:round/>
                      <a:headEnd type="none" w="med" len="med"/>
                      <a:tailEnd type="none" w="med" len="med"/>
                    </a:lnR>
                    <a:lnT w="9525" cap="flat" cmpd="sng" algn="ctr">
                      <a:solidFill>
                        <a:srgbClr val="8068BC"/>
                      </a:solidFill>
                      <a:prstDash val="solid"/>
                      <a:round/>
                      <a:headEnd type="none" w="med" len="med"/>
                      <a:tailEnd type="none" w="med" len="med"/>
                    </a:lnT>
                    <a:lnB w="9525" cap="flat" cmpd="sng" algn="ctr">
                      <a:solidFill>
                        <a:srgbClr val="7084BC"/>
                      </a:solidFill>
                      <a:prstDash val="solid"/>
                      <a:round/>
                      <a:headEnd type="none" w="med" len="med"/>
                      <a:tailEnd type="none" w="med" len="med"/>
                    </a:lnB>
                    <a:solidFill>
                      <a:srgbClr val="FFFFFF"/>
                    </a:solidFill>
                  </a:tcPr>
                </a:tc>
                <a:extLst>
                  <a:ext uri="{0D108BD9-81ED-4DB2-BD59-A6C34878D82A}">
                    <a16:rowId xmlns:a16="http://schemas.microsoft.com/office/drawing/2014/main" val="2973926308"/>
                  </a:ext>
                </a:extLst>
              </a:tr>
              <a:tr h="0">
                <a:tc>
                  <a:txBody>
                    <a:bodyPr/>
                    <a:lstStyle/>
                    <a:p>
                      <a:r>
                        <a:rPr lang="en-US" b="0">
                          <a:effectLst/>
                        </a:rPr>
                        <a:t>Behavioral Interdependence</a:t>
                      </a:r>
                    </a:p>
                  </a:txBody>
                  <a:tcPr marL="171450" marR="171450" marT="114300" marB="114300" anchor="ctr">
                    <a:lnL w="9525" cap="flat" cmpd="sng" algn="ctr">
                      <a:solidFill>
                        <a:srgbClr val="101EB8"/>
                      </a:solidFill>
                      <a:prstDash val="solid"/>
                      <a:round/>
                      <a:headEnd type="none" w="med" len="med"/>
                      <a:tailEnd type="none" w="med" len="med"/>
                    </a:lnL>
                    <a:lnR w="9525" cap="flat" cmpd="sng" algn="ctr">
                      <a:solidFill>
                        <a:srgbClr val="8018B8"/>
                      </a:solidFill>
                      <a:prstDash val="solid"/>
                      <a:round/>
                      <a:headEnd type="none" w="med" len="med"/>
                      <a:tailEnd type="none" w="med" len="med"/>
                    </a:lnR>
                    <a:lnT w="9525" cap="flat" cmpd="sng" algn="ctr">
                      <a:solidFill>
                        <a:srgbClr val="F007B8"/>
                      </a:solidFill>
                      <a:prstDash val="solid"/>
                      <a:round/>
                      <a:headEnd type="none" w="med" len="med"/>
                      <a:tailEnd type="none" w="med" len="med"/>
                    </a:lnT>
                    <a:lnB w="9525" cap="flat" cmpd="sng" algn="ctr">
                      <a:solidFill>
                        <a:srgbClr val="8010B8"/>
                      </a:solidFill>
                      <a:prstDash val="solid"/>
                      <a:round/>
                      <a:headEnd type="none" w="med" len="med"/>
                      <a:tailEnd type="none" w="med" len="med"/>
                    </a:lnB>
                    <a:solidFill>
                      <a:srgbClr val="FFFFFF"/>
                    </a:solidFill>
                  </a:tcPr>
                </a:tc>
                <a:tc>
                  <a:txBody>
                    <a:bodyPr/>
                    <a:lstStyle/>
                    <a:p>
                      <a:r>
                        <a:rPr lang="en-US" b="0">
                          <a:effectLst/>
                        </a:rPr>
                        <a:t>One’s activities rely on others’ actions</a:t>
                      </a:r>
                    </a:p>
                  </a:txBody>
                  <a:tcPr marL="171450" marR="171450" marT="114300" marB="114300" anchor="ctr">
                    <a:lnL w="9525" cap="flat" cmpd="sng" algn="ctr">
                      <a:solidFill>
                        <a:srgbClr val="8018B8"/>
                      </a:solidFill>
                      <a:prstDash val="solid"/>
                      <a:round/>
                      <a:headEnd type="none" w="med" len="med"/>
                      <a:tailEnd type="none" w="med" len="med"/>
                    </a:lnL>
                    <a:lnR w="9525" cap="flat" cmpd="sng" algn="ctr">
                      <a:solidFill>
                        <a:srgbClr val="D088B9"/>
                      </a:solidFill>
                      <a:prstDash val="solid"/>
                      <a:round/>
                      <a:headEnd type="none" w="med" len="med"/>
                      <a:tailEnd type="none" w="med" len="med"/>
                    </a:lnR>
                    <a:lnT w="9525" cap="flat" cmpd="sng" algn="ctr">
                      <a:solidFill>
                        <a:srgbClr val="603AB8"/>
                      </a:solidFill>
                      <a:prstDash val="solid"/>
                      <a:round/>
                      <a:headEnd type="none" w="med" len="med"/>
                      <a:tailEnd type="none" w="med" len="med"/>
                    </a:lnT>
                    <a:lnB w="9525" cap="flat" cmpd="sng" algn="ctr">
                      <a:solidFill>
                        <a:srgbClr val="B007B8"/>
                      </a:solidFill>
                      <a:prstDash val="solid"/>
                      <a:round/>
                      <a:headEnd type="none" w="med" len="med"/>
                      <a:tailEnd type="none" w="med" len="med"/>
                    </a:lnB>
                    <a:solidFill>
                      <a:srgbClr val="FFFFFF"/>
                    </a:solidFill>
                  </a:tcPr>
                </a:tc>
                <a:tc>
                  <a:txBody>
                    <a:bodyPr/>
                    <a:lstStyle/>
                    <a:p>
                      <a:r>
                        <a:rPr lang="en-US" dirty="0"/>
                        <a:t>coordinating a joint project</a:t>
                      </a:r>
                      <a:endParaRPr lang="en-CN" dirty="0"/>
                    </a:p>
                  </a:txBody>
                  <a:tcPr>
                    <a:lnL w="9525" cap="flat" cmpd="sng" algn="ctr">
                      <a:solidFill>
                        <a:srgbClr val="D088B9"/>
                      </a:solidFill>
                      <a:prstDash val="solid"/>
                      <a:round/>
                      <a:headEnd type="none" w="med" len="med"/>
                      <a:tailEnd type="none" w="med" len="med"/>
                    </a:lnL>
                    <a:lnT w="9525" cap="flat" cmpd="sng" algn="ctr">
                      <a:solidFill>
                        <a:srgbClr val="7084BC"/>
                      </a:solidFill>
                      <a:prstDash val="solid"/>
                      <a:round/>
                      <a:headEnd type="none" w="med" len="med"/>
                      <a:tailEnd type="none" w="med" len="med"/>
                    </a:lnT>
                  </a:tcPr>
                </a:tc>
                <a:extLst>
                  <a:ext uri="{0D108BD9-81ED-4DB2-BD59-A6C34878D82A}">
                    <a16:rowId xmlns:a16="http://schemas.microsoft.com/office/drawing/2014/main" val="1113863895"/>
                  </a:ext>
                </a:extLst>
              </a:tr>
            </a:tbl>
          </a:graphicData>
        </a:graphic>
      </p:graphicFrame>
    </p:spTree>
    <p:extLst>
      <p:ext uri="{BB962C8B-B14F-4D97-AF65-F5344CB8AC3E}">
        <p14:creationId xmlns:p14="http://schemas.microsoft.com/office/powerpoint/2010/main" val="40655040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24A54-182C-884F-A368-C91495BEF2DF}"/>
              </a:ext>
            </a:extLst>
          </p:cNvPr>
          <p:cNvSpPr>
            <a:spLocks noGrp="1"/>
          </p:cNvSpPr>
          <p:nvPr>
            <p:ph type="title"/>
          </p:nvPr>
        </p:nvSpPr>
        <p:spPr/>
        <p:txBody>
          <a:bodyPr/>
          <a:lstStyle/>
          <a:p>
            <a:r>
              <a:rPr lang="en-US" dirty="0"/>
              <a:t>Chapter 3: Interdependence and Uncertainty</a:t>
            </a:r>
            <a:endParaRPr lang="en-CN" dirty="0"/>
          </a:p>
        </p:txBody>
      </p:sp>
      <p:sp>
        <p:nvSpPr>
          <p:cNvPr id="3" name="Content Placeholder 2">
            <a:extLst>
              <a:ext uri="{FF2B5EF4-FFF2-40B4-BE49-F238E27FC236}">
                <a16:creationId xmlns:a16="http://schemas.microsoft.com/office/drawing/2014/main" id="{3AB6F237-A3F9-8C4D-B808-30C36419D3BB}"/>
              </a:ext>
            </a:extLst>
          </p:cNvPr>
          <p:cNvSpPr>
            <a:spLocks noGrp="1"/>
          </p:cNvSpPr>
          <p:nvPr>
            <p:ph idx="1"/>
          </p:nvPr>
        </p:nvSpPr>
        <p:spPr/>
        <p:txBody>
          <a:bodyPr/>
          <a:lstStyle/>
          <a:p>
            <a:r>
              <a:rPr lang="en-US" b="1" dirty="0"/>
              <a:t>The Problem:</a:t>
            </a:r>
            <a:r>
              <a:rPr lang="en-US" dirty="0"/>
              <a:t> Interdependence creates uncertainty for organizations.</a:t>
            </a:r>
          </a:p>
          <a:p>
            <a:r>
              <a:rPr lang="en-US" b="1" dirty="0"/>
              <a:t>The Solution:</a:t>
            </a:r>
            <a:r>
              <a:rPr lang="en-US" dirty="0"/>
              <a:t> Organizations often increase behavioral interdependence (mutual control) to improve coordination and reduce uncertainty.</a:t>
            </a:r>
          </a:p>
          <a:p>
            <a:endParaRPr lang="en-CN" dirty="0"/>
          </a:p>
        </p:txBody>
      </p:sp>
    </p:spTree>
    <p:extLst>
      <p:ext uri="{BB962C8B-B14F-4D97-AF65-F5344CB8AC3E}">
        <p14:creationId xmlns:p14="http://schemas.microsoft.com/office/powerpoint/2010/main" val="29841250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D3BD-9700-E34C-B791-95E2F7C9DB08}"/>
              </a:ext>
            </a:extLst>
          </p:cNvPr>
          <p:cNvSpPr>
            <a:spLocks noGrp="1"/>
          </p:cNvSpPr>
          <p:nvPr>
            <p:ph type="title"/>
          </p:nvPr>
        </p:nvSpPr>
        <p:spPr/>
        <p:txBody>
          <a:bodyPr>
            <a:normAutofit/>
          </a:bodyPr>
          <a:lstStyle/>
          <a:p>
            <a:r>
              <a:rPr lang="en-US" dirty="0"/>
              <a:t>Chapter 3: External Influence—Conditions &amp; Determinants</a:t>
            </a:r>
            <a:endParaRPr lang="en-CN" dirty="0"/>
          </a:p>
        </p:txBody>
      </p:sp>
      <p:sp>
        <p:nvSpPr>
          <p:cNvPr id="3" name="Content Placeholder 2">
            <a:extLst>
              <a:ext uri="{FF2B5EF4-FFF2-40B4-BE49-F238E27FC236}">
                <a16:creationId xmlns:a16="http://schemas.microsoft.com/office/drawing/2014/main" id="{BB8D0A10-5D9E-094A-BD83-8F3D0974242E}"/>
              </a:ext>
            </a:extLst>
          </p:cNvPr>
          <p:cNvSpPr>
            <a:spLocks noGrp="1"/>
          </p:cNvSpPr>
          <p:nvPr>
            <p:ph idx="1"/>
          </p:nvPr>
        </p:nvSpPr>
        <p:spPr/>
        <p:txBody>
          <a:bodyPr>
            <a:normAutofit/>
          </a:bodyPr>
          <a:lstStyle/>
          <a:p>
            <a:r>
              <a:rPr lang="en-US" b="1" dirty="0"/>
              <a:t>Main Idea: </a:t>
            </a:r>
            <a:r>
              <a:rPr lang="en-US" dirty="0"/>
              <a:t>An organization's dependence on its environment for resources makes it vulnerable to external control and influence. This is the core premise of the external perspective on organizations.</a:t>
            </a:r>
          </a:p>
          <a:p>
            <a:pPr>
              <a:buFont typeface="Arial" panose="020B0604020202020204" pitchFamily="34" charset="0"/>
              <a:buChar char="•"/>
            </a:pPr>
            <a:r>
              <a:rPr lang="en-US" b="1" dirty="0"/>
              <a:t>Key Points:</a:t>
            </a:r>
            <a:endParaRPr lang="en-US" dirty="0"/>
          </a:p>
          <a:p>
            <a:pPr marL="742950" lvl="1" indent="-285750">
              <a:buFont typeface="Arial" panose="020B0604020202020204" pitchFamily="34" charset="0"/>
              <a:buChar char="•"/>
            </a:pPr>
            <a:r>
              <a:rPr lang="en-US" b="1" dirty="0"/>
              <a:t>External Demands:</a:t>
            </a:r>
            <a:r>
              <a:rPr lang="en-US" dirty="0"/>
              <a:t> External groups and organizations can demand certain actions in return for providing needed resources.</a:t>
            </a:r>
          </a:p>
          <a:p>
            <a:pPr marL="742950" lvl="1" indent="-285750">
              <a:buFont typeface="Arial" panose="020B0604020202020204" pitchFamily="34" charset="0"/>
              <a:buChar char="•"/>
            </a:pPr>
            <a:r>
              <a:rPr lang="en-US" b="1" dirty="0"/>
              <a:t>Conditions for Influence</a:t>
            </a:r>
          </a:p>
          <a:p>
            <a:endParaRPr lang="en-CN" dirty="0"/>
          </a:p>
        </p:txBody>
      </p:sp>
    </p:spTree>
    <p:extLst>
      <p:ext uri="{BB962C8B-B14F-4D97-AF65-F5344CB8AC3E}">
        <p14:creationId xmlns:p14="http://schemas.microsoft.com/office/powerpoint/2010/main" val="383983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0C75A9-C7F9-7E86-FD87-6E8F327F81A2}"/>
              </a:ext>
            </a:extLst>
          </p:cNvPr>
          <p:cNvSpPr>
            <a:spLocks noGrp="1"/>
          </p:cNvSpPr>
          <p:nvPr>
            <p:ph idx="1"/>
          </p:nvPr>
        </p:nvSpPr>
        <p:spPr>
          <a:xfrm>
            <a:off x="1740016" y="2517698"/>
            <a:ext cx="10515600" cy="4351338"/>
          </a:xfrm>
        </p:spPr>
        <p:txBody>
          <a:bodyPr/>
          <a:lstStyle/>
          <a:p>
            <a:pPr marL="0" indent="0">
              <a:buNone/>
            </a:pPr>
            <a:endParaRPr lang="en-US" altLang="zh-CN" dirty="0"/>
          </a:p>
          <a:p>
            <a:pPr marL="0" indent="0">
              <a:buNone/>
            </a:pPr>
            <a:r>
              <a:rPr lang="en-US" altLang="zh-CN" sz="2400" dirty="0">
                <a:latin typeface="Segoe UI" panose="020B0502040204020203" pitchFamily="34" charset="0"/>
                <a:cs typeface="Segoe UI" panose="020B0502040204020203" pitchFamily="34" charset="0"/>
              </a:rPr>
              <a:t>Multidivisional structure</a:t>
            </a:r>
          </a:p>
          <a:p>
            <a:pPr marL="0" indent="0">
              <a:buNone/>
            </a:pPr>
            <a:r>
              <a:rPr lang="en-US" altLang="zh-CN" sz="2400" dirty="0">
                <a:latin typeface="Segoe UI" panose="020B0502040204020203" pitchFamily="34" charset="0"/>
                <a:cs typeface="Segoe UI" panose="020B0502040204020203" pitchFamily="34" charset="0"/>
              </a:rPr>
              <a:t>  (</a:t>
            </a:r>
            <a:r>
              <a:rPr lang="en-US" altLang="zh-CN" sz="1800" dirty="0">
                <a:latin typeface="Segoe UI" panose="020B0502040204020203" pitchFamily="34" charset="0"/>
                <a:cs typeface="Segoe UI" panose="020B0502040204020203" pitchFamily="34" charset="0"/>
              </a:rPr>
              <a:t>e.g. in General Motors, Du Pont)</a:t>
            </a:r>
            <a:endParaRPr lang="zh-CN" altLang="en-US" sz="2400" dirty="0">
              <a:latin typeface="Segoe UI" panose="020B0502040204020203" pitchFamily="34" charset="0"/>
              <a:cs typeface="Segoe UI" panose="020B0502040204020203" pitchFamily="34" charset="0"/>
            </a:endParaRPr>
          </a:p>
        </p:txBody>
      </p:sp>
      <p:sp>
        <p:nvSpPr>
          <p:cNvPr id="4" name="标题 1">
            <a:extLst>
              <a:ext uri="{FF2B5EF4-FFF2-40B4-BE49-F238E27FC236}">
                <a16:creationId xmlns:a16="http://schemas.microsoft.com/office/drawing/2014/main" id="{48BC9DBF-201D-126E-718A-BB06770B5D0B}"/>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a:t>
            </a:r>
            <a:r>
              <a:rPr lang="en-US" altLang="zh-CN" sz="3200" b="1" dirty="0">
                <a:latin typeface="Segoe UI" panose="020B0502040204020203" pitchFamily="34" charset="0"/>
                <a:cs typeface="Segoe UI" panose="020B0502040204020203" pitchFamily="34" charset="0"/>
              </a:rPr>
              <a:t>he Arise of Modern Business Enterprises</a:t>
            </a:r>
            <a:endParaRPr lang="zh-CN" altLang="en-US" sz="3200" dirty="0"/>
          </a:p>
        </p:txBody>
      </p:sp>
      <p:cxnSp>
        <p:nvCxnSpPr>
          <p:cNvPr id="5" name="直接连接符 4">
            <a:extLst>
              <a:ext uri="{FF2B5EF4-FFF2-40B4-BE49-F238E27FC236}">
                <a16:creationId xmlns:a16="http://schemas.microsoft.com/office/drawing/2014/main" id="{CDEE029A-1439-3E77-4511-049873E9E3C8}"/>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953FECFF-2BF1-4986-5059-A5443A5863CD}"/>
              </a:ext>
            </a:extLst>
          </p:cNvPr>
          <p:cNvSpPr txBox="1"/>
          <p:nvPr/>
        </p:nvSpPr>
        <p:spPr>
          <a:xfrm>
            <a:off x="889233" y="1367161"/>
            <a:ext cx="3889206" cy="757130"/>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Perfecting the structure</a:t>
            </a:r>
          </a:p>
          <a:p>
            <a:endParaRPr lang="zh-CN" altLang="en-US" dirty="0"/>
          </a:p>
        </p:txBody>
      </p:sp>
      <p:sp>
        <p:nvSpPr>
          <p:cNvPr id="7" name="等腰三角形 6">
            <a:extLst>
              <a:ext uri="{FF2B5EF4-FFF2-40B4-BE49-F238E27FC236}">
                <a16:creationId xmlns:a16="http://schemas.microsoft.com/office/drawing/2014/main" id="{A63B7D09-C3F0-77BE-80CA-C96FEEF8AC82}"/>
              </a:ext>
            </a:extLst>
          </p:cNvPr>
          <p:cNvSpPr/>
          <p:nvPr/>
        </p:nvSpPr>
        <p:spPr>
          <a:xfrm>
            <a:off x="3895107" y="1832355"/>
            <a:ext cx="7255080" cy="3837964"/>
          </a:xfrm>
          <a:prstGeom prst="triangl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a:extLst>
              <a:ext uri="{FF2B5EF4-FFF2-40B4-BE49-F238E27FC236}">
                <a16:creationId xmlns:a16="http://schemas.microsoft.com/office/drawing/2014/main" id="{95126284-2ECD-B1F6-2FE7-352F19C941FE}"/>
              </a:ext>
            </a:extLst>
          </p:cNvPr>
          <p:cNvCxnSpPr>
            <a:cxnSpLocks/>
          </p:cNvCxnSpPr>
          <p:nvPr/>
        </p:nvCxnSpPr>
        <p:spPr>
          <a:xfrm>
            <a:off x="5958646" y="3548544"/>
            <a:ext cx="318019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22557754-748A-BED2-0CA9-4872812C1350}"/>
              </a:ext>
            </a:extLst>
          </p:cNvPr>
          <p:cNvCxnSpPr>
            <a:cxnSpLocks/>
          </p:cNvCxnSpPr>
          <p:nvPr/>
        </p:nvCxnSpPr>
        <p:spPr>
          <a:xfrm>
            <a:off x="4904763" y="4661483"/>
            <a:ext cx="5299411" cy="31884"/>
          </a:xfrm>
          <a:prstGeom prst="line">
            <a:avLst/>
          </a:prstGeom>
          <a:ln w="12700"/>
        </p:spPr>
        <p:style>
          <a:lnRef idx="1">
            <a:schemeClr val="dk1"/>
          </a:lnRef>
          <a:fillRef idx="0">
            <a:schemeClr val="dk1"/>
          </a:fillRef>
          <a:effectRef idx="0">
            <a:schemeClr val="dk1"/>
          </a:effectRef>
          <a:fontRef idx="minor">
            <a:schemeClr val="tx1"/>
          </a:fontRef>
        </p:style>
      </p:cxnSp>
      <p:sp>
        <p:nvSpPr>
          <p:cNvPr id="14" name="文本框 13">
            <a:extLst>
              <a:ext uri="{FF2B5EF4-FFF2-40B4-BE49-F238E27FC236}">
                <a16:creationId xmlns:a16="http://schemas.microsoft.com/office/drawing/2014/main" id="{7235F1D9-A059-0B0A-DB62-E41D8F279EE1}"/>
              </a:ext>
            </a:extLst>
          </p:cNvPr>
          <p:cNvSpPr txBox="1"/>
          <p:nvPr/>
        </p:nvSpPr>
        <p:spPr>
          <a:xfrm>
            <a:off x="6164409" y="3615351"/>
            <a:ext cx="2601097" cy="369332"/>
          </a:xfrm>
          <a:prstGeom prst="rect">
            <a:avLst/>
          </a:prstGeom>
          <a:noFill/>
        </p:spPr>
        <p:txBody>
          <a:bodyPr wrap="none" rtlCol="0">
            <a:spAutoFit/>
          </a:bodyPr>
          <a:lstStyle/>
          <a:p>
            <a:r>
              <a:rPr lang="en-US" altLang="zh-CN" b="1" dirty="0">
                <a:latin typeface="Segoe UI" panose="020B0502040204020203" pitchFamily="34" charset="0"/>
                <a:cs typeface="Segoe UI" panose="020B0502040204020203" pitchFamily="34" charset="0"/>
              </a:rPr>
              <a:t>Autonomous divisions</a:t>
            </a:r>
            <a:endParaRPr lang="zh-CN" altLang="en-US" b="1" dirty="0">
              <a:latin typeface="Segoe UI" panose="020B0502040204020203" pitchFamily="34" charset="0"/>
              <a:cs typeface="Segoe UI" panose="020B0502040204020203" pitchFamily="34" charset="0"/>
            </a:endParaRPr>
          </a:p>
        </p:txBody>
      </p:sp>
      <p:sp>
        <p:nvSpPr>
          <p:cNvPr id="15" name="文本框 14">
            <a:extLst>
              <a:ext uri="{FF2B5EF4-FFF2-40B4-BE49-F238E27FC236}">
                <a16:creationId xmlns:a16="http://schemas.microsoft.com/office/drawing/2014/main" id="{D8F3194B-CE5B-2973-83CD-1DC5440DF529}"/>
              </a:ext>
            </a:extLst>
          </p:cNvPr>
          <p:cNvSpPr txBox="1"/>
          <p:nvPr/>
        </p:nvSpPr>
        <p:spPr>
          <a:xfrm>
            <a:off x="5286350" y="4031231"/>
            <a:ext cx="4741426" cy="584775"/>
          </a:xfrm>
          <a:prstGeom prst="rect">
            <a:avLst/>
          </a:prstGeom>
          <a:noFill/>
        </p:spPr>
        <p:txBody>
          <a:bodyPr wrap="none" rtlCol="0">
            <a:spAutoFit/>
          </a:bodyPr>
          <a:lstStyle/>
          <a:p>
            <a:pPr algn="ctr"/>
            <a:r>
              <a:rPr lang="en-US" altLang="zh-CN" sz="1600" dirty="0">
                <a:latin typeface="Segoe UI" panose="020B0502040204020203" pitchFamily="34" charset="0"/>
                <a:cs typeface="Segoe UI" panose="020B0502040204020203" pitchFamily="34" charset="0"/>
              </a:rPr>
              <a:t>Responsible for specific product line/region</a:t>
            </a:r>
          </a:p>
          <a:p>
            <a:r>
              <a:rPr lang="en-US" altLang="zh-CN" sz="1600" dirty="0">
                <a:latin typeface="Segoe UI" panose="020B0502040204020203" pitchFamily="34" charset="0"/>
                <a:cs typeface="Segoe UI" panose="020B0502040204020203" pitchFamily="34" charset="0"/>
              </a:rPr>
              <a:t>Discretion to integrate production and distribution</a:t>
            </a:r>
            <a:endParaRPr lang="zh-CN" altLang="en-US" sz="1600" dirty="0">
              <a:latin typeface="Segoe UI" panose="020B0502040204020203" pitchFamily="34" charset="0"/>
              <a:cs typeface="Segoe UI" panose="020B0502040204020203" pitchFamily="34" charset="0"/>
            </a:endParaRPr>
          </a:p>
        </p:txBody>
      </p:sp>
      <p:sp>
        <p:nvSpPr>
          <p:cNvPr id="16" name="文本框 15">
            <a:extLst>
              <a:ext uri="{FF2B5EF4-FFF2-40B4-BE49-F238E27FC236}">
                <a16:creationId xmlns:a16="http://schemas.microsoft.com/office/drawing/2014/main" id="{755766E5-24F2-925F-2D63-45893FD9DA0F}"/>
              </a:ext>
            </a:extLst>
          </p:cNvPr>
          <p:cNvSpPr txBox="1"/>
          <p:nvPr/>
        </p:nvSpPr>
        <p:spPr>
          <a:xfrm>
            <a:off x="5995581" y="4693367"/>
            <a:ext cx="2769925" cy="369332"/>
          </a:xfrm>
          <a:prstGeom prst="rect">
            <a:avLst/>
          </a:prstGeom>
          <a:noFill/>
        </p:spPr>
        <p:txBody>
          <a:bodyPr wrap="none" rtlCol="0">
            <a:spAutoFit/>
          </a:bodyPr>
          <a:lstStyle/>
          <a:p>
            <a:r>
              <a:rPr lang="en-US" altLang="zh-CN" b="1" dirty="0">
                <a:latin typeface="Segoe UI" panose="020B0502040204020203" pitchFamily="34" charset="0"/>
                <a:cs typeface="Segoe UI" panose="020B0502040204020203" pitchFamily="34" charset="0"/>
              </a:rPr>
              <a:t>Functional departments</a:t>
            </a:r>
            <a:endParaRPr lang="zh-CN" altLang="en-US" b="1" dirty="0">
              <a:latin typeface="Segoe UI" panose="020B0502040204020203" pitchFamily="34" charset="0"/>
              <a:cs typeface="Segoe UI" panose="020B0502040204020203" pitchFamily="34" charset="0"/>
            </a:endParaRPr>
          </a:p>
        </p:txBody>
      </p:sp>
      <p:sp>
        <p:nvSpPr>
          <p:cNvPr id="17" name="文本框 16">
            <a:extLst>
              <a:ext uri="{FF2B5EF4-FFF2-40B4-BE49-F238E27FC236}">
                <a16:creationId xmlns:a16="http://schemas.microsoft.com/office/drawing/2014/main" id="{4B00B62B-186D-C05A-901E-5427114F978B}"/>
              </a:ext>
            </a:extLst>
          </p:cNvPr>
          <p:cNvSpPr txBox="1"/>
          <p:nvPr/>
        </p:nvSpPr>
        <p:spPr>
          <a:xfrm>
            <a:off x="5050131" y="5154226"/>
            <a:ext cx="5213863" cy="338554"/>
          </a:xfrm>
          <a:prstGeom prst="rect">
            <a:avLst/>
          </a:prstGeom>
          <a:noFill/>
        </p:spPr>
        <p:txBody>
          <a:bodyPr wrap="none" rtlCol="0">
            <a:spAutoFit/>
          </a:bodyPr>
          <a:lstStyle/>
          <a:p>
            <a:r>
              <a:rPr lang="en-US" altLang="zh-CN" sz="1600" dirty="0">
                <a:latin typeface="Segoe UI" panose="020B0502040204020203" pitchFamily="34" charset="0"/>
                <a:cs typeface="Segoe UI" panose="020B0502040204020203" pitchFamily="34" charset="0"/>
              </a:rPr>
              <a:t>Technical parts for production, sales, R&amp;D, purchasing ...</a:t>
            </a:r>
            <a:endParaRPr lang="zh-CN" altLang="en-US" sz="1600" dirty="0">
              <a:latin typeface="Segoe UI" panose="020B0502040204020203" pitchFamily="34" charset="0"/>
              <a:cs typeface="Segoe UI" panose="020B0502040204020203" pitchFamily="34" charset="0"/>
            </a:endParaRPr>
          </a:p>
        </p:txBody>
      </p:sp>
      <p:sp>
        <p:nvSpPr>
          <p:cNvPr id="19" name="文本框 18">
            <a:extLst>
              <a:ext uri="{FF2B5EF4-FFF2-40B4-BE49-F238E27FC236}">
                <a16:creationId xmlns:a16="http://schemas.microsoft.com/office/drawing/2014/main" id="{9862EA73-85C7-8184-151C-0A98F3CA464F}"/>
              </a:ext>
            </a:extLst>
          </p:cNvPr>
          <p:cNvSpPr txBox="1"/>
          <p:nvPr/>
        </p:nvSpPr>
        <p:spPr>
          <a:xfrm>
            <a:off x="6655262" y="2642585"/>
            <a:ext cx="1734770" cy="369332"/>
          </a:xfrm>
          <a:prstGeom prst="rect">
            <a:avLst/>
          </a:prstGeom>
          <a:noFill/>
        </p:spPr>
        <p:txBody>
          <a:bodyPr wrap="none" rtlCol="0">
            <a:spAutoFit/>
          </a:bodyPr>
          <a:lstStyle/>
          <a:p>
            <a:r>
              <a:rPr lang="en-US" altLang="zh-CN" b="1" dirty="0">
                <a:latin typeface="Segoe UI" panose="020B0502040204020203" pitchFamily="34" charset="0"/>
                <a:cs typeface="Segoe UI" panose="020B0502040204020203" pitchFamily="34" charset="0"/>
              </a:rPr>
              <a:t>General Office</a:t>
            </a:r>
            <a:endParaRPr lang="zh-CN" altLang="en-US" b="1" dirty="0">
              <a:latin typeface="Segoe UI" panose="020B0502040204020203" pitchFamily="34" charset="0"/>
              <a:cs typeface="Segoe UI" panose="020B0502040204020203" pitchFamily="34" charset="0"/>
            </a:endParaRPr>
          </a:p>
        </p:txBody>
      </p:sp>
      <p:sp>
        <p:nvSpPr>
          <p:cNvPr id="20" name="文本框 19">
            <a:extLst>
              <a:ext uri="{FF2B5EF4-FFF2-40B4-BE49-F238E27FC236}">
                <a16:creationId xmlns:a16="http://schemas.microsoft.com/office/drawing/2014/main" id="{7010C87B-EAB1-1411-C9A6-8508FEC02D18}"/>
              </a:ext>
            </a:extLst>
          </p:cNvPr>
          <p:cNvSpPr txBox="1"/>
          <p:nvPr/>
        </p:nvSpPr>
        <p:spPr>
          <a:xfrm>
            <a:off x="5869929" y="3008406"/>
            <a:ext cx="3357632" cy="584775"/>
          </a:xfrm>
          <a:prstGeom prst="rect">
            <a:avLst/>
          </a:prstGeom>
          <a:noFill/>
        </p:spPr>
        <p:txBody>
          <a:bodyPr wrap="square" rtlCol="0">
            <a:spAutoFit/>
          </a:bodyPr>
          <a:lstStyle/>
          <a:p>
            <a:r>
              <a:rPr lang="en-US" altLang="zh-CN" sz="1600" dirty="0">
                <a:latin typeface="Segoe UI" panose="020B0502040204020203" pitchFamily="34" charset="0"/>
                <a:cs typeface="Segoe UI" panose="020B0502040204020203" pitchFamily="34" charset="0"/>
              </a:rPr>
              <a:t>             Monitor and plan</a:t>
            </a:r>
          </a:p>
          <a:p>
            <a:pPr algn="ctr"/>
            <a:r>
              <a:rPr lang="en-US" altLang="zh-CN" sz="1600" dirty="0">
                <a:latin typeface="Segoe UI" panose="020B0502040204020203" pitchFamily="34" charset="0"/>
                <a:cs typeface="Segoe UI" panose="020B0502040204020203" pitchFamily="34" charset="0"/>
              </a:rPr>
              <a:t>Coordination, allocation, direction</a:t>
            </a:r>
            <a:endParaRPr lang="zh-CN" alt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1267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D3BD-9700-E34C-B791-95E2F7C9DB08}"/>
              </a:ext>
            </a:extLst>
          </p:cNvPr>
          <p:cNvSpPr>
            <a:spLocks noGrp="1"/>
          </p:cNvSpPr>
          <p:nvPr>
            <p:ph type="title"/>
          </p:nvPr>
        </p:nvSpPr>
        <p:spPr/>
        <p:txBody>
          <a:bodyPr/>
          <a:lstStyle/>
          <a:p>
            <a:r>
              <a:rPr lang="en-US" dirty="0"/>
              <a:t>Chapter 3: Key Conditions for External Control </a:t>
            </a:r>
          </a:p>
        </p:txBody>
      </p:sp>
      <p:sp>
        <p:nvSpPr>
          <p:cNvPr id="3" name="Content Placeholder 2">
            <a:extLst>
              <a:ext uri="{FF2B5EF4-FFF2-40B4-BE49-F238E27FC236}">
                <a16:creationId xmlns:a16="http://schemas.microsoft.com/office/drawing/2014/main" id="{BB8D0A10-5D9E-094A-BD83-8F3D0974242E}"/>
              </a:ext>
            </a:extLst>
          </p:cNvPr>
          <p:cNvSpPr>
            <a:spLocks noGrp="1"/>
          </p:cNvSpPr>
          <p:nvPr>
            <p:ph idx="1"/>
          </p:nvPr>
        </p:nvSpPr>
        <p:spPr/>
        <p:txBody>
          <a:bodyPr>
            <a:normAutofit fontScale="85000" lnSpcReduction="10000"/>
          </a:bodyPr>
          <a:lstStyle/>
          <a:p>
            <a:pPr lvl="1"/>
            <a:r>
              <a:rPr lang="en-US" b="1" dirty="0"/>
              <a:t>Conditions for Influence:</a:t>
            </a:r>
            <a:r>
              <a:rPr lang="en-US" dirty="0"/>
              <a:t> The likelihood of external control increases when:</a:t>
            </a:r>
          </a:p>
          <a:p>
            <a:pPr lvl="2"/>
            <a:r>
              <a:rPr lang="en-US" dirty="0"/>
              <a:t>1. The focal organization is aware of the demands.</a:t>
            </a:r>
          </a:p>
          <a:p>
            <a:pPr lvl="2"/>
            <a:r>
              <a:rPr lang="en-US" dirty="0"/>
              <a:t>2. The focal organization obtains some resources from the social actor making the demands.</a:t>
            </a:r>
          </a:p>
          <a:p>
            <a:pPr lvl="2"/>
            <a:r>
              <a:rPr lang="en-US" dirty="0"/>
              <a:t>3. The resource is a critical or important part of the focal organization’s operation</a:t>
            </a:r>
          </a:p>
          <a:p>
            <a:pPr lvl="2"/>
            <a:r>
              <a:rPr lang="en-US" dirty="0"/>
              <a:t>4. The social actor controls the allocation, access, or use of the resource; alternative sources for the resource are not available to the focal organization</a:t>
            </a:r>
          </a:p>
          <a:p>
            <a:pPr lvl="2"/>
            <a:r>
              <a:rPr lang="en-US" dirty="0"/>
              <a:t>5. The focal organization does not control the allocation, access, or use of other resources critical to the social actor's operation and survival.</a:t>
            </a:r>
          </a:p>
          <a:p>
            <a:pPr lvl="2"/>
            <a:r>
              <a:rPr lang="en-US" dirty="0"/>
              <a:t>6. The actions or outputs of the focal organization are visible and can be assessed by the social actor to judge whether the actions comply with its demands.</a:t>
            </a:r>
          </a:p>
          <a:p>
            <a:pPr lvl="2"/>
            <a:r>
              <a:rPr lang="en-US" dirty="0"/>
              <a:t>7. The focal organization's satisfaction of the social actor's requests are not in conflict with the satisfaction of demands from other components of the environment with which it is interdependent.</a:t>
            </a:r>
          </a:p>
          <a:p>
            <a:pPr lvl="2"/>
            <a:r>
              <a:rPr lang="en-US" dirty="0"/>
              <a:t>8. The focal organization does not control the determination, formulation, or expression of the social actor's demands.</a:t>
            </a:r>
          </a:p>
          <a:p>
            <a:pPr lvl="2"/>
            <a:r>
              <a:rPr lang="en-US" dirty="0"/>
              <a:t>9. The focal organization is capable of developing actions or outcomes that will satisfy the external demands.</a:t>
            </a:r>
          </a:p>
          <a:p>
            <a:pPr lvl="2"/>
            <a:r>
              <a:rPr lang="en-US" dirty="0"/>
              <a:t>10. The organization desires to survive.</a:t>
            </a:r>
          </a:p>
          <a:p>
            <a:endParaRPr lang="en-CN" dirty="0"/>
          </a:p>
        </p:txBody>
      </p:sp>
    </p:spTree>
    <p:extLst>
      <p:ext uri="{BB962C8B-B14F-4D97-AF65-F5344CB8AC3E}">
        <p14:creationId xmlns:p14="http://schemas.microsoft.com/office/powerpoint/2010/main" val="1009307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D3BD-9700-E34C-B791-95E2F7C9DB08}"/>
              </a:ext>
            </a:extLst>
          </p:cNvPr>
          <p:cNvSpPr>
            <a:spLocks noGrp="1"/>
          </p:cNvSpPr>
          <p:nvPr>
            <p:ph type="title"/>
          </p:nvPr>
        </p:nvSpPr>
        <p:spPr/>
        <p:txBody>
          <a:bodyPr/>
          <a:lstStyle/>
          <a:p>
            <a:r>
              <a:rPr lang="en-US" dirty="0"/>
              <a:t>Chapter 3: Key Conditions for External Control </a:t>
            </a:r>
            <a:endParaRPr lang="en-CN" dirty="0"/>
          </a:p>
        </p:txBody>
      </p:sp>
      <p:sp>
        <p:nvSpPr>
          <p:cNvPr id="3" name="Content Placeholder 2">
            <a:extLst>
              <a:ext uri="{FF2B5EF4-FFF2-40B4-BE49-F238E27FC236}">
                <a16:creationId xmlns:a16="http://schemas.microsoft.com/office/drawing/2014/main" id="{BB8D0A10-5D9E-094A-BD83-8F3D0974242E}"/>
              </a:ext>
            </a:extLst>
          </p:cNvPr>
          <p:cNvSpPr>
            <a:spLocks noGrp="1"/>
          </p:cNvSpPr>
          <p:nvPr>
            <p:ph idx="1"/>
          </p:nvPr>
        </p:nvSpPr>
        <p:spPr/>
        <p:txBody>
          <a:bodyPr>
            <a:normAutofit fontScale="85000" lnSpcReduction="10000"/>
          </a:bodyPr>
          <a:lstStyle/>
          <a:p>
            <a:pPr lvl="1"/>
            <a:r>
              <a:rPr lang="en-US" b="1" dirty="0">
                <a:solidFill>
                  <a:schemeClr val="bg1">
                    <a:lumMod val="50000"/>
                  </a:schemeClr>
                </a:solidFill>
              </a:rPr>
              <a:t>Conditions for Influence:</a:t>
            </a:r>
            <a:r>
              <a:rPr lang="en-US" dirty="0">
                <a:solidFill>
                  <a:schemeClr val="bg1">
                    <a:lumMod val="50000"/>
                  </a:schemeClr>
                </a:solidFill>
              </a:rPr>
              <a:t> The likelihood of external control increases when:</a:t>
            </a:r>
          </a:p>
          <a:p>
            <a:pPr lvl="2"/>
            <a:r>
              <a:rPr lang="en-US" dirty="0">
                <a:solidFill>
                  <a:schemeClr val="bg1">
                    <a:lumMod val="50000"/>
                  </a:schemeClr>
                </a:solidFill>
              </a:rPr>
              <a:t>1. The focal organization is aware of the demands.</a:t>
            </a:r>
          </a:p>
          <a:p>
            <a:pPr lvl="2"/>
            <a:r>
              <a:rPr lang="en-US" dirty="0">
                <a:solidFill>
                  <a:schemeClr val="bg1">
                    <a:lumMod val="50000"/>
                  </a:schemeClr>
                </a:solidFill>
              </a:rPr>
              <a:t>2. The focal organization obtains some resources from the social actor making the demands.</a:t>
            </a:r>
          </a:p>
          <a:p>
            <a:pPr lvl="2"/>
            <a:r>
              <a:rPr lang="en-US" dirty="0">
                <a:solidFill>
                  <a:schemeClr val="bg1">
                    <a:lumMod val="50000"/>
                  </a:schemeClr>
                </a:solidFill>
              </a:rPr>
              <a:t>3. The resource is a critical or important part of the focal organization’s operation</a:t>
            </a:r>
          </a:p>
          <a:p>
            <a:pPr lvl="2"/>
            <a:r>
              <a:rPr lang="en-US" dirty="0">
                <a:solidFill>
                  <a:schemeClr val="bg1">
                    <a:lumMod val="50000"/>
                  </a:schemeClr>
                </a:solidFill>
              </a:rPr>
              <a:t>4. The social actor controls the allocation, access, or use of the resource; alternative sources for the resource are not available to the focal organization</a:t>
            </a:r>
          </a:p>
          <a:p>
            <a:pPr lvl="2"/>
            <a:r>
              <a:rPr lang="en-US" dirty="0">
                <a:solidFill>
                  <a:schemeClr val="bg1">
                    <a:lumMod val="50000"/>
                  </a:schemeClr>
                </a:solidFill>
              </a:rPr>
              <a:t>5. The focal organization does not control the allocation, access, or use of other resources critical to the social actor's operation and survival.</a:t>
            </a:r>
          </a:p>
          <a:p>
            <a:pPr lvl="2"/>
            <a:r>
              <a:rPr lang="en-US" dirty="0">
                <a:solidFill>
                  <a:schemeClr val="bg1">
                    <a:lumMod val="50000"/>
                  </a:schemeClr>
                </a:solidFill>
              </a:rPr>
              <a:t>6. The actions or outputs of the focal organization are visible and can be assessed by the social actor to judge whether the actions comply with its demands.</a:t>
            </a:r>
          </a:p>
          <a:p>
            <a:pPr lvl="2"/>
            <a:r>
              <a:rPr lang="en-US" dirty="0">
                <a:solidFill>
                  <a:schemeClr val="bg1">
                    <a:lumMod val="50000"/>
                  </a:schemeClr>
                </a:solidFill>
              </a:rPr>
              <a:t>7. The focal organization's satisfaction of the social actor's requests are not in conflict with the satisfaction of demands from other components of the environment with which it is interdependent.</a:t>
            </a:r>
          </a:p>
          <a:p>
            <a:pPr lvl="2"/>
            <a:r>
              <a:rPr lang="en-US" dirty="0">
                <a:solidFill>
                  <a:schemeClr val="bg1">
                    <a:lumMod val="50000"/>
                  </a:schemeClr>
                </a:solidFill>
              </a:rPr>
              <a:t>8. The focal organization does not control the determination, formulation, or expression of the social actor's demands.</a:t>
            </a:r>
          </a:p>
          <a:p>
            <a:pPr lvl="2"/>
            <a:r>
              <a:rPr lang="en-US" dirty="0">
                <a:solidFill>
                  <a:schemeClr val="bg1">
                    <a:lumMod val="50000"/>
                  </a:schemeClr>
                </a:solidFill>
              </a:rPr>
              <a:t>9. The focal organization is capable of developing actions or outcomes that will satisfy the external demands.</a:t>
            </a:r>
          </a:p>
          <a:p>
            <a:pPr lvl="2"/>
            <a:r>
              <a:rPr lang="en-US" dirty="0">
                <a:solidFill>
                  <a:schemeClr val="bg1">
                    <a:lumMod val="50000"/>
                  </a:schemeClr>
                </a:solidFill>
              </a:rPr>
              <a:t>10. The organization desires to survive.</a:t>
            </a:r>
          </a:p>
          <a:p>
            <a:endParaRPr lang="en-CN" dirty="0">
              <a:solidFill>
                <a:schemeClr val="bg1">
                  <a:lumMod val="50000"/>
                </a:schemeClr>
              </a:solidFill>
            </a:endParaRPr>
          </a:p>
        </p:txBody>
      </p:sp>
      <p:sp>
        <p:nvSpPr>
          <p:cNvPr id="6" name="Cloud 5">
            <a:extLst>
              <a:ext uri="{FF2B5EF4-FFF2-40B4-BE49-F238E27FC236}">
                <a16:creationId xmlns:a16="http://schemas.microsoft.com/office/drawing/2014/main" id="{AACBEFE0-5029-6D42-A713-6519951E805D}"/>
              </a:ext>
            </a:extLst>
          </p:cNvPr>
          <p:cNvSpPr/>
          <p:nvPr/>
        </p:nvSpPr>
        <p:spPr>
          <a:xfrm>
            <a:off x="3089238" y="2527496"/>
            <a:ext cx="6185648" cy="294759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Summary:</a:t>
            </a:r>
            <a:r>
              <a:rPr lang="en-US" sz="2000" dirty="0"/>
              <a:t> Understanding these conditions helps to explain why organizations comply with or resist external influence attempts.</a:t>
            </a:r>
          </a:p>
          <a:p>
            <a:pPr algn="ctr"/>
            <a:endParaRPr lang="en-CN" sz="2000" dirty="0"/>
          </a:p>
        </p:txBody>
      </p:sp>
    </p:spTree>
    <p:extLst>
      <p:ext uri="{BB962C8B-B14F-4D97-AF65-F5344CB8AC3E}">
        <p14:creationId xmlns:p14="http://schemas.microsoft.com/office/powerpoint/2010/main" val="875072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29C1-6038-BD43-9DF4-0584BEAAFE86}"/>
              </a:ext>
            </a:extLst>
          </p:cNvPr>
          <p:cNvSpPr>
            <a:spLocks noGrp="1"/>
          </p:cNvSpPr>
          <p:nvPr>
            <p:ph type="title"/>
          </p:nvPr>
        </p:nvSpPr>
        <p:spPr/>
        <p:txBody>
          <a:bodyPr/>
          <a:lstStyle/>
          <a:p>
            <a:r>
              <a:rPr lang="en-CN" dirty="0"/>
              <a:t>Questions</a:t>
            </a:r>
          </a:p>
        </p:txBody>
      </p:sp>
      <p:sp>
        <p:nvSpPr>
          <p:cNvPr id="3" name="Content Placeholder 2">
            <a:extLst>
              <a:ext uri="{FF2B5EF4-FFF2-40B4-BE49-F238E27FC236}">
                <a16:creationId xmlns:a16="http://schemas.microsoft.com/office/drawing/2014/main" id="{7A203917-2763-BA48-9DD2-5B3B41718989}"/>
              </a:ext>
            </a:extLst>
          </p:cNvPr>
          <p:cNvSpPr>
            <a:spLocks noGrp="1"/>
          </p:cNvSpPr>
          <p:nvPr>
            <p:ph idx="1"/>
          </p:nvPr>
        </p:nvSpPr>
        <p:spPr/>
        <p:txBody>
          <a:bodyPr/>
          <a:lstStyle/>
          <a:p>
            <a:r>
              <a:rPr lang="en-US" dirty="0">
                <a:hlinkClick r:id="rId2" action="ppaction://hlinksldjump"/>
              </a:rPr>
              <a:t>Ten conditions </a:t>
            </a:r>
            <a:r>
              <a:rPr lang="en-US" dirty="0"/>
              <a:t>for compliance: necessary, sufficient, or just suggestive? Pfeffer &amp; </a:t>
            </a:r>
            <a:r>
              <a:rPr lang="en-US" dirty="0" err="1"/>
              <a:t>Salancik</a:t>
            </a:r>
            <a:r>
              <a:rPr lang="en-US" dirty="0"/>
              <a:t> (1978) present ten conditions that raise the probability of external control; they explicitly say not all must be present. In practice, what combinations of conditions maximize the impact and which conditions substitute for (or amplify) others (e.g., visibility vs. lack of alternatives)? (From </a:t>
            </a:r>
            <a:r>
              <a:rPr lang="en-US" dirty="0" err="1"/>
              <a:t>Jiabing</a:t>
            </a:r>
            <a:r>
              <a:rPr lang="en-US" dirty="0"/>
              <a:t> Xu)</a:t>
            </a:r>
            <a:endParaRPr lang="en-CN" dirty="0"/>
          </a:p>
        </p:txBody>
      </p:sp>
    </p:spTree>
    <p:extLst>
      <p:ext uri="{BB962C8B-B14F-4D97-AF65-F5344CB8AC3E}">
        <p14:creationId xmlns:p14="http://schemas.microsoft.com/office/powerpoint/2010/main" val="3515442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5641-095E-FC49-BF7D-5DAB77E7B7A5}"/>
              </a:ext>
            </a:extLst>
          </p:cNvPr>
          <p:cNvSpPr>
            <a:spLocks noGrp="1"/>
          </p:cNvSpPr>
          <p:nvPr>
            <p:ph type="title"/>
          </p:nvPr>
        </p:nvSpPr>
        <p:spPr/>
        <p:txBody>
          <a:bodyPr>
            <a:normAutofit/>
          </a:bodyPr>
          <a:lstStyle/>
          <a:p>
            <a:r>
              <a:rPr lang="en-US" dirty="0"/>
              <a:t>Chapter 3: Three Determinants of Dependence</a:t>
            </a:r>
            <a:endParaRPr lang="en-CN" dirty="0"/>
          </a:p>
        </p:txBody>
      </p:sp>
      <p:sp>
        <p:nvSpPr>
          <p:cNvPr id="3" name="Content Placeholder 2">
            <a:extLst>
              <a:ext uri="{FF2B5EF4-FFF2-40B4-BE49-F238E27FC236}">
                <a16:creationId xmlns:a16="http://schemas.microsoft.com/office/drawing/2014/main" id="{8AAAFD8E-6EB8-A349-B82C-0CEE92446A59}"/>
              </a:ext>
            </a:extLst>
          </p:cNvPr>
          <p:cNvSpPr>
            <a:spLocks noGrp="1"/>
          </p:cNvSpPr>
          <p:nvPr>
            <p:ph idx="1"/>
          </p:nvPr>
        </p:nvSpPr>
        <p:spPr/>
        <p:txBody>
          <a:bodyPr/>
          <a:lstStyle/>
          <a:p>
            <a:pPr marL="228600" lvl="1">
              <a:spcBef>
                <a:spcPts val="1000"/>
              </a:spcBef>
            </a:pPr>
            <a:r>
              <a:rPr lang="en-US" sz="2800" dirty="0">
                <a:solidFill>
                  <a:srgbClr val="000000"/>
                </a:solidFill>
              </a:rPr>
              <a:t>Resource Importance</a:t>
            </a:r>
          </a:p>
          <a:p>
            <a:pPr marL="685800" lvl="2">
              <a:spcBef>
                <a:spcPts val="1000"/>
              </a:spcBef>
            </a:pPr>
            <a:r>
              <a:rPr lang="en-US" sz="2000" b="0" i="0" dirty="0">
                <a:effectLst/>
                <a:latin typeface="Inter"/>
              </a:rPr>
              <a:t>Relative Magnitude (share of inputs/outputs) + Criticality (ability to function without it).</a:t>
            </a:r>
            <a:endParaRPr lang="en-US" sz="2400" dirty="0">
              <a:solidFill>
                <a:srgbClr val="000000"/>
              </a:solidFill>
            </a:endParaRPr>
          </a:p>
          <a:p>
            <a:pPr marL="228600" lvl="1">
              <a:spcBef>
                <a:spcPts val="1000"/>
              </a:spcBef>
            </a:pPr>
            <a:r>
              <a:rPr lang="en-US" sz="2800" dirty="0">
                <a:solidFill>
                  <a:srgbClr val="000000"/>
                </a:solidFill>
              </a:rPr>
              <a:t>Discretion over Resource Allocation and Use</a:t>
            </a:r>
          </a:p>
          <a:p>
            <a:pPr marL="685800" lvl="2">
              <a:spcBef>
                <a:spcPts val="1000"/>
              </a:spcBef>
            </a:pPr>
            <a:r>
              <a:rPr lang="en-US" sz="2000" b="0" i="0" dirty="0">
                <a:effectLst/>
                <a:latin typeface="Inter"/>
              </a:rPr>
              <a:t>Control via possession (knowledge/ownership), access, use, or rules (laws).</a:t>
            </a:r>
            <a:endParaRPr lang="en-US" sz="2400" dirty="0">
              <a:solidFill>
                <a:srgbClr val="000000"/>
              </a:solidFill>
            </a:endParaRPr>
          </a:p>
          <a:p>
            <a:pPr marL="228600" lvl="1">
              <a:spcBef>
                <a:spcPts val="1000"/>
              </a:spcBef>
            </a:pPr>
            <a:r>
              <a:rPr lang="en-US" sz="2800" dirty="0">
                <a:solidFill>
                  <a:srgbClr val="000000"/>
                </a:solidFill>
              </a:rPr>
              <a:t>Concentration of Resource Control</a:t>
            </a:r>
          </a:p>
          <a:p>
            <a:pPr marL="685800" lvl="2">
              <a:spcBef>
                <a:spcPts val="1000"/>
              </a:spcBef>
            </a:pPr>
            <a:r>
              <a:rPr lang="en-US" sz="2000" b="0" i="0" dirty="0">
                <a:effectLst/>
                <a:latin typeface="Inter"/>
              </a:rPr>
              <a:t>Resource control by few actors (e.g., Intel dominating computer chips).</a:t>
            </a:r>
            <a:endParaRPr lang="en-US" sz="2400" dirty="0">
              <a:solidFill>
                <a:srgbClr val="000000"/>
              </a:solidFill>
            </a:endParaRPr>
          </a:p>
          <a:p>
            <a:pPr marL="0" indent="0">
              <a:buNone/>
            </a:pPr>
            <a:endParaRPr lang="en-CN" dirty="0"/>
          </a:p>
        </p:txBody>
      </p:sp>
    </p:spTree>
    <p:extLst>
      <p:ext uri="{BB962C8B-B14F-4D97-AF65-F5344CB8AC3E}">
        <p14:creationId xmlns:p14="http://schemas.microsoft.com/office/powerpoint/2010/main" val="12113672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EF53-926A-2A45-92BC-F15780BC9C19}"/>
              </a:ext>
            </a:extLst>
          </p:cNvPr>
          <p:cNvSpPr>
            <a:spLocks noGrp="1"/>
          </p:cNvSpPr>
          <p:nvPr>
            <p:ph type="title"/>
          </p:nvPr>
        </p:nvSpPr>
        <p:spPr/>
        <p:txBody>
          <a:bodyPr/>
          <a:lstStyle/>
          <a:p>
            <a:r>
              <a:rPr lang="en-US" dirty="0"/>
              <a:t>Countervailing Power &amp; Asymmetric Dependence</a:t>
            </a:r>
            <a:endParaRPr lang="en-CN" dirty="0"/>
          </a:p>
        </p:txBody>
      </p:sp>
      <p:sp>
        <p:nvSpPr>
          <p:cNvPr id="3" name="Content Placeholder 2">
            <a:extLst>
              <a:ext uri="{FF2B5EF4-FFF2-40B4-BE49-F238E27FC236}">
                <a16:creationId xmlns:a16="http://schemas.microsoft.com/office/drawing/2014/main" id="{90DA5091-BDEA-4F41-9200-13340F044578}"/>
              </a:ext>
            </a:extLst>
          </p:cNvPr>
          <p:cNvSpPr>
            <a:spLocks noGrp="1"/>
          </p:cNvSpPr>
          <p:nvPr>
            <p:ph idx="1"/>
          </p:nvPr>
        </p:nvSpPr>
        <p:spPr/>
        <p:txBody>
          <a:bodyPr>
            <a:normAutofit/>
          </a:bodyPr>
          <a:lstStyle/>
          <a:p>
            <a:r>
              <a:rPr lang="en-US" b="1" dirty="0"/>
              <a:t>Main Idea:</a:t>
            </a:r>
            <a:r>
              <a:rPr lang="en-US" dirty="0"/>
              <a:t> The power one organization holds over another is often a result of </a:t>
            </a:r>
            <a:r>
              <a:rPr lang="en-US" b="1" dirty="0"/>
              <a:t>asymmetric dependence</a:t>
            </a:r>
            <a:r>
              <a:rPr lang="en-US" dirty="0"/>
              <a:t> in their relationship, where one party is more reliant than the other.</a:t>
            </a:r>
          </a:p>
          <a:p>
            <a:r>
              <a:rPr lang="en-US" b="1" dirty="0"/>
              <a:t>Key Points:</a:t>
            </a:r>
            <a:endParaRPr lang="en-US" dirty="0"/>
          </a:p>
          <a:p>
            <a:pPr lvl="1"/>
            <a:r>
              <a:rPr lang="en-US" b="1" dirty="0"/>
              <a:t>Asymmetry:</a:t>
            </a:r>
            <a:r>
              <a:rPr lang="en-US" dirty="0"/>
              <a:t> A relationship is asymmetric when an exchange is not equally important to both organizations. </a:t>
            </a:r>
          </a:p>
          <a:p>
            <a:pPr lvl="1"/>
            <a:r>
              <a:rPr lang="en-US" b="1" dirty="0"/>
              <a:t>Countervailing Power:</a:t>
            </a:r>
            <a:r>
              <a:rPr lang="en-US" dirty="0"/>
              <a:t> The concentration of power in one area can lead to a concentrated, countervailing opposition. </a:t>
            </a:r>
          </a:p>
          <a:p>
            <a:r>
              <a:rPr lang="en-US" b="1" dirty="0"/>
              <a:t>Summary:</a:t>
            </a:r>
            <a:r>
              <a:rPr lang="en-US" dirty="0"/>
              <a:t> Organizations with a power advantage are more likely to dominate interorganizational influence attempts.</a:t>
            </a:r>
          </a:p>
          <a:p>
            <a:endParaRPr lang="en-CN" dirty="0"/>
          </a:p>
        </p:txBody>
      </p:sp>
    </p:spTree>
    <p:extLst>
      <p:ext uri="{BB962C8B-B14F-4D97-AF65-F5344CB8AC3E}">
        <p14:creationId xmlns:p14="http://schemas.microsoft.com/office/powerpoint/2010/main" val="20407528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CFA2-0BF3-D645-AE8C-D07989DC6B24}"/>
              </a:ext>
            </a:extLst>
          </p:cNvPr>
          <p:cNvSpPr>
            <a:spLocks noGrp="1"/>
          </p:cNvSpPr>
          <p:nvPr>
            <p:ph type="title"/>
          </p:nvPr>
        </p:nvSpPr>
        <p:spPr/>
        <p:txBody>
          <a:bodyPr/>
          <a:lstStyle/>
          <a:p>
            <a:r>
              <a:rPr lang="en-CN" dirty="0"/>
              <a:t>Questions</a:t>
            </a:r>
          </a:p>
        </p:txBody>
      </p:sp>
      <p:sp>
        <p:nvSpPr>
          <p:cNvPr id="3" name="Content Placeholder 2">
            <a:extLst>
              <a:ext uri="{FF2B5EF4-FFF2-40B4-BE49-F238E27FC236}">
                <a16:creationId xmlns:a16="http://schemas.microsoft.com/office/drawing/2014/main" id="{E4B4C8CB-6391-7646-8ABE-CD48C74BD9ED}"/>
              </a:ext>
            </a:extLst>
          </p:cNvPr>
          <p:cNvSpPr>
            <a:spLocks noGrp="1"/>
          </p:cNvSpPr>
          <p:nvPr>
            <p:ph idx="1"/>
          </p:nvPr>
        </p:nvSpPr>
        <p:spPr/>
        <p:txBody>
          <a:bodyPr>
            <a:normAutofit/>
          </a:bodyPr>
          <a:lstStyle/>
          <a:p>
            <a:r>
              <a:rPr lang="en-US" dirty="0"/>
              <a:t>How should we account for situations where asymmetry exists, but power is not exercised? For example, a dominant technology company could impose stricter fees on app developers but refrains from doing so to preserve goodwill. Should dependence theory treat this as latent power, or does it reveal limits in the framework? (From </a:t>
            </a:r>
            <a:r>
              <a:rPr lang="en-US" dirty="0" err="1"/>
              <a:t>Bohong</a:t>
            </a:r>
            <a:r>
              <a:rPr lang="en-US" dirty="0"/>
              <a:t> Ma )</a:t>
            </a:r>
          </a:p>
        </p:txBody>
      </p:sp>
    </p:spTree>
    <p:extLst>
      <p:ext uri="{BB962C8B-B14F-4D97-AF65-F5344CB8AC3E}">
        <p14:creationId xmlns:p14="http://schemas.microsoft.com/office/powerpoint/2010/main" val="30593825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AA75-C2A3-394F-88EF-6B9B4F17B6CB}"/>
              </a:ext>
            </a:extLst>
          </p:cNvPr>
          <p:cNvSpPr>
            <a:spLocks noGrp="1"/>
          </p:cNvSpPr>
          <p:nvPr>
            <p:ph type="title"/>
          </p:nvPr>
        </p:nvSpPr>
        <p:spPr/>
        <p:txBody>
          <a:bodyPr/>
          <a:lstStyle/>
          <a:p>
            <a:r>
              <a:rPr lang="en-US" i="0" dirty="0">
                <a:solidFill>
                  <a:srgbClr val="131314"/>
                </a:solidFill>
                <a:effectLst/>
              </a:rPr>
              <a:t>Chapter 4: </a:t>
            </a:r>
            <a:r>
              <a:rPr lang="en-US" dirty="0"/>
              <a:t>Environment Structure: Three-Tier Model</a:t>
            </a:r>
            <a:endParaRPr lang="en-CN" dirty="0"/>
          </a:p>
        </p:txBody>
      </p:sp>
      <p:graphicFrame>
        <p:nvGraphicFramePr>
          <p:cNvPr id="4" name="Content Placeholder 3">
            <a:extLst>
              <a:ext uri="{FF2B5EF4-FFF2-40B4-BE49-F238E27FC236}">
                <a16:creationId xmlns:a16="http://schemas.microsoft.com/office/drawing/2014/main" id="{50BC3290-D28E-7546-B655-328523AD9293}"/>
              </a:ext>
            </a:extLst>
          </p:cNvPr>
          <p:cNvGraphicFramePr>
            <a:graphicFrameLocks noGrp="1"/>
          </p:cNvGraphicFramePr>
          <p:nvPr>
            <p:ph idx="1"/>
          </p:nvPr>
        </p:nvGraphicFramePr>
        <p:xfrm>
          <a:off x="838200" y="2172494"/>
          <a:ext cx="10515600" cy="3657600"/>
        </p:xfrm>
        <a:graphic>
          <a:graphicData uri="http://schemas.openxmlformats.org/drawingml/2006/table">
            <a:tbl>
              <a:tblPr/>
              <a:tblGrid>
                <a:gridCol w="3505200">
                  <a:extLst>
                    <a:ext uri="{9D8B030D-6E8A-4147-A177-3AD203B41FA5}">
                      <a16:colId xmlns:a16="http://schemas.microsoft.com/office/drawing/2014/main" val="1603730992"/>
                    </a:ext>
                  </a:extLst>
                </a:gridCol>
                <a:gridCol w="3505200">
                  <a:extLst>
                    <a:ext uri="{9D8B030D-6E8A-4147-A177-3AD203B41FA5}">
                      <a16:colId xmlns:a16="http://schemas.microsoft.com/office/drawing/2014/main" val="751823830"/>
                    </a:ext>
                  </a:extLst>
                </a:gridCol>
                <a:gridCol w="3505200">
                  <a:extLst>
                    <a:ext uri="{9D8B030D-6E8A-4147-A177-3AD203B41FA5}">
                      <a16:colId xmlns:a16="http://schemas.microsoft.com/office/drawing/2014/main" val="1044766526"/>
                    </a:ext>
                  </a:extLst>
                </a:gridCol>
              </a:tblGrid>
              <a:tr h="0">
                <a:tc>
                  <a:txBody>
                    <a:bodyPr/>
                    <a:lstStyle/>
                    <a:p>
                      <a:r>
                        <a:rPr lang="en-US" b="1">
                          <a:solidFill>
                            <a:srgbClr val="000000"/>
                          </a:solidFill>
                          <a:effectLst/>
                        </a:rPr>
                        <a:t>Tier</a:t>
                      </a:r>
                    </a:p>
                  </a:txBody>
                  <a:tcPr marL="171450" marR="171450" marT="114300" marB="114300" anchor="ctr">
                    <a:lnL w="9525" cap="flat" cmpd="sng" algn="ctr">
                      <a:solidFill>
                        <a:srgbClr val="3074B2"/>
                      </a:solidFill>
                      <a:prstDash val="solid"/>
                      <a:round/>
                      <a:headEnd type="none" w="med" len="med"/>
                      <a:tailEnd type="none" w="med" len="med"/>
                    </a:lnL>
                    <a:lnR w="9525" cap="flat" cmpd="sng" algn="ctr">
                      <a:solidFill>
                        <a:srgbClr val="9063B2"/>
                      </a:solidFill>
                      <a:prstDash val="solid"/>
                      <a:round/>
                      <a:headEnd type="none" w="med" len="med"/>
                      <a:tailEnd type="none" w="med" len="med"/>
                    </a:lnR>
                    <a:lnT w="9525" cap="flat" cmpd="sng" algn="ctr">
                      <a:solidFill>
                        <a:srgbClr val="D0D0B3"/>
                      </a:solidFill>
                      <a:prstDash val="solid"/>
                      <a:round/>
                      <a:headEnd type="none" w="med" len="med"/>
                      <a:tailEnd type="none" w="med" len="med"/>
                    </a:lnT>
                    <a:lnB w="9525" cap="flat" cmpd="sng" algn="ctr">
                      <a:solidFill>
                        <a:srgbClr val="E0BDB2"/>
                      </a:solidFill>
                      <a:prstDash val="solid"/>
                      <a:round/>
                      <a:headEnd type="none" w="med" len="med"/>
                      <a:tailEnd type="none" w="med" len="med"/>
                    </a:lnB>
                    <a:solidFill>
                      <a:srgbClr val="F2F2F2"/>
                    </a:solidFill>
                  </a:tcPr>
                </a:tc>
                <a:tc>
                  <a:txBody>
                    <a:bodyPr/>
                    <a:lstStyle/>
                    <a:p>
                      <a:r>
                        <a:rPr lang="en-US" b="1">
                          <a:solidFill>
                            <a:srgbClr val="000000"/>
                          </a:solidFill>
                          <a:effectLst/>
                        </a:rPr>
                        <a:t>Definition</a:t>
                      </a:r>
                    </a:p>
                  </a:txBody>
                  <a:tcPr marL="171450" marR="171450" marT="114300" marB="114300" anchor="ctr">
                    <a:lnL w="9525" cap="flat" cmpd="sng" algn="ctr">
                      <a:solidFill>
                        <a:srgbClr val="9063B2"/>
                      </a:solidFill>
                      <a:prstDash val="solid"/>
                      <a:round/>
                      <a:headEnd type="none" w="med" len="med"/>
                      <a:tailEnd type="none" w="med" len="med"/>
                    </a:lnL>
                    <a:lnR w="9525" cap="flat" cmpd="sng" algn="ctr">
                      <a:solidFill>
                        <a:srgbClr val="C0FCB4"/>
                      </a:solidFill>
                      <a:prstDash val="solid"/>
                      <a:round/>
                      <a:headEnd type="none" w="med" len="med"/>
                      <a:tailEnd type="none" w="med" len="med"/>
                    </a:lnR>
                    <a:lnT w="9525" cap="flat" cmpd="sng" algn="ctr">
                      <a:solidFill>
                        <a:srgbClr val="1058B2"/>
                      </a:solidFill>
                      <a:prstDash val="solid"/>
                      <a:round/>
                      <a:headEnd type="none" w="med" len="med"/>
                      <a:tailEnd type="none" w="med" len="med"/>
                    </a:lnT>
                    <a:lnB w="9525" cap="flat" cmpd="sng" algn="ctr">
                      <a:solidFill>
                        <a:srgbClr val="50FAB2"/>
                      </a:solidFill>
                      <a:prstDash val="solid"/>
                      <a:round/>
                      <a:headEnd type="none" w="med" len="med"/>
                      <a:tailEnd type="none" w="med" len="med"/>
                    </a:lnB>
                    <a:solidFill>
                      <a:srgbClr val="F2F2F2"/>
                    </a:solidFill>
                  </a:tcPr>
                </a:tc>
                <a:tc>
                  <a:txBody>
                    <a:bodyPr/>
                    <a:lstStyle/>
                    <a:p>
                      <a:r>
                        <a:rPr lang="en-US" b="1">
                          <a:solidFill>
                            <a:srgbClr val="000000"/>
                          </a:solidFill>
                          <a:effectLst/>
                        </a:rPr>
                        <a:t>Key Feature &amp; Example</a:t>
                      </a:r>
                    </a:p>
                  </a:txBody>
                  <a:tcPr marL="171450" marR="171450" marT="114300" marB="114300" anchor="ctr">
                    <a:lnL w="9525" cap="flat" cmpd="sng" algn="ctr">
                      <a:solidFill>
                        <a:srgbClr val="C0FCB4"/>
                      </a:solidFill>
                      <a:prstDash val="solid"/>
                      <a:round/>
                      <a:headEnd type="none" w="med" len="med"/>
                      <a:tailEnd type="none" w="med" len="med"/>
                    </a:lnL>
                    <a:lnR w="9525" cap="flat" cmpd="sng" algn="ctr">
                      <a:solidFill>
                        <a:srgbClr val="C0FCB4"/>
                      </a:solidFill>
                      <a:prstDash val="solid"/>
                      <a:round/>
                      <a:headEnd type="none" w="med" len="med"/>
                      <a:tailEnd type="none" w="med" len="med"/>
                    </a:lnR>
                    <a:lnT w="9525" cap="flat" cmpd="sng" algn="ctr">
                      <a:solidFill>
                        <a:srgbClr val="C0FCB4"/>
                      </a:solidFill>
                      <a:prstDash val="solid"/>
                      <a:round/>
                      <a:headEnd type="none" w="med" len="med"/>
                      <a:tailEnd type="none" w="med" len="med"/>
                    </a:lnT>
                    <a:lnB w="9525" cap="flat" cmpd="sng" algn="ctr">
                      <a:solidFill>
                        <a:srgbClr val="800DB9"/>
                      </a:solidFill>
                      <a:prstDash val="solid"/>
                      <a:round/>
                      <a:headEnd type="none" w="med" len="med"/>
                      <a:tailEnd type="none" w="med" len="med"/>
                    </a:lnB>
                    <a:solidFill>
                      <a:srgbClr val="F2F2F2"/>
                    </a:solidFill>
                  </a:tcPr>
                </a:tc>
                <a:extLst>
                  <a:ext uri="{0D108BD9-81ED-4DB2-BD59-A6C34878D82A}">
                    <a16:rowId xmlns:a16="http://schemas.microsoft.com/office/drawing/2014/main" val="3930370693"/>
                  </a:ext>
                </a:extLst>
              </a:tr>
              <a:tr h="0">
                <a:tc>
                  <a:txBody>
                    <a:bodyPr/>
                    <a:lstStyle/>
                    <a:p>
                      <a:r>
                        <a:rPr lang="en-US" b="0">
                          <a:effectLst/>
                        </a:rPr>
                        <a:t>Macro System Layer</a:t>
                      </a:r>
                    </a:p>
                  </a:txBody>
                  <a:tcPr marL="171450" marR="171450" marT="114300" marB="114300" anchor="ctr">
                    <a:lnL w="9525" cap="flat" cmpd="sng" algn="ctr">
                      <a:solidFill>
                        <a:srgbClr val="30BEB2"/>
                      </a:solidFill>
                      <a:prstDash val="solid"/>
                      <a:round/>
                      <a:headEnd type="none" w="med" len="med"/>
                      <a:tailEnd type="none" w="med" len="med"/>
                    </a:lnL>
                    <a:lnR w="9525" cap="flat" cmpd="sng" algn="ctr">
                      <a:solidFill>
                        <a:srgbClr val="F037B5"/>
                      </a:solidFill>
                      <a:prstDash val="solid"/>
                      <a:round/>
                      <a:headEnd type="none" w="med" len="med"/>
                      <a:tailEnd type="none" w="med" len="med"/>
                    </a:lnR>
                    <a:lnT w="9525" cap="flat" cmpd="sng" algn="ctr">
                      <a:solidFill>
                        <a:srgbClr val="E0BDB2"/>
                      </a:solidFill>
                      <a:prstDash val="solid"/>
                      <a:round/>
                      <a:headEnd type="none" w="med" len="med"/>
                      <a:tailEnd type="none" w="med" len="med"/>
                    </a:lnT>
                    <a:lnB w="9525" cap="flat" cmpd="sng" algn="ctr">
                      <a:solidFill>
                        <a:srgbClr val="3063B5"/>
                      </a:solidFill>
                      <a:prstDash val="solid"/>
                      <a:round/>
                      <a:headEnd type="none" w="med" len="med"/>
                      <a:tailEnd type="none" w="med" len="med"/>
                    </a:lnB>
                    <a:solidFill>
                      <a:srgbClr val="F9FAFB"/>
                    </a:solidFill>
                  </a:tcPr>
                </a:tc>
                <a:tc>
                  <a:txBody>
                    <a:bodyPr/>
                    <a:lstStyle/>
                    <a:p>
                      <a:r>
                        <a:rPr lang="en-US" b="0">
                          <a:effectLst/>
                        </a:rPr>
                        <a:t>The overall network of interconnected individuals and organizations</a:t>
                      </a:r>
                    </a:p>
                  </a:txBody>
                  <a:tcPr marL="171450" marR="171450" marT="114300" marB="114300" anchor="ctr">
                    <a:lnL w="9525" cap="flat" cmpd="sng" algn="ctr">
                      <a:solidFill>
                        <a:srgbClr val="F037B5"/>
                      </a:solidFill>
                      <a:prstDash val="solid"/>
                      <a:round/>
                      <a:headEnd type="none" w="med" len="med"/>
                      <a:tailEnd type="none" w="med" len="med"/>
                    </a:lnL>
                    <a:lnR w="9525" cap="flat" cmpd="sng" algn="ctr">
                      <a:solidFill>
                        <a:srgbClr val="90B9B2"/>
                      </a:solidFill>
                      <a:prstDash val="solid"/>
                      <a:round/>
                      <a:headEnd type="none" w="med" len="med"/>
                      <a:tailEnd type="none" w="med" len="med"/>
                    </a:lnR>
                    <a:lnT w="9525" cap="flat" cmpd="sng" algn="ctr">
                      <a:solidFill>
                        <a:srgbClr val="50FAB2"/>
                      </a:solidFill>
                      <a:prstDash val="solid"/>
                      <a:round/>
                      <a:headEnd type="none" w="med" len="med"/>
                      <a:tailEnd type="none" w="med" len="med"/>
                    </a:lnT>
                    <a:lnB w="9525" cap="flat" cmpd="sng" algn="ctr">
                      <a:solidFill>
                        <a:srgbClr val="305AB5"/>
                      </a:solidFill>
                      <a:prstDash val="solid"/>
                      <a:round/>
                      <a:headEnd type="none" w="med" len="med"/>
                      <a:tailEnd type="none" w="med" len="med"/>
                    </a:lnB>
                    <a:solidFill>
                      <a:srgbClr val="F9FAFB"/>
                    </a:solidFill>
                  </a:tcPr>
                </a:tc>
                <a:tc>
                  <a:txBody>
                    <a:bodyPr/>
                    <a:lstStyle/>
                    <a:p>
                      <a:r>
                        <a:rPr lang="en-US" b="0" dirty="0">
                          <a:effectLst/>
                        </a:rPr>
                        <a:t>Indirectly affects outcomes</a:t>
                      </a:r>
                    </a:p>
                  </a:txBody>
                  <a:tcPr marL="171450" marR="171450" marT="114300" marB="114300" anchor="ctr">
                    <a:lnL w="9525" cap="flat" cmpd="sng" algn="ctr">
                      <a:solidFill>
                        <a:srgbClr val="90B9B2"/>
                      </a:solidFill>
                      <a:prstDash val="solid"/>
                      <a:round/>
                      <a:headEnd type="none" w="med" len="med"/>
                      <a:tailEnd type="none" w="med" len="med"/>
                    </a:lnL>
                    <a:lnR w="9525" cap="flat" cmpd="sng" algn="ctr">
                      <a:solidFill>
                        <a:srgbClr val="B0B8B2"/>
                      </a:solidFill>
                      <a:prstDash val="solid"/>
                      <a:round/>
                      <a:headEnd type="none" w="med" len="med"/>
                      <a:tailEnd type="none" w="med" len="med"/>
                    </a:lnR>
                    <a:lnT w="9525" cap="flat" cmpd="sng" algn="ctr">
                      <a:solidFill>
                        <a:srgbClr val="800DB9"/>
                      </a:solidFill>
                      <a:prstDash val="solid"/>
                      <a:round/>
                      <a:headEnd type="none" w="med" len="med"/>
                      <a:tailEnd type="none" w="med" len="med"/>
                    </a:lnT>
                    <a:lnB w="9525" cap="flat" cmpd="sng" algn="ctr">
                      <a:solidFill>
                        <a:srgbClr val="C064BC"/>
                      </a:solidFill>
                      <a:prstDash val="solid"/>
                      <a:round/>
                      <a:headEnd type="none" w="med" len="med"/>
                      <a:tailEnd type="none" w="med" len="med"/>
                    </a:lnB>
                    <a:solidFill>
                      <a:srgbClr val="F9FAFB"/>
                    </a:solidFill>
                  </a:tcPr>
                </a:tc>
                <a:extLst>
                  <a:ext uri="{0D108BD9-81ED-4DB2-BD59-A6C34878D82A}">
                    <a16:rowId xmlns:a16="http://schemas.microsoft.com/office/drawing/2014/main" val="2683319112"/>
                  </a:ext>
                </a:extLst>
              </a:tr>
              <a:tr h="0">
                <a:tc>
                  <a:txBody>
                    <a:bodyPr/>
                    <a:lstStyle/>
                    <a:p>
                      <a:r>
                        <a:rPr lang="en-US" b="0">
                          <a:effectLst/>
                        </a:rPr>
                        <a:t>Direct Transaction Layer</a:t>
                      </a:r>
                    </a:p>
                  </a:txBody>
                  <a:tcPr marL="171450" marR="171450" marT="114300" marB="114300" anchor="ctr">
                    <a:lnL w="9525" cap="flat" cmpd="sng" algn="ctr">
                      <a:solidFill>
                        <a:srgbClr val="4060B5"/>
                      </a:solidFill>
                      <a:prstDash val="solid"/>
                      <a:round/>
                      <a:headEnd type="none" w="med" len="med"/>
                      <a:tailEnd type="none" w="med" len="med"/>
                    </a:lnL>
                    <a:lnR w="9525" cap="flat" cmpd="sng" algn="ctr">
                      <a:solidFill>
                        <a:srgbClr val="9059B5"/>
                      </a:solidFill>
                      <a:prstDash val="solid"/>
                      <a:round/>
                      <a:headEnd type="none" w="med" len="med"/>
                      <a:tailEnd type="none" w="med" len="med"/>
                    </a:lnR>
                    <a:lnT w="9525" cap="flat" cmpd="sng" algn="ctr">
                      <a:solidFill>
                        <a:srgbClr val="3063B5"/>
                      </a:solidFill>
                      <a:prstDash val="solid"/>
                      <a:round/>
                      <a:headEnd type="none" w="med" len="med"/>
                      <a:tailEnd type="none" w="med" len="med"/>
                    </a:lnT>
                    <a:lnB w="9525" cap="flat" cmpd="sng" algn="ctr">
                      <a:solidFill>
                        <a:srgbClr val="5054B5"/>
                      </a:solidFill>
                      <a:prstDash val="solid"/>
                      <a:round/>
                      <a:headEnd type="none" w="med" len="med"/>
                      <a:tailEnd type="none" w="med" len="med"/>
                    </a:lnB>
                    <a:solidFill>
                      <a:srgbClr val="F9FAFB"/>
                    </a:solidFill>
                  </a:tcPr>
                </a:tc>
                <a:tc>
                  <a:txBody>
                    <a:bodyPr/>
                    <a:lstStyle/>
                    <a:p>
                      <a:r>
                        <a:rPr lang="en-US" b="0">
                          <a:effectLst/>
                        </a:rPr>
                        <a:t>Individuals/organizations interacting directly with the focal organization</a:t>
                      </a:r>
                    </a:p>
                  </a:txBody>
                  <a:tcPr marL="171450" marR="171450" marT="114300" marB="114300" anchor="ctr">
                    <a:lnL w="9525" cap="flat" cmpd="sng" algn="ctr">
                      <a:solidFill>
                        <a:srgbClr val="9059B5"/>
                      </a:solidFill>
                      <a:prstDash val="solid"/>
                      <a:round/>
                      <a:headEnd type="none" w="med" len="med"/>
                      <a:tailEnd type="none" w="med" len="med"/>
                    </a:lnL>
                    <a:lnR w="9525" cap="flat" cmpd="sng" algn="ctr">
                      <a:solidFill>
                        <a:srgbClr val="306AB5"/>
                      </a:solidFill>
                      <a:prstDash val="solid"/>
                      <a:round/>
                      <a:headEnd type="none" w="med" len="med"/>
                      <a:tailEnd type="none" w="med" len="med"/>
                    </a:lnR>
                    <a:lnT w="9525" cap="flat" cmpd="sng" algn="ctr">
                      <a:solidFill>
                        <a:srgbClr val="305AB5"/>
                      </a:solidFill>
                      <a:prstDash val="solid"/>
                      <a:round/>
                      <a:headEnd type="none" w="med" len="med"/>
                      <a:tailEnd type="none" w="med" len="med"/>
                    </a:lnT>
                    <a:lnB w="9525" cap="flat" cmpd="sng" algn="ctr">
                      <a:solidFill>
                        <a:srgbClr val="2049B5"/>
                      </a:solidFill>
                      <a:prstDash val="solid"/>
                      <a:round/>
                      <a:headEnd type="none" w="med" len="med"/>
                      <a:tailEnd type="none" w="med" len="med"/>
                    </a:lnB>
                    <a:solidFill>
                      <a:srgbClr val="F9FAFB"/>
                    </a:solidFill>
                  </a:tcPr>
                </a:tc>
                <a:tc>
                  <a:txBody>
                    <a:bodyPr/>
                    <a:lstStyle/>
                    <a:p>
                      <a:r>
                        <a:rPr lang="en-US" b="0" dirty="0">
                          <a:effectLst/>
                        </a:rPr>
                        <a:t>Directly experienced by the organization</a:t>
                      </a:r>
                    </a:p>
                  </a:txBody>
                  <a:tcPr marL="171450" marR="171450" marT="114300" marB="114300" anchor="ctr">
                    <a:lnL w="9525" cap="flat" cmpd="sng" algn="ctr">
                      <a:solidFill>
                        <a:srgbClr val="306AB5"/>
                      </a:solidFill>
                      <a:prstDash val="solid"/>
                      <a:round/>
                      <a:headEnd type="none" w="med" len="med"/>
                      <a:tailEnd type="none" w="med" len="med"/>
                    </a:lnL>
                    <a:lnR w="9525" cap="flat" cmpd="sng" algn="ctr">
                      <a:solidFill>
                        <a:srgbClr val="D073B5"/>
                      </a:solidFill>
                      <a:prstDash val="solid"/>
                      <a:round/>
                      <a:headEnd type="none" w="med" len="med"/>
                      <a:tailEnd type="none" w="med" len="med"/>
                    </a:lnR>
                    <a:lnT w="9525" cap="flat" cmpd="sng" algn="ctr">
                      <a:solidFill>
                        <a:srgbClr val="C064BC"/>
                      </a:solidFill>
                      <a:prstDash val="solid"/>
                      <a:round/>
                      <a:headEnd type="none" w="med" len="med"/>
                      <a:tailEnd type="none" w="med" len="med"/>
                    </a:lnT>
                    <a:lnB w="9525" cap="flat" cmpd="sng" algn="ctr">
                      <a:solidFill>
                        <a:srgbClr val="108BB2"/>
                      </a:solidFill>
                      <a:prstDash val="solid"/>
                      <a:round/>
                      <a:headEnd type="none" w="med" len="med"/>
                      <a:tailEnd type="none" w="med" len="med"/>
                    </a:lnB>
                    <a:solidFill>
                      <a:srgbClr val="F9FAFB"/>
                    </a:solidFill>
                  </a:tcPr>
                </a:tc>
                <a:extLst>
                  <a:ext uri="{0D108BD9-81ED-4DB2-BD59-A6C34878D82A}">
                    <a16:rowId xmlns:a16="http://schemas.microsoft.com/office/drawing/2014/main" val="2739908769"/>
                  </a:ext>
                </a:extLst>
              </a:tr>
              <a:tr h="0">
                <a:tc>
                  <a:txBody>
                    <a:bodyPr/>
                    <a:lstStyle/>
                    <a:p>
                      <a:r>
                        <a:rPr lang="en-US" b="0">
                          <a:effectLst/>
                        </a:rPr>
                        <a:t>Enacted Environment Layer</a:t>
                      </a:r>
                    </a:p>
                  </a:txBody>
                  <a:tcPr marL="171450" marR="171450" marT="114300" marB="114300" anchor="ctr">
                    <a:lnL w="9525" cap="flat" cmpd="sng" algn="ctr">
                      <a:solidFill>
                        <a:srgbClr val="C04CB5"/>
                      </a:solidFill>
                      <a:prstDash val="solid"/>
                      <a:round/>
                      <a:headEnd type="none" w="med" len="med"/>
                      <a:tailEnd type="none" w="med" len="med"/>
                    </a:lnL>
                    <a:lnR w="9525" cap="flat" cmpd="sng" algn="ctr">
                      <a:solidFill>
                        <a:srgbClr val="B0FFB5"/>
                      </a:solidFill>
                      <a:prstDash val="solid"/>
                      <a:round/>
                      <a:headEnd type="none" w="med" len="med"/>
                      <a:tailEnd type="none" w="med" len="med"/>
                    </a:lnR>
                    <a:lnT w="9525" cap="flat" cmpd="sng" algn="ctr">
                      <a:solidFill>
                        <a:srgbClr val="5054B5"/>
                      </a:solidFill>
                      <a:prstDash val="solid"/>
                      <a:round/>
                      <a:headEnd type="none" w="med" len="med"/>
                      <a:tailEnd type="none" w="med" len="med"/>
                    </a:lnT>
                    <a:lnB w="9525" cap="flat" cmpd="sng" algn="ctr">
                      <a:solidFill>
                        <a:srgbClr val="F04DB5"/>
                      </a:solidFill>
                      <a:prstDash val="solid"/>
                      <a:round/>
                      <a:headEnd type="none" w="med" len="med"/>
                      <a:tailEnd type="none" w="med" len="med"/>
                    </a:lnB>
                    <a:solidFill>
                      <a:srgbClr val="F9FAFB"/>
                    </a:solidFill>
                  </a:tcPr>
                </a:tc>
                <a:tc>
                  <a:txBody>
                    <a:bodyPr/>
                    <a:lstStyle/>
                    <a:p>
                      <a:r>
                        <a:rPr lang="en-US" b="0">
                          <a:effectLst/>
                        </a:rPr>
                        <a:t>The environment constructed through organizational attention, perception, and representation</a:t>
                      </a:r>
                    </a:p>
                  </a:txBody>
                  <a:tcPr marL="171450" marR="171450" marT="114300" marB="114300" anchor="ctr">
                    <a:lnL w="9525" cap="flat" cmpd="sng" algn="ctr">
                      <a:solidFill>
                        <a:srgbClr val="B0FFB5"/>
                      </a:solidFill>
                      <a:prstDash val="solid"/>
                      <a:round/>
                      <a:headEnd type="none" w="med" len="med"/>
                      <a:tailEnd type="none" w="med" len="med"/>
                    </a:lnL>
                    <a:lnR w="9525" cap="flat" cmpd="sng" algn="ctr">
                      <a:solidFill>
                        <a:srgbClr val="907CB5"/>
                      </a:solidFill>
                      <a:prstDash val="solid"/>
                      <a:round/>
                      <a:headEnd type="none" w="med" len="med"/>
                      <a:tailEnd type="none" w="med" len="med"/>
                    </a:lnR>
                    <a:lnT w="9525" cap="flat" cmpd="sng" algn="ctr">
                      <a:solidFill>
                        <a:srgbClr val="2049B5"/>
                      </a:solidFill>
                      <a:prstDash val="solid"/>
                      <a:round/>
                      <a:headEnd type="none" w="med" len="med"/>
                      <a:tailEnd type="none" w="med" len="med"/>
                    </a:lnT>
                    <a:lnB w="9525" cap="flat" cmpd="sng" algn="ctr">
                      <a:solidFill>
                        <a:srgbClr val="4045B5"/>
                      </a:solidFill>
                      <a:prstDash val="solid"/>
                      <a:round/>
                      <a:headEnd type="none" w="med" len="med"/>
                      <a:tailEnd type="none" w="med" len="med"/>
                    </a:lnB>
                    <a:solidFill>
                      <a:srgbClr val="F9FAFB"/>
                    </a:solidFill>
                  </a:tcPr>
                </a:tc>
                <a:tc>
                  <a:txBody>
                    <a:bodyPr/>
                    <a:lstStyle/>
                    <a:p>
                      <a:r>
                        <a:rPr lang="en-US" b="0" dirty="0">
                          <a:effectLst/>
                        </a:rPr>
                        <a:t>Directly influences organizational actions (subjective interpretation of objective context)</a:t>
                      </a:r>
                    </a:p>
                  </a:txBody>
                  <a:tcPr marL="171450" marR="171450" marT="114300" marB="114300" anchor="ctr">
                    <a:lnL w="9525" cap="flat" cmpd="sng" algn="ctr">
                      <a:solidFill>
                        <a:srgbClr val="907CB5"/>
                      </a:solidFill>
                      <a:prstDash val="solid"/>
                      <a:round/>
                      <a:headEnd type="none" w="med" len="med"/>
                      <a:tailEnd type="none" w="med" len="med"/>
                    </a:lnL>
                    <a:lnR w="9525" cap="flat" cmpd="sng" algn="ctr">
                      <a:solidFill>
                        <a:srgbClr val="E078B5"/>
                      </a:solidFill>
                      <a:prstDash val="solid"/>
                      <a:round/>
                      <a:headEnd type="none" w="med" len="med"/>
                      <a:tailEnd type="none" w="med" len="med"/>
                    </a:lnR>
                    <a:lnT w="9525" cap="flat" cmpd="sng" algn="ctr">
                      <a:solidFill>
                        <a:srgbClr val="108BB2"/>
                      </a:solidFill>
                      <a:prstDash val="solid"/>
                      <a:round/>
                      <a:headEnd type="none" w="med" len="med"/>
                      <a:tailEnd type="none" w="med" len="med"/>
                    </a:lnT>
                    <a:lnB w="9525" cap="flat" cmpd="sng" algn="ctr">
                      <a:solidFill>
                        <a:srgbClr val="D058B5"/>
                      </a:solidFill>
                      <a:prstDash val="solid"/>
                      <a:round/>
                      <a:headEnd type="none" w="med" len="med"/>
                      <a:tailEnd type="none" w="med" len="med"/>
                    </a:lnB>
                    <a:solidFill>
                      <a:srgbClr val="F9FAFB"/>
                    </a:solidFill>
                  </a:tcPr>
                </a:tc>
                <a:extLst>
                  <a:ext uri="{0D108BD9-81ED-4DB2-BD59-A6C34878D82A}">
                    <a16:rowId xmlns:a16="http://schemas.microsoft.com/office/drawing/2014/main" val="570930083"/>
                  </a:ext>
                </a:extLst>
              </a:tr>
            </a:tbl>
          </a:graphicData>
        </a:graphic>
      </p:graphicFrame>
    </p:spTree>
    <p:extLst>
      <p:ext uri="{BB962C8B-B14F-4D97-AF65-F5344CB8AC3E}">
        <p14:creationId xmlns:p14="http://schemas.microsoft.com/office/powerpoint/2010/main" val="3841456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1887-4695-EB4B-8FB7-267978E21D1C}"/>
              </a:ext>
            </a:extLst>
          </p:cNvPr>
          <p:cNvSpPr>
            <a:spLocks noGrp="1"/>
          </p:cNvSpPr>
          <p:nvPr>
            <p:ph type="title"/>
          </p:nvPr>
        </p:nvSpPr>
        <p:spPr/>
        <p:txBody>
          <a:bodyPr/>
          <a:lstStyle/>
          <a:p>
            <a:r>
              <a:rPr lang="en-US" i="0" dirty="0">
                <a:solidFill>
                  <a:srgbClr val="131314"/>
                </a:solidFill>
                <a:effectLst/>
              </a:rPr>
              <a:t>Chapter 4: Dimensions of the Environment</a:t>
            </a:r>
            <a:endParaRPr lang="en-CN" dirty="0"/>
          </a:p>
        </p:txBody>
      </p:sp>
      <p:pic>
        <p:nvPicPr>
          <p:cNvPr id="4" name="Content Placeholder 3">
            <a:extLst>
              <a:ext uri="{FF2B5EF4-FFF2-40B4-BE49-F238E27FC236}">
                <a16:creationId xmlns:a16="http://schemas.microsoft.com/office/drawing/2014/main" id="{3F69CC3A-B3FC-C04D-86CA-EBD5A9E38463}"/>
              </a:ext>
            </a:extLst>
          </p:cNvPr>
          <p:cNvPicPr>
            <a:picLocks noGrp="1" noChangeAspect="1"/>
          </p:cNvPicPr>
          <p:nvPr>
            <p:ph idx="1"/>
          </p:nvPr>
        </p:nvPicPr>
        <p:blipFill>
          <a:blip r:embed="rId2"/>
          <a:stretch>
            <a:fillRect/>
          </a:stretch>
        </p:blipFill>
        <p:spPr>
          <a:xfrm>
            <a:off x="2463800" y="2223294"/>
            <a:ext cx="7264400" cy="3556000"/>
          </a:xfrm>
          <a:prstGeom prst="rect">
            <a:avLst/>
          </a:prstGeom>
        </p:spPr>
      </p:pic>
      <p:sp>
        <p:nvSpPr>
          <p:cNvPr id="5" name="TextBox 4">
            <a:extLst>
              <a:ext uri="{FF2B5EF4-FFF2-40B4-BE49-F238E27FC236}">
                <a16:creationId xmlns:a16="http://schemas.microsoft.com/office/drawing/2014/main" id="{A66CC8F5-8319-814C-9169-94814B696600}"/>
              </a:ext>
            </a:extLst>
          </p:cNvPr>
          <p:cNvSpPr txBox="1"/>
          <p:nvPr/>
        </p:nvSpPr>
        <p:spPr>
          <a:xfrm>
            <a:off x="4699002" y="1446645"/>
            <a:ext cx="2366817" cy="1200329"/>
          </a:xfrm>
          <a:prstGeom prst="rect">
            <a:avLst/>
          </a:prstGeom>
          <a:noFill/>
        </p:spPr>
        <p:txBody>
          <a:bodyPr wrap="square">
            <a:spAutoFit/>
          </a:bodyPr>
          <a:lstStyle/>
          <a:p>
            <a:r>
              <a:rPr lang="en-US" b="0" i="0" dirty="0">
                <a:effectLst/>
                <a:latin typeface="Inter"/>
              </a:rPr>
              <a:t>The degree of power/resource control held by a few entities</a:t>
            </a:r>
            <a:endParaRPr lang="en-CN" dirty="0"/>
          </a:p>
        </p:txBody>
      </p:sp>
      <p:sp>
        <p:nvSpPr>
          <p:cNvPr id="7" name="TextBox 6">
            <a:extLst>
              <a:ext uri="{FF2B5EF4-FFF2-40B4-BE49-F238E27FC236}">
                <a16:creationId xmlns:a16="http://schemas.microsoft.com/office/drawing/2014/main" id="{6ACF80C9-1149-F54E-8442-4F6F78EF2D2F}"/>
              </a:ext>
            </a:extLst>
          </p:cNvPr>
          <p:cNvSpPr txBox="1"/>
          <p:nvPr/>
        </p:nvSpPr>
        <p:spPr>
          <a:xfrm>
            <a:off x="6713022" y="1446645"/>
            <a:ext cx="2496787" cy="646331"/>
          </a:xfrm>
          <a:prstGeom prst="rect">
            <a:avLst/>
          </a:prstGeom>
          <a:noFill/>
        </p:spPr>
        <p:txBody>
          <a:bodyPr wrap="square">
            <a:spAutoFit/>
          </a:bodyPr>
          <a:lstStyle/>
          <a:p>
            <a:r>
              <a:rPr lang="en-US" b="0" i="0" dirty="0">
                <a:effectLst/>
                <a:latin typeface="Inter"/>
              </a:rPr>
              <a:t>The scarcity/abundance of critical resources</a:t>
            </a:r>
            <a:endParaRPr lang="en-CN" dirty="0"/>
          </a:p>
        </p:txBody>
      </p:sp>
      <p:sp>
        <p:nvSpPr>
          <p:cNvPr id="9" name="TextBox 8">
            <a:extLst>
              <a:ext uri="{FF2B5EF4-FFF2-40B4-BE49-F238E27FC236}">
                <a16:creationId xmlns:a16="http://schemas.microsoft.com/office/drawing/2014/main" id="{C72FE5D0-2A2E-1746-8136-698C2865D456}"/>
              </a:ext>
            </a:extLst>
          </p:cNvPr>
          <p:cNvSpPr txBox="1"/>
          <p:nvPr/>
        </p:nvSpPr>
        <p:spPr>
          <a:xfrm>
            <a:off x="9596585" y="1446645"/>
            <a:ext cx="2366817" cy="1477328"/>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Inter"/>
              </a:rPr>
              <a:t>The number and pattern of links between organizations</a:t>
            </a:r>
          </a:p>
          <a:p>
            <a:br>
              <a:rPr lang="en-US" dirty="0"/>
            </a:br>
            <a:endParaRPr lang="en-CN" dirty="0"/>
          </a:p>
        </p:txBody>
      </p:sp>
    </p:spTree>
    <p:extLst>
      <p:ext uri="{BB962C8B-B14F-4D97-AF65-F5344CB8AC3E}">
        <p14:creationId xmlns:p14="http://schemas.microsoft.com/office/powerpoint/2010/main" val="3497897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55EF-9C34-6C41-A284-1C2C01A6432F}"/>
              </a:ext>
            </a:extLst>
          </p:cNvPr>
          <p:cNvSpPr>
            <a:spLocks noGrp="1"/>
          </p:cNvSpPr>
          <p:nvPr>
            <p:ph type="title"/>
          </p:nvPr>
        </p:nvSpPr>
        <p:spPr/>
        <p:txBody>
          <a:bodyPr/>
          <a:lstStyle/>
          <a:p>
            <a:r>
              <a:rPr lang="en-US" i="0" dirty="0">
                <a:solidFill>
                  <a:srgbClr val="131314"/>
                </a:solidFill>
                <a:effectLst/>
              </a:rPr>
              <a:t>Chapter 4: The Enacted Environment</a:t>
            </a:r>
            <a:endParaRPr lang="en-CN" dirty="0"/>
          </a:p>
        </p:txBody>
      </p:sp>
      <p:sp>
        <p:nvSpPr>
          <p:cNvPr id="3" name="Content Placeholder 2">
            <a:extLst>
              <a:ext uri="{FF2B5EF4-FFF2-40B4-BE49-F238E27FC236}">
                <a16:creationId xmlns:a16="http://schemas.microsoft.com/office/drawing/2014/main" id="{40148399-9410-8240-96B6-C6FF1E761D9A}"/>
              </a:ext>
            </a:extLst>
          </p:cNvPr>
          <p:cNvSpPr>
            <a:spLocks noGrp="1"/>
          </p:cNvSpPr>
          <p:nvPr>
            <p:ph idx="1"/>
          </p:nvPr>
        </p:nvSpPr>
        <p:spPr/>
        <p:txBody>
          <a:bodyPr>
            <a:normAutofit fontScale="92500"/>
          </a:bodyPr>
          <a:lstStyle/>
          <a:p>
            <a:r>
              <a:rPr lang="en-US" b="1" dirty="0"/>
              <a:t>Central Idea (Weick, 1969)</a:t>
            </a:r>
            <a:endParaRPr lang="en-US" dirty="0"/>
          </a:p>
          <a:p>
            <a:pPr lvl="1"/>
            <a:r>
              <a:rPr lang="en-US" dirty="0"/>
              <a:t>the human creates the environment </a:t>
            </a:r>
            <a:r>
              <a:rPr lang="en-US" dirty="0" err="1"/>
              <a:t>ot</a:t>
            </a:r>
            <a:r>
              <a:rPr lang="en-US" dirty="0"/>
              <a:t> which the system then adapts. The human actor does not react to an environment, he enacts it</a:t>
            </a:r>
          </a:p>
          <a:p>
            <a:r>
              <a:rPr lang="en-US" b="1" dirty="0">
                <a:effectLst/>
              </a:rPr>
              <a:t>The Enactment Process:</a:t>
            </a:r>
            <a:r>
              <a:rPr lang="en-US" dirty="0">
                <a:effectLst/>
              </a:rPr>
              <a:t> Environments are </a:t>
            </a:r>
            <a:r>
              <a:rPr lang="en-US" b="1" dirty="0">
                <a:effectLst/>
              </a:rPr>
              <a:t>"enacted"</a:t>
            </a:r>
            <a:r>
              <a:rPr lang="en-US" dirty="0">
                <a:effectLst/>
              </a:rPr>
              <a:t> by organizations through active </a:t>
            </a:r>
            <a:r>
              <a:rPr lang="en-US" b="1" dirty="0">
                <a:effectLst/>
              </a:rPr>
              <a:t>perception, observation, and attention</a:t>
            </a:r>
            <a:r>
              <a:rPr lang="en-US" dirty="0">
                <a:effectLst/>
              </a:rPr>
              <a:t> to various aspects. Organizations create the environment they then adapt to.</a:t>
            </a:r>
          </a:p>
          <a:p>
            <a:r>
              <a:rPr lang="en-US" b="1" dirty="0">
                <a:effectLst/>
              </a:rPr>
              <a:t>Determinants of Enactment:</a:t>
            </a:r>
            <a:r>
              <a:rPr lang="en-US" dirty="0">
                <a:effectLst/>
              </a:rPr>
              <a:t> Influenced by how organizations attend to objective features, including </a:t>
            </a:r>
            <a:r>
              <a:rPr lang="en-US" b="1" dirty="0">
                <a:effectLst/>
              </a:rPr>
              <a:t>organizational structure</a:t>
            </a:r>
            <a:r>
              <a:rPr lang="en-US" dirty="0">
                <a:effectLst/>
              </a:rPr>
              <a:t>, </a:t>
            </a:r>
            <a:r>
              <a:rPr lang="en-US" b="1" dirty="0">
                <a:effectLst/>
              </a:rPr>
              <a:t>information processing systems</a:t>
            </a:r>
            <a:r>
              <a:rPr lang="en-US" dirty="0">
                <a:effectLst/>
              </a:rPr>
              <a:t>, and </a:t>
            </a:r>
            <a:r>
              <a:rPr lang="en-US" b="1" dirty="0">
                <a:effectLst/>
              </a:rPr>
              <a:t>decision-makers' attention</a:t>
            </a:r>
            <a:r>
              <a:rPr lang="en-US" dirty="0">
                <a:effectLst/>
              </a:rPr>
              <a:t>.</a:t>
            </a:r>
          </a:p>
          <a:p>
            <a:r>
              <a:rPr lang="en-US" b="1" dirty="0"/>
              <a:t>Takeaway:</a:t>
            </a:r>
            <a:r>
              <a:rPr lang="en-US" dirty="0"/>
              <a:t> A firm's "environment" is less about what objectively exists and more about what its decision-makers choose to see and believe.</a:t>
            </a:r>
            <a:endParaRPr lang="en-US" dirty="0">
              <a:effectLst/>
            </a:endParaRPr>
          </a:p>
          <a:p>
            <a:pPr marL="0" indent="0">
              <a:buNone/>
            </a:pPr>
            <a:endParaRPr lang="en-CN" dirty="0"/>
          </a:p>
        </p:txBody>
      </p:sp>
    </p:spTree>
    <p:extLst>
      <p:ext uri="{BB962C8B-B14F-4D97-AF65-F5344CB8AC3E}">
        <p14:creationId xmlns:p14="http://schemas.microsoft.com/office/powerpoint/2010/main" val="23020736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777BB-C6A7-C048-80E6-9E0301C6AA8A}"/>
              </a:ext>
            </a:extLst>
          </p:cNvPr>
          <p:cNvSpPr>
            <a:spLocks noGrp="1"/>
          </p:cNvSpPr>
          <p:nvPr>
            <p:ph type="title"/>
          </p:nvPr>
        </p:nvSpPr>
        <p:spPr/>
        <p:txBody>
          <a:bodyPr/>
          <a:lstStyle/>
          <a:p>
            <a:r>
              <a:rPr lang="en-US" i="0" dirty="0">
                <a:solidFill>
                  <a:srgbClr val="131314"/>
                </a:solidFill>
                <a:effectLst/>
              </a:rPr>
              <a:t>Chapter 4: Problems in Environmental Enactment</a:t>
            </a:r>
            <a:endParaRPr lang="en-CN" dirty="0"/>
          </a:p>
        </p:txBody>
      </p:sp>
      <p:sp>
        <p:nvSpPr>
          <p:cNvPr id="3" name="Content Placeholder 2">
            <a:extLst>
              <a:ext uri="{FF2B5EF4-FFF2-40B4-BE49-F238E27FC236}">
                <a16:creationId xmlns:a16="http://schemas.microsoft.com/office/drawing/2014/main" id="{FF8CF7E1-2069-5148-8848-46FFD30CBEFE}"/>
              </a:ext>
            </a:extLst>
          </p:cNvPr>
          <p:cNvSpPr>
            <a:spLocks noGrp="1"/>
          </p:cNvSpPr>
          <p:nvPr>
            <p:ph idx="1"/>
          </p:nvPr>
        </p:nvSpPr>
        <p:spPr/>
        <p:txBody>
          <a:bodyPr>
            <a:normAutofit/>
          </a:bodyPr>
          <a:lstStyle/>
          <a:p>
            <a:r>
              <a:rPr lang="en-US" b="1" dirty="0">
                <a:effectLst/>
              </a:rPr>
              <a:t>Misreading Interdependence:</a:t>
            </a:r>
            <a:r>
              <a:rPr lang="en-US" dirty="0">
                <a:effectLst/>
              </a:rPr>
              <a:t> Incorrectly perceiving the importance or influence of external groups.</a:t>
            </a:r>
          </a:p>
          <a:p>
            <a:r>
              <a:rPr lang="en-US" b="1" dirty="0">
                <a:effectLst/>
              </a:rPr>
              <a:t>Misreading Demands:</a:t>
            </a:r>
            <a:r>
              <a:rPr lang="en-US" dirty="0">
                <a:effectLst/>
              </a:rPr>
              <a:t> Failing to adequately assess external requirements, leading to inappropriate responses.</a:t>
            </a:r>
          </a:p>
          <a:p>
            <a:r>
              <a:rPr lang="en-US" b="1" dirty="0">
                <a:effectLst/>
              </a:rPr>
              <a:t>Commitment to the Past:</a:t>
            </a:r>
            <a:r>
              <a:rPr lang="en-US" dirty="0">
                <a:effectLst/>
              </a:rPr>
              <a:t> Past beliefs and procedures hinder adaptation to new demands.</a:t>
            </a:r>
          </a:p>
          <a:p>
            <a:r>
              <a:rPr lang="en-US" b="1" dirty="0">
                <a:effectLst/>
              </a:rPr>
              <a:t>Conflicting Demands:</a:t>
            </a:r>
            <a:r>
              <a:rPr lang="en-US" dirty="0">
                <a:effectLst/>
              </a:rPr>
              <a:t> Facing contradictory requests from various external groups.</a:t>
            </a:r>
          </a:p>
        </p:txBody>
      </p:sp>
    </p:spTree>
    <p:extLst>
      <p:ext uri="{BB962C8B-B14F-4D97-AF65-F5344CB8AC3E}">
        <p14:creationId xmlns:p14="http://schemas.microsoft.com/office/powerpoint/2010/main" val="2248708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3031CE1-EEA7-734E-9EEA-BCACB0848D32}"/>
              </a:ext>
            </a:extLst>
          </p:cNvPr>
          <p:cNvSpPr>
            <a:spLocks noGrp="1"/>
          </p:cNvSpPr>
          <p:nvPr>
            <p:ph idx="1"/>
          </p:nvPr>
        </p:nvSpPr>
        <p:spPr>
          <a:xfrm>
            <a:off x="2109133" y="2182768"/>
            <a:ext cx="8796555" cy="4351338"/>
          </a:xfrm>
        </p:spPr>
        <p:txBody>
          <a:bodyPr>
            <a:normAutofit/>
          </a:bodyPr>
          <a:lstStyle/>
          <a:p>
            <a:r>
              <a:rPr lang="en-US" altLang="zh-CN" dirty="0">
                <a:latin typeface="Segoe UI" panose="020B0502040204020203" pitchFamily="34" charset="0"/>
                <a:cs typeface="Segoe UI" panose="020B0502040204020203" pitchFamily="34" charset="0"/>
              </a:rPr>
              <a:t>Separation of ownership and operation</a:t>
            </a:r>
          </a:p>
          <a:p>
            <a:pPr marL="0" indent="0">
              <a:buNone/>
            </a:pPr>
            <a:r>
              <a:rPr lang="en-US" altLang="zh-CN" dirty="0">
                <a:latin typeface="Segoe UI" panose="020B0502040204020203" pitchFamily="34" charset="0"/>
                <a:cs typeface="Segoe UI" panose="020B0502040204020203" pitchFamily="34" charset="0"/>
              </a:rPr>
              <a:t>	</a:t>
            </a:r>
            <a:r>
              <a:rPr lang="en-US" altLang="zh-CN" sz="2400" dirty="0">
                <a:latin typeface="Segoe UI" panose="020B0502040204020203" pitchFamily="34" charset="0"/>
                <a:cs typeface="Segoe UI" panose="020B0502040204020203" pitchFamily="34" charset="0"/>
              </a:rPr>
              <a:t>Transition from entrepreneurial to managerial enterprises</a:t>
            </a:r>
          </a:p>
          <a:p>
            <a:r>
              <a:rPr lang="en-US" altLang="zh-CN" dirty="0">
                <a:latin typeface="Segoe UI" panose="020B0502040204020203" pitchFamily="34" charset="0"/>
                <a:cs typeface="Segoe UI" panose="020B0502040204020203" pitchFamily="34" charset="0"/>
              </a:rPr>
              <a:t>Efficiency and Growth</a:t>
            </a:r>
          </a:p>
          <a:p>
            <a:pPr marL="457200" lvl="1" indent="0">
              <a:buNone/>
            </a:pPr>
            <a:r>
              <a:rPr lang="en-US" altLang="zh-CN" dirty="0">
                <a:latin typeface="Segoe UI" panose="020B0502040204020203" pitchFamily="34" charset="0"/>
                <a:cs typeface="Segoe UI" panose="020B0502040204020203" pitchFamily="34" charset="0"/>
              </a:rPr>
              <a:t>	Similar </a:t>
            </a:r>
            <a:r>
              <a:rPr lang="en-GB" noProof="0" dirty="0">
                <a:latin typeface="Segoe UI" panose="020B0502040204020203" pitchFamily="34" charset="0"/>
                <a:cs typeface="Segoe UI" panose="020B0502040204020203" pitchFamily="34" charset="0"/>
              </a:rPr>
              <a:t>reorganisation</a:t>
            </a:r>
            <a:r>
              <a:rPr lang="en-US" altLang="zh-CN" dirty="0">
                <a:latin typeface="Segoe UI" panose="020B0502040204020203" pitchFamily="34" charset="0"/>
                <a:cs typeface="Segoe UI" panose="020B0502040204020203" pitchFamily="34" charset="0"/>
              </a:rPr>
              <a:t> spread across the country</a:t>
            </a:r>
          </a:p>
          <a:p>
            <a:r>
              <a:rPr lang="en-US" altLang="zh-CN" dirty="0">
                <a:latin typeface="Segoe UI" panose="020B0502040204020203" pitchFamily="34" charset="0"/>
                <a:cs typeface="Segoe UI" panose="020B0502040204020203" pitchFamily="34" charset="0"/>
              </a:rPr>
              <a:t>Diversification</a:t>
            </a:r>
          </a:p>
          <a:p>
            <a:pPr marL="914400" lvl="2" indent="0">
              <a:buNone/>
            </a:pPr>
            <a:r>
              <a:rPr lang="en-US" altLang="zh-CN" sz="2400" dirty="0">
                <a:latin typeface="Segoe UI" panose="020B0502040204020203" pitchFamily="34" charset="0"/>
                <a:cs typeface="Segoe UI" panose="020B0502040204020203" pitchFamily="34" charset="0"/>
              </a:rPr>
              <a:t>Search for new products &amp; markets, and develop by-products</a:t>
            </a:r>
          </a:p>
        </p:txBody>
      </p:sp>
      <p:sp>
        <p:nvSpPr>
          <p:cNvPr id="4" name="标题 1">
            <a:extLst>
              <a:ext uri="{FF2B5EF4-FFF2-40B4-BE49-F238E27FC236}">
                <a16:creationId xmlns:a16="http://schemas.microsoft.com/office/drawing/2014/main" id="{4CF890BF-0DF8-FA8A-5816-EB95FC295331}"/>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a:t>
            </a:r>
            <a:r>
              <a:rPr lang="en-US" altLang="zh-CN" sz="3200" b="1" dirty="0">
                <a:latin typeface="Segoe UI" panose="020B0502040204020203" pitchFamily="34" charset="0"/>
                <a:cs typeface="Segoe UI" panose="020B0502040204020203" pitchFamily="34" charset="0"/>
              </a:rPr>
              <a:t>he Arise of Modern Business Enterprises</a:t>
            </a:r>
            <a:endParaRPr lang="zh-CN" altLang="en-US" sz="3200" dirty="0"/>
          </a:p>
        </p:txBody>
      </p:sp>
      <p:cxnSp>
        <p:nvCxnSpPr>
          <p:cNvPr id="5" name="直接连接符 4">
            <a:extLst>
              <a:ext uri="{FF2B5EF4-FFF2-40B4-BE49-F238E27FC236}">
                <a16:creationId xmlns:a16="http://schemas.microsoft.com/office/drawing/2014/main" id="{3816E5C2-77B2-9C34-2BC2-6AE3F5E0BD3B}"/>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BE791389-4C19-4EC0-A65B-D5D194F17EDF}"/>
              </a:ext>
            </a:extLst>
          </p:cNvPr>
          <p:cNvSpPr txBox="1"/>
          <p:nvPr/>
        </p:nvSpPr>
        <p:spPr>
          <a:xfrm>
            <a:off x="889233" y="1367161"/>
            <a:ext cx="3889206" cy="757130"/>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Perfecting the structure</a:t>
            </a:r>
          </a:p>
          <a:p>
            <a:endParaRPr lang="zh-CN" altLang="en-US" dirty="0"/>
          </a:p>
        </p:txBody>
      </p:sp>
    </p:spTree>
    <p:extLst>
      <p:ext uri="{BB962C8B-B14F-4D97-AF65-F5344CB8AC3E}">
        <p14:creationId xmlns:p14="http://schemas.microsoft.com/office/powerpoint/2010/main" val="2940820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86B5-62DF-0B42-BF11-67F570B0448A}"/>
              </a:ext>
            </a:extLst>
          </p:cNvPr>
          <p:cNvSpPr>
            <a:spLocks noGrp="1"/>
          </p:cNvSpPr>
          <p:nvPr>
            <p:ph type="title"/>
          </p:nvPr>
        </p:nvSpPr>
        <p:spPr/>
        <p:txBody>
          <a:bodyPr/>
          <a:lstStyle/>
          <a:p>
            <a:r>
              <a:rPr lang="en-US" i="0" dirty="0">
                <a:solidFill>
                  <a:srgbClr val="131314"/>
                </a:solidFill>
                <a:effectLst/>
              </a:rPr>
              <a:t>Chapter 4: Assessment of Demands</a:t>
            </a:r>
            <a:endParaRPr lang="en-CN" dirty="0"/>
          </a:p>
        </p:txBody>
      </p:sp>
      <p:sp>
        <p:nvSpPr>
          <p:cNvPr id="3" name="Content Placeholder 2">
            <a:extLst>
              <a:ext uri="{FF2B5EF4-FFF2-40B4-BE49-F238E27FC236}">
                <a16:creationId xmlns:a16="http://schemas.microsoft.com/office/drawing/2014/main" id="{DCB8588F-1BFB-7C46-B813-347B43D93F4E}"/>
              </a:ext>
            </a:extLst>
          </p:cNvPr>
          <p:cNvSpPr>
            <a:spLocks noGrp="1"/>
          </p:cNvSpPr>
          <p:nvPr>
            <p:ph idx="1"/>
          </p:nvPr>
        </p:nvSpPr>
        <p:spPr/>
        <p:txBody>
          <a:bodyPr>
            <a:normAutofit/>
          </a:bodyPr>
          <a:lstStyle/>
          <a:p>
            <a:r>
              <a:rPr lang="en-US" b="1" dirty="0">
                <a:effectLst/>
              </a:rPr>
              <a:t>Assessing External Demands:</a:t>
            </a:r>
            <a:r>
              <a:rPr lang="en-US" dirty="0">
                <a:effectLst/>
              </a:rPr>
              <a:t> Organizations systematically evaluate external demands to ensure effective responses. This involves:</a:t>
            </a:r>
          </a:p>
          <a:p>
            <a:pPr lvl="1"/>
            <a:r>
              <a:rPr lang="en-US" b="1" dirty="0">
                <a:effectLst/>
              </a:rPr>
              <a:t>Determining Interest Groups:</a:t>
            </a:r>
            <a:r>
              <a:rPr lang="en-US" dirty="0">
                <a:effectLst/>
              </a:rPr>
              <a:t> Identifying all relevant external groups.</a:t>
            </a:r>
          </a:p>
          <a:p>
            <a:pPr lvl="1"/>
            <a:r>
              <a:rPr lang="en-US" b="1" dirty="0">
                <a:effectLst/>
              </a:rPr>
              <a:t>Weighting Interest Groups:</a:t>
            </a:r>
            <a:r>
              <a:rPr lang="en-US" dirty="0">
                <a:effectLst/>
              </a:rPr>
              <a:t> Assessing the relative importance and influence of these groups.</a:t>
            </a:r>
          </a:p>
          <a:p>
            <a:pPr lvl="1"/>
            <a:r>
              <a:rPr lang="en-US" b="1" dirty="0">
                <a:effectLst/>
              </a:rPr>
              <a:t>Criteria of Groups:</a:t>
            </a:r>
            <a:r>
              <a:rPr lang="en-US" dirty="0">
                <a:effectLst/>
              </a:rPr>
              <a:t> Understanding the values each group uses to judge organizational actions.</a:t>
            </a:r>
          </a:p>
          <a:p>
            <a:pPr lvl="1"/>
            <a:r>
              <a:rPr lang="en-US" b="1" dirty="0">
                <a:effectLst/>
              </a:rPr>
              <a:t>Impact of Actions on Criteria:</a:t>
            </a:r>
            <a:r>
              <a:rPr lang="en-US" dirty="0">
                <a:effectLst/>
              </a:rPr>
              <a:t> Evaluating how organizational actions affect these criteria.</a:t>
            </a:r>
          </a:p>
          <a:p>
            <a:endParaRPr lang="en-CN" dirty="0"/>
          </a:p>
        </p:txBody>
      </p:sp>
    </p:spTree>
    <p:extLst>
      <p:ext uri="{BB962C8B-B14F-4D97-AF65-F5344CB8AC3E}">
        <p14:creationId xmlns:p14="http://schemas.microsoft.com/office/powerpoint/2010/main" val="27587402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CFA2-0BF3-D645-AE8C-D07989DC6B24}"/>
              </a:ext>
            </a:extLst>
          </p:cNvPr>
          <p:cNvSpPr>
            <a:spLocks noGrp="1"/>
          </p:cNvSpPr>
          <p:nvPr>
            <p:ph type="title"/>
          </p:nvPr>
        </p:nvSpPr>
        <p:spPr/>
        <p:txBody>
          <a:bodyPr/>
          <a:lstStyle/>
          <a:p>
            <a:r>
              <a:rPr lang="en-CN" dirty="0"/>
              <a:t>Questions</a:t>
            </a:r>
          </a:p>
        </p:txBody>
      </p:sp>
      <p:sp>
        <p:nvSpPr>
          <p:cNvPr id="3" name="Content Placeholder 2">
            <a:extLst>
              <a:ext uri="{FF2B5EF4-FFF2-40B4-BE49-F238E27FC236}">
                <a16:creationId xmlns:a16="http://schemas.microsoft.com/office/drawing/2014/main" id="{E4B4C8CB-6391-7646-8ABE-CD48C74BD9ED}"/>
              </a:ext>
            </a:extLst>
          </p:cNvPr>
          <p:cNvSpPr>
            <a:spLocks noGrp="1"/>
          </p:cNvSpPr>
          <p:nvPr>
            <p:ph idx="1"/>
          </p:nvPr>
        </p:nvSpPr>
        <p:spPr/>
        <p:txBody>
          <a:bodyPr>
            <a:normAutofit/>
          </a:bodyPr>
          <a:lstStyle/>
          <a:p>
            <a:r>
              <a:rPr lang="en-US" dirty="0"/>
              <a:t>If environments are “enacted,” does that mean organizational reality exists only in what members notice and pay attention to? How, then, should the theory deal with external events—like new laws or technologies—that organizations do not notice but that still shape their outcomes? Does this mean we need to think about two kinds of environments: one that is enacted and one that exists outside the organization? (From </a:t>
            </a:r>
            <a:r>
              <a:rPr lang="en-US" dirty="0" err="1"/>
              <a:t>Jinnan</a:t>
            </a:r>
            <a:r>
              <a:rPr lang="en-US" dirty="0"/>
              <a:t> Hou)</a:t>
            </a:r>
            <a:endParaRPr lang="en-CN" dirty="0"/>
          </a:p>
        </p:txBody>
      </p:sp>
    </p:spTree>
    <p:extLst>
      <p:ext uri="{BB962C8B-B14F-4D97-AF65-F5344CB8AC3E}">
        <p14:creationId xmlns:p14="http://schemas.microsoft.com/office/powerpoint/2010/main" val="843155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5883-4EFC-EA4E-8B3C-3C9962E28FE6}"/>
              </a:ext>
            </a:extLst>
          </p:cNvPr>
          <p:cNvSpPr>
            <a:spLocks noGrp="1"/>
          </p:cNvSpPr>
          <p:nvPr>
            <p:ph type="title"/>
          </p:nvPr>
        </p:nvSpPr>
        <p:spPr/>
        <p:txBody>
          <a:bodyPr/>
          <a:lstStyle/>
          <a:p>
            <a:r>
              <a:rPr lang="en-CN" dirty="0"/>
              <a:t>Questions</a:t>
            </a:r>
          </a:p>
        </p:txBody>
      </p:sp>
      <p:sp>
        <p:nvSpPr>
          <p:cNvPr id="3" name="Content Placeholder 2">
            <a:extLst>
              <a:ext uri="{FF2B5EF4-FFF2-40B4-BE49-F238E27FC236}">
                <a16:creationId xmlns:a16="http://schemas.microsoft.com/office/drawing/2014/main" id="{631DC651-3AD5-CC47-B6D1-EAED123FC7E3}"/>
              </a:ext>
            </a:extLst>
          </p:cNvPr>
          <p:cNvSpPr>
            <a:spLocks noGrp="1"/>
          </p:cNvSpPr>
          <p:nvPr>
            <p:ph idx="1"/>
          </p:nvPr>
        </p:nvSpPr>
        <p:spPr/>
        <p:txBody>
          <a:bodyPr/>
          <a:lstStyle/>
          <a:p>
            <a:r>
              <a:rPr lang="en-US" dirty="0"/>
              <a:t>On page 72, the authors cite Weick’s quotes: “The human creates the environment to which the system then adapts. The human actor does not react to an environment; he enacts it” (Weick, 1969: 64). If each organization lives in its own “enacted” subjective reality, does it mean that there is a lack of objective evaluation of the organization’s environment? Does this mean that there is no such thing as "wrong cognition", only different but equally valid "cognitions"? (From </a:t>
            </a:r>
            <a:r>
              <a:rPr lang="en-US" dirty="0" err="1"/>
              <a:t>Shunyi</a:t>
            </a:r>
            <a:r>
              <a:rPr lang="en-US" dirty="0"/>
              <a:t> Lai)</a:t>
            </a:r>
            <a:endParaRPr lang="en-CN" dirty="0"/>
          </a:p>
        </p:txBody>
      </p:sp>
    </p:spTree>
    <p:extLst>
      <p:ext uri="{BB962C8B-B14F-4D97-AF65-F5344CB8AC3E}">
        <p14:creationId xmlns:p14="http://schemas.microsoft.com/office/powerpoint/2010/main" val="40878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69B08E-151F-973F-ABDB-BFBA8F903914}"/>
              </a:ext>
            </a:extLst>
          </p:cNvPr>
          <p:cNvSpPr>
            <a:spLocks noGrp="1"/>
          </p:cNvSpPr>
          <p:nvPr>
            <p:ph idx="1"/>
          </p:nvPr>
        </p:nvSpPr>
        <p:spPr>
          <a:xfrm>
            <a:off x="1484416" y="1920067"/>
            <a:ext cx="9819749" cy="4351338"/>
          </a:xfrm>
        </p:spPr>
        <p:txBody>
          <a:bodyPr>
            <a:normAutofit/>
          </a:bodyPr>
          <a:lstStyle/>
          <a:p>
            <a:r>
              <a:rPr lang="en-US" altLang="zh-CN" sz="2400" dirty="0">
                <a:solidFill>
                  <a:srgbClr val="C00000"/>
                </a:solidFill>
                <a:latin typeface="Segoe UI" panose="020B0502040204020203" pitchFamily="34" charset="0"/>
                <a:cs typeface="Segoe UI" panose="020B0502040204020203" pitchFamily="34" charset="0"/>
              </a:rPr>
              <a:t>Technological</a:t>
            </a:r>
            <a:r>
              <a:rPr lang="en-US" altLang="zh-CN" sz="2400" dirty="0">
                <a:latin typeface="Segoe UI" panose="020B0502040204020203" pitchFamily="34" charset="0"/>
                <a:cs typeface="Segoe UI" panose="020B0502040204020203" pitchFamily="34" charset="0"/>
              </a:rPr>
              <a:t> advances, material sufficiency, and fluctuation in </a:t>
            </a:r>
            <a:r>
              <a:rPr lang="en-US" altLang="zh-CN" sz="2400" dirty="0">
                <a:solidFill>
                  <a:srgbClr val="C00000"/>
                </a:solidFill>
                <a:latin typeface="Segoe UI" panose="020B0502040204020203" pitchFamily="34" charset="0"/>
                <a:cs typeface="Segoe UI" panose="020B0502040204020203" pitchFamily="34" charset="0"/>
              </a:rPr>
              <a:t>demand</a:t>
            </a:r>
            <a:r>
              <a:rPr lang="en-US" altLang="zh-CN" sz="2400" dirty="0">
                <a:latin typeface="Segoe UI" panose="020B0502040204020203" pitchFamily="34" charset="0"/>
                <a:cs typeface="Segoe UI" panose="020B0502040204020203" pitchFamily="34" charset="0"/>
              </a:rPr>
              <a:t> →</a:t>
            </a:r>
          </a:p>
          <a:p>
            <a:r>
              <a:rPr lang="en-US" altLang="zh-CN" sz="2400" dirty="0">
                <a:latin typeface="Segoe UI" panose="020B0502040204020203" pitchFamily="34" charset="0"/>
                <a:cs typeface="Segoe UI" panose="020B0502040204020203" pitchFamily="34" charset="0"/>
              </a:rPr>
              <a:t>More complex processes of production and distribution →</a:t>
            </a:r>
          </a:p>
          <a:p>
            <a:r>
              <a:rPr lang="en-US" altLang="zh-CN" sz="2400" dirty="0">
                <a:latin typeface="Segoe UI" panose="020B0502040204020203" pitchFamily="34" charset="0"/>
                <a:cs typeface="Segoe UI" panose="020B0502040204020203" pitchFamily="34" charset="0"/>
              </a:rPr>
              <a:t>Weakness of existing management to coordinate →</a:t>
            </a:r>
          </a:p>
          <a:p>
            <a:r>
              <a:rPr lang="en-US" altLang="zh-CN" sz="2400" dirty="0">
                <a:latin typeface="Segoe UI" panose="020B0502040204020203" pitchFamily="34" charset="0"/>
                <a:cs typeface="Segoe UI" panose="020B0502040204020203" pitchFamily="34" charset="0"/>
              </a:rPr>
              <a:t>A need for a new form of administrative coordination →</a:t>
            </a:r>
          </a:p>
          <a:p>
            <a:r>
              <a:rPr lang="en-US" altLang="zh-CN" sz="2400" dirty="0">
                <a:latin typeface="Segoe UI" panose="020B0502040204020203" pitchFamily="34" charset="0"/>
                <a:cs typeface="Segoe UI" panose="020B0502040204020203" pitchFamily="34" charset="0"/>
              </a:rPr>
              <a:t>Multidivisional business enterprises and professional managers →</a:t>
            </a:r>
          </a:p>
          <a:p>
            <a:r>
              <a:rPr lang="en-US" altLang="zh-CN" sz="2400" dirty="0">
                <a:latin typeface="Segoe UI" panose="020B0502040204020203" pitchFamily="34" charset="0"/>
                <a:cs typeface="Segoe UI" panose="020B0502040204020203" pitchFamily="34" charset="0"/>
              </a:rPr>
              <a:t>Dominance of managerial enterprises in contemporary business world</a:t>
            </a:r>
          </a:p>
          <a:p>
            <a:endParaRPr lang="zh-CN" altLang="en-US" sz="2400" dirty="0">
              <a:latin typeface="Segoe UI" panose="020B0502040204020203" pitchFamily="34" charset="0"/>
              <a:cs typeface="Segoe UI" panose="020B0502040204020203" pitchFamily="34" charset="0"/>
            </a:endParaRPr>
          </a:p>
        </p:txBody>
      </p:sp>
      <p:sp>
        <p:nvSpPr>
          <p:cNvPr id="4" name="标题 1">
            <a:extLst>
              <a:ext uri="{FF2B5EF4-FFF2-40B4-BE49-F238E27FC236}">
                <a16:creationId xmlns:a16="http://schemas.microsoft.com/office/drawing/2014/main" id="{0DEC0240-CB67-BC4D-E958-97218D8DA900}"/>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a:t>
            </a:r>
            <a:r>
              <a:rPr lang="en-US" altLang="zh-CN" sz="3200" b="1" dirty="0">
                <a:latin typeface="Segoe UI" panose="020B0502040204020203" pitchFamily="34" charset="0"/>
                <a:cs typeface="Segoe UI" panose="020B0502040204020203" pitchFamily="34" charset="0"/>
              </a:rPr>
              <a:t>he Arise of Modern Business Enterprises</a:t>
            </a:r>
            <a:endParaRPr lang="zh-CN" altLang="en-US" sz="3200" dirty="0"/>
          </a:p>
        </p:txBody>
      </p:sp>
      <p:cxnSp>
        <p:nvCxnSpPr>
          <p:cNvPr id="5" name="直接连接符 4">
            <a:extLst>
              <a:ext uri="{FF2B5EF4-FFF2-40B4-BE49-F238E27FC236}">
                <a16:creationId xmlns:a16="http://schemas.microsoft.com/office/drawing/2014/main" id="{F7AEF175-8E1B-45A6-6E74-7A8E17079C34}"/>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
        <p:nvSpPr>
          <p:cNvPr id="6" name="文本框 5">
            <a:extLst>
              <a:ext uri="{FF2B5EF4-FFF2-40B4-BE49-F238E27FC236}">
                <a16:creationId xmlns:a16="http://schemas.microsoft.com/office/drawing/2014/main" id="{CBBCA707-FC89-9786-F3B2-6D64F5CE56EA}"/>
              </a:ext>
            </a:extLst>
          </p:cNvPr>
          <p:cNvSpPr txBox="1"/>
          <p:nvPr/>
        </p:nvSpPr>
        <p:spPr>
          <a:xfrm>
            <a:off x="889233" y="1367161"/>
            <a:ext cx="2081019"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Conclusions</a:t>
            </a:r>
            <a:endParaRPr lang="zh-CN" altLang="en-US" dirty="0"/>
          </a:p>
        </p:txBody>
      </p:sp>
    </p:spTree>
    <p:extLst>
      <p:ext uri="{BB962C8B-B14F-4D97-AF65-F5344CB8AC3E}">
        <p14:creationId xmlns:p14="http://schemas.microsoft.com/office/powerpoint/2010/main" val="426138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D16053-3CA5-CE6E-A990-1A9770555730}"/>
              </a:ext>
            </a:extLst>
          </p:cNvPr>
          <p:cNvSpPr>
            <a:spLocks noGrp="1"/>
          </p:cNvSpPr>
          <p:nvPr>
            <p:ph idx="1"/>
          </p:nvPr>
        </p:nvSpPr>
        <p:spPr>
          <a:xfrm>
            <a:off x="1987492" y="1864700"/>
            <a:ext cx="9098560" cy="4351338"/>
          </a:xfrm>
        </p:spPr>
        <p:txBody>
          <a:bodyPr/>
          <a:lstStyle/>
          <a:p>
            <a:r>
              <a:rPr lang="en-US" altLang="zh-CN" b="1" dirty="0">
                <a:latin typeface="Segoe UI" panose="020B0502040204020203" pitchFamily="34" charset="0"/>
                <a:cs typeface="Segoe UI" panose="020B0502040204020203" pitchFamily="34" charset="0"/>
              </a:rPr>
              <a:t>Q: How is an </a:t>
            </a:r>
            <a:r>
              <a:rPr lang="en-GB" b="1" noProof="0" dirty="0">
                <a:latin typeface="Segoe UI" panose="020B0502040204020203" pitchFamily="34" charset="0"/>
                <a:cs typeface="Segoe UI" panose="020B0502040204020203" pitchFamily="34" charset="0"/>
              </a:rPr>
              <a:t>organisation</a:t>
            </a:r>
            <a:r>
              <a:rPr lang="en-US" altLang="zh-CN" b="1" dirty="0">
                <a:latin typeface="Segoe UI" panose="020B0502040204020203" pitchFamily="34" charset="0"/>
                <a:cs typeface="Segoe UI" panose="020B0502040204020203" pitchFamily="34" charset="0"/>
              </a:rPr>
              <a:t> “organised”?</a:t>
            </a:r>
          </a:p>
          <a:p>
            <a:pPr marL="457200" lvl="1" indent="0">
              <a:buNone/>
            </a:pPr>
            <a:r>
              <a:rPr lang="en-US" altLang="zh-CN" dirty="0">
                <a:latin typeface="Segoe UI" panose="020B0502040204020203" pitchFamily="34" charset="0"/>
                <a:cs typeface="Segoe UI" panose="020B0502040204020203" pitchFamily="34" charset="0"/>
              </a:rPr>
              <a:t>A: It </a:t>
            </a:r>
            <a:r>
              <a:rPr lang="en-US" altLang="zh-CN" u="sng" dirty="0">
                <a:latin typeface="Segoe UI" panose="020B0502040204020203" pitchFamily="34" charset="0"/>
                <a:cs typeface="Segoe UI" panose="020B0502040204020203" pitchFamily="34" charset="0"/>
              </a:rPr>
              <a:t>depends</a:t>
            </a:r>
            <a:r>
              <a:rPr lang="en-US" altLang="zh-CN" dirty="0">
                <a:latin typeface="Segoe UI" panose="020B0502040204020203" pitchFamily="34" charset="0"/>
                <a:cs typeface="Segoe UI" panose="020B0502040204020203" pitchFamily="34" charset="0"/>
              </a:rPr>
              <a:t> and there is no a best way</a:t>
            </a:r>
          </a:p>
          <a:p>
            <a:r>
              <a:rPr lang="en-US" altLang="zh-CN" b="1" dirty="0">
                <a:effectLst/>
                <a:latin typeface="Segoe UI" panose="020B0502040204020203" pitchFamily="34" charset="0"/>
                <a:cs typeface="Segoe UI" panose="020B0502040204020203" pitchFamily="34" charset="0"/>
              </a:rPr>
              <a:t>Q: ...Then depends on what?</a:t>
            </a:r>
            <a:endParaRPr lang="en-US" altLang="zh-CN" dirty="0">
              <a:latin typeface="Segoe UI" panose="020B0502040204020203" pitchFamily="34" charset="0"/>
              <a:cs typeface="Segoe UI" panose="020B0502040204020203" pitchFamily="34" charset="0"/>
            </a:endParaRPr>
          </a:p>
          <a:p>
            <a:pPr marL="457200" lvl="1" indent="0">
              <a:buNone/>
            </a:pPr>
            <a:r>
              <a:rPr lang="en-US" altLang="zh-CN" dirty="0">
                <a:latin typeface="Segoe UI" panose="020B0502040204020203" pitchFamily="34" charset="0"/>
                <a:cs typeface="Segoe UI" panose="020B0502040204020203" pitchFamily="34" charset="0"/>
              </a:rPr>
              <a:t>A: external </a:t>
            </a:r>
            <a:r>
              <a:rPr lang="en-US" altLang="zh-CN" dirty="0">
                <a:effectLst/>
                <a:latin typeface="Segoe UI" panose="020B0502040204020203" pitchFamily="34" charset="0"/>
                <a:cs typeface="Segoe UI" panose="020B0502040204020203" pitchFamily="34" charset="0"/>
              </a:rPr>
              <a:t>environmental factors as major sources of </a:t>
            </a:r>
            <a:r>
              <a:rPr lang="en-US" altLang="zh-CN" dirty="0">
                <a:solidFill>
                  <a:srgbClr val="C00000"/>
                </a:solidFill>
                <a:effectLst/>
                <a:latin typeface="Segoe UI" panose="020B0502040204020203" pitchFamily="34" charset="0"/>
                <a:cs typeface="Segoe UI" panose="020B0502040204020203" pitchFamily="34" charset="0"/>
              </a:rPr>
              <a:t>uncertainty</a:t>
            </a:r>
            <a:endParaRPr lang="en-US" altLang="zh-CN" dirty="0">
              <a:effectLst/>
              <a:latin typeface="Segoe UI" panose="020B0502040204020203" pitchFamily="34" charset="0"/>
              <a:cs typeface="Segoe UI" panose="020B0502040204020203" pitchFamily="34" charset="0"/>
            </a:endParaRPr>
          </a:p>
          <a:p>
            <a:r>
              <a:rPr lang="en-US" altLang="zh-CN" dirty="0" err="1">
                <a:latin typeface="Segoe UI" panose="020B0502040204020203" pitchFamily="34" charset="0"/>
                <a:cs typeface="Segoe UI" panose="020B0502040204020203" pitchFamily="34" charset="0"/>
              </a:rPr>
              <a:t>Organisations</a:t>
            </a:r>
            <a:r>
              <a:rPr lang="en-US" altLang="zh-CN" dirty="0">
                <a:latin typeface="Segoe UI" panose="020B0502040204020203" pitchFamily="34" charset="0"/>
                <a:cs typeface="Segoe UI" panose="020B0502040204020203" pitchFamily="34" charset="0"/>
              </a:rPr>
              <a:t> are </a:t>
            </a:r>
            <a:r>
              <a:rPr lang="en-US" altLang="zh-CN" dirty="0" err="1">
                <a:latin typeface="Segoe UI" panose="020B0502040204020203" pitchFamily="34" charset="0"/>
                <a:cs typeface="Segoe UI" panose="020B0502040204020203" pitchFamily="34" charset="0"/>
              </a:rPr>
              <a:t>organised</a:t>
            </a:r>
            <a:r>
              <a:rPr lang="en-US" altLang="zh-CN" dirty="0">
                <a:latin typeface="Segoe UI" panose="020B0502040204020203" pitchFamily="34" charset="0"/>
                <a:cs typeface="Segoe UI" panose="020B0502040204020203" pitchFamily="34" charset="0"/>
              </a:rPr>
              <a:t> in reaction to the environment</a:t>
            </a:r>
          </a:p>
        </p:txBody>
      </p:sp>
      <p:sp>
        <p:nvSpPr>
          <p:cNvPr id="4" name="标题 1">
            <a:extLst>
              <a:ext uri="{FF2B5EF4-FFF2-40B4-BE49-F238E27FC236}">
                <a16:creationId xmlns:a16="http://schemas.microsoft.com/office/drawing/2014/main" id="{8B8F8187-18CE-1375-077E-7533CF369781}"/>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sp>
        <p:nvSpPr>
          <p:cNvPr id="5" name="文本框 4">
            <a:extLst>
              <a:ext uri="{FF2B5EF4-FFF2-40B4-BE49-F238E27FC236}">
                <a16:creationId xmlns:a16="http://schemas.microsoft.com/office/drawing/2014/main" id="{602706A2-F1ED-C5F4-9FBE-8CAB36E86526}"/>
              </a:ext>
            </a:extLst>
          </p:cNvPr>
          <p:cNvSpPr txBox="1"/>
          <p:nvPr/>
        </p:nvSpPr>
        <p:spPr>
          <a:xfrm>
            <a:off x="838200" y="1278025"/>
            <a:ext cx="2138791"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Introduction</a:t>
            </a:r>
            <a:endParaRPr lang="zh-CN" altLang="en-US" dirty="0"/>
          </a:p>
        </p:txBody>
      </p:sp>
      <p:cxnSp>
        <p:nvCxnSpPr>
          <p:cNvPr id="6" name="直接连接符 5">
            <a:extLst>
              <a:ext uri="{FF2B5EF4-FFF2-40B4-BE49-F238E27FC236}">
                <a16:creationId xmlns:a16="http://schemas.microsoft.com/office/drawing/2014/main" id="{A04DED0E-0502-3456-0528-395FAA6290C7}"/>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4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CA4261-6027-37C7-67C6-813F970F22B6}"/>
              </a:ext>
            </a:extLst>
          </p:cNvPr>
          <p:cNvSpPr>
            <a:spLocks noGrp="1"/>
          </p:cNvSpPr>
          <p:nvPr>
            <p:ph idx="1"/>
          </p:nvPr>
        </p:nvSpPr>
        <p:spPr>
          <a:xfrm>
            <a:off x="1038837" y="1788814"/>
            <a:ext cx="10314963" cy="4455260"/>
          </a:xfrm>
        </p:spPr>
        <p:txBody>
          <a:bodyPr>
            <a:normAutofit fontScale="85000" lnSpcReduction="20000"/>
          </a:bodyPr>
          <a:lstStyle/>
          <a:p>
            <a:pPr marL="0" indent="0">
              <a:buNone/>
            </a:pPr>
            <a:r>
              <a:rPr lang="en-US" altLang="zh-CN" sz="2600" dirty="0">
                <a:solidFill>
                  <a:schemeClr val="accent1"/>
                </a:solidFill>
                <a:latin typeface="Segoe UI" panose="020B0502040204020203" pitchFamily="34" charset="0"/>
                <a:cs typeface="Segoe UI" panose="020B0502040204020203" pitchFamily="34" charset="0"/>
              </a:rPr>
              <a:t>	[def.] Technical rationality </a:t>
            </a:r>
            <a:r>
              <a:rPr lang="en-US" altLang="zh-CN" sz="2600" dirty="0">
                <a:latin typeface="Segoe UI" panose="020B0502040204020203" pitchFamily="34" charset="0"/>
                <a:cs typeface="Segoe UI" panose="020B0502040204020203" pitchFamily="34" charset="0"/>
              </a:rPr>
              <a:t>is a system of cause/effect relationships which lead to a desired result </a:t>
            </a:r>
          </a:p>
          <a:p>
            <a:pPr marL="0" indent="0">
              <a:buNone/>
            </a:pPr>
            <a:r>
              <a:rPr lang="en-US" altLang="zh-CN" sz="2600" dirty="0">
                <a:latin typeface="Segoe UI" panose="020B0502040204020203" pitchFamily="34" charset="0"/>
                <a:cs typeface="Segoe UI" panose="020B0502040204020203" pitchFamily="34" charset="0"/>
              </a:rPr>
              <a:t>	but the situation is not that simple…</a:t>
            </a:r>
          </a:p>
          <a:p>
            <a:pPr marL="0" indent="0">
              <a:buNone/>
            </a:pPr>
            <a:r>
              <a:rPr lang="en-US" altLang="zh-CN" sz="2600" dirty="0">
                <a:solidFill>
                  <a:schemeClr val="accent1"/>
                </a:solidFill>
                <a:latin typeface="Segoe UI" panose="020B0502040204020203" pitchFamily="34" charset="0"/>
                <a:cs typeface="Segoe UI" panose="020B0502040204020203" pitchFamily="34" charset="0"/>
              </a:rPr>
              <a:t>	[def.] </a:t>
            </a:r>
            <a:r>
              <a:rPr lang="en-US" altLang="zh-CN" sz="2600" dirty="0" err="1">
                <a:solidFill>
                  <a:schemeClr val="accent1"/>
                </a:solidFill>
                <a:latin typeface="Segoe UI" panose="020B0502040204020203" pitchFamily="34" charset="0"/>
                <a:cs typeface="Segoe UI" panose="020B0502040204020203" pitchFamily="34" charset="0"/>
              </a:rPr>
              <a:t>Organisational</a:t>
            </a:r>
            <a:r>
              <a:rPr lang="en-US" altLang="zh-CN" sz="2600" dirty="0">
                <a:solidFill>
                  <a:schemeClr val="accent1"/>
                </a:solidFill>
                <a:latin typeface="Segoe UI" panose="020B0502040204020203" pitchFamily="34" charset="0"/>
                <a:cs typeface="Segoe UI" panose="020B0502040204020203" pitchFamily="34" charset="0"/>
              </a:rPr>
              <a:t> rationality </a:t>
            </a:r>
            <a:r>
              <a:rPr lang="en-US" altLang="zh-CN" sz="2600" dirty="0">
                <a:latin typeface="Segoe UI" panose="020B0502040204020203" pitchFamily="34" charset="0"/>
                <a:cs typeface="Segoe UI" panose="020B0502040204020203" pitchFamily="34" charset="0"/>
              </a:rPr>
              <a:t>involves three major component activities: input, technology, and output</a:t>
            </a:r>
          </a:p>
          <a:p>
            <a:pPr marL="0" indent="0">
              <a:buNone/>
            </a:pPr>
            <a:r>
              <a:rPr lang="en-US" altLang="zh-CN" sz="2600" dirty="0">
                <a:solidFill>
                  <a:schemeClr val="accent1"/>
                </a:solidFill>
                <a:latin typeface="Segoe UI" panose="020B0502040204020203" pitchFamily="34" charset="0"/>
                <a:cs typeface="Segoe UI" panose="020B0502040204020203" pitchFamily="34" charset="0"/>
              </a:rPr>
              <a:t>	</a:t>
            </a:r>
            <a:r>
              <a:rPr lang="en-US" altLang="zh-CN" sz="2600" dirty="0">
                <a:solidFill>
                  <a:srgbClr val="FF0000"/>
                </a:solidFill>
                <a:latin typeface="Segoe UI" panose="020B0502040204020203" pitchFamily="34" charset="0"/>
                <a:cs typeface="Segoe UI" panose="020B0502040204020203" pitchFamily="34" charset="0"/>
              </a:rPr>
              <a:t>[prop. 2.1]</a:t>
            </a:r>
            <a:r>
              <a:rPr lang="en-US" altLang="zh-CN" sz="2600" dirty="0">
                <a:solidFill>
                  <a:srgbClr val="FF0000"/>
                </a:solidFill>
                <a:effectLst/>
                <a:latin typeface="Segoe UI" panose="020B0502040204020203" pitchFamily="34" charset="0"/>
                <a:cs typeface="Segoe UI" panose="020B0502040204020203" pitchFamily="34" charset="0"/>
              </a:rPr>
              <a:t> </a:t>
            </a:r>
            <a:r>
              <a:rPr lang="en-US" altLang="zh-CN" sz="2600" dirty="0" err="1">
                <a:latin typeface="Segoe UI" panose="020B0502040204020203" pitchFamily="34" charset="0"/>
                <a:cs typeface="Segoe UI" panose="020B0502040204020203" pitchFamily="34" charset="0"/>
              </a:rPr>
              <a:t>Organisations</a:t>
            </a:r>
            <a:r>
              <a:rPr lang="en-US" altLang="zh-CN" sz="2600" dirty="0">
                <a:latin typeface="Segoe UI" panose="020B0502040204020203" pitchFamily="34" charset="0"/>
                <a:cs typeface="Segoe UI" panose="020B0502040204020203" pitchFamily="34" charset="0"/>
              </a:rPr>
              <a:t> seek to seal off their core tech from environmental influences -&gt; reduce uncertainty</a:t>
            </a:r>
          </a:p>
          <a:p>
            <a:pPr marL="0" indent="0">
              <a:buNone/>
            </a:pPr>
            <a:r>
              <a:rPr lang="en-US" altLang="zh-CN" sz="2600" dirty="0">
                <a:solidFill>
                  <a:schemeClr val="accent1"/>
                </a:solidFill>
                <a:latin typeface="Segoe UI" panose="020B0502040204020203" pitchFamily="34" charset="0"/>
                <a:cs typeface="Segoe UI" panose="020B0502040204020203" pitchFamily="34" charset="0"/>
              </a:rPr>
              <a:t>	[def.] Contingency</a:t>
            </a:r>
            <a:r>
              <a:rPr lang="en-US" altLang="zh-CN" sz="2600" dirty="0">
                <a:latin typeface="Segoe UI" panose="020B0502040204020203" pitchFamily="34" charset="0"/>
                <a:cs typeface="Segoe UI" panose="020B0502040204020203" pitchFamily="34" charset="0"/>
              </a:rPr>
              <a:t>: factors that may or may not </a:t>
            </a:r>
            <a:r>
              <a:rPr lang="en-US" altLang="zh-CN" sz="2600" u="sng" dirty="0">
                <a:latin typeface="Segoe UI" panose="020B0502040204020203" pitchFamily="34" charset="0"/>
                <a:cs typeface="Segoe UI" panose="020B0502040204020203" pitchFamily="34" charset="0"/>
              </a:rPr>
              <a:t>vary</a:t>
            </a:r>
            <a:r>
              <a:rPr lang="en-US" altLang="zh-CN" sz="2600" dirty="0">
                <a:latin typeface="Segoe UI" panose="020B0502040204020203" pitchFamily="34" charset="0"/>
                <a:cs typeface="Segoe UI" panose="020B0502040204020203" pitchFamily="34" charset="0"/>
              </a:rPr>
              <a:t> but are not subject to arbitrary control</a:t>
            </a:r>
          </a:p>
          <a:p>
            <a:pPr marL="0" indent="0">
              <a:buNone/>
            </a:pPr>
            <a:endParaRPr lang="en-GB" altLang="zh-CN" dirty="0">
              <a:latin typeface="Segoe UI" panose="020B0502040204020203" pitchFamily="34" charset="0"/>
              <a:cs typeface="Segoe UI" panose="020B0502040204020203" pitchFamily="34" charset="0"/>
            </a:endParaRPr>
          </a:p>
          <a:p>
            <a:pPr marL="0" indent="0">
              <a:buNone/>
            </a:pPr>
            <a:r>
              <a:rPr lang="en-GB" altLang="zh-CN" sz="2200" dirty="0">
                <a:latin typeface="Segoe UI" panose="020B0502040204020203" pitchFamily="34" charset="0"/>
                <a:cs typeface="Segoe UI" panose="020B0502040204020203" pitchFamily="34" charset="0"/>
              </a:rPr>
              <a:t>Q: (</a:t>
            </a:r>
            <a:r>
              <a:rPr lang="en-GB" altLang="zh-CN" sz="2200" dirty="0" err="1">
                <a:latin typeface="Segoe UI" panose="020B0502040204020203" pitchFamily="34" charset="0"/>
                <a:cs typeface="Segoe UI" panose="020B0502040204020203" pitchFamily="34" charset="0"/>
              </a:rPr>
              <a:t>Bohong</a:t>
            </a:r>
            <a:r>
              <a:rPr lang="en-GB" altLang="zh-CN" sz="2200" dirty="0">
                <a:latin typeface="Segoe UI" panose="020B0502040204020203" pitchFamily="34" charset="0"/>
                <a:cs typeface="Segoe UI" panose="020B0502040204020203" pitchFamily="34" charset="0"/>
              </a:rPr>
              <a:t> Ma) When gave assumption of organization in norms of rationality, author sometimes use "Under norms of rationality" (Propositions 3.1, 3.3, 4.1, 5.1, 5.3, and 5.4), sometimes use "Subject to rationality norms" (Propositions 3.2, 3.4, 4.1a, 4.1b, 4.1c, 4.2, 5.1b, 5.1c, and 5.2). Is this just a difference in expression, or a difference in assumption or context?</a:t>
            </a:r>
            <a:r>
              <a:rPr lang="zh-CN" altLang="zh-CN" sz="2200" dirty="0">
                <a:latin typeface="Segoe UI" panose="020B0502040204020203" pitchFamily="34" charset="0"/>
                <a:cs typeface="Segoe UI" panose="020B0502040204020203" pitchFamily="34" charset="0"/>
              </a:rPr>
              <a:t> </a:t>
            </a:r>
            <a:endParaRPr lang="en-US" altLang="zh-CN" sz="2200" dirty="0">
              <a:latin typeface="Segoe UI" panose="020B0502040204020203" pitchFamily="34" charset="0"/>
              <a:cs typeface="Segoe UI" panose="020B0502040204020203" pitchFamily="34" charset="0"/>
            </a:endParaRPr>
          </a:p>
        </p:txBody>
      </p:sp>
      <p:sp>
        <p:nvSpPr>
          <p:cNvPr id="8" name="标题 1">
            <a:extLst>
              <a:ext uri="{FF2B5EF4-FFF2-40B4-BE49-F238E27FC236}">
                <a16:creationId xmlns:a16="http://schemas.microsoft.com/office/drawing/2014/main" id="{4BB4DEF1-68EE-8569-C503-E89407619205}"/>
              </a:ext>
            </a:extLst>
          </p:cNvPr>
          <p:cNvSpPr>
            <a:spLocks noGrp="1"/>
          </p:cNvSpPr>
          <p:nvPr>
            <p:ph type="title"/>
          </p:nvPr>
        </p:nvSpPr>
        <p:spPr>
          <a:xfrm>
            <a:off x="838200" y="365125"/>
            <a:ext cx="10515600" cy="1325563"/>
          </a:xfrm>
        </p:spPr>
        <p:txBody>
          <a:bodyPr>
            <a:normAutofit/>
          </a:bodyPr>
          <a:lstStyle/>
          <a:p>
            <a:r>
              <a:rPr lang="en-US" altLang="zh-CN" sz="3200" b="1" dirty="0">
                <a:effectLst/>
                <a:latin typeface="Segoe UI" panose="020B0502040204020203" pitchFamily="34" charset="0"/>
                <a:cs typeface="Segoe UI" panose="020B0502040204020203" pitchFamily="34" charset="0"/>
              </a:rPr>
              <a:t>The Management of Contingencies</a:t>
            </a:r>
            <a:endParaRPr lang="zh-CN" altLang="en-US" sz="3200" dirty="0"/>
          </a:p>
        </p:txBody>
      </p:sp>
      <p:sp>
        <p:nvSpPr>
          <p:cNvPr id="9" name="文本框 8">
            <a:extLst>
              <a:ext uri="{FF2B5EF4-FFF2-40B4-BE49-F238E27FC236}">
                <a16:creationId xmlns:a16="http://schemas.microsoft.com/office/drawing/2014/main" id="{7BDD62AD-CBF9-4737-0B4D-C5EFC4A7049F}"/>
              </a:ext>
            </a:extLst>
          </p:cNvPr>
          <p:cNvSpPr txBox="1"/>
          <p:nvPr/>
        </p:nvSpPr>
        <p:spPr>
          <a:xfrm>
            <a:off x="838200" y="1278025"/>
            <a:ext cx="2138791" cy="480131"/>
          </a:xfrm>
          <a:prstGeom prst="rect">
            <a:avLst/>
          </a:prstGeom>
          <a:noFill/>
        </p:spPr>
        <p:txBody>
          <a:bodyPr wrap="non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Segoe UI" panose="020B0502040204020203" pitchFamily="34" charset="0"/>
                <a:ea typeface="等线" panose="02010600030101010101" pitchFamily="2" charset="-122"/>
                <a:cs typeface="Segoe UI" panose="020B0502040204020203" pitchFamily="34" charset="0"/>
              </a:rPr>
              <a:t>Introduction</a:t>
            </a:r>
            <a:endParaRPr lang="zh-CN" altLang="en-US" dirty="0"/>
          </a:p>
        </p:txBody>
      </p:sp>
      <p:cxnSp>
        <p:nvCxnSpPr>
          <p:cNvPr id="10" name="直接连接符 9">
            <a:extLst>
              <a:ext uri="{FF2B5EF4-FFF2-40B4-BE49-F238E27FC236}">
                <a16:creationId xmlns:a16="http://schemas.microsoft.com/office/drawing/2014/main" id="{536532D2-077A-D190-2303-2314B4BEB187}"/>
              </a:ext>
            </a:extLst>
          </p:cNvPr>
          <p:cNvCxnSpPr/>
          <p:nvPr/>
        </p:nvCxnSpPr>
        <p:spPr>
          <a:xfrm>
            <a:off x="964734" y="1308683"/>
            <a:ext cx="7818539"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97853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701*269"/>
  <p:tag name="TABLE_ENDDRAG_RECT" val="83*107*701*269"/>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60*433"/>
  <p:tag name="TABLE_ENDDRAG_RECT" val="145*66*760*433"/>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692*78"/>
  <p:tag name="TABLE_ENDDRAG_RECT" val="91*136*692*7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6365</Words>
  <Application>Microsoft Macintosh PowerPoint</Application>
  <PresentationFormat>Widescreen</PresentationFormat>
  <Paragraphs>538</Paragraphs>
  <Slides>62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Inter</vt:lpstr>
      <vt:lpstr>Aptos</vt:lpstr>
      <vt:lpstr>Arial</vt:lpstr>
      <vt:lpstr>Calibri</vt:lpstr>
      <vt:lpstr>Calibri Light</vt:lpstr>
      <vt:lpstr>Segoe UI</vt:lpstr>
      <vt:lpstr>Times New Roman</vt:lpstr>
      <vt:lpstr>Wingdings</vt:lpstr>
      <vt:lpstr>Office Theme</vt:lpstr>
      <vt:lpstr>MM633 Session 3</vt:lpstr>
      <vt:lpstr>Outline</vt:lpstr>
      <vt:lpstr>The Arise of Modern Business Enterprises</vt:lpstr>
      <vt:lpstr>The Arise of Modern Business Enterprises</vt:lpstr>
      <vt:lpstr>The Arise of Modern Business Enterprises</vt:lpstr>
      <vt:lpstr>The Arise of Modern Business Enterprises</vt:lpstr>
      <vt:lpstr>The Arise of Modern Business Enterprises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The Management of Contingencies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Pfeffer and Salancik (1978)</vt:lpstr>
      <vt:lpstr>Introduction</vt:lpstr>
      <vt:lpstr>Chapter 3 Core: Interdependence (Foundation of Control) </vt:lpstr>
      <vt:lpstr>Chapter 3: Interdependence and Uncertainty</vt:lpstr>
      <vt:lpstr>Chapter 3: External Influence—Conditions &amp; Determinants</vt:lpstr>
      <vt:lpstr>Chapter 3: Key Conditions for External Control </vt:lpstr>
      <vt:lpstr>Chapter 3: Key Conditions for External Control </vt:lpstr>
      <vt:lpstr>Questions</vt:lpstr>
      <vt:lpstr>Chapter 3: Three Determinants of Dependence</vt:lpstr>
      <vt:lpstr>Countervailing Power &amp; Asymmetric Dependence</vt:lpstr>
      <vt:lpstr>Questions</vt:lpstr>
      <vt:lpstr>Chapter 4: Environment Structure: Three-Tier Model</vt:lpstr>
      <vt:lpstr>Chapter 4: Dimensions of the Environment</vt:lpstr>
      <vt:lpstr>Chapter 4: The Enacted Environment</vt:lpstr>
      <vt:lpstr>Chapter 4: Problems in Environmental Enactment</vt:lpstr>
      <vt:lpstr>Chapter 4: Assessment of Demands</vt:lpstr>
      <vt:lpstr>Questions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MM633 Session 3</dc:title>
  <dc:creator>怡 汤</dc:creator>
  <cp:lastModifiedBy>怡 汤</cp:lastModifiedBy>
  <cp:revision>1</cp:revision>
  <dcterms:created xsi:type="dcterms:W3CDTF">2025-09-15T13:57:13Z</dcterms:created>
  <dcterms:modified xsi:type="dcterms:W3CDTF">2025-09-15T13:59:16Z</dcterms:modified>
</cp:coreProperties>
</file>