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75" r:id="rId14"/>
    <p:sldId id="269" r:id="rId15"/>
    <p:sldId id="276" r:id="rId16"/>
    <p:sldId id="270" r:id="rId17"/>
    <p:sldId id="277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\Documents\E07\&#30495;&#31354;&#242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/>
              <a:t>#117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'#117_カセット6_ゲージ2'!$D$4:$D$11</c:f>
              <c:numCache>
                <c:formatCode>General</c:formatCode>
                <c:ptCount val="8"/>
                <c:pt idx="0">
                  <c:v>0</c:v>
                </c:pt>
                <c:pt idx="1">
                  <c:v>8.3333333333335702E-2</c:v>
                </c:pt>
                <c:pt idx="2">
                  <c:v>0.16666666666666607</c:v>
                </c:pt>
                <c:pt idx="3">
                  <c:v>0.33333333333333481</c:v>
                </c:pt>
                <c:pt idx="4">
                  <c:v>0.49999999999999822</c:v>
                </c:pt>
                <c:pt idx="5">
                  <c:v>0.66666666666666696</c:v>
                </c:pt>
                <c:pt idx="6">
                  <c:v>0.8333333333333357</c:v>
                </c:pt>
                <c:pt idx="7">
                  <c:v>0.84999999999999964</c:v>
                </c:pt>
              </c:numCache>
            </c:numRef>
          </c:xVal>
          <c:yVal>
            <c:numRef>
              <c:f>'#117_カセット6_ゲージ2'!$E$4:$E$11</c:f>
              <c:numCache>
                <c:formatCode>0.0000_);[Red]\(0.0000\)</c:formatCode>
                <c:ptCount val="8"/>
                <c:pt idx="0">
                  <c:v>8.8999999999999996E-2</c:v>
                </c:pt>
                <c:pt idx="1">
                  <c:v>8.8499999999999995E-2</c:v>
                </c:pt>
                <c:pt idx="2">
                  <c:v>8.7499999999999994E-2</c:v>
                </c:pt>
                <c:pt idx="3">
                  <c:v>8.6999999999999994E-2</c:v>
                </c:pt>
                <c:pt idx="4">
                  <c:v>8.6499999999999994E-2</c:v>
                </c:pt>
                <c:pt idx="5">
                  <c:v>8.5500000000000007E-2</c:v>
                </c:pt>
                <c:pt idx="6">
                  <c:v>8.5000000000000006E-2</c:v>
                </c:pt>
                <c:pt idx="7">
                  <c:v>8.5000000000000006E-2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9-49B6-8819-B12F58591D0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'#117_カセット6_ゲージ2'!$J$4:$J$9</c:f>
              <c:numCache>
                <c:formatCode>General</c:formatCode>
                <c:ptCount val="6"/>
                <c:pt idx="0">
                  <c:v>0</c:v>
                </c:pt>
                <c:pt idx="1">
                  <c:v>1.4833333333333361</c:v>
                </c:pt>
                <c:pt idx="2">
                  <c:v>2.1166666666666671</c:v>
                </c:pt>
                <c:pt idx="3">
                  <c:v>2.533333333333335</c:v>
                </c:pt>
                <c:pt idx="4">
                  <c:v>-8.0166666666666657</c:v>
                </c:pt>
                <c:pt idx="5">
                  <c:v>-3.0499999999999972</c:v>
                </c:pt>
              </c:numCache>
            </c:numRef>
          </c:xVal>
          <c:yVal>
            <c:numRef>
              <c:f>'#117_カセット6_ゲージ2'!$K$4:$K$7</c:f>
              <c:numCache>
                <c:formatCode>0.0000_);[Red]\(0.0000\)</c:formatCode>
                <c:ptCount val="4"/>
                <c:pt idx="0">
                  <c:v>0.09</c:v>
                </c:pt>
                <c:pt idx="1">
                  <c:v>8.5500000000000007E-2</c:v>
                </c:pt>
                <c:pt idx="2">
                  <c:v>8.5000000000000006E-2</c:v>
                </c:pt>
                <c:pt idx="3">
                  <c:v>8.1500000000000003E-2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43E9-49B6-8819-B12F58591D0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15"/>
            <c:dispRSqr val="0"/>
            <c:dispEq val="0"/>
          </c:trendline>
          <c:xVal>
            <c:numRef>
              <c:f>'#117_カセット6_ゲージ2'!$P$4:$P$7</c:f>
              <c:numCache>
                <c:formatCode>General</c:formatCode>
                <c:ptCount val="4"/>
                <c:pt idx="0">
                  <c:v>0</c:v>
                </c:pt>
                <c:pt idx="1">
                  <c:v>0.1499999999999998</c:v>
                </c:pt>
                <c:pt idx="2">
                  <c:v>0.36666666666666603</c:v>
                </c:pt>
                <c:pt idx="3">
                  <c:v>0.5166666666666665</c:v>
                </c:pt>
              </c:numCache>
              <c:extLst xmlns:c15="http://schemas.microsoft.com/office/drawing/2012/chart"/>
            </c:numRef>
          </c:xVal>
          <c:yVal>
            <c:numRef>
              <c:f>'#117_カセット6_ゲージ2'!$Q$4:$Q$7</c:f>
              <c:numCache>
                <c:formatCode>0.0000_);[Red]\(0.0000\)</c:formatCode>
                <c:ptCount val="4"/>
                <c:pt idx="0">
                  <c:v>8.7999999999999995E-2</c:v>
                </c:pt>
                <c:pt idx="1">
                  <c:v>8.7499999999999994E-2</c:v>
                </c:pt>
                <c:pt idx="2">
                  <c:v>8.7499999999999994E-2</c:v>
                </c:pt>
                <c:pt idx="3">
                  <c:v>8.6999999999999994E-2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43E9-49B6-8819-B12F5859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45752"/>
        <c:axId val="164246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plus"/>
                  <c:size val="5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forward val="20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'#117_カセット6_ゲージ2'!$W$4:$W$7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8.3333333333333037E-2</c:v>
                      </c:pt>
                      <c:pt idx="2">
                        <c:v>0.14999999999999947</c:v>
                      </c:pt>
                      <c:pt idx="3">
                        <c:v>0.28333333333333233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'#117_カセット6_ゲージ2'!$X$4:$X$7</c15:sqref>
                        </c15:formulaRef>
                      </c:ext>
                    </c:extLst>
                    <c:numCache>
                      <c:formatCode>0.0000_);[Red]\(0.0000\)</c:formatCode>
                      <c:ptCount val="4"/>
                      <c:pt idx="0">
                        <c:v>9.0999999999999998E-2</c:v>
                      </c:pt>
                      <c:pt idx="1">
                        <c:v>9.0499999999999997E-2</c:v>
                      </c:pt>
                      <c:pt idx="2">
                        <c:v>9.0499999999999997E-2</c:v>
                      </c:pt>
                      <c:pt idx="3">
                        <c:v>9.0499999999999997E-2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3E9-49B6-8819-B12F58591D0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5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'#117_カセット6_ゲージ2'!$AC$4:$AC$8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2.166666666666667</c:v>
                      </c:pt>
                      <c:pt idx="2">
                        <c:v>3.4833333333333316</c:v>
                      </c:pt>
                      <c:pt idx="3">
                        <c:v>7.0999999999999988</c:v>
                      </c:pt>
                      <c:pt idx="4">
                        <c:v>23.45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'#117_カセット6_ゲージ2'!$AD$4:$AD$8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9.1999999999999998E-2</c:v>
                      </c:pt>
                      <c:pt idx="1">
                        <c:v>9.0999999999999998E-2</c:v>
                      </c:pt>
                      <c:pt idx="2">
                        <c:v>0.09</c:v>
                      </c:pt>
                      <c:pt idx="3">
                        <c:v>8.8999999999999996E-2</c:v>
                      </c:pt>
                      <c:pt idx="4">
                        <c:v>8.6999999999999994E-2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9-49B6-8819-B12F58591D0E}"/>
                  </c:ext>
                </c:extLst>
              </c15:ser>
            </c15:filteredScatterSeries>
          </c:ext>
        </c:extLst>
      </c:scatterChart>
      <c:valAx>
        <c:axId val="16424575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6080"/>
        <c:crosses val="autoZero"/>
        <c:crossBetween val="midCat"/>
      </c:valAx>
      <c:valAx>
        <c:axId val="16424608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3E1473-1A47-4F59-BFF1-F5163AE529FA}"/>
              </a:ext>
            </a:extLst>
          </p:cNvPr>
          <p:cNvGrpSpPr/>
          <p:nvPr/>
        </p:nvGrpSpPr>
        <p:grpSpPr>
          <a:xfrm>
            <a:off x="1718847" y="1769364"/>
            <a:ext cx="5367753" cy="3599628"/>
            <a:chOff x="1718847" y="1769364"/>
            <a:chExt cx="5367753" cy="3599628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7820A71D-8F42-45E3-ACFB-24D103AA7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3264367"/>
                </p:ext>
              </p:extLst>
            </p:nvPr>
          </p:nvGraphicFramePr>
          <p:xfrm>
            <a:off x="2057400" y="1769364"/>
            <a:ext cx="5029200" cy="3319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AC03E1-0F33-462E-8349-71C432CEE223}"/>
                </a:ext>
              </a:extLst>
            </p:cNvPr>
            <p:cNvSpPr txBox="1"/>
            <p:nvPr/>
          </p:nvSpPr>
          <p:spPr>
            <a:xfrm>
              <a:off x="4106472" y="5030438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Time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[hour]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19717-7470-468B-90F3-5DF5CCB82C4C}"/>
                </a:ext>
              </a:extLst>
            </p:cNvPr>
            <p:cNvSpPr txBox="1"/>
            <p:nvPr/>
          </p:nvSpPr>
          <p:spPr>
            <a:xfrm rot="16200000">
              <a:off x="1154686" y="3259722"/>
              <a:ext cx="146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Vacuum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[-</a:t>
              </a:r>
              <a:r>
                <a:rPr kumimoji="1" lang="en-US" altLang="ja-JP" sz="1600" dirty="0" err="1">
                  <a:solidFill>
                    <a:sysClr val="windowText" lastClr="000000"/>
                  </a:solidFill>
                </a:rPr>
                <a:t>Mpa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5364-244E-48C9-9385-65543814ADC3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8092" y="404831"/>
            <a:ext cx="38154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 dirty="0"/>
              <a:t>青と赤の点の集団は同じパターンなのか。</a:t>
            </a:r>
            <a:endParaRPr lang="en-US" altLang="ja-JP" sz="1600" dirty="0"/>
          </a:p>
          <a:p>
            <a:r>
              <a:rPr lang="ja-JP" altLang="en-US" sz="1600" dirty="0"/>
              <a:t>どのようにずらしたら重なるか。</a:t>
            </a:r>
            <a:endParaRPr lang="en-US" altLang="ja-JP" sz="1600" dirty="0"/>
          </a:p>
        </p:txBody>
      </p:sp>
      <p:grpSp>
        <p:nvGrpSpPr>
          <p:cNvPr id="11542" name="Group 278"/>
          <p:cNvGrpSpPr>
            <a:grpSpLocks/>
          </p:cNvGrpSpPr>
          <p:nvPr/>
        </p:nvGrpSpPr>
        <p:grpSpPr bwMode="auto">
          <a:xfrm>
            <a:off x="4199138" y="11694"/>
            <a:ext cx="1376911" cy="1355180"/>
            <a:chOff x="249" y="618"/>
            <a:chExt cx="1330" cy="1310"/>
          </a:xfrm>
        </p:grpSpPr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249" y="618"/>
              <a:ext cx="1330" cy="1310"/>
              <a:chOff x="340" y="482"/>
              <a:chExt cx="1905" cy="1905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523" y="772"/>
              <a:ext cx="549" cy="886"/>
              <a:chOff x="2608" y="1887"/>
              <a:chExt cx="636" cy="1044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543" name="Group 279"/>
          <p:cNvGrpSpPr>
            <a:grpSpLocks/>
          </p:cNvGrpSpPr>
          <p:nvPr/>
        </p:nvGrpSpPr>
        <p:grpSpPr bwMode="auto">
          <a:xfrm>
            <a:off x="6027485" y="11693"/>
            <a:ext cx="1374935" cy="1353205"/>
            <a:chOff x="249" y="2347"/>
            <a:chExt cx="1330" cy="1310"/>
          </a:xfrm>
        </p:grpSpPr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249" y="2347"/>
              <a:ext cx="1330" cy="1310"/>
              <a:chOff x="295" y="2297"/>
              <a:chExt cx="1905" cy="1905"/>
            </a:xfrm>
          </p:grpSpPr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95" y="3249"/>
                <a:ext cx="1905" cy="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 flipH="1" flipV="1">
                <a:off x="1247" y="2297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295" y="2297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796" y="2661"/>
              <a:ext cx="548" cy="886"/>
              <a:chOff x="2608" y="1887"/>
              <a:chExt cx="636" cy="1044"/>
            </a:xfrm>
          </p:grpSpPr>
          <p:sp>
            <p:nvSpPr>
              <p:cNvPr id="11294" name="Oval 30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5" name="Oval 31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6" name="Oval 32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7" name="Oval 33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8" name="Oval 34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9" name="Oval 35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00" name="Oval 36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491" name="Group 227"/>
          <p:cNvGrpSpPr>
            <a:grpSpLocks/>
          </p:cNvGrpSpPr>
          <p:nvPr/>
        </p:nvGrpSpPr>
        <p:grpSpPr bwMode="auto">
          <a:xfrm>
            <a:off x="2973388" y="1711325"/>
            <a:ext cx="2111375" cy="2079625"/>
            <a:chOff x="340" y="482"/>
            <a:chExt cx="1905" cy="1905"/>
          </a:xfrm>
        </p:grpSpPr>
        <p:sp>
          <p:nvSpPr>
            <p:cNvPr id="11492" name="Line 228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3" name="Line 229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4" name="Rectangle 230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5" name="Group 231"/>
          <p:cNvGrpSpPr>
            <a:grpSpLocks/>
          </p:cNvGrpSpPr>
          <p:nvPr/>
        </p:nvGrpSpPr>
        <p:grpSpPr bwMode="auto">
          <a:xfrm>
            <a:off x="3408363" y="1955800"/>
            <a:ext cx="871537" cy="1406525"/>
            <a:chOff x="2608" y="1887"/>
            <a:chExt cx="636" cy="1044"/>
          </a:xfrm>
        </p:grpSpPr>
        <p:sp>
          <p:nvSpPr>
            <p:cNvPr id="11496" name="Oval 232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7" name="Oval 233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8" name="Oval 234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9" name="Oval 235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0" name="Oval 236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2" name="Oval 238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03" name="Group 239"/>
          <p:cNvGrpSpPr>
            <a:grpSpLocks/>
          </p:cNvGrpSpPr>
          <p:nvPr/>
        </p:nvGrpSpPr>
        <p:grpSpPr bwMode="auto">
          <a:xfrm>
            <a:off x="3841750" y="2200275"/>
            <a:ext cx="869950" cy="1408113"/>
            <a:chOff x="2608" y="1887"/>
            <a:chExt cx="636" cy="1044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5" name="Oval 241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6" name="Oval 242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7" name="Oval 243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8" name="Oval 244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9" name="Oval 245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11" name="Line 247"/>
          <p:cNvSpPr>
            <a:spLocks noChangeShapeType="1"/>
          </p:cNvSpPr>
          <p:nvPr/>
        </p:nvSpPr>
        <p:spPr bwMode="auto">
          <a:xfrm>
            <a:off x="4003675" y="20621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2" name="Line 248"/>
          <p:cNvSpPr>
            <a:spLocks noChangeShapeType="1"/>
          </p:cNvSpPr>
          <p:nvPr/>
        </p:nvSpPr>
        <p:spPr bwMode="auto">
          <a:xfrm>
            <a:off x="4003675" y="206216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3" name="Line 249"/>
          <p:cNvSpPr>
            <a:spLocks noChangeShapeType="1"/>
          </p:cNvSpPr>
          <p:nvPr/>
        </p:nvSpPr>
        <p:spPr bwMode="auto">
          <a:xfrm>
            <a:off x="4003675" y="206216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4" name="Line 250"/>
          <p:cNvSpPr>
            <a:spLocks noChangeShapeType="1"/>
          </p:cNvSpPr>
          <p:nvPr/>
        </p:nvSpPr>
        <p:spPr bwMode="auto">
          <a:xfrm>
            <a:off x="4003675" y="206216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5" name="Line 251"/>
          <p:cNvSpPr>
            <a:spLocks noChangeShapeType="1"/>
          </p:cNvSpPr>
          <p:nvPr/>
        </p:nvSpPr>
        <p:spPr bwMode="auto">
          <a:xfrm flipH="1">
            <a:off x="3860800" y="2062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6" name="Line 252"/>
          <p:cNvSpPr>
            <a:spLocks noChangeShapeType="1"/>
          </p:cNvSpPr>
          <p:nvPr/>
        </p:nvSpPr>
        <p:spPr bwMode="auto">
          <a:xfrm>
            <a:off x="4003675" y="20621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517" name="Group 253"/>
          <p:cNvGrpSpPr>
            <a:grpSpLocks/>
          </p:cNvGrpSpPr>
          <p:nvPr/>
        </p:nvGrpSpPr>
        <p:grpSpPr bwMode="auto">
          <a:xfrm>
            <a:off x="2974975" y="4292600"/>
            <a:ext cx="2111375" cy="2079625"/>
            <a:chOff x="340" y="482"/>
            <a:chExt cx="1905" cy="1905"/>
          </a:xfrm>
        </p:grpSpPr>
        <p:sp>
          <p:nvSpPr>
            <p:cNvPr id="11518" name="Line 254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19" name="Line 255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20" name="Rectangle 256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36" name="Line 272"/>
          <p:cNvSpPr>
            <a:spLocks noChangeShapeType="1"/>
          </p:cNvSpPr>
          <p:nvPr/>
        </p:nvSpPr>
        <p:spPr bwMode="auto">
          <a:xfrm>
            <a:off x="4016375" y="53197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7" name="Line 273"/>
          <p:cNvSpPr>
            <a:spLocks noChangeShapeType="1"/>
          </p:cNvSpPr>
          <p:nvPr/>
        </p:nvSpPr>
        <p:spPr bwMode="auto">
          <a:xfrm>
            <a:off x="4016375" y="531971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8" name="Line 274"/>
          <p:cNvSpPr>
            <a:spLocks noChangeShapeType="1"/>
          </p:cNvSpPr>
          <p:nvPr/>
        </p:nvSpPr>
        <p:spPr bwMode="auto">
          <a:xfrm>
            <a:off x="4016375" y="531971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9" name="Line 275"/>
          <p:cNvSpPr>
            <a:spLocks noChangeShapeType="1"/>
          </p:cNvSpPr>
          <p:nvPr/>
        </p:nvSpPr>
        <p:spPr bwMode="auto">
          <a:xfrm>
            <a:off x="4016375" y="531971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0" name="Line 276"/>
          <p:cNvSpPr>
            <a:spLocks noChangeShapeType="1"/>
          </p:cNvSpPr>
          <p:nvPr/>
        </p:nvSpPr>
        <p:spPr bwMode="auto">
          <a:xfrm flipH="1">
            <a:off x="3873500" y="53197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1" name="Line 277"/>
          <p:cNvSpPr>
            <a:spLocks noChangeShapeType="1"/>
          </p:cNvSpPr>
          <p:nvPr/>
        </p:nvSpPr>
        <p:spPr bwMode="auto">
          <a:xfrm>
            <a:off x="4016375" y="531971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1" name="Line 317"/>
          <p:cNvSpPr>
            <a:spLocks noChangeShapeType="1"/>
          </p:cNvSpPr>
          <p:nvPr/>
        </p:nvSpPr>
        <p:spPr bwMode="auto">
          <a:xfrm>
            <a:off x="4008438" y="208121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2" name="Line 318"/>
          <p:cNvSpPr>
            <a:spLocks noChangeShapeType="1"/>
          </p:cNvSpPr>
          <p:nvPr/>
        </p:nvSpPr>
        <p:spPr bwMode="auto">
          <a:xfrm>
            <a:off x="4008438" y="530066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32" name="Text Box 368"/>
          <p:cNvSpPr txBox="1">
            <a:spLocks noChangeArrowheads="1"/>
          </p:cNvSpPr>
          <p:nvPr/>
        </p:nvSpPr>
        <p:spPr bwMode="auto">
          <a:xfrm>
            <a:off x="4704216" y="933119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pattern 1</a:t>
            </a:r>
          </a:p>
        </p:txBody>
      </p:sp>
      <p:sp>
        <p:nvSpPr>
          <p:cNvPr id="11633" name="Text Box 369"/>
          <p:cNvSpPr txBox="1">
            <a:spLocks noChangeArrowheads="1"/>
          </p:cNvSpPr>
          <p:nvPr/>
        </p:nvSpPr>
        <p:spPr bwMode="auto">
          <a:xfrm>
            <a:off x="7167631" y="921132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pattern 2</a:t>
            </a:r>
          </a:p>
        </p:txBody>
      </p:sp>
      <p:sp>
        <p:nvSpPr>
          <p:cNvPr id="11637" name="Text Box 373"/>
          <p:cNvSpPr txBox="1">
            <a:spLocks noChangeArrowheads="1"/>
          </p:cNvSpPr>
          <p:nvPr/>
        </p:nvSpPr>
        <p:spPr bwMode="auto">
          <a:xfrm>
            <a:off x="8416925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grpSp>
        <p:nvGrpSpPr>
          <p:cNvPr id="11646" name="Group 382"/>
          <p:cNvGrpSpPr>
            <a:grpSpLocks/>
          </p:cNvGrpSpPr>
          <p:nvPr/>
        </p:nvGrpSpPr>
        <p:grpSpPr bwMode="auto">
          <a:xfrm>
            <a:off x="6142037" y="1700213"/>
            <a:ext cx="2203450" cy="4660900"/>
            <a:chOff x="240" y="1071"/>
            <a:chExt cx="1388" cy="2936"/>
          </a:xfrm>
        </p:grpSpPr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240" y="1071"/>
              <a:ext cx="1330" cy="1310"/>
              <a:chOff x="340" y="482"/>
              <a:chExt cx="1905" cy="1905"/>
            </a:xfrm>
          </p:grpSpPr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4" name="Rectangle 40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14" y="1225"/>
              <a:ext cx="549" cy="886"/>
              <a:chOff x="2608" y="1887"/>
              <a:chExt cx="636" cy="1044"/>
            </a:xfrm>
          </p:grpSpPr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4" name="Oval 50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5" name="Oval 51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6" name="Oval 52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17" name="Group 53"/>
            <p:cNvGrpSpPr>
              <a:grpSpLocks/>
            </p:cNvGrpSpPr>
            <p:nvPr/>
          </p:nvGrpSpPr>
          <p:grpSpPr bwMode="auto">
            <a:xfrm>
              <a:off x="787" y="1379"/>
              <a:ext cx="548" cy="887"/>
              <a:chOff x="2608" y="1887"/>
              <a:chExt cx="636" cy="1044"/>
            </a:xfrm>
          </p:grpSpPr>
          <p:sp>
            <p:nvSpPr>
              <p:cNvPr id="11318" name="Oval 54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9" name="Oval 55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1" name="Oval 57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605" y="2082"/>
              <a:ext cx="292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605" y="2082"/>
              <a:ext cx="72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V="1">
              <a:off x="605" y="1856"/>
              <a:ext cx="36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605" y="1765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605" y="1393"/>
              <a:ext cx="198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 flipV="1">
              <a:off x="605" y="1433"/>
              <a:ext cx="546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400" name="Group 136"/>
            <p:cNvGrpSpPr>
              <a:grpSpLocks/>
            </p:cNvGrpSpPr>
            <p:nvPr/>
          </p:nvGrpSpPr>
          <p:grpSpPr bwMode="auto">
            <a:xfrm>
              <a:off x="241" y="2697"/>
              <a:ext cx="1330" cy="1310"/>
              <a:chOff x="340" y="482"/>
              <a:chExt cx="1905" cy="1905"/>
            </a:xfrm>
          </p:grpSpPr>
          <p:sp>
            <p:nvSpPr>
              <p:cNvPr id="11401" name="Line 13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3" name="Rectangle 13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3" name="Line 319"/>
            <p:cNvSpPr>
              <a:spLocks noChangeShapeType="1"/>
            </p:cNvSpPr>
            <p:nvPr/>
          </p:nvSpPr>
          <p:spPr bwMode="auto">
            <a:xfrm flipV="1">
              <a:off x="605" y="1826"/>
              <a:ext cx="43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608" name="Group 344"/>
            <p:cNvGrpSpPr>
              <a:grpSpLocks/>
            </p:cNvGrpSpPr>
            <p:nvPr/>
          </p:nvGrpSpPr>
          <p:grpSpPr bwMode="auto">
            <a:xfrm>
              <a:off x="902" y="2674"/>
              <a:ext cx="726" cy="858"/>
              <a:chOff x="1152" y="2650"/>
              <a:chExt cx="726" cy="858"/>
            </a:xfrm>
          </p:grpSpPr>
          <p:sp>
            <p:nvSpPr>
              <p:cNvPr id="11601" name="Line 337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292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2" name="Line 338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3" name="Line 339"/>
              <p:cNvSpPr>
                <a:spLocks noChangeShapeType="1"/>
              </p:cNvSpPr>
              <p:nvPr/>
            </p:nvSpPr>
            <p:spPr bwMode="auto">
              <a:xfrm flipV="1">
                <a:off x="1152" y="3113"/>
                <a:ext cx="363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4" name="Line 340"/>
              <p:cNvSpPr>
                <a:spLocks noChangeShapeType="1"/>
              </p:cNvSpPr>
              <p:nvPr/>
            </p:nvSpPr>
            <p:spPr bwMode="auto">
              <a:xfrm flipV="1">
                <a:off x="115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5" name="Line 341"/>
              <p:cNvSpPr>
                <a:spLocks noChangeShapeType="1"/>
              </p:cNvSpPr>
              <p:nvPr/>
            </p:nvSpPr>
            <p:spPr bwMode="auto">
              <a:xfrm flipV="1">
                <a:off x="1152" y="2650"/>
                <a:ext cx="198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6" name="Line 342"/>
              <p:cNvSpPr>
                <a:spLocks noChangeShapeType="1"/>
              </p:cNvSpPr>
              <p:nvPr/>
            </p:nvSpPr>
            <p:spPr bwMode="auto">
              <a:xfrm flipV="1">
                <a:off x="1152" y="2690"/>
                <a:ext cx="546" cy="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7" name="Line 343"/>
              <p:cNvSpPr>
                <a:spLocks noChangeShapeType="1"/>
              </p:cNvSpPr>
              <p:nvPr/>
            </p:nvSpPr>
            <p:spPr bwMode="auto">
              <a:xfrm flipV="1">
                <a:off x="1152" y="3083"/>
                <a:ext cx="43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641" name="Oval 377"/>
            <p:cNvSpPr>
              <a:spLocks noChangeArrowheads="1"/>
            </p:cNvSpPr>
            <p:nvPr/>
          </p:nvSpPr>
          <p:spPr bwMode="auto">
            <a:xfrm>
              <a:off x="1066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2" name="Oval 378"/>
          <p:cNvSpPr>
            <a:spLocks noChangeArrowheads="1"/>
          </p:cNvSpPr>
          <p:nvPr/>
        </p:nvSpPr>
        <p:spPr bwMode="auto">
          <a:xfrm>
            <a:off x="4284663" y="5373688"/>
            <a:ext cx="358775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1645" name="Group 381"/>
          <p:cNvGrpSpPr>
            <a:grpSpLocks/>
          </p:cNvGrpSpPr>
          <p:nvPr/>
        </p:nvGrpSpPr>
        <p:grpSpPr bwMode="auto">
          <a:xfrm>
            <a:off x="236538" y="1700213"/>
            <a:ext cx="2279650" cy="5207000"/>
            <a:chOff x="3506" y="1085"/>
            <a:chExt cx="1436" cy="3280"/>
          </a:xfrm>
        </p:grpSpPr>
        <p:grpSp>
          <p:nvGrpSpPr>
            <p:cNvPr id="11544" name="Group 280"/>
            <p:cNvGrpSpPr>
              <a:grpSpLocks/>
            </p:cNvGrpSpPr>
            <p:nvPr/>
          </p:nvGrpSpPr>
          <p:grpSpPr bwMode="auto">
            <a:xfrm>
              <a:off x="3506" y="1085"/>
              <a:ext cx="1330" cy="1310"/>
              <a:chOff x="340" y="482"/>
              <a:chExt cx="1905" cy="1905"/>
            </a:xfrm>
          </p:grpSpPr>
          <p:sp>
            <p:nvSpPr>
              <p:cNvPr id="11545" name="Line 281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6" name="Line 282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7" name="Rectangle 283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48" name="Group 284"/>
            <p:cNvGrpSpPr>
              <a:grpSpLocks/>
            </p:cNvGrpSpPr>
            <p:nvPr/>
          </p:nvGrpSpPr>
          <p:grpSpPr bwMode="auto">
            <a:xfrm>
              <a:off x="3780" y="1239"/>
              <a:ext cx="549" cy="886"/>
              <a:chOff x="2608" y="1887"/>
              <a:chExt cx="636" cy="1044"/>
            </a:xfrm>
          </p:grpSpPr>
          <p:sp>
            <p:nvSpPr>
              <p:cNvPr id="11549" name="Oval 285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0" name="Oval 286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1" name="Oval 287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2" name="Oval 288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3" name="Oval 289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4" name="Oval 290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5" name="Oval 291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56" name="Group 292"/>
            <p:cNvGrpSpPr>
              <a:grpSpLocks/>
            </p:cNvGrpSpPr>
            <p:nvPr/>
          </p:nvGrpSpPr>
          <p:grpSpPr bwMode="auto">
            <a:xfrm>
              <a:off x="4053" y="1393"/>
              <a:ext cx="548" cy="887"/>
              <a:chOff x="2608" y="1887"/>
              <a:chExt cx="636" cy="1044"/>
            </a:xfrm>
          </p:grpSpPr>
          <p:sp>
            <p:nvSpPr>
              <p:cNvPr id="11557" name="Oval 293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8" name="Oval 294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9" name="Oval 295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0" name="Oval 296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1" name="Oval 297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2" name="Oval 298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3" name="Oval 299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64" name="Line 300"/>
            <p:cNvSpPr>
              <a:spLocks noChangeShapeType="1"/>
            </p:cNvSpPr>
            <p:nvPr/>
          </p:nvSpPr>
          <p:spPr bwMode="auto">
            <a:xfrm>
              <a:off x="3794" y="1261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5" name="Line 301"/>
            <p:cNvSpPr>
              <a:spLocks noChangeShapeType="1"/>
            </p:cNvSpPr>
            <p:nvPr/>
          </p:nvSpPr>
          <p:spPr bwMode="auto">
            <a:xfrm>
              <a:off x="3794" y="1261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6" name="Line 302"/>
            <p:cNvSpPr>
              <a:spLocks noChangeShapeType="1"/>
            </p:cNvSpPr>
            <p:nvPr/>
          </p:nvSpPr>
          <p:spPr bwMode="auto">
            <a:xfrm>
              <a:off x="3794" y="1261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7" name="Line 303"/>
            <p:cNvSpPr>
              <a:spLocks noChangeShapeType="1"/>
            </p:cNvSpPr>
            <p:nvPr/>
          </p:nvSpPr>
          <p:spPr bwMode="auto">
            <a:xfrm>
              <a:off x="3794" y="1261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8" name="Line 304"/>
            <p:cNvSpPr>
              <a:spLocks noChangeShapeType="1"/>
            </p:cNvSpPr>
            <p:nvPr/>
          </p:nvSpPr>
          <p:spPr bwMode="auto">
            <a:xfrm>
              <a:off x="3794" y="1261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9" name="Line 305"/>
            <p:cNvSpPr>
              <a:spLocks noChangeShapeType="1"/>
            </p:cNvSpPr>
            <p:nvPr/>
          </p:nvSpPr>
          <p:spPr bwMode="auto">
            <a:xfrm>
              <a:off x="3794" y="1261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570" name="Group 306"/>
            <p:cNvGrpSpPr>
              <a:grpSpLocks/>
            </p:cNvGrpSpPr>
            <p:nvPr/>
          </p:nvGrpSpPr>
          <p:grpSpPr bwMode="auto">
            <a:xfrm>
              <a:off x="3507" y="2711"/>
              <a:ext cx="1330" cy="1310"/>
              <a:chOff x="340" y="482"/>
              <a:chExt cx="1905" cy="1905"/>
            </a:xfrm>
          </p:grpSpPr>
          <p:sp>
            <p:nvSpPr>
              <p:cNvPr id="11571" name="Line 30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2" name="Line 30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3" name="Rectangle 30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0" name="Line 316"/>
            <p:cNvSpPr>
              <a:spLocks noChangeShapeType="1"/>
            </p:cNvSpPr>
            <p:nvPr/>
          </p:nvSpPr>
          <p:spPr bwMode="auto">
            <a:xfrm>
              <a:off x="3794" y="1261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5" name="Line 361"/>
            <p:cNvSpPr>
              <a:spLocks noChangeShapeType="1"/>
            </p:cNvSpPr>
            <p:nvPr/>
          </p:nvSpPr>
          <p:spPr bwMode="auto">
            <a:xfrm>
              <a:off x="4170" y="3368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6" name="Line 362"/>
            <p:cNvSpPr>
              <a:spLocks noChangeShapeType="1"/>
            </p:cNvSpPr>
            <p:nvPr/>
          </p:nvSpPr>
          <p:spPr bwMode="auto">
            <a:xfrm>
              <a:off x="4170" y="3368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7" name="Line 363"/>
            <p:cNvSpPr>
              <a:spLocks noChangeShapeType="1"/>
            </p:cNvSpPr>
            <p:nvPr/>
          </p:nvSpPr>
          <p:spPr bwMode="auto">
            <a:xfrm>
              <a:off x="4170" y="3368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8" name="Line 364"/>
            <p:cNvSpPr>
              <a:spLocks noChangeShapeType="1"/>
            </p:cNvSpPr>
            <p:nvPr/>
          </p:nvSpPr>
          <p:spPr bwMode="auto">
            <a:xfrm>
              <a:off x="4170" y="3368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9" name="Line 365"/>
            <p:cNvSpPr>
              <a:spLocks noChangeShapeType="1"/>
            </p:cNvSpPr>
            <p:nvPr/>
          </p:nvSpPr>
          <p:spPr bwMode="auto">
            <a:xfrm>
              <a:off x="4170" y="336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0" name="Line 366"/>
            <p:cNvSpPr>
              <a:spLocks noChangeShapeType="1"/>
            </p:cNvSpPr>
            <p:nvPr/>
          </p:nvSpPr>
          <p:spPr bwMode="auto">
            <a:xfrm>
              <a:off x="4170" y="3368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1" name="Line 367"/>
            <p:cNvSpPr>
              <a:spLocks noChangeShapeType="1"/>
            </p:cNvSpPr>
            <p:nvPr/>
          </p:nvSpPr>
          <p:spPr bwMode="auto">
            <a:xfrm>
              <a:off x="4170" y="3368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43" name="Oval 379"/>
            <p:cNvSpPr>
              <a:spLocks noChangeArrowheads="1"/>
            </p:cNvSpPr>
            <p:nvPr/>
          </p:nvSpPr>
          <p:spPr bwMode="auto">
            <a:xfrm>
              <a:off x="4332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4" name="Line 380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47" name="Text Box 383"/>
          <p:cNvSpPr txBox="1">
            <a:spLocks noChangeArrowheads="1"/>
          </p:cNvSpPr>
          <p:nvPr/>
        </p:nvSpPr>
        <p:spPr bwMode="auto">
          <a:xfrm>
            <a:off x="5319713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6362" y="3820121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両者をまず適当に同じ座標系に載せ、</a:t>
            </a:r>
            <a:endParaRPr lang="en-US" altLang="ja-JP" dirty="0"/>
          </a:p>
          <a:p>
            <a:r>
              <a:rPr kumimoji="1" lang="ja-JP" altLang="en-US" dirty="0"/>
              <a:t>全ての組み合わせ</a:t>
            </a:r>
            <a:r>
              <a:rPr lang="ja-JP" altLang="en-US" dirty="0"/>
              <a:t>で矢印をひき、</a:t>
            </a:r>
            <a:endParaRPr lang="en-US" altLang="ja-JP" dirty="0"/>
          </a:p>
          <a:p>
            <a:r>
              <a:rPr kumimoji="1" lang="ja-JP" altLang="en-US" dirty="0"/>
              <a:t>原点を合わせ、二次元平面に累積していく。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227909" y="5915971"/>
            <a:ext cx="26019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二次元ヒストグラムの</a:t>
            </a:r>
            <a:endParaRPr lang="en-US" altLang="ja-JP" dirty="0"/>
          </a:p>
          <a:p>
            <a:r>
              <a:rPr kumimoji="1" lang="ja-JP" altLang="en-US" dirty="0"/>
              <a:t>ピーク検出処理に帰着。</a:t>
            </a:r>
          </a:p>
        </p:txBody>
      </p:sp>
    </p:spTree>
    <p:extLst>
      <p:ext uri="{BB962C8B-B14F-4D97-AF65-F5344CB8AC3E}">
        <p14:creationId xmlns:p14="http://schemas.microsoft.com/office/powerpoint/2010/main" val="60635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13563</TotalTime>
  <Words>271</Words>
  <Application>Microsoft Office PowerPoint</Application>
  <PresentationFormat>画面に合わせる (4:3)</PresentationFormat>
  <Paragraphs>62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32</cp:revision>
  <dcterms:created xsi:type="dcterms:W3CDTF">2017-05-28T13:28:46Z</dcterms:created>
  <dcterms:modified xsi:type="dcterms:W3CDTF">2017-11-29T04:16:16Z</dcterms:modified>
</cp:coreProperties>
</file>