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8E26-048C-428A-9A5D-97445A4A2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26BE5-9504-4BC0-BA13-F33D18EC6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CA044-01DC-4D73-9A91-61E34D70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43A0-C2AA-4FD8-B6DE-6BE9A864298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AC693-E475-426B-AF52-219CEAFE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D965-CF69-4C2E-A31A-5310C638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6867-4EE4-4550-A146-2888F54CF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89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3EA7-6DEF-41BE-9829-7EF6A48D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3B23E-332B-4DC6-8855-5CF88EFBE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57996-8DC0-4F29-876D-69951E39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43A0-C2AA-4FD8-B6DE-6BE9A864298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C676F-5743-4DA3-9F09-617EC1DB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B3995-BF32-4E3E-B59D-92F6DE4B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6867-4EE4-4550-A146-2888F54CF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42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774B-FDBE-4413-83AB-02A89604F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EEFB2-3A03-434F-9B6B-0AAB94A93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3CE2-F061-4EB4-B5C8-A6DDFA56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43A0-C2AA-4FD8-B6DE-6BE9A864298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72F0B-DAEB-480B-86DD-450E9D9D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9F1F7-2D48-4392-9916-8AF9E53D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6867-4EE4-4550-A146-2888F54CF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57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11E9-F904-41D9-95D1-A8BB9CBB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081EB-2DA3-4311-A776-579FDE727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853A-CE7B-42D0-86FF-512469FE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43A0-C2AA-4FD8-B6DE-6BE9A864298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0A447-0738-4CCD-B9E6-745B87AA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EC5F2-1A1B-49BA-8B10-27DBB1FA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6867-4EE4-4550-A146-2888F54CF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44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D3EB-7522-4B7D-B45F-B202FC0C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41C6-86AF-485E-B0DC-547E4E509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245A8-C9EA-40DA-A8E5-CF6F3AD0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43A0-C2AA-4FD8-B6DE-6BE9A864298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BB09-6956-44A5-B716-932EA814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E743B-E738-40A1-8F71-A22DC49A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6867-4EE4-4550-A146-2888F54CF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96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6070-C248-4C32-BFD6-E4079358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F7B0-8E06-4545-A188-D21169BCE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18677-69F6-47E6-BA6A-E555D95D5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C07EC-CDD6-4A06-B48C-83F62A5D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43A0-C2AA-4FD8-B6DE-6BE9A864298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A1E07-68B0-4559-BC89-127457FA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098A2-11E9-4244-A391-52E93513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6867-4EE4-4550-A146-2888F54CF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37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9217-B026-40D9-BAAB-C1DC625D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34653-55CE-499D-9FAD-268547D0C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28E27-C1C7-4424-A3F6-7B2C2D2F6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AA61A-C827-4EF1-8530-6617A97C3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4A8B7-960D-4803-A203-6B10AFF3B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A9672-1CAC-41CE-BDC8-DCC72834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43A0-C2AA-4FD8-B6DE-6BE9A864298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02855-B6C9-4BE4-A702-9F60073D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0661E-C26D-48AC-8DE5-29BF2C92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6867-4EE4-4550-A146-2888F54CF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4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EC68-1A1A-4232-AD77-D316A07A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E1C14-7031-41A7-A374-799811CC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43A0-C2AA-4FD8-B6DE-6BE9A864298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B853D-FECB-4F0F-B881-C7C2A8F1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AD7BC-E624-446B-998E-5477B545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6867-4EE4-4550-A146-2888F54CF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18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54CBB-AB88-43B1-AAE2-CA120209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43A0-C2AA-4FD8-B6DE-6BE9A864298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B6AA7-630B-43E9-A187-6122C31D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4A428-55E7-458A-8658-90E339A4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6867-4EE4-4550-A146-2888F54CF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2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FD23-1E6E-4F73-8ABB-A4E099CF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3EC70-C3BC-4AD5-9194-A544993CE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1296D-0BEC-4234-9845-C819D60DF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97C30-9B11-4B58-B150-61B95535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43A0-C2AA-4FD8-B6DE-6BE9A864298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5B8A2-6776-4D3D-A4B9-42D1CD85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7647F-730E-4BB2-AF7D-81E56CE6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6867-4EE4-4550-A146-2888F54CF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11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13D6-E7A7-4319-B963-41334FFA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2A003-4DC3-49B7-AA87-37BB85752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B9C13-4F02-49E8-B7D5-7D65B2D65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9791C-D3C7-4D42-95BE-501AEB9F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43A0-C2AA-4FD8-B6DE-6BE9A864298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EFF69-E778-4E83-A989-EAFA72E1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02FEC-982C-49D5-8ABA-724DFC08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6867-4EE4-4550-A146-2888F54CF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67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5CB2D-847F-48CC-8599-EF6FD0BA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F6C86-D236-4816-9292-D0E3D74B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7E43-CDC0-40F4-9C32-340A6E46A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043A0-C2AA-4FD8-B6DE-6BE9A864298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234BD-77C2-42A2-B017-90C09613D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4F9FE-5D28-457C-B299-DBCE2A37A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E6867-4EE4-4550-A146-2888F54CF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0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B14C-B56F-4D16-A46E-A9A2F124D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20" y="335915"/>
            <a:ext cx="11562080" cy="3402965"/>
          </a:xfrm>
        </p:spPr>
        <p:txBody>
          <a:bodyPr>
            <a:normAutofit/>
          </a:bodyPr>
          <a:lstStyle/>
          <a:p>
            <a:br>
              <a:rPr lang="en-IN" sz="8000" b="1" dirty="0"/>
            </a:br>
            <a:r>
              <a:rPr lang="en-IN" sz="8000" b="1" dirty="0">
                <a:solidFill>
                  <a:schemeClr val="accent1"/>
                </a:solidFill>
              </a:rPr>
              <a:t>OTHER CONSTRUCTION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57E07-93F2-4886-9F10-B0BDB030F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5920" y="4282758"/>
            <a:ext cx="5130800" cy="1655762"/>
          </a:xfrm>
        </p:spPr>
        <p:txBody>
          <a:bodyPr/>
          <a:lstStyle/>
          <a:p>
            <a:r>
              <a:rPr lang="en-IN" dirty="0" err="1">
                <a:solidFill>
                  <a:schemeClr val="accent1"/>
                </a:solidFill>
              </a:rPr>
              <a:t>B.Tech</a:t>
            </a:r>
            <a:r>
              <a:rPr lang="en-IN" dirty="0">
                <a:solidFill>
                  <a:schemeClr val="accent1"/>
                </a:solidFill>
              </a:rPr>
              <a:t> 2</a:t>
            </a:r>
            <a:r>
              <a:rPr lang="en-IN" baseline="30000" dirty="0">
                <a:solidFill>
                  <a:schemeClr val="accent1"/>
                </a:solidFill>
              </a:rPr>
              <a:t>nd</a:t>
            </a:r>
            <a:r>
              <a:rPr lang="en-IN" dirty="0">
                <a:solidFill>
                  <a:schemeClr val="accent1"/>
                </a:solidFill>
              </a:rPr>
              <a:t> Year (IV Semester)</a:t>
            </a:r>
          </a:p>
          <a:p>
            <a:r>
              <a:rPr lang="en-IN" dirty="0"/>
              <a:t>By</a:t>
            </a:r>
          </a:p>
          <a:p>
            <a:r>
              <a:rPr lang="en-IN" dirty="0"/>
              <a:t>Dr. G Santosh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0CF55-6255-4F4B-83C9-E76829AB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771B-757B-46C7-B638-2EA4E4EA5A8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53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B58A-5E7F-4FEF-AFA4-47852659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MASTIC ASPHALT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5A67-B7F6-466E-BE97-8C6D4BEF4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1113" cy="4351338"/>
          </a:xfrm>
        </p:spPr>
        <p:txBody>
          <a:bodyPr/>
          <a:lstStyle/>
          <a:p>
            <a:pPr algn="just"/>
            <a:r>
              <a:rPr lang="en-IN" dirty="0"/>
              <a:t>Semi rigid material obtained by heating asphalt with sand and mineral fillers. It is laid on mortar or concrete bed.</a:t>
            </a:r>
          </a:p>
          <a:p>
            <a:pPr algn="just"/>
            <a:r>
              <a:rPr lang="en-IN" dirty="0"/>
              <a:t>However, it should be laid very carefully by experienced persons.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90B4A1-9620-4A17-BB35-93B9D18C0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816" y="3071814"/>
            <a:ext cx="5001584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99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148C-E82B-4921-B90B-DE5A46E3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METAL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2147-0E9D-4F1B-A7BA-4ABD813B8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Sheets of lead, copper and aluminium may be used as membrane in damp proofing. Lead is the most ideally suited material.</a:t>
            </a:r>
          </a:p>
          <a:p>
            <a:endParaRPr lang="en-IN" dirty="0"/>
          </a:p>
        </p:txBody>
      </p:sp>
      <p:pic>
        <p:nvPicPr>
          <p:cNvPr id="3074" name="Picture 2" descr="Damp Proof Membrane High Resolution Stock Photography and Images - Alamy">
            <a:extLst>
              <a:ext uri="{FF2B5EF4-FFF2-40B4-BE49-F238E27FC236}">
                <a16:creationId xmlns:a16="http://schemas.microsoft.com/office/drawing/2014/main" id="{26A13806-B887-4E97-B71C-37ABD8031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1"/>
          <a:stretch/>
        </p:blipFill>
        <p:spPr bwMode="auto">
          <a:xfrm>
            <a:off x="6715125" y="2946990"/>
            <a:ext cx="4638675" cy="322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07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6DEB-3F03-4346-A7B4-4BEF39B9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Combination of sheets and bituminous felts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B140-23E3-4C33-807A-B5FD9C82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Lead foil sandwiched between asphaltic or bitumen felts can be effectively used as D.P.C. </a:t>
            </a:r>
          </a:p>
          <a:p>
            <a:endParaRPr lang="en-IN" dirty="0"/>
          </a:p>
          <a:p>
            <a:r>
              <a:rPr lang="en-IN" dirty="0"/>
              <a:t>The combination known as lead core possesses characteristics of easy laying, durability, efficiency, economy and resistance to cracking.</a:t>
            </a:r>
          </a:p>
        </p:txBody>
      </p:sp>
    </p:spTree>
    <p:extLst>
      <p:ext uri="{BB962C8B-B14F-4D97-AF65-F5344CB8AC3E}">
        <p14:creationId xmlns:p14="http://schemas.microsoft.com/office/powerpoint/2010/main" val="422928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9896-7CD2-4F71-AE0D-08FC79D2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BRICKS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0F0E-484F-4410-90B2-9115FBAA5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Special bricks, having water absorption not less than 4.5% of their weight, may be used as D.P.C in locations where damp is not excessive. </a:t>
            </a:r>
          </a:p>
          <a:p>
            <a:r>
              <a:rPr lang="en-IN" dirty="0"/>
              <a:t>These bricks are laid in two to four courses in cement mortar. The joints of bricks are kept open.</a:t>
            </a:r>
          </a:p>
        </p:txBody>
      </p:sp>
    </p:spTree>
    <p:extLst>
      <p:ext uri="{BB962C8B-B14F-4D97-AF65-F5344CB8AC3E}">
        <p14:creationId xmlns:p14="http://schemas.microsoft.com/office/powerpoint/2010/main" val="153422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A722-7435-4D21-B85A-BDAA5BF1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6CDD-1161-4EB6-8EB0-1B2349339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Dense and sound stones, such as granite, trap, slates etc. are laid in cement mortar (1:3) in two courses to form effective D.P.C.</a:t>
            </a:r>
          </a:p>
          <a:p>
            <a:r>
              <a:rPr lang="en-IN" dirty="0"/>
              <a:t>The stones should extend to the fill width of the wall.</a:t>
            </a:r>
          </a:p>
        </p:txBody>
      </p:sp>
    </p:spTree>
    <p:extLst>
      <p:ext uri="{BB962C8B-B14F-4D97-AF65-F5344CB8AC3E}">
        <p14:creationId xmlns:p14="http://schemas.microsoft.com/office/powerpoint/2010/main" val="246087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DEE7-EC70-446A-9DA3-91B45272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BB7E-08EB-4DC4-86F7-518EA9B3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Cement mortar (1:3) is used as bedding layer for housing other D.P.C material. </a:t>
            </a:r>
          </a:p>
          <a:p>
            <a:r>
              <a:rPr lang="en-IN" dirty="0"/>
              <a:t>A small quantity of lime may be added to increase workability of the mortar. </a:t>
            </a:r>
          </a:p>
          <a:p>
            <a:r>
              <a:rPr lang="en-IN" dirty="0"/>
              <a:t>In water used for mixing, 75g of soft soap is dissolved per litre of water. </a:t>
            </a:r>
          </a:p>
        </p:txBody>
      </p:sp>
    </p:spTree>
    <p:extLst>
      <p:ext uri="{BB962C8B-B14F-4D97-AF65-F5344CB8AC3E}">
        <p14:creationId xmlns:p14="http://schemas.microsoft.com/office/powerpoint/2010/main" val="1853922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D7B1-CEED-4DAE-802C-049651F3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CEMENT CONCRETE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DB21-8427-498A-91EF-E5D6A3AFA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Cement concrete of 1:2:4 mix or 1:1.5:3 mix is generally provided at plinth level to work as D.P.C.</a:t>
            </a:r>
          </a:p>
          <a:p>
            <a:r>
              <a:rPr lang="en-IN" dirty="0"/>
              <a:t>The thickness may vary from 4 cm to 15cm. </a:t>
            </a:r>
          </a:p>
          <a:p>
            <a:r>
              <a:rPr lang="en-IN" dirty="0"/>
              <a:t>Such a layer can effectively check the water rise due to capillary action.</a:t>
            </a:r>
          </a:p>
          <a:p>
            <a:r>
              <a:rPr lang="en-IN" dirty="0"/>
              <a:t>Where dampness is more, two coats of hot bitumen paint may be applied to it.</a:t>
            </a:r>
          </a:p>
        </p:txBody>
      </p:sp>
    </p:spTree>
    <p:extLst>
      <p:ext uri="{BB962C8B-B14F-4D97-AF65-F5344CB8AC3E}">
        <p14:creationId xmlns:p14="http://schemas.microsoft.com/office/powerpoint/2010/main" val="3323092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77DD-E489-4408-A925-10470BE7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PLASTIC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61AA-F378-4D44-B812-17908F7C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made of black polythene, 0.5 to 1 mm thick in the usual walling width and roll length of 30 m. </a:t>
            </a:r>
          </a:p>
          <a:p>
            <a:r>
              <a:rPr lang="en-IN" dirty="0"/>
              <a:t>C.B.R.I., Roorkee has recently suggested a new D.P.C which comprises a 400 gauge thick </a:t>
            </a:r>
            <a:r>
              <a:rPr lang="en-IN" dirty="0" err="1"/>
              <a:t>alkathene</a:t>
            </a:r>
            <a:r>
              <a:rPr lang="en-IN" dirty="0"/>
              <a:t> laid over 12 mm thick 1:4 cement mortar. </a:t>
            </a:r>
          </a:p>
          <a:p>
            <a:r>
              <a:rPr lang="en-IN" dirty="0"/>
              <a:t>The treatment is cheaper but is not permanent.</a:t>
            </a:r>
          </a:p>
        </p:txBody>
      </p:sp>
    </p:spTree>
    <p:extLst>
      <p:ext uri="{BB962C8B-B14F-4D97-AF65-F5344CB8AC3E}">
        <p14:creationId xmlns:p14="http://schemas.microsoft.com/office/powerpoint/2010/main" val="246299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CCB1-083E-4B89-9A29-05B043D8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SPECIFICATIONS OF D.P.C IN 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576D-D7AC-4AB0-8B30-779CA9A5E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799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CF25-F7BB-4C29-BB28-E83A1939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PLASTERING AND 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B959-59A5-4151-8AAC-36E88E77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The exposed surfaces of walls are to be provided with pointing or plastering.</a:t>
            </a:r>
          </a:p>
          <a:p>
            <a:endParaRPr lang="en-IN" dirty="0"/>
          </a:p>
          <a:p>
            <a:r>
              <a:rPr lang="en-IN" dirty="0"/>
              <a:t>The process of pointing is adopted for stone masonry or brick masonry while plastering is carried out for exposed surfaces of ceilings, walls, columns, etc.</a:t>
            </a:r>
          </a:p>
        </p:txBody>
      </p:sp>
    </p:spTree>
    <p:extLst>
      <p:ext uri="{BB962C8B-B14F-4D97-AF65-F5344CB8AC3E}">
        <p14:creationId xmlns:p14="http://schemas.microsoft.com/office/powerpoint/2010/main" val="29072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E87B-11A2-4214-8EEB-B89B959B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D589A-8B26-4637-A276-A778F7FE83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DAMP PROOFING AND WATER PROOFING</a:t>
            </a:r>
          </a:p>
          <a:p>
            <a:r>
              <a:rPr lang="en-IN" dirty="0"/>
              <a:t>MATERIALS USED </a:t>
            </a:r>
          </a:p>
          <a:p>
            <a:r>
              <a:rPr lang="en-IN" dirty="0"/>
              <a:t>SPECIFICATIONS OF DAMP PROOF COURSE IN WALL</a:t>
            </a:r>
          </a:p>
          <a:p>
            <a:r>
              <a:rPr lang="en-IN" dirty="0"/>
              <a:t>BASIC PRINCIPLES OF WATER PROOFING OF BASEMENT </a:t>
            </a:r>
          </a:p>
          <a:p>
            <a:r>
              <a:rPr lang="en-IN" dirty="0"/>
              <a:t>PLASTERING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BE2E4B-1775-4AE2-AF93-C452549852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POINTING</a:t>
            </a:r>
          </a:p>
          <a:p>
            <a:r>
              <a:rPr lang="en-IN" dirty="0"/>
              <a:t>WHITE WASHING</a:t>
            </a:r>
          </a:p>
          <a:p>
            <a:r>
              <a:rPr lang="en-IN" dirty="0"/>
              <a:t>DISTEMPERING AND PAINTING</a:t>
            </a:r>
          </a:p>
          <a:p>
            <a:r>
              <a:rPr lang="en-IN" dirty="0"/>
              <a:t>FORMWORK AND SCAFFOLDING</a:t>
            </a:r>
          </a:p>
          <a:p>
            <a:r>
              <a:rPr lang="en-IN" dirty="0"/>
              <a:t>FALSE CEILING </a:t>
            </a:r>
          </a:p>
          <a:p>
            <a:r>
              <a:rPr lang="en-IN" dirty="0"/>
              <a:t>FIRE RESISTING MATERIALS</a:t>
            </a:r>
          </a:p>
        </p:txBody>
      </p:sp>
    </p:spTree>
    <p:extLst>
      <p:ext uri="{BB962C8B-B14F-4D97-AF65-F5344CB8AC3E}">
        <p14:creationId xmlns:p14="http://schemas.microsoft.com/office/powerpoint/2010/main" val="3304789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7E2B-63BB-4879-9602-693112FD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OF POINTING AND PLASTERING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9FC9-BF0A-4AE1-A45C-91C7956DC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improve the appearance of the structure as a whole and to give smooth surface.</a:t>
            </a:r>
          </a:p>
          <a:p>
            <a:endParaRPr lang="en-IN" dirty="0"/>
          </a:p>
          <a:p>
            <a:r>
              <a:rPr lang="en-IN" dirty="0"/>
              <a:t>To protect the exposed surfaces from the effects of atmospheric actions.</a:t>
            </a:r>
          </a:p>
          <a:p>
            <a:endParaRPr lang="en-IN" dirty="0"/>
          </a:p>
          <a:p>
            <a:r>
              <a:rPr lang="en-IN" dirty="0"/>
              <a:t>To rectify the defective workmanship or to conceal inferior materials.</a:t>
            </a:r>
          </a:p>
        </p:txBody>
      </p:sp>
    </p:spTree>
    <p:extLst>
      <p:ext uri="{BB962C8B-B14F-4D97-AF65-F5344CB8AC3E}">
        <p14:creationId xmlns:p14="http://schemas.microsoft.com/office/powerpoint/2010/main" val="1102599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4B26-4758-4B94-9E53-6F557639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1E19-60BA-4E39-9BF9-D2B44CE1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used to denote the finishing of mortar joints of either stone masonry or brick masonry. </a:t>
            </a:r>
          </a:p>
          <a:p>
            <a:endParaRPr lang="en-IN" dirty="0"/>
          </a:p>
          <a:p>
            <a:r>
              <a:rPr lang="en-IN" dirty="0"/>
              <a:t>The joints are raked out to a depth of about 20 mm and then, these spaces are filled up by suitable mortar in the desired shape.</a:t>
            </a:r>
          </a:p>
        </p:txBody>
      </p:sp>
    </p:spTree>
    <p:extLst>
      <p:ext uri="{BB962C8B-B14F-4D97-AF65-F5344CB8AC3E}">
        <p14:creationId xmlns:p14="http://schemas.microsoft.com/office/powerpoint/2010/main" val="2806398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22AE-E7EB-476F-9CA2-DD0DDF02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MORTAR FOR 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D689E-1273-44FA-80F0-9558437E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pointing may be carried out either in lime mortar or in cement mortar. </a:t>
            </a:r>
          </a:p>
          <a:p>
            <a:r>
              <a:rPr lang="en-IN" dirty="0"/>
              <a:t>Lime mortar consists of equal volumes of lime and sand. These two materials are carefully ground in a mortar mill. </a:t>
            </a:r>
          </a:p>
          <a:p>
            <a:r>
              <a:rPr lang="en-IN" dirty="0"/>
              <a:t>The cement mortar consists of equal volumes of cement and sand. The materials are thoroughly mixed in dry condition before water is added to them.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873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EB53-4A80-40B2-8512-DB287352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OF 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037F-81A5-40F6-8106-BF886BE82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mortar of the masonry joints to be covered by pointing is raked out at least to a depth of 20 mm.</a:t>
            </a:r>
          </a:p>
          <a:p>
            <a:r>
              <a:rPr lang="en-IN" dirty="0"/>
              <a:t>The dust from the masonry joints is removed by the brushes. </a:t>
            </a:r>
          </a:p>
          <a:p>
            <a:r>
              <a:rPr lang="en-IN" dirty="0"/>
              <a:t>The surface is then washed with clean water and it is kept wet for a few hours.</a:t>
            </a:r>
          </a:p>
          <a:p>
            <a:r>
              <a:rPr lang="en-IN" dirty="0"/>
              <a:t>The mortar is then carefully placed in desired shape in these prepared joints. </a:t>
            </a:r>
          </a:p>
          <a:p>
            <a:r>
              <a:rPr lang="en-IN" dirty="0"/>
              <a:t>The finished joints is well watered for a period of at least 3 days, if lime mortar is used and 10 days, if cement mortar is used.</a:t>
            </a:r>
          </a:p>
        </p:txBody>
      </p:sp>
    </p:spTree>
    <p:extLst>
      <p:ext uri="{BB962C8B-B14F-4D97-AF65-F5344CB8AC3E}">
        <p14:creationId xmlns:p14="http://schemas.microsoft.com/office/powerpoint/2010/main" val="50545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CB59-8D03-4E67-9C97-B4C56CE5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POINTING</a:t>
            </a:r>
          </a:p>
        </p:txBody>
      </p:sp>
      <p:pic>
        <p:nvPicPr>
          <p:cNvPr id="1030" name="Picture 6" descr="types-of-pointing - Steadfast">
            <a:extLst>
              <a:ext uri="{FF2B5EF4-FFF2-40B4-BE49-F238E27FC236}">
                <a16:creationId xmlns:a16="http://schemas.microsoft.com/office/drawing/2014/main" id="{617CE2E6-F884-47CC-8A61-154200D39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81"/>
          <a:stretch/>
        </p:blipFill>
        <p:spPr bwMode="auto">
          <a:xfrm>
            <a:off x="1745988" y="1761808"/>
            <a:ext cx="8700023" cy="448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06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2525-4C52-4B03-91BF-74E45C50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PLASTERING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4B1E6-13E2-4DBC-B453-888C15E9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term plastering used to describe the thin plastic covering that is applied on the surfaces of walls and ceilings. </a:t>
            </a:r>
          </a:p>
          <a:p>
            <a:endParaRPr lang="en-IN" dirty="0"/>
          </a:p>
          <a:p>
            <a:r>
              <a:rPr lang="en-IN" dirty="0"/>
              <a:t>Plastering removes unevenness of the surfaces and sometimes the plastering is used to develop decorative effects.</a:t>
            </a:r>
          </a:p>
        </p:txBody>
      </p:sp>
    </p:spTree>
    <p:extLst>
      <p:ext uri="{BB962C8B-B14F-4D97-AF65-F5344CB8AC3E}">
        <p14:creationId xmlns:p14="http://schemas.microsoft.com/office/powerpoint/2010/main" val="4105065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B326-DAD6-461D-BFD6-837FE243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 OF GOOD PLASTER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FC5A-54AA-43FF-B47E-24F50931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should be adhere to the background and should remain adhered during all variations of the climatic changes.</a:t>
            </a:r>
          </a:p>
          <a:p>
            <a:r>
              <a:rPr lang="en-IN" dirty="0"/>
              <a:t>It should be cheap and economical.</a:t>
            </a:r>
          </a:p>
          <a:p>
            <a:r>
              <a:rPr lang="en-IN" dirty="0"/>
              <a:t>It should be hard and durable.</a:t>
            </a:r>
          </a:p>
          <a:p>
            <a:r>
              <a:rPr lang="en-IN" dirty="0"/>
              <a:t>It should be possible to apply it during all weather conditions.</a:t>
            </a:r>
          </a:p>
          <a:p>
            <a:r>
              <a:rPr lang="en-IN" dirty="0"/>
              <a:t>It should effectively check the entry or penetration of moisture from the surface.</a:t>
            </a:r>
          </a:p>
          <a:p>
            <a:r>
              <a:rPr lang="en-IN" dirty="0"/>
              <a:t>It should possess good workability.</a:t>
            </a:r>
          </a:p>
        </p:txBody>
      </p:sp>
    </p:spTree>
    <p:extLst>
      <p:ext uri="{BB962C8B-B14F-4D97-AF65-F5344CB8AC3E}">
        <p14:creationId xmlns:p14="http://schemas.microsoft.com/office/powerpoint/2010/main" val="788566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F213-2541-4F1A-B4D3-D14D7BFC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MORTAR FOR PLASTERING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F413-63C5-44D7-94C3-7C4A16D57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 types of mortar: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Lime mortar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Cement mortar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Water proof mortar</a:t>
            </a:r>
          </a:p>
        </p:txBody>
      </p:sp>
    </p:spTree>
    <p:extLst>
      <p:ext uri="{BB962C8B-B14F-4D97-AF65-F5344CB8AC3E}">
        <p14:creationId xmlns:p14="http://schemas.microsoft.com/office/powerpoint/2010/main" val="182399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8942F4-2B95-405E-B04E-9290618A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DAMP PROOFING AND WATER PROOFING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40F7E-3CD5-465B-9752-78CC58B09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DAMPNESS </a:t>
            </a:r>
          </a:p>
          <a:p>
            <a:pPr marL="457200" lvl="1" indent="0">
              <a:buNone/>
            </a:pPr>
            <a:r>
              <a:rPr lang="en-IN" dirty="0"/>
              <a:t>Dampness is the presence of hydroscopic or gravitational moisture.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Dampness gives rise to unhygienic conditions apart from reduction in strength of structural components of the building.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In order to prevent the entry of damp into a building, the courses, known as damp proofing courses are provided at various levels of the building.</a:t>
            </a:r>
          </a:p>
          <a:p>
            <a:pPr marL="342900" lvl="1" indent="-342900"/>
            <a:endParaRPr lang="en-IN" dirty="0"/>
          </a:p>
          <a:p>
            <a:pPr marL="342900" lvl="1" indent="-342900"/>
            <a:r>
              <a:rPr lang="en-IN" dirty="0"/>
              <a:t>WATERPROOFING</a:t>
            </a:r>
          </a:p>
          <a:p>
            <a:pPr marL="0" lvl="1" indent="0">
              <a:buNone/>
            </a:pPr>
            <a:r>
              <a:rPr lang="en-IN" dirty="0"/>
              <a:t>	the treatment given to the roofs of a building for the same purpose is known as water proofing. </a:t>
            </a:r>
          </a:p>
        </p:txBody>
      </p:sp>
    </p:spTree>
    <p:extLst>
      <p:ext uri="{BB962C8B-B14F-4D97-AF65-F5344CB8AC3E}">
        <p14:creationId xmlns:p14="http://schemas.microsoft.com/office/powerpoint/2010/main" val="52096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9299-6283-4898-BAC4-E1F1B9ED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VARIOUS CAUSES OF DAMPNESS IN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EABE-3DE0-443C-A981-813C143C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Moisture rising up the walls from ground.</a:t>
            </a:r>
          </a:p>
          <a:p>
            <a:endParaRPr lang="en-IN" dirty="0"/>
          </a:p>
          <a:p>
            <a:r>
              <a:rPr lang="en-IN" dirty="0"/>
              <a:t>Rain travel from wall tops.</a:t>
            </a:r>
          </a:p>
          <a:p>
            <a:endParaRPr lang="en-IN" dirty="0"/>
          </a:p>
          <a:p>
            <a:r>
              <a:rPr lang="en-IN" dirty="0"/>
              <a:t>Rain beating against external walls</a:t>
            </a:r>
          </a:p>
          <a:p>
            <a:endParaRPr lang="en-IN" dirty="0"/>
          </a:p>
          <a:p>
            <a:r>
              <a:rPr lang="en-IN" dirty="0"/>
              <a:t>Condensation</a:t>
            </a:r>
          </a:p>
          <a:p>
            <a:endParaRPr lang="en-IN" dirty="0"/>
          </a:p>
          <a:p>
            <a:r>
              <a:rPr lang="en-IN" dirty="0"/>
              <a:t>Miscellaneous causes.</a:t>
            </a:r>
          </a:p>
        </p:txBody>
      </p:sp>
    </p:spTree>
    <p:extLst>
      <p:ext uri="{BB962C8B-B14F-4D97-AF65-F5344CB8AC3E}">
        <p14:creationId xmlns:p14="http://schemas.microsoft.com/office/powerpoint/2010/main" val="229089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9569-45BC-4A5B-85FF-B3D236FF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11125"/>
            <a:ext cx="10515600" cy="1325563"/>
          </a:xfrm>
        </p:spPr>
        <p:txBody>
          <a:bodyPr/>
          <a:lstStyle/>
          <a:p>
            <a:r>
              <a:rPr lang="en-IN" dirty="0"/>
              <a:t>EFFECTS OF DAMPNESS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AA1E-28E9-43D3-993C-D364C45B7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9840"/>
            <a:ext cx="11140440" cy="4917123"/>
          </a:xfrm>
        </p:spPr>
        <p:txBody>
          <a:bodyPr/>
          <a:lstStyle/>
          <a:p>
            <a:r>
              <a:rPr lang="en-IN" dirty="0"/>
              <a:t>Dampness gives rise to breeding of mosquitoes.</a:t>
            </a:r>
          </a:p>
          <a:p>
            <a:endParaRPr lang="en-IN" dirty="0"/>
          </a:p>
          <a:p>
            <a:r>
              <a:rPr lang="en-IN" dirty="0"/>
              <a:t>Travel of moisture through walls and ceilings may cause </a:t>
            </a:r>
            <a:r>
              <a:rPr lang="en-IN" dirty="0" err="1"/>
              <a:t>unsighty</a:t>
            </a:r>
            <a:r>
              <a:rPr lang="en-IN" dirty="0"/>
              <a:t> patches.</a:t>
            </a:r>
          </a:p>
          <a:p>
            <a:endParaRPr lang="en-IN" dirty="0"/>
          </a:p>
          <a:p>
            <a:r>
              <a:rPr lang="en-IN" dirty="0"/>
              <a:t>Moisture travel may cause softening and crumbling of plaster.</a:t>
            </a:r>
          </a:p>
          <a:p>
            <a:endParaRPr lang="en-IN" dirty="0"/>
          </a:p>
          <a:p>
            <a:r>
              <a:rPr lang="en-IN" dirty="0"/>
              <a:t>The wall decoration (painting, etc.) will be damaged.</a:t>
            </a:r>
          </a:p>
        </p:txBody>
      </p:sp>
    </p:spTree>
    <p:extLst>
      <p:ext uri="{BB962C8B-B14F-4D97-AF65-F5344CB8AC3E}">
        <p14:creationId xmlns:p14="http://schemas.microsoft.com/office/powerpoint/2010/main" val="73715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10B3-2984-410B-94D6-E553DBF3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EFFECTS OF DAMPNESS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69DF-74F0-4A73-B0CA-BEB049A1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flooring gets loosened because of reduction in adhesion when moisture enters through the floor.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Electrical fittings gets deteriorated, giving rise to leakage of electricity and danger of short circuiting. </a:t>
            </a:r>
          </a:p>
          <a:p>
            <a:endParaRPr lang="en-IN" dirty="0"/>
          </a:p>
          <a:p>
            <a:r>
              <a:rPr lang="en-IN" dirty="0"/>
              <a:t>Moisture causes rusting and corrosion of metal fittings attached to walls, floors and ceiling.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21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88D0-BC83-4832-A2AA-77FAFA30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MATERIALS USED FOR DAMP PROOFING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23C2-6BE5-4A09-8392-49366DF9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Materials should have following characteristics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material should be perfectly impervious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material should be durable.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material should be strong.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Material should be flexible.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Material should not be costly.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material should remain steady in its position when applied once.</a:t>
            </a:r>
          </a:p>
        </p:txBody>
      </p:sp>
    </p:spTree>
    <p:extLst>
      <p:ext uri="{BB962C8B-B14F-4D97-AF65-F5344CB8AC3E}">
        <p14:creationId xmlns:p14="http://schemas.microsoft.com/office/powerpoint/2010/main" val="180202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6B83-CDD3-408B-BD71-CC969E0F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3B42-B4BD-4B70-8602-B9CB36B433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Hot bitumen</a:t>
            </a:r>
          </a:p>
          <a:p>
            <a:r>
              <a:rPr lang="en-IN" dirty="0"/>
              <a:t>Mastic asphalt</a:t>
            </a:r>
          </a:p>
          <a:p>
            <a:r>
              <a:rPr lang="en-IN" dirty="0"/>
              <a:t>Bituminous or asphaltic felts</a:t>
            </a:r>
          </a:p>
          <a:p>
            <a:r>
              <a:rPr lang="en-IN" dirty="0"/>
              <a:t>Metal sheets</a:t>
            </a:r>
          </a:p>
          <a:p>
            <a:r>
              <a:rPr lang="en-IN" dirty="0"/>
              <a:t>Combination of sheets and bituminous felts.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0AB7E-5478-445F-A7C4-A952D582AD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Bricks</a:t>
            </a:r>
          </a:p>
          <a:p>
            <a:r>
              <a:rPr lang="en-IN" dirty="0"/>
              <a:t>Stones</a:t>
            </a:r>
          </a:p>
          <a:p>
            <a:r>
              <a:rPr lang="en-IN" dirty="0"/>
              <a:t>Mortar</a:t>
            </a:r>
          </a:p>
          <a:p>
            <a:r>
              <a:rPr lang="en-IN" dirty="0"/>
              <a:t>Cement concrete</a:t>
            </a:r>
          </a:p>
          <a:p>
            <a:r>
              <a:rPr lang="en-IN" dirty="0"/>
              <a:t>Plastic sheets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13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B16175-E8D8-4A23-8A38-612E3EA7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HOT BITUMEN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19C47-40FD-4C29-88F1-1F680BE2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0920" cy="4351338"/>
          </a:xfrm>
        </p:spPr>
        <p:txBody>
          <a:bodyPr/>
          <a:lstStyle/>
          <a:p>
            <a:pPr algn="just"/>
            <a:r>
              <a:rPr lang="en-IN" dirty="0"/>
              <a:t>This is highly flexible material, which can be applied with a minimum thickness of 3mm.</a:t>
            </a:r>
          </a:p>
          <a:p>
            <a:pPr algn="just"/>
            <a:r>
              <a:rPr lang="en-IN" dirty="0"/>
              <a:t>It is placed on the bedding of concrete or mortar while it is in hot condition. </a:t>
            </a:r>
          </a:p>
        </p:txBody>
      </p:sp>
      <p:pic>
        <p:nvPicPr>
          <p:cNvPr id="1026" name="Picture 2" descr="Installing damp proof course : Arid Preservation">
            <a:extLst>
              <a:ext uri="{FF2B5EF4-FFF2-40B4-BE49-F238E27FC236}">
                <a16:creationId xmlns:a16="http://schemas.microsoft.com/office/drawing/2014/main" id="{348421EB-92BA-4A39-AA2D-02CCBA99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89263"/>
            <a:ext cx="55245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13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1218</Words>
  <Application>Microsoft Office PowerPoint</Application>
  <PresentationFormat>Widescreen</PresentationFormat>
  <Paragraphs>147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 OTHER CONSTRUCTION PRACTICES</vt:lpstr>
      <vt:lpstr>CONTENTS</vt:lpstr>
      <vt:lpstr>DAMP PROOFING AND WATER PROOFING</vt:lpstr>
      <vt:lpstr>VARIOUS CAUSES OF DAMPNESS IN BUILDING</vt:lpstr>
      <vt:lpstr>EFFECTS OF DAMPNESS</vt:lpstr>
      <vt:lpstr>EFFECTS OF DAMPNESS</vt:lpstr>
      <vt:lpstr>MATERIALS USED FOR DAMP PROOFING </vt:lpstr>
      <vt:lpstr>MATERIALS</vt:lpstr>
      <vt:lpstr>HOT BITUMEN</vt:lpstr>
      <vt:lpstr>MASTIC ASPHALT</vt:lpstr>
      <vt:lpstr>METAL SHEETS</vt:lpstr>
      <vt:lpstr>Combination of sheets and bituminous felts</vt:lpstr>
      <vt:lpstr>BRICKS </vt:lpstr>
      <vt:lpstr>STONES</vt:lpstr>
      <vt:lpstr>MORTAR</vt:lpstr>
      <vt:lpstr>CEMENT CONCRETE</vt:lpstr>
      <vt:lpstr>PLASTIC SHEETS</vt:lpstr>
      <vt:lpstr>SPECIFICATIONS OF D.P.C IN WALLS</vt:lpstr>
      <vt:lpstr>PLASTERING AND POINTING</vt:lpstr>
      <vt:lpstr>OBJECTIVES OF POINTING AND PLASTERING</vt:lpstr>
      <vt:lpstr>POINTING</vt:lpstr>
      <vt:lpstr>MORTAR FOR POINTING</vt:lpstr>
      <vt:lpstr>METHOD OF POINTING</vt:lpstr>
      <vt:lpstr>TYPES OF POINTING</vt:lpstr>
      <vt:lpstr>PLASTERING</vt:lpstr>
      <vt:lpstr>REQUIREMENTS OF GOOD PLASTER</vt:lpstr>
      <vt:lpstr>MORTAR FOR PLASTERING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III OTHER CONSTRUCTION PRACTICES</dc:title>
  <dc:creator>santosh kumar</dc:creator>
  <cp:lastModifiedBy>Sasi gps</cp:lastModifiedBy>
  <cp:revision>21</cp:revision>
  <dcterms:created xsi:type="dcterms:W3CDTF">2021-05-24T14:21:09Z</dcterms:created>
  <dcterms:modified xsi:type="dcterms:W3CDTF">2023-11-19T04:38:15Z</dcterms:modified>
</cp:coreProperties>
</file>