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400"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61" r:id="rId82"/>
    <p:sldId id="462" r:id="rId83"/>
    <p:sldId id="463" r:id="rId84"/>
    <p:sldId id="464" r:id="rId85"/>
    <p:sldId id="465" r:id="rId86"/>
    <p:sldId id="466" r:id="rId87"/>
    <p:sldId id="467" r:id="rId88"/>
    <p:sldId id="468" r:id="rId89"/>
    <p:sldId id="469" r:id="rId90"/>
    <p:sldId id="470" r:id="rId91"/>
    <p:sldId id="471" r:id="rId92"/>
    <p:sldId id="472" r:id="rId93"/>
    <p:sldId id="473"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6034-056F-493A-90EB-B1377C789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BAAE2C-8C91-4EDB-9994-A931CF0024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C1A730-A2A4-477F-848A-42A0BA6F9CAD}"/>
              </a:ext>
            </a:extLst>
          </p:cNvPr>
          <p:cNvSpPr>
            <a:spLocks noGrp="1"/>
          </p:cNvSpPr>
          <p:nvPr>
            <p:ph type="dt" sz="half" idx="10"/>
          </p:nvPr>
        </p:nvSpPr>
        <p:spPr/>
        <p:txBody>
          <a:bodyPr/>
          <a:lstStyle/>
          <a:p>
            <a:fld id="{C6B1A742-CA30-4247-BDE9-AEB6C02C74CE}" type="datetimeFigureOut">
              <a:rPr lang="en-IN" smtClean="0"/>
              <a:t>01-02-2022</a:t>
            </a:fld>
            <a:endParaRPr lang="en-IN"/>
          </a:p>
        </p:txBody>
      </p:sp>
      <p:sp>
        <p:nvSpPr>
          <p:cNvPr id="5" name="Footer Placeholder 4">
            <a:extLst>
              <a:ext uri="{FF2B5EF4-FFF2-40B4-BE49-F238E27FC236}">
                <a16:creationId xmlns:a16="http://schemas.microsoft.com/office/drawing/2014/main" id="{B3808867-8A62-46FB-A779-15D9500DB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C7757B-64CC-4C18-917F-4DDEA87636D4}"/>
              </a:ext>
            </a:extLst>
          </p:cNvPr>
          <p:cNvSpPr>
            <a:spLocks noGrp="1"/>
          </p:cNvSpPr>
          <p:nvPr>
            <p:ph type="sldNum" sz="quarter" idx="12"/>
          </p:nvPr>
        </p:nvSpPr>
        <p:spPr/>
        <p:txBody>
          <a:bodyPr/>
          <a:lstStyle/>
          <a:p>
            <a:fld id="{60B3258F-EF2E-4980-B275-B97E901B62D3}" type="slidenum">
              <a:rPr lang="en-IN" smtClean="0"/>
              <a:t>‹#›</a:t>
            </a:fld>
            <a:endParaRPr lang="en-IN"/>
          </a:p>
        </p:txBody>
      </p:sp>
    </p:spTree>
    <p:extLst>
      <p:ext uri="{BB962C8B-B14F-4D97-AF65-F5344CB8AC3E}">
        <p14:creationId xmlns:p14="http://schemas.microsoft.com/office/powerpoint/2010/main" val="209544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E61F-50C0-4CD2-A386-3BB5CBE1AD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E538CB-2B3D-4980-AC4A-322924FCD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C13DF3-7AFF-4CDD-9D1D-8BBF15695C2A}"/>
              </a:ext>
            </a:extLst>
          </p:cNvPr>
          <p:cNvSpPr>
            <a:spLocks noGrp="1"/>
          </p:cNvSpPr>
          <p:nvPr>
            <p:ph type="dt" sz="half" idx="10"/>
          </p:nvPr>
        </p:nvSpPr>
        <p:spPr/>
        <p:txBody>
          <a:bodyPr/>
          <a:lstStyle/>
          <a:p>
            <a:fld id="{C6B1A742-CA30-4247-BDE9-AEB6C02C74CE}" type="datetimeFigureOut">
              <a:rPr lang="en-IN" smtClean="0"/>
              <a:t>01-02-2022</a:t>
            </a:fld>
            <a:endParaRPr lang="en-IN"/>
          </a:p>
        </p:txBody>
      </p:sp>
      <p:sp>
        <p:nvSpPr>
          <p:cNvPr id="5" name="Footer Placeholder 4">
            <a:extLst>
              <a:ext uri="{FF2B5EF4-FFF2-40B4-BE49-F238E27FC236}">
                <a16:creationId xmlns:a16="http://schemas.microsoft.com/office/drawing/2014/main" id="{CA976028-86A7-475E-BC5A-52438B2407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A60ED-71F9-4FB4-A4CA-31F6268AC4F6}"/>
              </a:ext>
            </a:extLst>
          </p:cNvPr>
          <p:cNvSpPr>
            <a:spLocks noGrp="1"/>
          </p:cNvSpPr>
          <p:nvPr>
            <p:ph type="sldNum" sz="quarter" idx="12"/>
          </p:nvPr>
        </p:nvSpPr>
        <p:spPr/>
        <p:txBody>
          <a:bodyPr/>
          <a:lstStyle/>
          <a:p>
            <a:fld id="{60B3258F-EF2E-4980-B275-B97E901B62D3}" type="slidenum">
              <a:rPr lang="en-IN" smtClean="0"/>
              <a:t>‹#›</a:t>
            </a:fld>
            <a:endParaRPr lang="en-IN"/>
          </a:p>
        </p:txBody>
      </p:sp>
    </p:spTree>
    <p:extLst>
      <p:ext uri="{BB962C8B-B14F-4D97-AF65-F5344CB8AC3E}">
        <p14:creationId xmlns:p14="http://schemas.microsoft.com/office/powerpoint/2010/main" val="1525982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DA9F2A-3033-427E-86B7-4D5EB6AFAA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9687E0-427E-4AF4-BD7F-712614A97C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69F4B-3885-4124-9808-E732293398FB}"/>
              </a:ext>
            </a:extLst>
          </p:cNvPr>
          <p:cNvSpPr>
            <a:spLocks noGrp="1"/>
          </p:cNvSpPr>
          <p:nvPr>
            <p:ph type="dt" sz="half" idx="10"/>
          </p:nvPr>
        </p:nvSpPr>
        <p:spPr/>
        <p:txBody>
          <a:bodyPr/>
          <a:lstStyle/>
          <a:p>
            <a:fld id="{C6B1A742-CA30-4247-BDE9-AEB6C02C74CE}" type="datetimeFigureOut">
              <a:rPr lang="en-IN" smtClean="0"/>
              <a:t>01-02-2022</a:t>
            </a:fld>
            <a:endParaRPr lang="en-IN"/>
          </a:p>
        </p:txBody>
      </p:sp>
      <p:sp>
        <p:nvSpPr>
          <p:cNvPr id="5" name="Footer Placeholder 4">
            <a:extLst>
              <a:ext uri="{FF2B5EF4-FFF2-40B4-BE49-F238E27FC236}">
                <a16:creationId xmlns:a16="http://schemas.microsoft.com/office/drawing/2014/main" id="{01E9FB74-AE32-478C-9A75-041C047F4C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CEDFC2-B74E-4C89-BFBA-C817F90258B6}"/>
              </a:ext>
            </a:extLst>
          </p:cNvPr>
          <p:cNvSpPr>
            <a:spLocks noGrp="1"/>
          </p:cNvSpPr>
          <p:nvPr>
            <p:ph type="sldNum" sz="quarter" idx="12"/>
          </p:nvPr>
        </p:nvSpPr>
        <p:spPr/>
        <p:txBody>
          <a:bodyPr/>
          <a:lstStyle/>
          <a:p>
            <a:fld id="{60B3258F-EF2E-4980-B275-B97E901B62D3}" type="slidenum">
              <a:rPr lang="en-IN" smtClean="0"/>
              <a:t>‹#›</a:t>
            </a:fld>
            <a:endParaRPr lang="en-IN"/>
          </a:p>
        </p:txBody>
      </p:sp>
    </p:spTree>
    <p:extLst>
      <p:ext uri="{BB962C8B-B14F-4D97-AF65-F5344CB8AC3E}">
        <p14:creationId xmlns:p14="http://schemas.microsoft.com/office/powerpoint/2010/main" val="343408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C940-93CA-45F6-B004-B1989A26C8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B23564-49B4-4A0F-AF09-158E32A036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581D75-D8EA-4291-89B3-947698E80821}"/>
              </a:ext>
            </a:extLst>
          </p:cNvPr>
          <p:cNvSpPr>
            <a:spLocks noGrp="1"/>
          </p:cNvSpPr>
          <p:nvPr>
            <p:ph type="dt" sz="half" idx="10"/>
          </p:nvPr>
        </p:nvSpPr>
        <p:spPr/>
        <p:txBody>
          <a:bodyPr/>
          <a:lstStyle/>
          <a:p>
            <a:fld id="{C6B1A742-CA30-4247-BDE9-AEB6C02C74CE}" type="datetimeFigureOut">
              <a:rPr lang="en-IN" smtClean="0"/>
              <a:t>01-02-2022</a:t>
            </a:fld>
            <a:endParaRPr lang="en-IN"/>
          </a:p>
        </p:txBody>
      </p:sp>
      <p:sp>
        <p:nvSpPr>
          <p:cNvPr id="5" name="Footer Placeholder 4">
            <a:extLst>
              <a:ext uri="{FF2B5EF4-FFF2-40B4-BE49-F238E27FC236}">
                <a16:creationId xmlns:a16="http://schemas.microsoft.com/office/drawing/2014/main" id="{E17F93AF-D0A9-4A5C-8A59-CECC43C1A0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A41D72-9FF0-4455-8E22-FD61EE5548E6}"/>
              </a:ext>
            </a:extLst>
          </p:cNvPr>
          <p:cNvSpPr>
            <a:spLocks noGrp="1"/>
          </p:cNvSpPr>
          <p:nvPr>
            <p:ph type="sldNum" sz="quarter" idx="12"/>
          </p:nvPr>
        </p:nvSpPr>
        <p:spPr/>
        <p:txBody>
          <a:bodyPr/>
          <a:lstStyle/>
          <a:p>
            <a:fld id="{60B3258F-EF2E-4980-B275-B97E901B62D3}" type="slidenum">
              <a:rPr lang="en-IN" smtClean="0"/>
              <a:t>‹#›</a:t>
            </a:fld>
            <a:endParaRPr lang="en-IN"/>
          </a:p>
        </p:txBody>
      </p:sp>
    </p:spTree>
    <p:extLst>
      <p:ext uri="{BB962C8B-B14F-4D97-AF65-F5344CB8AC3E}">
        <p14:creationId xmlns:p14="http://schemas.microsoft.com/office/powerpoint/2010/main" val="167873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DC34-02D2-463F-BC0F-7FC9449847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0F9CDE-C151-418B-A1AF-D8E5F1B84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64C440-5E17-43F1-9AF4-433C87AE66AB}"/>
              </a:ext>
            </a:extLst>
          </p:cNvPr>
          <p:cNvSpPr>
            <a:spLocks noGrp="1"/>
          </p:cNvSpPr>
          <p:nvPr>
            <p:ph type="dt" sz="half" idx="10"/>
          </p:nvPr>
        </p:nvSpPr>
        <p:spPr/>
        <p:txBody>
          <a:bodyPr/>
          <a:lstStyle/>
          <a:p>
            <a:fld id="{C6B1A742-CA30-4247-BDE9-AEB6C02C74CE}" type="datetimeFigureOut">
              <a:rPr lang="en-IN" smtClean="0"/>
              <a:t>01-02-2022</a:t>
            </a:fld>
            <a:endParaRPr lang="en-IN"/>
          </a:p>
        </p:txBody>
      </p:sp>
      <p:sp>
        <p:nvSpPr>
          <p:cNvPr id="5" name="Footer Placeholder 4">
            <a:extLst>
              <a:ext uri="{FF2B5EF4-FFF2-40B4-BE49-F238E27FC236}">
                <a16:creationId xmlns:a16="http://schemas.microsoft.com/office/drawing/2014/main" id="{930D08BC-41B5-4719-959E-0CF19C690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B36EB-5FF3-4C74-A9DD-1E3BAABBE73E}"/>
              </a:ext>
            </a:extLst>
          </p:cNvPr>
          <p:cNvSpPr>
            <a:spLocks noGrp="1"/>
          </p:cNvSpPr>
          <p:nvPr>
            <p:ph type="sldNum" sz="quarter" idx="12"/>
          </p:nvPr>
        </p:nvSpPr>
        <p:spPr/>
        <p:txBody>
          <a:bodyPr/>
          <a:lstStyle/>
          <a:p>
            <a:fld id="{60B3258F-EF2E-4980-B275-B97E901B62D3}" type="slidenum">
              <a:rPr lang="en-IN" smtClean="0"/>
              <a:t>‹#›</a:t>
            </a:fld>
            <a:endParaRPr lang="en-IN"/>
          </a:p>
        </p:txBody>
      </p:sp>
    </p:spTree>
    <p:extLst>
      <p:ext uri="{BB962C8B-B14F-4D97-AF65-F5344CB8AC3E}">
        <p14:creationId xmlns:p14="http://schemas.microsoft.com/office/powerpoint/2010/main" val="352103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616FD-49BA-4156-9AF0-7C7218222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5B2973-314F-4E14-893A-DC8A09BDB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315FD8-0CAD-4A12-BFED-F9BBE105D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7B20CC-2399-4044-AC13-9C91642BA2EC}"/>
              </a:ext>
            </a:extLst>
          </p:cNvPr>
          <p:cNvSpPr>
            <a:spLocks noGrp="1"/>
          </p:cNvSpPr>
          <p:nvPr>
            <p:ph type="dt" sz="half" idx="10"/>
          </p:nvPr>
        </p:nvSpPr>
        <p:spPr/>
        <p:txBody>
          <a:bodyPr/>
          <a:lstStyle/>
          <a:p>
            <a:fld id="{C6B1A742-CA30-4247-BDE9-AEB6C02C74CE}" type="datetimeFigureOut">
              <a:rPr lang="en-IN" smtClean="0"/>
              <a:t>01-02-2022</a:t>
            </a:fld>
            <a:endParaRPr lang="en-IN"/>
          </a:p>
        </p:txBody>
      </p:sp>
      <p:sp>
        <p:nvSpPr>
          <p:cNvPr id="6" name="Footer Placeholder 5">
            <a:extLst>
              <a:ext uri="{FF2B5EF4-FFF2-40B4-BE49-F238E27FC236}">
                <a16:creationId xmlns:a16="http://schemas.microsoft.com/office/drawing/2014/main" id="{6B2EA9AE-91B5-4D65-8993-BDEE32C405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F2E9EB-1822-4EF9-840A-FBE344D139FA}"/>
              </a:ext>
            </a:extLst>
          </p:cNvPr>
          <p:cNvSpPr>
            <a:spLocks noGrp="1"/>
          </p:cNvSpPr>
          <p:nvPr>
            <p:ph type="sldNum" sz="quarter" idx="12"/>
          </p:nvPr>
        </p:nvSpPr>
        <p:spPr/>
        <p:txBody>
          <a:bodyPr/>
          <a:lstStyle/>
          <a:p>
            <a:fld id="{60B3258F-EF2E-4980-B275-B97E901B62D3}" type="slidenum">
              <a:rPr lang="en-IN" smtClean="0"/>
              <a:t>‹#›</a:t>
            </a:fld>
            <a:endParaRPr lang="en-IN"/>
          </a:p>
        </p:txBody>
      </p:sp>
    </p:spTree>
    <p:extLst>
      <p:ext uri="{BB962C8B-B14F-4D97-AF65-F5344CB8AC3E}">
        <p14:creationId xmlns:p14="http://schemas.microsoft.com/office/powerpoint/2010/main" val="1763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D72A-9FC2-4CEA-AAFC-7180C9DC64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47C11F-248D-4964-945E-DF61BA620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8830D-A5C4-47EF-B8B9-B16070CB35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D4FDAC-E729-452C-8DFD-947C1B7CC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D0293E-FBC3-4A75-9852-09CF4B312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3E7A8A-6B38-4AC3-84DD-B2E79B6D4CC3}"/>
              </a:ext>
            </a:extLst>
          </p:cNvPr>
          <p:cNvSpPr>
            <a:spLocks noGrp="1"/>
          </p:cNvSpPr>
          <p:nvPr>
            <p:ph type="dt" sz="half" idx="10"/>
          </p:nvPr>
        </p:nvSpPr>
        <p:spPr/>
        <p:txBody>
          <a:bodyPr/>
          <a:lstStyle/>
          <a:p>
            <a:fld id="{C6B1A742-CA30-4247-BDE9-AEB6C02C74CE}" type="datetimeFigureOut">
              <a:rPr lang="en-IN" smtClean="0"/>
              <a:t>01-02-2022</a:t>
            </a:fld>
            <a:endParaRPr lang="en-IN"/>
          </a:p>
        </p:txBody>
      </p:sp>
      <p:sp>
        <p:nvSpPr>
          <p:cNvPr id="8" name="Footer Placeholder 7">
            <a:extLst>
              <a:ext uri="{FF2B5EF4-FFF2-40B4-BE49-F238E27FC236}">
                <a16:creationId xmlns:a16="http://schemas.microsoft.com/office/drawing/2014/main" id="{DBE9B041-2464-4E24-8F18-3577A99EF4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E9F2F7-7690-4AA5-9886-10B6C7C9EDC2}"/>
              </a:ext>
            </a:extLst>
          </p:cNvPr>
          <p:cNvSpPr>
            <a:spLocks noGrp="1"/>
          </p:cNvSpPr>
          <p:nvPr>
            <p:ph type="sldNum" sz="quarter" idx="12"/>
          </p:nvPr>
        </p:nvSpPr>
        <p:spPr/>
        <p:txBody>
          <a:bodyPr/>
          <a:lstStyle/>
          <a:p>
            <a:fld id="{60B3258F-EF2E-4980-B275-B97E901B62D3}" type="slidenum">
              <a:rPr lang="en-IN" smtClean="0"/>
              <a:t>‹#›</a:t>
            </a:fld>
            <a:endParaRPr lang="en-IN"/>
          </a:p>
        </p:txBody>
      </p:sp>
    </p:spTree>
    <p:extLst>
      <p:ext uri="{BB962C8B-B14F-4D97-AF65-F5344CB8AC3E}">
        <p14:creationId xmlns:p14="http://schemas.microsoft.com/office/powerpoint/2010/main" val="230533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8CDF-3615-4038-892F-5AC7841AC7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6FAC1E-FBBE-4A80-9016-9EC28C48B806}"/>
              </a:ext>
            </a:extLst>
          </p:cNvPr>
          <p:cNvSpPr>
            <a:spLocks noGrp="1"/>
          </p:cNvSpPr>
          <p:nvPr>
            <p:ph type="dt" sz="half" idx="10"/>
          </p:nvPr>
        </p:nvSpPr>
        <p:spPr/>
        <p:txBody>
          <a:bodyPr/>
          <a:lstStyle/>
          <a:p>
            <a:fld id="{C6B1A742-CA30-4247-BDE9-AEB6C02C74CE}" type="datetimeFigureOut">
              <a:rPr lang="en-IN" smtClean="0"/>
              <a:t>01-02-2022</a:t>
            </a:fld>
            <a:endParaRPr lang="en-IN"/>
          </a:p>
        </p:txBody>
      </p:sp>
      <p:sp>
        <p:nvSpPr>
          <p:cNvPr id="4" name="Footer Placeholder 3">
            <a:extLst>
              <a:ext uri="{FF2B5EF4-FFF2-40B4-BE49-F238E27FC236}">
                <a16:creationId xmlns:a16="http://schemas.microsoft.com/office/drawing/2014/main" id="{AA774867-AB8B-4C4E-8C1A-C94C351C77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0C8DB5-CC20-432C-8247-18BA36D58ADE}"/>
              </a:ext>
            </a:extLst>
          </p:cNvPr>
          <p:cNvSpPr>
            <a:spLocks noGrp="1"/>
          </p:cNvSpPr>
          <p:nvPr>
            <p:ph type="sldNum" sz="quarter" idx="12"/>
          </p:nvPr>
        </p:nvSpPr>
        <p:spPr/>
        <p:txBody>
          <a:bodyPr/>
          <a:lstStyle/>
          <a:p>
            <a:fld id="{60B3258F-EF2E-4980-B275-B97E901B62D3}" type="slidenum">
              <a:rPr lang="en-IN" smtClean="0"/>
              <a:t>‹#›</a:t>
            </a:fld>
            <a:endParaRPr lang="en-IN"/>
          </a:p>
        </p:txBody>
      </p:sp>
    </p:spTree>
    <p:extLst>
      <p:ext uri="{BB962C8B-B14F-4D97-AF65-F5344CB8AC3E}">
        <p14:creationId xmlns:p14="http://schemas.microsoft.com/office/powerpoint/2010/main" val="21686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089A3F-D2EB-4045-8577-97A4FC5192AD}"/>
              </a:ext>
            </a:extLst>
          </p:cNvPr>
          <p:cNvSpPr>
            <a:spLocks noGrp="1"/>
          </p:cNvSpPr>
          <p:nvPr>
            <p:ph type="dt" sz="half" idx="10"/>
          </p:nvPr>
        </p:nvSpPr>
        <p:spPr/>
        <p:txBody>
          <a:bodyPr/>
          <a:lstStyle/>
          <a:p>
            <a:fld id="{C6B1A742-CA30-4247-BDE9-AEB6C02C74CE}" type="datetimeFigureOut">
              <a:rPr lang="en-IN" smtClean="0"/>
              <a:t>01-02-2022</a:t>
            </a:fld>
            <a:endParaRPr lang="en-IN"/>
          </a:p>
        </p:txBody>
      </p:sp>
      <p:sp>
        <p:nvSpPr>
          <p:cNvPr id="3" name="Footer Placeholder 2">
            <a:extLst>
              <a:ext uri="{FF2B5EF4-FFF2-40B4-BE49-F238E27FC236}">
                <a16:creationId xmlns:a16="http://schemas.microsoft.com/office/drawing/2014/main" id="{7CB55FC8-8334-490E-A9DC-EE2DF643BA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4650CD-2DF2-4859-BCC5-9D71B1EEB981}"/>
              </a:ext>
            </a:extLst>
          </p:cNvPr>
          <p:cNvSpPr>
            <a:spLocks noGrp="1"/>
          </p:cNvSpPr>
          <p:nvPr>
            <p:ph type="sldNum" sz="quarter" idx="12"/>
          </p:nvPr>
        </p:nvSpPr>
        <p:spPr/>
        <p:txBody>
          <a:bodyPr/>
          <a:lstStyle/>
          <a:p>
            <a:fld id="{60B3258F-EF2E-4980-B275-B97E901B62D3}" type="slidenum">
              <a:rPr lang="en-IN" smtClean="0"/>
              <a:t>‹#›</a:t>
            </a:fld>
            <a:endParaRPr lang="en-IN"/>
          </a:p>
        </p:txBody>
      </p:sp>
    </p:spTree>
    <p:extLst>
      <p:ext uri="{BB962C8B-B14F-4D97-AF65-F5344CB8AC3E}">
        <p14:creationId xmlns:p14="http://schemas.microsoft.com/office/powerpoint/2010/main" val="385498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F57C-2A9B-497C-B778-4511A5178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C98C16-A41B-4B4F-BDA8-7BF3850F7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195CA9-4A91-467C-A526-500B9B6AF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BA96F-C4C2-49AF-B6DE-5C911BC809B4}"/>
              </a:ext>
            </a:extLst>
          </p:cNvPr>
          <p:cNvSpPr>
            <a:spLocks noGrp="1"/>
          </p:cNvSpPr>
          <p:nvPr>
            <p:ph type="dt" sz="half" idx="10"/>
          </p:nvPr>
        </p:nvSpPr>
        <p:spPr/>
        <p:txBody>
          <a:bodyPr/>
          <a:lstStyle/>
          <a:p>
            <a:fld id="{C6B1A742-CA30-4247-BDE9-AEB6C02C74CE}" type="datetimeFigureOut">
              <a:rPr lang="en-IN" smtClean="0"/>
              <a:t>01-02-2022</a:t>
            </a:fld>
            <a:endParaRPr lang="en-IN"/>
          </a:p>
        </p:txBody>
      </p:sp>
      <p:sp>
        <p:nvSpPr>
          <p:cNvPr id="6" name="Footer Placeholder 5">
            <a:extLst>
              <a:ext uri="{FF2B5EF4-FFF2-40B4-BE49-F238E27FC236}">
                <a16:creationId xmlns:a16="http://schemas.microsoft.com/office/drawing/2014/main" id="{2B8CC667-3AB0-41E1-ACA2-ACF29339B3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3DEAD3-A8D1-4D8C-9CA4-7AB730792689}"/>
              </a:ext>
            </a:extLst>
          </p:cNvPr>
          <p:cNvSpPr>
            <a:spLocks noGrp="1"/>
          </p:cNvSpPr>
          <p:nvPr>
            <p:ph type="sldNum" sz="quarter" idx="12"/>
          </p:nvPr>
        </p:nvSpPr>
        <p:spPr/>
        <p:txBody>
          <a:bodyPr/>
          <a:lstStyle/>
          <a:p>
            <a:fld id="{60B3258F-EF2E-4980-B275-B97E901B62D3}" type="slidenum">
              <a:rPr lang="en-IN" smtClean="0"/>
              <a:t>‹#›</a:t>
            </a:fld>
            <a:endParaRPr lang="en-IN"/>
          </a:p>
        </p:txBody>
      </p:sp>
    </p:spTree>
    <p:extLst>
      <p:ext uri="{BB962C8B-B14F-4D97-AF65-F5344CB8AC3E}">
        <p14:creationId xmlns:p14="http://schemas.microsoft.com/office/powerpoint/2010/main" val="65026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3CB1-76A5-44ED-9FDE-75A6A4BF5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4FC322-4F69-4BC3-9FAE-717FF8A9D3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2683D0-52B1-4765-8457-7B78D3FCC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34E59-BDB2-4633-BE39-6CEA4041644D}"/>
              </a:ext>
            </a:extLst>
          </p:cNvPr>
          <p:cNvSpPr>
            <a:spLocks noGrp="1"/>
          </p:cNvSpPr>
          <p:nvPr>
            <p:ph type="dt" sz="half" idx="10"/>
          </p:nvPr>
        </p:nvSpPr>
        <p:spPr/>
        <p:txBody>
          <a:bodyPr/>
          <a:lstStyle/>
          <a:p>
            <a:fld id="{C6B1A742-CA30-4247-BDE9-AEB6C02C74CE}" type="datetimeFigureOut">
              <a:rPr lang="en-IN" smtClean="0"/>
              <a:t>01-02-2022</a:t>
            </a:fld>
            <a:endParaRPr lang="en-IN"/>
          </a:p>
        </p:txBody>
      </p:sp>
      <p:sp>
        <p:nvSpPr>
          <p:cNvPr id="6" name="Footer Placeholder 5">
            <a:extLst>
              <a:ext uri="{FF2B5EF4-FFF2-40B4-BE49-F238E27FC236}">
                <a16:creationId xmlns:a16="http://schemas.microsoft.com/office/drawing/2014/main" id="{DDB2C9BC-6614-43F0-992A-0B8F993C4F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EEE3B-FECE-424E-AFF3-7DF43244DD43}"/>
              </a:ext>
            </a:extLst>
          </p:cNvPr>
          <p:cNvSpPr>
            <a:spLocks noGrp="1"/>
          </p:cNvSpPr>
          <p:nvPr>
            <p:ph type="sldNum" sz="quarter" idx="12"/>
          </p:nvPr>
        </p:nvSpPr>
        <p:spPr/>
        <p:txBody>
          <a:bodyPr/>
          <a:lstStyle/>
          <a:p>
            <a:fld id="{60B3258F-EF2E-4980-B275-B97E901B62D3}" type="slidenum">
              <a:rPr lang="en-IN" smtClean="0"/>
              <a:t>‹#›</a:t>
            </a:fld>
            <a:endParaRPr lang="en-IN"/>
          </a:p>
        </p:txBody>
      </p:sp>
    </p:spTree>
    <p:extLst>
      <p:ext uri="{BB962C8B-B14F-4D97-AF65-F5344CB8AC3E}">
        <p14:creationId xmlns:p14="http://schemas.microsoft.com/office/powerpoint/2010/main" val="380209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F55768-D990-43A8-ADC4-2D46EE176C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09AD4A-B36A-4F37-BC39-86425D86C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1C22CB-94E1-4122-9931-D941092E4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1A742-CA30-4247-BDE9-AEB6C02C74CE}" type="datetimeFigureOut">
              <a:rPr lang="en-IN" smtClean="0"/>
              <a:t>01-02-2022</a:t>
            </a:fld>
            <a:endParaRPr lang="en-IN"/>
          </a:p>
        </p:txBody>
      </p:sp>
      <p:sp>
        <p:nvSpPr>
          <p:cNvPr id="5" name="Footer Placeholder 4">
            <a:extLst>
              <a:ext uri="{FF2B5EF4-FFF2-40B4-BE49-F238E27FC236}">
                <a16:creationId xmlns:a16="http://schemas.microsoft.com/office/drawing/2014/main" id="{A9351E7E-7DA8-4E03-8035-7917F089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8E8CC2-6E12-4DF5-8201-7C48D456C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3258F-EF2E-4980-B275-B97E901B62D3}" type="slidenum">
              <a:rPr lang="en-IN" smtClean="0"/>
              <a:t>‹#›</a:t>
            </a:fld>
            <a:endParaRPr lang="en-IN"/>
          </a:p>
        </p:txBody>
      </p:sp>
    </p:spTree>
    <p:extLst>
      <p:ext uri="{BB962C8B-B14F-4D97-AF65-F5344CB8AC3E}">
        <p14:creationId xmlns:p14="http://schemas.microsoft.com/office/powerpoint/2010/main" val="1323111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E95E-DABC-44A8-9A5B-E31C5C0A4B75}"/>
              </a:ext>
            </a:extLst>
          </p:cNvPr>
          <p:cNvSpPr>
            <a:spLocks noGrp="1"/>
          </p:cNvSpPr>
          <p:nvPr>
            <p:ph type="ctrTitle"/>
          </p:nvPr>
        </p:nvSpPr>
        <p:spPr/>
        <p:txBody>
          <a:bodyPr/>
          <a:lstStyle/>
          <a:p>
            <a:r>
              <a:rPr lang="en-IN" dirty="0"/>
              <a:t>PROGRAMMING FOR PROBLEM SOLVING USING C</a:t>
            </a:r>
          </a:p>
        </p:txBody>
      </p:sp>
      <p:sp>
        <p:nvSpPr>
          <p:cNvPr id="3" name="Subtitle 2">
            <a:extLst>
              <a:ext uri="{FF2B5EF4-FFF2-40B4-BE49-F238E27FC236}">
                <a16:creationId xmlns:a16="http://schemas.microsoft.com/office/drawing/2014/main" id="{1C87FA80-CE19-47D7-91A5-4EDD5D5B0DED}"/>
              </a:ext>
            </a:extLst>
          </p:cNvPr>
          <p:cNvSpPr>
            <a:spLocks noGrp="1"/>
          </p:cNvSpPr>
          <p:nvPr>
            <p:ph type="subTitle" idx="1"/>
          </p:nvPr>
        </p:nvSpPr>
        <p:spPr>
          <a:xfrm>
            <a:off x="1524000" y="3602037"/>
            <a:ext cx="9144000" cy="2572731"/>
          </a:xfrm>
        </p:spPr>
        <p:txBody>
          <a:bodyPr>
            <a:normAutofit lnSpcReduction="10000"/>
          </a:bodyPr>
          <a:lstStyle/>
          <a:p>
            <a:r>
              <a:rPr lang="en-IN" dirty="0"/>
              <a:t>UNIT 2</a:t>
            </a:r>
          </a:p>
          <a:p>
            <a:r>
              <a:rPr lang="en-IN" dirty="0"/>
              <a:t>By</a:t>
            </a:r>
          </a:p>
          <a:p>
            <a:r>
              <a:rPr lang="en-IN" dirty="0"/>
              <a:t>Dr. G SANTOSH KUMAR</a:t>
            </a:r>
          </a:p>
          <a:p>
            <a:r>
              <a:rPr lang="en-IN" dirty="0"/>
              <a:t>ASSISTANT PROFESSOR</a:t>
            </a:r>
          </a:p>
          <a:p>
            <a:r>
              <a:rPr lang="en-IN" dirty="0"/>
              <a:t>DEPARTMENT OF CIVIL ENGINEERING</a:t>
            </a:r>
          </a:p>
          <a:p>
            <a:r>
              <a:rPr lang="en-IN" dirty="0"/>
              <a:t>GAYATRI VIDYA PARISHAD COLLEGE OF ENGINEERING (A)</a:t>
            </a:r>
          </a:p>
        </p:txBody>
      </p:sp>
    </p:spTree>
    <p:extLst>
      <p:ext uri="{BB962C8B-B14F-4D97-AF65-F5344CB8AC3E}">
        <p14:creationId xmlns:p14="http://schemas.microsoft.com/office/powerpoint/2010/main" val="1316835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0138-59FE-4099-8B69-BEF2BFC881F9}"/>
              </a:ext>
            </a:extLst>
          </p:cNvPr>
          <p:cNvSpPr>
            <a:spLocks noGrp="1"/>
          </p:cNvSpPr>
          <p:nvPr>
            <p:ph type="title"/>
          </p:nvPr>
        </p:nvSpPr>
        <p:spPr/>
        <p:txBody>
          <a:bodyPr/>
          <a:lstStyle/>
          <a:p>
            <a:r>
              <a:rPr lang="en-IN" altLang="en-US" sz="4400" b="1" dirty="0">
                <a:solidFill>
                  <a:srgbClr val="FFC000"/>
                </a:solidFill>
              </a:rPr>
              <a:t>Types of constants</a:t>
            </a:r>
            <a:endParaRPr lang="en-IN" dirty="0"/>
          </a:p>
        </p:txBody>
      </p:sp>
      <p:graphicFrame>
        <p:nvGraphicFramePr>
          <p:cNvPr id="6" name="Content Placeholder 4">
            <a:extLst>
              <a:ext uri="{FF2B5EF4-FFF2-40B4-BE49-F238E27FC236}">
                <a16:creationId xmlns:a16="http://schemas.microsoft.com/office/drawing/2014/main" id="{D5105E57-5CD6-4D4D-93EE-932AFA6EF23C}"/>
              </a:ext>
            </a:extLst>
          </p:cNvPr>
          <p:cNvGraphicFramePr>
            <a:graphicFrameLocks/>
          </p:cNvGraphicFramePr>
          <p:nvPr/>
        </p:nvGraphicFramePr>
        <p:xfrm>
          <a:off x="2090738" y="1501775"/>
          <a:ext cx="8150225" cy="4676777"/>
        </p:xfrm>
        <a:graphic>
          <a:graphicData uri="http://schemas.openxmlformats.org/drawingml/2006/table">
            <a:tbl>
              <a:tblPr firstRow="1" bandRow="1">
                <a:tableStyleId>{7DF18680-E054-41AD-8BC1-D1AEF772440D}</a:tableStyleId>
              </a:tblPr>
              <a:tblGrid>
                <a:gridCol w="3930403">
                  <a:extLst>
                    <a:ext uri="{9D8B030D-6E8A-4147-A177-3AD203B41FA5}">
                      <a16:colId xmlns:a16="http://schemas.microsoft.com/office/drawing/2014/main" val="20000"/>
                    </a:ext>
                  </a:extLst>
                </a:gridCol>
                <a:gridCol w="4219822">
                  <a:extLst>
                    <a:ext uri="{9D8B030D-6E8A-4147-A177-3AD203B41FA5}">
                      <a16:colId xmlns:a16="http://schemas.microsoft.com/office/drawing/2014/main" val="20001"/>
                    </a:ext>
                  </a:extLst>
                </a:gridCol>
              </a:tblGrid>
              <a:tr h="668111">
                <a:tc>
                  <a:txBody>
                    <a:bodyPr/>
                    <a:lstStyle/>
                    <a:p>
                      <a:pPr algn="ctr"/>
                      <a:r>
                        <a:rPr lang="en-IN" sz="1800" dirty="0">
                          <a:solidFill>
                            <a:schemeClr val="bg1"/>
                          </a:solidFill>
                        </a:rPr>
                        <a:t>constant</a:t>
                      </a:r>
                    </a:p>
                  </a:txBody>
                  <a:tcPr marL="91436" marR="91436" marT="45725" marB="45725"/>
                </a:tc>
                <a:tc>
                  <a:txBody>
                    <a:bodyPr/>
                    <a:lstStyle/>
                    <a:p>
                      <a:pPr algn="ctr"/>
                      <a:r>
                        <a:rPr lang="en-IN" sz="1800" dirty="0">
                          <a:solidFill>
                            <a:schemeClr val="bg1"/>
                          </a:solidFill>
                        </a:rPr>
                        <a:t>Example</a:t>
                      </a:r>
                    </a:p>
                  </a:txBody>
                  <a:tcPr marL="91436" marR="91436" marT="45725" marB="45725"/>
                </a:tc>
                <a:extLst>
                  <a:ext uri="{0D108BD9-81ED-4DB2-BD59-A6C34878D82A}">
                    <a16:rowId xmlns:a16="http://schemas.microsoft.com/office/drawing/2014/main" val="10000"/>
                  </a:ext>
                </a:extLst>
              </a:tr>
              <a:tr h="668111">
                <a:tc>
                  <a:txBody>
                    <a:bodyPr/>
                    <a:lstStyle/>
                    <a:p>
                      <a:r>
                        <a:rPr lang="en-IN" sz="1800" dirty="0"/>
                        <a:t>Integer</a:t>
                      </a:r>
                      <a:r>
                        <a:rPr lang="en-IN" sz="1800" baseline="0" dirty="0"/>
                        <a:t> constant</a:t>
                      </a:r>
                      <a:endParaRPr lang="en-IN" sz="1800" dirty="0"/>
                    </a:p>
                  </a:txBody>
                  <a:tcPr marL="91436" marR="91436" marT="45725" marB="45725"/>
                </a:tc>
                <a:tc>
                  <a:txBody>
                    <a:bodyPr/>
                    <a:lstStyle/>
                    <a:p>
                      <a:pPr algn="l"/>
                      <a:r>
                        <a:rPr lang="en-IN" sz="1800" dirty="0"/>
                        <a:t>10,11,34 etc.</a:t>
                      </a:r>
                    </a:p>
                  </a:txBody>
                  <a:tcPr marL="91436" marR="91436" marT="45725" marB="45725"/>
                </a:tc>
                <a:extLst>
                  <a:ext uri="{0D108BD9-81ED-4DB2-BD59-A6C34878D82A}">
                    <a16:rowId xmlns:a16="http://schemas.microsoft.com/office/drawing/2014/main" val="10001"/>
                  </a:ext>
                </a:extLst>
              </a:tr>
              <a:tr h="668111">
                <a:tc>
                  <a:txBody>
                    <a:bodyPr/>
                    <a:lstStyle/>
                    <a:p>
                      <a:r>
                        <a:rPr lang="en-IN" sz="1800" dirty="0"/>
                        <a:t>Floating point constant</a:t>
                      </a:r>
                    </a:p>
                  </a:txBody>
                  <a:tcPr marL="91436" marR="91436" marT="45725" marB="45725"/>
                </a:tc>
                <a:tc>
                  <a:txBody>
                    <a:bodyPr/>
                    <a:lstStyle/>
                    <a:p>
                      <a:pPr algn="l"/>
                      <a:r>
                        <a:rPr lang="en-IN" sz="1800" dirty="0"/>
                        <a:t>45.6, 67.8,11.2 etc.</a:t>
                      </a:r>
                    </a:p>
                  </a:txBody>
                  <a:tcPr marL="91436" marR="91436" marT="45725" marB="45725"/>
                </a:tc>
                <a:extLst>
                  <a:ext uri="{0D108BD9-81ED-4DB2-BD59-A6C34878D82A}">
                    <a16:rowId xmlns:a16="http://schemas.microsoft.com/office/drawing/2014/main" val="10002"/>
                  </a:ext>
                </a:extLst>
              </a:tr>
              <a:tr h="668111">
                <a:tc>
                  <a:txBody>
                    <a:bodyPr/>
                    <a:lstStyle/>
                    <a:p>
                      <a:r>
                        <a:rPr lang="en-IN" sz="1800" dirty="0"/>
                        <a:t>Octal constant</a:t>
                      </a:r>
                    </a:p>
                  </a:txBody>
                  <a:tcPr marL="91436" marR="91436" marT="45725" marB="45725"/>
                </a:tc>
                <a:tc>
                  <a:txBody>
                    <a:bodyPr/>
                    <a:lstStyle/>
                    <a:p>
                      <a:pPr algn="l"/>
                      <a:r>
                        <a:rPr lang="en-IN" sz="1800" dirty="0"/>
                        <a:t>011, 088,022 etc</a:t>
                      </a:r>
                    </a:p>
                  </a:txBody>
                  <a:tcPr marL="91436" marR="91436" marT="45725" marB="45725"/>
                </a:tc>
                <a:extLst>
                  <a:ext uri="{0D108BD9-81ED-4DB2-BD59-A6C34878D82A}">
                    <a16:rowId xmlns:a16="http://schemas.microsoft.com/office/drawing/2014/main" val="10003"/>
                  </a:ext>
                </a:extLst>
              </a:tr>
              <a:tr h="668111">
                <a:tc>
                  <a:txBody>
                    <a:bodyPr/>
                    <a:lstStyle/>
                    <a:p>
                      <a:r>
                        <a:rPr lang="en-IN" sz="1800" dirty="0"/>
                        <a:t>Hexadecimal constant</a:t>
                      </a:r>
                    </a:p>
                  </a:txBody>
                  <a:tcPr marL="91436" marR="91436" marT="45725" marB="45725"/>
                </a:tc>
                <a:tc>
                  <a:txBody>
                    <a:bodyPr/>
                    <a:lstStyle/>
                    <a:p>
                      <a:pPr algn="l"/>
                      <a:r>
                        <a:rPr lang="en-IN" sz="1800" dirty="0"/>
                        <a:t>0x1a, 0x4b, 0x6b</a:t>
                      </a:r>
                      <a:r>
                        <a:rPr lang="en-IN" sz="1800" baseline="0" dirty="0"/>
                        <a:t> etc</a:t>
                      </a:r>
                      <a:endParaRPr lang="en-IN" sz="1800" dirty="0"/>
                    </a:p>
                  </a:txBody>
                  <a:tcPr marL="91436" marR="91436" marT="45725" marB="45725"/>
                </a:tc>
                <a:extLst>
                  <a:ext uri="{0D108BD9-81ED-4DB2-BD59-A6C34878D82A}">
                    <a16:rowId xmlns:a16="http://schemas.microsoft.com/office/drawing/2014/main" val="10004"/>
                  </a:ext>
                </a:extLst>
              </a:tr>
              <a:tr h="668111">
                <a:tc>
                  <a:txBody>
                    <a:bodyPr/>
                    <a:lstStyle/>
                    <a:p>
                      <a:r>
                        <a:rPr lang="en-IN" sz="1800" dirty="0"/>
                        <a:t>Character constant</a:t>
                      </a:r>
                    </a:p>
                  </a:txBody>
                  <a:tcPr marL="91436" marR="91436" marT="45725" marB="45725"/>
                </a:tc>
                <a:tc>
                  <a:txBody>
                    <a:bodyPr/>
                    <a:lstStyle/>
                    <a:p>
                      <a:pPr algn="l"/>
                      <a:r>
                        <a:rPr lang="en-IN" sz="1800" dirty="0"/>
                        <a:t>‘a’, ‘b’, ‘c’ etc</a:t>
                      </a:r>
                    </a:p>
                  </a:txBody>
                  <a:tcPr marL="91436" marR="91436" marT="45725" marB="45725"/>
                </a:tc>
                <a:extLst>
                  <a:ext uri="{0D108BD9-81ED-4DB2-BD59-A6C34878D82A}">
                    <a16:rowId xmlns:a16="http://schemas.microsoft.com/office/drawing/2014/main" val="10005"/>
                  </a:ext>
                </a:extLst>
              </a:tr>
              <a:tr h="668111">
                <a:tc>
                  <a:txBody>
                    <a:bodyPr/>
                    <a:lstStyle/>
                    <a:p>
                      <a:r>
                        <a:rPr lang="en-IN" sz="1800" dirty="0"/>
                        <a:t>String constant</a:t>
                      </a:r>
                    </a:p>
                  </a:txBody>
                  <a:tcPr marL="91436" marR="91436" marT="45725" marB="45725"/>
                </a:tc>
                <a:tc>
                  <a:txBody>
                    <a:bodyPr/>
                    <a:lstStyle/>
                    <a:p>
                      <a:pPr algn="l"/>
                      <a:r>
                        <a:rPr lang="en-IN" sz="1800" dirty="0"/>
                        <a:t>“java”, “</a:t>
                      </a:r>
                      <a:r>
                        <a:rPr lang="en-IN" sz="1800" dirty="0" err="1"/>
                        <a:t>c++</a:t>
                      </a:r>
                      <a:r>
                        <a:rPr lang="en-IN" sz="1800" dirty="0"/>
                        <a:t>”, “</a:t>
                      </a:r>
                      <a:r>
                        <a:rPr lang="en-IN" sz="1800" dirty="0" err="1"/>
                        <a:t>.net</a:t>
                      </a:r>
                      <a:r>
                        <a:rPr lang="en-IN" sz="1800" dirty="0"/>
                        <a:t>” etc.</a:t>
                      </a:r>
                    </a:p>
                  </a:txBody>
                  <a:tcPr marL="91436" marR="91436"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9216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F2D3-37DD-4120-AEEE-A3FE359F564E}"/>
              </a:ext>
            </a:extLst>
          </p:cNvPr>
          <p:cNvSpPr>
            <a:spLocks noGrp="1"/>
          </p:cNvSpPr>
          <p:nvPr>
            <p:ph type="title"/>
          </p:nvPr>
        </p:nvSpPr>
        <p:spPr/>
        <p:txBody>
          <a:bodyPr/>
          <a:lstStyle/>
          <a:p>
            <a:r>
              <a:rPr lang="en-IN" altLang="en-US" sz="4400" b="1" dirty="0">
                <a:solidFill>
                  <a:srgbClr val="FFC000"/>
                </a:solidFill>
              </a:rPr>
              <a:t>Rules for constructing C constants</a:t>
            </a:r>
            <a:endParaRPr lang="en-IN" dirty="0"/>
          </a:p>
        </p:txBody>
      </p:sp>
      <p:sp>
        <p:nvSpPr>
          <p:cNvPr id="3" name="Content Placeholder 2">
            <a:extLst>
              <a:ext uri="{FF2B5EF4-FFF2-40B4-BE49-F238E27FC236}">
                <a16:creationId xmlns:a16="http://schemas.microsoft.com/office/drawing/2014/main" id="{EC5BA891-93F7-4CAD-99E3-AA5F9FEC54D0}"/>
              </a:ext>
            </a:extLst>
          </p:cNvPr>
          <p:cNvSpPr>
            <a:spLocks noGrp="1"/>
          </p:cNvSpPr>
          <p:nvPr>
            <p:ph idx="1"/>
          </p:nvPr>
        </p:nvSpPr>
        <p:spPr/>
        <p:txBody>
          <a:bodyPr/>
          <a:lstStyle/>
          <a:p>
            <a:pPr>
              <a:buFont typeface="Wingdings 2" panose="05020102010507070707" pitchFamily="18" charset="2"/>
              <a:buNone/>
            </a:pPr>
            <a:r>
              <a:rPr lang="en-IN" altLang="en-US" b="1" dirty="0">
                <a:solidFill>
                  <a:srgbClr val="FFC000"/>
                </a:solidFill>
              </a:rPr>
              <a:t>1. Integer constants: </a:t>
            </a:r>
          </a:p>
          <a:p>
            <a:r>
              <a:rPr lang="en-IN" altLang="en-US" dirty="0"/>
              <a:t>An integer constant must have at least one digit. </a:t>
            </a:r>
          </a:p>
          <a:p>
            <a:r>
              <a:rPr lang="en-IN" altLang="en-US" dirty="0"/>
              <a:t>It must not have a decimal point. </a:t>
            </a:r>
          </a:p>
          <a:p>
            <a:r>
              <a:rPr lang="en-IN" altLang="en-US" dirty="0"/>
              <a:t> It can either be positive or negative. </a:t>
            </a:r>
          </a:p>
          <a:p>
            <a:r>
              <a:rPr lang="en-IN" altLang="en-US" dirty="0"/>
              <a:t>No commas or blanks are allowed within an integer constant. </a:t>
            </a:r>
          </a:p>
          <a:p>
            <a:r>
              <a:rPr lang="en-IN" altLang="en-US" dirty="0"/>
              <a:t> If no sign precedes an integer constant, it is assumed to be positive. </a:t>
            </a:r>
          </a:p>
          <a:p>
            <a:r>
              <a:rPr lang="en-IN" altLang="en-US" dirty="0"/>
              <a:t>The allowable range for integer constants is -32768 to 32767.</a:t>
            </a:r>
          </a:p>
        </p:txBody>
      </p:sp>
    </p:spTree>
    <p:extLst>
      <p:ext uri="{BB962C8B-B14F-4D97-AF65-F5344CB8AC3E}">
        <p14:creationId xmlns:p14="http://schemas.microsoft.com/office/powerpoint/2010/main" val="89831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1098-BB21-4570-AA90-C4B7F1D6D2D3}"/>
              </a:ext>
            </a:extLst>
          </p:cNvPr>
          <p:cNvSpPr>
            <a:spLocks noGrp="1"/>
          </p:cNvSpPr>
          <p:nvPr>
            <p:ph type="title"/>
          </p:nvPr>
        </p:nvSpPr>
        <p:spPr/>
        <p:txBody>
          <a:bodyPr/>
          <a:lstStyle/>
          <a:p>
            <a:r>
              <a:rPr lang="en-IN" altLang="en-US" sz="4400" b="1" dirty="0">
                <a:solidFill>
                  <a:srgbClr val="FFC000"/>
                </a:solidFill>
              </a:rPr>
              <a:t>Rules for constructing C constants</a:t>
            </a:r>
            <a:endParaRPr lang="en-IN" dirty="0"/>
          </a:p>
        </p:txBody>
      </p:sp>
      <p:sp>
        <p:nvSpPr>
          <p:cNvPr id="3" name="Content Placeholder 2">
            <a:extLst>
              <a:ext uri="{FF2B5EF4-FFF2-40B4-BE49-F238E27FC236}">
                <a16:creationId xmlns:a16="http://schemas.microsoft.com/office/drawing/2014/main" id="{22F2D898-7B9C-40F6-A314-51B91FF2E214}"/>
              </a:ext>
            </a:extLst>
          </p:cNvPr>
          <p:cNvSpPr>
            <a:spLocks noGrp="1"/>
          </p:cNvSpPr>
          <p:nvPr>
            <p:ph idx="1"/>
          </p:nvPr>
        </p:nvSpPr>
        <p:spPr/>
        <p:txBody>
          <a:bodyPr/>
          <a:lstStyle/>
          <a:p>
            <a:pPr>
              <a:buFont typeface="Wingdings 2" panose="05020102010507070707" pitchFamily="18" charset="2"/>
              <a:buNone/>
            </a:pPr>
            <a:r>
              <a:rPr lang="en-IN" altLang="en-US" b="1" dirty="0">
                <a:solidFill>
                  <a:srgbClr val="FFC000"/>
                </a:solidFill>
              </a:rPr>
              <a:t>2. Floating point constants:</a:t>
            </a:r>
          </a:p>
          <a:p>
            <a:r>
              <a:rPr lang="en-IN" altLang="en-US" dirty="0"/>
              <a:t>A floating point constant must have at least one digit .</a:t>
            </a:r>
          </a:p>
          <a:p>
            <a:r>
              <a:rPr lang="en-IN" altLang="en-US" dirty="0"/>
              <a:t>It must have a decimal point </a:t>
            </a:r>
          </a:p>
          <a:p>
            <a:r>
              <a:rPr lang="en-IN" altLang="en-US" dirty="0"/>
              <a:t>It could be either positive or negative </a:t>
            </a:r>
          </a:p>
          <a:p>
            <a:r>
              <a:rPr lang="en-IN" altLang="en-US" dirty="0"/>
              <a:t> If no sign precedes an floating point constant, it is assumed to be positive. </a:t>
            </a:r>
          </a:p>
          <a:p>
            <a:r>
              <a:rPr lang="en-IN" altLang="en-US" dirty="0"/>
              <a:t> No commas or blanks are allowed within a real constant.</a:t>
            </a:r>
          </a:p>
        </p:txBody>
      </p:sp>
    </p:spTree>
    <p:extLst>
      <p:ext uri="{BB962C8B-B14F-4D97-AF65-F5344CB8AC3E}">
        <p14:creationId xmlns:p14="http://schemas.microsoft.com/office/powerpoint/2010/main" val="214385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DC58-828C-4464-9C1A-68250D0A4516}"/>
              </a:ext>
            </a:extLst>
          </p:cNvPr>
          <p:cNvSpPr>
            <a:spLocks noGrp="1"/>
          </p:cNvSpPr>
          <p:nvPr>
            <p:ph type="title"/>
          </p:nvPr>
        </p:nvSpPr>
        <p:spPr/>
        <p:txBody>
          <a:bodyPr/>
          <a:lstStyle/>
          <a:p>
            <a:r>
              <a:rPr lang="en-IN" altLang="en-US" sz="4400" b="1" dirty="0">
                <a:solidFill>
                  <a:srgbClr val="FFC000"/>
                </a:solidFill>
              </a:rPr>
              <a:t>Rules for constructing C constants</a:t>
            </a:r>
            <a:endParaRPr lang="en-IN" dirty="0"/>
          </a:p>
        </p:txBody>
      </p:sp>
      <p:sp>
        <p:nvSpPr>
          <p:cNvPr id="3" name="Content Placeholder 2">
            <a:extLst>
              <a:ext uri="{FF2B5EF4-FFF2-40B4-BE49-F238E27FC236}">
                <a16:creationId xmlns:a16="http://schemas.microsoft.com/office/drawing/2014/main" id="{54E6EC24-7C06-4C42-BBE1-D40A295755F4}"/>
              </a:ext>
            </a:extLst>
          </p:cNvPr>
          <p:cNvSpPr>
            <a:spLocks noGrp="1"/>
          </p:cNvSpPr>
          <p:nvPr>
            <p:ph idx="1"/>
          </p:nvPr>
        </p:nvSpPr>
        <p:spPr/>
        <p:txBody>
          <a:bodyPr/>
          <a:lstStyle/>
          <a:p>
            <a:pPr>
              <a:buFont typeface="Wingdings 2" panose="05020102010507070707" pitchFamily="18" charset="2"/>
              <a:buNone/>
            </a:pPr>
            <a:r>
              <a:rPr lang="en-IN" altLang="en-US" b="1" dirty="0">
                <a:solidFill>
                  <a:srgbClr val="FFC000"/>
                </a:solidFill>
              </a:rPr>
              <a:t>3. Character and string constants:</a:t>
            </a:r>
          </a:p>
          <a:p>
            <a:r>
              <a:rPr lang="en-IN" altLang="en-US" dirty="0"/>
              <a:t>A character constant is a single alphabet, a single digit or a single special symbol enclosed within single quotes. </a:t>
            </a:r>
          </a:p>
          <a:p>
            <a:r>
              <a:rPr lang="en-IN" altLang="en-US" dirty="0"/>
              <a:t> The maximum length of a character constant is 1 character. </a:t>
            </a:r>
          </a:p>
          <a:p>
            <a:r>
              <a:rPr lang="en-IN" altLang="en-US" dirty="0"/>
              <a:t>String constants are enclosed within double quotes.</a:t>
            </a:r>
          </a:p>
        </p:txBody>
      </p:sp>
    </p:spTree>
    <p:extLst>
      <p:ext uri="{BB962C8B-B14F-4D97-AF65-F5344CB8AC3E}">
        <p14:creationId xmlns:p14="http://schemas.microsoft.com/office/powerpoint/2010/main" val="72566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C6F9-79DC-445F-9903-63EDC4EF961D}"/>
              </a:ext>
            </a:extLst>
          </p:cNvPr>
          <p:cNvSpPr>
            <a:spLocks noGrp="1"/>
          </p:cNvSpPr>
          <p:nvPr>
            <p:ph type="title"/>
          </p:nvPr>
        </p:nvSpPr>
        <p:spPr/>
        <p:txBody>
          <a:bodyPr/>
          <a:lstStyle/>
          <a:p>
            <a:r>
              <a:rPr lang="en-IN" altLang="en-US" sz="4400" b="1" dirty="0">
                <a:solidFill>
                  <a:srgbClr val="FFC000"/>
                </a:solidFill>
              </a:rPr>
              <a:t>Rules for constructing C constants</a:t>
            </a:r>
            <a:endParaRPr lang="en-IN" dirty="0"/>
          </a:p>
        </p:txBody>
      </p:sp>
      <p:sp>
        <p:nvSpPr>
          <p:cNvPr id="3" name="Content Placeholder 2">
            <a:extLst>
              <a:ext uri="{FF2B5EF4-FFF2-40B4-BE49-F238E27FC236}">
                <a16:creationId xmlns:a16="http://schemas.microsoft.com/office/drawing/2014/main" id="{29D1E544-D4E7-4CA2-95E3-8402D30A671B}"/>
              </a:ext>
            </a:extLst>
          </p:cNvPr>
          <p:cNvSpPr>
            <a:spLocks noGrp="1"/>
          </p:cNvSpPr>
          <p:nvPr>
            <p:ph idx="1"/>
          </p:nvPr>
        </p:nvSpPr>
        <p:spPr/>
        <p:txBody>
          <a:bodyPr/>
          <a:lstStyle/>
          <a:p>
            <a:pPr>
              <a:buFont typeface="Wingdings 2" panose="05020102010507070707" pitchFamily="18" charset="2"/>
              <a:buNone/>
            </a:pPr>
            <a:r>
              <a:rPr lang="en-IN" altLang="en-US" dirty="0">
                <a:solidFill>
                  <a:srgbClr val="FFC000"/>
                </a:solidFill>
              </a:rPr>
              <a:t>4. </a:t>
            </a:r>
            <a:r>
              <a:rPr lang="en-IN" altLang="en-US" sz="2400" b="1" dirty="0">
                <a:solidFill>
                  <a:srgbClr val="FFC000"/>
                </a:solidFill>
              </a:rPr>
              <a:t>Backslash and string constants:</a:t>
            </a:r>
            <a:endParaRPr lang="en-IN" altLang="en-US" dirty="0"/>
          </a:p>
          <a:p>
            <a:r>
              <a:rPr lang="en-IN" altLang="en-US" dirty="0"/>
              <a:t>There are some characters which have special meaning in C language.</a:t>
            </a:r>
          </a:p>
          <a:p>
            <a:r>
              <a:rPr lang="en-IN" altLang="en-US" dirty="0"/>
              <a:t>They should be preceded by backslash symbol to make use of special function of them. </a:t>
            </a:r>
          </a:p>
          <a:p>
            <a:r>
              <a:rPr lang="en-IN" altLang="en-US" dirty="0"/>
              <a:t>Given below is the list of special characters and their purpose.</a:t>
            </a:r>
          </a:p>
          <a:p>
            <a:pPr>
              <a:buFont typeface="Wingdings 2" panose="05020102010507070707" pitchFamily="18" charset="2"/>
              <a:buNone/>
            </a:pPr>
            <a:r>
              <a:rPr lang="en-IN" altLang="en-US" dirty="0"/>
              <a:t>		\b  - backspace		\n- new line		\t – horizontal tab </a:t>
            </a:r>
          </a:p>
          <a:p>
            <a:pPr>
              <a:buFont typeface="Wingdings 2" panose="05020102010507070707" pitchFamily="18" charset="2"/>
              <a:buNone/>
            </a:pPr>
            <a:r>
              <a:rPr lang="en-IN" altLang="en-US" dirty="0"/>
              <a:t>		\” – double quote		\’ – single quote	\\ - backslash</a:t>
            </a:r>
          </a:p>
          <a:p>
            <a:pPr>
              <a:buFont typeface="Wingdings 2" panose="05020102010507070707" pitchFamily="18" charset="2"/>
              <a:buNone/>
            </a:pPr>
            <a:r>
              <a:rPr lang="en-IN" altLang="en-US" dirty="0"/>
              <a:t>		\v – vertical tab		\? – question mark</a:t>
            </a:r>
          </a:p>
        </p:txBody>
      </p:sp>
    </p:spTree>
    <p:extLst>
      <p:ext uri="{BB962C8B-B14F-4D97-AF65-F5344CB8AC3E}">
        <p14:creationId xmlns:p14="http://schemas.microsoft.com/office/powerpoint/2010/main" val="97180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718F-5596-44F3-A6BD-CBC3ED87BA57}"/>
              </a:ext>
            </a:extLst>
          </p:cNvPr>
          <p:cNvSpPr>
            <a:spLocks noGrp="1"/>
          </p:cNvSpPr>
          <p:nvPr>
            <p:ph type="title"/>
          </p:nvPr>
        </p:nvSpPr>
        <p:spPr/>
        <p:txBody>
          <a:bodyPr/>
          <a:lstStyle/>
          <a:p>
            <a:r>
              <a:rPr lang="en-IN" altLang="en-US" sz="4400" b="1" dirty="0">
                <a:solidFill>
                  <a:srgbClr val="FFC000"/>
                </a:solidFill>
              </a:rPr>
              <a:t>How to use constants in C program</a:t>
            </a:r>
            <a:endParaRPr lang="en-IN" dirty="0"/>
          </a:p>
        </p:txBody>
      </p:sp>
      <p:sp>
        <p:nvSpPr>
          <p:cNvPr id="3" name="Content Placeholder 2">
            <a:extLst>
              <a:ext uri="{FF2B5EF4-FFF2-40B4-BE49-F238E27FC236}">
                <a16:creationId xmlns:a16="http://schemas.microsoft.com/office/drawing/2014/main" id="{E6F21F7A-976A-43DA-B860-E62F882B56BF}"/>
              </a:ext>
            </a:extLst>
          </p:cNvPr>
          <p:cNvSpPr>
            <a:spLocks noGrp="1"/>
          </p:cNvSpPr>
          <p:nvPr>
            <p:ph idx="1"/>
          </p:nvPr>
        </p:nvSpPr>
        <p:spPr>
          <a:xfrm>
            <a:off x="838200" y="1425546"/>
            <a:ext cx="10515600" cy="5067330"/>
          </a:xfrm>
        </p:spPr>
        <p:txBody>
          <a:bodyPr>
            <a:normAutofit fontScale="77500" lnSpcReduction="20000"/>
          </a:bodyPr>
          <a:lstStyle/>
          <a:p>
            <a:pPr>
              <a:buFont typeface="Wingdings 2" panose="05020102010507070707" pitchFamily="18" charset="2"/>
              <a:buNone/>
            </a:pPr>
            <a:r>
              <a:rPr lang="it-IT" altLang="en-US" sz="2800" dirty="0"/>
              <a:t>#include&lt;stdio.h&gt;</a:t>
            </a:r>
          </a:p>
          <a:p>
            <a:pPr>
              <a:buFont typeface="Wingdings 2" panose="05020102010507070707" pitchFamily="18" charset="2"/>
              <a:buNone/>
            </a:pPr>
            <a:r>
              <a:rPr lang="it-IT" altLang="en-US" sz="2800" dirty="0"/>
              <a:t>#include&lt;conio.h&gt;</a:t>
            </a:r>
          </a:p>
          <a:p>
            <a:pPr>
              <a:buFont typeface="Wingdings 2" panose="05020102010507070707" pitchFamily="18" charset="2"/>
              <a:buNone/>
            </a:pPr>
            <a:r>
              <a:rPr lang="it-IT" altLang="en-US" sz="2800" dirty="0"/>
              <a:t>#define letter 'A'</a:t>
            </a:r>
          </a:p>
          <a:p>
            <a:pPr>
              <a:buFont typeface="Wingdings 2" panose="05020102010507070707" pitchFamily="18" charset="2"/>
              <a:buNone/>
            </a:pPr>
            <a:r>
              <a:rPr lang="en-IN" altLang="en-US" sz="2800" dirty="0"/>
              <a:t>#define </a:t>
            </a:r>
            <a:r>
              <a:rPr lang="en-IN" altLang="en-US" sz="2800" dirty="0" err="1"/>
              <a:t>backslash_char</a:t>
            </a:r>
            <a:r>
              <a:rPr lang="en-IN" altLang="en-US" sz="2800" dirty="0"/>
              <a:t> '\?'</a:t>
            </a:r>
            <a:endParaRPr lang="it-IT" altLang="en-US" sz="2800" dirty="0"/>
          </a:p>
          <a:p>
            <a:pPr>
              <a:buFont typeface="Wingdings 2" panose="05020102010507070707" pitchFamily="18" charset="2"/>
              <a:buNone/>
            </a:pPr>
            <a:r>
              <a:rPr lang="en-IN" altLang="en-US" sz="2800" dirty="0"/>
              <a:t>void main()</a:t>
            </a:r>
          </a:p>
          <a:p>
            <a:pPr>
              <a:buFont typeface="Wingdings 2" panose="05020102010507070707" pitchFamily="18" charset="2"/>
              <a:buNone/>
            </a:pPr>
            <a:r>
              <a:rPr lang="en-IN" altLang="en-US" sz="2800" dirty="0"/>
              <a:t>{</a:t>
            </a:r>
          </a:p>
          <a:p>
            <a:pPr>
              <a:buFont typeface="Wingdings 2" panose="05020102010507070707" pitchFamily="18" charset="2"/>
              <a:buNone/>
            </a:pPr>
            <a:r>
              <a:rPr lang="en-IN" altLang="en-US" sz="2800" b="1" dirty="0" err="1"/>
              <a:t>const</a:t>
            </a:r>
            <a:r>
              <a:rPr lang="en-IN" altLang="en-US" sz="2800" dirty="0"/>
              <a:t> </a:t>
            </a:r>
            <a:r>
              <a:rPr lang="en-IN" altLang="en-US" sz="2800" b="1" dirty="0"/>
              <a:t>int</a:t>
            </a:r>
            <a:r>
              <a:rPr lang="en-IN" altLang="en-US" sz="2800" dirty="0"/>
              <a:t> height = 100;</a:t>
            </a:r>
          </a:p>
          <a:p>
            <a:pPr>
              <a:buFont typeface="Wingdings 2" panose="05020102010507070707" pitchFamily="18" charset="2"/>
              <a:buNone/>
            </a:pPr>
            <a:r>
              <a:rPr lang="en-IN" altLang="en-US" sz="2800" b="1" dirty="0" err="1"/>
              <a:t>const</a:t>
            </a:r>
            <a:r>
              <a:rPr lang="en-IN" altLang="en-US" sz="2800" dirty="0"/>
              <a:t> </a:t>
            </a:r>
            <a:r>
              <a:rPr lang="en-IN" altLang="en-US" sz="2800" b="1" dirty="0"/>
              <a:t>float</a:t>
            </a:r>
            <a:r>
              <a:rPr lang="en-IN" altLang="en-US" sz="2800" dirty="0"/>
              <a:t> number = 3.14;</a:t>
            </a:r>
          </a:p>
          <a:p>
            <a:pPr>
              <a:buFont typeface="Wingdings 2" panose="05020102010507070707" pitchFamily="18" charset="2"/>
              <a:buNone/>
            </a:pPr>
            <a:r>
              <a:rPr lang="en-IN" altLang="en-US" sz="2800" b="1" dirty="0" err="1"/>
              <a:t>printf</a:t>
            </a:r>
            <a:r>
              <a:rPr lang="en-IN" altLang="en-US" sz="2800" dirty="0"/>
              <a:t>("value of height :%d \n", height );</a:t>
            </a:r>
          </a:p>
          <a:p>
            <a:pPr>
              <a:buFont typeface="Wingdings 2" panose="05020102010507070707" pitchFamily="18" charset="2"/>
              <a:buNone/>
            </a:pPr>
            <a:r>
              <a:rPr lang="en-IN" altLang="en-US" sz="2800" b="1" dirty="0" err="1"/>
              <a:t>printf</a:t>
            </a:r>
            <a:r>
              <a:rPr lang="en-IN" altLang="en-US" sz="2800" dirty="0"/>
              <a:t>("value of number : %f \n", number )</a:t>
            </a:r>
            <a:r>
              <a:rPr lang="en-IN" altLang="en-US" dirty="0"/>
              <a:t>;</a:t>
            </a:r>
          </a:p>
          <a:p>
            <a:pPr>
              <a:buFont typeface="Wingdings 2" panose="05020102010507070707" pitchFamily="18" charset="2"/>
              <a:buNone/>
            </a:pPr>
            <a:r>
              <a:rPr lang="en-IN" altLang="en-US" sz="2800" b="1" dirty="0" err="1"/>
              <a:t>printf</a:t>
            </a:r>
            <a:r>
              <a:rPr lang="en-IN" altLang="en-US" sz="2800" dirty="0"/>
              <a:t>("value of letter : %c \n", letter );</a:t>
            </a:r>
          </a:p>
          <a:p>
            <a:pPr>
              <a:buFont typeface="Wingdings 2" panose="05020102010507070707" pitchFamily="18" charset="2"/>
              <a:buNone/>
            </a:pPr>
            <a:r>
              <a:rPr lang="en-IN" altLang="en-US" sz="2800" b="1" dirty="0" err="1"/>
              <a:t>printf</a:t>
            </a:r>
            <a:r>
              <a:rPr lang="en-IN" altLang="en-US" sz="2800" dirty="0"/>
              <a:t>("value of </a:t>
            </a:r>
            <a:r>
              <a:rPr lang="en-IN" altLang="en-US" sz="2800" dirty="0" err="1"/>
              <a:t>backslash_char</a:t>
            </a:r>
            <a:r>
              <a:rPr lang="en-IN" altLang="en-US" sz="2800" dirty="0"/>
              <a:t> : %c \n", </a:t>
            </a:r>
            <a:r>
              <a:rPr lang="en-IN" altLang="en-US" sz="2800" dirty="0" err="1"/>
              <a:t>backslash_char</a:t>
            </a:r>
            <a:r>
              <a:rPr lang="en-IN" altLang="en-US" sz="2800" dirty="0"/>
              <a:t>);</a:t>
            </a:r>
          </a:p>
          <a:p>
            <a:pPr>
              <a:buFont typeface="Wingdings 2" panose="05020102010507070707" pitchFamily="18" charset="2"/>
              <a:buNone/>
            </a:pPr>
            <a:r>
              <a:rPr lang="en-IN" altLang="en-US" sz="2800" dirty="0" err="1"/>
              <a:t>getch</a:t>
            </a:r>
            <a:r>
              <a:rPr lang="en-IN" altLang="en-US" sz="2800" dirty="0"/>
              <a:t>();</a:t>
            </a:r>
          </a:p>
          <a:p>
            <a:pPr>
              <a:buFont typeface="Wingdings 2" panose="05020102010507070707" pitchFamily="18" charset="2"/>
              <a:buNone/>
            </a:pPr>
            <a:r>
              <a:rPr lang="en-IN" altLang="en-US" sz="2800" dirty="0"/>
              <a:t>}</a:t>
            </a:r>
          </a:p>
        </p:txBody>
      </p:sp>
      <p:sp>
        <p:nvSpPr>
          <p:cNvPr id="5" name="TextBox 4">
            <a:extLst>
              <a:ext uri="{FF2B5EF4-FFF2-40B4-BE49-F238E27FC236}">
                <a16:creationId xmlns:a16="http://schemas.microsoft.com/office/drawing/2014/main" id="{E64F4E3C-FDFC-43CE-B4E9-509EA7866F6D}"/>
              </a:ext>
            </a:extLst>
          </p:cNvPr>
          <p:cNvSpPr txBox="1"/>
          <p:nvPr/>
        </p:nvSpPr>
        <p:spPr>
          <a:xfrm>
            <a:off x="6778375" y="2570133"/>
            <a:ext cx="4575425" cy="2862322"/>
          </a:xfrm>
          <a:prstGeom prst="rect">
            <a:avLst/>
          </a:prstGeom>
          <a:noFill/>
        </p:spPr>
        <p:txBody>
          <a:bodyPr wrap="square">
            <a:spAutoFit/>
          </a:bodyPr>
          <a:lstStyle/>
          <a:p>
            <a:pPr>
              <a:defRPr/>
            </a:pPr>
            <a:r>
              <a:rPr lang="en-IN" sz="1800" b="1" dirty="0">
                <a:solidFill>
                  <a:srgbClr val="00B050"/>
                </a:solidFill>
                <a:latin typeface="+mn-lt"/>
                <a:cs typeface="Arial" charset="0"/>
              </a:rPr>
              <a:t>Output:</a:t>
            </a:r>
          </a:p>
          <a:p>
            <a:pPr>
              <a:defRPr/>
            </a:pPr>
            <a:endParaRPr lang="en-IN" sz="1800" b="1" dirty="0">
              <a:solidFill>
                <a:srgbClr val="00B050"/>
              </a:solidFill>
              <a:latin typeface="+mn-lt"/>
              <a:cs typeface="Arial" charset="0"/>
            </a:endParaRPr>
          </a:p>
          <a:p>
            <a:pPr>
              <a:defRPr/>
            </a:pPr>
            <a:r>
              <a:rPr lang="en-IN" sz="1800" b="1" dirty="0">
                <a:solidFill>
                  <a:srgbClr val="00B050"/>
                </a:solidFill>
                <a:latin typeface="+mn-lt"/>
                <a:cs typeface="Arial" charset="0"/>
              </a:rPr>
              <a:t>value of height : 100</a:t>
            </a:r>
          </a:p>
          <a:p>
            <a:pPr>
              <a:defRPr/>
            </a:pPr>
            <a:r>
              <a:rPr lang="en-IN" sz="1800" b="1" dirty="0">
                <a:solidFill>
                  <a:srgbClr val="00B050"/>
                </a:solidFill>
                <a:latin typeface="+mn-lt"/>
                <a:cs typeface="Arial" charset="0"/>
              </a:rPr>
              <a:t>value of number : 3.140000</a:t>
            </a:r>
          </a:p>
          <a:p>
            <a:pPr>
              <a:defRPr/>
            </a:pPr>
            <a:r>
              <a:rPr lang="en-IN" sz="1800" b="1" dirty="0">
                <a:solidFill>
                  <a:srgbClr val="00B050"/>
                </a:solidFill>
                <a:latin typeface="+mn-lt"/>
                <a:cs typeface="Arial" charset="0"/>
              </a:rPr>
              <a:t>value of letter :A</a:t>
            </a:r>
          </a:p>
          <a:p>
            <a:pPr>
              <a:defRPr/>
            </a:pPr>
            <a:r>
              <a:rPr lang="en-IN" sz="1800" b="1" dirty="0">
                <a:solidFill>
                  <a:srgbClr val="00B050"/>
                </a:solidFill>
                <a:latin typeface="+mn-lt"/>
                <a:cs typeface="Arial" charset="0"/>
              </a:rPr>
              <a:t>value of </a:t>
            </a:r>
            <a:r>
              <a:rPr lang="en-IN" sz="1800" b="1" dirty="0" err="1">
                <a:solidFill>
                  <a:srgbClr val="00B050"/>
                </a:solidFill>
                <a:latin typeface="+mn-lt"/>
                <a:cs typeface="Arial" charset="0"/>
              </a:rPr>
              <a:t>backslash_char</a:t>
            </a:r>
            <a:r>
              <a:rPr lang="en-IN" sz="1800" b="1" dirty="0">
                <a:solidFill>
                  <a:srgbClr val="00B050"/>
                </a:solidFill>
                <a:latin typeface="+mn-lt"/>
                <a:cs typeface="Arial" charset="0"/>
              </a:rPr>
              <a:t> : ?</a:t>
            </a:r>
          </a:p>
          <a:p>
            <a:pPr>
              <a:defRPr/>
            </a:pPr>
            <a:r>
              <a:rPr lang="en-IN" sz="1800" dirty="0">
                <a:latin typeface="+mn-lt"/>
                <a:cs typeface="Arial" charset="0"/>
              </a:rPr>
              <a:t>	</a:t>
            </a:r>
          </a:p>
          <a:p>
            <a:pPr>
              <a:defRPr/>
            </a:pPr>
            <a:endParaRPr lang="en-IN" sz="1800" dirty="0">
              <a:latin typeface="+mn-lt"/>
              <a:cs typeface="Arial" charset="0"/>
            </a:endParaRPr>
          </a:p>
          <a:p>
            <a:pPr>
              <a:defRPr/>
            </a:pPr>
            <a:endParaRPr lang="en-IN" sz="1800" dirty="0">
              <a:latin typeface="+mn-lt"/>
              <a:cs typeface="Arial" charset="0"/>
            </a:endParaRPr>
          </a:p>
          <a:p>
            <a:pPr>
              <a:defRPr/>
            </a:pPr>
            <a:endParaRPr lang="en-IN" sz="1800" dirty="0">
              <a:latin typeface="+mn-lt"/>
              <a:cs typeface="Arial" charset="0"/>
            </a:endParaRPr>
          </a:p>
        </p:txBody>
      </p:sp>
    </p:spTree>
    <p:extLst>
      <p:ext uri="{BB962C8B-B14F-4D97-AF65-F5344CB8AC3E}">
        <p14:creationId xmlns:p14="http://schemas.microsoft.com/office/powerpoint/2010/main" val="145854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1D72-3451-4777-AE96-4DE0542BECEB}"/>
              </a:ext>
            </a:extLst>
          </p:cNvPr>
          <p:cNvSpPr>
            <a:spLocks noGrp="1"/>
          </p:cNvSpPr>
          <p:nvPr>
            <p:ph type="title"/>
          </p:nvPr>
        </p:nvSpPr>
        <p:spPr/>
        <p:txBody>
          <a:bodyPr/>
          <a:lstStyle/>
          <a:p>
            <a:r>
              <a:rPr lang="en-IN" altLang="en-US" sz="4400" b="1" dirty="0">
                <a:solidFill>
                  <a:srgbClr val="FFC000"/>
                </a:solidFill>
              </a:rPr>
              <a:t>Tokens - strings</a:t>
            </a:r>
            <a:endParaRPr lang="en-IN" dirty="0"/>
          </a:p>
        </p:txBody>
      </p:sp>
      <p:sp>
        <p:nvSpPr>
          <p:cNvPr id="3" name="Content Placeholder 2">
            <a:extLst>
              <a:ext uri="{FF2B5EF4-FFF2-40B4-BE49-F238E27FC236}">
                <a16:creationId xmlns:a16="http://schemas.microsoft.com/office/drawing/2014/main" id="{BE52A137-CCAF-421F-8324-37C5F2550935}"/>
              </a:ext>
            </a:extLst>
          </p:cNvPr>
          <p:cNvSpPr>
            <a:spLocks noGrp="1"/>
          </p:cNvSpPr>
          <p:nvPr>
            <p:ph idx="1"/>
          </p:nvPr>
        </p:nvSpPr>
        <p:spPr/>
        <p:txBody>
          <a:bodyPr>
            <a:normAutofit lnSpcReduction="10000"/>
          </a:bodyPr>
          <a:lstStyle/>
          <a:p>
            <a:pPr algn="just"/>
            <a:r>
              <a:rPr lang="en-IN" altLang="en-US" dirty="0"/>
              <a:t>String are nothing but an array of characters ended with a null character (‘\0’).</a:t>
            </a:r>
          </a:p>
          <a:p>
            <a:pPr algn="just"/>
            <a:r>
              <a:rPr lang="en-IN" altLang="en-US" dirty="0"/>
              <a:t>This null character indicates the end of the string. Strings are always enclosed with double quotes whereas, a character is enclosed in single quotes in C.</a:t>
            </a:r>
          </a:p>
          <a:p>
            <a:pPr algn="just">
              <a:buFont typeface="Wingdings 2" panose="05020102010507070707" pitchFamily="18" charset="2"/>
              <a:buNone/>
            </a:pPr>
            <a:r>
              <a:rPr lang="en-IN" altLang="en-US" dirty="0"/>
              <a:t>Example: </a:t>
            </a:r>
          </a:p>
          <a:p>
            <a:pPr algn="just">
              <a:buFont typeface="Wingdings 2" panose="05020102010507070707" pitchFamily="18" charset="2"/>
              <a:buNone/>
            </a:pPr>
            <a:r>
              <a:rPr lang="en-IN" altLang="en-US" dirty="0"/>
              <a:t>	char a[10] = “welcome”;   // compiler allocates 10 bytes of memory</a:t>
            </a:r>
          </a:p>
          <a:p>
            <a:pPr algn="just">
              <a:buFont typeface="Wingdings 2" panose="05020102010507070707" pitchFamily="18" charset="2"/>
              <a:buNone/>
            </a:pPr>
            <a:r>
              <a:rPr lang="en-IN" altLang="en-US" dirty="0"/>
              <a:t>	char a[]= “welcome to C”;     //compiler allocates memory at run time</a:t>
            </a:r>
          </a:p>
          <a:p>
            <a:pPr algn="just">
              <a:buFont typeface="Wingdings 2" panose="05020102010507070707" pitchFamily="18" charset="2"/>
              <a:buNone/>
            </a:pPr>
            <a:r>
              <a:rPr lang="en-IN" altLang="en-US" dirty="0"/>
              <a:t>	char a[6]={‘</a:t>
            </a:r>
            <a:r>
              <a:rPr lang="en-IN" altLang="en-US" dirty="0" err="1"/>
              <a:t>w’,’e’,’l’,’c’,’o’,’m’,’e</a:t>
            </a:r>
            <a:r>
              <a:rPr lang="en-IN" altLang="en-US" dirty="0"/>
              <a:t>’,’\0’};  //string is represented in characters</a:t>
            </a:r>
          </a:p>
        </p:txBody>
      </p:sp>
    </p:spTree>
    <p:extLst>
      <p:ext uri="{BB962C8B-B14F-4D97-AF65-F5344CB8AC3E}">
        <p14:creationId xmlns:p14="http://schemas.microsoft.com/office/powerpoint/2010/main" val="308541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172D-0DB4-49C7-8F22-447B0E318AFA}"/>
              </a:ext>
            </a:extLst>
          </p:cNvPr>
          <p:cNvSpPr>
            <a:spLocks noGrp="1"/>
          </p:cNvSpPr>
          <p:nvPr>
            <p:ph type="title"/>
          </p:nvPr>
        </p:nvSpPr>
        <p:spPr/>
        <p:txBody>
          <a:bodyPr/>
          <a:lstStyle/>
          <a:p>
            <a:r>
              <a:rPr lang="en-IN" altLang="en-US" sz="4400" b="1" dirty="0">
                <a:solidFill>
                  <a:srgbClr val="FFC000"/>
                </a:solidFill>
              </a:rPr>
              <a:t>Token – special symbols</a:t>
            </a:r>
            <a:endParaRPr lang="en-IN" dirty="0"/>
          </a:p>
        </p:txBody>
      </p:sp>
      <p:sp>
        <p:nvSpPr>
          <p:cNvPr id="3" name="Content Placeholder 2">
            <a:extLst>
              <a:ext uri="{FF2B5EF4-FFF2-40B4-BE49-F238E27FC236}">
                <a16:creationId xmlns:a16="http://schemas.microsoft.com/office/drawing/2014/main" id="{2C7F6FC8-370D-46AE-85DC-BD8B69EE2DA5}"/>
              </a:ext>
            </a:extLst>
          </p:cNvPr>
          <p:cNvSpPr>
            <a:spLocks noGrp="1"/>
          </p:cNvSpPr>
          <p:nvPr>
            <p:ph idx="1"/>
          </p:nvPr>
        </p:nvSpPr>
        <p:spPr>
          <a:xfrm>
            <a:off x="838200" y="1825624"/>
            <a:ext cx="10515600" cy="4575175"/>
          </a:xfrm>
        </p:spPr>
        <p:txBody>
          <a:bodyPr>
            <a:normAutofit fontScale="92500"/>
          </a:bodyPr>
          <a:lstStyle/>
          <a:p>
            <a:pPr algn="just"/>
            <a:r>
              <a:rPr lang="en-IN" altLang="en-US" dirty="0"/>
              <a:t>Special symbols are used in C and they have special meaning which cannot be used for another purpose.</a:t>
            </a:r>
          </a:p>
          <a:p>
            <a:pPr algn="just">
              <a:buFont typeface="Wingdings 2" panose="05020102010507070707" pitchFamily="18" charset="2"/>
              <a:buNone/>
            </a:pPr>
            <a:r>
              <a:rPr lang="en-IN" altLang="en-US" dirty="0">
                <a:solidFill>
                  <a:srgbClr val="FFC000"/>
                </a:solidFill>
              </a:rPr>
              <a:t>Square brackets [ ]</a:t>
            </a:r>
            <a:r>
              <a:rPr lang="en-IN" altLang="en-US" dirty="0"/>
              <a:t>: represents the single and multidimensional subscripts.</a:t>
            </a:r>
          </a:p>
          <a:p>
            <a:pPr algn="just">
              <a:buFont typeface="Wingdings 2" panose="05020102010507070707" pitchFamily="18" charset="2"/>
              <a:buNone/>
            </a:pPr>
            <a:r>
              <a:rPr lang="en-IN" altLang="en-US" dirty="0">
                <a:solidFill>
                  <a:srgbClr val="FFC000"/>
                </a:solidFill>
              </a:rPr>
              <a:t>Simple brackets ( ):</a:t>
            </a:r>
            <a:r>
              <a:rPr lang="en-IN" altLang="en-US" dirty="0"/>
              <a:t> used in function declaration and function calling.</a:t>
            </a:r>
          </a:p>
          <a:p>
            <a:pPr algn="just">
              <a:buFont typeface="Wingdings 2" panose="05020102010507070707" pitchFamily="18" charset="2"/>
              <a:buNone/>
            </a:pPr>
            <a:r>
              <a:rPr lang="en-IN" altLang="en-US" dirty="0">
                <a:solidFill>
                  <a:srgbClr val="FFC000"/>
                </a:solidFill>
              </a:rPr>
              <a:t>Curly braces { } :</a:t>
            </a:r>
            <a:r>
              <a:rPr lang="en-IN" altLang="en-US" dirty="0"/>
              <a:t> used in the opening and closing of the code as well as in loops.</a:t>
            </a:r>
          </a:p>
          <a:p>
            <a:pPr algn="just">
              <a:buFont typeface="Wingdings 2" panose="05020102010507070707" pitchFamily="18" charset="2"/>
              <a:buNone/>
            </a:pPr>
            <a:r>
              <a:rPr lang="en-IN" altLang="en-US" dirty="0">
                <a:solidFill>
                  <a:srgbClr val="FFC000"/>
                </a:solidFill>
              </a:rPr>
              <a:t>Comma (,): </a:t>
            </a:r>
            <a:r>
              <a:rPr lang="en-IN" altLang="en-US" dirty="0"/>
              <a:t>used for separating for more than one statement. </a:t>
            </a:r>
          </a:p>
          <a:p>
            <a:pPr algn="just">
              <a:buFont typeface="Wingdings 2" panose="05020102010507070707" pitchFamily="18" charset="2"/>
              <a:buNone/>
            </a:pPr>
            <a:r>
              <a:rPr lang="en-IN" altLang="en-US" dirty="0">
                <a:solidFill>
                  <a:srgbClr val="FFC000"/>
                </a:solidFill>
              </a:rPr>
              <a:t>Pre-processor (#): </a:t>
            </a:r>
            <a:r>
              <a:rPr lang="en-IN" altLang="en-US" dirty="0"/>
              <a:t>basically denotes that we are using the header file.</a:t>
            </a:r>
          </a:p>
          <a:p>
            <a:pPr algn="just">
              <a:buFont typeface="Wingdings 2" panose="05020102010507070707" pitchFamily="18" charset="2"/>
              <a:buNone/>
            </a:pPr>
            <a:r>
              <a:rPr lang="en-IN" altLang="en-US" dirty="0">
                <a:solidFill>
                  <a:srgbClr val="FFC000"/>
                </a:solidFill>
              </a:rPr>
              <a:t>Asterisk (*): </a:t>
            </a:r>
            <a:r>
              <a:rPr lang="en-IN" altLang="en-US" dirty="0"/>
              <a:t>used to represent pointers and operator for multiplication</a:t>
            </a:r>
          </a:p>
          <a:p>
            <a:pPr algn="just">
              <a:buFont typeface="Wingdings 2" panose="05020102010507070707" pitchFamily="18" charset="2"/>
              <a:buNone/>
            </a:pPr>
            <a:r>
              <a:rPr lang="en-IN" altLang="en-US" dirty="0">
                <a:solidFill>
                  <a:srgbClr val="FFC000"/>
                </a:solidFill>
              </a:rPr>
              <a:t>Period (.): </a:t>
            </a:r>
            <a:r>
              <a:rPr lang="en-IN" altLang="en-US" dirty="0"/>
              <a:t>used to access a member of a structure or a union.</a:t>
            </a:r>
          </a:p>
        </p:txBody>
      </p:sp>
    </p:spTree>
    <p:extLst>
      <p:ext uri="{BB962C8B-B14F-4D97-AF65-F5344CB8AC3E}">
        <p14:creationId xmlns:p14="http://schemas.microsoft.com/office/powerpoint/2010/main" val="1499100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258E-1479-4A4B-8BD0-BE8EBA11CA52}"/>
              </a:ext>
            </a:extLst>
          </p:cNvPr>
          <p:cNvSpPr>
            <a:spLocks noGrp="1"/>
          </p:cNvSpPr>
          <p:nvPr>
            <p:ph type="title"/>
          </p:nvPr>
        </p:nvSpPr>
        <p:spPr/>
        <p:txBody>
          <a:bodyPr/>
          <a:lstStyle/>
          <a:p>
            <a:r>
              <a:rPr lang="en-IN" altLang="en-US" sz="4400" b="1" dirty="0">
                <a:solidFill>
                  <a:srgbClr val="FFC000"/>
                </a:solidFill>
              </a:rPr>
              <a:t>Tokens – operators </a:t>
            </a:r>
            <a:endParaRPr lang="en-IN" dirty="0"/>
          </a:p>
        </p:txBody>
      </p:sp>
      <p:sp>
        <p:nvSpPr>
          <p:cNvPr id="3" name="Content Placeholder 2">
            <a:extLst>
              <a:ext uri="{FF2B5EF4-FFF2-40B4-BE49-F238E27FC236}">
                <a16:creationId xmlns:a16="http://schemas.microsoft.com/office/drawing/2014/main" id="{04DDB30D-9E22-4BE0-B239-EBCA861D9B1E}"/>
              </a:ext>
            </a:extLst>
          </p:cNvPr>
          <p:cNvSpPr>
            <a:spLocks noGrp="1"/>
          </p:cNvSpPr>
          <p:nvPr>
            <p:ph idx="1"/>
          </p:nvPr>
        </p:nvSpPr>
        <p:spPr>
          <a:xfrm>
            <a:off x="838200" y="1825624"/>
            <a:ext cx="10515600" cy="4472433"/>
          </a:xfrm>
        </p:spPr>
        <p:txBody>
          <a:bodyPr>
            <a:normAutofit lnSpcReduction="10000"/>
          </a:bodyPr>
          <a:lstStyle/>
          <a:p>
            <a:pPr algn="just"/>
            <a:r>
              <a:rPr lang="en-IN" altLang="en-US" dirty="0"/>
              <a:t>An operator is simply a symbol that is used to perform operations. There are following types of operators to perform different types of operations in C language: </a:t>
            </a:r>
          </a:p>
          <a:p>
            <a:pPr lvl="1" algn="just">
              <a:buFont typeface="Wingdings 2" panose="05020102010507070707" pitchFamily="18" charset="2"/>
              <a:buNone/>
            </a:pPr>
            <a:r>
              <a:rPr lang="en-IN" altLang="en-US" dirty="0"/>
              <a:t>1) Arithmetic Operators	    2) Relational Operators	3) Logical Operators	    </a:t>
            </a:r>
          </a:p>
          <a:p>
            <a:pPr lvl="1" algn="just">
              <a:buFont typeface="Wingdings 2" panose="05020102010507070707" pitchFamily="18" charset="2"/>
              <a:buNone/>
            </a:pPr>
            <a:r>
              <a:rPr lang="en-IN" altLang="en-US" dirty="0"/>
              <a:t>4) Bitwise Operators          5) Conditional Operators    6) Assignment Operator </a:t>
            </a:r>
          </a:p>
          <a:p>
            <a:pPr lvl="1" algn="just">
              <a:buFont typeface="Wingdings 2" panose="05020102010507070707" pitchFamily="18" charset="2"/>
              <a:buNone/>
            </a:pPr>
            <a:r>
              <a:rPr lang="en-IN" altLang="en-US" dirty="0"/>
              <a:t>7) Special Operator</a:t>
            </a:r>
          </a:p>
          <a:p>
            <a:pPr algn="just">
              <a:buFont typeface="Wingdings 2" panose="05020102010507070707" pitchFamily="18" charset="2"/>
              <a:buNone/>
            </a:pPr>
            <a:endParaRPr lang="en-IN" altLang="en-US" dirty="0"/>
          </a:p>
          <a:p>
            <a:pPr algn="just"/>
            <a:r>
              <a:rPr lang="en-IN" altLang="en-US" dirty="0"/>
              <a:t> The “precedence” of operator specifies that which operator will be evaluated first and next. The “associativity” specifies the operator direction to be evaluated; it may be left to right or right to left. ( ), ^, /, *, +, -, =</a:t>
            </a:r>
          </a:p>
        </p:txBody>
      </p:sp>
    </p:spTree>
    <p:extLst>
      <p:ext uri="{BB962C8B-B14F-4D97-AF65-F5344CB8AC3E}">
        <p14:creationId xmlns:p14="http://schemas.microsoft.com/office/powerpoint/2010/main" val="49805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835A-2D97-4C9E-9211-DCC77804DF38}"/>
              </a:ext>
            </a:extLst>
          </p:cNvPr>
          <p:cNvSpPr>
            <a:spLocks noGrp="1"/>
          </p:cNvSpPr>
          <p:nvPr>
            <p:ph type="title"/>
          </p:nvPr>
        </p:nvSpPr>
        <p:spPr/>
        <p:txBody>
          <a:bodyPr/>
          <a:lstStyle/>
          <a:p>
            <a:r>
              <a:rPr lang="en-IN" altLang="en-US" sz="4400" b="1" dirty="0">
                <a:solidFill>
                  <a:srgbClr val="FFC000"/>
                </a:solidFill>
              </a:rPr>
              <a:t>1. Arithmetic Operators</a:t>
            </a:r>
            <a:endParaRPr lang="en-IN" dirty="0"/>
          </a:p>
        </p:txBody>
      </p:sp>
      <p:graphicFrame>
        <p:nvGraphicFramePr>
          <p:cNvPr id="5" name="Table 4">
            <a:extLst>
              <a:ext uri="{FF2B5EF4-FFF2-40B4-BE49-F238E27FC236}">
                <a16:creationId xmlns:a16="http://schemas.microsoft.com/office/drawing/2014/main" id="{F8B559CA-2142-4733-93FB-2B37458400D7}"/>
              </a:ext>
            </a:extLst>
          </p:cNvPr>
          <p:cNvGraphicFramePr>
            <a:graphicFrameLocks noGrp="1"/>
          </p:cNvGraphicFramePr>
          <p:nvPr>
            <p:extLst>
              <p:ext uri="{D42A27DB-BD31-4B8C-83A1-F6EECF244321}">
                <p14:modId xmlns:p14="http://schemas.microsoft.com/office/powerpoint/2010/main" val="1388715565"/>
              </p:ext>
            </p:extLst>
          </p:nvPr>
        </p:nvGraphicFramePr>
        <p:xfrm>
          <a:off x="877888" y="1690688"/>
          <a:ext cx="10475912" cy="4735513"/>
        </p:xfrm>
        <a:graphic>
          <a:graphicData uri="http://schemas.openxmlformats.org/drawingml/2006/table">
            <a:tbl>
              <a:tblPr firstRow="1" bandRow="1">
                <a:tableStyleId>{7DF18680-E054-41AD-8BC1-D1AEF772440D}</a:tableStyleId>
              </a:tblPr>
              <a:tblGrid>
                <a:gridCol w="1673237">
                  <a:extLst>
                    <a:ext uri="{9D8B030D-6E8A-4147-A177-3AD203B41FA5}">
                      <a16:colId xmlns:a16="http://schemas.microsoft.com/office/drawing/2014/main" val="20000"/>
                    </a:ext>
                  </a:extLst>
                </a:gridCol>
                <a:gridCol w="3692030">
                  <a:extLst>
                    <a:ext uri="{9D8B030D-6E8A-4147-A177-3AD203B41FA5}">
                      <a16:colId xmlns:a16="http://schemas.microsoft.com/office/drawing/2014/main" val="20001"/>
                    </a:ext>
                  </a:extLst>
                </a:gridCol>
                <a:gridCol w="2509853">
                  <a:extLst>
                    <a:ext uri="{9D8B030D-6E8A-4147-A177-3AD203B41FA5}">
                      <a16:colId xmlns:a16="http://schemas.microsoft.com/office/drawing/2014/main" val="20002"/>
                    </a:ext>
                  </a:extLst>
                </a:gridCol>
                <a:gridCol w="2600792">
                  <a:extLst>
                    <a:ext uri="{9D8B030D-6E8A-4147-A177-3AD203B41FA5}">
                      <a16:colId xmlns:a16="http://schemas.microsoft.com/office/drawing/2014/main" val="20003"/>
                    </a:ext>
                  </a:extLst>
                </a:gridCol>
              </a:tblGrid>
              <a:tr h="565680">
                <a:tc>
                  <a:txBody>
                    <a:bodyPr/>
                    <a:lstStyle/>
                    <a:p>
                      <a:pPr algn="ctr"/>
                      <a:r>
                        <a:rPr lang="en-IN" sz="1800" dirty="0"/>
                        <a:t>Operator</a:t>
                      </a:r>
                    </a:p>
                  </a:txBody>
                  <a:tcPr marL="91436" marR="91436" marT="45723" marB="45723"/>
                </a:tc>
                <a:tc>
                  <a:txBody>
                    <a:bodyPr/>
                    <a:lstStyle/>
                    <a:p>
                      <a:pPr algn="ctr"/>
                      <a:r>
                        <a:rPr lang="en-IN" sz="1800" dirty="0"/>
                        <a:t>Description</a:t>
                      </a:r>
                    </a:p>
                  </a:txBody>
                  <a:tcPr marL="91436" marR="91436" marT="45723" marB="45723"/>
                </a:tc>
                <a:tc>
                  <a:txBody>
                    <a:bodyPr/>
                    <a:lstStyle/>
                    <a:p>
                      <a:pPr algn="ctr"/>
                      <a:r>
                        <a:rPr lang="en-IN" sz="1800" dirty="0"/>
                        <a:t>Syntax</a:t>
                      </a:r>
                    </a:p>
                  </a:txBody>
                  <a:tcPr marL="91436" marR="91436" marT="45723" marB="45723"/>
                </a:tc>
                <a:tc>
                  <a:txBody>
                    <a:bodyPr/>
                    <a:lstStyle/>
                    <a:p>
                      <a:pPr algn="ctr"/>
                      <a:r>
                        <a:rPr lang="en-IN" sz="1800" dirty="0"/>
                        <a:t>Example</a:t>
                      </a:r>
                    </a:p>
                  </a:txBody>
                  <a:tcPr marL="91436" marR="91436" marT="45723" marB="45723"/>
                </a:tc>
                <a:extLst>
                  <a:ext uri="{0D108BD9-81ED-4DB2-BD59-A6C34878D82A}">
                    <a16:rowId xmlns:a16="http://schemas.microsoft.com/office/drawing/2014/main" val="10000"/>
                  </a:ext>
                </a:extLst>
              </a:tr>
              <a:tr h="438311">
                <a:tc>
                  <a:txBody>
                    <a:bodyPr/>
                    <a:lstStyle/>
                    <a:p>
                      <a:pPr algn="ctr"/>
                      <a:r>
                        <a:rPr lang="en-IN" sz="1800" dirty="0"/>
                        <a:t>+</a:t>
                      </a:r>
                    </a:p>
                  </a:txBody>
                  <a:tcPr marL="91436" marR="91436" marT="45723" marB="45723"/>
                </a:tc>
                <a:tc>
                  <a:txBody>
                    <a:bodyPr/>
                    <a:lstStyle/>
                    <a:p>
                      <a:r>
                        <a:rPr lang="en-IN" sz="1800" dirty="0"/>
                        <a:t>adds two operands</a:t>
                      </a:r>
                    </a:p>
                  </a:txBody>
                  <a:tcPr marL="91436" marR="91436" marT="45723" marB="45723"/>
                </a:tc>
                <a:tc>
                  <a:txBody>
                    <a:bodyPr/>
                    <a:lstStyle/>
                    <a:p>
                      <a:pPr algn="ctr"/>
                      <a:r>
                        <a:rPr lang="en-IN" sz="1800" dirty="0"/>
                        <a:t>operand + operand</a:t>
                      </a:r>
                    </a:p>
                  </a:txBody>
                  <a:tcPr marL="91436" marR="91436" marT="45723" marB="45723"/>
                </a:tc>
                <a:tc>
                  <a:txBody>
                    <a:bodyPr/>
                    <a:lstStyle/>
                    <a:p>
                      <a:pPr algn="ctr"/>
                      <a:r>
                        <a:rPr lang="en-IN" sz="1800" dirty="0"/>
                        <a:t>A + B</a:t>
                      </a:r>
                    </a:p>
                  </a:txBody>
                  <a:tcPr marL="91436" marR="91436" marT="45723" marB="45723"/>
                </a:tc>
                <a:extLst>
                  <a:ext uri="{0D108BD9-81ED-4DB2-BD59-A6C34878D82A}">
                    <a16:rowId xmlns:a16="http://schemas.microsoft.com/office/drawing/2014/main" val="10001"/>
                  </a:ext>
                </a:extLst>
              </a:tr>
              <a:tr h="669454">
                <a:tc>
                  <a:txBody>
                    <a:bodyPr/>
                    <a:lstStyle/>
                    <a:p>
                      <a:pPr algn="ctr"/>
                      <a:r>
                        <a:rPr lang="en-IN" sz="1800" dirty="0"/>
                        <a:t>_</a:t>
                      </a:r>
                    </a:p>
                  </a:txBody>
                  <a:tcPr marL="91436" marR="91436" marT="45723" marB="45723"/>
                </a:tc>
                <a:tc>
                  <a:txBody>
                    <a:bodyPr/>
                    <a:lstStyle/>
                    <a:p>
                      <a:r>
                        <a:rPr lang="en-IN" sz="1800" dirty="0"/>
                        <a:t>subtract second operands from first</a:t>
                      </a:r>
                    </a:p>
                  </a:txBody>
                  <a:tcPr marL="91436" marR="91436" marT="45723" marB="45723"/>
                </a:tc>
                <a:tc>
                  <a:txBody>
                    <a:bodyPr/>
                    <a:lstStyle/>
                    <a:p>
                      <a:pPr algn="ctr"/>
                      <a:r>
                        <a:rPr lang="en-IN" sz="1800" dirty="0"/>
                        <a:t>operand – operand</a:t>
                      </a:r>
                    </a:p>
                  </a:txBody>
                  <a:tcPr marL="91436" marR="91436" marT="45723" marB="45723"/>
                </a:tc>
                <a:tc>
                  <a:txBody>
                    <a:bodyPr/>
                    <a:lstStyle/>
                    <a:p>
                      <a:pPr algn="ctr"/>
                      <a:r>
                        <a:rPr lang="en-IN" sz="1800" dirty="0"/>
                        <a:t>A – B</a:t>
                      </a:r>
                    </a:p>
                  </a:txBody>
                  <a:tcPr marL="91436" marR="91436" marT="45723" marB="45723"/>
                </a:tc>
                <a:extLst>
                  <a:ext uri="{0D108BD9-81ED-4DB2-BD59-A6C34878D82A}">
                    <a16:rowId xmlns:a16="http://schemas.microsoft.com/office/drawing/2014/main" val="10002"/>
                  </a:ext>
                </a:extLst>
              </a:tr>
              <a:tr h="565680">
                <a:tc>
                  <a:txBody>
                    <a:bodyPr/>
                    <a:lstStyle/>
                    <a:p>
                      <a:pPr algn="ctr"/>
                      <a:r>
                        <a:rPr lang="en-IN" sz="1800" dirty="0"/>
                        <a:t>*</a:t>
                      </a:r>
                    </a:p>
                  </a:txBody>
                  <a:tcPr marL="91436" marR="91436" marT="45723" marB="45723"/>
                </a:tc>
                <a:tc>
                  <a:txBody>
                    <a:bodyPr/>
                    <a:lstStyle/>
                    <a:p>
                      <a:r>
                        <a:rPr lang="en-IN" sz="1800" dirty="0"/>
                        <a:t>multiply two operand</a:t>
                      </a:r>
                    </a:p>
                  </a:txBody>
                  <a:tcPr marL="91436" marR="91436" marT="45723" marB="45723"/>
                </a:tc>
                <a:tc>
                  <a:txBody>
                    <a:bodyPr/>
                    <a:lstStyle/>
                    <a:p>
                      <a:pPr algn="ctr"/>
                      <a:r>
                        <a:rPr lang="en-IN" sz="1800" dirty="0"/>
                        <a:t>operand * operand</a:t>
                      </a:r>
                    </a:p>
                  </a:txBody>
                  <a:tcPr marL="91436" marR="91436" marT="45723" marB="45723"/>
                </a:tc>
                <a:tc>
                  <a:txBody>
                    <a:bodyPr/>
                    <a:lstStyle/>
                    <a:p>
                      <a:pPr algn="ctr"/>
                      <a:r>
                        <a:rPr lang="en-IN" sz="1800" dirty="0"/>
                        <a:t>A * B</a:t>
                      </a:r>
                    </a:p>
                  </a:txBody>
                  <a:tcPr marL="91436" marR="91436" marT="45723" marB="45723"/>
                </a:tc>
                <a:extLst>
                  <a:ext uri="{0D108BD9-81ED-4DB2-BD59-A6C34878D82A}">
                    <a16:rowId xmlns:a16="http://schemas.microsoft.com/office/drawing/2014/main" val="10003"/>
                  </a:ext>
                </a:extLst>
              </a:tr>
              <a:tr h="669454">
                <a:tc>
                  <a:txBody>
                    <a:bodyPr/>
                    <a:lstStyle/>
                    <a:p>
                      <a:pPr algn="ctr"/>
                      <a:r>
                        <a:rPr lang="en-IN" sz="1800" dirty="0"/>
                        <a:t>/</a:t>
                      </a:r>
                    </a:p>
                  </a:txBody>
                  <a:tcPr marL="91436" marR="91436" marT="45723" marB="45723"/>
                </a:tc>
                <a:tc>
                  <a:txBody>
                    <a:bodyPr/>
                    <a:lstStyle/>
                    <a:p>
                      <a:r>
                        <a:rPr lang="en-IN" sz="1800" dirty="0"/>
                        <a:t>divide numerator by denominator</a:t>
                      </a:r>
                    </a:p>
                  </a:txBody>
                  <a:tcPr marL="91436" marR="91436" marT="45723" marB="45723"/>
                </a:tc>
                <a:tc>
                  <a:txBody>
                    <a:bodyPr/>
                    <a:lstStyle/>
                    <a:p>
                      <a:pPr algn="ctr"/>
                      <a:r>
                        <a:rPr lang="en-IN" sz="1800" dirty="0"/>
                        <a:t>operand / operand</a:t>
                      </a:r>
                    </a:p>
                  </a:txBody>
                  <a:tcPr marL="91436" marR="91436" marT="45723" marB="45723"/>
                </a:tc>
                <a:tc>
                  <a:txBody>
                    <a:bodyPr/>
                    <a:lstStyle/>
                    <a:p>
                      <a:pPr algn="ctr"/>
                      <a:r>
                        <a:rPr lang="en-IN" sz="1800" dirty="0"/>
                        <a:t>A / B</a:t>
                      </a:r>
                    </a:p>
                  </a:txBody>
                  <a:tcPr marL="91436" marR="91436" marT="45723" marB="45723"/>
                </a:tc>
                <a:extLst>
                  <a:ext uri="{0D108BD9-81ED-4DB2-BD59-A6C34878D82A}">
                    <a16:rowId xmlns:a16="http://schemas.microsoft.com/office/drawing/2014/main" val="10004"/>
                  </a:ext>
                </a:extLst>
              </a:tr>
              <a:tr h="412498">
                <a:tc>
                  <a:txBody>
                    <a:bodyPr/>
                    <a:lstStyle/>
                    <a:p>
                      <a:pPr algn="ctr"/>
                      <a:r>
                        <a:rPr lang="en-IN" sz="1800" dirty="0"/>
                        <a:t>%</a:t>
                      </a:r>
                    </a:p>
                  </a:txBody>
                  <a:tcPr marL="91436" marR="91436" marT="45723" marB="45723"/>
                </a:tc>
                <a:tc>
                  <a:txBody>
                    <a:bodyPr/>
                    <a:lstStyle/>
                    <a:p>
                      <a:r>
                        <a:rPr lang="en-IN" sz="1800" dirty="0"/>
                        <a:t>remainder of division</a:t>
                      </a:r>
                    </a:p>
                  </a:txBody>
                  <a:tcPr marL="91436" marR="91436" marT="45723" marB="45723"/>
                </a:tc>
                <a:tc>
                  <a:txBody>
                    <a:bodyPr/>
                    <a:lstStyle/>
                    <a:p>
                      <a:pPr algn="ctr"/>
                      <a:r>
                        <a:rPr lang="en-IN" sz="1800" dirty="0"/>
                        <a:t>operand % operand</a:t>
                      </a:r>
                    </a:p>
                  </a:txBody>
                  <a:tcPr marL="91436" marR="91436" marT="45723" marB="45723"/>
                </a:tc>
                <a:tc>
                  <a:txBody>
                    <a:bodyPr/>
                    <a:lstStyle/>
                    <a:p>
                      <a:pPr algn="ctr"/>
                      <a:r>
                        <a:rPr lang="en-IN" sz="1800" dirty="0"/>
                        <a:t>A % B</a:t>
                      </a:r>
                    </a:p>
                  </a:txBody>
                  <a:tcPr marL="91436" marR="91436" marT="45723" marB="45723"/>
                </a:tc>
                <a:extLst>
                  <a:ext uri="{0D108BD9-81ED-4DB2-BD59-A6C34878D82A}">
                    <a16:rowId xmlns:a16="http://schemas.microsoft.com/office/drawing/2014/main" val="10005"/>
                  </a:ext>
                </a:extLst>
              </a:tr>
              <a:tr h="703612">
                <a:tc>
                  <a:txBody>
                    <a:bodyPr/>
                    <a:lstStyle/>
                    <a:p>
                      <a:pPr algn="ctr"/>
                      <a:r>
                        <a:rPr lang="en-IN" sz="1800" dirty="0"/>
                        <a:t>++</a:t>
                      </a:r>
                    </a:p>
                  </a:txBody>
                  <a:tcPr marL="91436" marR="91436" marT="45723" marB="45723"/>
                </a:tc>
                <a:tc>
                  <a:txBody>
                    <a:bodyPr/>
                    <a:lstStyle/>
                    <a:p>
                      <a:r>
                        <a:rPr lang="en-IN" sz="1800" dirty="0"/>
                        <a:t>Increment operator increases integer value by one</a:t>
                      </a:r>
                    </a:p>
                  </a:txBody>
                  <a:tcPr marL="91436" marR="91436" marT="45723" marB="45723"/>
                </a:tc>
                <a:tc>
                  <a:txBody>
                    <a:bodyPr/>
                    <a:lstStyle/>
                    <a:p>
                      <a:pPr algn="ctr"/>
                      <a:r>
                        <a:rPr lang="en-IN" sz="1800" dirty="0"/>
                        <a:t>operand + +</a:t>
                      </a:r>
                    </a:p>
                  </a:txBody>
                  <a:tcPr marL="91436" marR="91436" marT="45723" marB="45723"/>
                </a:tc>
                <a:tc>
                  <a:txBody>
                    <a:bodyPr/>
                    <a:lstStyle/>
                    <a:p>
                      <a:pPr algn="ctr"/>
                      <a:r>
                        <a:rPr lang="en-IN" sz="1800" dirty="0"/>
                        <a:t>A + +</a:t>
                      </a:r>
                    </a:p>
                  </a:txBody>
                  <a:tcPr marL="91436" marR="91436" marT="45723" marB="45723"/>
                </a:tc>
                <a:extLst>
                  <a:ext uri="{0D108BD9-81ED-4DB2-BD59-A6C34878D82A}">
                    <a16:rowId xmlns:a16="http://schemas.microsoft.com/office/drawing/2014/main" val="10006"/>
                  </a:ext>
                </a:extLst>
              </a:tr>
              <a:tr h="710824">
                <a:tc>
                  <a:txBody>
                    <a:bodyPr/>
                    <a:lstStyle/>
                    <a:p>
                      <a:pPr algn="ctr"/>
                      <a:r>
                        <a:rPr lang="en-IN" sz="1800" dirty="0"/>
                        <a:t>_ _</a:t>
                      </a:r>
                    </a:p>
                  </a:txBody>
                  <a:tcPr marL="91436" marR="91436" marT="45723" marB="45723"/>
                </a:tc>
                <a:tc>
                  <a:txBody>
                    <a:bodyPr/>
                    <a:lstStyle/>
                    <a:p>
                      <a:r>
                        <a:rPr lang="en-IN" sz="1800" dirty="0"/>
                        <a:t>Decrement operator decreases integer value by one</a:t>
                      </a:r>
                    </a:p>
                  </a:txBody>
                  <a:tcPr marL="91436" marR="91436" marT="45723" marB="45723"/>
                </a:tc>
                <a:tc>
                  <a:txBody>
                    <a:bodyPr/>
                    <a:lstStyle/>
                    <a:p>
                      <a:pPr algn="ctr"/>
                      <a:r>
                        <a:rPr lang="en-IN" sz="1800" dirty="0"/>
                        <a:t>operand -</a:t>
                      </a:r>
                      <a:r>
                        <a:rPr lang="en-IN" sz="1800" baseline="0" dirty="0"/>
                        <a:t> -</a:t>
                      </a:r>
                      <a:endParaRPr lang="en-IN" sz="1800" dirty="0"/>
                    </a:p>
                  </a:txBody>
                  <a:tcPr marL="91436" marR="91436" marT="45723" marB="45723"/>
                </a:tc>
                <a:tc>
                  <a:txBody>
                    <a:bodyPr/>
                    <a:lstStyle/>
                    <a:p>
                      <a:pPr algn="ctr"/>
                      <a:r>
                        <a:rPr lang="en-IN" sz="1800" dirty="0"/>
                        <a:t>A - -</a:t>
                      </a:r>
                    </a:p>
                  </a:txBody>
                  <a:tcPr marL="91436" marR="91436" marT="45723" marB="45723"/>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239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7FDD-B1C9-4F07-ACED-121EFB01A71C}"/>
              </a:ext>
            </a:extLst>
          </p:cNvPr>
          <p:cNvSpPr>
            <a:spLocks noGrp="1"/>
          </p:cNvSpPr>
          <p:nvPr>
            <p:ph type="title"/>
          </p:nvPr>
        </p:nvSpPr>
        <p:spPr/>
        <p:txBody>
          <a:bodyPr/>
          <a:lstStyle/>
          <a:p>
            <a:r>
              <a:rPr lang="en-IN" dirty="0"/>
              <a:t>SYLLABUS</a:t>
            </a:r>
          </a:p>
        </p:txBody>
      </p:sp>
      <p:sp>
        <p:nvSpPr>
          <p:cNvPr id="3" name="Content Placeholder 2">
            <a:extLst>
              <a:ext uri="{FF2B5EF4-FFF2-40B4-BE49-F238E27FC236}">
                <a16:creationId xmlns:a16="http://schemas.microsoft.com/office/drawing/2014/main" id="{752326F8-D6CA-42A6-A53F-181E40973464}"/>
              </a:ext>
            </a:extLst>
          </p:cNvPr>
          <p:cNvSpPr>
            <a:spLocks noGrp="1"/>
          </p:cNvSpPr>
          <p:nvPr>
            <p:ph idx="1"/>
          </p:nvPr>
        </p:nvSpPr>
        <p:spPr/>
        <p:txBody>
          <a:bodyPr/>
          <a:lstStyle/>
          <a:p>
            <a:pPr marL="0" indent="0" algn="just">
              <a:buNone/>
            </a:pPr>
            <a:r>
              <a:rPr lang="en-US" dirty="0"/>
              <a:t>OVERVIEW OF C: Basic Data types, Modifying the Basic </a:t>
            </a:r>
            <a:r>
              <a:rPr lang="en-US" dirty="0" err="1"/>
              <a:t>DataTypes</a:t>
            </a:r>
            <a:r>
              <a:rPr lang="en-US" dirty="0"/>
              <a:t>, Identifier-Names, Variables, Type Qualifiers, Constants, Operators, Expressions, Selection, Iteration and Jump Statements. </a:t>
            </a:r>
          </a:p>
          <a:p>
            <a:pPr marL="0" indent="0" algn="just">
              <a:buNone/>
            </a:pPr>
            <a:endParaRPr lang="en-US" dirty="0"/>
          </a:p>
          <a:p>
            <a:pPr marL="0" indent="0" algn="just">
              <a:buNone/>
            </a:pPr>
            <a:r>
              <a:rPr lang="en-US" dirty="0"/>
              <a:t>FUNCTIONS: Designing Structured Programs, Functions Basics, Standard Library Functions, User Defined Functions, Categories of Functions, Parameter Passing Techniques, Scope, Scope Rules, Storage Classes and Type Qualifiers, Recursion: Recursive Functions, Preprocessor Directives. </a:t>
            </a:r>
            <a:endParaRPr lang="en-IN" dirty="0"/>
          </a:p>
        </p:txBody>
      </p:sp>
    </p:spTree>
    <p:extLst>
      <p:ext uri="{BB962C8B-B14F-4D97-AF65-F5344CB8AC3E}">
        <p14:creationId xmlns:p14="http://schemas.microsoft.com/office/powerpoint/2010/main" val="225921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5407-EAA1-4732-9EF1-03CB1F547376}"/>
              </a:ext>
            </a:extLst>
          </p:cNvPr>
          <p:cNvSpPr>
            <a:spLocks noGrp="1"/>
          </p:cNvSpPr>
          <p:nvPr>
            <p:ph type="title"/>
          </p:nvPr>
        </p:nvSpPr>
        <p:spPr/>
        <p:txBody>
          <a:bodyPr/>
          <a:lstStyle/>
          <a:p>
            <a:r>
              <a:rPr lang="en-IN" altLang="en-US" sz="4400" b="1" dirty="0">
                <a:solidFill>
                  <a:srgbClr val="FFC000"/>
                </a:solidFill>
              </a:rPr>
              <a:t>2.Relational operators</a:t>
            </a:r>
            <a:endParaRPr lang="en-IN" dirty="0"/>
          </a:p>
        </p:txBody>
      </p:sp>
      <p:graphicFrame>
        <p:nvGraphicFramePr>
          <p:cNvPr id="4" name="Content Placeholder 4">
            <a:extLst>
              <a:ext uri="{FF2B5EF4-FFF2-40B4-BE49-F238E27FC236}">
                <a16:creationId xmlns:a16="http://schemas.microsoft.com/office/drawing/2014/main" id="{BDB74667-F47E-4CA5-B596-D90F02024EF8}"/>
              </a:ext>
            </a:extLst>
          </p:cNvPr>
          <p:cNvGraphicFramePr>
            <a:graphicFrameLocks/>
          </p:cNvGraphicFramePr>
          <p:nvPr/>
        </p:nvGraphicFramePr>
        <p:xfrm>
          <a:off x="1489075" y="1798638"/>
          <a:ext cx="9391650" cy="4254501"/>
        </p:xfrm>
        <a:graphic>
          <a:graphicData uri="http://schemas.openxmlformats.org/drawingml/2006/table">
            <a:tbl>
              <a:tblPr firstRow="1" firstCol="1" bandRow="1">
                <a:tableStyleId>{FABFCF23-3B69-468F-B69F-88F6DE6A72F2}</a:tableStyleId>
              </a:tblPr>
              <a:tblGrid>
                <a:gridCol w="1730642">
                  <a:extLst>
                    <a:ext uri="{9D8B030D-6E8A-4147-A177-3AD203B41FA5}">
                      <a16:colId xmlns:a16="http://schemas.microsoft.com/office/drawing/2014/main" val="20000"/>
                    </a:ext>
                  </a:extLst>
                </a:gridCol>
                <a:gridCol w="7661008">
                  <a:extLst>
                    <a:ext uri="{9D8B030D-6E8A-4147-A177-3AD203B41FA5}">
                      <a16:colId xmlns:a16="http://schemas.microsoft.com/office/drawing/2014/main" val="20001"/>
                    </a:ext>
                  </a:extLst>
                </a:gridCol>
              </a:tblGrid>
              <a:tr h="640572">
                <a:tc>
                  <a:txBody>
                    <a:bodyPr/>
                    <a:lstStyle/>
                    <a:p>
                      <a:pPr algn="ctr">
                        <a:lnSpc>
                          <a:spcPct val="115000"/>
                        </a:lnSpc>
                        <a:spcBef>
                          <a:spcPts val="1125"/>
                        </a:spcBef>
                        <a:spcAft>
                          <a:spcPts val="1500"/>
                        </a:spcAft>
                      </a:pPr>
                      <a:r>
                        <a:rPr lang="en-IN" sz="1800" dirty="0"/>
                        <a:t>Operator</a:t>
                      </a:r>
                      <a:endParaRPr lang="en-IN" sz="1600" b="1" dirty="0">
                        <a:latin typeface="Calibri"/>
                        <a:ea typeface="Times New Roman"/>
                        <a:cs typeface="Times New Roman"/>
                      </a:endParaRPr>
                    </a:p>
                  </a:txBody>
                  <a:tcPr marL="76196" marR="76196" marT="76199" marB="76199"/>
                </a:tc>
                <a:tc>
                  <a:txBody>
                    <a:bodyPr/>
                    <a:lstStyle/>
                    <a:p>
                      <a:pPr algn="ctr">
                        <a:lnSpc>
                          <a:spcPct val="115000"/>
                        </a:lnSpc>
                        <a:spcBef>
                          <a:spcPts val="1125"/>
                        </a:spcBef>
                        <a:spcAft>
                          <a:spcPts val="1500"/>
                        </a:spcAft>
                      </a:pPr>
                      <a:r>
                        <a:rPr lang="en-IN" sz="1800" dirty="0"/>
                        <a:t>Description</a:t>
                      </a:r>
                      <a:endParaRPr lang="en-IN" sz="1600" b="1" dirty="0">
                        <a:latin typeface="Calibri"/>
                        <a:ea typeface="Times New Roman"/>
                        <a:cs typeface="Times New Roman"/>
                      </a:endParaRPr>
                    </a:p>
                  </a:txBody>
                  <a:tcPr marL="76196" marR="76196" marT="76199" marB="76199"/>
                </a:tc>
                <a:extLst>
                  <a:ext uri="{0D108BD9-81ED-4DB2-BD59-A6C34878D82A}">
                    <a16:rowId xmlns:a16="http://schemas.microsoft.com/office/drawing/2014/main" val="10000"/>
                  </a:ext>
                </a:extLst>
              </a:tr>
              <a:tr h="565758">
                <a:tc>
                  <a:txBody>
                    <a:bodyPr/>
                    <a:lstStyle/>
                    <a:p>
                      <a:pPr algn="ctr">
                        <a:lnSpc>
                          <a:spcPct val="115000"/>
                        </a:lnSpc>
                        <a:spcBef>
                          <a:spcPts val="1125"/>
                        </a:spcBef>
                        <a:spcAft>
                          <a:spcPts val="1500"/>
                        </a:spcAft>
                      </a:pPr>
                      <a:r>
                        <a:rPr lang="en-IN" sz="1800" dirty="0"/>
                        <a:t>==</a:t>
                      </a:r>
                      <a:endParaRPr lang="en-IN" sz="1600" b="1" dirty="0">
                        <a:latin typeface="Calibri"/>
                        <a:ea typeface="Times New Roman"/>
                        <a:cs typeface="Times New Roman"/>
                      </a:endParaRPr>
                    </a:p>
                  </a:txBody>
                  <a:tcPr marL="76196" marR="76196" marT="76199" marB="76199"/>
                </a:tc>
                <a:tc>
                  <a:txBody>
                    <a:bodyPr/>
                    <a:lstStyle/>
                    <a:p>
                      <a:pPr>
                        <a:lnSpc>
                          <a:spcPct val="115000"/>
                        </a:lnSpc>
                        <a:spcBef>
                          <a:spcPts val="1125"/>
                        </a:spcBef>
                        <a:spcAft>
                          <a:spcPts val="1500"/>
                        </a:spcAft>
                      </a:pPr>
                      <a:r>
                        <a:rPr lang="en-IN" sz="1800" dirty="0"/>
                        <a:t>Check if two operand are equal</a:t>
                      </a:r>
                      <a:endParaRPr lang="en-IN" sz="1600" dirty="0">
                        <a:latin typeface="Calibri"/>
                        <a:ea typeface="Times New Roman"/>
                        <a:cs typeface="Times New Roman"/>
                      </a:endParaRPr>
                    </a:p>
                  </a:txBody>
                  <a:tcPr marL="76196" marR="76196" marT="76199" marB="76199"/>
                </a:tc>
                <a:extLst>
                  <a:ext uri="{0D108BD9-81ED-4DB2-BD59-A6C34878D82A}">
                    <a16:rowId xmlns:a16="http://schemas.microsoft.com/office/drawing/2014/main" val="10001"/>
                  </a:ext>
                </a:extLst>
              </a:tr>
              <a:tr h="640572">
                <a:tc>
                  <a:txBody>
                    <a:bodyPr/>
                    <a:lstStyle/>
                    <a:p>
                      <a:pPr algn="ctr">
                        <a:lnSpc>
                          <a:spcPct val="115000"/>
                        </a:lnSpc>
                        <a:spcBef>
                          <a:spcPts val="1125"/>
                        </a:spcBef>
                        <a:spcAft>
                          <a:spcPts val="1500"/>
                        </a:spcAft>
                      </a:pPr>
                      <a:r>
                        <a:rPr lang="en-IN" sz="1800" dirty="0"/>
                        <a:t>!=</a:t>
                      </a:r>
                      <a:endParaRPr lang="en-IN" sz="1600" b="1" dirty="0">
                        <a:latin typeface="Calibri"/>
                        <a:ea typeface="Times New Roman"/>
                        <a:cs typeface="Times New Roman"/>
                      </a:endParaRPr>
                    </a:p>
                  </a:txBody>
                  <a:tcPr marL="76196" marR="76196" marT="76199" marB="76199"/>
                </a:tc>
                <a:tc>
                  <a:txBody>
                    <a:bodyPr/>
                    <a:lstStyle/>
                    <a:p>
                      <a:pPr>
                        <a:lnSpc>
                          <a:spcPct val="115000"/>
                        </a:lnSpc>
                        <a:spcBef>
                          <a:spcPts val="1125"/>
                        </a:spcBef>
                        <a:spcAft>
                          <a:spcPts val="1500"/>
                        </a:spcAft>
                      </a:pPr>
                      <a:r>
                        <a:rPr lang="en-IN" sz="1800" dirty="0"/>
                        <a:t>Check if two operand are not equal.</a:t>
                      </a:r>
                      <a:endParaRPr lang="en-IN" sz="1600" dirty="0">
                        <a:latin typeface="Calibri"/>
                        <a:ea typeface="Times New Roman"/>
                        <a:cs typeface="Times New Roman"/>
                      </a:endParaRPr>
                    </a:p>
                  </a:txBody>
                  <a:tcPr marL="76196" marR="76196" marT="76199" marB="76199"/>
                </a:tc>
                <a:extLst>
                  <a:ext uri="{0D108BD9-81ED-4DB2-BD59-A6C34878D82A}">
                    <a16:rowId xmlns:a16="http://schemas.microsoft.com/office/drawing/2014/main" val="10002"/>
                  </a:ext>
                </a:extLst>
              </a:tr>
              <a:tr h="604943">
                <a:tc>
                  <a:txBody>
                    <a:bodyPr/>
                    <a:lstStyle/>
                    <a:p>
                      <a:pPr algn="ctr">
                        <a:lnSpc>
                          <a:spcPct val="115000"/>
                        </a:lnSpc>
                        <a:spcBef>
                          <a:spcPts val="1125"/>
                        </a:spcBef>
                        <a:spcAft>
                          <a:spcPts val="1500"/>
                        </a:spcAft>
                      </a:pPr>
                      <a:r>
                        <a:rPr lang="en-IN" sz="1800" dirty="0"/>
                        <a:t>&gt;</a:t>
                      </a:r>
                      <a:endParaRPr lang="en-IN" sz="1600" b="1" dirty="0">
                        <a:latin typeface="Calibri"/>
                        <a:ea typeface="Times New Roman"/>
                        <a:cs typeface="Times New Roman"/>
                      </a:endParaRPr>
                    </a:p>
                  </a:txBody>
                  <a:tcPr marL="76196" marR="76196" marT="76199" marB="76199"/>
                </a:tc>
                <a:tc>
                  <a:txBody>
                    <a:bodyPr/>
                    <a:lstStyle/>
                    <a:p>
                      <a:pPr>
                        <a:lnSpc>
                          <a:spcPct val="115000"/>
                        </a:lnSpc>
                        <a:spcBef>
                          <a:spcPts val="1125"/>
                        </a:spcBef>
                        <a:spcAft>
                          <a:spcPts val="1500"/>
                        </a:spcAft>
                      </a:pPr>
                      <a:r>
                        <a:rPr lang="en-IN" sz="1800" dirty="0"/>
                        <a:t>Check if operand on the left is greater than operand on the right</a:t>
                      </a:r>
                      <a:endParaRPr lang="en-IN" sz="1600" dirty="0">
                        <a:latin typeface="Calibri"/>
                        <a:ea typeface="Times New Roman"/>
                        <a:cs typeface="Times New Roman"/>
                      </a:endParaRPr>
                    </a:p>
                  </a:txBody>
                  <a:tcPr marL="76196" marR="76196" marT="76199" marB="76199"/>
                </a:tc>
                <a:extLst>
                  <a:ext uri="{0D108BD9-81ED-4DB2-BD59-A6C34878D82A}">
                    <a16:rowId xmlns:a16="http://schemas.microsoft.com/office/drawing/2014/main" val="10003"/>
                  </a:ext>
                </a:extLst>
              </a:tr>
              <a:tr h="652641">
                <a:tc>
                  <a:txBody>
                    <a:bodyPr/>
                    <a:lstStyle/>
                    <a:p>
                      <a:pPr algn="ctr">
                        <a:lnSpc>
                          <a:spcPct val="115000"/>
                        </a:lnSpc>
                        <a:spcBef>
                          <a:spcPts val="1125"/>
                        </a:spcBef>
                        <a:spcAft>
                          <a:spcPts val="1500"/>
                        </a:spcAft>
                      </a:pPr>
                      <a:r>
                        <a:rPr lang="en-IN" sz="1800" dirty="0"/>
                        <a:t>&lt;</a:t>
                      </a:r>
                      <a:endParaRPr lang="en-IN" sz="1600" b="1" dirty="0">
                        <a:latin typeface="Calibri"/>
                        <a:ea typeface="Times New Roman"/>
                        <a:cs typeface="Times New Roman"/>
                      </a:endParaRPr>
                    </a:p>
                  </a:txBody>
                  <a:tcPr marL="76196" marR="76196" marT="76199" marB="76199"/>
                </a:tc>
                <a:tc>
                  <a:txBody>
                    <a:bodyPr/>
                    <a:lstStyle/>
                    <a:p>
                      <a:pPr>
                        <a:lnSpc>
                          <a:spcPct val="115000"/>
                        </a:lnSpc>
                        <a:spcBef>
                          <a:spcPts val="1125"/>
                        </a:spcBef>
                        <a:spcAft>
                          <a:spcPts val="1500"/>
                        </a:spcAft>
                      </a:pPr>
                      <a:r>
                        <a:rPr lang="en-IN" sz="1800" dirty="0"/>
                        <a:t>Check operand on the left is smaller than right operand</a:t>
                      </a:r>
                      <a:endParaRPr lang="en-IN" sz="1600" dirty="0">
                        <a:latin typeface="Calibri"/>
                        <a:ea typeface="Times New Roman"/>
                        <a:cs typeface="Times New Roman"/>
                      </a:endParaRPr>
                    </a:p>
                  </a:txBody>
                  <a:tcPr marL="76196" marR="76196" marT="76199" marB="76199"/>
                </a:tc>
                <a:extLst>
                  <a:ext uri="{0D108BD9-81ED-4DB2-BD59-A6C34878D82A}">
                    <a16:rowId xmlns:a16="http://schemas.microsoft.com/office/drawing/2014/main" val="10004"/>
                  </a:ext>
                </a:extLst>
              </a:tr>
              <a:tr h="640572">
                <a:tc>
                  <a:txBody>
                    <a:bodyPr/>
                    <a:lstStyle/>
                    <a:p>
                      <a:pPr algn="ctr">
                        <a:lnSpc>
                          <a:spcPct val="115000"/>
                        </a:lnSpc>
                        <a:spcBef>
                          <a:spcPts val="1125"/>
                        </a:spcBef>
                        <a:spcAft>
                          <a:spcPts val="1500"/>
                        </a:spcAft>
                      </a:pPr>
                      <a:r>
                        <a:rPr lang="en-IN" sz="1800" dirty="0"/>
                        <a:t>&gt;=</a:t>
                      </a:r>
                      <a:endParaRPr lang="en-IN" sz="1600" b="1" dirty="0">
                        <a:latin typeface="Calibri"/>
                        <a:ea typeface="Times New Roman"/>
                        <a:cs typeface="Times New Roman"/>
                      </a:endParaRPr>
                    </a:p>
                  </a:txBody>
                  <a:tcPr marL="76196" marR="76196" marT="76199" marB="76199"/>
                </a:tc>
                <a:tc>
                  <a:txBody>
                    <a:bodyPr/>
                    <a:lstStyle/>
                    <a:p>
                      <a:pPr>
                        <a:lnSpc>
                          <a:spcPct val="115000"/>
                        </a:lnSpc>
                        <a:spcBef>
                          <a:spcPts val="1125"/>
                        </a:spcBef>
                        <a:spcAft>
                          <a:spcPts val="1500"/>
                        </a:spcAft>
                      </a:pPr>
                      <a:r>
                        <a:rPr lang="en-IN" sz="1800" dirty="0"/>
                        <a:t>check left operand is greater than or equal to right operand</a:t>
                      </a:r>
                      <a:endParaRPr lang="en-IN" sz="1600" dirty="0">
                        <a:latin typeface="Calibri"/>
                        <a:ea typeface="Times New Roman"/>
                        <a:cs typeface="Times New Roman"/>
                      </a:endParaRPr>
                    </a:p>
                  </a:txBody>
                  <a:tcPr marL="76196" marR="76196" marT="76199" marB="76199"/>
                </a:tc>
                <a:extLst>
                  <a:ext uri="{0D108BD9-81ED-4DB2-BD59-A6C34878D82A}">
                    <a16:rowId xmlns:a16="http://schemas.microsoft.com/office/drawing/2014/main" val="10005"/>
                  </a:ext>
                </a:extLst>
              </a:tr>
              <a:tr h="509443">
                <a:tc>
                  <a:txBody>
                    <a:bodyPr/>
                    <a:lstStyle/>
                    <a:p>
                      <a:pPr algn="ctr">
                        <a:lnSpc>
                          <a:spcPct val="115000"/>
                        </a:lnSpc>
                        <a:spcBef>
                          <a:spcPts val="1125"/>
                        </a:spcBef>
                        <a:spcAft>
                          <a:spcPts val="1500"/>
                        </a:spcAft>
                      </a:pPr>
                      <a:r>
                        <a:rPr lang="en-IN" sz="1800" dirty="0"/>
                        <a:t>&lt;=</a:t>
                      </a:r>
                      <a:endParaRPr lang="en-IN" sz="1600" b="1" dirty="0">
                        <a:latin typeface="Calibri"/>
                        <a:ea typeface="Times New Roman"/>
                        <a:cs typeface="Times New Roman"/>
                      </a:endParaRPr>
                    </a:p>
                  </a:txBody>
                  <a:tcPr marL="76196" marR="76196" marT="76199" marB="76199"/>
                </a:tc>
                <a:tc>
                  <a:txBody>
                    <a:bodyPr/>
                    <a:lstStyle/>
                    <a:p>
                      <a:pPr>
                        <a:lnSpc>
                          <a:spcPct val="115000"/>
                        </a:lnSpc>
                        <a:spcBef>
                          <a:spcPts val="1125"/>
                        </a:spcBef>
                        <a:spcAft>
                          <a:spcPts val="1500"/>
                        </a:spcAft>
                      </a:pPr>
                      <a:r>
                        <a:rPr lang="en-IN" sz="1800" dirty="0"/>
                        <a:t>Check if operand on left is smaller than or equal to right operand</a:t>
                      </a:r>
                      <a:endParaRPr lang="en-IN" sz="1600" dirty="0">
                        <a:latin typeface="Calibri"/>
                        <a:ea typeface="Times New Roman"/>
                        <a:cs typeface="Times New Roman"/>
                      </a:endParaRPr>
                    </a:p>
                  </a:txBody>
                  <a:tcPr marL="76196" marR="76196" marT="76199" marB="76199"/>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1790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73BD-D7E9-42E7-AC3E-42417CC6F506}"/>
              </a:ext>
            </a:extLst>
          </p:cNvPr>
          <p:cNvSpPr>
            <a:spLocks noGrp="1"/>
          </p:cNvSpPr>
          <p:nvPr>
            <p:ph type="title"/>
          </p:nvPr>
        </p:nvSpPr>
        <p:spPr/>
        <p:txBody>
          <a:bodyPr/>
          <a:lstStyle/>
          <a:p>
            <a:r>
              <a:rPr lang="en-IN" altLang="en-US" sz="4400" b="1" dirty="0">
                <a:solidFill>
                  <a:srgbClr val="FFC000"/>
                </a:solidFill>
              </a:rPr>
              <a:t>3. Logical operators</a:t>
            </a:r>
            <a:endParaRPr lang="en-IN" dirty="0"/>
          </a:p>
        </p:txBody>
      </p:sp>
      <p:graphicFrame>
        <p:nvGraphicFramePr>
          <p:cNvPr id="4" name="Content Placeholder 4">
            <a:extLst>
              <a:ext uri="{FF2B5EF4-FFF2-40B4-BE49-F238E27FC236}">
                <a16:creationId xmlns:a16="http://schemas.microsoft.com/office/drawing/2014/main" id="{E97BD4B2-529F-4519-8A58-3CEDE59A83E7}"/>
              </a:ext>
            </a:extLst>
          </p:cNvPr>
          <p:cNvGraphicFramePr>
            <a:graphicFrameLocks/>
          </p:cNvGraphicFramePr>
          <p:nvPr/>
        </p:nvGraphicFramePr>
        <p:xfrm>
          <a:off x="2286000" y="2298700"/>
          <a:ext cx="7642225" cy="2676526"/>
        </p:xfrm>
        <a:graphic>
          <a:graphicData uri="http://schemas.openxmlformats.org/drawingml/2006/table">
            <a:tbl>
              <a:tblPr firstRow="1" firstCol="1" bandRow="1">
                <a:tableStyleId>{FABFCF23-3B69-468F-B69F-88F6DE6A72F2}</a:tableStyleId>
              </a:tblPr>
              <a:tblGrid>
                <a:gridCol w="2196645">
                  <a:extLst>
                    <a:ext uri="{9D8B030D-6E8A-4147-A177-3AD203B41FA5}">
                      <a16:colId xmlns:a16="http://schemas.microsoft.com/office/drawing/2014/main" val="20000"/>
                    </a:ext>
                  </a:extLst>
                </a:gridCol>
                <a:gridCol w="3117397">
                  <a:extLst>
                    <a:ext uri="{9D8B030D-6E8A-4147-A177-3AD203B41FA5}">
                      <a16:colId xmlns:a16="http://schemas.microsoft.com/office/drawing/2014/main" val="20001"/>
                    </a:ext>
                  </a:extLst>
                </a:gridCol>
                <a:gridCol w="2328183">
                  <a:extLst>
                    <a:ext uri="{9D8B030D-6E8A-4147-A177-3AD203B41FA5}">
                      <a16:colId xmlns:a16="http://schemas.microsoft.com/office/drawing/2014/main" val="20002"/>
                    </a:ext>
                  </a:extLst>
                </a:gridCol>
              </a:tblGrid>
              <a:tr h="587662">
                <a:tc>
                  <a:txBody>
                    <a:bodyPr/>
                    <a:lstStyle/>
                    <a:p>
                      <a:pPr algn="ctr">
                        <a:lnSpc>
                          <a:spcPct val="115000"/>
                        </a:lnSpc>
                        <a:spcBef>
                          <a:spcPts val="1125"/>
                        </a:spcBef>
                        <a:spcAft>
                          <a:spcPts val="1500"/>
                        </a:spcAft>
                      </a:pPr>
                      <a:r>
                        <a:rPr lang="en-IN" sz="2000" dirty="0"/>
                        <a:t>Operator</a:t>
                      </a:r>
                      <a:endParaRPr lang="en-IN" sz="1800" dirty="0">
                        <a:solidFill>
                          <a:schemeClr val="bg1"/>
                        </a:solidFill>
                        <a:latin typeface="+mn-lt"/>
                        <a:ea typeface="Times New Roman"/>
                        <a:cs typeface="Times New Roman"/>
                      </a:endParaRPr>
                    </a:p>
                  </a:txBody>
                  <a:tcPr marL="76205" marR="76205" marT="76178" marB="76178"/>
                </a:tc>
                <a:tc>
                  <a:txBody>
                    <a:bodyPr/>
                    <a:lstStyle/>
                    <a:p>
                      <a:pPr algn="ctr">
                        <a:lnSpc>
                          <a:spcPct val="115000"/>
                        </a:lnSpc>
                        <a:spcBef>
                          <a:spcPts val="1125"/>
                        </a:spcBef>
                        <a:spcAft>
                          <a:spcPts val="1500"/>
                        </a:spcAft>
                      </a:pPr>
                      <a:r>
                        <a:rPr lang="en-IN" sz="2000" dirty="0"/>
                        <a:t>Description</a:t>
                      </a:r>
                      <a:endParaRPr lang="en-IN" sz="1800" dirty="0">
                        <a:solidFill>
                          <a:schemeClr val="bg1"/>
                        </a:solidFill>
                        <a:latin typeface="+mn-lt"/>
                        <a:ea typeface="Times New Roman"/>
                        <a:cs typeface="Times New Roman"/>
                      </a:endParaRPr>
                    </a:p>
                  </a:txBody>
                  <a:tcPr marL="76205" marR="76205" marT="76178" marB="76178"/>
                </a:tc>
                <a:tc>
                  <a:txBody>
                    <a:bodyPr/>
                    <a:lstStyle/>
                    <a:p>
                      <a:pPr algn="ctr">
                        <a:lnSpc>
                          <a:spcPct val="115000"/>
                        </a:lnSpc>
                        <a:spcBef>
                          <a:spcPts val="1125"/>
                        </a:spcBef>
                        <a:spcAft>
                          <a:spcPts val="1500"/>
                        </a:spcAft>
                      </a:pPr>
                      <a:r>
                        <a:rPr lang="en-IN" sz="2000" dirty="0"/>
                        <a:t>Example</a:t>
                      </a:r>
                      <a:endParaRPr lang="en-IN" sz="1800" dirty="0">
                        <a:solidFill>
                          <a:schemeClr val="bg1"/>
                        </a:solidFill>
                        <a:latin typeface="+mn-lt"/>
                        <a:ea typeface="Times New Roman"/>
                        <a:cs typeface="Times New Roman"/>
                      </a:endParaRPr>
                    </a:p>
                  </a:txBody>
                  <a:tcPr marL="76205" marR="76205" marT="76178" marB="76178"/>
                </a:tc>
                <a:extLst>
                  <a:ext uri="{0D108BD9-81ED-4DB2-BD59-A6C34878D82A}">
                    <a16:rowId xmlns:a16="http://schemas.microsoft.com/office/drawing/2014/main" val="10000"/>
                  </a:ext>
                </a:extLst>
              </a:tr>
              <a:tr h="730372">
                <a:tc>
                  <a:txBody>
                    <a:bodyPr/>
                    <a:lstStyle/>
                    <a:p>
                      <a:pPr algn="ctr">
                        <a:lnSpc>
                          <a:spcPct val="115000"/>
                        </a:lnSpc>
                        <a:spcBef>
                          <a:spcPts val="1125"/>
                        </a:spcBef>
                        <a:spcAft>
                          <a:spcPts val="1500"/>
                        </a:spcAft>
                      </a:pPr>
                      <a:r>
                        <a:rPr lang="en-IN" sz="2000" dirty="0"/>
                        <a:t>&amp;&amp;</a:t>
                      </a:r>
                      <a:endParaRPr lang="en-IN" sz="2000" dirty="0">
                        <a:solidFill>
                          <a:schemeClr val="bg1"/>
                        </a:solidFill>
                        <a:latin typeface="+mn-lt"/>
                        <a:ea typeface="Times New Roman"/>
                        <a:cs typeface="Times New Roman"/>
                      </a:endParaRPr>
                    </a:p>
                  </a:txBody>
                  <a:tcPr marL="76205" marR="76205" marT="76178" marB="76178"/>
                </a:tc>
                <a:tc>
                  <a:txBody>
                    <a:bodyPr/>
                    <a:lstStyle/>
                    <a:p>
                      <a:pPr algn="l">
                        <a:lnSpc>
                          <a:spcPct val="115000"/>
                        </a:lnSpc>
                        <a:spcBef>
                          <a:spcPts val="1125"/>
                        </a:spcBef>
                        <a:spcAft>
                          <a:spcPts val="1500"/>
                        </a:spcAft>
                      </a:pPr>
                      <a:r>
                        <a:rPr lang="en-IN" sz="2000" dirty="0"/>
                        <a:t>Logical AND</a:t>
                      </a:r>
                      <a:endParaRPr lang="en-IN" sz="2000" dirty="0">
                        <a:solidFill>
                          <a:schemeClr val="bg1"/>
                        </a:solidFill>
                        <a:latin typeface="+mn-lt"/>
                        <a:ea typeface="Times New Roman"/>
                        <a:cs typeface="Times New Roman"/>
                      </a:endParaRPr>
                    </a:p>
                  </a:txBody>
                  <a:tcPr marL="76205" marR="76205" marT="76178" marB="76178"/>
                </a:tc>
                <a:tc>
                  <a:txBody>
                    <a:bodyPr/>
                    <a:lstStyle/>
                    <a:p>
                      <a:pPr algn="l">
                        <a:lnSpc>
                          <a:spcPct val="115000"/>
                        </a:lnSpc>
                        <a:spcBef>
                          <a:spcPts val="1125"/>
                        </a:spcBef>
                        <a:spcAft>
                          <a:spcPts val="1500"/>
                        </a:spcAft>
                      </a:pPr>
                      <a:r>
                        <a:rPr lang="en-IN" sz="2000"/>
                        <a:t>(a &amp;&amp; b) is false</a:t>
                      </a:r>
                      <a:endParaRPr lang="en-IN" sz="2000">
                        <a:solidFill>
                          <a:schemeClr val="bg1"/>
                        </a:solidFill>
                        <a:latin typeface="+mn-lt"/>
                        <a:ea typeface="Times New Roman"/>
                        <a:cs typeface="Times New Roman"/>
                      </a:endParaRPr>
                    </a:p>
                  </a:txBody>
                  <a:tcPr marL="76205" marR="76205" marT="76178" marB="76178"/>
                </a:tc>
                <a:extLst>
                  <a:ext uri="{0D108BD9-81ED-4DB2-BD59-A6C34878D82A}">
                    <a16:rowId xmlns:a16="http://schemas.microsoft.com/office/drawing/2014/main" val="10001"/>
                  </a:ext>
                </a:extLst>
              </a:tr>
              <a:tr h="730372">
                <a:tc>
                  <a:txBody>
                    <a:bodyPr/>
                    <a:lstStyle/>
                    <a:p>
                      <a:pPr algn="ctr">
                        <a:lnSpc>
                          <a:spcPct val="115000"/>
                        </a:lnSpc>
                        <a:spcBef>
                          <a:spcPts val="1125"/>
                        </a:spcBef>
                        <a:spcAft>
                          <a:spcPts val="1500"/>
                        </a:spcAft>
                      </a:pPr>
                      <a:r>
                        <a:rPr lang="en-IN" sz="2000" dirty="0"/>
                        <a:t>||</a:t>
                      </a:r>
                      <a:endParaRPr lang="en-IN" sz="2000" dirty="0">
                        <a:solidFill>
                          <a:schemeClr val="bg1"/>
                        </a:solidFill>
                        <a:latin typeface="+mn-lt"/>
                        <a:ea typeface="Times New Roman"/>
                        <a:cs typeface="Times New Roman"/>
                      </a:endParaRPr>
                    </a:p>
                  </a:txBody>
                  <a:tcPr marL="76205" marR="76205" marT="76178" marB="76178"/>
                </a:tc>
                <a:tc>
                  <a:txBody>
                    <a:bodyPr/>
                    <a:lstStyle/>
                    <a:p>
                      <a:pPr algn="l">
                        <a:lnSpc>
                          <a:spcPct val="115000"/>
                        </a:lnSpc>
                        <a:spcBef>
                          <a:spcPts val="1125"/>
                        </a:spcBef>
                        <a:spcAft>
                          <a:spcPts val="1500"/>
                        </a:spcAft>
                      </a:pPr>
                      <a:r>
                        <a:rPr lang="en-IN" sz="2000" dirty="0"/>
                        <a:t>Logical OR</a:t>
                      </a:r>
                      <a:endParaRPr lang="en-IN" sz="2000" dirty="0">
                        <a:solidFill>
                          <a:schemeClr val="bg1"/>
                        </a:solidFill>
                        <a:latin typeface="+mn-lt"/>
                        <a:ea typeface="Times New Roman"/>
                        <a:cs typeface="Times New Roman"/>
                      </a:endParaRPr>
                    </a:p>
                  </a:txBody>
                  <a:tcPr marL="76205" marR="76205" marT="76178" marB="76178"/>
                </a:tc>
                <a:tc>
                  <a:txBody>
                    <a:bodyPr/>
                    <a:lstStyle/>
                    <a:p>
                      <a:pPr algn="l">
                        <a:lnSpc>
                          <a:spcPct val="115000"/>
                        </a:lnSpc>
                        <a:spcBef>
                          <a:spcPts val="1125"/>
                        </a:spcBef>
                        <a:spcAft>
                          <a:spcPts val="1500"/>
                        </a:spcAft>
                      </a:pPr>
                      <a:r>
                        <a:rPr lang="en-IN" sz="2000" dirty="0"/>
                        <a:t>(a || b) is true</a:t>
                      </a:r>
                      <a:endParaRPr lang="en-IN" sz="2000" dirty="0">
                        <a:solidFill>
                          <a:schemeClr val="bg1"/>
                        </a:solidFill>
                        <a:latin typeface="+mn-lt"/>
                        <a:ea typeface="Times New Roman"/>
                        <a:cs typeface="Times New Roman"/>
                      </a:endParaRPr>
                    </a:p>
                  </a:txBody>
                  <a:tcPr marL="76205" marR="76205" marT="76178" marB="76178"/>
                </a:tc>
                <a:extLst>
                  <a:ext uri="{0D108BD9-81ED-4DB2-BD59-A6C34878D82A}">
                    <a16:rowId xmlns:a16="http://schemas.microsoft.com/office/drawing/2014/main" val="10002"/>
                  </a:ext>
                </a:extLst>
              </a:tr>
              <a:tr h="628120">
                <a:tc>
                  <a:txBody>
                    <a:bodyPr/>
                    <a:lstStyle/>
                    <a:p>
                      <a:pPr algn="ctr">
                        <a:lnSpc>
                          <a:spcPct val="115000"/>
                        </a:lnSpc>
                        <a:spcBef>
                          <a:spcPts val="1125"/>
                        </a:spcBef>
                        <a:spcAft>
                          <a:spcPts val="1500"/>
                        </a:spcAft>
                      </a:pPr>
                      <a:r>
                        <a:rPr lang="en-IN" sz="2000" dirty="0"/>
                        <a:t>!</a:t>
                      </a:r>
                      <a:endParaRPr lang="en-IN" sz="2000" dirty="0">
                        <a:solidFill>
                          <a:schemeClr val="bg1"/>
                        </a:solidFill>
                        <a:latin typeface="+mn-lt"/>
                        <a:ea typeface="Times New Roman"/>
                        <a:cs typeface="Times New Roman"/>
                      </a:endParaRPr>
                    </a:p>
                  </a:txBody>
                  <a:tcPr marL="76205" marR="76205" marT="76178" marB="76178"/>
                </a:tc>
                <a:tc>
                  <a:txBody>
                    <a:bodyPr/>
                    <a:lstStyle/>
                    <a:p>
                      <a:pPr algn="l">
                        <a:lnSpc>
                          <a:spcPct val="115000"/>
                        </a:lnSpc>
                        <a:spcBef>
                          <a:spcPts val="1125"/>
                        </a:spcBef>
                        <a:spcAft>
                          <a:spcPts val="1500"/>
                        </a:spcAft>
                      </a:pPr>
                      <a:r>
                        <a:rPr lang="en-IN" sz="2000" dirty="0"/>
                        <a:t>Logical NOT</a:t>
                      </a:r>
                      <a:endParaRPr lang="en-IN" sz="2000" dirty="0">
                        <a:solidFill>
                          <a:schemeClr val="bg1"/>
                        </a:solidFill>
                        <a:latin typeface="+mn-lt"/>
                        <a:ea typeface="Times New Roman"/>
                        <a:cs typeface="Times New Roman"/>
                      </a:endParaRPr>
                    </a:p>
                  </a:txBody>
                  <a:tcPr marL="76205" marR="76205" marT="76178" marB="76178"/>
                </a:tc>
                <a:tc>
                  <a:txBody>
                    <a:bodyPr/>
                    <a:lstStyle/>
                    <a:p>
                      <a:pPr algn="l">
                        <a:lnSpc>
                          <a:spcPct val="115000"/>
                        </a:lnSpc>
                        <a:spcBef>
                          <a:spcPts val="1125"/>
                        </a:spcBef>
                        <a:spcAft>
                          <a:spcPts val="1500"/>
                        </a:spcAft>
                      </a:pPr>
                      <a:r>
                        <a:rPr lang="en-IN" sz="2000" dirty="0"/>
                        <a:t>(!a) is false</a:t>
                      </a:r>
                      <a:endParaRPr lang="en-IN" sz="2000" dirty="0">
                        <a:solidFill>
                          <a:schemeClr val="bg1"/>
                        </a:solidFill>
                        <a:latin typeface="+mn-lt"/>
                        <a:ea typeface="Times New Roman"/>
                        <a:cs typeface="Times New Roman"/>
                      </a:endParaRPr>
                    </a:p>
                  </a:txBody>
                  <a:tcPr marL="76205" marR="76205" marT="76178" marB="7617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935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E803-3A24-442A-9394-C2A3FA5A1A49}"/>
              </a:ext>
            </a:extLst>
          </p:cNvPr>
          <p:cNvSpPr>
            <a:spLocks noGrp="1"/>
          </p:cNvSpPr>
          <p:nvPr>
            <p:ph type="title"/>
          </p:nvPr>
        </p:nvSpPr>
        <p:spPr/>
        <p:txBody>
          <a:bodyPr/>
          <a:lstStyle/>
          <a:p>
            <a:r>
              <a:rPr lang="en-IN" altLang="en-US" sz="4400" b="1" dirty="0">
                <a:solidFill>
                  <a:srgbClr val="FFC000"/>
                </a:solidFill>
              </a:rPr>
              <a:t>4. Bitwise operator</a:t>
            </a:r>
            <a:endParaRPr lang="en-IN" dirty="0"/>
          </a:p>
        </p:txBody>
      </p:sp>
      <p:graphicFrame>
        <p:nvGraphicFramePr>
          <p:cNvPr id="4" name="Content Placeholder 4">
            <a:extLst>
              <a:ext uri="{FF2B5EF4-FFF2-40B4-BE49-F238E27FC236}">
                <a16:creationId xmlns:a16="http://schemas.microsoft.com/office/drawing/2014/main" id="{191520B9-4166-42E9-850F-6EBD23778F62}"/>
              </a:ext>
            </a:extLst>
          </p:cNvPr>
          <p:cNvGraphicFramePr>
            <a:graphicFrameLocks/>
          </p:cNvGraphicFramePr>
          <p:nvPr/>
        </p:nvGraphicFramePr>
        <p:xfrm>
          <a:off x="1563688" y="1998663"/>
          <a:ext cx="9331325" cy="3892549"/>
        </p:xfrm>
        <a:graphic>
          <a:graphicData uri="http://schemas.openxmlformats.org/drawingml/2006/table">
            <a:tbl>
              <a:tblPr firstRow="1" bandRow="1">
                <a:tableStyleId>{7DF18680-E054-41AD-8BC1-D1AEF772440D}</a:tableStyleId>
              </a:tblPr>
              <a:tblGrid>
                <a:gridCol w="4224406">
                  <a:extLst>
                    <a:ext uri="{9D8B030D-6E8A-4147-A177-3AD203B41FA5}">
                      <a16:colId xmlns:a16="http://schemas.microsoft.com/office/drawing/2014/main" val="20000"/>
                    </a:ext>
                  </a:extLst>
                </a:gridCol>
                <a:gridCol w="5106919">
                  <a:extLst>
                    <a:ext uri="{9D8B030D-6E8A-4147-A177-3AD203B41FA5}">
                      <a16:colId xmlns:a16="http://schemas.microsoft.com/office/drawing/2014/main" val="20001"/>
                    </a:ext>
                  </a:extLst>
                </a:gridCol>
              </a:tblGrid>
              <a:tr h="610634">
                <a:tc>
                  <a:txBody>
                    <a:bodyPr/>
                    <a:lstStyle/>
                    <a:p>
                      <a:pPr algn="ctr">
                        <a:lnSpc>
                          <a:spcPct val="115000"/>
                        </a:lnSpc>
                        <a:spcBef>
                          <a:spcPts val="1125"/>
                        </a:spcBef>
                        <a:spcAft>
                          <a:spcPts val="1500"/>
                        </a:spcAft>
                      </a:pPr>
                      <a:r>
                        <a:rPr lang="en-IN" sz="1800" dirty="0"/>
                        <a:t>Operator</a:t>
                      </a:r>
                      <a:endParaRPr lang="en-IN" sz="1600" dirty="0">
                        <a:solidFill>
                          <a:schemeClr val="tx1"/>
                        </a:solidFill>
                        <a:latin typeface="+mn-lt"/>
                        <a:ea typeface="Times New Roman"/>
                        <a:cs typeface="Times New Roman"/>
                      </a:endParaRPr>
                    </a:p>
                  </a:txBody>
                  <a:tcPr marL="76201" marR="76201" marT="76196" marB="76196"/>
                </a:tc>
                <a:tc>
                  <a:txBody>
                    <a:bodyPr/>
                    <a:lstStyle/>
                    <a:p>
                      <a:pPr algn="ctr">
                        <a:lnSpc>
                          <a:spcPct val="115000"/>
                        </a:lnSpc>
                        <a:spcBef>
                          <a:spcPts val="1125"/>
                        </a:spcBef>
                        <a:spcAft>
                          <a:spcPts val="1500"/>
                        </a:spcAft>
                      </a:pPr>
                      <a:r>
                        <a:rPr lang="en-IN" sz="1800" dirty="0"/>
                        <a:t>Description</a:t>
                      </a:r>
                      <a:endParaRPr lang="en-IN" sz="1600" dirty="0">
                        <a:solidFill>
                          <a:schemeClr val="tx1"/>
                        </a:solidFill>
                        <a:latin typeface="+mn-lt"/>
                        <a:ea typeface="Times New Roman"/>
                        <a:cs typeface="Times New Roman"/>
                      </a:endParaRPr>
                    </a:p>
                  </a:txBody>
                  <a:tcPr marL="76201" marR="76201" marT="76196" marB="76196"/>
                </a:tc>
                <a:extLst>
                  <a:ext uri="{0D108BD9-81ED-4DB2-BD59-A6C34878D82A}">
                    <a16:rowId xmlns:a16="http://schemas.microsoft.com/office/drawing/2014/main" val="10000"/>
                  </a:ext>
                </a:extLst>
              </a:tr>
              <a:tr h="656383">
                <a:tc>
                  <a:txBody>
                    <a:bodyPr/>
                    <a:lstStyle/>
                    <a:p>
                      <a:pPr algn="ctr">
                        <a:lnSpc>
                          <a:spcPct val="115000"/>
                        </a:lnSpc>
                        <a:spcBef>
                          <a:spcPts val="1125"/>
                        </a:spcBef>
                        <a:spcAft>
                          <a:spcPts val="1500"/>
                        </a:spcAft>
                      </a:pPr>
                      <a:r>
                        <a:rPr lang="en-IN" sz="2000" dirty="0"/>
                        <a:t>&amp;</a:t>
                      </a:r>
                      <a:endParaRPr lang="en-IN" sz="1800" dirty="0">
                        <a:solidFill>
                          <a:schemeClr val="bg1"/>
                        </a:solidFill>
                        <a:latin typeface="+mn-lt"/>
                        <a:ea typeface="Times New Roman"/>
                        <a:cs typeface="Times New Roman"/>
                      </a:endParaRPr>
                    </a:p>
                  </a:txBody>
                  <a:tcPr marL="76201" marR="76201" marT="76196" marB="76196"/>
                </a:tc>
                <a:tc>
                  <a:txBody>
                    <a:bodyPr/>
                    <a:lstStyle/>
                    <a:p>
                      <a:pPr algn="ctr">
                        <a:lnSpc>
                          <a:spcPct val="115000"/>
                        </a:lnSpc>
                        <a:spcBef>
                          <a:spcPts val="1125"/>
                        </a:spcBef>
                        <a:spcAft>
                          <a:spcPts val="1500"/>
                        </a:spcAft>
                      </a:pPr>
                      <a:r>
                        <a:rPr lang="en-IN" sz="2000"/>
                        <a:t>Bitwise AND</a:t>
                      </a:r>
                      <a:endParaRPr lang="en-IN" sz="1800">
                        <a:solidFill>
                          <a:schemeClr val="bg1"/>
                        </a:solidFill>
                        <a:latin typeface="+mn-lt"/>
                        <a:ea typeface="Times New Roman"/>
                        <a:cs typeface="Times New Roman"/>
                      </a:endParaRPr>
                    </a:p>
                  </a:txBody>
                  <a:tcPr marL="76201" marR="76201" marT="76196" marB="76196"/>
                </a:tc>
                <a:extLst>
                  <a:ext uri="{0D108BD9-81ED-4DB2-BD59-A6C34878D82A}">
                    <a16:rowId xmlns:a16="http://schemas.microsoft.com/office/drawing/2014/main" val="10001"/>
                  </a:ext>
                </a:extLst>
              </a:tr>
              <a:tr h="656383">
                <a:tc>
                  <a:txBody>
                    <a:bodyPr/>
                    <a:lstStyle/>
                    <a:p>
                      <a:pPr algn="ctr">
                        <a:lnSpc>
                          <a:spcPct val="115000"/>
                        </a:lnSpc>
                        <a:spcBef>
                          <a:spcPts val="1125"/>
                        </a:spcBef>
                        <a:spcAft>
                          <a:spcPts val="1500"/>
                        </a:spcAft>
                      </a:pPr>
                      <a:r>
                        <a:rPr lang="en-IN" sz="2000" dirty="0"/>
                        <a:t>|</a:t>
                      </a:r>
                      <a:endParaRPr lang="en-IN" sz="1800" dirty="0">
                        <a:solidFill>
                          <a:schemeClr val="bg1"/>
                        </a:solidFill>
                        <a:latin typeface="+mn-lt"/>
                        <a:ea typeface="Times New Roman"/>
                        <a:cs typeface="Times New Roman"/>
                      </a:endParaRPr>
                    </a:p>
                  </a:txBody>
                  <a:tcPr marL="76201" marR="76201" marT="76196" marB="76196"/>
                </a:tc>
                <a:tc>
                  <a:txBody>
                    <a:bodyPr/>
                    <a:lstStyle/>
                    <a:p>
                      <a:pPr algn="ctr">
                        <a:lnSpc>
                          <a:spcPct val="115000"/>
                        </a:lnSpc>
                        <a:spcBef>
                          <a:spcPts val="1125"/>
                        </a:spcBef>
                        <a:spcAft>
                          <a:spcPts val="1500"/>
                        </a:spcAft>
                      </a:pPr>
                      <a:r>
                        <a:rPr lang="en-IN" sz="2000"/>
                        <a:t>Bitwise OR</a:t>
                      </a:r>
                      <a:endParaRPr lang="en-IN" sz="1800">
                        <a:solidFill>
                          <a:schemeClr val="bg1"/>
                        </a:solidFill>
                        <a:latin typeface="+mn-lt"/>
                        <a:ea typeface="Times New Roman"/>
                        <a:cs typeface="Times New Roman"/>
                      </a:endParaRPr>
                    </a:p>
                  </a:txBody>
                  <a:tcPr marL="76201" marR="76201" marT="76196" marB="76196"/>
                </a:tc>
                <a:extLst>
                  <a:ext uri="{0D108BD9-81ED-4DB2-BD59-A6C34878D82A}">
                    <a16:rowId xmlns:a16="http://schemas.microsoft.com/office/drawing/2014/main" val="10002"/>
                  </a:ext>
                </a:extLst>
              </a:tr>
              <a:tr h="656383">
                <a:tc>
                  <a:txBody>
                    <a:bodyPr/>
                    <a:lstStyle/>
                    <a:p>
                      <a:pPr algn="ctr">
                        <a:lnSpc>
                          <a:spcPct val="115000"/>
                        </a:lnSpc>
                        <a:spcBef>
                          <a:spcPts val="1125"/>
                        </a:spcBef>
                        <a:spcAft>
                          <a:spcPts val="1500"/>
                        </a:spcAft>
                      </a:pPr>
                      <a:r>
                        <a:rPr lang="en-IN" sz="2000"/>
                        <a:t>^</a:t>
                      </a:r>
                      <a:endParaRPr lang="en-IN" sz="1800">
                        <a:solidFill>
                          <a:schemeClr val="bg1"/>
                        </a:solidFill>
                        <a:latin typeface="+mn-lt"/>
                        <a:ea typeface="Times New Roman"/>
                        <a:cs typeface="Times New Roman"/>
                      </a:endParaRPr>
                    </a:p>
                  </a:txBody>
                  <a:tcPr marL="76201" marR="76201" marT="76196" marB="76196"/>
                </a:tc>
                <a:tc>
                  <a:txBody>
                    <a:bodyPr/>
                    <a:lstStyle/>
                    <a:p>
                      <a:pPr algn="ctr">
                        <a:lnSpc>
                          <a:spcPct val="115000"/>
                        </a:lnSpc>
                        <a:spcBef>
                          <a:spcPts val="1125"/>
                        </a:spcBef>
                        <a:spcAft>
                          <a:spcPts val="1500"/>
                        </a:spcAft>
                      </a:pPr>
                      <a:r>
                        <a:rPr lang="en-IN" sz="2000"/>
                        <a:t>Bitwise exclusive OR</a:t>
                      </a:r>
                      <a:endParaRPr lang="en-IN" sz="1800">
                        <a:solidFill>
                          <a:schemeClr val="bg1"/>
                        </a:solidFill>
                        <a:latin typeface="+mn-lt"/>
                        <a:ea typeface="Times New Roman"/>
                        <a:cs typeface="Times New Roman"/>
                      </a:endParaRPr>
                    </a:p>
                  </a:txBody>
                  <a:tcPr marL="76201" marR="76201" marT="76196" marB="76196"/>
                </a:tc>
                <a:extLst>
                  <a:ext uri="{0D108BD9-81ED-4DB2-BD59-A6C34878D82A}">
                    <a16:rowId xmlns:a16="http://schemas.microsoft.com/office/drawing/2014/main" val="10003"/>
                  </a:ext>
                </a:extLst>
              </a:tr>
              <a:tr h="656383">
                <a:tc>
                  <a:txBody>
                    <a:bodyPr/>
                    <a:lstStyle/>
                    <a:p>
                      <a:pPr algn="ctr">
                        <a:lnSpc>
                          <a:spcPct val="115000"/>
                        </a:lnSpc>
                        <a:spcBef>
                          <a:spcPts val="1125"/>
                        </a:spcBef>
                        <a:spcAft>
                          <a:spcPts val="1500"/>
                        </a:spcAft>
                      </a:pPr>
                      <a:r>
                        <a:rPr lang="en-IN" sz="2000"/>
                        <a:t>&lt;&lt;</a:t>
                      </a:r>
                      <a:endParaRPr lang="en-IN" sz="1800">
                        <a:solidFill>
                          <a:schemeClr val="bg1"/>
                        </a:solidFill>
                        <a:latin typeface="+mn-lt"/>
                        <a:ea typeface="Times New Roman"/>
                        <a:cs typeface="Times New Roman"/>
                      </a:endParaRPr>
                    </a:p>
                  </a:txBody>
                  <a:tcPr marL="76201" marR="76201" marT="76196" marB="76196"/>
                </a:tc>
                <a:tc>
                  <a:txBody>
                    <a:bodyPr/>
                    <a:lstStyle/>
                    <a:p>
                      <a:pPr algn="ctr">
                        <a:lnSpc>
                          <a:spcPct val="115000"/>
                        </a:lnSpc>
                        <a:spcBef>
                          <a:spcPts val="1125"/>
                        </a:spcBef>
                        <a:spcAft>
                          <a:spcPts val="1500"/>
                        </a:spcAft>
                      </a:pPr>
                      <a:r>
                        <a:rPr lang="en-IN" sz="2000"/>
                        <a:t>left shift</a:t>
                      </a:r>
                      <a:endParaRPr lang="en-IN" sz="1800">
                        <a:solidFill>
                          <a:schemeClr val="bg1"/>
                        </a:solidFill>
                        <a:latin typeface="+mn-lt"/>
                        <a:ea typeface="Times New Roman"/>
                        <a:cs typeface="Times New Roman"/>
                      </a:endParaRPr>
                    </a:p>
                  </a:txBody>
                  <a:tcPr marL="76201" marR="76201" marT="76196" marB="76196"/>
                </a:tc>
                <a:extLst>
                  <a:ext uri="{0D108BD9-81ED-4DB2-BD59-A6C34878D82A}">
                    <a16:rowId xmlns:a16="http://schemas.microsoft.com/office/drawing/2014/main" val="10004"/>
                  </a:ext>
                </a:extLst>
              </a:tr>
              <a:tr h="656383">
                <a:tc>
                  <a:txBody>
                    <a:bodyPr/>
                    <a:lstStyle/>
                    <a:p>
                      <a:pPr algn="ctr">
                        <a:lnSpc>
                          <a:spcPct val="115000"/>
                        </a:lnSpc>
                        <a:spcBef>
                          <a:spcPts val="1125"/>
                        </a:spcBef>
                        <a:spcAft>
                          <a:spcPts val="1500"/>
                        </a:spcAft>
                      </a:pPr>
                      <a:r>
                        <a:rPr lang="en-IN" sz="2000"/>
                        <a:t>&gt;&gt;</a:t>
                      </a:r>
                      <a:endParaRPr lang="en-IN" sz="1800">
                        <a:solidFill>
                          <a:schemeClr val="bg1"/>
                        </a:solidFill>
                        <a:latin typeface="+mn-lt"/>
                        <a:ea typeface="Times New Roman"/>
                        <a:cs typeface="Times New Roman"/>
                      </a:endParaRPr>
                    </a:p>
                  </a:txBody>
                  <a:tcPr marL="76201" marR="76201" marT="76196" marB="76196"/>
                </a:tc>
                <a:tc>
                  <a:txBody>
                    <a:bodyPr/>
                    <a:lstStyle/>
                    <a:p>
                      <a:pPr algn="ctr">
                        <a:lnSpc>
                          <a:spcPct val="115000"/>
                        </a:lnSpc>
                        <a:spcBef>
                          <a:spcPts val="1125"/>
                        </a:spcBef>
                        <a:spcAft>
                          <a:spcPts val="1500"/>
                        </a:spcAft>
                      </a:pPr>
                      <a:r>
                        <a:rPr lang="en-IN" sz="2000" dirty="0"/>
                        <a:t>right shift</a:t>
                      </a:r>
                      <a:endParaRPr lang="en-IN" sz="1800" dirty="0">
                        <a:solidFill>
                          <a:schemeClr val="bg1"/>
                        </a:solidFill>
                        <a:latin typeface="+mn-lt"/>
                        <a:ea typeface="Times New Roman"/>
                        <a:cs typeface="Times New Roman"/>
                      </a:endParaRPr>
                    </a:p>
                  </a:txBody>
                  <a:tcPr marL="76201" marR="76201" marT="76196" marB="7619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9671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5288-809E-4066-A267-C0321F28C4EE}"/>
              </a:ext>
            </a:extLst>
          </p:cNvPr>
          <p:cNvSpPr>
            <a:spLocks noGrp="1"/>
          </p:cNvSpPr>
          <p:nvPr>
            <p:ph type="title"/>
          </p:nvPr>
        </p:nvSpPr>
        <p:spPr/>
        <p:txBody>
          <a:bodyPr/>
          <a:lstStyle/>
          <a:p>
            <a:r>
              <a:rPr lang="en-IN" altLang="en-US" sz="4400" b="1" dirty="0">
                <a:solidFill>
                  <a:srgbClr val="FFC000"/>
                </a:solidFill>
              </a:rPr>
              <a:t>Now lets see truth table for bitwise &amp;, | and ^</a:t>
            </a:r>
            <a:endParaRPr lang="en-IN" dirty="0"/>
          </a:p>
        </p:txBody>
      </p:sp>
      <p:graphicFrame>
        <p:nvGraphicFramePr>
          <p:cNvPr id="4" name="Content Placeholder 4">
            <a:extLst>
              <a:ext uri="{FF2B5EF4-FFF2-40B4-BE49-F238E27FC236}">
                <a16:creationId xmlns:a16="http://schemas.microsoft.com/office/drawing/2014/main" id="{9E3B5147-FEC1-41BF-850C-D0A3D25C33DF}"/>
              </a:ext>
            </a:extLst>
          </p:cNvPr>
          <p:cNvGraphicFramePr>
            <a:graphicFrameLocks/>
          </p:cNvGraphicFramePr>
          <p:nvPr/>
        </p:nvGraphicFramePr>
        <p:xfrm>
          <a:off x="779463" y="2011363"/>
          <a:ext cx="10480675" cy="3667126"/>
        </p:xfrm>
        <a:graphic>
          <a:graphicData uri="http://schemas.openxmlformats.org/drawingml/2006/table">
            <a:tbl>
              <a:tblPr firstRow="1" bandRow="1">
                <a:tableStyleId>{7DF18680-E054-41AD-8BC1-D1AEF772440D}</a:tableStyleId>
              </a:tblPr>
              <a:tblGrid>
                <a:gridCol w="1924577">
                  <a:extLst>
                    <a:ext uri="{9D8B030D-6E8A-4147-A177-3AD203B41FA5}">
                      <a16:colId xmlns:a16="http://schemas.microsoft.com/office/drawing/2014/main" val="20000"/>
                    </a:ext>
                  </a:extLst>
                </a:gridCol>
                <a:gridCol w="2011663">
                  <a:extLst>
                    <a:ext uri="{9D8B030D-6E8A-4147-A177-3AD203B41FA5}">
                      <a16:colId xmlns:a16="http://schemas.microsoft.com/office/drawing/2014/main" val="20001"/>
                    </a:ext>
                  </a:extLst>
                </a:gridCol>
                <a:gridCol w="2246792">
                  <a:extLst>
                    <a:ext uri="{9D8B030D-6E8A-4147-A177-3AD203B41FA5}">
                      <a16:colId xmlns:a16="http://schemas.microsoft.com/office/drawing/2014/main" val="20002"/>
                    </a:ext>
                  </a:extLst>
                </a:gridCol>
                <a:gridCol w="2194541">
                  <a:extLst>
                    <a:ext uri="{9D8B030D-6E8A-4147-A177-3AD203B41FA5}">
                      <a16:colId xmlns:a16="http://schemas.microsoft.com/office/drawing/2014/main" val="20003"/>
                    </a:ext>
                  </a:extLst>
                </a:gridCol>
                <a:gridCol w="2103102">
                  <a:extLst>
                    <a:ext uri="{9D8B030D-6E8A-4147-A177-3AD203B41FA5}">
                      <a16:colId xmlns:a16="http://schemas.microsoft.com/office/drawing/2014/main" val="20004"/>
                    </a:ext>
                  </a:extLst>
                </a:gridCol>
              </a:tblGrid>
              <a:tr h="644730">
                <a:tc>
                  <a:txBody>
                    <a:bodyPr/>
                    <a:lstStyle/>
                    <a:p>
                      <a:pPr algn="ctr">
                        <a:lnSpc>
                          <a:spcPct val="115000"/>
                        </a:lnSpc>
                        <a:spcBef>
                          <a:spcPts val="1125"/>
                        </a:spcBef>
                        <a:spcAft>
                          <a:spcPts val="1500"/>
                        </a:spcAft>
                      </a:pPr>
                      <a:r>
                        <a:rPr lang="en-IN" sz="1800" dirty="0"/>
                        <a:t>A</a:t>
                      </a:r>
                      <a:endParaRPr lang="en-IN" sz="1100" dirty="0">
                        <a:solidFill>
                          <a:schemeClr val="tx1"/>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1800" dirty="0"/>
                        <a:t>B</a:t>
                      </a:r>
                      <a:endParaRPr lang="en-IN" sz="1600" dirty="0">
                        <a:solidFill>
                          <a:schemeClr val="tx1"/>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1600" dirty="0"/>
                        <a:t>A&amp;B</a:t>
                      </a:r>
                      <a:endParaRPr lang="en-IN" sz="1600" dirty="0">
                        <a:solidFill>
                          <a:schemeClr val="tx1"/>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1800" dirty="0"/>
                        <a:t>A | B</a:t>
                      </a:r>
                      <a:endParaRPr lang="en-IN" sz="1100" dirty="0">
                        <a:solidFill>
                          <a:schemeClr val="tx1"/>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1800"/>
                        <a:t>A^B</a:t>
                      </a:r>
                      <a:endParaRPr lang="en-IN" sz="1100" dirty="0">
                        <a:solidFill>
                          <a:schemeClr val="tx1"/>
                        </a:solidFill>
                        <a:latin typeface="+mn-lt"/>
                        <a:ea typeface="Times New Roman"/>
                        <a:cs typeface="Times New Roman"/>
                      </a:endParaRPr>
                    </a:p>
                  </a:txBody>
                  <a:tcPr marL="76199" marR="76199" marT="76202" marB="76202"/>
                </a:tc>
                <a:extLst>
                  <a:ext uri="{0D108BD9-81ED-4DB2-BD59-A6C34878D82A}">
                    <a16:rowId xmlns:a16="http://schemas.microsoft.com/office/drawing/2014/main" val="10000"/>
                  </a:ext>
                </a:extLst>
              </a:tr>
              <a:tr h="755599">
                <a:tc>
                  <a:txBody>
                    <a:bodyPr/>
                    <a:lstStyle/>
                    <a:p>
                      <a:pPr algn="ctr">
                        <a:lnSpc>
                          <a:spcPct val="115000"/>
                        </a:lnSpc>
                        <a:spcBef>
                          <a:spcPts val="1125"/>
                        </a:spcBef>
                        <a:spcAft>
                          <a:spcPts val="1500"/>
                        </a:spcAft>
                      </a:pPr>
                      <a:r>
                        <a:rPr lang="en-IN" sz="2400" dirty="0"/>
                        <a:t>0</a:t>
                      </a:r>
                      <a:endParaRPr lang="en-IN" sz="2000" dirty="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0</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0</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0</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0</a:t>
                      </a:r>
                      <a:endParaRPr lang="en-IN" sz="2000">
                        <a:solidFill>
                          <a:schemeClr val="bg2"/>
                        </a:solidFill>
                        <a:latin typeface="+mn-lt"/>
                        <a:ea typeface="Times New Roman"/>
                        <a:cs typeface="Times New Roman"/>
                      </a:endParaRPr>
                    </a:p>
                  </a:txBody>
                  <a:tcPr marL="76199" marR="76199" marT="76202" marB="76202"/>
                </a:tc>
                <a:extLst>
                  <a:ext uri="{0D108BD9-81ED-4DB2-BD59-A6C34878D82A}">
                    <a16:rowId xmlns:a16="http://schemas.microsoft.com/office/drawing/2014/main" val="10001"/>
                  </a:ext>
                </a:extLst>
              </a:tr>
              <a:tr h="755599">
                <a:tc>
                  <a:txBody>
                    <a:bodyPr/>
                    <a:lstStyle/>
                    <a:p>
                      <a:pPr algn="ctr">
                        <a:lnSpc>
                          <a:spcPct val="115000"/>
                        </a:lnSpc>
                        <a:spcBef>
                          <a:spcPts val="1125"/>
                        </a:spcBef>
                        <a:spcAft>
                          <a:spcPts val="1500"/>
                        </a:spcAft>
                      </a:pPr>
                      <a:r>
                        <a:rPr lang="en-IN" sz="2400"/>
                        <a:t>0</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1</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0</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1</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1</a:t>
                      </a:r>
                      <a:endParaRPr lang="en-IN" sz="2000">
                        <a:solidFill>
                          <a:schemeClr val="bg2"/>
                        </a:solidFill>
                        <a:latin typeface="+mn-lt"/>
                        <a:ea typeface="Times New Roman"/>
                        <a:cs typeface="Times New Roman"/>
                      </a:endParaRPr>
                    </a:p>
                  </a:txBody>
                  <a:tcPr marL="76199" marR="76199" marT="76202" marB="76202"/>
                </a:tc>
                <a:extLst>
                  <a:ext uri="{0D108BD9-81ED-4DB2-BD59-A6C34878D82A}">
                    <a16:rowId xmlns:a16="http://schemas.microsoft.com/office/drawing/2014/main" val="10002"/>
                  </a:ext>
                </a:extLst>
              </a:tr>
              <a:tr h="755599">
                <a:tc>
                  <a:txBody>
                    <a:bodyPr/>
                    <a:lstStyle/>
                    <a:p>
                      <a:pPr algn="ctr">
                        <a:lnSpc>
                          <a:spcPct val="115000"/>
                        </a:lnSpc>
                        <a:spcBef>
                          <a:spcPts val="1125"/>
                        </a:spcBef>
                        <a:spcAft>
                          <a:spcPts val="1500"/>
                        </a:spcAft>
                      </a:pPr>
                      <a:r>
                        <a:rPr lang="en-IN" sz="2400"/>
                        <a:t>1</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0</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0</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1</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1</a:t>
                      </a:r>
                      <a:endParaRPr lang="en-IN" sz="2000">
                        <a:solidFill>
                          <a:schemeClr val="bg2"/>
                        </a:solidFill>
                        <a:latin typeface="+mn-lt"/>
                        <a:ea typeface="Times New Roman"/>
                        <a:cs typeface="Times New Roman"/>
                      </a:endParaRPr>
                    </a:p>
                  </a:txBody>
                  <a:tcPr marL="76199" marR="76199" marT="76202" marB="76202"/>
                </a:tc>
                <a:extLst>
                  <a:ext uri="{0D108BD9-81ED-4DB2-BD59-A6C34878D82A}">
                    <a16:rowId xmlns:a16="http://schemas.microsoft.com/office/drawing/2014/main" val="10003"/>
                  </a:ext>
                </a:extLst>
              </a:tr>
              <a:tr h="755599">
                <a:tc>
                  <a:txBody>
                    <a:bodyPr/>
                    <a:lstStyle/>
                    <a:p>
                      <a:pPr algn="ctr">
                        <a:lnSpc>
                          <a:spcPct val="115000"/>
                        </a:lnSpc>
                        <a:spcBef>
                          <a:spcPts val="1125"/>
                        </a:spcBef>
                        <a:spcAft>
                          <a:spcPts val="1500"/>
                        </a:spcAft>
                      </a:pPr>
                      <a:r>
                        <a:rPr lang="en-IN" sz="2400"/>
                        <a:t>1</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dirty="0"/>
                        <a:t>1</a:t>
                      </a:r>
                      <a:endParaRPr lang="en-IN" sz="2000" dirty="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1</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a:t>1</a:t>
                      </a:r>
                      <a:endParaRPr lang="en-IN" sz="2000">
                        <a:solidFill>
                          <a:schemeClr val="bg2"/>
                        </a:solidFill>
                        <a:latin typeface="+mn-lt"/>
                        <a:ea typeface="Times New Roman"/>
                        <a:cs typeface="Times New Roman"/>
                      </a:endParaRPr>
                    </a:p>
                  </a:txBody>
                  <a:tcPr marL="76199" marR="76199" marT="76202" marB="76202"/>
                </a:tc>
                <a:tc>
                  <a:txBody>
                    <a:bodyPr/>
                    <a:lstStyle/>
                    <a:p>
                      <a:pPr algn="ctr">
                        <a:lnSpc>
                          <a:spcPct val="115000"/>
                        </a:lnSpc>
                        <a:spcBef>
                          <a:spcPts val="1125"/>
                        </a:spcBef>
                        <a:spcAft>
                          <a:spcPts val="1500"/>
                        </a:spcAft>
                      </a:pPr>
                      <a:r>
                        <a:rPr lang="en-IN" sz="2400" dirty="0"/>
                        <a:t>0</a:t>
                      </a:r>
                      <a:endParaRPr lang="en-IN" sz="2000" dirty="0">
                        <a:solidFill>
                          <a:schemeClr val="bg2"/>
                        </a:solidFill>
                        <a:latin typeface="+mn-lt"/>
                        <a:ea typeface="Times New Roman"/>
                        <a:cs typeface="Times New Roman"/>
                      </a:endParaRPr>
                    </a:p>
                  </a:txBody>
                  <a:tcPr marL="76199" marR="76199" marT="76202" marB="76202"/>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3450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AAB9-9B5F-4B65-9DFA-367316EC4C36}"/>
              </a:ext>
            </a:extLst>
          </p:cNvPr>
          <p:cNvSpPr>
            <a:spLocks noGrp="1"/>
          </p:cNvSpPr>
          <p:nvPr>
            <p:ph type="title"/>
          </p:nvPr>
        </p:nvSpPr>
        <p:spPr/>
        <p:txBody>
          <a:bodyPr/>
          <a:lstStyle/>
          <a:p>
            <a:r>
              <a:rPr lang="en-IN" altLang="en-US" sz="4400" b="1" dirty="0">
                <a:solidFill>
                  <a:srgbClr val="FFC000"/>
                </a:solidFill>
              </a:rPr>
              <a:t>5. Assignment operators</a:t>
            </a:r>
            <a:endParaRPr lang="en-IN" dirty="0"/>
          </a:p>
        </p:txBody>
      </p:sp>
      <p:sp>
        <p:nvSpPr>
          <p:cNvPr id="3" name="Content Placeholder 2">
            <a:extLst>
              <a:ext uri="{FF2B5EF4-FFF2-40B4-BE49-F238E27FC236}">
                <a16:creationId xmlns:a16="http://schemas.microsoft.com/office/drawing/2014/main" id="{E4330CEE-F46B-4447-9340-6457410348B2}"/>
              </a:ext>
            </a:extLst>
          </p:cNvPr>
          <p:cNvSpPr>
            <a:spLocks noGrp="1"/>
          </p:cNvSpPr>
          <p:nvPr>
            <p:ph idx="1"/>
          </p:nvPr>
        </p:nvSpPr>
        <p:spPr/>
        <p:txBody>
          <a:bodyPr/>
          <a:lstStyle/>
          <a:p>
            <a:endParaRPr lang="en-IN"/>
          </a:p>
        </p:txBody>
      </p:sp>
      <p:graphicFrame>
        <p:nvGraphicFramePr>
          <p:cNvPr id="4" name="Content Placeholder 4">
            <a:extLst>
              <a:ext uri="{FF2B5EF4-FFF2-40B4-BE49-F238E27FC236}">
                <a16:creationId xmlns:a16="http://schemas.microsoft.com/office/drawing/2014/main" id="{6A789813-A6CD-46A4-B453-35152B2D0F2D}"/>
              </a:ext>
            </a:extLst>
          </p:cNvPr>
          <p:cNvGraphicFramePr>
            <a:graphicFrameLocks/>
          </p:cNvGraphicFramePr>
          <p:nvPr/>
        </p:nvGraphicFramePr>
        <p:xfrm>
          <a:off x="609600" y="1619250"/>
          <a:ext cx="10972800" cy="4711699"/>
        </p:xfrm>
        <a:graphic>
          <a:graphicData uri="http://schemas.openxmlformats.org/drawingml/2006/table">
            <a:tbl>
              <a:tblPr firstRow="1" bandRow="1">
                <a:tableStyleId>{7DF18680-E054-41AD-8BC1-D1AEF772440D}</a:tableStyleId>
              </a:tblPr>
              <a:tblGrid>
                <a:gridCol w="2094411">
                  <a:extLst>
                    <a:ext uri="{9D8B030D-6E8A-4147-A177-3AD203B41FA5}">
                      <a16:colId xmlns:a16="http://schemas.microsoft.com/office/drawing/2014/main" val="20000"/>
                    </a:ext>
                  </a:extLst>
                </a:gridCol>
                <a:gridCol w="5220789">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426727">
                <a:tc>
                  <a:txBody>
                    <a:bodyPr/>
                    <a:lstStyle/>
                    <a:p>
                      <a:pPr algn="ctr">
                        <a:lnSpc>
                          <a:spcPct val="115000"/>
                        </a:lnSpc>
                        <a:spcBef>
                          <a:spcPts val="1125"/>
                        </a:spcBef>
                        <a:spcAft>
                          <a:spcPts val="1500"/>
                        </a:spcAft>
                      </a:pPr>
                      <a:r>
                        <a:rPr lang="en-IN" sz="1600" dirty="0"/>
                        <a:t>Operator</a:t>
                      </a:r>
                      <a:endParaRPr lang="en-IN" sz="1100" dirty="0">
                        <a:solidFill>
                          <a:schemeClr val="tx1"/>
                        </a:solidFill>
                        <a:latin typeface="+mn-lt"/>
                        <a:ea typeface="Times New Roman"/>
                        <a:cs typeface="Times New Roman"/>
                      </a:endParaRPr>
                    </a:p>
                  </a:txBody>
                  <a:tcPr marL="76200" marR="76200" marT="78107" marB="78107"/>
                </a:tc>
                <a:tc>
                  <a:txBody>
                    <a:bodyPr/>
                    <a:lstStyle/>
                    <a:p>
                      <a:pPr algn="ctr">
                        <a:lnSpc>
                          <a:spcPct val="115000"/>
                        </a:lnSpc>
                        <a:spcBef>
                          <a:spcPts val="1125"/>
                        </a:spcBef>
                        <a:spcAft>
                          <a:spcPts val="1500"/>
                        </a:spcAft>
                      </a:pPr>
                      <a:r>
                        <a:rPr lang="en-IN" sz="1600" dirty="0"/>
                        <a:t>Description</a:t>
                      </a:r>
                      <a:endParaRPr lang="en-IN" sz="1400" dirty="0">
                        <a:solidFill>
                          <a:schemeClr val="tx1"/>
                        </a:solidFill>
                        <a:latin typeface="+mn-lt"/>
                        <a:ea typeface="Times New Roman"/>
                        <a:cs typeface="Times New Roman"/>
                      </a:endParaRPr>
                    </a:p>
                  </a:txBody>
                  <a:tcPr marL="76200" marR="76200" marT="78107" marB="78107"/>
                </a:tc>
                <a:tc>
                  <a:txBody>
                    <a:bodyPr/>
                    <a:lstStyle/>
                    <a:p>
                      <a:pPr algn="ctr">
                        <a:lnSpc>
                          <a:spcPct val="115000"/>
                        </a:lnSpc>
                        <a:spcBef>
                          <a:spcPts val="1125"/>
                        </a:spcBef>
                        <a:spcAft>
                          <a:spcPts val="1500"/>
                        </a:spcAft>
                      </a:pPr>
                      <a:r>
                        <a:rPr lang="en-IN" sz="1600" dirty="0"/>
                        <a:t>Example</a:t>
                      </a:r>
                      <a:endParaRPr lang="en-IN" sz="1100" dirty="0">
                        <a:solidFill>
                          <a:schemeClr val="tx1"/>
                        </a:solidFill>
                        <a:latin typeface="+mn-lt"/>
                        <a:ea typeface="Times New Roman"/>
                        <a:cs typeface="Times New Roman"/>
                      </a:endParaRPr>
                    </a:p>
                  </a:txBody>
                  <a:tcPr marL="76200" marR="76200" marT="78107" marB="78107"/>
                </a:tc>
                <a:extLst>
                  <a:ext uri="{0D108BD9-81ED-4DB2-BD59-A6C34878D82A}">
                    <a16:rowId xmlns:a16="http://schemas.microsoft.com/office/drawing/2014/main" val="10000"/>
                  </a:ext>
                </a:extLst>
              </a:tr>
              <a:tr h="714162">
                <a:tc>
                  <a:txBody>
                    <a:bodyPr/>
                    <a:lstStyle/>
                    <a:p>
                      <a:pPr algn="ctr">
                        <a:lnSpc>
                          <a:spcPct val="115000"/>
                        </a:lnSpc>
                        <a:spcBef>
                          <a:spcPts val="1125"/>
                        </a:spcBef>
                        <a:spcAft>
                          <a:spcPts val="1500"/>
                        </a:spcAft>
                      </a:pPr>
                      <a:r>
                        <a:rPr lang="en-IN" sz="1800" dirty="0"/>
                        <a:t>=</a:t>
                      </a:r>
                      <a:endParaRPr lang="en-IN" sz="1600" dirty="0">
                        <a:latin typeface="+mn-lt"/>
                        <a:ea typeface="Times New Roman"/>
                        <a:cs typeface="Times New Roman"/>
                      </a:endParaRPr>
                    </a:p>
                  </a:txBody>
                  <a:tcPr marL="76200" marR="76200" marT="78107" marB="78107"/>
                </a:tc>
                <a:tc>
                  <a:txBody>
                    <a:bodyPr/>
                    <a:lstStyle/>
                    <a:p>
                      <a:pPr algn="l">
                        <a:lnSpc>
                          <a:spcPct val="115000"/>
                        </a:lnSpc>
                        <a:spcBef>
                          <a:spcPts val="1125"/>
                        </a:spcBef>
                        <a:spcAft>
                          <a:spcPts val="1500"/>
                        </a:spcAft>
                      </a:pPr>
                      <a:r>
                        <a:rPr lang="en-IN" sz="1600" dirty="0"/>
                        <a:t>assigns values from right side operands to left side operand</a:t>
                      </a:r>
                      <a:endParaRPr lang="en-IN" sz="1400" dirty="0">
                        <a:latin typeface="+mn-lt"/>
                        <a:ea typeface="Times New Roman"/>
                        <a:cs typeface="Times New Roman"/>
                      </a:endParaRPr>
                    </a:p>
                  </a:txBody>
                  <a:tcPr marL="76200" marR="76200" marT="78107" marB="78107"/>
                </a:tc>
                <a:tc>
                  <a:txBody>
                    <a:bodyPr/>
                    <a:lstStyle/>
                    <a:p>
                      <a:pPr algn="l">
                        <a:lnSpc>
                          <a:spcPct val="115000"/>
                        </a:lnSpc>
                        <a:spcBef>
                          <a:spcPts val="1125"/>
                        </a:spcBef>
                        <a:spcAft>
                          <a:spcPts val="1500"/>
                        </a:spcAft>
                      </a:pPr>
                      <a:r>
                        <a:rPr lang="en-IN" sz="1800" dirty="0"/>
                        <a:t>a=b</a:t>
                      </a:r>
                      <a:endParaRPr lang="en-IN" sz="1600" dirty="0">
                        <a:latin typeface="+mn-lt"/>
                        <a:ea typeface="Times New Roman"/>
                        <a:cs typeface="Times New Roman"/>
                      </a:endParaRPr>
                    </a:p>
                  </a:txBody>
                  <a:tcPr marL="76200" marR="76200" marT="78107" marB="78107"/>
                </a:tc>
                <a:extLst>
                  <a:ext uri="{0D108BD9-81ED-4DB2-BD59-A6C34878D82A}">
                    <a16:rowId xmlns:a16="http://schemas.microsoft.com/office/drawing/2014/main" val="10001"/>
                  </a:ext>
                </a:extLst>
              </a:tr>
              <a:tr h="714162">
                <a:tc>
                  <a:txBody>
                    <a:bodyPr/>
                    <a:lstStyle/>
                    <a:p>
                      <a:pPr algn="ctr">
                        <a:lnSpc>
                          <a:spcPct val="115000"/>
                        </a:lnSpc>
                        <a:spcBef>
                          <a:spcPts val="1125"/>
                        </a:spcBef>
                        <a:spcAft>
                          <a:spcPts val="1500"/>
                        </a:spcAft>
                      </a:pPr>
                      <a:r>
                        <a:rPr lang="en-IN" sz="1800"/>
                        <a:t>+=</a:t>
                      </a:r>
                      <a:endParaRPr lang="en-IN" sz="1600">
                        <a:latin typeface="+mn-lt"/>
                        <a:ea typeface="Times New Roman"/>
                        <a:cs typeface="Times New Roman"/>
                      </a:endParaRPr>
                    </a:p>
                  </a:txBody>
                  <a:tcPr marL="76200" marR="76200" marT="78107" marB="78107"/>
                </a:tc>
                <a:tc>
                  <a:txBody>
                    <a:bodyPr/>
                    <a:lstStyle/>
                    <a:p>
                      <a:pPr algn="l">
                        <a:lnSpc>
                          <a:spcPct val="115000"/>
                        </a:lnSpc>
                        <a:spcBef>
                          <a:spcPts val="1125"/>
                        </a:spcBef>
                        <a:spcAft>
                          <a:spcPts val="1500"/>
                        </a:spcAft>
                      </a:pPr>
                      <a:r>
                        <a:rPr lang="en-IN" sz="1600" dirty="0"/>
                        <a:t>adds right operand to the left operand and assign the result to left</a:t>
                      </a:r>
                      <a:endParaRPr lang="en-IN" sz="1400" dirty="0">
                        <a:latin typeface="+mn-lt"/>
                        <a:ea typeface="Times New Roman"/>
                        <a:cs typeface="Times New Roman"/>
                      </a:endParaRPr>
                    </a:p>
                  </a:txBody>
                  <a:tcPr marL="76200" marR="76200" marT="78107" marB="78107"/>
                </a:tc>
                <a:tc>
                  <a:txBody>
                    <a:bodyPr/>
                    <a:lstStyle/>
                    <a:p>
                      <a:pPr algn="l">
                        <a:lnSpc>
                          <a:spcPct val="115000"/>
                        </a:lnSpc>
                        <a:spcBef>
                          <a:spcPts val="1125"/>
                        </a:spcBef>
                        <a:spcAft>
                          <a:spcPts val="1500"/>
                        </a:spcAft>
                      </a:pPr>
                      <a:r>
                        <a:rPr lang="en-IN" sz="1800" dirty="0"/>
                        <a:t>a+=b is same as a=a + b</a:t>
                      </a:r>
                      <a:endParaRPr lang="en-IN" sz="1600" dirty="0">
                        <a:latin typeface="+mn-lt"/>
                        <a:ea typeface="Times New Roman"/>
                        <a:cs typeface="Times New Roman"/>
                      </a:endParaRPr>
                    </a:p>
                  </a:txBody>
                  <a:tcPr marL="76200" marR="76200" marT="78107" marB="78107"/>
                </a:tc>
                <a:extLst>
                  <a:ext uri="{0D108BD9-81ED-4DB2-BD59-A6C34878D82A}">
                    <a16:rowId xmlns:a16="http://schemas.microsoft.com/office/drawing/2014/main" val="10002"/>
                  </a:ext>
                </a:extLst>
              </a:tr>
              <a:tr h="714162">
                <a:tc>
                  <a:txBody>
                    <a:bodyPr/>
                    <a:lstStyle/>
                    <a:p>
                      <a:pPr algn="ctr">
                        <a:lnSpc>
                          <a:spcPct val="115000"/>
                        </a:lnSpc>
                        <a:spcBef>
                          <a:spcPts val="1125"/>
                        </a:spcBef>
                        <a:spcAft>
                          <a:spcPts val="1500"/>
                        </a:spcAft>
                      </a:pPr>
                      <a:r>
                        <a:rPr lang="en-IN" sz="1800"/>
                        <a:t>-=</a:t>
                      </a:r>
                      <a:endParaRPr lang="en-IN" sz="1600">
                        <a:latin typeface="+mn-lt"/>
                        <a:ea typeface="Times New Roman"/>
                        <a:cs typeface="Times New Roman"/>
                      </a:endParaRPr>
                    </a:p>
                  </a:txBody>
                  <a:tcPr marL="76200" marR="76200" marT="78107" marB="78107"/>
                </a:tc>
                <a:tc>
                  <a:txBody>
                    <a:bodyPr/>
                    <a:lstStyle/>
                    <a:p>
                      <a:pPr algn="l">
                        <a:lnSpc>
                          <a:spcPct val="115000"/>
                        </a:lnSpc>
                        <a:spcBef>
                          <a:spcPts val="1125"/>
                        </a:spcBef>
                        <a:spcAft>
                          <a:spcPts val="1500"/>
                        </a:spcAft>
                      </a:pPr>
                      <a:r>
                        <a:rPr lang="en-IN" sz="1600" dirty="0"/>
                        <a:t>subtracts right operand from the left operand and assign the result to left operand</a:t>
                      </a:r>
                      <a:endParaRPr lang="en-IN" sz="1400" dirty="0">
                        <a:latin typeface="+mn-lt"/>
                        <a:ea typeface="Times New Roman"/>
                        <a:cs typeface="Times New Roman"/>
                      </a:endParaRPr>
                    </a:p>
                  </a:txBody>
                  <a:tcPr marL="76200" marR="76200" marT="78107" marB="78107"/>
                </a:tc>
                <a:tc>
                  <a:txBody>
                    <a:bodyPr/>
                    <a:lstStyle/>
                    <a:p>
                      <a:pPr marL="342900" lvl="0" indent="-342900" algn="l">
                        <a:lnSpc>
                          <a:spcPct val="115000"/>
                        </a:lnSpc>
                        <a:spcBef>
                          <a:spcPts val="1125"/>
                        </a:spcBef>
                        <a:spcAft>
                          <a:spcPts val="1500"/>
                        </a:spcAft>
                        <a:buFont typeface="+mj-lt"/>
                        <a:buAutoNum type="alphaLcPeriod"/>
                      </a:pPr>
                      <a:r>
                        <a:rPr lang="en-IN" sz="1800" dirty="0"/>
                        <a:t>=b is same as a=a-b</a:t>
                      </a:r>
                      <a:endParaRPr lang="en-IN" sz="1600" dirty="0">
                        <a:latin typeface="+mn-lt"/>
                        <a:ea typeface="Times New Roman"/>
                        <a:cs typeface="Times New Roman"/>
                      </a:endParaRPr>
                    </a:p>
                  </a:txBody>
                  <a:tcPr marL="76200" marR="76200" marT="78107" marB="78107"/>
                </a:tc>
                <a:extLst>
                  <a:ext uri="{0D108BD9-81ED-4DB2-BD59-A6C34878D82A}">
                    <a16:rowId xmlns:a16="http://schemas.microsoft.com/office/drawing/2014/main" val="10003"/>
                  </a:ext>
                </a:extLst>
              </a:tr>
              <a:tr h="714162">
                <a:tc>
                  <a:txBody>
                    <a:bodyPr/>
                    <a:lstStyle/>
                    <a:p>
                      <a:pPr algn="ctr">
                        <a:lnSpc>
                          <a:spcPct val="115000"/>
                        </a:lnSpc>
                        <a:spcBef>
                          <a:spcPts val="1125"/>
                        </a:spcBef>
                        <a:spcAft>
                          <a:spcPts val="1500"/>
                        </a:spcAft>
                      </a:pPr>
                      <a:r>
                        <a:rPr lang="en-IN" sz="1800" dirty="0"/>
                        <a:t>*=</a:t>
                      </a:r>
                      <a:endParaRPr lang="en-IN" sz="1600" dirty="0">
                        <a:latin typeface="+mn-lt"/>
                        <a:ea typeface="Times New Roman"/>
                        <a:cs typeface="Times New Roman"/>
                      </a:endParaRPr>
                    </a:p>
                  </a:txBody>
                  <a:tcPr marL="76200" marR="76200" marT="78107" marB="78107"/>
                </a:tc>
                <a:tc>
                  <a:txBody>
                    <a:bodyPr/>
                    <a:lstStyle/>
                    <a:p>
                      <a:pPr algn="l">
                        <a:lnSpc>
                          <a:spcPct val="115000"/>
                        </a:lnSpc>
                        <a:spcBef>
                          <a:spcPts val="1125"/>
                        </a:spcBef>
                        <a:spcAft>
                          <a:spcPts val="1500"/>
                        </a:spcAft>
                      </a:pPr>
                      <a:r>
                        <a:rPr lang="en-IN" sz="1600" dirty="0"/>
                        <a:t>multiply left operand with the right operand and assign the result to left operand</a:t>
                      </a:r>
                      <a:endParaRPr lang="en-IN" sz="1400" dirty="0">
                        <a:latin typeface="+mn-lt"/>
                        <a:ea typeface="Times New Roman"/>
                        <a:cs typeface="Times New Roman"/>
                      </a:endParaRPr>
                    </a:p>
                  </a:txBody>
                  <a:tcPr marL="76200" marR="76200" marT="78107" marB="78107"/>
                </a:tc>
                <a:tc>
                  <a:txBody>
                    <a:bodyPr/>
                    <a:lstStyle/>
                    <a:p>
                      <a:pPr algn="l">
                        <a:lnSpc>
                          <a:spcPct val="115000"/>
                        </a:lnSpc>
                        <a:spcBef>
                          <a:spcPts val="1125"/>
                        </a:spcBef>
                        <a:spcAft>
                          <a:spcPts val="1500"/>
                        </a:spcAft>
                      </a:pPr>
                      <a:r>
                        <a:rPr lang="en-IN" sz="1800" dirty="0"/>
                        <a:t>a*=b is same as a=a*b</a:t>
                      </a:r>
                      <a:endParaRPr lang="en-IN" sz="1600" dirty="0">
                        <a:latin typeface="+mn-lt"/>
                        <a:ea typeface="Times New Roman"/>
                        <a:cs typeface="Times New Roman"/>
                      </a:endParaRPr>
                    </a:p>
                  </a:txBody>
                  <a:tcPr marL="76200" marR="76200" marT="78107" marB="78107"/>
                </a:tc>
                <a:extLst>
                  <a:ext uri="{0D108BD9-81ED-4DB2-BD59-A6C34878D82A}">
                    <a16:rowId xmlns:a16="http://schemas.microsoft.com/office/drawing/2014/main" val="10004"/>
                  </a:ext>
                </a:extLst>
              </a:tr>
              <a:tr h="714162">
                <a:tc>
                  <a:txBody>
                    <a:bodyPr/>
                    <a:lstStyle/>
                    <a:p>
                      <a:pPr algn="ctr">
                        <a:lnSpc>
                          <a:spcPct val="115000"/>
                        </a:lnSpc>
                        <a:spcBef>
                          <a:spcPts val="1125"/>
                        </a:spcBef>
                        <a:spcAft>
                          <a:spcPts val="1500"/>
                        </a:spcAft>
                      </a:pPr>
                      <a:r>
                        <a:rPr lang="en-IN" sz="1800" dirty="0"/>
                        <a:t>/=</a:t>
                      </a:r>
                      <a:endParaRPr lang="en-IN" sz="1600" dirty="0">
                        <a:latin typeface="+mn-lt"/>
                        <a:ea typeface="Times New Roman"/>
                        <a:cs typeface="Times New Roman"/>
                      </a:endParaRPr>
                    </a:p>
                  </a:txBody>
                  <a:tcPr marL="76200" marR="76200" marT="78107" marB="78107"/>
                </a:tc>
                <a:tc>
                  <a:txBody>
                    <a:bodyPr/>
                    <a:lstStyle/>
                    <a:p>
                      <a:pPr algn="l">
                        <a:lnSpc>
                          <a:spcPct val="115000"/>
                        </a:lnSpc>
                        <a:spcBef>
                          <a:spcPts val="1125"/>
                        </a:spcBef>
                        <a:spcAft>
                          <a:spcPts val="1500"/>
                        </a:spcAft>
                      </a:pPr>
                      <a:r>
                        <a:rPr lang="en-IN" sz="1600"/>
                        <a:t>divides left operand with the right operand and assign the result to left operand</a:t>
                      </a:r>
                      <a:endParaRPr lang="en-IN" sz="1400">
                        <a:latin typeface="+mn-lt"/>
                        <a:ea typeface="Times New Roman"/>
                        <a:cs typeface="Times New Roman"/>
                      </a:endParaRPr>
                    </a:p>
                  </a:txBody>
                  <a:tcPr marL="76200" marR="76200" marT="78107" marB="78107"/>
                </a:tc>
                <a:tc>
                  <a:txBody>
                    <a:bodyPr/>
                    <a:lstStyle/>
                    <a:p>
                      <a:pPr algn="l">
                        <a:lnSpc>
                          <a:spcPct val="115000"/>
                        </a:lnSpc>
                        <a:spcBef>
                          <a:spcPts val="1125"/>
                        </a:spcBef>
                        <a:spcAft>
                          <a:spcPts val="1500"/>
                        </a:spcAft>
                      </a:pPr>
                      <a:r>
                        <a:rPr lang="en-IN" sz="1800" dirty="0"/>
                        <a:t>a/=b is same as a=a / b</a:t>
                      </a:r>
                      <a:endParaRPr lang="en-IN" sz="1600" dirty="0">
                        <a:latin typeface="+mn-lt"/>
                        <a:ea typeface="Times New Roman"/>
                        <a:cs typeface="Times New Roman"/>
                      </a:endParaRPr>
                    </a:p>
                  </a:txBody>
                  <a:tcPr marL="76200" marR="76200" marT="78107" marB="78107"/>
                </a:tc>
                <a:extLst>
                  <a:ext uri="{0D108BD9-81ED-4DB2-BD59-A6C34878D82A}">
                    <a16:rowId xmlns:a16="http://schemas.microsoft.com/office/drawing/2014/main" val="10005"/>
                  </a:ext>
                </a:extLst>
              </a:tr>
              <a:tr h="714162">
                <a:tc>
                  <a:txBody>
                    <a:bodyPr/>
                    <a:lstStyle/>
                    <a:p>
                      <a:pPr algn="ctr">
                        <a:lnSpc>
                          <a:spcPct val="115000"/>
                        </a:lnSpc>
                        <a:spcBef>
                          <a:spcPts val="1125"/>
                        </a:spcBef>
                        <a:spcAft>
                          <a:spcPts val="1500"/>
                        </a:spcAft>
                      </a:pPr>
                      <a:r>
                        <a:rPr lang="en-IN" sz="1800" dirty="0"/>
                        <a:t>%=</a:t>
                      </a:r>
                      <a:endParaRPr lang="en-IN" sz="1600" dirty="0">
                        <a:latin typeface="+mn-lt"/>
                        <a:ea typeface="Times New Roman"/>
                        <a:cs typeface="Times New Roman"/>
                      </a:endParaRPr>
                    </a:p>
                  </a:txBody>
                  <a:tcPr marL="76200" marR="76200" marT="78107" marB="78107"/>
                </a:tc>
                <a:tc>
                  <a:txBody>
                    <a:bodyPr/>
                    <a:lstStyle/>
                    <a:p>
                      <a:pPr algn="l">
                        <a:lnSpc>
                          <a:spcPct val="115000"/>
                        </a:lnSpc>
                        <a:spcBef>
                          <a:spcPts val="1125"/>
                        </a:spcBef>
                        <a:spcAft>
                          <a:spcPts val="1500"/>
                        </a:spcAft>
                      </a:pPr>
                      <a:r>
                        <a:rPr lang="en-IN" sz="1600"/>
                        <a:t>calculate modulus using two operands and assign the result to left operand</a:t>
                      </a:r>
                      <a:endParaRPr lang="en-IN" sz="1400">
                        <a:latin typeface="+mn-lt"/>
                        <a:ea typeface="Times New Roman"/>
                        <a:cs typeface="Times New Roman"/>
                      </a:endParaRPr>
                    </a:p>
                  </a:txBody>
                  <a:tcPr marL="76200" marR="76200" marT="78107" marB="78107"/>
                </a:tc>
                <a:tc>
                  <a:txBody>
                    <a:bodyPr/>
                    <a:lstStyle/>
                    <a:p>
                      <a:pPr algn="l">
                        <a:lnSpc>
                          <a:spcPct val="115000"/>
                        </a:lnSpc>
                        <a:spcBef>
                          <a:spcPts val="1125"/>
                        </a:spcBef>
                        <a:spcAft>
                          <a:spcPts val="1500"/>
                        </a:spcAft>
                      </a:pPr>
                      <a:r>
                        <a:rPr lang="en-IN" sz="1800" dirty="0"/>
                        <a:t>a%=b is same as a=a % b</a:t>
                      </a:r>
                      <a:endParaRPr lang="en-IN" sz="1600" dirty="0">
                        <a:latin typeface="+mn-lt"/>
                        <a:ea typeface="Times New Roman"/>
                        <a:cs typeface="Times New Roman"/>
                      </a:endParaRPr>
                    </a:p>
                  </a:txBody>
                  <a:tcPr marL="76200" marR="76200" marT="78107" marB="78107"/>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52993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D994-CF27-4A87-9767-B6CFBB1F15F6}"/>
              </a:ext>
            </a:extLst>
          </p:cNvPr>
          <p:cNvSpPr>
            <a:spLocks noGrp="1"/>
          </p:cNvSpPr>
          <p:nvPr>
            <p:ph type="title"/>
          </p:nvPr>
        </p:nvSpPr>
        <p:spPr/>
        <p:txBody>
          <a:bodyPr/>
          <a:lstStyle/>
          <a:p>
            <a:r>
              <a:rPr lang="en-IN" altLang="en-US" sz="4400" b="1" dirty="0">
                <a:solidFill>
                  <a:srgbClr val="FFC000"/>
                </a:solidFill>
              </a:rPr>
              <a:t>6. Conditional operators</a:t>
            </a:r>
            <a:endParaRPr lang="en-IN" dirty="0"/>
          </a:p>
        </p:txBody>
      </p:sp>
      <p:sp>
        <p:nvSpPr>
          <p:cNvPr id="3" name="Content Placeholder 2">
            <a:extLst>
              <a:ext uri="{FF2B5EF4-FFF2-40B4-BE49-F238E27FC236}">
                <a16:creationId xmlns:a16="http://schemas.microsoft.com/office/drawing/2014/main" id="{7A027F67-6995-487F-8D31-AF49061093D7}"/>
              </a:ext>
            </a:extLst>
          </p:cNvPr>
          <p:cNvSpPr>
            <a:spLocks noGrp="1"/>
          </p:cNvSpPr>
          <p:nvPr>
            <p:ph idx="1"/>
          </p:nvPr>
        </p:nvSpPr>
        <p:spPr/>
        <p:txBody>
          <a:bodyPr>
            <a:normAutofit lnSpcReduction="10000"/>
          </a:bodyPr>
          <a:lstStyle/>
          <a:p>
            <a:pPr algn="just"/>
            <a:r>
              <a:rPr lang="en-IN" altLang="en-US" dirty="0"/>
              <a:t>The conditional operators in C language are known by two more names</a:t>
            </a:r>
          </a:p>
          <a:p>
            <a:pPr algn="just">
              <a:buFont typeface="Wingdings 2" panose="05020102010507070707" pitchFamily="18" charset="2"/>
              <a:buNone/>
            </a:pPr>
            <a:r>
              <a:rPr lang="en-IN" altLang="en-US" b="1" dirty="0"/>
              <a:t>		Ternary Operator</a:t>
            </a:r>
            <a:endParaRPr lang="en-IN" altLang="en-US" dirty="0"/>
          </a:p>
          <a:p>
            <a:pPr algn="just">
              <a:buFont typeface="Wingdings 2" panose="05020102010507070707" pitchFamily="18" charset="2"/>
              <a:buNone/>
            </a:pPr>
            <a:r>
              <a:rPr lang="en-IN" altLang="en-US" b="1" dirty="0"/>
              <a:t>		? : Operator</a:t>
            </a:r>
            <a:endParaRPr lang="en-IN" altLang="en-US" dirty="0"/>
          </a:p>
          <a:p>
            <a:pPr algn="just"/>
            <a:r>
              <a:rPr lang="en-IN" altLang="en-US" dirty="0"/>
              <a:t>It is actually the if condition that we use in C language decision making, but using conditional operator, we turn the if condition statement into a short and simple operator.</a:t>
            </a:r>
          </a:p>
          <a:p>
            <a:pPr algn="just">
              <a:buFont typeface="Wingdings 2" panose="05020102010507070707" pitchFamily="18" charset="2"/>
              <a:buNone/>
            </a:pPr>
            <a:endParaRPr lang="en-IN" altLang="en-US" dirty="0"/>
          </a:p>
          <a:p>
            <a:pPr algn="just">
              <a:buFont typeface="Wingdings 2" panose="05020102010507070707" pitchFamily="18" charset="2"/>
              <a:buNone/>
            </a:pPr>
            <a:r>
              <a:rPr lang="en-IN" altLang="en-US" b="1" dirty="0">
                <a:solidFill>
                  <a:srgbClr val="FFC000"/>
                </a:solidFill>
              </a:rPr>
              <a:t>The syntax of a conditional operator is :</a:t>
            </a:r>
          </a:p>
          <a:p>
            <a:pPr algn="just">
              <a:buFont typeface="Wingdings 2" panose="05020102010507070707" pitchFamily="18" charset="2"/>
              <a:buNone/>
            </a:pPr>
            <a:r>
              <a:rPr lang="en-IN" altLang="en-US" dirty="0"/>
              <a:t>		(condition) ? expression 1: expression 2</a:t>
            </a:r>
          </a:p>
        </p:txBody>
      </p:sp>
    </p:spTree>
    <p:extLst>
      <p:ext uri="{BB962C8B-B14F-4D97-AF65-F5344CB8AC3E}">
        <p14:creationId xmlns:p14="http://schemas.microsoft.com/office/powerpoint/2010/main" val="275027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83EA-4082-4CD9-8773-0254BF633CBC}"/>
              </a:ext>
            </a:extLst>
          </p:cNvPr>
          <p:cNvSpPr>
            <a:spLocks noGrp="1"/>
          </p:cNvSpPr>
          <p:nvPr>
            <p:ph type="title"/>
          </p:nvPr>
        </p:nvSpPr>
        <p:spPr/>
        <p:txBody>
          <a:bodyPr/>
          <a:lstStyle/>
          <a:p>
            <a:r>
              <a:rPr lang="en-IN" altLang="en-US" sz="4400" b="1" dirty="0">
                <a:solidFill>
                  <a:srgbClr val="FFC000"/>
                </a:solidFill>
              </a:rPr>
              <a:t>7. Special operators</a:t>
            </a:r>
            <a:endParaRPr lang="en-IN" dirty="0"/>
          </a:p>
        </p:txBody>
      </p:sp>
      <p:graphicFrame>
        <p:nvGraphicFramePr>
          <p:cNvPr id="4" name="Table 3">
            <a:extLst>
              <a:ext uri="{FF2B5EF4-FFF2-40B4-BE49-F238E27FC236}">
                <a16:creationId xmlns:a16="http://schemas.microsoft.com/office/drawing/2014/main" id="{181B49EB-3292-4612-BB00-B367ED2CF765}"/>
              </a:ext>
            </a:extLst>
          </p:cNvPr>
          <p:cNvGraphicFramePr>
            <a:graphicFrameLocks noGrp="1"/>
          </p:cNvGraphicFramePr>
          <p:nvPr/>
        </p:nvGraphicFramePr>
        <p:xfrm>
          <a:off x="2019300" y="2352675"/>
          <a:ext cx="8888414" cy="3211512"/>
        </p:xfrm>
        <a:graphic>
          <a:graphicData uri="http://schemas.openxmlformats.org/drawingml/2006/table">
            <a:tbl>
              <a:tblPr firstRow="1" bandRow="1">
                <a:tableStyleId>{7DF18680-E054-41AD-8BC1-D1AEF772440D}</a:tableStyleId>
              </a:tblPr>
              <a:tblGrid>
                <a:gridCol w="1591980">
                  <a:extLst>
                    <a:ext uri="{9D8B030D-6E8A-4147-A177-3AD203B41FA5}">
                      <a16:colId xmlns:a16="http://schemas.microsoft.com/office/drawing/2014/main" val="20000"/>
                    </a:ext>
                  </a:extLst>
                </a:gridCol>
                <a:gridCol w="4071211">
                  <a:extLst>
                    <a:ext uri="{9D8B030D-6E8A-4147-A177-3AD203B41FA5}">
                      <a16:colId xmlns:a16="http://schemas.microsoft.com/office/drawing/2014/main" val="20001"/>
                    </a:ext>
                  </a:extLst>
                </a:gridCol>
                <a:gridCol w="3225223">
                  <a:extLst>
                    <a:ext uri="{9D8B030D-6E8A-4147-A177-3AD203B41FA5}">
                      <a16:colId xmlns:a16="http://schemas.microsoft.com/office/drawing/2014/main" val="20002"/>
                    </a:ext>
                  </a:extLst>
                </a:gridCol>
              </a:tblGrid>
              <a:tr h="533226">
                <a:tc>
                  <a:txBody>
                    <a:bodyPr/>
                    <a:lstStyle/>
                    <a:p>
                      <a:pPr algn="ctr">
                        <a:lnSpc>
                          <a:spcPct val="115000"/>
                        </a:lnSpc>
                        <a:spcBef>
                          <a:spcPts val="1125"/>
                        </a:spcBef>
                        <a:spcAft>
                          <a:spcPts val="1500"/>
                        </a:spcAft>
                      </a:pPr>
                      <a:r>
                        <a:rPr lang="en-IN" sz="1800" dirty="0"/>
                        <a:t>Operator</a:t>
                      </a:r>
                      <a:endParaRPr lang="en-IN" sz="1600" dirty="0">
                        <a:solidFill>
                          <a:schemeClr val="bg1"/>
                        </a:solidFill>
                        <a:latin typeface="+mn-lt"/>
                        <a:ea typeface="Times New Roman"/>
                        <a:cs typeface="Times New Roman"/>
                      </a:endParaRPr>
                    </a:p>
                  </a:txBody>
                  <a:tcPr marL="76199" marR="76199" marT="76182" marB="76182"/>
                </a:tc>
                <a:tc>
                  <a:txBody>
                    <a:bodyPr/>
                    <a:lstStyle/>
                    <a:p>
                      <a:pPr algn="ctr">
                        <a:lnSpc>
                          <a:spcPct val="115000"/>
                        </a:lnSpc>
                        <a:spcBef>
                          <a:spcPts val="1125"/>
                        </a:spcBef>
                        <a:spcAft>
                          <a:spcPts val="1500"/>
                        </a:spcAft>
                      </a:pPr>
                      <a:r>
                        <a:rPr lang="en-IN" sz="1800" dirty="0"/>
                        <a:t>Description</a:t>
                      </a:r>
                      <a:endParaRPr lang="en-IN" sz="1600" dirty="0">
                        <a:solidFill>
                          <a:schemeClr val="bg1"/>
                        </a:solidFill>
                        <a:latin typeface="+mn-lt"/>
                        <a:ea typeface="Times New Roman"/>
                        <a:cs typeface="Times New Roman"/>
                      </a:endParaRPr>
                    </a:p>
                  </a:txBody>
                  <a:tcPr marL="76199" marR="76199" marT="76182" marB="76182"/>
                </a:tc>
                <a:tc>
                  <a:txBody>
                    <a:bodyPr/>
                    <a:lstStyle/>
                    <a:p>
                      <a:pPr algn="ctr">
                        <a:lnSpc>
                          <a:spcPct val="115000"/>
                        </a:lnSpc>
                        <a:spcBef>
                          <a:spcPts val="1125"/>
                        </a:spcBef>
                        <a:spcAft>
                          <a:spcPts val="1500"/>
                        </a:spcAft>
                      </a:pPr>
                      <a:r>
                        <a:rPr lang="en-IN" sz="1800" dirty="0"/>
                        <a:t>Example</a:t>
                      </a:r>
                      <a:endParaRPr lang="en-IN" sz="1600" dirty="0">
                        <a:solidFill>
                          <a:schemeClr val="bg1"/>
                        </a:solidFill>
                        <a:latin typeface="+mn-lt"/>
                        <a:ea typeface="Times New Roman"/>
                        <a:cs typeface="Times New Roman"/>
                      </a:endParaRPr>
                    </a:p>
                  </a:txBody>
                  <a:tcPr marL="76199" marR="76199" marT="76182" marB="76182"/>
                </a:tc>
                <a:extLst>
                  <a:ext uri="{0D108BD9-81ED-4DB2-BD59-A6C34878D82A}">
                    <a16:rowId xmlns:a16="http://schemas.microsoft.com/office/drawing/2014/main" val="10000"/>
                  </a:ext>
                </a:extLst>
              </a:tr>
              <a:tr h="892762">
                <a:tc>
                  <a:txBody>
                    <a:bodyPr/>
                    <a:lstStyle/>
                    <a:p>
                      <a:pPr algn="ctr">
                        <a:lnSpc>
                          <a:spcPct val="115000"/>
                        </a:lnSpc>
                        <a:spcBef>
                          <a:spcPts val="1125"/>
                        </a:spcBef>
                        <a:spcAft>
                          <a:spcPts val="1500"/>
                        </a:spcAft>
                      </a:pPr>
                      <a:r>
                        <a:rPr lang="en-IN" sz="1800" dirty="0"/>
                        <a:t>Sizeof</a:t>
                      </a:r>
                      <a:endParaRPr lang="en-IN" sz="1600" dirty="0">
                        <a:solidFill>
                          <a:schemeClr val="bg1"/>
                        </a:solidFill>
                        <a:latin typeface="+mn-lt"/>
                        <a:ea typeface="Times New Roman"/>
                        <a:cs typeface="Times New Roman"/>
                      </a:endParaRPr>
                    </a:p>
                  </a:txBody>
                  <a:tcPr marL="76199" marR="76199" marT="76182" marB="76182"/>
                </a:tc>
                <a:tc>
                  <a:txBody>
                    <a:bodyPr/>
                    <a:lstStyle/>
                    <a:p>
                      <a:pPr>
                        <a:lnSpc>
                          <a:spcPct val="115000"/>
                        </a:lnSpc>
                        <a:spcBef>
                          <a:spcPts val="1125"/>
                        </a:spcBef>
                        <a:spcAft>
                          <a:spcPts val="1500"/>
                        </a:spcAft>
                      </a:pPr>
                      <a:r>
                        <a:rPr lang="en-IN" sz="1800"/>
                        <a:t>Returns the size of an variable</a:t>
                      </a:r>
                      <a:endParaRPr lang="en-IN" sz="1600">
                        <a:solidFill>
                          <a:schemeClr val="bg1"/>
                        </a:solidFill>
                        <a:latin typeface="+mn-lt"/>
                        <a:ea typeface="Times New Roman"/>
                        <a:cs typeface="Times New Roman"/>
                      </a:endParaRPr>
                    </a:p>
                  </a:txBody>
                  <a:tcPr marL="76199" marR="76199" marT="76182" marB="76182"/>
                </a:tc>
                <a:tc>
                  <a:txBody>
                    <a:bodyPr/>
                    <a:lstStyle/>
                    <a:p>
                      <a:pPr>
                        <a:lnSpc>
                          <a:spcPct val="115000"/>
                        </a:lnSpc>
                        <a:spcBef>
                          <a:spcPts val="1125"/>
                        </a:spcBef>
                        <a:spcAft>
                          <a:spcPts val="1500"/>
                        </a:spcAft>
                      </a:pPr>
                      <a:r>
                        <a:rPr lang="en-IN" sz="1800"/>
                        <a:t>sizeof(x) return size of the variable x</a:t>
                      </a:r>
                      <a:endParaRPr lang="en-IN" sz="1600">
                        <a:solidFill>
                          <a:schemeClr val="bg1"/>
                        </a:solidFill>
                        <a:latin typeface="+mn-lt"/>
                        <a:ea typeface="Times New Roman"/>
                        <a:cs typeface="Times New Roman"/>
                      </a:endParaRPr>
                    </a:p>
                  </a:txBody>
                  <a:tcPr marL="76199" marR="76199" marT="76182" marB="76182"/>
                </a:tc>
                <a:extLst>
                  <a:ext uri="{0D108BD9-81ED-4DB2-BD59-A6C34878D82A}">
                    <a16:rowId xmlns:a16="http://schemas.microsoft.com/office/drawing/2014/main" val="10001"/>
                  </a:ext>
                </a:extLst>
              </a:tr>
              <a:tr h="892762">
                <a:tc>
                  <a:txBody>
                    <a:bodyPr/>
                    <a:lstStyle/>
                    <a:p>
                      <a:pPr algn="ctr">
                        <a:lnSpc>
                          <a:spcPct val="115000"/>
                        </a:lnSpc>
                        <a:spcBef>
                          <a:spcPts val="1125"/>
                        </a:spcBef>
                        <a:spcAft>
                          <a:spcPts val="1500"/>
                        </a:spcAft>
                      </a:pPr>
                      <a:r>
                        <a:rPr lang="en-IN" sz="1800" dirty="0"/>
                        <a:t>&amp;</a:t>
                      </a:r>
                      <a:endParaRPr lang="en-IN" sz="1600" dirty="0">
                        <a:solidFill>
                          <a:schemeClr val="bg1"/>
                        </a:solidFill>
                        <a:latin typeface="+mn-lt"/>
                        <a:ea typeface="Times New Roman"/>
                        <a:cs typeface="Times New Roman"/>
                      </a:endParaRPr>
                    </a:p>
                  </a:txBody>
                  <a:tcPr marL="76199" marR="76199" marT="76182" marB="76182"/>
                </a:tc>
                <a:tc>
                  <a:txBody>
                    <a:bodyPr/>
                    <a:lstStyle/>
                    <a:p>
                      <a:pPr>
                        <a:lnSpc>
                          <a:spcPct val="115000"/>
                        </a:lnSpc>
                        <a:spcBef>
                          <a:spcPts val="1125"/>
                        </a:spcBef>
                        <a:spcAft>
                          <a:spcPts val="1500"/>
                        </a:spcAft>
                      </a:pPr>
                      <a:r>
                        <a:rPr lang="en-IN" sz="1800"/>
                        <a:t>Returns the address of an variable</a:t>
                      </a:r>
                      <a:endParaRPr lang="en-IN" sz="1600">
                        <a:solidFill>
                          <a:schemeClr val="bg1"/>
                        </a:solidFill>
                        <a:latin typeface="+mn-lt"/>
                        <a:ea typeface="Times New Roman"/>
                        <a:cs typeface="Times New Roman"/>
                      </a:endParaRPr>
                    </a:p>
                  </a:txBody>
                  <a:tcPr marL="76199" marR="76199" marT="76182" marB="76182"/>
                </a:tc>
                <a:tc>
                  <a:txBody>
                    <a:bodyPr/>
                    <a:lstStyle/>
                    <a:p>
                      <a:pPr>
                        <a:lnSpc>
                          <a:spcPct val="115000"/>
                        </a:lnSpc>
                        <a:spcBef>
                          <a:spcPts val="1125"/>
                        </a:spcBef>
                        <a:spcAft>
                          <a:spcPts val="1500"/>
                        </a:spcAft>
                      </a:pPr>
                      <a:r>
                        <a:rPr lang="en-IN" sz="1800"/>
                        <a:t>&amp;x ; return address of the variable x</a:t>
                      </a:r>
                      <a:endParaRPr lang="en-IN" sz="1600">
                        <a:solidFill>
                          <a:schemeClr val="bg1"/>
                        </a:solidFill>
                        <a:latin typeface="+mn-lt"/>
                        <a:ea typeface="Times New Roman"/>
                        <a:cs typeface="Times New Roman"/>
                      </a:endParaRPr>
                    </a:p>
                  </a:txBody>
                  <a:tcPr marL="76199" marR="76199" marT="76182" marB="76182"/>
                </a:tc>
                <a:extLst>
                  <a:ext uri="{0D108BD9-81ED-4DB2-BD59-A6C34878D82A}">
                    <a16:rowId xmlns:a16="http://schemas.microsoft.com/office/drawing/2014/main" val="10002"/>
                  </a:ext>
                </a:extLst>
              </a:tr>
              <a:tr h="892762">
                <a:tc>
                  <a:txBody>
                    <a:bodyPr/>
                    <a:lstStyle/>
                    <a:p>
                      <a:pPr algn="ctr">
                        <a:lnSpc>
                          <a:spcPct val="115000"/>
                        </a:lnSpc>
                        <a:spcBef>
                          <a:spcPts val="1125"/>
                        </a:spcBef>
                        <a:spcAft>
                          <a:spcPts val="1500"/>
                        </a:spcAft>
                      </a:pPr>
                      <a:r>
                        <a:rPr lang="en-IN" sz="1800" dirty="0"/>
                        <a:t>*</a:t>
                      </a:r>
                      <a:endParaRPr lang="en-IN" sz="1600" dirty="0">
                        <a:solidFill>
                          <a:schemeClr val="bg1"/>
                        </a:solidFill>
                        <a:latin typeface="+mn-lt"/>
                        <a:ea typeface="Times New Roman"/>
                        <a:cs typeface="Times New Roman"/>
                      </a:endParaRPr>
                    </a:p>
                  </a:txBody>
                  <a:tcPr marL="76199" marR="76199" marT="76182" marB="76182"/>
                </a:tc>
                <a:tc>
                  <a:txBody>
                    <a:bodyPr/>
                    <a:lstStyle/>
                    <a:p>
                      <a:pPr>
                        <a:lnSpc>
                          <a:spcPct val="115000"/>
                        </a:lnSpc>
                        <a:spcBef>
                          <a:spcPts val="1125"/>
                        </a:spcBef>
                        <a:spcAft>
                          <a:spcPts val="1500"/>
                        </a:spcAft>
                      </a:pPr>
                      <a:r>
                        <a:rPr lang="en-IN" sz="1800"/>
                        <a:t>Pointer to a variable</a:t>
                      </a:r>
                      <a:endParaRPr lang="en-IN" sz="1600">
                        <a:solidFill>
                          <a:schemeClr val="bg1"/>
                        </a:solidFill>
                        <a:latin typeface="+mn-lt"/>
                        <a:ea typeface="Times New Roman"/>
                        <a:cs typeface="Times New Roman"/>
                      </a:endParaRPr>
                    </a:p>
                  </a:txBody>
                  <a:tcPr marL="76199" marR="76199" marT="76182" marB="76182"/>
                </a:tc>
                <a:tc>
                  <a:txBody>
                    <a:bodyPr/>
                    <a:lstStyle/>
                    <a:p>
                      <a:pPr>
                        <a:lnSpc>
                          <a:spcPct val="115000"/>
                        </a:lnSpc>
                        <a:spcBef>
                          <a:spcPts val="1125"/>
                        </a:spcBef>
                        <a:spcAft>
                          <a:spcPts val="1500"/>
                        </a:spcAft>
                      </a:pPr>
                      <a:r>
                        <a:rPr lang="en-IN" sz="1800" dirty="0"/>
                        <a:t>*x ; will be pointer to a variable x</a:t>
                      </a:r>
                      <a:endParaRPr lang="en-IN" sz="1600" dirty="0">
                        <a:solidFill>
                          <a:schemeClr val="bg1"/>
                        </a:solidFill>
                        <a:latin typeface="+mn-lt"/>
                        <a:ea typeface="Times New Roman"/>
                        <a:cs typeface="Times New Roman"/>
                      </a:endParaRPr>
                    </a:p>
                  </a:txBody>
                  <a:tcPr marL="76199" marR="76199" marT="76182" marB="76182"/>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66767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8685-579C-43A9-873C-B6E14170F65B}"/>
              </a:ext>
            </a:extLst>
          </p:cNvPr>
          <p:cNvSpPr>
            <a:spLocks noGrp="1"/>
          </p:cNvSpPr>
          <p:nvPr>
            <p:ph type="title"/>
          </p:nvPr>
        </p:nvSpPr>
        <p:spPr>
          <a:xfrm>
            <a:off x="838200" y="2766218"/>
            <a:ext cx="10515600" cy="1325563"/>
          </a:xfrm>
        </p:spPr>
        <p:txBody>
          <a:bodyPr/>
          <a:lstStyle/>
          <a:p>
            <a:pPr algn="ctr"/>
            <a:r>
              <a:rPr lang="en-IN" altLang="en-US" sz="4400" b="1" dirty="0">
                <a:solidFill>
                  <a:srgbClr val="FFC000"/>
                </a:solidFill>
              </a:rPr>
              <a:t>Data types in C</a:t>
            </a:r>
            <a:endParaRPr lang="en-IN" dirty="0"/>
          </a:p>
        </p:txBody>
      </p:sp>
    </p:spTree>
    <p:extLst>
      <p:ext uri="{BB962C8B-B14F-4D97-AF65-F5344CB8AC3E}">
        <p14:creationId xmlns:p14="http://schemas.microsoft.com/office/powerpoint/2010/main" val="702394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E77F-20B7-4A81-951B-0B6CFCC492F7}"/>
              </a:ext>
            </a:extLst>
          </p:cNvPr>
          <p:cNvSpPr>
            <a:spLocks noGrp="1"/>
          </p:cNvSpPr>
          <p:nvPr>
            <p:ph type="title"/>
          </p:nvPr>
        </p:nvSpPr>
        <p:spPr/>
        <p:txBody>
          <a:bodyPr/>
          <a:lstStyle/>
          <a:p>
            <a:r>
              <a:rPr lang="en-IN" altLang="en-US" sz="4400" b="1" dirty="0">
                <a:solidFill>
                  <a:srgbClr val="FFC000"/>
                </a:solidFill>
              </a:rPr>
              <a:t>What is a Data type?</a:t>
            </a:r>
            <a:endParaRPr lang="en-IN" dirty="0"/>
          </a:p>
        </p:txBody>
      </p:sp>
      <p:sp>
        <p:nvSpPr>
          <p:cNvPr id="3" name="Content Placeholder 2">
            <a:extLst>
              <a:ext uri="{FF2B5EF4-FFF2-40B4-BE49-F238E27FC236}">
                <a16:creationId xmlns:a16="http://schemas.microsoft.com/office/drawing/2014/main" id="{93229332-9BA8-47F7-AF7A-DC2B4F5BBD0D}"/>
              </a:ext>
            </a:extLst>
          </p:cNvPr>
          <p:cNvSpPr>
            <a:spLocks noGrp="1"/>
          </p:cNvSpPr>
          <p:nvPr>
            <p:ph idx="1"/>
          </p:nvPr>
        </p:nvSpPr>
        <p:spPr/>
        <p:txBody>
          <a:bodyPr/>
          <a:lstStyle/>
          <a:p>
            <a:pPr algn="just"/>
            <a:r>
              <a:rPr lang="en-IN" altLang="en-US" dirty="0"/>
              <a:t>“Data type” is a representation of a data. Clearly we can say that how much memory is required to allocate and what type of data is allowed to store in it.</a:t>
            </a:r>
          </a:p>
          <a:p>
            <a:pPr algn="just"/>
            <a:r>
              <a:rPr lang="en-IN" altLang="en-US" dirty="0"/>
              <a:t>C language has some predefined set of data types to handle various kinds of data that we can use in our program. These data types have different storage capacities.</a:t>
            </a:r>
          </a:p>
          <a:p>
            <a:pPr algn="just"/>
            <a:r>
              <a:rPr lang="en-IN" altLang="en-US" dirty="0"/>
              <a:t>Data types are classified into three types</a:t>
            </a:r>
          </a:p>
          <a:p>
            <a:pPr lvl="1" algn="just"/>
            <a:r>
              <a:rPr lang="en-IN" altLang="en-US" dirty="0"/>
              <a:t>Primitive data type</a:t>
            </a:r>
          </a:p>
          <a:p>
            <a:pPr lvl="1" algn="just"/>
            <a:r>
              <a:rPr lang="en-IN" altLang="en-US" dirty="0"/>
              <a:t>Derived data type</a:t>
            </a:r>
          </a:p>
          <a:p>
            <a:pPr lvl="1" algn="just"/>
            <a:r>
              <a:rPr lang="en-IN" altLang="en-US" dirty="0"/>
              <a:t>User defined data type</a:t>
            </a:r>
          </a:p>
        </p:txBody>
      </p:sp>
    </p:spTree>
    <p:extLst>
      <p:ext uri="{BB962C8B-B14F-4D97-AF65-F5344CB8AC3E}">
        <p14:creationId xmlns:p14="http://schemas.microsoft.com/office/powerpoint/2010/main" val="2207892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0CA6-E848-4DCE-AA2D-8D43CE10DE57}"/>
              </a:ext>
            </a:extLst>
          </p:cNvPr>
          <p:cNvSpPr>
            <a:spLocks noGrp="1"/>
          </p:cNvSpPr>
          <p:nvPr>
            <p:ph type="title"/>
          </p:nvPr>
        </p:nvSpPr>
        <p:spPr/>
        <p:txBody>
          <a:bodyPr/>
          <a:lstStyle/>
          <a:p>
            <a:r>
              <a:rPr lang="en-IN" altLang="en-US" sz="4400" b="1" dirty="0">
                <a:solidFill>
                  <a:srgbClr val="FFC000"/>
                </a:solidFill>
              </a:rPr>
              <a:t>Classification of Data types</a:t>
            </a:r>
            <a:endParaRPr lang="en-IN" dirty="0"/>
          </a:p>
        </p:txBody>
      </p:sp>
      <p:pic>
        <p:nvPicPr>
          <p:cNvPr id="4" name="Picture 6">
            <a:extLst>
              <a:ext uri="{FF2B5EF4-FFF2-40B4-BE49-F238E27FC236}">
                <a16:creationId xmlns:a16="http://schemas.microsoft.com/office/drawing/2014/main" id="{141BDAD6-0854-4E53-B4ED-FC84E85D7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8" y="1346200"/>
            <a:ext cx="8113712"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8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6963-5F71-4ABB-800B-4135F5DB5816}"/>
              </a:ext>
            </a:extLst>
          </p:cNvPr>
          <p:cNvSpPr>
            <a:spLocks noGrp="1"/>
          </p:cNvSpPr>
          <p:nvPr>
            <p:ph type="title"/>
          </p:nvPr>
        </p:nvSpPr>
        <p:spPr/>
        <p:txBody>
          <a:bodyPr/>
          <a:lstStyle/>
          <a:p>
            <a:pPr algn="ctr"/>
            <a:r>
              <a:rPr lang="en-US" altLang="en-US" sz="4400" b="1" dirty="0">
                <a:solidFill>
                  <a:srgbClr val="FFC000"/>
                </a:solidFill>
              </a:rPr>
              <a:t>Tokens of C </a:t>
            </a:r>
            <a:endParaRPr lang="en-IN" dirty="0"/>
          </a:p>
        </p:txBody>
      </p:sp>
      <p:sp>
        <p:nvSpPr>
          <p:cNvPr id="3" name="Content Placeholder 2">
            <a:extLst>
              <a:ext uri="{FF2B5EF4-FFF2-40B4-BE49-F238E27FC236}">
                <a16:creationId xmlns:a16="http://schemas.microsoft.com/office/drawing/2014/main" id="{A90038E7-52BA-475B-9694-E55C2528C49E}"/>
              </a:ext>
            </a:extLst>
          </p:cNvPr>
          <p:cNvSpPr>
            <a:spLocks noGrp="1"/>
          </p:cNvSpPr>
          <p:nvPr>
            <p:ph idx="1"/>
          </p:nvPr>
        </p:nvSpPr>
        <p:spPr/>
        <p:txBody>
          <a:bodyPr/>
          <a:lstStyle/>
          <a:p>
            <a:pPr marL="0" indent="0" algn="just">
              <a:buNone/>
            </a:pPr>
            <a:r>
              <a:rPr lang="en-IN" altLang="en-US" dirty="0"/>
              <a:t>Token is a small individual unit used to make a complete program. There are 6 different tokens are used in ‘C’.</a:t>
            </a:r>
          </a:p>
          <a:p>
            <a:pPr lvl="1" algn="just"/>
            <a:r>
              <a:rPr lang="en-IN" altLang="en-US" dirty="0"/>
              <a:t>Keyword</a:t>
            </a:r>
          </a:p>
          <a:p>
            <a:pPr lvl="1" algn="just"/>
            <a:r>
              <a:rPr lang="en-IN" altLang="en-US" dirty="0"/>
              <a:t>Identifier</a:t>
            </a:r>
          </a:p>
          <a:p>
            <a:pPr lvl="1" algn="just"/>
            <a:r>
              <a:rPr lang="en-IN" altLang="en-US" dirty="0"/>
              <a:t>Constant</a:t>
            </a:r>
          </a:p>
          <a:p>
            <a:pPr lvl="1" algn="just"/>
            <a:r>
              <a:rPr lang="en-IN" altLang="en-US" dirty="0"/>
              <a:t>String </a:t>
            </a:r>
          </a:p>
          <a:p>
            <a:pPr lvl="1" algn="just"/>
            <a:r>
              <a:rPr lang="en-IN" altLang="en-US" dirty="0"/>
              <a:t>Special symbols</a:t>
            </a:r>
          </a:p>
          <a:p>
            <a:pPr lvl="1" algn="just"/>
            <a:r>
              <a:rPr lang="en-IN" altLang="en-US" dirty="0"/>
              <a:t>operator</a:t>
            </a:r>
          </a:p>
          <a:p>
            <a:endParaRPr lang="en-IN" dirty="0"/>
          </a:p>
        </p:txBody>
      </p:sp>
      <p:pic>
        <p:nvPicPr>
          <p:cNvPr id="4" name="Picture 6" descr="What is Tokens in C Programming Language? - HitBrother">
            <a:extLst>
              <a:ext uri="{FF2B5EF4-FFF2-40B4-BE49-F238E27FC236}">
                <a16:creationId xmlns:a16="http://schemas.microsoft.com/office/drawing/2014/main" id="{A044C63E-104B-4EF8-A1EB-2E10D6F60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217" y="2809875"/>
            <a:ext cx="7415212"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088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42B6-E83E-4129-A328-EA6D9702F43C}"/>
              </a:ext>
            </a:extLst>
          </p:cNvPr>
          <p:cNvSpPr>
            <a:spLocks noGrp="1"/>
          </p:cNvSpPr>
          <p:nvPr>
            <p:ph type="title"/>
          </p:nvPr>
        </p:nvSpPr>
        <p:spPr/>
        <p:txBody>
          <a:bodyPr/>
          <a:lstStyle/>
          <a:p>
            <a:r>
              <a:rPr lang="en-IN" altLang="en-US" sz="4400" b="1" dirty="0">
                <a:solidFill>
                  <a:srgbClr val="FFC000"/>
                </a:solidFill>
              </a:rPr>
              <a:t>Primitive data types</a:t>
            </a:r>
            <a:endParaRPr lang="en-IN" dirty="0"/>
          </a:p>
        </p:txBody>
      </p:sp>
      <p:graphicFrame>
        <p:nvGraphicFramePr>
          <p:cNvPr id="4" name="Table 3">
            <a:extLst>
              <a:ext uri="{FF2B5EF4-FFF2-40B4-BE49-F238E27FC236}">
                <a16:creationId xmlns:a16="http://schemas.microsoft.com/office/drawing/2014/main" id="{C45EE2DF-CEE1-4CD2-9BA0-8ACB69C7EDA6}"/>
              </a:ext>
            </a:extLst>
          </p:cNvPr>
          <p:cNvGraphicFramePr>
            <a:graphicFrameLocks noGrp="1"/>
          </p:cNvGraphicFramePr>
          <p:nvPr/>
        </p:nvGraphicFramePr>
        <p:xfrm>
          <a:off x="2103438" y="2193925"/>
          <a:ext cx="8321675" cy="4080068"/>
        </p:xfrm>
        <a:graphic>
          <a:graphicData uri="http://schemas.openxmlformats.org/drawingml/2006/table">
            <a:tbl>
              <a:tblPr firstRow="1" bandRow="1">
                <a:tableStyleId>{5C22544A-7EE6-4342-B048-85BDC9FD1C3A}</a:tableStyleId>
              </a:tblPr>
              <a:tblGrid>
                <a:gridCol w="2052185">
                  <a:extLst>
                    <a:ext uri="{9D8B030D-6E8A-4147-A177-3AD203B41FA5}">
                      <a16:colId xmlns:a16="http://schemas.microsoft.com/office/drawing/2014/main" val="20000"/>
                    </a:ext>
                  </a:extLst>
                </a:gridCol>
                <a:gridCol w="1631642">
                  <a:extLst>
                    <a:ext uri="{9D8B030D-6E8A-4147-A177-3AD203B41FA5}">
                      <a16:colId xmlns:a16="http://schemas.microsoft.com/office/drawing/2014/main" val="20001"/>
                    </a:ext>
                  </a:extLst>
                </a:gridCol>
                <a:gridCol w="4637848">
                  <a:extLst>
                    <a:ext uri="{9D8B030D-6E8A-4147-A177-3AD203B41FA5}">
                      <a16:colId xmlns:a16="http://schemas.microsoft.com/office/drawing/2014/main" val="20002"/>
                    </a:ext>
                  </a:extLst>
                </a:gridCol>
              </a:tblGrid>
              <a:tr h="559988">
                <a:tc>
                  <a:txBody>
                    <a:bodyPr/>
                    <a:lstStyle/>
                    <a:p>
                      <a:pPr algn="ctr"/>
                      <a:r>
                        <a:rPr lang="en-IN" sz="1800" dirty="0">
                          <a:latin typeface="Times New Roman" pitchFamily="18" charset="0"/>
                          <a:cs typeface="Times New Roman" pitchFamily="18" charset="0"/>
                        </a:rPr>
                        <a:t>Type </a:t>
                      </a:r>
                    </a:p>
                  </a:txBody>
                  <a:tcPr marL="91447" marR="91447" marT="45712" marB="45712"/>
                </a:tc>
                <a:tc>
                  <a:txBody>
                    <a:bodyPr/>
                    <a:lstStyle/>
                    <a:p>
                      <a:pPr algn="ctr"/>
                      <a:r>
                        <a:rPr lang="en-IN" sz="1800" dirty="0">
                          <a:latin typeface="Times New Roman" pitchFamily="18" charset="0"/>
                          <a:cs typeface="Times New Roman" pitchFamily="18" charset="0"/>
                        </a:rPr>
                        <a:t>Size(bytes)</a:t>
                      </a:r>
                    </a:p>
                  </a:txBody>
                  <a:tcPr marL="91447" marR="91447" marT="45712" marB="45712"/>
                </a:tc>
                <a:tc>
                  <a:txBody>
                    <a:bodyPr/>
                    <a:lstStyle/>
                    <a:p>
                      <a:pPr algn="ctr"/>
                      <a:r>
                        <a:rPr lang="en-IN" sz="1800" dirty="0">
                          <a:latin typeface="Times New Roman" pitchFamily="18" charset="0"/>
                          <a:cs typeface="Times New Roman" pitchFamily="18" charset="0"/>
                        </a:rPr>
                        <a:t>Range</a:t>
                      </a:r>
                    </a:p>
                  </a:txBody>
                  <a:tcPr marL="91447" marR="91447" marT="45712" marB="45712"/>
                </a:tc>
                <a:extLst>
                  <a:ext uri="{0D108BD9-81ED-4DB2-BD59-A6C34878D82A}">
                    <a16:rowId xmlns:a16="http://schemas.microsoft.com/office/drawing/2014/main" val="10000"/>
                  </a:ext>
                </a:extLst>
              </a:tr>
              <a:tr h="639968">
                <a:tc>
                  <a:txBody>
                    <a:bodyPr/>
                    <a:lstStyle/>
                    <a:p>
                      <a:r>
                        <a:rPr lang="en-IN" sz="1800" dirty="0">
                          <a:latin typeface="Times New Roman" pitchFamily="18" charset="0"/>
                          <a:cs typeface="Times New Roman" pitchFamily="18" charset="0"/>
                        </a:rPr>
                        <a:t>int</a:t>
                      </a:r>
                      <a:r>
                        <a:rPr lang="en-IN" sz="1800" baseline="0" dirty="0">
                          <a:latin typeface="Times New Roman" pitchFamily="18" charset="0"/>
                          <a:cs typeface="Times New Roman" pitchFamily="18" charset="0"/>
                        </a:rPr>
                        <a:t> or signed int</a:t>
                      </a:r>
                      <a:endParaRPr lang="en-IN" sz="1800" dirty="0">
                        <a:latin typeface="Times New Roman" pitchFamily="18" charset="0"/>
                        <a:cs typeface="Times New Roman" pitchFamily="18" charset="0"/>
                      </a:endParaRPr>
                    </a:p>
                  </a:txBody>
                  <a:tcPr marL="91447" marR="91447" marT="45712" marB="45712"/>
                </a:tc>
                <a:tc>
                  <a:txBody>
                    <a:bodyPr/>
                    <a:lstStyle/>
                    <a:p>
                      <a:r>
                        <a:rPr lang="en-IN" sz="1800" dirty="0">
                          <a:latin typeface="Times New Roman" pitchFamily="18" charset="0"/>
                          <a:cs typeface="Times New Roman" pitchFamily="18" charset="0"/>
                        </a:rPr>
                        <a:t>2 or 4 bytes</a:t>
                      </a:r>
                    </a:p>
                  </a:txBody>
                  <a:tcPr marL="91447" marR="91447" marT="45712" marB="457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-32,768 to 32,767 (or)</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 -2,147,483,648 to 2,147,483,647</a:t>
                      </a:r>
                    </a:p>
                  </a:txBody>
                  <a:tcPr marL="91447" marR="91447" marT="45712" marB="45712"/>
                </a:tc>
                <a:extLst>
                  <a:ext uri="{0D108BD9-81ED-4DB2-BD59-A6C34878D82A}">
                    <a16:rowId xmlns:a16="http://schemas.microsoft.com/office/drawing/2014/main" val="10001"/>
                  </a:ext>
                </a:extLst>
              </a:tr>
              <a:tr h="639968">
                <a:tc>
                  <a:txBody>
                    <a:bodyPr/>
                    <a:lstStyle/>
                    <a:p>
                      <a:r>
                        <a:rPr lang="en-IN" sz="1800" dirty="0">
                          <a:latin typeface="Times New Roman" pitchFamily="18" charset="0"/>
                          <a:cs typeface="Times New Roman" pitchFamily="18" charset="0"/>
                        </a:rPr>
                        <a:t>Unsigned int</a:t>
                      </a:r>
                    </a:p>
                  </a:txBody>
                  <a:tcPr marL="91447" marR="91447" marT="45712" marB="45712"/>
                </a:tc>
                <a:tc>
                  <a:txBody>
                    <a:bodyPr/>
                    <a:lstStyle/>
                    <a:p>
                      <a:r>
                        <a:rPr lang="en-IN" sz="1800" dirty="0">
                          <a:latin typeface="Times New Roman" pitchFamily="18" charset="0"/>
                          <a:cs typeface="Times New Roman" pitchFamily="18" charset="0"/>
                        </a:rPr>
                        <a:t>2 or 4 bytes</a:t>
                      </a:r>
                    </a:p>
                  </a:txBody>
                  <a:tcPr marL="91447" marR="91447" marT="45712" marB="45712"/>
                </a:tc>
                <a:tc>
                  <a:txBody>
                    <a:bodyPr/>
                    <a:lstStyle/>
                    <a:p>
                      <a:r>
                        <a:rPr lang="en-IN" sz="1800" dirty="0">
                          <a:latin typeface="Times New Roman" pitchFamily="18" charset="0"/>
                          <a:cs typeface="Times New Roman" pitchFamily="18" charset="0"/>
                        </a:rPr>
                        <a:t>0 to 65,535 (or)</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0 to 4,294,967,295</a:t>
                      </a:r>
                    </a:p>
                  </a:txBody>
                  <a:tcPr marL="91447" marR="91447" marT="45712" marB="45712"/>
                </a:tc>
                <a:extLst>
                  <a:ext uri="{0D108BD9-81ED-4DB2-BD59-A6C34878D82A}">
                    <a16:rowId xmlns:a16="http://schemas.microsoft.com/office/drawing/2014/main" val="10002"/>
                  </a:ext>
                </a:extLst>
              </a:tr>
              <a:tr h="559988">
                <a:tc>
                  <a:txBody>
                    <a:bodyPr/>
                    <a:lstStyle/>
                    <a:p>
                      <a:r>
                        <a:rPr lang="en-IN" sz="1800" dirty="0">
                          <a:latin typeface="Times New Roman" pitchFamily="18" charset="0"/>
                          <a:cs typeface="Times New Roman" pitchFamily="18" charset="0"/>
                        </a:rPr>
                        <a:t>Signed</a:t>
                      </a:r>
                      <a:r>
                        <a:rPr lang="en-IN" sz="1800" baseline="0" dirty="0">
                          <a:latin typeface="Times New Roman" pitchFamily="18" charset="0"/>
                          <a:cs typeface="Times New Roman" pitchFamily="18" charset="0"/>
                        </a:rPr>
                        <a:t> short</a:t>
                      </a:r>
                      <a:endParaRPr lang="en-IN" sz="1800" dirty="0">
                        <a:latin typeface="Times New Roman" pitchFamily="18" charset="0"/>
                        <a:cs typeface="Times New Roman" pitchFamily="18" charset="0"/>
                      </a:endParaRPr>
                    </a:p>
                  </a:txBody>
                  <a:tcPr marL="91447" marR="91447" marT="45712" marB="45712"/>
                </a:tc>
                <a:tc>
                  <a:txBody>
                    <a:bodyPr/>
                    <a:lstStyle/>
                    <a:p>
                      <a:r>
                        <a:rPr lang="en-IN" sz="1800" dirty="0">
                          <a:latin typeface="Times New Roman" pitchFamily="18" charset="0"/>
                          <a:cs typeface="Times New Roman" pitchFamily="18" charset="0"/>
                        </a:rPr>
                        <a:t>2 bytes</a:t>
                      </a:r>
                    </a:p>
                  </a:txBody>
                  <a:tcPr marL="91447" marR="91447" marT="45712" marB="45712"/>
                </a:tc>
                <a:tc>
                  <a:txBody>
                    <a:bodyPr/>
                    <a:lstStyle/>
                    <a:p>
                      <a:r>
                        <a:rPr lang="en-IN" sz="1800" dirty="0">
                          <a:latin typeface="Times New Roman" pitchFamily="18" charset="0"/>
                          <a:cs typeface="Times New Roman" pitchFamily="18" charset="0"/>
                        </a:rPr>
                        <a:t>-32,768 to 32,767</a:t>
                      </a:r>
                    </a:p>
                  </a:txBody>
                  <a:tcPr marL="91447" marR="91447" marT="45712" marB="45712"/>
                </a:tc>
                <a:extLst>
                  <a:ext uri="{0D108BD9-81ED-4DB2-BD59-A6C34878D82A}">
                    <a16:rowId xmlns:a16="http://schemas.microsoft.com/office/drawing/2014/main" val="10003"/>
                  </a:ext>
                </a:extLst>
              </a:tr>
              <a:tr h="559988">
                <a:tc>
                  <a:txBody>
                    <a:bodyPr/>
                    <a:lstStyle/>
                    <a:p>
                      <a:r>
                        <a:rPr lang="en-IN" sz="1800" dirty="0">
                          <a:latin typeface="Times New Roman" pitchFamily="18" charset="0"/>
                          <a:cs typeface="Times New Roman" pitchFamily="18" charset="0"/>
                        </a:rPr>
                        <a:t>Unsigned</a:t>
                      </a:r>
                      <a:r>
                        <a:rPr lang="en-IN" sz="1800" baseline="0" dirty="0">
                          <a:latin typeface="Times New Roman" pitchFamily="18" charset="0"/>
                          <a:cs typeface="Times New Roman" pitchFamily="18" charset="0"/>
                        </a:rPr>
                        <a:t> short</a:t>
                      </a:r>
                      <a:endParaRPr lang="en-IN" sz="1800" dirty="0">
                        <a:latin typeface="Times New Roman" pitchFamily="18" charset="0"/>
                        <a:cs typeface="Times New Roman" pitchFamily="18" charset="0"/>
                      </a:endParaRPr>
                    </a:p>
                  </a:txBody>
                  <a:tcPr marL="91447" marR="91447" marT="45712" marB="45712"/>
                </a:tc>
                <a:tc>
                  <a:txBody>
                    <a:bodyPr/>
                    <a:lstStyle/>
                    <a:p>
                      <a:r>
                        <a:rPr lang="en-IN" sz="1800" dirty="0">
                          <a:latin typeface="Times New Roman" pitchFamily="18" charset="0"/>
                          <a:cs typeface="Times New Roman" pitchFamily="18" charset="0"/>
                        </a:rPr>
                        <a:t>2 bytes</a:t>
                      </a:r>
                    </a:p>
                  </a:txBody>
                  <a:tcPr marL="91447" marR="91447" marT="45712" marB="45712"/>
                </a:tc>
                <a:tc>
                  <a:txBody>
                    <a:bodyPr/>
                    <a:lstStyle/>
                    <a:p>
                      <a:r>
                        <a:rPr lang="en-IN" sz="1800" dirty="0">
                          <a:latin typeface="Times New Roman" pitchFamily="18" charset="0"/>
                          <a:cs typeface="Times New Roman" pitchFamily="18" charset="0"/>
                        </a:rPr>
                        <a:t>0 to 65,535</a:t>
                      </a:r>
                    </a:p>
                  </a:txBody>
                  <a:tcPr marL="91447" marR="91447" marT="45712" marB="45712"/>
                </a:tc>
                <a:extLst>
                  <a:ext uri="{0D108BD9-81ED-4DB2-BD59-A6C34878D82A}">
                    <a16:rowId xmlns:a16="http://schemas.microsoft.com/office/drawing/2014/main" val="10004"/>
                  </a:ext>
                </a:extLst>
              </a:tr>
              <a:tr h="559988">
                <a:tc>
                  <a:txBody>
                    <a:bodyPr/>
                    <a:lstStyle/>
                    <a:p>
                      <a:r>
                        <a:rPr lang="en-IN" sz="1800" dirty="0">
                          <a:latin typeface="Times New Roman" pitchFamily="18" charset="0"/>
                          <a:cs typeface="Times New Roman" pitchFamily="18" charset="0"/>
                        </a:rPr>
                        <a:t>Signed long</a:t>
                      </a:r>
                    </a:p>
                  </a:txBody>
                  <a:tcPr marL="91447" marR="91447" marT="45712" marB="45712"/>
                </a:tc>
                <a:tc>
                  <a:txBody>
                    <a:bodyPr/>
                    <a:lstStyle/>
                    <a:p>
                      <a:r>
                        <a:rPr lang="en-IN" sz="1800" dirty="0">
                          <a:latin typeface="Times New Roman" pitchFamily="18" charset="0"/>
                          <a:cs typeface="Times New Roman" pitchFamily="18" charset="0"/>
                        </a:rPr>
                        <a:t>4 bytes</a:t>
                      </a:r>
                    </a:p>
                  </a:txBody>
                  <a:tcPr marL="91447" marR="91447" marT="45712" marB="45712"/>
                </a:tc>
                <a:tc>
                  <a:txBody>
                    <a:bodyPr/>
                    <a:lstStyle/>
                    <a:p>
                      <a:r>
                        <a:rPr lang="en-IN" sz="1800" dirty="0">
                          <a:latin typeface="Times New Roman" pitchFamily="18" charset="0"/>
                          <a:cs typeface="Times New Roman" pitchFamily="18" charset="0"/>
                        </a:rPr>
                        <a:t>-2,147,483,648 to 2,147,483,647</a:t>
                      </a:r>
                    </a:p>
                  </a:txBody>
                  <a:tcPr marL="91447" marR="91447" marT="45712" marB="45712"/>
                </a:tc>
                <a:extLst>
                  <a:ext uri="{0D108BD9-81ED-4DB2-BD59-A6C34878D82A}">
                    <a16:rowId xmlns:a16="http://schemas.microsoft.com/office/drawing/2014/main" val="10005"/>
                  </a:ext>
                </a:extLst>
              </a:tr>
              <a:tr h="559988">
                <a:tc>
                  <a:txBody>
                    <a:bodyPr/>
                    <a:lstStyle/>
                    <a:p>
                      <a:r>
                        <a:rPr lang="en-IN" sz="1800" dirty="0">
                          <a:latin typeface="Times New Roman" pitchFamily="18" charset="0"/>
                          <a:cs typeface="Times New Roman" pitchFamily="18" charset="0"/>
                        </a:rPr>
                        <a:t>Unsigned long</a:t>
                      </a:r>
                    </a:p>
                  </a:txBody>
                  <a:tcPr marL="91447" marR="91447" marT="45712" marB="45712"/>
                </a:tc>
                <a:tc>
                  <a:txBody>
                    <a:bodyPr/>
                    <a:lstStyle/>
                    <a:p>
                      <a:r>
                        <a:rPr lang="en-IN" sz="1800" dirty="0">
                          <a:latin typeface="Times New Roman" pitchFamily="18" charset="0"/>
                          <a:cs typeface="Times New Roman" pitchFamily="18" charset="0"/>
                        </a:rPr>
                        <a:t>4 bytes</a:t>
                      </a:r>
                    </a:p>
                  </a:txBody>
                  <a:tcPr marL="91447" marR="91447" marT="45712" marB="45712"/>
                </a:tc>
                <a:tc>
                  <a:txBody>
                    <a:bodyPr/>
                    <a:lstStyle/>
                    <a:p>
                      <a:r>
                        <a:rPr lang="en-IN" sz="1800" dirty="0">
                          <a:latin typeface="Times New Roman" pitchFamily="18" charset="0"/>
                          <a:cs typeface="Times New Roman" pitchFamily="18" charset="0"/>
                        </a:rPr>
                        <a:t>0 to 4,294,967,295</a:t>
                      </a:r>
                    </a:p>
                  </a:txBody>
                  <a:tcPr marL="91447" marR="91447" marT="45712" marB="45712"/>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04006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56F1-400A-47E1-9705-188373EA8324}"/>
              </a:ext>
            </a:extLst>
          </p:cNvPr>
          <p:cNvSpPr>
            <a:spLocks noGrp="1"/>
          </p:cNvSpPr>
          <p:nvPr>
            <p:ph type="title"/>
          </p:nvPr>
        </p:nvSpPr>
        <p:spPr/>
        <p:txBody>
          <a:bodyPr/>
          <a:lstStyle/>
          <a:p>
            <a:r>
              <a:rPr lang="en-IN" altLang="en-US" sz="4400" b="1" dirty="0">
                <a:solidFill>
                  <a:srgbClr val="FFC000"/>
                </a:solidFill>
              </a:rPr>
              <a:t>Primitive data types</a:t>
            </a:r>
            <a:endParaRPr lang="en-IN" dirty="0"/>
          </a:p>
        </p:txBody>
      </p:sp>
      <p:sp>
        <p:nvSpPr>
          <p:cNvPr id="3" name="Content Placeholder 2">
            <a:extLst>
              <a:ext uri="{FF2B5EF4-FFF2-40B4-BE49-F238E27FC236}">
                <a16:creationId xmlns:a16="http://schemas.microsoft.com/office/drawing/2014/main" id="{5412AE30-EADB-416A-B7D4-CB6B76C83796}"/>
              </a:ext>
            </a:extLst>
          </p:cNvPr>
          <p:cNvSpPr>
            <a:spLocks noGrp="1"/>
          </p:cNvSpPr>
          <p:nvPr>
            <p:ph idx="1"/>
          </p:nvPr>
        </p:nvSpPr>
        <p:spPr/>
        <p:txBody>
          <a:bodyPr/>
          <a:lstStyle/>
          <a:p>
            <a:pPr marL="0" indent="0">
              <a:buNone/>
            </a:pPr>
            <a:r>
              <a:rPr lang="en-IN" altLang="en-US" b="1" dirty="0">
                <a:solidFill>
                  <a:srgbClr val="FFFF00"/>
                </a:solidFill>
              </a:rPr>
              <a:t>2. Floating point data type: </a:t>
            </a:r>
            <a:r>
              <a:rPr lang="en-IN" altLang="en-US" dirty="0"/>
              <a:t>Floating types are used to store real numbers.</a:t>
            </a:r>
          </a:p>
          <a:p>
            <a:endParaRPr lang="en-IN" dirty="0"/>
          </a:p>
        </p:txBody>
      </p:sp>
      <p:pic>
        <p:nvPicPr>
          <p:cNvPr id="4" name="Picture 2">
            <a:extLst>
              <a:ext uri="{FF2B5EF4-FFF2-40B4-BE49-F238E27FC236}">
                <a16:creationId xmlns:a16="http://schemas.microsoft.com/office/drawing/2014/main" id="{88F16E23-FC38-4741-BAA3-3632992B0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581" y="3013075"/>
            <a:ext cx="95154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6176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F94F-8A01-4416-953F-9302B502AA98}"/>
              </a:ext>
            </a:extLst>
          </p:cNvPr>
          <p:cNvSpPr>
            <a:spLocks noGrp="1"/>
          </p:cNvSpPr>
          <p:nvPr>
            <p:ph type="title"/>
          </p:nvPr>
        </p:nvSpPr>
        <p:spPr/>
        <p:txBody>
          <a:bodyPr/>
          <a:lstStyle/>
          <a:p>
            <a:r>
              <a:rPr lang="en-IN" altLang="en-US" sz="4400" b="1" dirty="0">
                <a:solidFill>
                  <a:srgbClr val="FFC000"/>
                </a:solidFill>
              </a:rPr>
              <a:t>Primitive data types</a:t>
            </a:r>
            <a:endParaRPr lang="en-IN" dirty="0"/>
          </a:p>
        </p:txBody>
      </p:sp>
      <p:sp>
        <p:nvSpPr>
          <p:cNvPr id="3" name="Content Placeholder 2">
            <a:extLst>
              <a:ext uri="{FF2B5EF4-FFF2-40B4-BE49-F238E27FC236}">
                <a16:creationId xmlns:a16="http://schemas.microsoft.com/office/drawing/2014/main" id="{BBF44ADD-03F7-4EDC-B094-745DB2E001D3}"/>
              </a:ext>
            </a:extLst>
          </p:cNvPr>
          <p:cNvSpPr>
            <a:spLocks noGrp="1"/>
          </p:cNvSpPr>
          <p:nvPr>
            <p:ph idx="1"/>
          </p:nvPr>
        </p:nvSpPr>
        <p:spPr/>
        <p:txBody>
          <a:bodyPr>
            <a:normAutofit fontScale="92500" lnSpcReduction="10000"/>
          </a:bodyPr>
          <a:lstStyle/>
          <a:p>
            <a:pPr algn="just">
              <a:buFont typeface="Wingdings 2" panose="05020102010507070707" pitchFamily="18" charset="2"/>
              <a:buNone/>
            </a:pPr>
            <a:r>
              <a:rPr lang="en-IN" altLang="en-US" b="1" dirty="0">
                <a:solidFill>
                  <a:srgbClr val="FFFF00"/>
                </a:solidFill>
              </a:rPr>
              <a:t>3. Character type: </a:t>
            </a:r>
            <a:r>
              <a:rPr lang="en-IN" altLang="en-US" dirty="0"/>
              <a:t>Character types are used to store characters value.</a:t>
            </a:r>
          </a:p>
          <a:p>
            <a:pPr algn="just">
              <a:buFont typeface="Wingdings 2" panose="05020102010507070707" pitchFamily="18" charset="2"/>
              <a:buNone/>
            </a:pPr>
            <a:endParaRPr lang="en-IN" altLang="en-US" dirty="0"/>
          </a:p>
          <a:p>
            <a:pPr algn="just">
              <a:buFont typeface="Wingdings 2" panose="05020102010507070707" pitchFamily="18" charset="2"/>
              <a:buNone/>
            </a:pPr>
            <a:endParaRPr lang="en-IN" altLang="en-US" dirty="0"/>
          </a:p>
          <a:p>
            <a:pPr algn="just">
              <a:buFont typeface="Wingdings 2" panose="05020102010507070707" pitchFamily="18" charset="2"/>
              <a:buNone/>
            </a:pPr>
            <a:endParaRPr lang="en-IN" altLang="en-US" dirty="0"/>
          </a:p>
          <a:p>
            <a:pPr algn="just">
              <a:buFont typeface="Wingdings 2" panose="05020102010507070707" pitchFamily="18" charset="2"/>
              <a:buNone/>
            </a:pPr>
            <a:endParaRPr lang="en-IN" altLang="en-US" dirty="0"/>
          </a:p>
          <a:p>
            <a:pPr algn="just">
              <a:buFont typeface="Wingdings 2" panose="05020102010507070707" pitchFamily="18" charset="2"/>
              <a:buNone/>
            </a:pPr>
            <a:endParaRPr lang="en-IN" altLang="en-US" dirty="0"/>
          </a:p>
          <a:p>
            <a:pPr algn="just">
              <a:buFont typeface="Wingdings 2" panose="05020102010507070707" pitchFamily="18" charset="2"/>
              <a:buNone/>
            </a:pPr>
            <a:endParaRPr lang="en-IN" altLang="en-US" dirty="0"/>
          </a:p>
          <a:p>
            <a:pPr algn="just">
              <a:buFont typeface="Wingdings 2" panose="05020102010507070707" pitchFamily="18" charset="2"/>
              <a:buNone/>
            </a:pPr>
            <a:endParaRPr lang="en-IN" altLang="en-US" dirty="0"/>
          </a:p>
          <a:p>
            <a:pPr algn="just">
              <a:buFont typeface="Wingdings 2" panose="05020102010507070707" pitchFamily="18" charset="2"/>
              <a:buNone/>
            </a:pPr>
            <a:r>
              <a:rPr lang="en-IN" altLang="en-US" b="1" dirty="0">
                <a:solidFill>
                  <a:srgbClr val="FFFF00"/>
                </a:solidFill>
              </a:rPr>
              <a:t>4. Void type: </a:t>
            </a:r>
            <a:r>
              <a:rPr lang="en-IN" altLang="en-US" dirty="0"/>
              <a:t>void type means no value. This is usually used to specify the type of functions which returns nothing</a:t>
            </a:r>
          </a:p>
        </p:txBody>
      </p:sp>
      <p:pic>
        <p:nvPicPr>
          <p:cNvPr id="4" name="Picture 2">
            <a:extLst>
              <a:ext uri="{FF2B5EF4-FFF2-40B4-BE49-F238E27FC236}">
                <a16:creationId xmlns:a16="http://schemas.microsoft.com/office/drawing/2014/main" id="{E89FFCC9-CF36-4802-824B-B98F6700E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2643616"/>
            <a:ext cx="8934450" cy="252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683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5BD0-BEBC-4AFA-AE1B-4CC641D86E10}"/>
              </a:ext>
            </a:extLst>
          </p:cNvPr>
          <p:cNvSpPr>
            <a:spLocks noGrp="1"/>
          </p:cNvSpPr>
          <p:nvPr>
            <p:ph type="title"/>
          </p:nvPr>
        </p:nvSpPr>
        <p:spPr>
          <a:xfrm>
            <a:off x="838200" y="2687085"/>
            <a:ext cx="10515600" cy="1325563"/>
          </a:xfrm>
        </p:spPr>
        <p:txBody>
          <a:bodyPr/>
          <a:lstStyle/>
          <a:p>
            <a:pPr algn="ctr"/>
            <a:r>
              <a:rPr lang="en-IN" altLang="en-US" b="1" dirty="0">
                <a:solidFill>
                  <a:srgbClr val="FFC000"/>
                </a:solidFill>
              </a:rPr>
              <a:t>Variable – Declaration and initialization </a:t>
            </a:r>
            <a:endParaRPr lang="en-IN" dirty="0"/>
          </a:p>
        </p:txBody>
      </p:sp>
    </p:spTree>
    <p:extLst>
      <p:ext uri="{BB962C8B-B14F-4D97-AF65-F5344CB8AC3E}">
        <p14:creationId xmlns:p14="http://schemas.microsoft.com/office/powerpoint/2010/main" val="3793532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6458-A397-4591-AE1C-670E82A706B3}"/>
              </a:ext>
            </a:extLst>
          </p:cNvPr>
          <p:cNvSpPr>
            <a:spLocks noGrp="1"/>
          </p:cNvSpPr>
          <p:nvPr>
            <p:ph type="title"/>
          </p:nvPr>
        </p:nvSpPr>
        <p:spPr/>
        <p:txBody>
          <a:bodyPr/>
          <a:lstStyle/>
          <a:p>
            <a:r>
              <a:rPr lang="en-IN" altLang="en-US" sz="4400" b="1" dirty="0">
                <a:solidFill>
                  <a:srgbClr val="FFC000"/>
                </a:solidFill>
              </a:rPr>
              <a:t>What is a Variable?</a:t>
            </a:r>
            <a:endParaRPr lang="en-IN" dirty="0"/>
          </a:p>
        </p:txBody>
      </p:sp>
      <p:sp>
        <p:nvSpPr>
          <p:cNvPr id="3" name="Content Placeholder 2">
            <a:extLst>
              <a:ext uri="{FF2B5EF4-FFF2-40B4-BE49-F238E27FC236}">
                <a16:creationId xmlns:a16="http://schemas.microsoft.com/office/drawing/2014/main" id="{0EBB5437-E45E-4A5E-AA1E-91BCF6EC5266}"/>
              </a:ext>
            </a:extLst>
          </p:cNvPr>
          <p:cNvSpPr>
            <a:spLocks noGrp="1"/>
          </p:cNvSpPr>
          <p:nvPr>
            <p:ph idx="1"/>
          </p:nvPr>
        </p:nvSpPr>
        <p:spPr/>
        <p:txBody>
          <a:bodyPr/>
          <a:lstStyle/>
          <a:p>
            <a:pPr algn="just"/>
            <a:r>
              <a:rPr lang="en-IN" altLang="en-US" dirty="0"/>
              <a:t>A </a:t>
            </a:r>
            <a:r>
              <a:rPr lang="en-IN" altLang="en-US" b="1" dirty="0"/>
              <a:t>variable</a:t>
            </a:r>
            <a:r>
              <a:rPr lang="en-IN" altLang="en-US" dirty="0"/>
              <a:t> is a name of the memory location which is used to store data given by the user. </a:t>
            </a:r>
          </a:p>
          <a:p>
            <a:pPr algn="just"/>
            <a:r>
              <a:rPr lang="en-IN" altLang="en-US" dirty="0"/>
              <a:t>Variable values can be changed, and it can be reused many times in the program.</a:t>
            </a:r>
          </a:p>
          <a:p>
            <a:pPr algn="just"/>
            <a:r>
              <a:rPr lang="en-IN" altLang="en-US" dirty="0"/>
              <a:t>Before going to use a variable in the program we must need to declare or define a variable with specified type.</a:t>
            </a:r>
          </a:p>
        </p:txBody>
      </p:sp>
    </p:spTree>
    <p:extLst>
      <p:ext uri="{BB962C8B-B14F-4D97-AF65-F5344CB8AC3E}">
        <p14:creationId xmlns:p14="http://schemas.microsoft.com/office/powerpoint/2010/main" val="786051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020C-16E3-4793-8820-D3F5E4F134F2}"/>
              </a:ext>
            </a:extLst>
          </p:cNvPr>
          <p:cNvSpPr>
            <a:spLocks noGrp="1"/>
          </p:cNvSpPr>
          <p:nvPr>
            <p:ph type="title"/>
          </p:nvPr>
        </p:nvSpPr>
        <p:spPr/>
        <p:txBody>
          <a:bodyPr/>
          <a:lstStyle/>
          <a:p>
            <a:r>
              <a:rPr lang="en-IN" altLang="en-US" sz="4400" b="1" dirty="0">
                <a:solidFill>
                  <a:srgbClr val="FFC000"/>
                </a:solidFill>
              </a:rPr>
              <a:t>Declaration and initialization</a:t>
            </a:r>
            <a:endParaRPr lang="en-IN" dirty="0"/>
          </a:p>
        </p:txBody>
      </p:sp>
      <p:sp>
        <p:nvSpPr>
          <p:cNvPr id="4" name="Content Placeholder 2">
            <a:extLst>
              <a:ext uri="{FF2B5EF4-FFF2-40B4-BE49-F238E27FC236}">
                <a16:creationId xmlns:a16="http://schemas.microsoft.com/office/drawing/2014/main" id="{76F31929-1843-490B-B613-7C5D8D823B8B}"/>
              </a:ext>
            </a:extLst>
          </p:cNvPr>
          <p:cNvSpPr txBox="1">
            <a:spLocks/>
          </p:cNvSpPr>
          <p:nvPr/>
        </p:nvSpPr>
        <p:spPr>
          <a:xfrm>
            <a:off x="754063" y="1751013"/>
            <a:ext cx="5881687" cy="267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2" panose="05020102010507070707" pitchFamily="18" charset="2"/>
              <a:buNone/>
            </a:pPr>
            <a:r>
              <a:rPr lang="en-IN" altLang="en-US" b="1">
                <a:solidFill>
                  <a:srgbClr val="FFC000"/>
                </a:solidFill>
              </a:rPr>
              <a:t>Variable declaration syntax:</a:t>
            </a:r>
          </a:p>
          <a:p>
            <a:pPr>
              <a:buFont typeface="Wingdings 2" panose="05020102010507070707" pitchFamily="18" charset="2"/>
              <a:buNone/>
            </a:pPr>
            <a:r>
              <a:rPr lang="en-IN" altLang="en-US"/>
              <a:t>		data_type variable_name;</a:t>
            </a:r>
          </a:p>
          <a:p>
            <a:pPr>
              <a:buFont typeface="Wingdings 2" panose="05020102010507070707" pitchFamily="18" charset="2"/>
              <a:buNone/>
            </a:pPr>
            <a:r>
              <a:rPr lang="en-IN" altLang="en-US">
                <a:solidFill>
                  <a:srgbClr val="FFFF00"/>
                </a:solidFill>
              </a:rPr>
              <a:t>Example:</a:t>
            </a:r>
          </a:p>
          <a:p>
            <a:pPr>
              <a:buFont typeface="Wingdings 2" panose="05020102010507070707" pitchFamily="18" charset="2"/>
              <a:buNone/>
            </a:pPr>
            <a:r>
              <a:rPr lang="en-IN" altLang="en-US"/>
              <a:t>		int a;</a:t>
            </a:r>
          </a:p>
          <a:p>
            <a:pPr>
              <a:buFont typeface="Wingdings 2" panose="05020102010507070707" pitchFamily="18" charset="2"/>
              <a:buNone/>
            </a:pPr>
            <a:r>
              <a:rPr lang="en-IN" altLang="en-US"/>
              <a:t>		float area;</a:t>
            </a:r>
          </a:p>
          <a:p>
            <a:pPr>
              <a:buFont typeface="Wingdings 2" panose="05020102010507070707" pitchFamily="18" charset="2"/>
              <a:buNone/>
            </a:pPr>
            <a:endParaRPr lang="en-IN" altLang="en-US" dirty="0"/>
          </a:p>
        </p:txBody>
      </p:sp>
      <p:sp>
        <p:nvSpPr>
          <p:cNvPr id="5" name="Content Placeholder 2">
            <a:extLst>
              <a:ext uri="{FF2B5EF4-FFF2-40B4-BE49-F238E27FC236}">
                <a16:creationId xmlns:a16="http://schemas.microsoft.com/office/drawing/2014/main" id="{48383D13-80BA-464B-BCAC-99DC4D61588E}"/>
              </a:ext>
            </a:extLst>
          </p:cNvPr>
          <p:cNvSpPr txBox="1">
            <a:spLocks/>
          </p:cNvSpPr>
          <p:nvPr/>
        </p:nvSpPr>
        <p:spPr bwMode="auto">
          <a:xfrm>
            <a:off x="5359400" y="3775075"/>
            <a:ext cx="5883275" cy="2390775"/>
          </a:xfrm>
          <a:prstGeom prst="rect">
            <a:avLst/>
          </a:prstGeom>
          <a:noFill/>
          <a:ln w="9525">
            <a:noFill/>
            <a:miter lim="800000"/>
            <a:headEnd/>
            <a:tailEnd/>
          </a:ln>
        </p:spPr>
        <p:txBody>
          <a:bodyPr/>
          <a:lstStyle/>
          <a:p>
            <a:pPr marL="273050" indent="-273050">
              <a:spcBef>
                <a:spcPct val="20000"/>
              </a:spcBef>
              <a:buClr>
                <a:srgbClr val="0BD0D9"/>
              </a:buClr>
              <a:buSzPct val="95000"/>
              <a:buFont typeface="Wingdings 2" pitchFamily="18" charset="2"/>
              <a:buNone/>
              <a:defRPr/>
            </a:pPr>
            <a:r>
              <a:rPr lang="en-IN" sz="2600" b="1" dirty="0">
                <a:solidFill>
                  <a:srgbClr val="FFC000"/>
                </a:solidFill>
                <a:latin typeface="+mn-lt"/>
                <a:cs typeface="+mn-cs"/>
              </a:rPr>
              <a:t>Variable initialization or definition: </a:t>
            </a:r>
          </a:p>
          <a:p>
            <a:pPr marL="273050" indent="-273050">
              <a:spcBef>
                <a:spcPct val="20000"/>
              </a:spcBef>
              <a:buClr>
                <a:srgbClr val="0BD0D9"/>
              </a:buClr>
              <a:buSzPct val="95000"/>
              <a:buFont typeface="Wingdings 2" pitchFamily="18" charset="2"/>
              <a:buNone/>
              <a:defRPr/>
            </a:pPr>
            <a:r>
              <a:rPr lang="en-IN" sz="2600" dirty="0">
                <a:latin typeface="+mn-lt"/>
                <a:cs typeface="+mn-cs"/>
              </a:rPr>
              <a:t>		data_type variable_name = value;</a:t>
            </a:r>
          </a:p>
          <a:p>
            <a:pPr marL="273050" indent="-273050">
              <a:spcBef>
                <a:spcPct val="20000"/>
              </a:spcBef>
              <a:buClr>
                <a:srgbClr val="0BD0D9"/>
              </a:buClr>
              <a:buSzPct val="95000"/>
              <a:buFont typeface="Wingdings 2" pitchFamily="18" charset="2"/>
              <a:buNone/>
              <a:defRPr/>
            </a:pPr>
            <a:r>
              <a:rPr lang="en-IN" sz="2600" dirty="0">
                <a:solidFill>
                  <a:srgbClr val="FFFF00"/>
                </a:solidFill>
                <a:latin typeface="+mn-lt"/>
                <a:cs typeface="+mn-cs"/>
              </a:rPr>
              <a:t>Example:</a:t>
            </a:r>
          </a:p>
          <a:p>
            <a:pPr marL="273050" indent="-273050">
              <a:spcBef>
                <a:spcPct val="20000"/>
              </a:spcBef>
              <a:buClr>
                <a:srgbClr val="0BD0D9"/>
              </a:buClr>
              <a:buSzPct val="95000"/>
              <a:buFont typeface="Wingdings 2" pitchFamily="18" charset="2"/>
              <a:buNone/>
              <a:defRPr/>
            </a:pPr>
            <a:r>
              <a:rPr lang="en-IN" sz="2600" dirty="0">
                <a:latin typeface="+mn-lt"/>
                <a:cs typeface="+mn-cs"/>
              </a:rPr>
              <a:t>		int a=10;</a:t>
            </a:r>
          </a:p>
        </p:txBody>
      </p:sp>
    </p:spTree>
    <p:extLst>
      <p:ext uri="{BB962C8B-B14F-4D97-AF65-F5344CB8AC3E}">
        <p14:creationId xmlns:p14="http://schemas.microsoft.com/office/powerpoint/2010/main" val="1764796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10A4-AA29-4BC4-A211-68468BF8DB6E}"/>
              </a:ext>
            </a:extLst>
          </p:cNvPr>
          <p:cNvSpPr>
            <a:spLocks noGrp="1"/>
          </p:cNvSpPr>
          <p:nvPr>
            <p:ph type="title"/>
          </p:nvPr>
        </p:nvSpPr>
        <p:spPr/>
        <p:txBody>
          <a:bodyPr/>
          <a:lstStyle/>
          <a:p>
            <a:r>
              <a:rPr lang="en-IN" altLang="en-US" sz="4400" b="1" dirty="0">
                <a:solidFill>
                  <a:srgbClr val="FFC000"/>
                </a:solidFill>
              </a:rPr>
              <a:t>Rules for defining a variable</a:t>
            </a:r>
            <a:endParaRPr lang="en-IN" dirty="0"/>
          </a:p>
        </p:txBody>
      </p:sp>
      <p:sp>
        <p:nvSpPr>
          <p:cNvPr id="3" name="Content Placeholder 2">
            <a:extLst>
              <a:ext uri="{FF2B5EF4-FFF2-40B4-BE49-F238E27FC236}">
                <a16:creationId xmlns:a16="http://schemas.microsoft.com/office/drawing/2014/main" id="{6D472599-4AAE-4B38-8CD2-59C5980C120E}"/>
              </a:ext>
            </a:extLst>
          </p:cNvPr>
          <p:cNvSpPr>
            <a:spLocks noGrp="1"/>
          </p:cNvSpPr>
          <p:nvPr>
            <p:ph idx="1"/>
          </p:nvPr>
        </p:nvSpPr>
        <p:spPr/>
        <p:txBody>
          <a:bodyPr/>
          <a:lstStyle/>
          <a:p>
            <a:pPr algn="just"/>
            <a:r>
              <a:rPr lang="en-IN" altLang="en-US" dirty="0"/>
              <a:t>A variable can have alphabets, digits, and underscore.</a:t>
            </a:r>
          </a:p>
          <a:p>
            <a:pPr algn="just"/>
            <a:r>
              <a:rPr lang="en-IN" altLang="en-US" dirty="0"/>
              <a:t>A variable name must starts with the alphabet, and underscore but not with digits.</a:t>
            </a:r>
          </a:p>
          <a:p>
            <a:pPr algn="just"/>
            <a:r>
              <a:rPr lang="en-IN" altLang="en-US" dirty="0"/>
              <a:t>No whitespace or blank spaces are allowed within the variable name.</a:t>
            </a:r>
          </a:p>
          <a:p>
            <a:pPr algn="just"/>
            <a:r>
              <a:rPr lang="en-IN" altLang="en-US" dirty="0"/>
              <a:t>A variable name must not be any reserved word or keyword, e.g. int, float, etc.</a:t>
            </a:r>
          </a:p>
        </p:txBody>
      </p:sp>
    </p:spTree>
    <p:extLst>
      <p:ext uri="{BB962C8B-B14F-4D97-AF65-F5344CB8AC3E}">
        <p14:creationId xmlns:p14="http://schemas.microsoft.com/office/powerpoint/2010/main" val="436566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0846-CF44-463D-AD0E-49EF89C8A8CF}"/>
              </a:ext>
            </a:extLst>
          </p:cNvPr>
          <p:cNvSpPr>
            <a:spLocks noGrp="1"/>
          </p:cNvSpPr>
          <p:nvPr>
            <p:ph type="title"/>
          </p:nvPr>
        </p:nvSpPr>
        <p:spPr/>
        <p:txBody>
          <a:bodyPr/>
          <a:lstStyle/>
          <a:p>
            <a:r>
              <a:rPr lang="en-IN" altLang="en-US" sz="4400" b="1" dirty="0">
                <a:solidFill>
                  <a:srgbClr val="FFC000"/>
                </a:solidFill>
              </a:rPr>
              <a:t>Types of variables in C</a:t>
            </a:r>
            <a:endParaRPr lang="en-IN" dirty="0"/>
          </a:p>
        </p:txBody>
      </p:sp>
      <p:sp>
        <p:nvSpPr>
          <p:cNvPr id="3" name="Content Placeholder 2">
            <a:extLst>
              <a:ext uri="{FF2B5EF4-FFF2-40B4-BE49-F238E27FC236}">
                <a16:creationId xmlns:a16="http://schemas.microsoft.com/office/drawing/2014/main" id="{7AE5AE37-303C-49D0-9CF4-7889D0528D28}"/>
              </a:ext>
            </a:extLst>
          </p:cNvPr>
          <p:cNvSpPr>
            <a:spLocks noGrp="1"/>
          </p:cNvSpPr>
          <p:nvPr>
            <p:ph idx="1"/>
          </p:nvPr>
        </p:nvSpPr>
        <p:spPr/>
        <p:txBody>
          <a:bodyPr>
            <a:normAutofit fontScale="92500" lnSpcReduction="10000"/>
          </a:bodyPr>
          <a:lstStyle/>
          <a:p>
            <a:pPr algn="just"/>
            <a:r>
              <a:rPr lang="en-IN" altLang="en-US" dirty="0"/>
              <a:t>There are many types of variable in C. Some of them are</a:t>
            </a:r>
          </a:p>
          <a:p>
            <a:pPr algn="just">
              <a:buFont typeface="Wingdings 2" panose="05020102010507070707" pitchFamily="18" charset="2"/>
              <a:buNone/>
            </a:pPr>
            <a:r>
              <a:rPr lang="en-IN" altLang="en-US" dirty="0"/>
              <a:t>	</a:t>
            </a:r>
            <a:r>
              <a:rPr lang="en-IN" altLang="en-US" b="1" dirty="0">
                <a:solidFill>
                  <a:srgbClr val="FFFF00"/>
                </a:solidFill>
              </a:rPr>
              <a:t>1. local variable: </a:t>
            </a:r>
            <a:r>
              <a:rPr lang="en-IN" altLang="en-US" dirty="0"/>
              <a:t>The variable which is declare with in the function or block is called as local variable. It must be declared at the starting of a block and need to initialize local variable before it is used.</a:t>
            </a:r>
          </a:p>
          <a:p>
            <a:pPr algn="just">
              <a:buFont typeface="Wingdings 2" panose="05020102010507070707" pitchFamily="18" charset="2"/>
              <a:buNone/>
            </a:pPr>
            <a:r>
              <a:rPr lang="en-IN" altLang="en-US" dirty="0"/>
              <a:t>		</a:t>
            </a:r>
            <a:r>
              <a:rPr lang="en-IN" altLang="en-US" b="1" dirty="0">
                <a:solidFill>
                  <a:srgbClr val="FF66FF"/>
                </a:solidFill>
              </a:rPr>
              <a:t>Example:</a:t>
            </a:r>
            <a:r>
              <a:rPr lang="en-IN" altLang="en-US" dirty="0"/>
              <a:t> </a:t>
            </a:r>
          </a:p>
          <a:p>
            <a:pPr algn="just">
              <a:buFont typeface="Wingdings 2" panose="05020102010507070707" pitchFamily="18" charset="2"/>
              <a:buNone/>
            </a:pPr>
            <a:r>
              <a:rPr lang="en-IN" altLang="en-US" dirty="0"/>
              <a:t>			void hello( )			void main()</a:t>
            </a:r>
          </a:p>
          <a:p>
            <a:pPr algn="just">
              <a:buFont typeface="Wingdings 2" panose="05020102010507070707" pitchFamily="18" charset="2"/>
              <a:buNone/>
            </a:pPr>
            <a:r>
              <a:rPr lang="en-IN" altLang="en-US" dirty="0"/>
              <a:t>			 {				{</a:t>
            </a:r>
          </a:p>
          <a:p>
            <a:pPr algn="just">
              <a:buFont typeface="Wingdings 2" panose="05020102010507070707" pitchFamily="18" charset="2"/>
              <a:buNone/>
            </a:pPr>
            <a:r>
              <a:rPr lang="en-IN" altLang="en-US" dirty="0"/>
              <a:t>				int a=10;			hello();</a:t>
            </a:r>
          </a:p>
          <a:p>
            <a:pPr algn="just">
              <a:buFont typeface="Wingdings 2" panose="05020102010507070707" pitchFamily="18" charset="2"/>
              <a:buNone/>
            </a:pPr>
            <a:r>
              <a:rPr lang="en-IN" altLang="en-US" dirty="0"/>
              <a:t>				</a:t>
            </a:r>
            <a:r>
              <a:rPr lang="en-IN" altLang="en-US" dirty="0" err="1"/>
              <a:t>printf</a:t>
            </a:r>
            <a:r>
              <a:rPr lang="en-IN" altLang="en-US" dirty="0"/>
              <a:t>(“%d”, a);	}	</a:t>
            </a:r>
          </a:p>
          <a:p>
            <a:pPr algn="just">
              <a:buFont typeface="Wingdings 2" panose="05020102010507070707" pitchFamily="18" charset="2"/>
              <a:buNone/>
            </a:pPr>
            <a:r>
              <a:rPr lang="en-IN" altLang="en-US" dirty="0"/>
              <a:t>			 }</a:t>
            </a:r>
          </a:p>
        </p:txBody>
      </p:sp>
    </p:spTree>
    <p:extLst>
      <p:ext uri="{BB962C8B-B14F-4D97-AF65-F5344CB8AC3E}">
        <p14:creationId xmlns:p14="http://schemas.microsoft.com/office/powerpoint/2010/main" val="70907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72A4-C8B9-4FFE-A6C1-C5B5D15A792E}"/>
              </a:ext>
            </a:extLst>
          </p:cNvPr>
          <p:cNvSpPr>
            <a:spLocks noGrp="1"/>
          </p:cNvSpPr>
          <p:nvPr>
            <p:ph type="title"/>
          </p:nvPr>
        </p:nvSpPr>
        <p:spPr/>
        <p:txBody>
          <a:bodyPr/>
          <a:lstStyle/>
          <a:p>
            <a:r>
              <a:rPr lang="en-IN" altLang="en-US" sz="4400" b="1" dirty="0">
                <a:solidFill>
                  <a:srgbClr val="FFC000"/>
                </a:solidFill>
              </a:rPr>
              <a:t>Types of variables in C (cont..)</a:t>
            </a:r>
            <a:endParaRPr lang="en-IN" dirty="0"/>
          </a:p>
        </p:txBody>
      </p:sp>
      <p:sp>
        <p:nvSpPr>
          <p:cNvPr id="3" name="Content Placeholder 2">
            <a:extLst>
              <a:ext uri="{FF2B5EF4-FFF2-40B4-BE49-F238E27FC236}">
                <a16:creationId xmlns:a16="http://schemas.microsoft.com/office/drawing/2014/main" id="{BD149EC0-DE73-475C-9EC1-894EF5D8C393}"/>
              </a:ext>
            </a:extLst>
          </p:cNvPr>
          <p:cNvSpPr>
            <a:spLocks noGrp="1"/>
          </p:cNvSpPr>
          <p:nvPr>
            <p:ph idx="1"/>
          </p:nvPr>
        </p:nvSpPr>
        <p:spPr/>
        <p:txBody>
          <a:bodyPr>
            <a:normAutofit fontScale="92500" lnSpcReduction="20000"/>
          </a:bodyPr>
          <a:lstStyle/>
          <a:p>
            <a:pPr algn="just">
              <a:buFont typeface="Wingdings 2" panose="05020102010507070707" pitchFamily="18" charset="2"/>
              <a:buNone/>
            </a:pPr>
            <a:r>
              <a:rPr lang="en-IN" altLang="en-US" b="1" dirty="0">
                <a:solidFill>
                  <a:srgbClr val="FFFF00"/>
                </a:solidFill>
              </a:rPr>
              <a:t>2. Global variable: </a:t>
            </a:r>
            <a:r>
              <a:rPr lang="en-IN" altLang="en-US" dirty="0"/>
              <a:t>A variable that is declared outside the function or block is known as global variable. Any function can change the value of the global variable and it is available to all the functions. It must be declared at the start of the block.</a:t>
            </a:r>
          </a:p>
          <a:p>
            <a:pPr algn="just">
              <a:buFont typeface="Wingdings 2" panose="05020102010507070707" pitchFamily="18" charset="2"/>
              <a:buNone/>
            </a:pPr>
            <a:r>
              <a:rPr lang="en-IN" altLang="en-US" b="1" dirty="0">
                <a:solidFill>
                  <a:srgbClr val="FF66FF"/>
                </a:solidFill>
              </a:rPr>
              <a:t>Example: </a:t>
            </a:r>
          </a:p>
          <a:p>
            <a:pPr algn="just">
              <a:buFont typeface="Wingdings 2" panose="05020102010507070707" pitchFamily="18" charset="2"/>
              <a:buNone/>
            </a:pPr>
            <a:r>
              <a:rPr lang="en-IN" altLang="en-US" b="1" dirty="0"/>
              <a:t>		int</a:t>
            </a:r>
            <a:r>
              <a:rPr lang="en-IN" altLang="en-US" dirty="0"/>
              <a:t> value=20;//global variable  </a:t>
            </a:r>
          </a:p>
          <a:p>
            <a:pPr algn="just">
              <a:buFont typeface="Wingdings 2" panose="05020102010507070707" pitchFamily="18" charset="2"/>
              <a:buNone/>
            </a:pPr>
            <a:r>
              <a:rPr lang="en-IN" altLang="en-US" b="1" dirty="0"/>
              <a:t>		void</a:t>
            </a:r>
            <a:r>
              <a:rPr lang="en-IN" altLang="en-US" dirty="0"/>
              <a:t> fun()				void main()</a:t>
            </a:r>
          </a:p>
          <a:p>
            <a:pPr algn="just">
              <a:buFont typeface="Wingdings 2" panose="05020102010507070707" pitchFamily="18" charset="2"/>
              <a:buNone/>
            </a:pPr>
            <a:r>
              <a:rPr lang="en-IN" altLang="en-US" dirty="0"/>
              <a:t>		{  					{</a:t>
            </a:r>
          </a:p>
          <a:p>
            <a:pPr algn="just">
              <a:buFont typeface="Wingdings 2" panose="05020102010507070707" pitchFamily="18" charset="2"/>
              <a:buNone/>
            </a:pPr>
            <a:r>
              <a:rPr lang="en-IN" altLang="en-US" b="1" dirty="0"/>
              <a:t>		int</a:t>
            </a:r>
            <a:r>
              <a:rPr lang="en-IN" altLang="en-US" dirty="0"/>
              <a:t> x=10;//local variable  			fun();</a:t>
            </a:r>
          </a:p>
          <a:p>
            <a:pPr algn="just">
              <a:buFont typeface="Wingdings 2" panose="05020102010507070707" pitchFamily="18" charset="2"/>
              <a:buNone/>
            </a:pPr>
            <a:r>
              <a:rPr lang="en-IN" altLang="en-US" dirty="0"/>
              <a:t>		</a:t>
            </a:r>
            <a:r>
              <a:rPr lang="en-IN" altLang="en-US" dirty="0" err="1"/>
              <a:t>printf</a:t>
            </a:r>
            <a:r>
              <a:rPr lang="en-IN" altLang="en-US" dirty="0"/>
              <a:t>(“%</a:t>
            </a:r>
            <a:r>
              <a:rPr lang="en-IN" altLang="en-US" dirty="0" err="1"/>
              <a:t>d,%d</a:t>
            </a:r>
            <a:r>
              <a:rPr lang="en-IN" altLang="en-US" dirty="0"/>
              <a:t>”, </a:t>
            </a:r>
            <a:r>
              <a:rPr lang="en-IN" altLang="en-US" dirty="0" err="1"/>
              <a:t>x,value</a:t>
            </a:r>
            <a:r>
              <a:rPr lang="en-IN" altLang="en-US" dirty="0"/>
              <a:t>);			</a:t>
            </a:r>
            <a:r>
              <a:rPr lang="en-IN" altLang="en-US" dirty="0" err="1"/>
              <a:t>printf</a:t>
            </a:r>
            <a:r>
              <a:rPr lang="en-IN" altLang="en-US" dirty="0"/>
              <a:t>(“%d”, value);</a:t>
            </a:r>
          </a:p>
          <a:p>
            <a:pPr algn="just">
              <a:buFont typeface="Wingdings 2" panose="05020102010507070707" pitchFamily="18" charset="2"/>
              <a:buNone/>
            </a:pPr>
            <a:r>
              <a:rPr lang="en-IN" altLang="en-US" dirty="0"/>
              <a:t>		}	  				}</a:t>
            </a:r>
          </a:p>
        </p:txBody>
      </p:sp>
    </p:spTree>
    <p:extLst>
      <p:ext uri="{BB962C8B-B14F-4D97-AF65-F5344CB8AC3E}">
        <p14:creationId xmlns:p14="http://schemas.microsoft.com/office/powerpoint/2010/main" val="1948992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86FA-703F-4D8B-8FF5-77372A1924FE}"/>
              </a:ext>
            </a:extLst>
          </p:cNvPr>
          <p:cNvSpPr>
            <a:spLocks noGrp="1"/>
          </p:cNvSpPr>
          <p:nvPr>
            <p:ph type="title"/>
          </p:nvPr>
        </p:nvSpPr>
        <p:spPr/>
        <p:txBody>
          <a:bodyPr/>
          <a:lstStyle/>
          <a:p>
            <a:r>
              <a:rPr lang="en-IN" altLang="en-US" sz="4400" b="1" dirty="0">
                <a:solidFill>
                  <a:srgbClr val="FFC000"/>
                </a:solidFill>
              </a:rPr>
              <a:t>Types of variables in C (cont..)</a:t>
            </a:r>
            <a:endParaRPr lang="en-IN" dirty="0"/>
          </a:p>
        </p:txBody>
      </p:sp>
      <p:sp>
        <p:nvSpPr>
          <p:cNvPr id="3" name="Content Placeholder 2">
            <a:extLst>
              <a:ext uri="{FF2B5EF4-FFF2-40B4-BE49-F238E27FC236}">
                <a16:creationId xmlns:a16="http://schemas.microsoft.com/office/drawing/2014/main" id="{50B31E98-C707-46B4-91C8-2D4F5DFD3DF5}"/>
              </a:ext>
            </a:extLst>
          </p:cNvPr>
          <p:cNvSpPr>
            <a:spLocks noGrp="1"/>
          </p:cNvSpPr>
          <p:nvPr>
            <p:ph idx="1"/>
          </p:nvPr>
        </p:nvSpPr>
        <p:spPr/>
        <p:txBody>
          <a:bodyPr>
            <a:normAutofit fontScale="92500"/>
          </a:bodyPr>
          <a:lstStyle/>
          <a:p>
            <a:pPr algn="just">
              <a:buFont typeface="Wingdings 2" panose="05020102010507070707" pitchFamily="18" charset="2"/>
              <a:buNone/>
            </a:pPr>
            <a:r>
              <a:rPr lang="en-IN" altLang="en-US" b="1" dirty="0">
                <a:solidFill>
                  <a:srgbClr val="FFFF00"/>
                </a:solidFill>
              </a:rPr>
              <a:t>3. Static variable: </a:t>
            </a:r>
            <a:r>
              <a:rPr lang="en-IN" altLang="en-US" dirty="0"/>
              <a:t>A variable that is declared with the static keyword is called static variable. It retains its value between multiple function calls.</a:t>
            </a:r>
          </a:p>
          <a:p>
            <a:pPr algn="just">
              <a:buFont typeface="Wingdings 2" panose="05020102010507070707" pitchFamily="18" charset="2"/>
              <a:buNone/>
            </a:pPr>
            <a:r>
              <a:rPr lang="en-IN" altLang="en-US" b="1" dirty="0">
                <a:solidFill>
                  <a:srgbClr val="FF66FF"/>
                </a:solidFill>
              </a:rPr>
              <a:t>Example: </a:t>
            </a:r>
          </a:p>
          <a:p>
            <a:pPr algn="just">
              <a:buFont typeface="Wingdings 2" panose="05020102010507070707" pitchFamily="18" charset="2"/>
              <a:buNone/>
            </a:pPr>
            <a:r>
              <a:rPr lang="fr-FR" altLang="en-US" sz="2400" dirty="0" err="1"/>
              <a:t>void</a:t>
            </a:r>
            <a:r>
              <a:rPr lang="fr-FR" altLang="en-US" sz="2400" dirty="0"/>
              <a:t> fun(){</a:t>
            </a:r>
          </a:p>
          <a:p>
            <a:pPr algn="just">
              <a:buFont typeface="Wingdings 2" panose="05020102010507070707" pitchFamily="18" charset="2"/>
              <a:buNone/>
            </a:pPr>
            <a:r>
              <a:rPr lang="fr-FR" altLang="en-US" sz="2400" dirty="0"/>
              <a:t>    </a:t>
            </a:r>
            <a:r>
              <a:rPr lang="fr-FR" altLang="en-US" sz="2400" dirty="0" err="1"/>
              <a:t>int</a:t>
            </a:r>
            <a:r>
              <a:rPr lang="fr-FR" altLang="en-US" sz="2400" dirty="0"/>
              <a:t> x=10;</a:t>
            </a:r>
          </a:p>
          <a:p>
            <a:pPr algn="just">
              <a:buFont typeface="Wingdings 2" panose="05020102010507070707" pitchFamily="18" charset="2"/>
              <a:buNone/>
            </a:pPr>
            <a:r>
              <a:rPr lang="fr-FR" altLang="en-US" sz="2400" dirty="0"/>
              <a:t>    </a:t>
            </a:r>
            <a:r>
              <a:rPr lang="fr-FR" altLang="en-US" sz="2400" dirty="0" err="1"/>
              <a:t>static</a:t>
            </a:r>
            <a:r>
              <a:rPr lang="fr-FR" altLang="en-US" sz="2400" dirty="0"/>
              <a:t> </a:t>
            </a:r>
            <a:r>
              <a:rPr lang="fr-FR" altLang="en-US" sz="2400" dirty="0" err="1"/>
              <a:t>int</a:t>
            </a:r>
            <a:r>
              <a:rPr lang="fr-FR" altLang="en-US" sz="2400" dirty="0"/>
              <a:t> y=10;</a:t>
            </a:r>
          </a:p>
          <a:p>
            <a:pPr algn="just">
              <a:buFont typeface="Wingdings 2" panose="05020102010507070707" pitchFamily="18" charset="2"/>
              <a:buNone/>
            </a:pPr>
            <a:r>
              <a:rPr lang="fr-FR" altLang="en-US" sz="2400" dirty="0"/>
              <a:t>    ++x;</a:t>
            </a:r>
          </a:p>
          <a:p>
            <a:pPr algn="just">
              <a:buFont typeface="Wingdings 2" panose="05020102010507070707" pitchFamily="18" charset="2"/>
              <a:buNone/>
            </a:pPr>
            <a:r>
              <a:rPr lang="fr-FR" altLang="en-US" sz="2400" dirty="0"/>
              <a:t>    ++y;</a:t>
            </a:r>
          </a:p>
          <a:p>
            <a:pPr algn="just">
              <a:buFont typeface="Wingdings 2" panose="05020102010507070707" pitchFamily="18" charset="2"/>
              <a:buNone/>
            </a:pPr>
            <a:r>
              <a:rPr lang="fr-FR" altLang="en-US" sz="2400" dirty="0"/>
              <a:t>    printf("\</a:t>
            </a:r>
            <a:r>
              <a:rPr lang="fr-FR" altLang="en-US" sz="2400" dirty="0" err="1"/>
              <a:t>n%d</a:t>
            </a:r>
            <a:r>
              <a:rPr lang="fr-FR" altLang="en-US" sz="2400" dirty="0"/>
              <a:t>,\t %d",</a:t>
            </a:r>
            <a:r>
              <a:rPr lang="fr-FR" altLang="en-US" sz="2400" dirty="0" err="1"/>
              <a:t>x,y</a:t>
            </a:r>
            <a:r>
              <a:rPr lang="fr-FR" altLang="en-US" sz="2400" dirty="0"/>
              <a:t>);</a:t>
            </a:r>
          </a:p>
          <a:p>
            <a:pPr algn="just">
              <a:buFont typeface="Wingdings 2" panose="05020102010507070707" pitchFamily="18" charset="2"/>
              <a:buNone/>
            </a:pPr>
            <a:r>
              <a:rPr lang="fr-FR" altLang="en-US" sz="2400" dirty="0"/>
              <a:t>}</a:t>
            </a:r>
            <a:endParaRPr lang="en-IN" altLang="en-US" sz="2400" dirty="0"/>
          </a:p>
          <a:p>
            <a:endParaRPr lang="en-IN" dirty="0"/>
          </a:p>
        </p:txBody>
      </p:sp>
      <p:sp>
        <p:nvSpPr>
          <p:cNvPr id="4" name="TextBox 3">
            <a:extLst>
              <a:ext uri="{FF2B5EF4-FFF2-40B4-BE49-F238E27FC236}">
                <a16:creationId xmlns:a16="http://schemas.microsoft.com/office/drawing/2014/main" id="{26D584D3-962B-49DF-8DF4-6DD04119B8BF}"/>
              </a:ext>
            </a:extLst>
          </p:cNvPr>
          <p:cNvSpPr txBox="1"/>
          <p:nvPr/>
        </p:nvSpPr>
        <p:spPr>
          <a:xfrm>
            <a:off x="5211763" y="3370263"/>
            <a:ext cx="5591175" cy="2308225"/>
          </a:xfrm>
          <a:prstGeom prst="rect">
            <a:avLst/>
          </a:prstGeom>
          <a:noFill/>
        </p:spPr>
        <p:txBody>
          <a:bodyPr>
            <a:spAutoFit/>
          </a:bodyPr>
          <a:lstStyle/>
          <a:p>
            <a:pPr algn="just">
              <a:defRPr/>
            </a:pPr>
            <a:r>
              <a:rPr lang="en-IN" sz="2400" dirty="0">
                <a:latin typeface="+mn-lt"/>
                <a:cs typeface="Arial" charset="0"/>
              </a:rPr>
              <a:t>void main()</a:t>
            </a:r>
          </a:p>
          <a:p>
            <a:pPr algn="just">
              <a:defRPr/>
            </a:pPr>
            <a:r>
              <a:rPr lang="en-IN" sz="2400" dirty="0">
                <a:latin typeface="+mn-lt"/>
                <a:cs typeface="Arial" charset="0"/>
              </a:rPr>
              <a:t>{</a:t>
            </a:r>
          </a:p>
          <a:p>
            <a:pPr algn="just">
              <a:defRPr/>
            </a:pPr>
            <a:r>
              <a:rPr lang="en-IN" sz="2400" dirty="0">
                <a:latin typeface="+mn-lt"/>
                <a:cs typeface="Arial" charset="0"/>
              </a:rPr>
              <a:t>	fun();</a:t>
            </a:r>
          </a:p>
          <a:p>
            <a:pPr algn="just">
              <a:defRPr/>
            </a:pPr>
            <a:r>
              <a:rPr lang="en-IN" sz="2400" dirty="0">
                <a:latin typeface="+mn-lt"/>
                <a:cs typeface="Arial" charset="0"/>
              </a:rPr>
              <a:t>	fun();</a:t>
            </a:r>
          </a:p>
          <a:p>
            <a:pPr algn="just">
              <a:defRPr/>
            </a:pPr>
            <a:r>
              <a:rPr lang="en-IN" sz="2400" dirty="0">
                <a:latin typeface="+mn-lt"/>
                <a:cs typeface="Arial" charset="0"/>
              </a:rPr>
              <a:t>	fun();</a:t>
            </a:r>
          </a:p>
          <a:p>
            <a:pPr algn="just">
              <a:defRPr/>
            </a:pPr>
            <a:r>
              <a:rPr lang="en-IN" sz="2400" dirty="0">
                <a:latin typeface="+mn-lt"/>
                <a:cs typeface="Arial" charset="0"/>
              </a:rPr>
              <a:t>}</a:t>
            </a:r>
          </a:p>
        </p:txBody>
      </p:sp>
      <p:sp>
        <p:nvSpPr>
          <p:cNvPr id="5" name="TextBox 4">
            <a:extLst>
              <a:ext uri="{FF2B5EF4-FFF2-40B4-BE49-F238E27FC236}">
                <a16:creationId xmlns:a16="http://schemas.microsoft.com/office/drawing/2014/main" id="{BC02BAEF-0014-4D44-8E7A-98D51E96923E}"/>
              </a:ext>
            </a:extLst>
          </p:cNvPr>
          <p:cNvSpPr txBox="1"/>
          <p:nvPr/>
        </p:nvSpPr>
        <p:spPr>
          <a:xfrm>
            <a:off x="8542338" y="4180548"/>
            <a:ext cx="2927350" cy="1570038"/>
          </a:xfrm>
          <a:prstGeom prst="rect">
            <a:avLst/>
          </a:prstGeom>
          <a:noFill/>
        </p:spPr>
        <p:txBody>
          <a:bodyPr>
            <a:spAutoFit/>
          </a:bodyPr>
          <a:lstStyle/>
          <a:p>
            <a:pPr algn="just">
              <a:defRPr/>
            </a:pPr>
            <a:r>
              <a:rPr lang="en-IN" sz="2400" b="1" dirty="0">
                <a:solidFill>
                  <a:srgbClr val="FFC000"/>
                </a:solidFill>
                <a:latin typeface="+mn-lt"/>
                <a:cs typeface="Arial" charset="0"/>
              </a:rPr>
              <a:t>Output:</a:t>
            </a:r>
          </a:p>
          <a:p>
            <a:pPr algn="just">
              <a:defRPr/>
            </a:pPr>
            <a:r>
              <a:rPr lang="en-IN" sz="2400" b="1" dirty="0">
                <a:solidFill>
                  <a:srgbClr val="FFC000"/>
                </a:solidFill>
                <a:latin typeface="+mn-lt"/>
                <a:cs typeface="Arial" charset="0"/>
              </a:rPr>
              <a:t>11,         11</a:t>
            </a:r>
          </a:p>
          <a:p>
            <a:pPr algn="just">
              <a:defRPr/>
            </a:pPr>
            <a:r>
              <a:rPr lang="en-IN" sz="2400" b="1" dirty="0">
                <a:solidFill>
                  <a:srgbClr val="FFC000"/>
                </a:solidFill>
                <a:latin typeface="+mn-lt"/>
                <a:cs typeface="Arial" charset="0"/>
              </a:rPr>
              <a:t>11,         12</a:t>
            </a:r>
          </a:p>
          <a:p>
            <a:pPr algn="just">
              <a:defRPr/>
            </a:pPr>
            <a:r>
              <a:rPr lang="en-IN" sz="2400" b="1" dirty="0">
                <a:solidFill>
                  <a:srgbClr val="FFC000"/>
                </a:solidFill>
                <a:latin typeface="+mn-lt"/>
                <a:cs typeface="Arial" charset="0"/>
              </a:rPr>
              <a:t>11,         13        </a:t>
            </a:r>
          </a:p>
        </p:txBody>
      </p:sp>
    </p:spTree>
    <p:extLst>
      <p:ext uri="{BB962C8B-B14F-4D97-AF65-F5344CB8AC3E}">
        <p14:creationId xmlns:p14="http://schemas.microsoft.com/office/powerpoint/2010/main" val="209540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8315-F224-4DD3-B1BD-43EFC4FB5D2A}"/>
              </a:ext>
            </a:extLst>
          </p:cNvPr>
          <p:cNvSpPr>
            <a:spLocks noGrp="1"/>
          </p:cNvSpPr>
          <p:nvPr>
            <p:ph type="title"/>
          </p:nvPr>
        </p:nvSpPr>
        <p:spPr>
          <a:xfrm>
            <a:off x="838200" y="181563"/>
            <a:ext cx="10515600" cy="1325563"/>
          </a:xfrm>
        </p:spPr>
        <p:txBody>
          <a:bodyPr/>
          <a:lstStyle/>
          <a:p>
            <a:r>
              <a:rPr lang="en-IN" altLang="en-US" sz="4400" b="1" dirty="0">
                <a:solidFill>
                  <a:srgbClr val="FFC000"/>
                </a:solidFill>
              </a:rPr>
              <a:t>Token - keywords</a:t>
            </a:r>
            <a:endParaRPr lang="en-IN" dirty="0"/>
          </a:p>
        </p:txBody>
      </p:sp>
      <p:sp>
        <p:nvSpPr>
          <p:cNvPr id="4" name="Content Placeholder 2">
            <a:extLst>
              <a:ext uri="{FF2B5EF4-FFF2-40B4-BE49-F238E27FC236}">
                <a16:creationId xmlns:a16="http://schemas.microsoft.com/office/drawing/2014/main" id="{DC629D23-1326-4656-8375-48154836822A}"/>
              </a:ext>
            </a:extLst>
          </p:cNvPr>
          <p:cNvSpPr>
            <a:spLocks noGrp="1"/>
          </p:cNvSpPr>
          <p:nvPr>
            <p:ph idx="1"/>
          </p:nvPr>
        </p:nvSpPr>
        <p:spPr>
          <a:xfrm>
            <a:off x="735458" y="1394110"/>
            <a:ext cx="10515600" cy="4351338"/>
          </a:xfrm>
        </p:spPr>
        <p:txBody>
          <a:bodyPr/>
          <a:lstStyle/>
          <a:p>
            <a:pPr algn="just"/>
            <a:r>
              <a:rPr lang="en-IN" altLang="en-US" dirty="0"/>
              <a:t>Keywords are predefined or reserved words in C compiler, where each keyword having its own functionality and importance.</a:t>
            </a:r>
          </a:p>
          <a:p>
            <a:pPr algn="just"/>
            <a:r>
              <a:rPr lang="en-IN" altLang="en-US" dirty="0"/>
              <a:t>The keywords cannot be used as a variable names and C language supports 32 keywords.</a:t>
            </a:r>
          </a:p>
          <a:p>
            <a:pPr algn="just"/>
            <a:r>
              <a:rPr lang="en-IN" altLang="en-US" dirty="0"/>
              <a:t>All the keywords in C are lowercase in nature.</a:t>
            </a:r>
          </a:p>
        </p:txBody>
      </p:sp>
      <p:pic>
        <p:nvPicPr>
          <p:cNvPr id="5" name="Picture 4" descr="Keywords and Identifiers in C programming language | Codingeek">
            <a:extLst>
              <a:ext uri="{FF2B5EF4-FFF2-40B4-BE49-F238E27FC236}">
                <a16:creationId xmlns:a16="http://schemas.microsoft.com/office/drawing/2014/main" id="{279FAEA1-C0E4-4C67-A588-4D338975D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577" y="3801832"/>
            <a:ext cx="9380538"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6277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4609-E83F-47B3-B129-BF98AB14599A}"/>
              </a:ext>
            </a:extLst>
          </p:cNvPr>
          <p:cNvSpPr>
            <a:spLocks noGrp="1"/>
          </p:cNvSpPr>
          <p:nvPr>
            <p:ph type="title"/>
          </p:nvPr>
        </p:nvSpPr>
        <p:spPr>
          <a:xfrm>
            <a:off x="838200" y="2766218"/>
            <a:ext cx="10515600" cy="1325563"/>
          </a:xfrm>
        </p:spPr>
        <p:txBody>
          <a:bodyPr/>
          <a:lstStyle/>
          <a:p>
            <a:r>
              <a:rPr lang="en-IN" altLang="en-US" sz="4400" b="1" dirty="0">
                <a:solidFill>
                  <a:srgbClr val="FFC000"/>
                </a:solidFill>
              </a:rPr>
              <a:t>Type conversions</a:t>
            </a:r>
            <a:endParaRPr lang="en-IN" dirty="0"/>
          </a:p>
        </p:txBody>
      </p:sp>
    </p:spTree>
    <p:extLst>
      <p:ext uri="{BB962C8B-B14F-4D97-AF65-F5344CB8AC3E}">
        <p14:creationId xmlns:p14="http://schemas.microsoft.com/office/powerpoint/2010/main" val="4235812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63D8-7020-4795-888F-85977E0D067B}"/>
              </a:ext>
            </a:extLst>
          </p:cNvPr>
          <p:cNvSpPr>
            <a:spLocks noGrp="1"/>
          </p:cNvSpPr>
          <p:nvPr>
            <p:ph type="title"/>
          </p:nvPr>
        </p:nvSpPr>
        <p:spPr/>
        <p:txBody>
          <a:bodyPr/>
          <a:lstStyle/>
          <a:p>
            <a:r>
              <a:rPr lang="en-IN" altLang="en-US" sz="4400" b="1" dirty="0">
                <a:solidFill>
                  <a:srgbClr val="FFC000"/>
                </a:solidFill>
              </a:rPr>
              <a:t>What is Type conversion?</a:t>
            </a:r>
            <a:endParaRPr lang="en-IN" dirty="0"/>
          </a:p>
        </p:txBody>
      </p:sp>
      <p:sp>
        <p:nvSpPr>
          <p:cNvPr id="3" name="Content Placeholder 2">
            <a:extLst>
              <a:ext uri="{FF2B5EF4-FFF2-40B4-BE49-F238E27FC236}">
                <a16:creationId xmlns:a16="http://schemas.microsoft.com/office/drawing/2014/main" id="{E3C51A10-AC52-46F9-AABD-FCA9423C70D5}"/>
              </a:ext>
            </a:extLst>
          </p:cNvPr>
          <p:cNvSpPr>
            <a:spLocks noGrp="1"/>
          </p:cNvSpPr>
          <p:nvPr>
            <p:ph idx="1"/>
          </p:nvPr>
        </p:nvSpPr>
        <p:spPr/>
        <p:txBody>
          <a:bodyPr/>
          <a:lstStyle/>
          <a:p>
            <a:pPr algn="just"/>
            <a:r>
              <a:rPr lang="en-IN" altLang="en-US" dirty="0"/>
              <a:t>Typecasting is converting one data type into another one. It is also called as data conversion or type conversion.</a:t>
            </a:r>
          </a:p>
          <a:p>
            <a:pPr algn="just"/>
            <a:r>
              <a:rPr lang="en-IN" altLang="en-US" dirty="0"/>
              <a:t>'C' programming provides two types of type casting operations:</a:t>
            </a:r>
          </a:p>
          <a:p>
            <a:pPr lvl="1" algn="just"/>
            <a:r>
              <a:rPr lang="en-IN" altLang="en-US" dirty="0"/>
              <a:t>Implicit type casting</a:t>
            </a:r>
          </a:p>
          <a:p>
            <a:pPr lvl="1" algn="just"/>
            <a:r>
              <a:rPr lang="en-IN" altLang="en-US" dirty="0"/>
              <a:t>Explicit type casting</a:t>
            </a:r>
          </a:p>
        </p:txBody>
      </p:sp>
    </p:spTree>
    <p:extLst>
      <p:ext uri="{BB962C8B-B14F-4D97-AF65-F5344CB8AC3E}">
        <p14:creationId xmlns:p14="http://schemas.microsoft.com/office/powerpoint/2010/main" val="2177080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03B6-1688-4266-AAE4-DBC089BBD8D0}"/>
              </a:ext>
            </a:extLst>
          </p:cNvPr>
          <p:cNvSpPr>
            <a:spLocks noGrp="1"/>
          </p:cNvSpPr>
          <p:nvPr>
            <p:ph type="title"/>
          </p:nvPr>
        </p:nvSpPr>
        <p:spPr/>
        <p:txBody>
          <a:bodyPr/>
          <a:lstStyle/>
          <a:p>
            <a:r>
              <a:rPr lang="en-IN" altLang="en-US" sz="4400" b="1" dirty="0">
                <a:solidFill>
                  <a:srgbClr val="FFC000"/>
                </a:solidFill>
              </a:rPr>
              <a:t>Implicit type casting</a:t>
            </a:r>
            <a:endParaRPr lang="en-IN" dirty="0"/>
          </a:p>
        </p:txBody>
      </p:sp>
      <p:sp>
        <p:nvSpPr>
          <p:cNvPr id="3" name="Content Placeholder 2">
            <a:extLst>
              <a:ext uri="{FF2B5EF4-FFF2-40B4-BE49-F238E27FC236}">
                <a16:creationId xmlns:a16="http://schemas.microsoft.com/office/drawing/2014/main" id="{3B20B383-4AB1-41B7-BAEC-63E39CAB5904}"/>
              </a:ext>
            </a:extLst>
          </p:cNvPr>
          <p:cNvSpPr>
            <a:spLocks noGrp="1"/>
          </p:cNvSpPr>
          <p:nvPr>
            <p:ph idx="1"/>
          </p:nvPr>
        </p:nvSpPr>
        <p:spPr/>
        <p:txBody>
          <a:bodyPr/>
          <a:lstStyle/>
          <a:p>
            <a:pPr algn="just"/>
            <a:r>
              <a:rPr lang="en-IN" altLang="en-US" dirty="0"/>
              <a:t>Implicit type casting means conversion of data types without losing its original meaning. </a:t>
            </a:r>
          </a:p>
          <a:p>
            <a:pPr algn="just"/>
            <a:r>
              <a:rPr lang="en-IN" altLang="en-US" dirty="0"/>
              <a:t>This type of typecasting is essential when you want to change data types </a:t>
            </a:r>
            <a:r>
              <a:rPr lang="en-IN" altLang="en-US" b="1" dirty="0"/>
              <a:t>without</a:t>
            </a:r>
            <a:r>
              <a:rPr lang="en-IN" altLang="en-US" dirty="0"/>
              <a:t> changing the significance of the values stored inside the variable.</a:t>
            </a:r>
          </a:p>
          <a:p>
            <a:pPr algn="just"/>
            <a:r>
              <a:rPr lang="en-IN" altLang="en-US" dirty="0"/>
              <a:t>During conversion, strict rules for type conversion are applied. If the operands are of two different data types, then an operand having lower data type is automatically converted into a higher data type.</a:t>
            </a:r>
          </a:p>
        </p:txBody>
      </p:sp>
    </p:spTree>
    <p:extLst>
      <p:ext uri="{BB962C8B-B14F-4D97-AF65-F5344CB8AC3E}">
        <p14:creationId xmlns:p14="http://schemas.microsoft.com/office/powerpoint/2010/main" val="2378296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2411-AC76-474E-A1FB-3A1161AA42F4}"/>
              </a:ext>
            </a:extLst>
          </p:cNvPr>
          <p:cNvSpPr>
            <a:spLocks noGrp="1"/>
          </p:cNvSpPr>
          <p:nvPr>
            <p:ph type="title"/>
          </p:nvPr>
        </p:nvSpPr>
        <p:spPr/>
        <p:txBody>
          <a:bodyPr/>
          <a:lstStyle/>
          <a:p>
            <a:r>
              <a:rPr lang="fr-FR" altLang="en-US" sz="4400" b="1" dirty="0">
                <a:solidFill>
                  <a:srgbClr val="FFC000"/>
                </a:solidFill>
              </a:rPr>
              <a:t>Important Points about </a:t>
            </a:r>
            <a:r>
              <a:rPr lang="fr-FR" altLang="en-US" sz="4400" b="1" dirty="0" err="1">
                <a:solidFill>
                  <a:srgbClr val="FFC000"/>
                </a:solidFill>
              </a:rPr>
              <a:t>Implicit</a:t>
            </a:r>
            <a:r>
              <a:rPr lang="fr-FR" altLang="en-US" sz="4400" b="1" dirty="0">
                <a:solidFill>
                  <a:srgbClr val="FFC000"/>
                </a:solidFill>
              </a:rPr>
              <a:t> Casting</a:t>
            </a:r>
            <a:endParaRPr lang="en-IN" dirty="0"/>
          </a:p>
        </p:txBody>
      </p:sp>
      <p:sp>
        <p:nvSpPr>
          <p:cNvPr id="3" name="Content Placeholder 2">
            <a:extLst>
              <a:ext uri="{FF2B5EF4-FFF2-40B4-BE49-F238E27FC236}">
                <a16:creationId xmlns:a16="http://schemas.microsoft.com/office/drawing/2014/main" id="{EBE8FAB2-B010-4848-BB2F-FCAB201C2761}"/>
              </a:ext>
            </a:extLst>
          </p:cNvPr>
          <p:cNvSpPr>
            <a:spLocks noGrp="1"/>
          </p:cNvSpPr>
          <p:nvPr>
            <p:ph idx="1"/>
          </p:nvPr>
        </p:nvSpPr>
        <p:spPr/>
        <p:txBody>
          <a:bodyPr/>
          <a:lstStyle/>
          <a:p>
            <a:pPr algn="just"/>
            <a:r>
              <a:rPr lang="en-IN" altLang="en-US" dirty="0"/>
              <a:t>Implicit type of type conversion is also called as standard type conversion. We do not require any keyword or special statements in implicit type casting.</a:t>
            </a:r>
          </a:p>
          <a:p>
            <a:pPr algn="just"/>
            <a:r>
              <a:rPr lang="en-IN" altLang="en-US" dirty="0"/>
              <a:t>Converting from smaller data type into larger data type is also called as </a:t>
            </a:r>
            <a:r>
              <a:rPr lang="en-IN" altLang="en-US" b="1" dirty="0"/>
              <a:t>type promotion</a:t>
            </a:r>
            <a:r>
              <a:rPr lang="en-IN" altLang="en-US" dirty="0"/>
              <a:t>. </a:t>
            </a:r>
          </a:p>
          <a:p>
            <a:pPr algn="just"/>
            <a:r>
              <a:rPr lang="en-IN" altLang="en-US" dirty="0"/>
              <a:t>The implicit type conversion always happens with the compatible data types.</a:t>
            </a:r>
          </a:p>
        </p:txBody>
      </p:sp>
    </p:spTree>
    <p:extLst>
      <p:ext uri="{BB962C8B-B14F-4D97-AF65-F5344CB8AC3E}">
        <p14:creationId xmlns:p14="http://schemas.microsoft.com/office/powerpoint/2010/main" val="3221428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08C7-8543-495B-A16E-D35F15D8D4AF}"/>
              </a:ext>
            </a:extLst>
          </p:cNvPr>
          <p:cNvSpPr>
            <a:spLocks noGrp="1"/>
          </p:cNvSpPr>
          <p:nvPr>
            <p:ph type="title"/>
          </p:nvPr>
        </p:nvSpPr>
        <p:spPr/>
        <p:txBody>
          <a:bodyPr/>
          <a:lstStyle/>
          <a:p>
            <a:r>
              <a:rPr lang="en-IN" altLang="en-US" sz="4400" b="1" dirty="0">
                <a:solidFill>
                  <a:srgbClr val="FFC000"/>
                </a:solidFill>
              </a:rPr>
              <a:t>Implicit type conversion example</a:t>
            </a:r>
            <a:endParaRPr lang="en-IN" dirty="0"/>
          </a:p>
        </p:txBody>
      </p:sp>
      <p:sp>
        <p:nvSpPr>
          <p:cNvPr id="3" name="Content Placeholder 2">
            <a:extLst>
              <a:ext uri="{FF2B5EF4-FFF2-40B4-BE49-F238E27FC236}">
                <a16:creationId xmlns:a16="http://schemas.microsoft.com/office/drawing/2014/main" id="{0C37EA80-3897-4411-A6DB-94B91E6C4225}"/>
              </a:ext>
            </a:extLst>
          </p:cNvPr>
          <p:cNvSpPr>
            <a:spLocks noGrp="1"/>
          </p:cNvSpPr>
          <p:nvPr>
            <p:ph idx="1"/>
          </p:nvPr>
        </p:nvSpPr>
        <p:spPr/>
        <p:txBody>
          <a:bodyPr>
            <a:normAutofit fontScale="85000" lnSpcReduction="20000"/>
          </a:bodyPr>
          <a:lstStyle/>
          <a:p>
            <a:pPr algn="just">
              <a:buFont typeface="Wingdings 2" panose="05020102010507070707" pitchFamily="18" charset="2"/>
              <a:buNone/>
            </a:pPr>
            <a:r>
              <a:rPr lang="en-IN" altLang="en-US" b="1" dirty="0">
                <a:solidFill>
                  <a:srgbClr val="FFC000"/>
                </a:solidFill>
              </a:rPr>
              <a:t>Converting short to int:</a:t>
            </a:r>
          </a:p>
          <a:p>
            <a:pPr algn="just">
              <a:buFont typeface="Wingdings 2" panose="05020102010507070707" pitchFamily="18" charset="2"/>
              <a:buNone/>
            </a:pPr>
            <a:r>
              <a:rPr lang="en-IN" altLang="en-US" dirty="0"/>
              <a:t>#include&lt;stdio.h&gt; </a:t>
            </a:r>
          </a:p>
          <a:p>
            <a:pPr algn="just">
              <a:buFont typeface="Wingdings 2" panose="05020102010507070707" pitchFamily="18" charset="2"/>
              <a:buNone/>
            </a:pPr>
            <a:r>
              <a:rPr lang="en-IN" altLang="en-US" dirty="0"/>
              <a:t>void main()</a:t>
            </a:r>
          </a:p>
          <a:p>
            <a:pPr algn="just">
              <a:buFont typeface="Wingdings 2" panose="05020102010507070707" pitchFamily="18" charset="2"/>
              <a:buNone/>
            </a:pPr>
            <a:r>
              <a:rPr lang="en-IN" altLang="en-US" dirty="0"/>
              <a:t>{</a:t>
            </a:r>
          </a:p>
          <a:p>
            <a:pPr algn="just">
              <a:buFont typeface="Wingdings 2" panose="05020102010507070707" pitchFamily="18" charset="2"/>
              <a:buNone/>
            </a:pPr>
            <a:r>
              <a:rPr lang="en-IN" altLang="en-US" dirty="0"/>
              <a:t> int a=10; </a:t>
            </a:r>
          </a:p>
          <a:p>
            <a:pPr algn="just">
              <a:buFont typeface="Wingdings 2" panose="05020102010507070707" pitchFamily="18" charset="2"/>
              <a:buNone/>
            </a:pPr>
            <a:r>
              <a:rPr lang="en-IN" altLang="en-US" dirty="0"/>
              <a:t>  b=20;</a:t>
            </a:r>
          </a:p>
          <a:p>
            <a:pPr algn="just">
              <a:buFont typeface="Wingdings 2" panose="05020102010507070707" pitchFamily="18" charset="2"/>
              <a:buNone/>
            </a:pPr>
            <a:r>
              <a:rPr lang="en-IN" altLang="en-US" dirty="0"/>
              <a:t> float b; </a:t>
            </a:r>
          </a:p>
          <a:p>
            <a:pPr algn="just">
              <a:buFont typeface="Wingdings 2" panose="05020102010507070707" pitchFamily="18" charset="2"/>
              <a:buNone/>
            </a:pPr>
            <a:r>
              <a:rPr lang="en-IN" altLang="en-US" dirty="0"/>
              <a:t> b=a; </a:t>
            </a:r>
          </a:p>
          <a:p>
            <a:pPr algn="just">
              <a:buFont typeface="Wingdings 2" panose="05020102010507070707" pitchFamily="18" charset="2"/>
              <a:buNone/>
            </a:pPr>
            <a:r>
              <a:rPr lang="en-IN" altLang="en-US" dirty="0"/>
              <a:t> </a:t>
            </a:r>
            <a:r>
              <a:rPr lang="en-IN" altLang="en-US" dirty="0" err="1"/>
              <a:t>printf</a:t>
            </a:r>
            <a:r>
              <a:rPr lang="en-IN" altLang="en-US" dirty="0"/>
              <a:t>("%d\</a:t>
            </a:r>
            <a:r>
              <a:rPr lang="en-IN" altLang="en-US" dirty="0" err="1"/>
              <a:t>n",a</a:t>
            </a:r>
            <a:r>
              <a:rPr lang="en-IN" altLang="en-US" dirty="0"/>
              <a:t>);</a:t>
            </a:r>
          </a:p>
          <a:p>
            <a:pPr algn="just">
              <a:buFont typeface="Wingdings 2" panose="05020102010507070707" pitchFamily="18" charset="2"/>
              <a:buNone/>
            </a:pPr>
            <a:r>
              <a:rPr lang="en-IN" altLang="en-US" dirty="0"/>
              <a:t> </a:t>
            </a:r>
            <a:r>
              <a:rPr lang="en-IN" altLang="en-US" dirty="0" err="1"/>
              <a:t>printf</a:t>
            </a:r>
            <a:r>
              <a:rPr lang="en-IN" altLang="en-US" dirty="0"/>
              <a:t>("%d\</a:t>
            </a:r>
            <a:r>
              <a:rPr lang="en-IN" altLang="en-US" dirty="0" err="1"/>
              <a:t>n",b</a:t>
            </a:r>
            <a:r>
              <a:rPr lang="en-IN" altLang="en-US" dirty="0"/>
              <a:t>);</a:t>
            </a:r>
          </a:p>
          <a:p>
            <a:pPr algn="just">
              <a:buFont typeface="Wingdings 2" panose="05020102010507070707" pitchFamily="18" charset="2"/>
              <a:buNone/>
            </a:pPr>
            <a:r>
              <a:rPr lang="en-IN" altLang="en-US" dirty="0"/>
              <a:t>} </a:t>
            </a:r>
          </a:p>
          <a:p>
            <a:pPr marL="0" indent="0">
              <a:buNone/>
            </a:pPr>
            <a:endParaRPr lang="en-IN" dirty="0"/>
          </a:p>
        </p:txBody>
      </p:sp>
    </p:spTree>
    <p:extLst>
      <p:ext uri="{BB962C8B-B14F-4D97-AF65-F5344CB8AC3E}">
        <p14:creationId xmlns:p14="http://schemas.microsoft.com/office/powerpoint/2010/main" val="3595489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8E21-6296-4E7F-AC2D-F4B0E2BF7259}"/>
              </a:ext>
            </a:extLst>
          </p:cNvPr>
          <p:cNvSpPr>
            <a:spLocks noGrp="1"/>
          </p:cNvSpPr>
          <p:nvPr>
            <p:ph type="title"/>
          </p:nvPr>
        </p:nvSpPr>
        <p:spPr/>
        <p:txBody>
          <a:bodyPr/>
          <a:lstStyle/>
          <a:p>
            <a:r>
              <a:rPr lang="en-IN" altLang="en-US" sz="4400" b="1" dirty="0">
                <a:solidFill>
                  <a:srgbClr val="FFC000"/>
                </a:solidFill>
              </a:rPr>
              <a:t>Explicit type casting</a:t>
            </a:r>
            <a:endParaRPr lang="en-IN" dirty="0"/>
          </a:p>
        </p:txBody>
      </p:sp>
      <p:sp>
        <p:nvSpPr>
          <p:cNvPr id="3" name="Content Placeholder 2">
            <a:extLst>
              <a:ext uri="{FF2B5EF4-FFF2-40B4-BE49-F238E27FC236}">
                <a16:creationId xmlns:a16="http://schemas.microsoft.com/office/drawing/2014/main" id="{43549575-5815-4018-868D-2F714719BFDF}"/>
              </a:ext>
            </a:extLst>
          </p:cNvPr>
          <p:cNvSpPr>
            <a:spLocks noGrp="1"/>
          </p:cNvSpPr>
          <p:nvPr>
            <p:ph idx="1"/>
          </p:nvPr>
        </p:nvSpPr>
        <p:spPr/>
        <p:txBody>
          <a:bodyPr/>
          <a:lstStyle/>
          <a:p>
            <a:pPr algn="just"/>
            <a:r>
              <a:rPr lang="en-IN" altLang="en-US" dirty="0"/>
              <a:t>This conversion is done by user. This is also known as typecasting. Data type is converted into another data type forcefully by the user.</a:t>
            </a:r>
          </a:p>
          <a:p>
            <a:pPr algn="just">
              <a:buFont typeface="Wingdings 2" panose="05020102010507070707" pitchFamily="18" charset="2"/>
              <a:buNone/>
            </a:pPr>
            <a:r>
              <a:rPr lang="en-IN" altLang="en-US" dirty="0"/>
              <a:t>Syntax: </a:t>
            </a:r>
          </a:p>
          <a:p>
            <a:pPr algn="just">
              <a:buFont typeface="Wingdings 2" panose="05020102010507070707" pitchFamily="18" charset="2"/>
              <a:buNone/>
            </a:pPr>
            <a:r>
              <a:rPr lang="en-IN" altLang="en-US" dirty="0"/>
              <a:t>	(type-name) expression;</a:t>
            </a:r>
          </a:p>
          <a:p>
            <a:pPr algn="just">
              <a:buFont typeface="Wingdings 2" panose="05020102010507070707" pitchFamily="18" charset="2"/>
              <a:buNone/>
            </a:pPr>
            <a:r>
              <a:rPr lang="en-IN" altLang="en-US" dirty="0"/>
              <a:t>Here, </a:t>
            </a:r>
          </a:p>
          <a:p>
            <a:pPr algn="just"/>
            <a:r>
              <a:rPr lang="en-IN" altLang="en-US" dirty="0"/>
              <a:t>The type name is the standard 'C' language data type.</a:t>
            </a:r>
          </a:p>
          <a:p>
            <a:pPr algn="just"/>
            <a:r>
              <a:rPr lang="en-IN" altLang="en-US" dirty="0"/>
              <a:t>An expression can be a constant, a variable or an actual expression.</a:t>
            </a:r>
          </a:p>
        </p:txBody>
      </p:sp>
    </p:spTree>
    <p:extLst>
      <p:ext uri="{BB962C8B-B14F-4D97-AF65-F5344CB8AC3E}">
        <p14:creationId xmlns:p14="http://schemas.microsoft.com/office/powerpoint/2010/main" val="794827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1B25-6A17-4444-B373-549F7C0FBCA4}"/>
              </a:ext>
            </a:extLst>
          </p:cNvPr>
          <p:cNvSpPr>
            <a:spLocks noGrp="1"/>
          </p:cNvSpPr>
          <p:nvPr>
            <p:ph type="title"/>
          </p:nvPr>
        </p:nvSpPr>
        <p:spPr/>
        <p:txBody>
          <a:bodyPr/>
          <a:lstStyle/>
          <a:p>
            <a:r>
              <a:rPr lang="en-IN" altLang="en-US" sz="4400" b="1" dirty="0">
                <a:solidFill>
                  <a:srgbClr val="FFC000"/>
                </a:solidFill>
              </a:rPr>
              <a:t>Example:</a:t>
            </a:r>
            <a:endParaRPr lang="en-IN" dirty="0"/>
          </a:p>
        </p:txBody>
      </p:sp>
      <p:sp>
        <p:nvSpPr>
          <p:cNvPr id="3" name="Content Placeholder 2">
            <a:extLst>
              <a:ext uri="{FF2B5EF4-FFF2-40B4-BE49-F238E27FC236}">
                <a16:creationId xmlns:a16="http://schemas.microsoft.com/office/drawing/2014/main" id="{DF07D470-0970-400C-89AA-EA98D6397C0F}"/>
              </a:ext>
            </a:extLst>
          </p:cNvPr>
          <p:cNvSpPr>
            <a:spLocks noGrp="1"/>
          </p:cNvSpPr>
          <p:nvPr>
            <p:ph idx="1"/>
          </p:nvPr>
        </p:nvSpPr>
        <p:spPr/>
        <p:txBody>
          <a:bodyPr>
            <a:normAutofit lnSpcReduction="10000"/>
          </a:bodyPr>
          <a:lstStyle/>
          <a:p>
            <a:pPr algn="just">
              <a:buFont typeface="Wingdings 2" panose="05020102010507070707" pitchFamily="18" charset="2"/>
              <a:buNone/>
            </a:pPr>
            <a:r>
              <a:rPr lang="en-IN" altLang="en-US" dirty="0"/>
              <a:t>#include&lt;stdio.h&gt;</a:t>
            </a:r>
          </a:p>
          <a:p>
            <a:pPr algn="just">
              <a:buFont typeface="Wingdings 2" panose="05020102010507070707" pitchFamily="18" charset="2"/>
              <a:buNone/>
            </a:pPr>
            <a:r>
              <a:rPr lang="en-IN" altLang="en-US" dirty="0"/>
              <a:t>void main()</a:t>
            </a:r>
          </a:p>
          <a:p>
            <a:pPr algn="just">
              <a:buFont typeface="Wingdings 2" panose="05020102010507070707" pitchFamily="18" charset="2"/>
              <a:buNone/>
            </a:pPr>
            <a:r>
              <a:rPr lang="en-IN" altLang="en-US" dirty="0"/>
              <a:t>{	</a:t>
            </a:r>
          </a:p>
          <a:p>
            <a:pPr algn="just">
              <a:buFont typeface="Wingdings 2" panose="05020102010507070707" pitchFamily="18" charset="2"/>
              <a:buNone/>
            </a:pPr>
            <a:r>
              <a:rPr lang="en-IN" altLang="en-US" dirty="0"/>
              <a:t>	double a = 1.2;	</a:t>
            </a:r>
          </a:p>
          <a:p>
            <a:pPr algn="just">
              <a:buFont typeface="Wingdings 2" panose="05020102010507070707" pitchFamily="18" charset="2"/>
              <a:buNone/>
            </a:pPr>
            <a:r>
              <a:rPr lang="en-IN" altLang="en-US" dirty="0"/>
              <a:t>	//int b  = a; //Compiler will throw an error for this	</a:t>
            </a:r>
          </a:p>
          <a:p>
            <a:pPr algn="just">
              <a:buFont typeface="Wingdings 2" panose="05020102010507070707" pitchFamily="18" charset="2"/>
              <a:buNone/>
            </a:pPr>
            <a:r>
              <a:rPr lang="en-IN" altLang="en-US" dirty="0"/>
              <a:t>	float b = (float)a + 1;	</a:t>
            </a:r>
          </a:p>
          <a:p>
            <a:pPr algn="just">
              <a:buFont typeface="Wingdings 2" panose="05020102010507070707" pitchFamily="18" charset="2"/>
              <a:buNone/>
            </a:pPr>
            <a:r>
              <a:rPr lang="en-IN" altLang="en-US" dirty="0"/>
              <a:t>	</a:t>
            </a:r>
            <a:r>
              <a:rPr lang="en-IN" altLang="en-US" dirty="0" err="1"/>
              <a:t>printf</a:t>
            </a:r>
            <a:r>
              <a:rPr lang="en-IN" altLang="en-US" dirty="0"/>
              <a:t>("Value of a is %</a:t>
            </a:r>
            <a:r>
              <a:rPr lang="en-IN" altLang="en-US" dirty="0" err="1"/>
              <a:t>lf</a:t>
            </a:r>
            <a:r>
              <a:rPr lang="en-IN" altLang="en-US" dirty="0"/>
              <a:t>\n", a);	</a:t>
            </a:r>
          </a:p>
          <a:p>
            <a:pPr algn="just">
              <a:buFont typeface="Wingdings 2" panose="05020102010507070707" pitchFamily="18" charset="2"/>
              <a:buNone/>
            </a:pPr>
            <a:r>
              <a:rPr lang="en-IN" altLang="en-US" dirty="0"/>
              <a:t>	</a:t>
            </a:r>
            <a:r>
              <a:rPr lang="en-IN" altLang="en-US" dirty="0" err="1"/>
              <a:t>printf</a:t>
            </a:r>
            <a:r>
              <a:rPr lang="en-IN" altLang="en-US" dirty="0"/>
              <a:t>("Value of b is %f\n", b);	</a:t>
            </a:r>
          </a:p>
          <a:p>
            <a:pPr algn="just">
              <a:buFont typeface="Wingdings 2" panose="05020102010507070707" pitchFamily="18" charset="2"/>
              <a:buNone/>
            </a:pPr>
            <a:r>
              <a:rPr lang="en-IN" altLang="en-US" dirty="0"/>
              <a:t>}</a:t>
            </a:r>
          </a:p>
          <a:p>
            <a:endParaRPr lang="en-IN" dirty="0"/>
          </a:p>
        </p:txBody>
      </p:sp>
      <p:sp>
        <p:nvSpPr>
          <p:cNvPr id="4" name="TextBox 3">
            <a:extLst>
              <a:ext uri="{FF2B5EF4-FFF2-40B4-BE49-F238E27FC236}">
                <a16:creationId xmlns:a16="http://schemas.microsoft.com/office/drawing/2014/main" id="{357F8F83-78BF-488A-9B38-EBFFBFF9EB0A}"/>
              </a:ext>
            </a:extLst>
          </p:cNvPr>
          <p:cNvSpPr txBox="1"/>
          <p:nvPr/>
        </p:nvSpPr>
        <p:spPr>
          <a:xfrm>
            <a:off x="6897688" y="4794250"/>
            <a:ext cx="4010025" cy="1200150"/>
          </a:xfrm>
          <a:prstGeom prst="rect">
            <a:avLst/>
          </a:prstGeom>
          <a:noFill/>
        </p:spPr>
        <p:txBody>
          <a:bodyPr>
            <a:spAutoFit/>
          </a:bodyPr>
          <a:lstStyle/>
          <a:p>
            <a:pPr>
              <a:defRPr/>
            </a:pPr>
            <a:r>
              <a:rPr lang="en-IN" sz="2400" dirty="0">
                <a:solidFill>
                  <a:srgbClr val="FFC000"/>
                </a:solidFill>
                <a:latin typeface="+mn-lt"/>
                <a:cs typeface="Arial" charset="0"/>
              </a:rPr>
              <a:t>Output: </a:t>
            </a:r>
          </a:p>
          <a:p>
            <a:pPr>
              <a:defRPr/>
            </a:pPr>
            <a:r>
              <a:rPr lang="en-IN" sz="2400" dirty="0">
                <a:solidFill>
                  <a:srgbClr val="FFC000"/>
                </a:solidFill>
                <a:latin typeface="+mn-lt"/>
                <a:cs typeface="Arial" charset="0"/>
              </a:rPr>
              <a:t>Value of a is 1.200000</a:t>
            </a:r>
          </a:p>
          <a:p>
            <a:pPr>
              <a:defRPr/>
            </a:pPr>
            <a:r>
              <a:rPr lang="en-IN" sz="2400" dirty="0">
                <a:solidFill>
                  <a:srgbClr val="FFC000"/>
                </a:solidFill>
                <a:latin typeface="+mn-lt"/>
                <a:cs typeface="Arial" charset="0"/>
              </a:rPr>
              <a:t>Value of b is  2.200000</a:t>
            </a:r>
          </a:p>
        </p:txBody>
      </p:sp>
    </p:spTree>
    <p:extLst>
      <p:ext uri="{BB962C8B-B14F-4D97-AF65-F5344CB8AC3E}">
        <p14:creationId xmlns:p14="http://schemas.microsoft.com/office/powerpoint/2010/main" val="1667827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68CE-0D02-4832-A06E-F24EBF66E3E2}"/>
              </a:ext>
            </a:extLst>
          </p:cNvPr>
          <p:cNvSpPr>
            <a:spLocks noGrp="1"/>
          </p:cNvSpPr>
          <p:nvPr>
            <p:ph type="title"/>
          </p:nvPr>
        </p:nvSpPr>
        <p:spPr>
          <a:xfrm>
            <a:off x="838200" y="2766218"/>
            <a:ext cx="10515600" cy="1325563"/>
          </a:xfrm>
        </p:spPr>
        <p:txBody>
          <a:bodyPr/>
          <a:lstStyle/>
          <a:p>
            <a:pPr algn="ctr"/>
            <a:r>
              <a:rPr lang="en-IN" altLang="en-US" sz="4400" b="1" dirty="0">
                <a:solidFill>
                  <a:srgbClr val="FFC000"/>
                </a:solidFill>
              </a:rPr>
              <a:t>Flow of Control</a:t>
            </a:r>
            <a:endParaRPr lang="en-IN" dirty="0"/>
          </a:p>
        </p:txBody>
      </p:sp>
    </p:spTree>
    <p:extLst>
      <p:ext uri="{BB962C8B-B14F-4D97-AF65-F5344CB8AC3E}">
        <p14:creationId xmlns:p14="http://schemas.microsoft.com/office/powerpoint/2010/main" val="1461215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35B3-EFFD-4A44-9252-C385D7CC4469}"/>
              </a:ext>
            </a:extLst>
          </p:cNvPr>
          <p:cNvSpPr>
            <a:spLocks noGrp="1"/>
          </p:cNvSpPr>
          <p:nvPr>
            <p:ph type="title"/>
          </p:nvPr>
        </p:nvSpPr>
        <p:spPr/>
        <p:txBody>
          <a:bodyPr/>
          <a:lstStyle/>
          <a:p>
            <a:pPr algn="ctr"/>
            <a:r>
              <a:rPr lang="en-IN" altLang="en-US" sz="4400" b="1" dirty="0">
                <a:solidFill>
                  <a:srgbClr val="FFC000"/>
                </a:solidFill>
              </a:rPr>
              <a:t>Selection statements</a:t>
            </a:r>
            <a:endParaRPr lang="en-IN" dirty="0"/>
          </a:p>
        </p:txBody>
      </p:sp>
      <p:sp>
        <p:nvSpPr>
          <p:cNvPr id="3" name="Content Placeholder 2">
            <a:extLst>
              <a:ext uri="{FF2B5EF4-FFF2-40B4-BE49-F238E27FC236}">
                <a16:creationId xmlns:a16="http://schemas.microsoft.com/office/drawing/2014/main" id="{54B246C4-BD76-40A5-8559-8FA7F8B93D1A}"/>
              </a:ext>
            </a:extLst>
          </p:cNvPr>
          <p:cNvSpPr>
            <a:spLocks noGrp="1"/>
          </p:cNvSpPr>
          <p:nvPr>
            <p:ph idx="1"/>
          </p:nvPr>
        </p:nvSpPr>
        <p:spPr/>
        <p:txBody>
          <a:bodyPr/>
          <a:lstStyle/>
          <a:p>
            <a:pPr algn="just"/>
            <a:r>
              <a:rPr lang="en-IN" altLang="en-US" dirty="0"/>
              <a:t>Selection statements allow a program to test several </a:t>
            </a:r>
            <a:r>
              <a:rPr lang="en-IN" altLang="en-US" i="1" dirty="0"/>
              <a:t>conditions</a:t>
            </a:r>
            <a:r>
              <a:rPr lang="en-IN" altLang="en-US" dirty="0"/>
              <a:t>, and execute instructions based on which condition is true. That is why selection statements are also referred to as </a:t>
            </a:r>
            <a:r>
              <a:rPr lang="en-IN" altLang="en-US" b="1" dirty="0"/>
              <a:t>conditional</a:t>
            </a:r>
            <a:r>
              <a:rPr lang="en-IN" altLang="en-US" dirty="0"/>
              <a:t> statements.</a:t>
            </a:r>
          </a:p>
          <a:p>
            <a:pPr algn="just"/>
            <a:r>
              <a:rPr lang="en-IN" altLang="en-US" dirty="0"/>
              <a:t>There are two types of selection statements:</a:t>
            </a:r>
          </a:p>
          <a:p>
            <a:pPr algn="just">
              <a:buFont typeface="Wingdings 2" panose="05020102010507070707" pitchFamily="18" charset="2"/>
              <a:buNone/>
            </a:pPr>
            <a:r>
              <a:rPr lang="en-IN" altLang="en-US" dirty="0"/>
              <a:t>		1. Two-way selection statements</a:t>
            </a:r>
          </a:p>
          <a:p>
            <a:pPr algn="just">
              <a:buFont typeface="Wingdings 2" panose="05020102010507070707" pitchFamily="18" charset="2"/>
              <a:buNone/>
            </a:pPr>
            <a:r>
              <a:rPr lang="en-IN" altLang="en-US" dirty="0"/>
              <a:t>		2. Multi-way selection statements</a:t>
            </a:r>
          </a:p>
          <a:p>
            <a:pPr marL="0" indent="0">
              <a:buNone/>
            </a:pPr>
            <a:endParaRPr lang="en-IN" dirty="0"/>
          </a:p>
        </p:txBody>
      </p:sp>
    </p:spTree>
    <p:extLst>
      <p:ext uri="{BB962C8B-B14F-4D97-AF65-F5344CB8AC3E}">
        <p14:creationId xmlns:p14="http://schemas.microsoft.com/office/powerpoint/2010/main" val="4197079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6307-F0FA-4F9E-9F28-A2D5F4F414D2}"/>
              </a:ext>
            </a:extLst>
          </p:cNvPr>
          <p:cNvSpPr>
            <a:spLocks noGrp="1"/>
          </p:cNvSpPr>
          <p:nvPr>
            <p:ph type="title"/>
          </p:nvPr>
        </p:nvSpPr>
        <p:spPr/>
        <p:txBody>
          <a:bodyPr/>
          <a:lstStyle/>
          <a:p>
            <a:r>
              <a:rPr lang="en-IN" altLang="en-US" sz="4400" b="1" dirty="0">
                <a:solidFill>
                  <a:srgbClr val="FFC000"/>
                </a:solidFill>
              </a:rPr>
              <a:t>Two-way selection </a:t>
            </a:r>
            <a:endParaRPr lang="en-IN" dirty="0"/>
          </a:p>
        </p:txBody>
      </p:sp>
      <p:sp>
        <p:nvSpPr>
          <p:cNvPr id="3" name="Content Placeholder 2">
            <a:extLst>
              <a:ext uri="{FF2B5EF4-FFF2-40B4-BE49-F238E27FC236}">
                <a16:creationId xmlns:a16="http://schemas.microsoft.com/office/drawing/2014/main" id="{8689F4C5-F9C2-469F-9C0C-D394616FD168}"/>
              </a:ext>
            </a:extLst>
          </p:cNvPr>
          <p:cNvSpPr>
            <a:spLocks noGrp="1"/>
          </p:cNvSpPr>
          <p:nvPr>
            <p:ph idx="1"/>
          </p:nvPr>
        </p:nvSpPr>
        <p:spPr/>
        <p:txBody>
          <a:bodyPr/>
          <a:lstStyle/>
          <a:p>
            <a:r>
              <a:rPr lang="en-IN" altLang="en-US" dirty="0"/>
              <a:t>The two-way selection is the basic decision statement for computers. The decision is based on resolving a binary expression, and then executing a set of commands depending on whether the response was true or false.</a:t>
            </a:r>
          </a:p>
          <a:p>
            <a:r>
              <a:rPr lang="en-IN" altLang="en-US" dirty="0"/>
              <a:t>Two way selection statements are:</a:t>
            </a:r>
          </a:p>
          <a:p>
            <a:pPr lvl="1"/>
            <a:r>
              <a:rPr lang="en-IN" altLang="en-US" dirty="0"/>
              <a:t>Simple if statement</a:t>
            </a:r>
          </a:p>
          <a:p>
            <a:pPr lvl="1"/>
            <a:r>
              <a:rPr lang="en-IN" altLang="en-US" dirty="0"/>
              <a:t>If – else statement</a:t>
            </a:r>
          </a:p>
          <a:p>
            <a:pPr lvl="1"/>
            <a:r>
              <a:rPr lang="en-IN" altLang="en-US" dirty="0"/>
              <a:t>Nested if-else statement</a:t>
            </a:r>
          </a:p>
          <a:p>
            <a:pPr marL="0" indent="0">
              <a:buNone/>
            </a:pPr>
            <a:endParaRPr lang="en-IN" dirty="0"/>
          </a:p>
        </p:txBody>
      </p:sp>
    </p:spTree>
    <p:extLst>
      <p:ext uri="{BB962C8B-B14F-4D97-AF65-F5344CB8AC3E}">
        <p14:creationId xmlns:p14="http://schemas.microsoft.com/office/powerpoint/2010/main" val="398342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1D44-1C57-4D68-88B2-0E04BCE1B1E6}"/>
              </a:ext>
            </a:extLst>
          </p:cNvPr>
          <p:cNvSpPr>
            <a:spLocks noGrp="1"/>
          </p:cNvSpPr>
          <p:nvPr>
            <p:ph type="title"/>
          </p:nvPr>
        </p:nvSpPr>
        <p:spPr/>
        <p:txBody>
          <a:bodyPr/>
          <a:lstStyle/>
          <a:p>
            <a:r>
              <a:rPr lang="en-IN" altLang="en-US" sz="4400" b="1" dirty="0">
                <a:solidFill>
                  <a:srgbClr val="FFC000"/>
                </a:solidFill>
              </a:rPr>
              <a:t>Token - Identifiers</a:t>
            </a:r>
            <a:endParaRPr lang="en-IN" dirty="0"/>
          </a:p>
        </p:txBody>
      </p:sp>
      <p:sp>
        <p:nvSpPr>
          <p:cNvPr id="3" name="Content Placeholder 2">
            <a:extLst>
              <a:ext uri="{FF2B5EF4-FFF2-40B4-BE49-F238E27FC236}">
                <a16:creationId xmlns:a16="http://schemas.microsoft.com/office/drawing/2014/main" id="{B3409700-C94C-4B1F-AEC5-F3A1CE0C3B0E}"/>
              </a:ext>
            </a:extLst>
          </p:cNvPr>
          <p:cNvSpPr>
            <a:spLocks noGrp="1"/>
          </p:cNvSpPr>
          <p:nvPr>
            <p:ph idx="1"/>
          </p:nvPr>
        </p:nvSpPr>
        <p:spPr>
          <a:xfrm>
            <a:off x="838200" y="1690687"/>
            <a:ext cx="10515600" cy="4545725"/>
          </a:xfrm>
        </p:spPr>
        <p:txBody>
          <a:bodyPr>
            <a:normAutofit lnSpcReduction="10000"/>
          </a:bodyPr>
          <a:lstStyle/>
          <a:p>
            <a:pPr algn="just"/>
            <a:r>
              <a:rPr lang="en-IN" altLang="en-US" dirty="0"/>
              <a:t>Identifiers are used for naming “variables”, “functions”, “arrays”, “structures”, etc.</a:t>
            </a:r>
          </a:p>
          <a:p>
            <a:pPr algn="just"/>
            <a:r>
              <a:rPr lang="en-IN" altLang="en-US" dirty="0"/>
              <a:t>Identifiers are “user defined words” which can be composed of uppercase letters, lowercase letters, underscore, or digits, but the starting letter should be either underscore or an alphabet.</a:t>
            </a:r>
          </a:p>
          <a:p>
            <a:pPr algn="just">
              <a:buFont typeface="Wingdings 2" panose="05020102010507070707" pitchFamily="18" charset="2"/>
              <a:buNone/>
            </a:pPr>
            <a:r>
              <a:rPr lang="en-IN" altLang="en-US" dirty="0">
                <a:solidFill>
                  <a:srgbClr val="FFC000"/>
                </a:solidFill>
              </a:rPr>
              <a:t>Example for valid identifiers:</a:t>
            </a:r>
            <a:r>
              <a:rPr lang="en-IN" altLang="en-US" dirty="0"/>
              <a:t>		</a:t>
            </a:r>
            <a:r>
              <a:rPr lang="en-IN" altLang="en-US" dirty="0">
                <a:solidFill>
                  <a:srgbClr val="FFC000"/>
                </a:solidFill>
              </a:rPr>
              <a:t>Example for invalid identifiers:</a:t>
            </a:r>
          </a:p>
          <a:p>
            <a:pPr algn="just">
              <a:buFont typeface="Wingdings 2" panose="05020102010507070707" pitchFamily="18" charset="2"/>
              <a:buNone/>
            </a:pPr>
            <a:r>
              <a:rPr lang="en-IN" altLang="en-US" dirty="0"/>
              <a:t>		float total;  					float 2sum;</a:t>
            </a:r>
          </a:p>
          <a:p>
            <a:pPr algn="just">
              <a:buFont typeface="Wingdings 2" panose="05020102010507070707" pitchFamily="18" charset="2"/>
              <a:buNone/>
            </a:pPr>
            <a:r>
              <a:rPr lang="en-IN" altLang="en-US" dirty="0"/>
              <a:t>		int sum;					int </a:t>
            </a:r>
            <a:r>
              <a:rPr lang="en-IN" altLang="en-US" dirty="0" err="1"/>
              <a:t>int</a:t>
            </a:r>
            <a:r>
              <a:rPr lang="en-IN" altLang="en-US" dirty="0"/>
              <a:t>;</a:t>
            </a:r>
          </a:p>
          <a:p>
            <a:pPr algn="just">
              <a:buFont typeface="Wingdings 2" panose="05020102010507070707" pitchFamily="18" charset="2"/>
              <a:buNone/>
            </a:pPr>
            <a:r>
              <a:rPr lang="en-IN" altLang="en-US" dirty="0"/>
              <a:t>		int _m _;					float </a:t>
            </a:r>
            <a:r>
              <a:rPr lang="en-IN" altLang="en-US" dirty="0" err="1"/>
              <a:t>m+n</a:t>
            </a:r>
            <a:r>
              <a:rPr lang="en-IN" altLang="en-US" dirty="0"/>
              <a:t>;</a:t>
            </a:r>
          </a:p>
          <a:p>
            <a:pPr algn="just">
              <a:buFont typeface="Wingdings 2" panose="05020102010507070707" pitchFamily="18" charset="2"/>
              <a:buNone/>
            </a:pPr>
            <a:r>
              <a:rPr lang="en-IN" altLang="en-US" dirty="0"/>
              <a:t>		float sum_1;</a:t>
            </a:r>
            <a:r>
              <a:rPr lang="en-IN" altLang="en-US" b="1" dirty="0"/>
              <a:t> 				</a:t>
            </a:r>
            <a:r>
              <a:rPr lang="en-IN" altLang="en-US" dirty="0"/>
              <a:t>float char;</a:t>
            </a:r>
          </a:p>
        </p:txBody>
      </p:sp>
    </p:spTree>
    <p:extLst>
      <p:ext uri="{BB962C8B-B14F-4D97-AF65-F5344CB8AC3E}">
        <p14:creationId xmlns:p14="http://schemas.microsoft.com/office/powerpoint/2010/main" val="3038404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90DC-D526-45BE-A8D4-9464F7AB3767}"/>
              </a:ext>
            </a:extLst>
          </p:cNvPr>
          <p:cNvSpPr>
            <a:spLocks noGrp="1"/>
          </p:cNvSpPr>
          <p:nvPr>
            <p:ph type="title"/>
          </p:nvPr>
        </p:nvSpPr>
        <p:spPr/>
        <p:txBody>
          <a:bodyPr/>
          <a:lstStyle/>
          <a:p>
            <a:r>
              <a:rPr lang="en-IN" altLang="en-US" sz="4400" b="1" dirty="0">
                <a:solidFill>
                  <a:srgbClr val="FFC000"/>
                </a:solidFill>
              </a:rPr>
              <a:t>Simple if / if statement</a:t>
            </a:r>
            <a:endParaRPr lang="en-IN" dirty="0"/>
          </a:p>
        </p:txBody>
      </p:sp>
      <p:sp>
        <p:nvSpPr>
          <p:cNvPr id="3" name="Content Placeholder 2">
            <a:extLst>
              <a:ext uri="{FF2B5EF4-FFF2-40B4-BE49-F238E27FC236}">
                <a16:creationId xmlns:a16="http://schemas.microsoft.com/office/drawing/2014/main" id="{35D0ABEB-9E3F-44AC-9CE2-C99C4AA69E53}"/>
              </a:ext>
            </a:extLst>
          </p:cNvPr>
          <p:cNvSpPr>
            <a:spLocks noGrp="1"/>
          </p:cNvSpPr>
          <p:nvPr>
            <p:ph idx="1"/>
          </p:nvPr>
        </p:nvSpPr>
        <p:spPr/>
        <p:txBody>
          <a:bodyPr/>
          <a:lstStyle/>
          <a:p>
            <a:r>
              <a:rPr lang="en-IN" altLang="en-US" dirty="0"/>
              <a:t>The if statement is used to check some given condition and perform some operations depending upon the correctness of that condition. </a:t>
            </a:r>
          </a:p>
          <a:p>
            <a:r>
              <a:rPr lang="en-IN" altLang="en-US" dirty="0"/>
              <a:t>It is mostly used in the scenario where we need to perform the different operations for the different conditions. </a:t>
            </a:r>
          </a:p>
          <a:p>
            <a:r>
              <a:rPr lang="en-IN" altLang="en-US" dirty="0"/>
              <a:t>The syntax of the if statement is given below:</a:t>
            </a:r>
          </a:p>
          <a:p>
            <a:pPr>
              <a:buFont typeface="Wingdings 2" panose="05020102010507070707" pitchFamily="18" charset="2"/>
              <a:buNone/>
            </a:pPr>
            <a:r>
              <a:rPr lang="en-IN" altLang="en-US" dirty="0"/>
              <a:t>		</a:t>
            </a:r>
            <a:r>
              <a:rPr lang="en-IN" altLang="en-US" b="1" dirty="0"/>
              <a:t>if</a:t>
            </a:r>
            <a:r>
              <a:rPr lang="en-IN" altLang="en-US" dirty="0"/>
              <a:t>(expression)</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//statements  </a:t>
            </a:r>
          </a:p>
          <a:p>
            <a:pPr>
              <a:buFont typeface="Wingdings 2" panose="05020102010507070707" pitchFamily="18" charset="2"/>
              <a:buNone/>
            </a:pPr>
            <a:r>
              <a:rPr lang="en-IN" altLang="en-US" dirty="0"/>
              <a:t>		} </a:t>
            </a:r>
          </a:p>
        </p:txBody>
      </p:sp>
      <p:pic>
        <p:nvPicPr>
          <p:cNvPr id="4" name="Picture 2" descr="Image result for flowchart for simple if statement">
            <a:extLst>
              <a:ext uri="{FF2B5EF4-FFF2-40B4-BE49-F238E27FC236}">
                <a16:creationId xmlns:a16="http://schemas.microsoft.com/office/drawing/2014/main" id="{98A0534A-F899-46C8-A1BD-17AF25A73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4974" y="3527858"/>
            <a:ext cx="3641404" cy="305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8212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EAA5-A15C-4A4A-9A4C-82C11FA40DD0}"/>
              </a:ext>
            </a:extLst>
          </p:cNvPr>
          <p:cNvSpPr>
            <a:spLocks noGrp="1"/>
          </p:cNvSpPr>
          <p:nvPr>
            <p:ph type="title"/>
          </p:nvPr>
        </p:nvSpPr>
        <p:spPr/>
        <p:txBody>
          <a:bodyPr/>
          <a:lstStyle/>
          <a:p>
            <a:r>
              <a:rPr lang="en-IN" altLang="en-US" sz="4400" b="1" dirty="0">
                <a:solidFill>
                  <a:srgbClr val="FFC000"/>
                </a:solidFill>
              </a:rPr>
              <a:t>Example</a:t>
            </a:r>
            <a:endParaRPr lang="en-IN" dirty="0"/>
          </a:p>
        </p:txBody>
      </p:sp>
      <p:sp>
        <p:nvSpPr>
          <p:cNvPr id="3" name="Content Placeholder 2">
            <a:extLst>
              <a:ext uri="{FF2B5EF4-FFF2-40B4-BE49-F238E27FC236}">
                <a16:creationId xmlns:a16="http://schemas.microsoft.com/office/drawing/2014/main" id="{4D8CB656-A964-459C-B0BD-A71A975BBBE9}"/>
              </a:ext>
            </a:extLst>
          </p:cNvPr>
          <p:cNvSpPr>
            <a:spLocks noGrp="1"/>
          </p:cNvSpPr>
          <p:nvPr>
            <p:ph idx="1"/>
          </p:nvPr>
        </p:nvSpPr>
        <p:spPr>
          <a:xfrm>
            <a:off x="838200" y="1825625"/>
            <a:ext cx="10515600" cy="4739562"/>
          </a:xfrm>
        </p:spPr>
        <p:txBody>
          <a:bodyPr>
            <a:normAutofit fontScale="85000" lnSpcReduction="20000"/>
          </a:bodyPr>
          <a:lstStyle/>
          <a:p>
            <a:pPr>
              <a:buFont typeface="Wingdings 2" panose="05020102010507070707" pitchFamily="18" charset="2"/>
              <a:buNone/>
            </a:pPr>
            <a:r>
              <a:rPr lang="en-IN" altLang="en-US" dirty="0"/>
              <a:t>#include&lt;stdio.h&gt;    </a:t>
            </a:r>
          </a:p>
          <a:p>
            <a:pPr>
              <a:buFont typeface="Wingdings 2" panose="05020102010507070707" pitchFamily="18" charset="2"/>
              <a:buNone/>
            </a:pPr>
            <a:r>
              <a:rPr lang="en-IN" altLang="en-US" b="1" dirty="0"/>
              <a:t>void</a:t>
            </a:r>
            <a:r>
              <a:rPr lang="en-IN" altLang="en-US" dirty="0"/>
              <a:t> main()</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b="1" dirty="0"/>
              <a:t>	int</a:t>
            </a:r>
            <a:r>
              <a:rPr lang="en-IN" altLang="en-US" dirty="0"/>
              <a:t> number;    </a:t>
            </a:r>
          </a:p>
          <a:p>
            <a:pPr>
              <a:buFont typeface="Wingdings 2" panose="05020102010507070707" pitchFamily="18" charset="2"/>
              <a:buNone/>
            </a:pPr>
            <a:r>
              <a:rPr lang="en-IN" altLang="en-US" dirty="0"/>
              <a:t>	</a:t>
            </a:r>
            <a:r>
              <a:rPr lang="en-IN" altLang="en-US" dirty="0" err="1"/>
              <a:t>printf</a:t>
            </a:r>
            <a:r>
              <a:rPr lang="en-IN" altLang="en-US" dirty="0"/>
              <a:t>("Enter a number:");    </a:t>
            </a:r>
          </a:p>
          <a:p>
            <a:pPr>
              <a:buFont typeface="Wingdings 2" panose="05020102010507070707" pitchFamily="18" charset="2"/>
              <a:buNone/>
            </a:pPr>
            <a:r>
              <a:rPr lang="en-IN" altLang="en-US" dirty="0"/>
              <a:t>	</a:t>
            </a:r>
            <a:r>
              <a:rPr lang="en-IN" altLang="en-US" dirty="0" err="1"/>
              <a:t>scanf</a:t>
            </a:r>
            <a:r>
              <a:rPr lang="en-IN" altLang="en-US" dirty="0"/>
              <a:t>("%d", &amp;number);    </a:t>
            </a:r>
          </a:p>
          <a:p>
            <a:pPr>
              <a:buFont typeface="Wingdings 2" panose="05020102010507070707" pitchFamily="18" charset="2"/>
              <a:buNone/>
            </a:pPr>
            <a:r>
              <a:rPr lang="en-IN" altLang="en-US" b="1" dirty="0"/>
              <a:t>	if</a:t>
            </a:r>
            <a:r>
              <a:rPr lang="en-IN" altLang="en-US" dirty="0"/>
              <a:t>(number%2==0)</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a:t>
            </a:r>
            <a:r>
              <a:rPr lang="en-IN" altLang="en-US" dirty="0" err="1"/>
              <a:t>printf</a:t>
            </a:r>
            <a:r>
              <a:rPr lang="en-IN" altLang="en-US" dirty="0"/>
              <a:t>("%d is even number", number);    </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b="1" dirty="0"/>
              <a:t>	</a:t>
            </a:r>
            <a:r>
              <a:rPr lang="en-IN" altLang="en-US" dirty="0" err="1"/>
              <a:t>printf</a:t>
            </a:r>
            <a:r>
              <a:rPr lang="en-IN" altLang="en-US" dirty="0"/>
              <a:t>(“This is out of statements”);  </a:t>
            </a:r>
          </a:p>
          <a:p>
            <a:pPr>
              <a:buFont typeface="Wingdings 2" panose="05020102010507070707" pitchFamily="18" charset="2"/>
              <a:buNone/>
            </a:pPr>
            <a:r>
              <a:rPr lang="en-IN" altLang="en-US" dirty="0"/>
              <a:t>}    </a:t>
            </a:r>
          </a:p>
        </p:txBody>
      </p:sp>
      <p:sp>
        <p:nvSpPr>
          <p:cNvPr id="5" name="TextBox 4">
            <a:extLst>
              <a:ext uri="{FF2B5EF4-FFF2-40B4-BE49-F238E27FC236}">
                <a16:creationId xmlns:a16="http://schemas.microsoft.com/office/drawing/2014/main" id="{8B6901E4-F093-477F-A195-A8F9F3EBE1FC}"/>
              </a:ext>
            </a:extLst>
          </p:cNvPr>
          <p:cNvSpPr txBox="1"/>
          <p:nvPr/>
        </p:nvSpPr>
        <p:spPr>
          <a:xfrm>
            <a:off x="7805791" y="3868639"/>
            <a:ext cx="4225247" cy="2308324"/>
          </a:xfrm>
          <a:prstGeom prst="rect">
            <a:avLst/>
          </a:prstGeom>
          <a:noFill/>
        </p:spPr>
        <p:txBody>
          <a:bodyPr wrap="square">
            <a:spAutoFit/>
          </a:bodyPr>
          <a:lstStyle/>
          <a:p>
            <a:pPr>
              <a:defRPr/>
            </a:pPr>
            <a:r>
              <a:rPr lang="en-IN" sz="1800" dirty="0">
                <a:solidFill>
                  <a:srgbClr val="FFC000"/>
                </a:solidFill>
                <a:latin typeface="+mn-lt"/>
                <a:cs typeface="Arial" charset="0"/>
              </a:rPr>
              <a:t>Output:</a:t>
            </a:r>
          </a:p>
          <a:p>
            <a:pPr>
              <a:defRPr/>
            </a:pPr>
            <a:r>
              <a:rPr lang="en-IN" sz="1800" dirty="0">
                <a:latin typeface="+mn-lt"/>
                <a:cs typeface="Arial" charset="0"/>
              </a:rPr>
              <a:t>Enter a number: 4</a:t>
            </a:r>
          </a:p>
          <a:p>
            <a:pPr>
              <a:defRPr/>
            </a:pPr>
            <a:r>
              <a:rPr lang="en-IN" sz="1800" dirty="0">
                <a:latin typeface="+mn-lt"/>
                <a:cs typeface="Arial" charset="0"/>
              </a:rPr>
              <a:t>4 is even number </a:t>
            </a:r>
          </a:p>
          <a:p>
            <a:pPr>
              <a:defRPr/>
            </a:pPr>
            <a:r>
              <a:rPr lang="en-IN" sz="1800" dirty="0">
                <a:latin typeface="+mn-lt"/>
                <a:cs typeface="Arial" charset="0"/>
              </a:rPr>
              <a:t>This is out of statements</a:t>
            </a:r>
          </a:p>
          <a:p>
            <a:pPr>
              <a:defRPr/>
            </a:pPr>
            <a:endParaRPr lang="en-IN" sz="1800" dirty="0">
              <a:latin typeface="+mn-lt"/>
              <a:cs typeface="Arial" charset="0"/>
            </a:endParaRPr>
          </a:p>
          <a:p>
            <a:pPr>
              <a:defRPr/>
            </a:pPr>
            <a:r>
              <a:rPr lang="en-IN" sz="1800" dirty="0">
                <a:latin typeface="+mn-lt"/>
                <a:cs typeface="Arial" charset="0"/>
              </a:rPr>
              <a:t>Enter a number: 5</a:t>
            </a:r>
          </a:p>
          <a:p>
            <a:pPr>
              <a:defRPr/>
            </a:pPr>
            <a:r>
              <a:rPr lang="en-IN" sz="1800" dirty="0">
                <a:latin typeface="+mn-lt"/>
                <a:cs typeface="Arial" charset="0"/>
              </a:rPr>
              <a:t>This is out of statements</a:t>
            </a:r>
          </a:p>
          <a:p>
            <a:pPr>
              <a:defRPr/>
            </a:pPr>
            <a:endParaRPr lang="en-IN" sz="1800" dirty="0">
              <a:latin typeface="+mn-lt"/>
              <a:cs typeface="Arial" charset="0"/>
            </a:endParaRPr>
          </a:p>
        </p:txBody>
      </p:sp>
    </p:spTree>
    <p:extLst>
      <p:ext uri="{BB962C8B-B14F-4D97-AF65-F5344CB8AC3E}">
        <p14:creationId xmlns:p14="http://schemas.microsoft.com/office/powerpoint/2010/main" val="4053948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926E-EE2D-4091-9F98-A3D041646A79}"/>
              </a:ext>
            </a:extLst>
          </p:cNvPr>
          <p:cNvSpPr>
            <a:spLocks noGrp="1"/>
          </p:cNvSpPr>
          <p:nvPr>
            <p:ph type="title"/>
          </p:nvPr>
        </p:nvSpPr>
        <p:spPr/>
        <p:txBody>
          <a:bodyPr/>
          <a:lstStyle/>
          <a:p>
            <a:r>
              <a:rPr lang="en-IN" altLang="en-US" sz="4400" b="1" dirty="0">
                <a:solidFill>
                  <a:srgbClr val="FFC000"/>
                </a:solidFill>
              </a:rPr>
              <a:t>If else statement</a:t>
            </a:r>
            <a:endParaRPr lang="en-IN" dirty="0"/>
          </a:p>
        </p:txBody>
      </p:sp>
      <p:sp>
        <p:nvSpPr>
          <p:cNvPr id="3" name="Content Placeholder 2">
            <a:extLst>
              <a:ext uri="{FF2B5EF4-FFF2-40B4-BE49-F238E27FC236}">
                <a16:creationId xmlns:a16="http://schemas.microsoft.com/office/drawing/2014/main" id="{D42D1C19-A4FE-4D13-B9CC-52E3178082EE}"/>
              </a:ext>
            </a:extLst>
          </p:cNvPr>
          <p:cNvSpPr>
            <a:spLocks noGrp="1"/>
          </p:cNvSpPr>
          <p:nvPr>
            <p:ph idx="1"/>
          </p:nvPr>
        </p:nvSpPr>
        <p:spPr>
          <a:xfrm>
            <a:off x="838200" y="1541124"/>
            <a:ext cx="10515600" cy="4787757"/>
          </a:xfrm>
        </p:spPr>
        <p:txBody>
          <a:bodyPr>
            <a:normAutofit fontScale="92500" lnSpcReduction="10000"/>
          </a:bodyPr>
          <a:lstStyle/>
          <a:p>
            <a:pPr algn="just"/>
            <a:r>
              <a:rPr lang="en-IN" altLang="en-US" dirty="0"/>
              <a:t>The if-else statement is used to perform two operations for a single condition. </a:t>
            </a:r>
          </a:p>
          <a:p>
            <a:pPr algn="just"/>
            <a:r>
              <a:rPr lang="en-IN" altLang="en-US" dirty="0"/>
              <a:t>The if-else statement is an extension to the if statement using which, we can perform two different operations, i.e., one is for the correctness of that condition, and the other is for the incorrectness of the condition.</a:t>
            </a:r>
          </a:p>
          <a:p>
            <a:pPr algn="just">
              <a:buFont typeface="Wingdings 2" panose="05020102010507070707" pitchFamily="18" charset="2"/>
              <a:buNone/>
            </a:pPr>
            <a:r>
              <a:rPr lang="en-IN" altLang="en-US" dirty="0"/>
              <a:t>Syntax is:</a:t>
            </a:r>
          </a:p>
          <a:p>
            <a:pPr>
              <a:buFont typeface="Wingdings 2" panose="05020102010507070707" pitchFamily="18" charset="2"/>
              <a:buNone/>
            </a:pPr>
            <a:r>
              <a:rPr lang="en-IN" altLang="en-US" sz="2800" b="1" dirty="0"/>
              <a:t>	</a:t>
            </a:r>
            <a:r>
              <a:rPr lang="en-IN" altLang="en-US" sz="2400" b="1" dirty="0"/>
              <a:t>if</a:t>
            </a:r>
            <a:r>
              <a:rPr lang="en-IN" altLang="en-US" sz="2400" dirty="0"/>
              <a:t>(expression){  </a:t>
            </a:r>
          </a:p>
          <a:p>
            <a:pPr>
              <a:buFont typeface="Wingdings 2" panose="05020102010507070707" pitchFamily="18" charset="2"/>
              <a:buNone/>
            </a:pPr>
            <a:r>
              <a:rPr lang="en-IN" altLang="en-US" sz="2400" dirty="0"/>
              <a:t>		//code to be executed if condition is true  </a:t>
            </a:r>
          </a:p>
          <a:p>
            <a:pPr>
              <a:buFont typeface="Wingdings 2" panose="05020102010507070707" pitchFamily="18" charset="2"/>
              <a:buNone/>
            </a:pPr>
            <a:r>
              <a:rPr lang="en-IN" altLang="en-US" sz="2400" dirty="0"/>
              <a:t>	}</a:t>
            </a:r>
          </a:p>
          <a:p>
            <a:pPr>
              <a:buFont typeface="Wingdings 2" panose="05020102010507070707" pitchFamily="18" charset="2"/>
              <a:buNone/>
            </a:pPr>
            <a:r>
              <a:rPr lang="en-IN" altLang="en-US" sz="2400" b="1" dirty="0"/>
              <a:t>     else</a:t>
            </a:r>
            <a:r>
              <a:rPr lang="en-IN" altLang="en-US" sz="2400" dirty="0"/>
              <a:t>{  </a:t>
            </a:r>
          </a:p>
          <a:p>
            <a:pPr>
              <a:buFont typeface="Wingdings 2" panose="05020102010507070707" pitchFamily="18" charset="2"/>
              <a:buNone/>
            </a:pPr>
            <a:r>
              <a:rPr lang="en-IN" altLang="en-US" sz="2400" dirty="0"/>
              <a:t>		//code to be executed if condition is false  </a:t>
            </a:r>
          </a:p>
          <a:p>
            <a:pPr>
              <a:buFont typeface="Wingdings 2" panose="05020102010507070707" pitchFamily="18" charset="2"/>
              <a:buNone/>
            </a:pPr>
            <a:r>
              <a:rPr lang="en-IN" altLang="en-US" sz="2400" dirty="0"/>
              <a:t>     }  </a:t>
            </a:r>
          </a:p>
        </p:txBody>
      </p:sp>
    </p:spTree>
    <p:extLst>
      <p:ext uri="{BB962C8B-B14F-4D97-AF65-F5344CB8AC3E}">
        <p14:creationId xmlns:p14="http://schemas.microsoft.com/office/powerpoint/2010/main" val="400544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4E26-8895-4481-82E4-9533085F5362}"/>
              </a:ext>
            </a:extLst>
          </p:cNvPr>
          <p:cNvSpPr>
            <a:spLocks noGrp="1"/>
          </p:cNvSpPr>
          <p:nvPr>
            <p:ph type="title"/>
          </p:nvPr>
        </p:nvSpPr>
        <p:spPr/>
        <p:txBody>
          <a:bodyPr/>
          <a:lstStyle/>
          <a:p>
            <a:r>
              <a:rPr lang="en-IN" altLang="en-US" sz="4400" b="1" dirty="0">
                <a:solidFill>
                  <a:srgbClr val="FFC000"/>
                </a:solidFill>
              </a:rPr>
              <a:t>Example</a:t>
            </a:r>
            <a:endParaRPr lang="en-IN" dirty="0"/>
          </a:p>
        </p:txBody>
      </p:sp>
      <p:sp>
        <p:nvSpPr>
          <p:cNvPr id="3" name="Content Placeholder 2">
            <a:extLst>
              <a:ext uri="{FF2B5EF4-FFF2-40B4-BE49-F238E27FC236}">
                <a16:creationId xmlns:a16="http://schemas.microsoft.com/office/drawing/2014/main" id="{54EF4BEC-AC4E-4DDC-AA9A-264DCFDAF6B4}"/>
              </a:ext>
            </a:extLst>
          </p:cNvPr>
          <p:cNvSpPr>
            <a:spLocks noGrp="1"/>
          </p:cNvSpPr>
          <p:nvPr>
            <p:ph idx="1"/>
          </p:nvPr>
        </p:nvSpPr>
        <p:spPr/>
        <p:txBody>
          <a:bodyPr>
            <a:normAutofit fontScale="77500" lnSpcReduction="20000"/>
          </a:bodyPr>
          <a:lstStyle/>
          <a:p>
            <a:pPr>
              <a:buFont typeface="Wingdings 2" panose="05020102010507070707" pitchFamily="18" charset="2"/>
              <a:buNone/>
            </a:pPr>
            <a:r>
              <a:rPr lang="en-IN" altLang="en-US" sz="2800" dirty="0"/>
              <a:t>#include&lt;stdio.h&gt;    </a:t>
            </a:r>
          </a:p>
          <a:p>
            <a:pPr>
              <a:buFont typeface="Wingdings 2" panose="05020102010507070707" pitchFamily="18" charset="2"/>
              <a:buNone/>
            </a:pPr>
            <a:r>
              <a:rPr lang="en-IN" altLang="en-US" sz="2800" b="1" dirty="0"/>
              <a:t>Void </a:t>
            </a:r>
            <a:r>
              <a:rPr lang="en-IN" altLang="en-US" sz="2800" dirty="0"/>
              <a:t>main(){    </a:t>
            </a:r>
          </a:p>
          <a:p>
            <a:pPr>
              <a:buFont typeface="Wingdings 2" panose="05020102010507070707" pitchFamily="18" charset="2"/>
              <a:buNone/>
            </a:pPr>
            <a:r>
              <a:rPr lang="en-IN" altLang="en-US" sz="2800" b="1" dirty="0"/>
              <a:t>	int</a:t>
            </a:r>
            <a:r>
              <a:rPr lang="en-IN" altLang="en-US" sz="2800" dirty="0"/>
              <a:t> number;    </a:t>
            </a:r>
          </a:p>
          <a:p>
            <a:pPr>
              <a:buFont typeface="Wingdings 2" panose="05020102010507070707" pitchFamily="18" charset="2"/>
              <a:buNone/>
            </a:pPr>
            <a:r>
              <a:rPr lang="en-IN" altLang="en-US" sz="2800" dirty="0"/>
              <a:t>	</a:t>
            </a:r>
            <a:r>
              <a:rPr lang="en-IN" altLang="en-US" sz="2800" dirty="0" err="1"/>
              <a:t>printf</a:t>
            </a:r>
            <a:r>
              <a:rPr lang="en-IN" altLang="en-US" sz="2800" dirty="0"/>
              <a:t>("enter a number:");    </a:t>
            </a:r>
          </a:p>
          <a:p>
            <a:pPr>
              <a:buFont typeface="Wingdings 2" panose="05020102010507070707" pitchFamily="18" charset="2"/>
              <a:buNone/>
            </a:pPr>
            <a:r>
              <a:rPr lang="en-IN" altLang="en-US" sz="2800" dirty="0"/>
              <a:t>	</a:t>
            </a:r>
            <a:r>
              <a:rPr lang="en-IN" altLang="en-US" sz="2800" dirty="0" err="1"/>
              <a:t>scanf</a:t>
            </a:r>
            <a:r>
              <a:rPr lang="en-IN" altLang="en-US" sz="2800" dirty="0"/>
              <a:t>("%d",  &amp;number);     </a:t>
            </a:r>
          </a:p>
          <a:p>
            <a:pPr>
              <a:buFont typeface="Wingdings 2" panose="05020102010507070707" pitchFamily="18" charset="2"/>
              <a:buNone/>
            </a:pPr>
            <a:r>
              <a:rPr lang="en-IN" altLang="en-US" sz="2800" b="1" dirty="0"/>
              <a:t>	if</a:t>
            </a:r>
            <a:r>
              <a:rPr lang="en-IN" altLang="en-US" sz="2800" dirty="0"/>
              <a:t>(number%2==0){    </a:t>
            </a:r>
          </a:p>
          <a:p>
            <a:pPr>
              <a:buFont typeface="Wingdings 2" panose="05020102010507070707" pitchFamily="18" charset="2"/>
              <a:buNone/>
            </a:pPr>
            <a:r>
              <a:rPr lang="en-IN" altLang="en-US" sz="2800" dirty="0"/>
              <a:t>	</a:t>
            </a:r>
            <a:r>
              <a:rPr lang="en-IN" altLang="en-US" sz="2800" dirty="0" err="1"/>
              <a:t>printf</a:t>
            </a:r>
            <a:r>
              <a:rPr lang="en-IN" altLang="en-US" sz="2800" dirty="0"/>
              <a:t>("%d is even number", number);    </a:t>
            </a:r>
          </a:p>
          <a:p>
            <a:pPr>
              <a:buFont typeface="Wingdings 2" panose="05020102010507070707" pitchFamily="18" charset="2"/>
              <a:buNone/>
            </a:pPr>
            <a:r>
              <a:rPr lang="en-IN" altLang="en-US" sz="2800" dirty="0"/>
              <a:t>	}    </a:t>
            </a:r>
          </a:p>
          <a:p>
            <a:pPr>
              <a:buFont typeface="Wingdings 2" panose="05020102010507070707" pitchFamily="18" charset="2"/>
              <a:buNone/>
            </a:pPr>
            <a:r>
              <a:rPr lang="en-IN" altLang="en-US" sz="2800" b="1" dirty="0"/>
              <a:t>	else</a:t>
            </a:r>
            <a:r>
              <a:rPr lang="en-IN" altLang="en-US" sz="2800" dirty="0"/>
              <a:t>{    </a:t>
            </a:r>
          </a:p>
          <a:p>
            <a:pPr>
              <a:buFont typeface="Wingdings 2" panose="05020102010507070707" pitchFamily="18" charset="2"/>
              <a:buNone/>
            </a:pPr>
            <a:r>
              <a:rPr lang="en-IN" altLang="en-US" sz="2800" dirty="0"/>
              <a:t>	</a:t>
            </a:r>
            <a:r>
              <a:rPr lang="en-IN" altLang="en-US" sz="2800" dirty="0" err="1"/>
              <a:t>printf</a:t>
            </a:r>
            <a:r>
              <a:rPr lang="en-IN" altLang="en-US" sz="2800" dirty="0"/>
              <a:t>("%d is odd number", number);    </a:t>
            </a:r>
          </a:p>
          <a:p>
            <a:pPr>
              <a:buFont typeface="Wingdings 2" panose="05020102010507070707" pitchFamily="18" charset="2"/>
              <a:buNone/>
            </a:pPr>
            <a:r>
              <a:rPr lang="en-IN" altLang="en-US" sz="2800" dirty="0"/>
              <a:t>	}       </a:t>
            </a:r>
          </a:p>
          <a:p>
            <a:pPr>
              <a:buFont typeface="Wingdings 2" panose="05020102010507070707" pitchFamily="18" charset="2"/>
              <a:buNone/>
            </a:pPr>
            <a:r>
              <a:rPr lang="en-IN" altLang="en-US" sz="2800" dirty="0"/>
              <a:t>}</a:t>
            </a:r>
          </a:p>
        </p:txBody>
      </p:sp>
      <p:pic>
        <p:nvPicPr>
          <p:cNvPr id="4" name="Picture 2">
            <a:extLst>
              <a:ext uri="{FF2B5EF4-FFF2-40B4-BE49-F238E27FC236}">
                <a16:creationId xmlns:a16="http://schemas.microsoft.com/office/drawing/2014/main" id="{CDD65D0C-9BD9-4A2B-88A2-FE1602B3B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938" y="1331913"/>
            <a:ext cx="5686425"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3461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165C-E2E5-417D-B4A2-0D7925FDC98C}"/>
              </a:ext>
            </a:extLst>
          </p:cNvPr>
          <p:cNvSpPr>
            <a:spLocks noGrp="1"/>
          </p:cNvSpPr>
          <p:nvPr>
            <p:ph type="title"/>
          </p:nvPr>
        </p:nvSpPr>
        <p:spPr/>
        <p:txBody>
          <a:bodyPr/>
          <a:lstStyle/>
          <a:p>
            <a:r>
              <a:rPr lang="en-IN" altLang="en-US" sz="4400" b="1" dirty="0">
                <a:solidFill>
                  <a:srgbClr val="FFC000"/>
                </a:solidFill>
              </a:rPr>
              <a:t>Nested if-else </a:t>
            </a:r>
            <a:endParaRPr lang="en-IN" dirty="0"/>
          </a:p>
        </p:txBody>
      </p:sp>
      <p:sp>
        <p:nvSpPr>
          <p:cNvPr id="3" name="Content Placeholder 2">
            <a:extLst>
              <a:ext uri="{FF2B5EF4-FFF2-40B4-BE49-F238E27FC236}">
                <a16:creationId xmlns:a16="http://schemas.microsoft.com/office/drawing/2014/main" id="{B2EEB634-4446-44EA-BE96-23808B69761C}"/>
              </a:ext>
            </a:extLst>
          </p:cNvPr>
          <p:cNvSpPr>
            <a:spLocks noGrp="1"/>
          </p:cNvSpPr>
          <p:nvPr>
            <p:ph idx="1"/>
          </p:nvPr>
        </p:nvSpPr>
        <p:spPr>
          <a:xfrm>
            <a:off x="838200" y="1825625"/>
            <a:ext cx="3446124" cy="4351338"/>
          </a:xfrm>
        </p:spPr>
        <p:txBody>
          <a:bodyPr/>
          <a:lstStyle/>
          <a:p>
            <a:pPr algn="just"/>
            <a:r>
              <a:rPr lang="en-IN" altLang="en-US" dirty="0"/>
              <a:t>When a series of decision is required, nested if-else is used. Nesting means using one if-else construct within another one.</a:t>
            </a:r>
          </a:p>
          <a:p>
            <a:pPr>
              <a:buFont typeface="Wingdings 2" panose="05020102010507070707" pitchFamily="18" charset="2"/>
              <a:buNone/>
            </a:pPr>
            <a:endParaRPr lang="en-IN" altLang="en-US" dirty="0"/>
          </a:p>
          <a:p>
            <a:pPr>
              <a:buFont typeface="Wingdings 2" panose="05020102010507070707" pitchFamily="18" charset="2"/>
              <a:buNone/>
            </a:pPr>
            <a:r>
              <a:rPr lang="en-IN" altLang="en-US" dirty="0"/>
              <a:t> </a:t>
            </a:r>
          </a:p>
          <a:p>
            <a:endParaRPr lang="en-IN" dirty="0"/>
          </a:p>
        </p:txBody>
      </p:sp>
      <p:sp>
        <p:nvSpPr>
          <p:cNvPr id="4" name="Content Placeholder 2">
            <a:extLst>
              <a:ext uri="{FF2B5EF4-FFF2-40B4-BE49-F238E27FC236}">
                <a16:creationId xmlns:a16="http://schemas.microsoft.com/office/drawing/2014/main" id="{E6A6258F-D27A-4965-B53B-238A9E30E218}"/>
              </a:ext>
            </a:extLst>
          </p:cNvPr>
          <p:cNvSpPr txBox="1">
            <a:spLocks/>
          </p:cNvSpPr>
          <p:nvPr/>
        </p:nvSpPr>
        <p:spPr bwMode="auto">
          <a:xfrm>
            <a:off x="5473700" y="1123950"/>
            <a:ext cx="6465888" cy="5276850"/>
          </a:xfrm>
          <a:prstGeom prst="rect">
            <a:avLst/>
          </a:prstGeom>
          <a:noFill/>
          <a:ln w="9525">
            <a:noFill/>
            <a:miter lim="800000"/>
            <a:headEnd/>
            <a:tailEnd/>
          </a:ln>
        </p:spPr>
        <p:txBody>
          <a:bodyPr/>
          <a:lstStyle/>
          <a:p>
            <a:pPr marL="273050" indent="-273050">
              <a:spcBef>
                <a:spcPct val="20000"/>
              </a:spcBef>
              <a:buClr>
                <a:srgbClr val="0BD0D9"/>
              </a:buClr>
              <a:buSzPct val="95000"/>
              <a:buFont typeface="Wingdings 2" pitchFamily="18" charset="2"/>
              <a:buNone/>
              <a:defRPr/>
            </a:pPr>
            <a:r>
              <a:rPr lang="en-IN" sz="2400" dirty="0">
                <a:latin typeface="+mn-lt"/>
                <a:cs typeface="+mn-cs"/>
              </a:rPr>
              <a:t>if(condition) { </a:t>
            </a:r>
          </a:p>
          <a:p>
            <a:pPr marL="273050" indent="-273050">
              <a:spcBef>
                <a:spcPct val="20000"/>
              </a:spcBef>
              <a:buClr>
                <a:srgbClr val="0BD0D9"/>
              </a:buClr>
              <a:buSzPct val="95000"/>
              <a:buFont typeface="Wingdings 2" pitchFamily="18" charset="2"/>
              <a:buNone/>
              <a:defRPr/>
            </a:pPr>
            <a:r>
              <a:rPr lang="en-IN" sz="2400" dirty="0">
                <a:latin typeface="+mn-lt"/>
                <a:cs typeface="+mn-cs"/>
              </a:rPr>
              <a:t>	//Nested if else inside the body of "if" </a:t>
            </a:r>
          </a:p>
          <a:p>
            <a:pPr marL="273050" indent="-273050">
              <a:spcBef>
                <a:spcPct val="20000"/>
              </a:spcBef>
              <a:buClr>
                <a:srgbClr val="0BD0D9"/>
              </a:buClr>
              <a:buSzPct val="95000"/>
              <a:buFont typeface="Wingdings 2" pitchFamily="18" charset="2"/>
              <a:buNone/>
              <a:defRPr/>
            </a:pPr>
            <a:r>
              <a:rPr lang="en-IN" sz="2400" dirty="0">
                <a:latin typeface="+mn-lt"/>
                <a:cs typeface="+mn-cs"/>
              </a:rPr>
              <a:t>if(condition2) { </a:t>
            </a:r>
          </a:p>
          <a:p>
            <a:pPr marL="273050" indent="-273050">
              <a:spcBef>
                <a:spcPct val="20000"/>
              </a:spcBef>
              <a:buClr>
                <a:srgbClr val="0BD0D9"/>
              </a:buClr>
              <a:buSzPct val="95000"/>
              <a:buFont typeface="Wingdings 2" pitchFamily="18" charset="2"/>
              <a:buNone/>
              <a:defRPr/>
            </a:pPr>
            <a:r>
              <a:rPr lang="en-IN" sz="2400" dirty="0">
                <a:latin typeface="+mn-lt"/>
                <a:cs typeface="+mn-cs"/>
              </a:rPr>
              <a:t>	//Statements inside the body of nested "if“</a:t>
            </a:r>
          </a:p>
          <a:p>
            <a:pPr marL="273050" indent="-273050">
              <a:spcBef>
                <a:spcPct val="20000"/>
              </a:spcBef>
              <a:buClr>
                <a:srgbClr val="0BD0D9"/>
              </a:buClr>
              <a:buSzPct val="95000"/>
              <a:buFont typeface="Wingdings 2" pitchFamily="18" charset="2"/>
              <a:buNone/>
              <a:defRPr/>
            </a:pPr>
            <a:r>
              <a:rPr lang="en-IN" sz="2400" dirty="0">
                <a:latin typeface="+mn-lt"/>
                <a:cs typeface="+mn-cs"/>
              </a:rPr>
              <a:t> }</a:t>
            </a:r>
          </a:p>
          <a:p>
            <a:pPr marL="273050" indent="-273050">
              <a:spcBef>
                <a:spcPct val="20000"/>
              </a:spcBef>
              <a:buClr>
                <a:srgbClr val="0BD0D9"/>
              </a:buClr>
              <a:buSzPct val="95000"/>
              <a:buFont typeface="Wingdings 2" pitchFamily="18" charset="2"/>
              <a:buNone/>
              <a:defRPr/>
            </a:pPr>
            <a:r>
              <a:rPr lang="en-IN" sz="2400" dirty="0">
                <a:latin typeface="+mn-lt"/>
                <a:cs typeface="+mn-cs"/>
              </a:rPr>
              <a:t> else { </a:t>
            </a:r>
          </a:p>
          <a:p>
            <a:pPr marL="273050" indent="-273050">
              <a:spcBef>
                <a:spcPct val="20000"/>
              </a:spcBef>
              <a:buClr>
                <a:srgbClr val="0BD0D9"/>
              </a:buClr>
              <a:buSzPct val="95000"/>
              <a:buFont typeface="Wingdings 2" pitchFamily="18" charset="2"/>
              <a:buNone/>
              <a:defRPr/>
            </a:pPr>
            <a:r>
              <a:rPr lang="en-IN" sz="2400" dirty="0">
                <a:latin typeface="+mn-lt"/>
                <a:cs typeface="+mn-cs"/>
              </a:rPr>
              <a:t>//Statements inside the body of nested "else“</a:t>
            </a:r>
          </a:p>
          <a:p>
            <a:pPr marL="273050" indent="-273050">
              <a:spcBef>
                <a:spcPct val="20000"/>
              </a:spcBef>
              <a:buClr>
                <a:srgbClr val="0BD0D9"/>
              </a:buClr>
              <a:buSzPct val="95000"/>
              <a:buFont typeface="Wingdings 2" pitchFamily="18" charset="2"/>
              <a:buNone/>
              <a:defRPr/>
            </a:pPr>
            <a:r>
              <a:rPr lang="en-IN" sz="2400" dirty="0">
                <a:latin typeface="+mn-lt"/>
                <a:cs typeface="+mn-cs"/>
              </a:rPr>
              <a:t>   } </a:t>
            </a:r>
          </a:p>
          <a:p>
            <a:pPr marL="273050" indent="-273050">
              <a:spcBef>
                <a:spcPct val="20000"/>
              </a:spcBef>
              <a:buClr>
                <a:srgbClr val="0BD0D9"/>
              </a:buClr>
              <a:buSzPct val="95000"/>
              <a:buFont typeface="Wingdings 2" pitchFamily="18" charset="2"/>
              <a:buNone/>
              <a:defRPr/>
            </a:pPr>
            <a:r>
              <a:rPr lang="en-IN" sz="2400" dirty="0">
                <a:latin typeface="+mn-lt"/>
                <a:cs typeface="+mn-cs"/>
              </a:rPr>
              <a:t> } </a:t>
            </a:r>
          </a:p>
          <a:p>
            <a:pPr marL="273050" indent="-273050">
              <a:spcBef>
                <a:spcPct val="20000"/>
              </a:spcBef>
              <a:buClr>
                <a:srgbClr val="0BD0D9"/>
              </a:buClr>
              <a:buSzPct val="95000"/>
              <a:buFont typeface="Wingdings 2" pitchFamily="18" charset="2"/>
              <a:buNone/>
              <a:defRPr/>
            </a:pPr>
            <a:r>
              <a:rPr lang="en-IN" sz="2400" dirty="0">
                <a:latin typeface="+mn-lt"/>
                <a:cs typeface="+mn-cs"/>
              </a:rPr>
              <a:t>else { </a:t>
            </a:r>
          </a:p>
          <a:p>
            <a:pPr marL="273050" indent="-273050">
              <a:spcBef>
                <a:spcPct val="20000"/>
              </a:spcBef>
              <a:buClr>
                <a:srgbClr val="0BD0D9"/>
              </a:buClr>
              <a:buSzPct val="95000"/>
              <a:buFont typeface="Wingdings 2" pitchFamily="18" charset="2"/>
              <a:buNone/>
              <a:defRPr/>
            </a:pPr>
            <a:r>
              <a:rPr lang="en-IN" sz="2400" dirty="0">
                <a:latin typeface="+mn-lt"/>
                <a:cs typeface="+mn-cs"/>
              </a:rPr>
              <a:t>//Statements inside the body of "else" </a:t>
            </a:r>
          </a:p>
          <a:p>
            <a:pPr marL="273050" indent="-273050">
              <a:spcBef>
                <a:spcPct val="20000"/>
              </a:spcBef>
              <a:buClr>
                <a:srgbClr val="0BD0D9"/>
              </a:buClr>
              <a:buSzPct val="95000"/>
              <a:buFont typeface="Wingdings 2" pitchFamily="18" charset="2"/>
              <a:buNone/>
              <a:defRPr/>
            </a:pPr>
            <a:r>
              <a:rPr lang="en-IN" sz="2400" dirty="0">
                <a:latin typeface="+mn-lt"/>
                <a:cs typeface="+mn-cs"/>
              </a:rPr>
              <a:t>}</a:t>
            </a:r>
          </a:p>
        </p:txBody>
      </p:sp>
    </p:spTree>
    <p:extLst>
      <p:ext uri="{BB962C8B-B14F-4D97-AF65-F5344CB8AC3E}">
        <p14:creationId xmlns:p14="http://schemas.microsoft.com/office/powerpoint/2010/main" val="3460447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nested if else statement in c">
            <a:extLst>
              <a:ext uri="{FF2B5EF4-FFF2-40B4-BE49-F238E27FC236}">
                <a16:creationId xmlns:a16="http://schemas.microsoft.com/office/drawing/2014/main" id="{DEA8C86A-A613-4634-8A70-121F05680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638" y="1066800"/>
            <a:ext cx="876935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91308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8DE3-8EEB-4263-AB46-52D20AD2E315}"/>
              </a:ext>
            </a:extLst>
          </p:cNvPr>
          <p:cNvSpPr>
            <a:spLocks noGrp="1"/>
          </p:cNvSpPr>
          <p:nvPr>
            <p:ph type="title"/>
          </p:nvPr>
        </p:nvSpPr>
        <p:spPr/>
        <p:txBody>
          <a:bodyPr/>
          <a:lstStyle/>
          <a:p>
            <a:r>
              <a:rPr lang="en-IN" altLang="en-US" sz="4400" b="1" dirty="0">
                <a:solidFill>
                  <a:srgbClr val="FFC000"/>
                </a:solidFill>
              </a:rPr>
              <a:t>Example</a:t>
            </a:r>
            <a:endParaRPr lang="en-IN" dirty="0"/>
          </a:p>
        </p:txBody>
      </p:sp>
      <p:pic>
        <p:nvPicPr>
          <p:cNvPr id="4" name="Picture 6">
            <a:extLst>
              <a:ext uri="{FF2B5EF4-FFF2-40B4-BE49-F238E27FC236}">
                <a16:creationId xmlns:a16="http://schemas.microsoft.com/office/drawing/2014/main" id="{E3CB148B-C92A-4D61-82A3-ACCD927B0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938" y="1327150"/>
            <a:ext cx="8869362" cy="526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0650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B565-1C64-43F9-B5DF-5CC1434BB1B4}"/>
              </a:ext>
            </a:extLst>
          </p:cNvPr>
          <p:cNvSpPr>
            <a:spLocks noGrp="1"/>
          </p:cNvSpPr>
          <p:nvPr>
            <p:ph type="title"/>
          </p:nvPr>
        </p:nvSpPr>
        <p:spPr/>
        <p:txBody>
          <a:bodyPr/>
          <a:lstStyle/>
          <a:p>
            <a:r>
              <a:rPr lang="en-IN" altLang="en-US" sz="4400" b="1" dirty="0">
                <a:solidFill>
                  <a:srgbClr val="FFC000"/>
                </a:solidFill>
              </a:rPr>
              <a:t>Multi-way selection statements</a:t>
            </a:r>
            <a:endParaRPr lang="en-IN" dirty="0"/>
          </a:p>
        </p:txBody>
      </p:sp>
      <p:sp>
        <p:nvSpPr>
          <p:cNvPr id="3" name="Content Placeholder 2">
            <a:extLst>
              <a:ext uri="{FF2B5EF4-FFF2-40B4-BE49-F238E27FC236}">
                <a16:creationId xmlns:a16="http://schemas.microsoft.com/office/drawing/2014/main" id="{6111F088-BCD4-4807-A537-1BD687546A6B}"/>
              </a:ext>
            </a:extLst>
          </p:cNvPr>
          <p:cNvSpPr>
            <a:spLocks noGrp="1"/>
          </p:cNvSpPr>
          <p:nvPr>
            <p:ph idx="1"/>
          </p:nvPr>
        </p:nvSpPr>
        <p:spPr/>
        <p:txBody>
          <a:bodyPr/>
          <a:lstStyle/>
          <a:p>
            <a:pPr algn="just"/>
            <a:r>
              <a:rPr lang="en-IN" altLang="en-US" dirty="0"/>
              <a:t>A multi-way selection statement is used to execute at most ONE of the choices of a set of statements presented.</a:t>
            </a:r>
          </a:p>
          <a:p>
            <a:pPr algn="just"/>
            <a:r>
              <a:rPr lang="en-IN" altLang="en-US" dirty="0"/>
              <a:t>There are two multi-way selection statements:</a:t>
            </a:r>
          </a:p>
          <a:p>
            <a:pPr lvl="1" algn="just"/>
            <a:r>
              <a:rPr lang="en-IN" altLang="en-US" dirty="0"/>
              <a:t>else if ladder</a:t>
            </a:r>
          </a:p>
          <a:p>
            <a:pPr lvl="1" algn="just"/>
            <a:r>
              <a:rPr lang="en-IN" altLang="en-US" dirty="0"/>
              <a:t>Switch case </a:t>
            </a:r>
          </a:p>
          <a:p>
            <a:endParaRPr lang="en-IN" dirty="0"/>
          </a:p>
        </p:txBody>
      </p:sp>
    </p:spTree>
    <p:extLst>
      <p:ext uri="{BB962C8B-B14F-4D97-AF65-F5344CB8AC3E}">
        <p14:creationId xmlns:p14="http://schemas.microsoft.com/office/powerpoint/2010/main" val="906288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245D-2F84-475D-9833-A7E4625348A9}"/>
              </a:ext>
            </a:extLst>
          </p:cNvPr>
          <p:cNvSpPr>
            <a:spLocks noGrp="1"/>
          </p:cNvSpPr>
          <p:nvPr>
            <p:ph type="title"/>
          </p:nvPr>
        </p:nvSpPr>
        <p:spPr/>
        <p:txBody>
          <a:bodyPr/>
          <a:lstStyle/>
          <a:p>
            <a:r>
              <a:rPr lang="en-IN" altLang="en-US" sz="4400" b="1" dirty="0">
                <a:solidFill>
                  <a:srgbClr val="FFC000"/>
                </a:solidFill>
              </a:rPr>
              <a:t>Else if ladder </a:t>
            </a:r>
            <a:endParaRPr lang="en-IN" dirty="0"/>
          </a:p>
        </p:txBody>
      </p:sp>
      <p:sp>
        <p:nvSpPr>
          <p:cNvPr id="3" name="Content Placeholder 2">
            <a:extLst>
              <a:ext uri="{FF2B5EF4-FFF2-40B4-BE49-F238E27FC236}">
                <a16:creationId xmlns:a16="http://schemas.microsoft.com/office/drawing/2014/main" id="{7F081F91-93FE-4F4F-B27D-8135794920E0}"/>
              </a:ext>
            </a:extLst>
          </p:cNvPr>
          <p:cNvSpPr>
            <a:spLocks noGrp="1"/>
          </p:cNvSpPr>
          <p:nvPr>
            <p:ph idx="1"/>
          </p:nvPr>
        </p:nvSpPr>
        <p:spPr/>
        <p:txBody>
          <a:bodyPr/>
          <a:lstStyle/>
          <a:p>
            <a:pPr algn="just"/>
            <a:r>
              <a:rPr lang="en-IN" altLang="en-US" dirty="0"/>
              <a:t>It is used in the scenario where there are multiple cases to be performed for different conditions. </a:t>
            </a:r>
          </a:p>
          <a:p>
            <a:pPr algn="just"/>
            <a:r>
              <a:rPr lang="en-IN" altLang="en-US" dirty="0"/>
              <a:t>In if-else-if ladder statement, if a condition is true then the statements defined in the if block will be executed, otherwise if some other condition is true then the statements defined in the else-if block will be executed, at the last if none of the condition is true then the statements defined in the else block will be executed. </a:t>
            </a:r>
          </a:p>
          <a:p>
            <a:endParaRPr lang="en-IN" dirty="0"/>
          </a:p>
        </p:txBody>
      </p:sp>
    </p:spTree>
    <p:extLst>
      <p:ext uri="{BB962C8B-B14F-4D97-AF65-F5344CB8AC3E}">
        <p14:creationId xmlns:p14="http://schemas.microsoft.com/office/powerpoint/2010/main" val="17158409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AE25-5F72-49D7-A3A8-E0D65F89D1D0}"/>
              </a:ext>
            </a:extLst>
          </p:cNvPr>
          <p:cNvSpPr>
            <a:spLocks noGrp="1"/>
          </p:cNvSpPr>
          <p:nvPr>
            <p:ph type="title"/>
          </p:nvPr>
        </p:nvSpPr>
        <p:spPr/>
        <p:txBody>
          <a:bodyPr/>
          <a:lstStyle/>
          <a:p>
            <a:r>
              <a:rPr lang="en-IN" altLang="en-US" sz="4400" b="1" dirty="0">
                <a:solidFill>
                  <a:srgbClr val="FFC000"/>
                </a:solidFill>
              </a:rPr>
              <a:t>Else if ladder (syntax) </a:t>
            </a:r>
            <a:endParaRPr lang="en-IN" dirty="0"/>
          </a:p>
        </p:txBody>
      </p:sp>
      <p:sp>
        <p:nvSpPr>
          <p:cNvPr id="3" name="Content Placeholder 2">
            <a:extLst>
              <a:ext uri="{FF2B5EF4-FFF2-40B4-BE49-F238E27FC236}">
                <a16:creationId xmlns:a16="http://schemas.microsoft.com/office/drawing/2014/main" id="{568953B9-7135-4F7F-84C4-265B47AC2E31}"/>
              </a:ext>
            </a:extLst>
          </p:cNvPr>
          <p:cNvSpPr>
            <a:spLocks noGrp="1"/>
          </p:cNvSpPr>
          <p:nvPr>
            <p:ph idx="1"/>
          </p:nvPr>
        </p:nvSpPr>
        <p:spPr>
          <a:xfrm>
            <a:off x="838200" y="1825625"/>
            <a:ext cx="10515600" cy="4667250"/>
          </a:xfrm>
        </p:spPr>
        <p:txBody>
          <a:bodyPr>
            <a:normAutofit fontScale="85000" lnSpcReduction="20000"/>
          </a:bodyPr>
          <a:lstStyle/>
          <a:p>
            <a:pPr>
              <a:buFont typeface="Wingdings 2" panose="05020102010507070707" pitchFamily="18" charset="2"/>
              <a:buNone/>
            </a:pPr>
            <a:r>
              <a:rPr lang="en-IN" altLang="en-US" sz="2800" b="1" dirty="0"/>
              <a:t>if</a:t>
            </a:r>
            <a:r>
              <a:rPr lang="en-IN" altLang="en-US" sz="2800" dirty="0"/>
              <a:t>(condition1){  </a:t>
            </a:r>
          </a:p>
          <a:p>
            <a:pPr>
              <a:buFont typeface="Wingdings 2" panose="05020102010507070707" pitchFamily="18" charset="2"/>
              <a:buNone/>
            </a:pPr>
            <a:r>
              <a:rPr lang="en-IN" altLang="en-US" sz="2800" dirty="0"/>
              <a:t>             //code to be executed if condition1 is true  </a:t>
            </a:r>
          </a:p>
          <a:p>
            <a:pPr>
              <a:buFont typeface="Wingdings 2" panose="05020102010507070707" pitchFamily="18" charset="2"/>
              <a:buNone/>
            </a:pPr>
            <a:r>
              <a:rPr lang="en-IN" altLang="en-US" sz="2800" dirty="0"/>
              <a:t>}</a:t>
            </a:r>
            <a:r>
              <a:rPr lang="en-IN" altLang="en-US" sz="2800" b="1" dirty="0"/>
              <a:t>else</a:t>
            </a:r>
            <a:r>
              <a:rPr lang="en-IN" altLang="en-US" sz="2800" dirty="0"/>
              <a:t> </a:t>
            </a:r>
            <a:r>
              <a:rPr lang="en-IN" altLang="en-US" sz="2800" b="1" dirty="0"/>
              <a:t>if</a:t>
            </a:r>
            <a:r>
              <a:rPr lang="en-IN" altLang="en-US" sz="2800" dirty="0"/>
              <a:t>(condition2){  </a:t>
            </a:r>
          </a:p>
          <a:p>
            <a:pPr>
              <a:buFont typeface="Wingdings 2" panose="05020102010507070707" pitchFamily="18" charset="2"/>
              <a:buNone/>
            </a:pPr>
            <a:r>
              <a:rPr lang="en-IN" altLang="en-US" sz="2800" dirty="0"/>
              <a:t>            //code to be executed if condition2 is true  </a:t>
            </a:r>
          </a:p>
          <a:p>
            <a:pPr>
              <a:buFont typeface="Wingdings 2" panose="05020102010507070707" pitchFamily="18" charset="2"/>
              <a:buNone/>
            </a:pPr>
            <a:r>
              <a:rPr lang="en-IN" altLang="en-US" sz="2800" dirty="0"/>
              <a:t>}  </a:t>
            </a:r>
          </a:p>
          <a:p>
            <a:pPr>
              <a:buFont typeface="Wingdings 2" panose="05020102010507070707" pitchFamily="18" charset="2"/>
              <a:buNone/>
            </a:pPr>
            <a:r>
              <a:rPr lang="en-IN" altLang="en-US" sz="2800" b="1" dirty="0"/>
              <a:t>else</a:t>
            </a:r>
            <a:r>
              <a:rPr lang="en-IN" altLang="en-US" sz="2800" dirty="0"/>
              <a:t> </a:t>
            </a:r>
            <a:r>
              <a:rPr lang="en-IN" altLang="en-US" sz="2800" b="1" dirty="0"/>
              <a:t>if</a:t>
            </a:r>
            <a:r>
              <a:rPr lang="en-IN" altLang="en-US" sz="2800" dirty="0"/>
              <a:t>(condition3){  </a:t>
            </a:r>
          </a:p>
          <a:p>
            <a:pPr>
              <a:buFont typeface="Wingdings 2" panose="05020102010507070707" pitchFamily="18" charset="2"/>
              <a:buNone/>
            </a:pPr>
            <a:r>
              <a:rPr lang="en-IN" altLang="en-US" sz="2800" dirty="0"/>
              <a:t>           //code to be executed if condition3 is true  </a:t>
            </a:r>
          </a:p>
          <a:p>
            <a:pPr>
              <a:buFont typeface="Wingdings 2" panose="05020102010507070707" pitchFamily="18" charset="2"/>
              <a:buNone/>
            </a:pPr>
            <a:r>
              <a:rPr lang="en-IN" altLang="en-US" sz="2800" dirty="0"/>
              <a:t>}  </a:t>
            </a:r>
          </a:p>
          <a:p>
            <a:pPr>
              <a:buFont typeface="Wingdings 2" panose="05020102010507070707" pitchFamily="18" charset="2"/>
              <a:buNone/>
            </a:pPr>
            <a:r>
              <a:rPr lang="en-IN" altLang="en-US" sz="2800" dirty="0"/>
              <a:t>...  </a:t>
            </a:r>
          </a:p>
          <a:p>
            <a:pPr>
              <a:buFont typeface="Wingdings 2" panose="05020102010507070707" pitchFamily="18" charset="2"/>
              <a:buNone/>
            </a:pPr>
            <a:r>
              <a:rPr lang="en-IN" altLang="en-US" sz="2800" b="1" dirty="0"/>
              <a:t>else</a:t>
            </a:r>
            <a:r>
              <a:rPr lang="en-IN" altLang="en-US" sz="2800" dirty="0"/>
              <a:t>{  </a:t>
            </a:r>
          </a:p>
          <a:p>
            <a:pPr>
              <a:buFont typeface="Wingdings 2" panose="05020102010507070707" pitchFamily="18" charset="2"/>
              <a:buNone/>
            </a:pPr>
            <a:r>
              <a:rPr lang="en-IN" altLang="en-US" sz="2800" dirty="0"/>
              <a:t>           //code to be executed if all the conditions are false  </a:t>
            </a:r>
          </a:p>
          <a:p>
            <a:pPr>
              <a:buFont typeface="Wingdings 2" panose="05020102010507070707" pitchFamily="18" charset="2"/>
              <a:buNone/>
            </a:pPr>
            <a:r>
              <a:rPr lang="en-IN" altLang="en-US" sz="2800" dirty="0"/>
              <a:t>}  </a:t>
            </a:r>
            <a:endParaRPr lang="en-IN" altLang="en-US" dirty="0"/>
          </a:p>
        </p:txBody>
      </p:sp>
    </p:spTree>
    <p:extLst>
      <p:ext uri="{BB962C8B-B14F-4D97-AF65-F5344CB8AC3E}">
        <p14:creationId xmlns:p14="http://schemas.microsoft.com/office/powerpoint/2010/main" val="282269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04BC-F131-48FF-BFA8-092130A98D52}"/>
              </a:ext>
            </a:extLst>
          </p:cNvPr>
          <p:cNvSpPr>
            <a:spLocks noGrp="1"/>
          </p:cNvSpPr>
          <p:nvPr>
            <p:ph type="title"/>
          </p:nvPr>
        </p:nvSpPr>
        <p:spPr/>
        <p:txBody>
          <a:bodyPr/>
          <a:lstStyle/>
          <a:p>
            <a:r>
              <a:rPr lang="en-IN" altLang="en-US" sz="4400" b="1" dirty="0">
                <a:solidFill>
                  <a:srgbClr val="FFC000"/>
                </a:solidFill>
              </a:rPr>
              <a:t>Rules for constructing C identifiers</a:t>
            </a:r>
            <a:endParaRPr lang="en-IN" dirty="0"/>
          </a:p>
        </p:txBody>
      </p:sp>
      <p:sp>
        <p:nvSpPr>
          <p:cNvPr id="3" name="Content Placeholder 2">
            <a:extLst>
              <a:ext uri="{FF2B5EF4-FFF2-40B4-BE49-F238E27FC236}">
                <a16:creationId xmlns:a16="http://schemas.microsoft.com/office/drawing/2014/main" id="{1B364B0E-3A0A-45A6-9BC9-7FD9D20AD44A}"/>
              </a:ext>
            </a:extLst>
          </p:cNvPr>
          <p:cNvSpPr>
            <a:spLocks noGrp="1"/>
          </p:cNvSpPr>
          <p:nvPr>
            <p:ph idx="1"/>
          </p:nvPr>
        </p:nvSpPr>
        <p:spPr/>
        <p:txBody>
          <a:bodyPr/>
          <a:lstStyle/>
          <a:p>
            <a:pPr algn="just"/>
            <a:r>
              <a:rPr lang="en-IN" altLang="en-US" dirty="0"/>
              <a:t>The first character of an identifier should be either an alphabet or an underscore but not digit. </a:t>
            </a:r>
          </a:p>
          <a:p>
            <a:pPr algn="just"/>
            <a:r>
              <a:rPr lang="en-IN" altLang="en-US" dirty="0"/>
              <a:t>In identifiers, both uppercase and lowercase letters are distinct. Therefore, we can say that identifiers are case sensitive.</a:t>
            </a:r>
          </a:p>
          <a:p>
            <a:pPr algn="just"/>
            <a:r>
              <a:rPr lang="en-IN" altLang="en-US" dirty="0"/>
              <a:t>Commas or blank spaces cannot be specified within an identifier. </a:t>
            </a:r>
          </a:p>
          <a:p>
            <a:pPr algn="just"/>
            <a:r>
              <a:rPr lang="en-IN" altLang="en-US" dirty="0"/>
              <a:t>Keywords cannot be represented as an identifier.</a:t>
            </a:r>
          </a:p>
          <a:p>
            <a:pPr algn="just"/>
            <a:r>
              <a:rPr lang="en-IN" altLang="en-US" dirty="0"/>
              <a:t>The length of the identifiers should not be more than 31 characters.</a:t>
            </a:r>
          </a:p>
          <a:p>
            <a:pPr algn="just"/>
            <a:r>
              <a:rPr lang="en-IN" altLang="en-US" dirty="0"/>
              <a:t>Identifiers should be written in such a way that it is meaningful, short, and easy to read.</a:t>
            </a:r>
          </a:p>
        </p:txBody>
      </p:sp>
    </p:spTree>
    <p:extLst>
      <p:ext uri="{BB962C8B-B14F-4D97-AF65-F5344CB8AC3E}">
        <p14:creationId xmlns:p14="http://schemas.microsoft.com/office/powerpoint/2010/main" val="2128146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else if ladder in c">
            <a:extLst>
              <a:ext uri="{FF2B5EF4-FFF2-40B4-BE49-F238E27FC236}">
                <a16:creationId xmlns:a16="http://schemas.microsoft.com/office/drawing/2014/main" id="{E27459D2-C3E5-4858-87DA-227DD5D2F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700" y="758825"/>
            <a:ext cx="8170863" cy="570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7844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35DF-CE71-45C2-8E43-0231BF349DA1}"/>
              </a:ext>
            </a:extLst>
          </p:cNvPr>
          <p:cNvSpPr>
            <a:spLocks noGrp="1"/>
          </p:cNvSpPr>
          <p:nvPr>
            <p:ph type="title"/>
          </p:nvPr>
        </p:nvSpPr>
        <p:spPr>
          <a:xfrm>
            <a:off x="838200" y="365126"/>
            <a:ext cx="10515600" cy="898596"/>
          </a:xfrm>
        </p:spPr>
        <p:txBody>
          <a:bodyPr/>
          <a:lstStyle/>
          <a:p>
            <a:pPr algn="ctr"/>
            <a:r>
              <a:rPr lang="en-IN" altLang="en-US" sz="4400" b="1" dirty="0">
                <a:solidFill>
                  <a:srgbClr val="FFC000"/>
                </a:solidFill>
              </a:rPr>
              <a:t>Example </a:t>
            </a:r>
            <a:endParaRPr lang="en-IN" dirty="0"/>
          </a:p>
        </p:txBody>
      </p:sp>
      <p:sp>
        <p:nvSpPr>
          <p:cNvPr id="4" name="Content Placeholder 2">
            <a:extLst>
              <a:ext uri="{FF2B5EF4-FFF2-40B4-BE49-F238E27FC236}">
                <a16:creationId xmlns:a16="http://schemas.microsoft.com/office/drawing/2014/main" id="{3648A886-3786-490D-A99B-C2C1EC63DEB9}"/>
              </a:ext>
            </a:extLst>
          </p:cNvPr>
          <p:cNvSpPr txBox="1">
            <a:spLocks/>
          </p:cNvSpPr>
          <p:nvPr/>
        </p:nvSpPr>
        <p:spPr>
          <a:xfrm>
            <a:off x="609600" y="1189038"/>
            <a:ext cx="5216525" cy="534193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2" panose="05020102010507070707" pitchFamily="18" charset="2"/>
              <a:buNone/>
            </a:pPr>
            <a:r>
              <a:rPr lang="en-IN" altLang="en-US"/>
              <a:t>#include&lt;stdio.h&gt;</a:t>
            </a:r>
          </a:p>
          <a:p>
            <a:pPr>
              <a:buFont typeface="Wingdings 2" panose="05020102010507070707" pitchFamily="18" charset="2"/>
              <a:buNone/>
            </a:pPr>
            <a:r>
              <a:rPr lang="en-IN" altLang="en-US"/>
              <a:t>Void main()</a:t>
            </a:r>
          </a:p>
          <a:p>
            <a:pPr>
              <a:buFont typeface="Wingdings 2" panose="05020102010507070707" pitchFamily="18" charset="2"/>
              <a:buNone/>
            </a:pPr>
            <a:r>
              <a:rPr lang="en-IN" altLang="en-US"/>
              <a:t>{</a:t>
            </a:r>
          </a:p>
          <a:p>
            <a:pPr>
              <a:buFont typeface="Wingdings 2" panose="05020102010507070707" pitchFamily="18" charset="2"/>
              <a:buNone/>
            </a:pPr>
            <a:r>
              <a:rPr lang="en-IN" altLang="en-US"/>
              <a:t>	int a=7;</a:t>
            </a:r>
          </a:p>
          <a:p>
            <a:pPr>
              <a:buFont typeface="Wingdings 2" panose="05020102010507070707" pitchFamily="18" charset="2"/>
              <a:buNone/>
            </a:pPr>
            <a:r>
              <a:rPr lang="en-IN" altLang="en-US"/>
              <a:t>	if(a&lt;8) </a:t>
            </a:r>
          </a:p>
          <a:p>
            <a:pPr>
              <a:buFont typeface="Wingdings 2" panose="05020102010507070707" pitchFamily="18" charset="2"/>
              <a:buNone/>
            </a:pPr>
            <a:r>
              <a:rPr lang="en-IN" altLang="en-US"/>
              <a:t>	{</a:t>
            </a:r>
          </a:p>
          <a:p>
            <a:pPr>
              <a:buFont typeface="Wingdings 2" panose="05020102010507070707" pitchFamily="18" charset="2"/>
              <a:buNone/>
            </a:pPr>
            <a:r>
              <a:rPr lang="en-IN" altLang="en-US"/>
              <a:t>		printf(“a is less than 8”);</a:t>
            </a:r>
          </a:p>
          <a:p>
            <a:pPr>
              <a:buFont typeface="Wingdings 2" panose="05020102010507070707" pitchFamily="18" charset="2"/>
              <a:buNone/>
            </a:pPr>
            <a:r>
              <a:rPr lang="en-IN" altLang="en-US"/>
              <a:t>	}else if(a==7)</a:t>
            </a:r>
          </a:p>
          <a:p>
            <a:pPr>
              <a:buFont typeface="Wingdings 2" panose="05020102010507070707" pitchFamily="18" charset="2"/>
              <a:buNone/>
            </a:pPr>
            <a:r>
              <a:rPr lang="en-IN" altLang="en-US"/>
              <a:t>	{</a:t>
            </a:r>
          </a:p>
          <a:p>
            <a:pPr>
              <a:buFont typeface="Wingdings 2" panose="05020102010507070707" pitchFamily="18" charset="2"/>
              <a:buNone/>
            </a:pPr>
            <a:r>
              <a:rPr lang="en-IN" altLang="en-US"/>
              <a:t>		printf(“ a is equal to 7”);</a:t>
            </a:r>
          </a:p>
          <a:p>
            <a:pPr>
              <a:buFont typeface="Wingdings 2" panose="05020102010507070707" pitchFamily="18" charset="2"/>
              <a:buNone/>
            </a:pPr>
            <a:r>
              <a:rPr lang="en-IN" altLang="en-US"/>
              <a:t>	}</a:t>
            </a:r>
          </a:p>
          <a:p>
            <a:pPr>
              <a:buFont typeface="Wingdings 2" panose="05020102010507070707" pitchFamily="18" charset="2"/>
              <a:buNone/>
            </a:pPr>
            <a:r>
              <a:rPr lang="en-IN" altLang="en-US"/>
              <a:t>		</a:t>
            </a:r>
            <a:endParaRPr lang="en-IN" altLang="en-US" dirty="0"/>
          </a:p>
        </p:txBody>
      </p:sp>
      <p:sp>
        <p:nvSpPr>
          <p:cNvPr id="5" name="Content Placeholder 2">
            <a:extLst>
              <a:ext uri="{FF2B5EF4-FFF2-40B4-BE49-F238E27FC236}">
                <a16:creationId xmlns:a16="http://schemas.microsoft.com/office/drawing/2014/main" id="{D032F13C-2894-449D-84D3-56BB9CDA1D9F}"/>
              </a:ext>
            </a:extLst>
          </p:cNvPr>
          <p:cNvSpPr txBox="1">
            <a:spLocks/>
          </p:cNvSpPr>
          <p:nvPr/>
        </p:nvSpPr>
        <p:spPr bwMode="auto">
          <a:xfrm>
            <a:off x="6013450" y="1411288"/>
            <a:ext cx="5699125" cy="4879975"/>
          </a:xfrm>
          <a:prstGeom prst="rect">
            <a:avLst/>
          </a:prstGeom>
          <a:noFill/>
          <a:ln w="9525">
            <a:noFill/>
            <a:miter lim="800000"/>
            <a:headEnd/>
            <a:tailEnd/>
          </a:ln>
        </p:spPr>
        <p:txBody>
          <a:bodyPr/>
          <a:lstStyle/>
          <a:p>
            <a:pPr marL="273050" indent="-273050">
              <a:spcBef>
                <a:spcPct val="20000"/>
              </a:spcBef>
              <a:buClr>
                <a:srgbClr val="0BD0D9"/>
              </a:buClr>
              <a:buSzPct val="95000"/>
              <a:buFont typeface="Wingdings 2" pitchFamily="18" charset="2"/>
              <a:buNone/>
              <a:defRPr/>
            </a:pPr>
            <a:r>
              <a:rPr lang="en-IN" sz="2600" dirty="0">
                <a:latin typeface="+mn-lt"/>
                <a:cs typeface="+mn-cs"/>
              </a:rPr>
              <a:t>	else if(a&gt;6)</a:t>
            </a:r>
          </a:p>
          <a:p>
            <a:pPr marL="273050" indent="-273050">
              <a:spcBef>
                <a:spcPct val="20000"/>
              </a:spcBef>
              <a:buClr>
                <a:srgbClr val="0BD0D9"/>
              </a:buClr>
              <a:buSzPct val="95000"/>
              <a:buFont typeface="Wingdings 2" pitchFamily="18" charset="2"/>
              <a:buNone/>
              <a:defRPr/>
            </a:pPr>
            <a:r>
              <a:rPr lang="en-IN" sz="2600" dirty="0">
                <a:latin typeface="+mn-lt"/>
                <a:cs typeface="+mn-cs"/>
              </a:rPr>
              <a:t>	{	</a:t>
            </a:r>
          </a:p>
          <a:p>
            <a:pPr marL="273050" indent="-273050">
              <a:spcBef>
                <a:spcPct val="20000"/>
              </a:spcBef>
              <a:buClr>
                <a:srgbClr val="0BD0D9"/>
              </a:buClr>
              <a:buSzPct val="95000"/>
              <a:buFont typeface="Wingdings 2" pitchFamily="18" charset="2"/>
              <a:buNone/>
              <a:defRPr/>
            </a:pPr>
            <a:r>
              <a:rPr lang="en-IN" sz="2600" dirty="0">
                <a:latin typeface="+mn-lt"/>
                <a:cs typeface="+mn-cs"/>
              </a:rPr>
              <a:t>		printf(“ a is greater than 6”);</a:t>
            </a:r>
          </a:p>
          <a:p>
            <a:pPr marL="273050" indent="-273050">
              <a:spcBef>
                <a:spcPct val="20000"/>
              </a:spcBef>
              <a:buClr>
                <a:srgbClr val="0BD0D9"/>
              </a:buClr>
              <a:buSzPct val="95000"/>
              <a:buFont typeface="Wingdings 2" pitchFamily="18" charset="2"/>
              <a:buNone/>
              <a:defRPr/>
            </a:pPr>
            <a:r>
              <a:rPr lang="en-IN" sz="2600" dirty="0">
                <a:latin typeface="+mn-lt"/>
                <a:cs typeface="+mn-cs"/>
              </a:rPr>
              <a:t>	}</a:t>
            </a:r>
          </a:p>
          <a:p>
            <a:pPr marL="273050" indent="-273050">
              <a:spcBef>
                <a:spcPct val="20000"/>
              </a:spcBef>
              <a:buClr>
                <a:srgbClr val="0BD0D9"/>
              </a:buClr>
              <a:buSzPct val="95000"/>
              <a:buFont typeface="Wingdings 2" pitchFamily="18" charset="2"/>
              <a:buNone/>
              <a:defRPr/>
            </a:pPr>
            <a:r>
              <a:rPr lang="en-IN" sz="2600" dirty="0">
                <a:latin typeface="+mn-lt"/>
                <a:cs typeface="+mn-cs"/>
              </a:rPr>
              <a:t>	else{</a:t>
            </a:r>
          </a:p>
          <a:p>
            <a:pPr marL="273050" indent="-273050">
              <a:spcBef>
                <a:spcPct val="20000"/>
              </a:spcBef>
              <a:buClr>
                <a:srgbClr val="0BD0D9"/>
              </a:buClr>
              <a:buSzPct val="95000"/>
              <a:buFont typeface="Wingdings 2" pitchFamily="18" charset="2"/>
              <a:buNone/>
              <a:defRPr/>
            </a:pPr>
            <a:r>
              <a:rPr lang="en-IN" sz="2600" dirty="0">
                <a:latin typeface="+mn-lt"/>
                <a:cs typeface="+mn-cs"/>
              </a:rPr>
              <a:t>		printf(“all conditions are false”);</a:t>
            </a:r>
          </a:p>
          <a:p>
            <a:pPr marL="273050" indent="-273050">
              <a:spcBef>
                <a:spcPct val="20000"/>
              </a:spcBef>
              <a:buClr>
                <a:srgbClr val="0BD0D9"/>
              </a:buClr>
              <a:buSzPct val="95000"/>
              <a:buFont typeface="Wingdings 2" pitchFamily="18" charset="2"/>
              <a:buNone/>
              <a:defRPr/>
            </a:pPr>
            <a:r>
              <a:rPr lang="en-IN" sz="2600" dirty="0">
                <a:latin typeface="+mn-lt"/>
                <a:cs typeface="+mn-cs"/>
              </a:rPr>
              <a:t>	}</a:t>
            </a:r>
          </a:p>
          <a:p>
            <a:pPr marL="273050" indent="-273050">
              <a:spcBef>
                <a:spcPct val="20000"/>
              </a:spcBef>
              <a:buClr>
                <a:srgbClr val="0BD0D9"/>
              </a:buClr>
              <a:buSzPct val="95000"/>
              <a:buFont typeface="Wingdings 2" pitchFamily="18" charset="2"/>
              <a:buNone/>
              <a:defRPr/>
            </a:pPr>
            <a:r>
              <a:rPr lang="en-IN" sz="2600" dirty="0">
                <a:latin typeface="+mn-lt"/>
                <a:cs typeface="+mn-cs"/>
              </a:rPr>
              <a:t>}</a:t>
            </a:r>
          </a:p>
          <a:p>
            <a:pPr marL="273050" indent="-273050">
              <a:spcBef>
                <a:spcPct val="20000"/>
              </a:spcBef>
              <a:buClr>
                <a:srgbClr val="0BD0D9"/>
              </a:buClr>
              <a:buSzPct val="95000"/>
              <a:buFont typeface="Wingdings 2" pitchFamily="18" charset="2"/>
              <a:buNone/>
              <a:defRPr/>
            </a:pPr>
            <a:r>
              <a:rPr lang="en-IN" sz="2600" dirty="0">
                <a:latin typeface="+mn-lt"/>
                <a:cs typeface="+mn-cs"/>
              </a:rPr>
              <a:t>	</a:t>
            </a:r>
          </a:p>
          <a:p>
            <a:pPr marL="273050" indent="-273050">
              <a:spcBef>
                <a:spcPct val="20000"/>
              </a:spcBef>
              <a:buClr>
                <a:srgbClr val="0BD0D9"/>
              </a:buClr>
              <a:buSzPct val="95000"/>
              <a:buFont typeface="Wingdings 2" pitchFamily="18" charset="2"/>
              <a:buNone/>
              <a:defRPr/>
            </a:pPr>
            <a:r>
              <a:rPr lang="en-IN" sz="2600" dirty="0">
                <a:latin typeface="+mn-lt"/>
                <a:cs typeface="+mn-cs"/>
              </a:rPr>
              <a:t>	</a:t>
            </a:r>
          </a:p>
        </p:txBody>
      </p:sp>
    </p:spTree>
    <p:extLst>
      <p:ext uri="{BB962C8B-B14F-4D97-AF65-F5344CB8AC3E}">
        <p14:creationId xmlns:p14="http://schemas.microsoft.com/office/powerpoint/2010/main" val="2035472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14EC-CFD2-486E-98A7-E4795780C3E3}"/>
              </a:ext>
            </a:extLst>
          </p:cNvPr>
          <p:cNvSpPr>
            <a:spLocks noGrp="1"/>
          </p:cNvSpPr>
          <p:nvPr>
            <p:ph type="title"/>
          </p:nvPr>
        </p:nvSpPr>
        <p:spPr/>
        <p:txBody>
          <a:bodyPr/>
          <a:lstStyle/>
          <a:p>
            <a:r>
              <a:rPr lang="en-IN" altLang="en-US" sz="4400" b="1" dirty="0">
                <a:solidFill>
                  <a:srgbClr val="FFC000"/>
                </a:solidFill>
              </a:rPr>
              <a:t>Switch case</a:t>
            </a:r>
            <a:endParaRPr lang="en-IN" dirty="0"/>
          </a:p>
        </p:txBody>
      </p:sp>
      <p:sp>
        <p:nvSpPr>
          <p:cNvPr id="3" name="Content Placeholder 2">
            <a:extLst>
              <a:ext uri="{FF2B5EF4-FFF2-40B4-BE49-F238E27FC236}">
                <a16:creationId xmlns:a16="http://schemas.microsoft.com/office/drawing/2014/main" id="{0090021B-1448-4D16-B74E-53F455EB98D1}"/>
              </a:ext>
            </a:extLst>
          </p:cNvPr>
          <p:cNvSpPr>
            <a:spLocks noGrp="1"/>
          </p:cNvSpPr>
          <p:nvPr>
            <p:ph idx="1"/>
          </p:nvPr>
        </p:nvSpPr>
        <p:spPr/>
        <p:txBody>
          <a:bodyPr/>
          <a:lstStyle/>
          <a:p>
            <a:pPr algn="just"/>
            <a:r>
              <a:rPr lang="en-IN" altLang="en-US" dirty="0"/>
              <a:t>The switch statement in C is an alternate to if-else-if ladder statement which allows us to execute multiple operations for the different possibilities values of a single variable called switch variable. </a:t>
            </a:r>
          </a:p>
          <a:p>
            <a:pPr algn="just"/>
            <a:r>
              <a:rPr lang="en-IN" altLang="en-US" dirty="0"/>
              <a:t>Here, We can define various statements in the multiple cases for the different values of a single variable.</a:t>
            </a:r>
          </a:p>
        </p:txBody>
      </p:sp>
      <p:pic>
        <p:nvPicPr>
          <p:cNvPr id="4" name="Picture 1">
            <a:extLst>
              <a:ext uri="{FF2B5EF4-FFF2-40B4-BE49-F238E27FC236}">
                <a16:creationId xmlns:a16="http://schemas.microsoft.com/office/drawing/2014/main" id="{8C77E644-CACD-49BA-8F95-8195E83B1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63" y="3922302"/>
            <a:ext cx="9913937" cy="28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64355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7E4B-68A0-4147-AF93-DBAD92FCA2A4}"/>
              </a:ext>
            </a:extLst>
          </p:cNvPr>
          <p:cNvSpPr>
            <a:spLocks noGrp="1"/>
          </p:cNvSpPr>
          <p:nvPr>
            <p:ph type="title"/>
          </p:nvPr>
        </p:nvSpPr>
        <p:spPr/>
        <p:txBody>
          <a:bodyPr/>
          <a:lstStyle/>
          <a:p>
            <a:r>
              <a:rPr lang="en-IN" altLang="en-US" sz="4400" b="1" dirty="0">
                <a:solidFill>
                  <a:srgbClr val="FFC000"/>
                </a:solidFill>
              </a:rPr>
              <a:t>Syntax</a:t>
            </a:r>
            <a:r>
              <a:rPr lang="en-IN" altLang="en-US" b="1" dirty="0">
                <a:solidFill>
                  <a:srgbClr val="FFC000"/>
                </a:solidFill>
              </a:rPr>
              <a:t> </a:t>
            </a:r>
            <a:endParaRPr lang="en-IN" dirty="0"/>
          </a:p>
        </p:txBody>
      </p:sp>
      <p:sp>
        <p:nvSpPr>
          <p:cNvPr id="4" name="Content Placeholder 2">
            <a:extLst>
              <a:ext uri="{FF2B5EF4-FFF2-40B4-BE49-F238E27FC236}">
                <a16:creationId xmlns:a16="http://schemas.microsoft.com/office/drawing/2014/main" id="{11A52369-F9F9-4B4D-A989-E82EA0D46911}"/>
              </a:ext>
            </a:extLst>
          </p:cNvPr>
          <p:cNvSpPr>
            <a:spLocks noGrp="1"/>
          </p:cNvSpPr>
          <p:nvPr>
            <p:ph idx="1"/>
          </p:nvPr>
        </p:nvSpPr>
        <p:spPr>
          <a:xfrm>
            <a:off x="609600" y="1436688"/>
            <a:ext cx="10972800" cy="4887912"/>
          </a:xfrm>
        </p:spPr>
        <p:txBody>
          <a:bodyPr>
            <a:normAutofit fontScale="92500" lnSpcReduction="10000"/>
          </a:bodyPr>
          <a:lstStyle/>
          <a:p>
            <a:pPr>
              <a:buFont typeface="Wingdings 2" panose="05020102010507070707" pitchFamily="18" charset="2"/>
              <a:buNone/>
            </a:pPr>
            <a:r>
              <a:rPr lang="en-IN" altLang="en-US" b="1" dirty="0"/>
              <a:t>switch</a:t>
            </a:r>
            <a:r>
              <a:rPr lang="en-IN" altLang="en-US" dirty="0"/>
              <a:t>(expression){    </a:t>
            </a:r>
          </a:p>
          <a:p>
            <a:pPr>
              <a:buFont typeface="Wingdings 2" panose="05020102010507070707" pitchFamily="18" charset="2"/>
              <a:buNone/>
            </a:pPr>
            <a:r>
              <a:rPr lang="en-IN" altLang="en-US" b="1" dirty="0"/>
              <a:t>case</a:t>
            </a:r>
            <a:r>
              <a:rPr lang="en-IN" altLang="en-US" dirty="0"/>
              <a:t> value1:    </a:t>
            </a:r>
          </a:p>
          <a:p>
            <a:pPr>
              <a:buFont typeface="Wingdings 2" panose="05020102010507070707" pitchFamily="18" charset="2"/>
              <a:buNone/>
            </a:pPr>
            <a:r>
              <a:rPr lang="en-IN" altLang="en-US" dirty="0"/>
              <a:t>	  //code to be executed;    </a:t>
            </a:r>
          </a:p>
          <a:p>
            <a:pPr>
              <a:buFont typeface="Wingdings 2" panose="05020102010507070707" pitchFamily="18" charset="2"/>
              <a:buNone/>
            </a:pPr>
            <a:r>
              <a:rPr lang="en-IN" altLang="en-US" dirty="0"/>
              <a:t> 	  </a:t>
            </a:r>
            <a:r>
              <a:rPr lang="en-IN" altLang="en-US" b="1" dirty="0"/>
              <a:t>break</a:t>
            </a:r>
            <a:r>
              <a:rPr lang="en-IN" altLang="en-US" dirty="0"/>
              <a:t>;  //optional  </a:t>
            </a:r>
          </a:p>
          <a:p>
            <a:pPr>
              <a:buFont typeface="Wingdings 2" panose="05020102010507070707" pitchFamily="18" charset="2"/>
              <a:buNone/>
            </a:pPr>
            <a:r>
              <a:rPr lang="en-IN" altLang="en-US" b="1" dirty="0"/>
              <a:t>case</a:t>
            </a:r>
            <a:r>
              <a:rPr lang="en-IN" altLang="en-US" dirty="0"/>
              <a:t> value2:    </a:t>
            </a:r>
          </a:p>
          <a:p>
            <a:pPr>
              <a:buFont typeface="Wingdings 2" panose="05020102010507070707" pitchFamily="18" charset="2"/>
              <a:buNone/>
            </a:pPr>
            <a:r>
              <a:rPr lang="en-IN" altLang="en-US" dirty="0"/>
              <a:t>	  //code to be executed;    </a:t>
            </a:r>
          </a:p>
          <a:p>
            <a:pPr>
              <a:buFont typeface="Wingdings 2" panose="05020102010507070707" pitchFamily="18" charset="2"/>
              <a:buNone/>
            </a:pPr>
            <a:r>
              <a:rPr lang="en-IN" altLang="en-US" dirty="0"/>
              <a:t> 	  </a:t>
            </a:r>
            <a:r>
              <a:rPr lang="en-IN" altLang="en-US" b="1" dirty="0"/>
              <a:t>break</a:t>
            </a:r>
            <a:r>
              <a:rPr lang="en-IN" altLang="en-US" dirty="0"/>
              <a:t>;  //optional  </a:t>
            </a:r>
          </a:p>
          <a:p>
            <a:pPr>
              <a:buFont typeface="Wingdings 2" panose="05020102010507070707" pitchFamily="18" charset="2"/>
              <a:buNone/>
            </a:pPr>
            <a:r>
              <a:rPr lang="en-IN" altLang="en-US" dirty="0"/>
              <a:t> </a:t>
            </a:r>
            <a:r>
              <a:rPr lang="en-IN" altLang="en-US" b="1" dirty="0"/>
              <a:t>default</a:t>
            </a:r>
            <a:r>
              <a:rPr lang="en-IN" altLang="en-US" dirty="0"/>
              <a:t>:     </a:t>
            </a:r>
          </a:p>
          <a:p>
            <a:pPr>
              <a:buFont typeface="Wingdings 2" panose="05020102010507070707" pitchFamily="18" charset="2"/>
              <a:buNone/>
            </a:pPr>
            <a:r>
              <a:rPr lang="en-IN" altLang="en-US" dirty="0"/>
              <a:t>		code to be executed </a:t>
            </a:r>
            <a:r>
              <a:rPr lang="en-IN" altLang="en-US" b="1" dirty="0"/>
              <a:t>if</a:t>
            </a:r>
            <a:r>
              <a:rPr lang="en-IN" altLang="en-US" dirty="0"/>
              <a:t> all </a:t>
            </a:r>
          </a:p>
          <a:p>
            <a:pPr>
              <a:buFont typeface="Wingdings 2" panose="05020102010507070707" pitchFamily="18" charset="2"/>
              <a:buNone/>
            </a:pPr>
            <a:r>
              <a:rPr lang="en-IN" altLang="en-US" dirty="0"/>
              <a:t>		cases are not matched;    </a:t>
            </a:r>
          </a:p>
          <a:p>
            <a:pPr>
              <a:buFont typeface="Wingdings 2" panose="05020102010507070707" pitchFamily="18" charset="2"/>
              <a:buNone/>
            </a:pPr>
            <a:r>
              <a:rPr lang="en-IN" altLang="en-US" dirty="0"/>
              <a:t>}</a:t>
            </a:r>
          </a:p>
        </p:txBody>
      </p:sp>
      <p:pic>
        <p:nvPicPr>
          <p:cNvPr id="5" name="Picture 2" descr="Image result for switch case in c">
            <a:extLst>
              <a:ext uri="{FF2B5EF4-FFF2-40B4-BE49-F238E27FC236}">
                <a16:creationId xmlns:a16="http://schemas.microsoft.com/office/drawing/2014/main" id="{EE171E88-B2BE-49DD-B55D-DF44550AA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275" y="1344613"/>
            <a:ext cx="505618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237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FD35-F9A5-43B4-9493-9E7899A3A5D0}"/>
              </a:ext>
            </a:extLst>
          </p:cNvPr>
          <p:cNvSpPr>
            <a:spLocks noGrp="1"/>
          </p:cNvSpPr>
          <p:nvPr>
            <p:ph type="title"/>
          </p:nvPr>
        </p:nvSpPr>
        <p:spPr/>
        <p:txBody>
          <a:bodyPr/>
          <a:lstStyle/>
          <a:p>
            <a:r>
              <a:rPr lang="en-IN" altLang="en-US" sz="4400" b="1" dirty="0">
                <a:solidFill>
                  <a:srgbClr val="FFC000"/>
                </a:solidFill>
              </a:rPr>
              <a:t>Rules for switch statement</a:t>
            </a:r>
            <a:endParaRPr lang="en-IN" dirty="0"/>
          </a:p>
        </p:txBody>
      </p:sp>
      <p:sp>
        <p:nvSpPr>
          <p:cNvPr id="3" name="Content Placeholder 2">
            <a:extLst>
              <a:ext uri="{FF2B5EF4-FFF2-40B4-BE49-F238E27FC236}">
                <a16:creationId xmlns:a16="http://schemas.microsoft.com/office/drawing/2014/main" id="{DBC3B2AF-0D89-452D-A4E2-9CBF3C18F428}"/>
              </a:ext>
            </a:extLst>
          </p:cNvPr>
          <p:cNvSpPr>
            <a:spLocks noGrp="1"/>
          </p:cNvSpPr>
          <p:nvPr>
            <p:ph idx="1"/>
          </p:nvPr>
        </p:nvSpPr>
        <p:spPr/>
        <p:txBody>
          <a:bodyPr/>
          <a:lstStyle/>
          <a:p>
            <a:pPr algn="just"/>
            <a:r>
              <a:rPr lang="en-IN" altLang="en-US" dirty="0"/>
              <a:t>The </a:t>
            </a:r>
            <a:r>
              <a:rPr lang="en-IN" altLang="en-US" i="1" dirty="0"/>
              <a:t>switch expression</a:t>
            </a:r>
            <a:r>
              <a:rPr lang="en-IN" altLang="en-US" dirty="0"/>
              <a:t> must be of an integer or character type.</a:t>
            </a:r>
          </a:p>
          <a:p>
            <a:pPr algn="just"/>
            <a:r>
              <a:rPr lang="en-IN" altLang="en-US" dirty="0"/>
              <a:t>The </a:t>
            </a:r>
            <a:r>
              <a:rPr lang="en-IN" altLang="en-US" i="1" dirty="0"/>
              <a:t>case value</a:t>
            </a:r>
            <a:r>
              <a:rPr lang="en-IN" altLang="en-US" dirty="0"/>
              <a:t> must be an integer or character constant.</a:t>
            </a:r>
          </a:p>
          <a:p>
            <a:pPr algn="just"/>
            <a:r>
              <a:rPr lang="en-IN" altLang="en-US" dirty="0"/>
              <a:t>The </a:t>
            </a:r>
            <a:r>
              <a:rPr lang="en-IN" altLang="en-US" i="1" dirty="0"/>
              <a:t>case value</a:t>
            </a:r>
            <a:r>
              <a:rPr lang="en-IN" altLang="en-US" dirty="0"/>
              <a:t> can be used only inside the switch statement.</a:t>
            </a:r>
          </a:p>
          <a:p>
            <a:pPr algn="just"/>
            <a:r>
              <a:rPr lang="en-IN" altLang="en-US" dirty="0"/>
              <a:t>The </a:t>
            </a:r>
            <a:r>
              <a:rPr lang="en-IN" altLang="en-US" i="1" dirty="0"/>
              <a:t>break statement</a:t>
            </a:r>
            <a:r>
              <a:rPr lang="en-IN" altLang="en-US" dirty="0"/>
              <a:t> in switch case is not must. It is optional. If there is no break statement found in the case, all the cases will be executed present after the matched case. It is known as </a:t>
            </a:r>
            <a:r>
              <a:rPr lang="en-IN" altLang="en-US" i="1" dirty="0"/>
              <a:t>fall through</a:t>
            </a:r>
            <a:r>
              <a:rPr lang="en-IN" altLang="en-US" dirty="0"/>
              <a:t> the state of C switch statement.</a:t>
            </a:r>
          </a:p>
        </p:txBody>
      </p:sp>
    </p:spTree>
    <p:extLst>
      <p:ext uri="{BB962C8B-B14F-4D97-AF65-F5344CB8AC3E}">
        <p14:creationId xmlns:p14="http://schemas.microsoft.com/office/powerpoint/2010/main" val="848797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DACFCFF-C154-411B-A2D5-623EFD3CA811}"/>
              </a:ext>
            </a:extLst>
          </p:cNvPr>
          <p:cNvSpPr txBox="1">
            <a:spLocks/>
          </p:cNvSpPr>
          <p:nvPr/>
        </p:nvSpPr>
        <p:spPr>
          <a:xfrm>
            <a:off x="609600" y="692150"/>
            <a:ext cx="5478463" cy="56324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2" panose="05020102010507070707" pitchFamily="18" charset="2"/>
              <a:buNone/>
            </a:pPr>
            <a:r>
              <a:rPr lang="en-IN" altLang="en-US" dirty="0"/>
              <a:t>#include&lt;stdio.h&gt;  </a:t>
            </a:r>
          </a:p>
          <a:p>
            <a:pPr>
              <a:buFont typeface="Wingdings 2" panose="05020102010507070707" pitchFamily="18" charset="2"/>
              <a:buNone/>
            </a:pPr>
            <a:r>
              <a:rPr lang="en-IN" altLang="en-US" b="1" dirty="0"/>
              <a:t>void</a:t>
            </a:r>
            <a:r>
              <a:rPr lang="en-IN" altLang="en-US" dirty="0"/>
              <a:t> main()</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b="1" dirty="0"/>
              <a:t>int</a:t>
            </a:r>
            <a:r>
              <a:rPr lang="en-IN" altLang="en-US" dirty="0"/>
              <a:t> number;     </a:t>
            </a:r>
          </a:p>
          <a:p>
            <a:pPr>
              <a:buFont typeface="Wingdings 2" panose="05020102010507070707" pitchFamily="18" charset="2"/>
              <a:buNone/>
            </a:pPr>
            <a:r>
              <a:rPr lang="en-IN" altLang="en-US" dirty="0" err="1"/>
              <a:t>printf</a:t>
            </a:r>
            <a:r>
              <a:rPr lang="en-IN" altLang="en-US" dirty="0"/>
              <a:t>("enter a number:");    </a:t>
            </a:r>
          </a:p>
          <a:p>
            <a:pPr>
              <a:buFont typeface="Wingdings 2" panose="05020102010507070707" pitchFamily="18" charset="2"/>
              <a:buNone/>
            </a:pPr>
            <a:r>
              <a:rPr lang="en-IN" altLang="en-US" dirty="0" err="1"/>
              <a:t>scanf</a:t>
            </a:r>
            <a:r>
              <a:rPr lang="en-IN" altLang="en-US" dirty="0"/>
              <a:t>("%d", &amp;number);    </a:t>
            </a:r>
          </a:p>
          <a:p>
            <a:pPr>
              <a:buFont typeface="Wingdings 2" panose="05020102010507070707" pitchFamily="18" charset="2"/>
              <a:buNone/>
            </a:pPr>
            <a:r>
              <a:rPr lang="en-IN" altLang="en-US" b="1" dirty="0"/>
              <a:t>switch</a:t>
            </a:r>
            <a:r>
              <a:rPr lang="en-IN" altLang="en-US" dirty="0"/>
              <a:t>(number){    </a:t>
            </a:r>
          </a:p>
          <a:p>
            <a:pPr>
              <a:buFont typeface="Wingdings 2" panose="05020102010507070707" pitchFamily="18" charset="2"/>
              <a:buNone/>
            </a:pPr>
            <a:r>
              <a:rPr lang="en-IN" altLang="en-US" b="1" dirty="0"/>
              <a:t>case</a:t>
            </a:r>
            <a:r>
              <a:rPr lang="en-IN" altLang="en-US" dirty="0"/>
              <a:t> 10:    </a:t>
            </a:r>
          </a:p>
          <a:p>
            <a:pPr>
              <a:buFont typeface="Wingdings 2" panose="05020102010507070707" pitchFamily="18" charset="2"/>
              <a:buNone/>
            </a:pPr>
            <a:r>
              <a:rPr lang="en-IN" altLang="en-US" dirty="0" err="1"/>
              <a:t>printf</a:t>
            </a:r>
            <a:r>
              <a:rPr lang="en-IN" altLang="en-US" dirty="0"/>
              <a:t>("number is equals to 10");    </a:t>
            </a:r>
          </a:p>
          <a:p>
            <a:pPr>
              <a:buFont typeface="Wingdings 2" panose="05020102010507070707" pitchFamily="18" charset="2"/>
              <a:buNone/>
            </a:pPr>
            <a:r>
              <a:rPr lang="en-IN" altLang="en-US" b="1" dirty="0"/>
              <a:t>break</a:t>
            </a:r>
            <a:r>
              <a:rPr lang="en-IN" altLang="en-US" dirty="0"/>
              <a:t>;    </a:t>
            </a:r>
          </a:p>
          <a:p>
            <a:pPr>
              <a:buFont typeface="Wingdings 2" panose="05020102010507070707" pitchFamily="18" charset="2"/>
              <a:buNone/>
            </a:pPr>
            <a:r>
              <a:rPr lang="en-IN" altLang="en-US" b="1" dirty="0"/>
              <a:t>case</a:t>
            </a:r>
            <a:r>
              <a:rPr lang="en-IN" altLang="en-US" dirty="0"/>
              <a:t> 50:    </a:t>
            </a:r>
          </a:p>
          <a:p>
            <a:pPr>
              <a:buFont typeface="Wingdings 2" panose="05020102010507070707" pitchFamily="18" charset="2"/>
              <a:buNone/>
            </a:pPr>
            <a:r>
              <a:rPr lang="en-IN" altLang="en-US" dirty="0" err="1"/>
              <a:t>printf</a:t>
            </a:r>
            <a:r>
              <a:rPr lang="en-IN" altLang="en-US" dirty="0"/>
              <a:t>("number is equal to 50");    </a:t>
            </a:r>
          </a:p>
          <a:p>
            <a:endParaRPr lang="en-IN" altLang="en-US" dirty="0"/>
          </a:p>
        </p:txBody>
      </p:sp>
      <p:sp>
        <p:nvSpPr>
          <p:cNvPr id="5" name="Content Placeholder 2">
            <a:extLst>
              <a:ext uri="{FF2B5EF4-FFF2-40B4-BE49-F238E27FC236}">
                <a16:creationId xmlns:a16="http://schemas.microsoft.com/office/drawing/2014/main" id="{CFB981DC-5454-4ECB-BF71-19F979F460BB}"/>
              </a:ext>
            </a:extLst>
          </p:cNvPr>
          <p:cNvSpPr txBox="1">
            <a:spLocks/>
          </p:cNvSpPr>
          <p:nvPr/>
        </p:nvSpPr>
        <p:spPr bwMode="auto">
          <a:xfrm>
            <a:off x="6365875" y="849313"/>
            <a:ext cx="5478463" cy="5549900"/>
          </a:xfrm>
          <a:prstGeom prst="rect">
            <a:avLst/>
          </a:prstGeom>
          <a:noFill/>
          <a:ln w="9525">
            <a:noFill/>
            <a:miter lim="800000"/>
            <a:headEnd/>
            <a:tailEnd/>
          </a:ln>
        </p:spPr>
        <p:txBody>
          <a:bodyPr/>
          <a:lstStyle/>
          <a:p>
            <a:pPr marL="273050" indent="-273050">
              <a:spcBef>
                <a:spcPct val="20000"/>
              </a:spcBef>
              <a:buClr>
                <a:srgbClr val="0BD0D9"/>
              </a:buClr>
              <a:buSzPct val="95000"/>
              <a:defRPr/>
            </a:pPr>
            <a:r>
              <a:rPr lang="en-IN" sz="2600" dirty="0">
                <a:latin typeface="+mn-lt"/>
                <a:cs typeface="+mn-cs"/>
              </a:rPr>
              <a:t>    </a:t>
            </a:r>
          </a:p>
          <a:p>
            <a:pPr marL="273050" indent="-273050">
              <a:spcBef>
                <a:spcPct val="20000"/>
              </a:spcBef>
              <a:buClr>
                <a:srgbClr val="0BD0D9"/>
              </a:buClr>
              <a:buSzPct val="95000"/>
              <a:defRPr/>
            </a:pPr>
            <a:r>
              <a:rPr lang="en-IN" sz="2600" b="1" dirty="0">
                <a:latin typeface="+mn-lt"/>
                <a:cs typeface="+mn-cs"/>
              </a:rPr>
              <a:t>case</a:t>
            </a:r>
            <a:r>
              <a:rPr lang="en-IN" sz="2600" dirty="0">
                <a:latin typeface="+mn-lt"/>
                <a:cs typeface="+mn-cs"/>
              </a:rPr>
              <a:t> 100:    </a:t>
            </a:r>
          </a:p>
          <a:p>
            <a:pPr marL="273050" indent="-273050">
              <a:spcBef>
                <a:spcPct val="20000"/>
              </a:spcBef>
              <a:buClr>
                <a:srgbClr val="0BD0D9"/>
              </a:buClr>
              <a:buSzPct val="95000"/>
              <a:defRPr/>
            </a:pPr>
            <a:r>
              <a:rPr lang="en-IN" sz="2600" dirty="0">
                <a:latin typeface="+mn-lt"/>
                <a:cs typeface="+mn-cs"/>
              </a:rPr>
              <a:t>printf("number is equal to 100");    </a:t>
            </a:r>
          </a:p>
          <a:p>
            <a:pPr marL="273050" indent="-273050">
              <a:spcBef>
                <a:spcPct val="20000"/>
              </a:spcBef>
              <a:buClr>
                <a:srgbClr val="0BD0D9"/>
              </a:buClr>
              <a:buSzPct val="95000"/>
              <a:defRPr/>
            </a:pPr>
            <a:r>
              <a:rPr lang="en-IN" sz="2600" b="1" dirty="0">
                <a:latin typeface="+mn-lt"/>
                <a:cs typeface="+mn-cs"/>
              </a:rPr>
              <a:t>break</a:t>
            </a:r>
            <a:r>
              <a:rPr lang="en-IN" sz="2600" dirty="0">
                <a:latin typeface="+mn-lt"/>
                <a:cs typeface="+mn-cs"/>
              </a:rPr>
              <a:t>;    </a:t>
            </a:r>
          </a:p>
          <a:p>
            <a:pPr marL="273050" indent="-273050">
              <a:spcBef>
                <a:spcPct val="20000"/>
              </a:spcBef>
              <a:buClr>
                <a:srgbClr val="0BD0D9"/>
              </a:buClr>
              <a:buSzPct val="95000"/>
              <a:defRPr/>
            </a:pPr>
            <a:r>
              <a:rPr lang="en-IN" sz="2600" b="1" dirty="0">
                <a:latin typeface="+mn-lt"/>
                <a:cs typeface="+mn-cs"/>
              </a:rPr>
              <a:t>default</a:t>
            </a:r>
            <a:r>
              <a:rPr lang="en-IN" sz="2600" dirty="0">
                <a:latin typeface="+mn-lt"/>
                <a:cs typeface="+mn-cs"/>
              </a:rPr>
              <a:t>:    </a:t>
            </a:r>
          </a:p>
          <a:p>
            <a:pPr marL="273050" indent="-273050">
              <a:spcBef>
                <a:spcPct val="20000"/>
              </a:spcBef>
              <a:buClr>
                <a:srgbClr val="0BD0D9"/>
              </a:buClr>
              <a:buSzPct val="95000"/>
              <a:defRPr/>
            </a:pPr>
            <a:r>
              <a:rPr lang="en-IN" sz="2600" dirty="0">
                <a:latin typeface="+mn-lt"/>
                <a:cs typeface="+mn-cs"/>
              </a:rPr>
              <a:t>printf("number is not equal to 10, 50 or 100");    </a:t>
            </a:r>
          </a:p>
          <a:p>
            <a:pPr marL="273050" indent="-273050">
              <a:spcBef>
                <a:spcPct val="20000"/>
              </a:spcBef>
              <a:buClr>
                <a:srgbClr val="0BD0D9"/>
              </a:buClr>
              <a:buSzPct val="95000"/>
              <a:defRPr/>
            </a:pPr>
            <a:r>
              <a:rPr lang="en-IN" sz="2600" dirty="0">
                <a:latin typeface="+mn-lt"/>
                <a:cs typeface="+mn-cs"/>
              </a:rPr>
              <a:t>}      </a:t>
            </a:r>
          </a:p>
          <a:p>
            <a:pPr marL="273050" indent="-273050">
              <a:spcBef>
                <a:spcPct val="20000"/>
              </a:spcBef>
              <a:buClr>
                <a:srgbClr val="0BD0D9"/>
              </a:buClr>
              <a:buSzPct val="95000"/>
              <a:defRPr/>
            </a:pPr>
            <a:r>
              <a:rPr lang="en-IN" sz="2600" dirty="0">
                <a:latin typeface="+mn-lt"/>
                <a:cs typeface="+mn-cs"/>
              </a:rPr>
              <a:t>}    </a:t>
            </a:r>
          </a:p>
          <a:p>
            <a:pPr marL="273050" indent="-273050">
              <a:spcBef>
                <a:spcPct val="20000"/>
              </a:spcBef>
              <a:buClr>
                <a:srgbClr val="0BD0D9"/>
              </a:buClr>
              <a:buSzPct val="95000"/>
              <a:buFont typeface="Wingdings 2" pitchFamily="18" charset="2"/>
              <a:buChar char=""/>
              <a:defRPr/>
            </a:pPr>
            <a:endParaRPr lang="en-IN" sz="2600" dirty="0">
              <a:latin typeface="+mn-lt"/>
              <a:cs typeface="+mn-cs"/>
            </a:endParaRPr>
          </a:p>
        </p:txBody>
      </p:sp>
    </p:spTree>
    <p:extLst>
      <p:ext uri="{BB962C8B-B14F-4D97-AF65-F5344CB8AC3E}">
        <p14:creationId xmlns:p14="http://schemas.microsoft.com/office/powerpoint/2010/main" val="1945345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80FE-11B6-463A-A90B-C20664B9DB43}"/>
              </a:ext>
            </a:extLst>
          </p:cNvPr>
          <p:cNvSpPr>
            <a:spLocks noGrp="1"/>
          </p:cNvSpPr>
          <p:nvPr>
            <p:ph type="title"/>
          </p:nvPr>
        </p:nvSpPr>
        <p:spPr>
          <a:xfrm>
            <a:off x="838200" y="2766218"/>
            <a:ext cx="10515600" cy="1325563"/>
          </a:xfrm>
        </p:spPr>
        <p:txBody>
          <a:bodyPr/>
          <a:lstStyle/>
          <a:p>
            <a:pPr algn="ctr"/>
            <a:r>
              <a:rPr lang="en-US" altLang="en-US" b="1" dirty="0">
                <a:solidFill>
                  <a:srgbClr val="FFC000"/>
                </a:solidFill>
              </a:rPr>
              <a:t>Repetition and Unconditional Control Statements</a:t>
            </a:r>
            <a:r>
              <a:rPr lang="en-US" altLang="en-US" dirty="0">
                <a:solidFill>
                  <a:srgbClr val="FFC000"/>
                </a:solidFill>
              </a:rPr>
              <a:t> </a:t>
            </a:r>
            <a:endParaRPr lang="en-IN" dirty="0"/>
          </a:p>
        </p:txBody>
      </p:sp>
    </p:spTree>
    <p:extLst>
      <p:ext uri="{BB962C8B-B14F-4D97-AF65-F5344CB8AC3E}">
        <p14:creationId xmlns:p14="http://schemas.microsoft.com/office/powerpoint/2010/main" val="11970154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2DF6-8260-456D-B224-826111687FB6}"/>
              </a:ext>
            </a:extLst>
          </p:cNvPr>
          <p:cNvSpPr>
            <a:spLocks noGrp="1"/>
          </p:cNvSpPr>
          <p:nvPr>
            <p:ph type="title"/>
          </p:nvPr>
        </p:nvSpPr>
        <p:spPr/>
        <p:txBody>
          <a:bodyPr/>
          <a:lstStyle/>
          <a:p>
            <a:r>
              <a:rPr lang="en-IN" altLang="en-US" sz="4400" b="1" dirty="0">
                <a:solidFill>
                  <a:srgbClr val="FFC000"/>
                </a:solidFill>
              </a:rPr>
              <a:t>What is a loop?</a:t>
            </a:r>
            <a:endParaRPr lang="en-IN" dirty="0"/>
          </a:p>
        </p:txBody>
      </p:sp>
      <p:sp>
        <p:nvSpPr>
          <p:cNvPr id="3" name="Content Placeholder 2">
            <a:extLst>
              <a:ext uri="{FF2B5EF4-FFF2-40B4-BE49-F238E27FC236}">
                <a16:creationId xmlns:a16="http://schemas.microsoft.com/office/drawing/2014/main" id="{B6C38166-3649-49A4-8E8B-A87D099F979A}"/>
              </a:ext>
            </a:extLst>
          </p:cNvPr>
          <p:cNvSpPr>
            <a:spLocks noGrp="1"/>
          </p:cNvSpPr>
          <p:nvPr>
            <p:ph idx="1"/>
          </p:nvPr>
        </p:nvSpPr>
        <p:spPr/>
        <p:txBody>
          <a:bodyPr/>
          <a:lstStyle/>
          <a:p>
            <a:pPr algn="just"/>
            <a:r>
              <a:rPr lang="en-IN" altLang="en-US" dirty="0"/>
              <a:t>A </a:t>
            </a:r>
            <a:r>
              <a:rPr lang="en-IN" altLang="en-US" b="1" dirty="0"/>
              <a:t>Loop</a:t>
            </a:r>
            <a:r>
              <a:rPr lang="en-IN" altLang="en-US" dirty="0"/>
              <a:t> executes the sequence of statements many times until the stated condition becomes false. </a:t>
            </a:r>
          </a:p>
          <a:p>
            <a:pPr algn="just"/>
            <a:r>
              <a:rPr lang="en-IN" altLang="en-US" dirty="0"/>
              <a:t>A loop consists of two parts, a body of a loop and a control statement. </a:t>
            </a:r>
          </a:p>
          <a:p>
            <a:pPr algn="just"/>
            <a:r>
              <a:rPr lang="en-IN" altLang="en-US" dirty="0"/>
              <a:t>The control statement is a combination of some conditions that direct the body of the loop to execute until the specified condition becomes false.</a:t>
            </a:r>
          </a:p>
          <a:p>
            <a:pPr algn="just"/>
            <a:r>
              <a:rPr lang="en-IN" altLang="en-US" dirty="0"/>
              <a:t>The purpose of the loop is to repeat the same code a number of times.</a:t>
            </a:r>
          </a:p>
        </p:txBody>
      </p:sp>
    </p:spTree>
    <p:extLst>
      <p:ext uri="{BB962C8B-B14F-4D97-AF65-F5344CB8AC3E}">
        <p14:creationId xmlns:p14="http://schemas.microsoft.com/office/powerpoint/2010/main" val="4189230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09DA-C14A-4CB5-9ECF-4BB1B10CF4C6}"/>
              </a:ext>
            </a:extLst>
          </p:cNvPr>
          <p:cNvSpPr>
            <a:spLocks noGrp="1"/>
          </p:cNvSpPr>
          <p:nvPr>
            <p:ph type="title"/>
          </p:nvPr>
        </p:nvSpPr>
        <p:spPr/>
        <p:txBody>
          <a:bodyPr/>
          <a:lstStyle/>
          <a:p>
            <a:r>
              <a:rPr lang="en-IN" altLang="en-US" sz="4400" b="1" dirty="0">
                <a:solidFill>
                  <a:srgbClr val="FFC000"/>
                </a:solidFill>
              </a:rPr>
              <a:t>Types of loops</a:t>
            </a:r>
            <a:endParaRPr lang="en-IN" dirty="0"/>
          </a:p>
        </p:txBody>
      </p:sp>
      <p:sp>
        <p:nvSpPr>
          <p:cNvPr id="3" name="Content Placeholder 2">
            <a:extLst>
              <a:ext uri="{FF2B5EF4-FFF2-40B4-BE49-F238E27FC236}">
                <a16:creationId xmlns:a16="http://schemas.microsoft.com/office/drawing/2014/main" id="{AA388249-196F-4BB7-889B-9118D5159BBC}"/>
              </a:ext>
            </a:extLst>
          </p:cNvPr>
          <p:cNvSpPr>
            <a:spLocks noGrp="1"/>
          </p:cNvSpPr>
          <p:nvPr>
            <p:ph idx="1"/>
          </p:nvPr>
        </p:nvSpPr>
        <p:spPr/>
        <p:txBody>
          <a:bodyPr>
            <a:normAutofit lnSpcReduction="10000"/>
          </a:bodyPr>
          <a:lstStyle/>
          <a:p>
            <a:r>
              <a:rPr lang="en-IN" altLang="en-US" dirty="0"/>
              <a:t>Depending upon the position of a control statement in a program, looping in C is classified into two types:</a:t>
            </a:r>
          </a:p>
          <a:p>
            <a:pPr>
              <a:buFont typeface="Wingdings 2" panose="05020102010507070707" pitchFamily="18" charset="2"/>
              <a:buNone/>
            </a:pPr>
            <a:r>
              <a:rPr lang="en-IN" altLang="en-US" dirty="0"/>
              <a:t>		1. Entry controlled loop </a:t>
            </a:r>
          </a:p>
          <a:p>
            <a:pPr>
              <a:buFont typeface="Wingdings 2" panose="05020102010507070707" pitchFamily="18" charset="2"/>
              <a:buNone/>
            </a:pPr>
            <a:r>
              <a:rPr lang="en-IN" altLang="en-US" dirty="0"/>
              <a:t>		2. Exit controlled loop</a:t>
            </a:r>
          </a:p>
          <a:p>
            <a:r>
              <a:rPr lang="en-IN" altLang="en-US" dirty="0"/>
              <a:t>In an </a:t>
            </a:r>
            <a:r>
              <a:rPr lang="en-IN" altLang="en-US" b="1" dirty="0"/>
              <a:t>entry controlled loop,</a:t>
            </a:r>
            <a:r>
              <a:rPr lang="en-IN" altLang="en-US" dirty="0"/>
              <a:t> a condition is checked before executing the body of a loop. It is also called as a pre-checking loop.</a:t>
            </a:r>
          </a:p>
          <a:p>
            <a:pPr>
              <a:buFont typeface="Wingdings 2" panose="05020102010507070707" pitchFamily="18" charset="2"/>
              <a:buNone/>
            </a:pPr>
            <a:r>
              <a:rPr lang="en-IN" altLang="en-US" dirty="0"/>
              <a:t>		Example: while loop, for loop</a:t>
            </a:r>
          </a:p>
          <a:p>
            <a:r>
              <a:rPr lang="en-IN" altLang="en-US" dirty="0"/>
              <a:t>In an </a:t>
            </a:r>
            <a:r>
              <a:rPr lang="en-IN" altLang="en-US" b="1" dirty="0"/>
              <a:t>exit controlled loop</a:t>
            </a:r>
            <a:r>
              <a:rPr lang="en-IN" altLang="en-US" dirty="0"/>
              <a:t>, a condition is checked after executing the body of a loop. It is also called as a post-checking loop.</a:t>
            </a:r>
          </a:p>
          <a:p>
            <a:pPr>
              <a:buFont typeface="Wingdings 2" panose="05020102010507070707" pitchFamily="18" charset="2"/>
              <a:buNone/>
            </a:pPr>
            <a:r>
              <a:rPr lang="en-IN" altLang="en-US" dirty="0"/>
              <a:t>		Example: do while loop</a:t>
            </a:r>
          </a:p>
        </p:txBody>
      </p:sp>
    </p:spTree>
    <p:extLst>
      <p:ext uri="{BB962C8B-B14F-4D97-AF65-F5344CB8AC3E}">
        <p14:creationId xmlns:p14="http://schemas.microsoft.com/office/powerpoint/2010/main" val="3096281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3AF5-EC96-42D5-A35C-171A64EF1E7B}"/>
              </a:ext>
            </a:extLst>
          </p:cNvPr>
          <p:cNvSpPr>
            <a:spLocks noGrp="1"/>
          </p:cNvSpPr>
          <p:nvPr>
            <p:ph type="title"/>
          </p:nvPr>
        </p:nvSpPr>
        <p:spPr/>
        <p:txBody>
          <a:bodyPr/>
          <a:lstStyle/>
          <a:p>
            <a:r>
              <a:rPr lang="en-IN" altLang="en-US" sz="4400" b="1" dirty="0">
                <a:solidFill>
                  <a:srgbClr val="FFC000"/>
                </a:solidFill>
              </a:rPr>
              <a:t>While loop</a:t>
            </a:r>
            <a:endParaRPr lang="en-IN" dirty="0"/>
          </a:p>
        </p:txBody>
      </p:sp>
      <p:sp>
        <p:nvSpPr>
          <p:cNvPr id="3" name="Content Placeholder 2">
            <a:extLst>
              <a:ext uri="{FF2B5EF4-FFF2-40B4-BE49-F238E27FC236}">
                <a16:creationId xmlns:a16="http://schemas.microsoft.com/office/drawing/2014/main" id="{A5F8BCFA-4837-44AD-B3FB-CAE7DE64347D}"/>
              </a:ext>
            </a:extLst>
          </p:cNvPr>
          <p:cNvSpPr>
            <a:spLocks noGrp="1"/>
          </p:cNvSpPr>
          <p:nvPr>
            <p:ph idx="1"/>
          </p:nvPr>
        </p:nvSpPr>
        <p:spPr/>
        <p:txBody>
          <a:bodyPr/>
          <a:lstStyle/>
          <a:p>
            <a:pPr algn="just"/>
            <a:r>
              <a:rPr lang="en-IN" altLang="en-US" dirty="0"/>
              <a:t>The while loop evaluates the test expression inside the parenthesis ().</a:t>
            </a:r>
          </a:p>
          <a:p>
            <a:pPr algn="just"/>
            <a:r>
              <a:rPr lang="en-IN" altLang="en-US" dirty="0"/>
              <a:t>If the test expression is true, statements inside the body of while loop are executed. Then, the test expression is evaluated again.</a:t>
            </a:r>
          </a:p>
          <a:p>
            <a:pPr algn="just"/>
            <a:r>
              <a:rPr lang="en-IN" altLang="en-US" dirty="0"/>
              <a:t>The process goes on until the test expression is evaluated to false.</a:t>
            </a:r>
          </a:p>
          <a:p>
            <a:pPr algn="just"/>
            <a:r>
              <a:rPr lang="en-IN" altLang="en-US" dirty="0"/>
              <a:t>If the test expression is false, the loop terminates (ends).</a:t>
            </a:r>
          </a:p>
          <a:p>
            <a:pPr algn="just">
              <a:buFont typeface="Wingdings 2" panose="05020102010507070707" pitchFamily="18" charset="2"/>
              <a:buNone/>
            </a:pPr>
            <a:endParaRPr lang="en-IN" altLang="en-US" dirty="0"/>
          </a:p>
          <a:p>
            <a:endParaRPr lang="en-IN" dirty="0"/>
          </a:p>
        </p:txBody>
      </p:sp>
    </p:spTree>
    <p:extLst>
      <p:ext uri="{BB962C8B-B14F-4D97-AF65-F5344CB8AC3E}">
        <p14:creationId xmlns:p14="http://schemas.microsoft.com/office/powerpoint/2010/main" val="11247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F606-4582-4636-84E1-AB8F4427C087}"/>
              </a:ext>
            </a:extLst>
          </p:cNvPr>
          <p:cNvSpPr>
            <a:spLocks noGrp="1"/>
          </p:cNvSpPr>
          <p:nvPr>
            <p:ph type="title"/>
          </p:nvPr>
        </p:nvSpPr>
        <p:spPr/>
        <p:txBody>
          <a:bodyPr/>
          <a:lstStyle/>
          <a:p>
            <a:pPr algn="just"/>
            <a:r>
              <a:rPr lang="en-IN" altLang="en-US" sz="4400" b="1" dirty="0">
                <a:solidFill>
                  <a:srgbClr val="FFC000"/>
                </a:solidFill>
              </a:rPr>
              <a:t>Differences between Keyword and Identifier</a:t>
            </a:r>
            <a:endParaRPr lang="en-IN" dirty="0"/>
          </a:p>
        </p:txBody>
      </p:sp>
      <p:graphicFrame>
        <p:nvGraphicFramePr>
          <p:cNvPr id="4" name="Table 3">
            <a:extLst>
              <a:ext uri="{FF2B5EF4-FFF2-40B4-BE49-F238E27FC236}">
                <a16:creationId xmlns:a16="http://schemas.microsoft.com/office/drawing/2014/main" id="{B61FFCE5-83D5-4BD1-928C-D41C1722C3E4}"/>
              </a:ext>
            </a:extLst>
          </p:cNvPr>
          <p:cNvGraphicFramePr>
            <a:graphicFrameLocks noGrp="1"/>
          </p:cNvGraphicFramePr>
          <p:nvPr>
            <p:extLst>
              <p:ext uri="{D42A27DB-BD31-4B8C-83A1-F6EECF244321}">
                <p14:modId xmlns:p14="http://schemas.microsoft.com/office/powerpoint/2010/main" val="3691672404"/>
              </p:ext>
            </p:extLst>
          </p:nvPr>
        </p:nvGraphicFramePr>
        <p:xfrm>
          <a:off x="1315244" y="1520915"/>
          <a:ext cx="9561512" cy="4846638"/>
        </p:xfrm>
        <a:graphic>
          <a:graphicData uri="http://schemas.openxmlformats.org/drawingml/2006/table">
            <a:tbl>
              <a:tblPr/>
              <a:tblGrid>
                <a:gridCol w="4780756">
                  <a:extLst>
                    <a:ext uri="{9D8B030D-6E8A-4147-A177-3AD203B41FA5}">
                      <a16:colId xmlns:a16="http://schemas.microsoft.com/office/drawing/2014/main" val="20000"/>
                    </a:ext>
                  </a:extLst>
                </a:gridCol>
                <a:gridCol w="4780756">
                  <a:extLst>
                    <a:ext uri="{9D8B030D-6E8A-4147-A177-3AD203B41FA5}">
                      <a16:colId xmlns:a16="http://schemas.microsoft.com/office/drawing/2014/main" val="20001"/>
                    </a:ext>
                  </a:extLst>
                </a:gridCol>
              </a:tblGrid>
              <a:tr h="867789">
                <a:tc>
                  <a:txBody>
                    <a:bodyPr/>
                    <a:lstStyle/>
                    <a:p>
                      <a:pPr algn="ctr">
                        <a:lnSpc>
                          <a:spcPct val="115000"/>
                        </a:lnSpc>
                        <a:spcAft>
                          <a:spcPts val="1000"/>
                        </a:spcAft>
                      </a:pPr>
                      <a:r>
                        <a:rPr lang="en-IN" sz="2400" b="1" dirty="0">
                          <a:solidFill>
                            <a:srgbClr val="000000"/>
                          </a:solidFill>
                          <a:latin typeface="+mn-lt"/>
                          <a:ea typeface="Times New Roman"/>
                          <a:cs typeface="Times New Roman"/>
                        </a:rPr>
                        <a:t>Keyword</a:t>
                      </a:r>
                      <a:endParaRPr lang="en-IN" sz="2400" dirty="0">
                        <a:latin typeface="+mn-lt"/>
                        <a:ea typeface="Times New Roman"/>
                        <a:cs typeface="Times New Roman"/>
                      </a:endParaRPr>
                    </a:p>
                  </a:txBody>
                  <a:tcPr marL="114294" marR="114294" marT="114307" marB="114307">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gn="ctr">
                        <a:lnSpc>
                          <a:spcPct val="115000"/>
                        </a:lnSpc>
                        <a:spcAft>
                          <a:spcPts val="1000"/>
                        </a:spcAft>
                      </a:pPr>
                      <a:r>
                        <a:rPr lang="en-IN" sz="2400" b="1">
                          <a:solidFill>
                            <a:srgbClr val="000000"/>
                          </a:solidFill>
                          <a:latin typeface="+mn-lt"/>
                          <a:ea typeface="Times New Roman"/>
                          <a:cs typeface="Times New Roman"/>
                        </a:rPr>
                        <a:t>Identifier</a:t>
                      </a:r>
                      <a:endParaRPr lang="en-IN" sz="2400">
                        <a:latin typeface="+mn-lt"/>
                        <a:ea typeface="Times New Roman"/>
                        <a:cs typeface="Times New Roman"/>
                      </a:endParaRPr>
                    </a:p>
                  </a:txBody>
                  <a:tcPr marL="114294" marR="114294" marT="114307" marB="114307">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06085">
                <a:tc>
                  <a:txBody>
                    <a:bodyPr/>
                    <a:lstStyle/>
                    <a:p>
                      <a:pPr marL="190500">
                        <a:lnSpc>
                          <a:spcPts val="1725"/>
                        </a:lnSpc>
                        <a:spcAft>
                          <a:spcPts val="1000"/>
                        </a:spcAft>
                      </a:pPr>
                      <a:r>
                        <a:rPr lang="en-IN" sz="2000" dirty="0">
                          <a:solidFill>
                            <a:srgbClr val="000000"/>
                          </a:solidFill>
                          <a:latin typeface="+mn-lt"/>
                          <a:ea typeface="Times New Roman"/>
                          <a:cs typeface="Times New Roman"/>
                        </a:rPr>
                        <a:t>Keyword is a pre-defined word.</a:t>
                      </a:r>
                      <a:endParaRPr lang="en-IN" sz="2000" dirty="0">
                        <a:latin typeface="+mn-lt"/>
                        <a:ea typeface="Times New Roman"/>
                        <a:cs typeface="Times New Roman"/>
                      </a:endParaRPr>
                    </a:p>
                  </a:txBody>
                  <a:tcPr marL="76196" marR="76196" marT="76205" marB="7620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a:lnSpc>
                          <a:spcPts val="1725"/>
                        </a:lnSpc>
                        <a:spcAft>
                          <a:spcPts val="1000"/>
                        </a:spcAft>
                      </a:pPr>
                      <a:r>
                        <a:rPr lang="en-IN" sz="2000">
                          <a:solidFill>
                            <a:srgbClr val="000000"/>
                          </a:solidFill>
                          <a:latin typeface="+mn-lt"/>
                          <a:ea typeface="Times New Roman"/>
                          <a:cs typeface="Times New Roman"/>
                        </a:rPr>
                        <a:t>The identifier is a user-defined word</a:t>
                      </a:r>
                      <a:endParaRPr lang="en-IN" sz="2000">
                        <a:latin typeface="+mn-lt"/>
                        <a:ea typeface="Times New Roman"/>
                        <a:cs typeface="Times New Roman"/>
                      </a:endParaRPr>
                    </a:p>
                  </a:txBody>
                  <a:tcPr marL="76196" marR="76196" marT="76205" marB="7620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46765">
                <a:tc>
                  <a:txBody>
                    <a:bodyPr/>
                    <a:lstStyle/>
                    <a:p>
                      <a:pPr marL="190500">
                        <a:lnSpc>
                          <a:spcPts val="1725"/>
                        </a:lnSpc>
                        <a:spcAft>
                          <a:spcPts val="1000"/>
                        </a:spcAft>
                      </a:pPr>
                      <a:r>
                        <a:rPr lang="en-IN" sz="2000" dirty="0">
                          <a:solidFill>
                            <a:srgbClr val="000000"/>
                          </a:solidFill>
                          <a:latin typeface="+mn-lt"/>
                          <a:ea typeface="Times New Roman"/>
                          <a:cs typeface="Times New Roman"/>
                        </a:rPr>
                        <a:t>It must be written in a lowercase letter.</a:t>
                      </a:r>
                      <a:endParaRPr lang="en-IN" sz="2000" dirty="0">
                        <a:latin typeface="+mn-lt"/>
                        <a:ea typeface="Times New Roman"/>
                        <a:cs typeface="Times New Roman"/>
                      </a:endParaRPr>
                    </a:p>
                  </a:txBody>
                  <a:tcPr marL="76196" marR="76196" marT="76205" marB="7620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a:lnSpc>
                          <a:spcPts val="1725"/>
                        </a:lnSpc>
                        <a:spcAft>
                          <a:spcPts val="1000"/>
                        </a:spcAft>
                      </a:pPr>
                      <a:r>
                        <a:rPr lang="en-IN" sz="2000">
                          <a:solidFill>
                            <a:srgbClr val="000000"/>
                          </a:solidFill>
                          <a:latin typeface="+mn-lt"/>
                          <a:ea typeface="Times New Roman"/>
                          <a:cs typeface="Times New Roman"/>
                        </a:rPr>
                        <a:t>It can be written in both lowercase and uppercase letters.   </a:t>
                      </a:r>
                      <a:endParaRPr lang="en-IN" sz="2000">
                        <a:latin typeface="+mn-lt"/>
                        <a:ea typeface="Times New Roman"/>
                        <a:cs typeface="Times New Roman"/>
                      </a:endParaRPr>
                    </a:p>
                  </a:txBody>
                  <a:tcPr marL="76196" marR="76196" marT="76205" marB="7620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877698">
                <a:tc>
                  <a:txBody>
                    <a:bodyPr/>
                    <a:lstStyle/>
                    <a:p>
                      <a:pPr marL="190500">
                        <a:lnSpc>
                          <a:spcPts val="1725"/>
                        </a:lnSpc>
                        <a:spcAft>
                          <a:spcPts val="1000"/>
                        </a:spcAft>
                      </a:pPr>
                      <a:r>
                        <a:rPr lang="en-IN" sz="2000" dirty="0">
                          <a:solidFill>
                            <a:srgbClr val="000000"/>
                          </a:solidFill>
                          <a:latin typeface="+mn-lt"/>
                          <a:ea typeface="Times New Roman"/>
                          <a:cs typeface="Times New Roman"/>
                        </a:rPr>
                        <a:t>Its meaning is pre-defined in the c compiler.</a:t>
                      </a:r>
                      <a:endParaRPr lang="en-IN" sz="2000" dirty="0">
                        <a:latin typeface="+mn-lt"/>
                        <a:ea typeface="Times New Roman"/>
                        <a:cs typeface="Times New Roman"/>
                      </a:endParaRPr>
                    </a:p>
                  </a:txBody>
                  <a:tcPr marL="76196" marR="76196" marT="76205" marB="7620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a:lnSpc>
                          <a:spcPts val="1725"/>
                        </a:lnSpc>
                        <a:spcAft>
                          <a:spcPts val="1000"/>
                        </a:spcAft>
                      </a:pPr>
                      <a:r>
                        <a:rPr lang="en-IN" sz="2000" dirty="0">
                          <a:solidFill>
                            <a:srgbClr val="000000"/>
                          </a:solidFill>
                          <a:latin typeface="+mn-lt"/>
                          <a:ea typeface="Times New Roman"/>
                          <a:cs typeface="Times New Roman"/>
                        </a:rPr>
                        <a:t>Its meaning is not defined in the c compiler.</a:t>
                      </a:r>
                      <a:endParaRPr lang="en-IN" sz="2000" dirty="0">
                        <a:latin typeface="+mn-lt"/>
                        <a:ea typeface="Times New Roman"/>
                        <a:cs typeface="Times New Roman"/>
                      </a:endParaRPr>
                    </a:p>
                  </a:txBody>
                  <a:tcPr marL="76196" marR="76196" marT="76205" marB="7620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11457">
                <a:tc>
                  <a:txBody>
                    <a:bodyPr/>
                    <a:lstStyle/>
                    <a:p>
                      <a:pPr marL="190500">
                        <a:lnSpc>
                          <a:spcPts val="1725"/>
                        </a:lnSpc>
                        <a:spcAft>
                          <a:spcPts val="1000"/>
                        </a:spcAft>
                      </a:pPr>
                      <a:r>
                        <a:rPr lang="en-IN" sz="2000" dirty="0">
                          <a:solidFill>
                            <a:srgbClr val="000000"/>
                          </a:solidFill>
                          <a:latin typeface="+mn-lt"/>
                          <a:ea typeface="Times New Roman"/>
                          <a:cs typeface="Times New Roman"/>
                        </a:rPr>
                        <a:t>It is a combination of alphabetical characters.</a:t>
                      </a:r>
                      <a:endParaRPr lang="en-IN" sz="2000" dirty="0">
                        <a:latin typeface="+mn-lt"/>
                        <a:ea typeface="Times New Roman"/>
                        <a:cs typeface="Times New Roman"/>
                      </a:endParaRPr>
                    </a:p>
                  </a:txBody>
                  <a:tcPr marL="76196" marR="76196" marT="76205" marB="7620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a:lnSpc>
                          <a:spcPts val="1725"/>
                        </a:lnSpc>
                        <a:spcAft>
                          <a:spcPts val="1000"/>
                        </a:spcAft>
                      </a:pPr>
                      <a:r>
                        <a:rPr lang="en-IN" sz="2000" dirty="0">
                          <a:solidFill>
                            <a:srgbClr val="000000"/>
                          </a:solidFill>
                          <a:latin typeface="+mn-lt"/>
                          <a:ea typeface="Times New Roman"/>
                          <a:cs typeface="Times New Roman"/>
                        </a:rPr>
                        <a:t>It is a combination of alphanumeric characters.</a:t>
                      </a:r>
                      <a:endParaRPr lang="en-IN" sz="2000" dirty="0">
                        <a:latin typeface="+mn-lt"/>
                        <a:ea typeface="Times New Roman"/>
                        <a:cs typeface="Times New Roman"/>
                      </a:endParaRPr>
                    </a:p>
                  </a:txBody>
                  <a:tcPr marL="76196" marR="76196" marT="76205" marB="7620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836844">
                <a:tc>
                  <a:txBody>
                    <a:bodyPr/>
                    <a:lstStyle/>
                    <a:p>
                      <a:pPr marL="190500">
                        <a:lnSpc>
                          <a:spcPts val="1725"/>
                        </a:lnSpc>
                        <a:spcAft>
                          <a:spcPts val="1000"/>
                        </a:spcAft>
                      </a:pPr>
                      <a:r>
                        <a:rPr lang="en-IN" sz="2000" dirty="0">
                          <a:solidFill>
                            <a:srgbClr val="000000"/>
                          </a:solidFill>
                          <a:latin typeface="+mn-lt"/>
                          <a:ea typeface="Times New Roman"/>
                          <a:cs typeface="Times New Roman"/>
                        </a:rPr>
                        <a:t>It does not contain the underscore character.</a:t>
                      </a:r>
                      <a:endParaRPr lang="en-IN" sz="2000" dirty="0">
                        <a:latin typeface="+mn-lt"/>
                        <a:ea typeface="Times New Roman"/>
                        <a:cs typeface="Times New Roman"/>
                      </a:endParaRPr>
                    </a:p>
                  </a:txBody>
                  <a:tcPr marL="76196" marR="76196" marT="76205" marB="7620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a:lnSpc>
                          <a:spcPts val="1725"/>
                        </a:lnSpc>
                        <a:spcAft>
                          <a:spcPts val="1000"/>
                        </a:spcAft>
                      </a:pPr>
                      <a:r>
                        <a:rPr lang="en-IN" sz="2000" dirty="0">
                          <a:solidFill>
                            <a:srgbClr val="000000"/>
                          </a:solidFill>
                          <a:latin typeface="+mn-lt"/>
                          <a:ea typeface="Times New Roman"/>
                          <a:cs typeface="Times New Roman"/>
                        </a:rPr>
                        <a:t>It can contain the underscore character.</a:t>
                      </a:r>
                      <a:endParaRPr lang="en-IN" sz="2000" dirty="0">
                        <a:latin typeface="+mn-lt"/>
                        <a:ea typeface="Times New Roman"/>
                        <a:cs typeface="Times New Roman"/>
                      </a:endParaRPr>
                    </a:p>
                  </a:txBody>
                  <a:tcPr marL="76196" marR="76196" marT="76205" marB="7620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62855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23EE-5EA7-480E-A0BC-D58CBE2D7FB1}"/>
              </a:ext>
            </a:extLst>
          </p:cNvPr>
          <p:cNvSpPr>
            <a:spLocks noGrp="1"/>
          </p:cNvSpPr>
          <p:nvPr>
            <p:ph type="title"/>
          </p:nvPr>
        </p:nvSpPr>
        <p:spPr/>
        <p:txBody>
          <a:bodyPr/>
          <a:lstStyle/>
          <a:p>
            <a:r>
              <a:rPr lang="en-IN" altLang="en-US" sz="4400" b="1" dirty="0">
                <a:solidFill>
                  <a:srgbClr val="FFC000"/>
                </a:solidFill>
              </a:rPr>
              <a:t>Flow chart of while loop</a:t>
            </a:r>
            <a:endParaRPr lang="en-IN" dirty="0"/>
          </a:p>
        </p:txBody>
      </p:sp>
      <p:sp>
        <p:nvSpPr>
          <p:cNvPr id="3" name="Content Placeholder 2">
            <a:extLst>
              <a:ext uri="{FF2B5EF4-FFF2-40B4-BE49-F238E27FC236}">
                <a16:creationId xmlns:a16="http://schemas.microsoft.com/office/drawing/2014/main" id="{09397EC9-A652-4795-A0F3-2D831202AEC0}"/>
              </a:ext>
            </a:extLst>
          </p:cNvPr>
          <p:cNvSpPr>
            <a:spLocks noGrp="1"/>
          </p:cNvSpPr>
          <p:nvPr>
            <p:ph idx="1"/>
          </p:nvPr>
        </p:nvSpPr>
        <p:spPr/>
        <p:txBody>
          <a:bodyPr/>
          <a:lstStyle/>
          <a:p>
            <a:pPr>
              <a:buFont typeface="Wingdings 2" panose="05020102010507070707" pitchFamily="18" charset="2"/>
              <a:buNone/>
            </a:pPr>
            <a:r>
              <a:rPr lang="en-IN" altLang="en-US" b="1" dirty="0">
                <a:solidFill>
                  <a:srgbClr val="FF66FF"/>
                </a:solidFill>
              </a:rPr>
              <a:t>Syntax of while loop:</a:t>
            </a:r>
          </a:p>
          <a:p>
            <a:pPr>
              <a:buFont typeface="Wingdings 2" panose="05020102010507070707" pitchFamily="18" charset="2"/>
              <a:buNone/>
            </a:pPr>
            <a:r>
              <a:rPr lang="en-IN" altLang="en-US" dirty="0"/>
              <a:t>while (condition)</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dirty="0"/>
              <a:t>		//statements;</a:t>
            </a:r>
          </a:p>
          <a:p>
            <a:pPr>
              <a:buFont typeface="Wingdings 2" panose="05020102010507070707" pitchFamily="18" charset="2"/>
              <a:buNone/>
            </a:pPr>
            <a:r>
              <a:rPr lang="en-IN" altLang="en-US" dirty="0"/>
              <a:t>		increment / decrement;</a:t>
            </a:r>
          </a:p>
          <a:p>
            <a:pPr>
              <a:buFont typeface="Wingdings 2" panose="05020102010507070707" pitchFamily="18" charset="2"/>
              <a:buNone/>
            </a:pPr>
            <a:r>
              <a:rPr lang="en-IN" altLang="en-US" dirty="0"/>
              <a:t>}</a:t>
            </a:r>
          </a:p>
          <a:p>
            <a:endParaRPr lang="en-IN" dirty="0"/>
          </a:p>
        </p:txBody>
      </p:sp>
      <p:pic>
        <p:nvPicPr>
          <p:cNvPr id="4" name="Picture 2" descr="flowchart of while loop in C programming">
            <a:extLst>
              <a:ext uri="{FF2B5EF4-FFF2-40B4-BE49-F238E27FC236}">
                <a16:creationId xmlns:a16="http://schemas.microsoft.com/office/drawing/2014/main" id="{43DD60C7-0BFE-4329-8136-EDA241966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688" y="1893888"/>
            <a:ext cx="513715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0758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E92D-D647-4A6E-921B-3FDEFDA53291}"/>
              </a:ext>
            </a:extLst>
          </p:cNvPr>
          <p:cNvSpPr>
            <a:spLocks noGrp="1"/>
          </p:cNvSpPr>
          <p:nvPr>
            <p:ph type="title"/>
          </p:nvPr>
        </p:nvSpPr>
        <p:spPr/>
        <p:txBody>
          <a:bodyPr/>
          <a:lstStyle/>
          <a:p>
            <a:r>
              <a:rPr lang="en-IN" altLang="en-US" sz="4400" b="1" dirty="0">
                <a:solidFill>
                  <a:srgbClr val="FFC000"/>
                </a:solidFill>
              </a:rPr>
              <a:t>Example</a:t>
            </a:r>
            <a:endParaRPr lang="en-IN" dirty="0"/>
          </a:p>
        </p:txBody>
      </p:sp>
      <p:sp>
        <p:nvSpPr>
          <p:cNvPr id="3" name="Content Placeholder 2">
            <a:extLst>
              <a:ext uri="{FF2B5EF4-FFF2-40B4-BE49-F238E27FC236}">
                <a16:creationId xmlns:a16="http://schemas.microsoft.com/office/drawing/2014/main" id="{F75EDC26-5DE1-436A-90FB-5FE5A19E1F6A}"/>
              </a:ext>
            </a:extLst>
          </p:cNvPr>
          <p:cNvSpPr>
            <a:spLocks noGrp="1"/>
          </p:cNvSpPr>
          <p:nvPr>
            <p:ph idx="1"/>
          </p:nvPr>
        </p:nvSpPr>
        <p:spPr/>
        <p:txBody>
          <a:bodyPr>
            <a:normAutofit fontScale="92500" lnSpcReduction="20000"/>
          </a:bodyPr>
          <a:lstStyle/>
          <a:p>
            <a:pPr>
              <a:buFont typeface="Wingdings 2" panose="05020102010507070707" pitchFamily="18" charset="2"/>
              <a:buNone/>
            </a:pPr>
            <a:r>
              <a:rPr lang="en-IN" altLang="en-US" dirty="0"/>
              <a:t>#include&lt;stdio.h&gt;</a:t>
            </a:r>
          </a:p>
          <a:p>
            <a:pPr>
              <a:buFont typeface="Wingdings 2" panose="05020102010507070707" pitchFamily="18" charset="2"/>
              <a:buNone/>
            </a:pPr>
            <a:r>
              <a:rPr lang="en-IN" altLang="en-US" dirty="0"/>
              <a:t>Void main()</a:t>
            </a:r>
          </a:p>
          <a:p>
            <a:pPr>
              <a:buFont typeface="Wingdings 2" panose="05020102010507070707" pitchFamily="18" charset="2"/>
              <a:buNone/>
            </a:pPr>
            <a:r>
              <a:rPr lang="en-IN" altLang="en-US" dirty="0"/>
              <a:t>{</a:t>
            </a:r>
          </a:p>
          <a:p>
            <a:pPr>
              <a:buFont typeface="Wingdings 2" panose="05020102010507070707" pitchFamily="18" charset="2"/>
              <a:buNone/>
            </a:pPr>
            <a:r>
              <a:rPr lang="en-IN" altLang="en-US" dirty="0"/>
              <a:t>	int </a:t>
            </a:r>
            <a:r>
              <a:rPr lang="en-IN" altLang="en-US" dirty="0" err="1"/>
              <a:t>i</a:t>
            </a:r>
            <a:r>
              <a:rPr lang="en-IN" altLang="en-US" dirty="0"/>
              <a:t>=1;				</a:t>
            </a:r>
          </a:p>
          <a:p>
            <a:pPr>
              <a:buFont typeface="Wingdings 2" panose="05020102010507070707" pitchFamily="18" charset="2"/>
              <a:buNone/>
            </a:pPr>
            <a:r>
              <a:rPr lang="en-IN" altLang="en-US" dirty="0"/>
              <a:t>	while(</a:t>
            </a:r>
            <a:r>
              <a:rPr lang="en-IN" altLang="en-US" dirty="0" err="1"/>
              <a:t>i</a:t>
            </a:r>
            <a:r>
              <a:rPr lang="en-IN" altLang="en-US" dirty="0"/>
              <a:t>&lt;=7)					</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a:t>
            </a:r>
            <a:r>
              <a:rPr lang="en-IN" altLang="en-US" dirty="0" err="1"/>
              <a:t>printf</a:t>
            </a:r>
            <a:r>
              <a:rPr lang="en-IN" altLang="en-US" dirty="0"/>
              <a:t>(“%d\t”, </a:t>
            </a:r>
            <a:r>
              <a:rPr lang="en-IN" altLang="en-US" dirty="0" err="1"/>
              <a:t>i</a:t>
            </a:r>
            <a:r>
              <a:rPr lang="en-IN" altLang="en-US" dirty="0"/>
              <a:t>);					</a:t>
            </a:r>
          </a:p>
          <a:p>
            <a:pPr>
              <a:buFont typeface="Wingdings 2" panose="05020102010507070707" pitchFamily="18" charset="2"/>
              <a:buNone/>
            </a:pPr>
            <a:r>
              <a:rPr lang="en-IN" altLang="en-US" dirty="0"/>
              <a:t>		</a:t>
            </a:r>
            <a:r>
              <a:rPr lang="en-IN" altLang="en-US" dirty="0" err="1"/>
              <a:t>i</a:t>
            </a:r>
            <a:r>
              <a:rPr lang="en-IN" altLang="en-US" dirty="0"/>
              <a:t>++;							</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a:t>
            </a:r>
          </a:p>
          <a:p>
            <a:endParaRPr lang="en-IN" dirty="0"/>
          </a:p>
        </p:txBody>
      </p:sp>
      <p:pic>
        <p:nvPicPr>
          <p:cNvPr id="4" name="Picture 5">
            <a:extLst>
              <a:ext uri="{FF2B5EF4-FFF2-40B4-BE49-F238E27FC236}">
                <a16:creationId xmlns:a16="http://schemas.microsoft.com/office/drawing/2014/main" id="{BF0991AC-EBE1-4884-8C8F-06C8A5D73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2768600"/>
            <a:ext cx="4202113"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609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DBAF-489F-4843-9935-9A862E22A974}"/>
              </a:ext>
            </a:extLst>
          </p:cNvPr>
          <p:cNvSpPr>
            <a:spLocks noGrp="1"/>
          </p:cNvSpPr>
          <p:nvPr>
            <p:ph type="title"/>
          </p:nvPr>
        </p:nvSpPr>
        <p:spPr/>
        <p:txBody>
          <a:bodyPr/>
          <a:lstStyle/>
          <a:p>
            <a:r>
              <a:rPr lang="en-IN" altLang="en-US" sz="4400" b="1" dirty="0">
                <a:solidFill>
                  <a:srgbClr val="FFC000"/>
                </a:solidFill>
              </a:rPr>
              <a:t>Infinite loop</a:t>
            </a:r>
            <a:endParaRPr lang="en-IN" dirty="0"/>
          </a:p>
        </p:txBody>
      </p:sp>
      <p:sp>
        <p:nvSpPr>
          <p:cNvPr id="3" name="Content Placeholder 2">
            <a:extLst>
              <a:ext uri="{FF2B5EF4-FFF2-40B4-BE49-F238E27FC236}">
                <a16:creationId xmlns:a16="http://schemas.microsoft.com/office/drawing/2014/main" id="{19E2C1DF-7445-499A-A720-1B2C50897056}"/>
              </a:ext>
            </a:extLst>
          </p:cNvPr>
          <p:cNvSpPr>
            <a:spLocks noGrp="1"/>
          </p:cNvSpPr>
          <p:nvPr>
            <p:ph idx="1"/>
          </p:nvPr>
        </p:nvSpPr>
        <p:spPr/>
        <p:txBody>
          <a:bodyPr/>
          <a:lstStyle/>
          <a:p>
            <a:r>
              <a:rPr lang="en-IN" altLang="en-US" dirty="0"/>
              <a:t>An infinite loop is a looping construct that does not terminate the loop and executes the loop forever. It is also called an </a:t>
            </a:r>
            <a:r>
              <a:rPr lang="en-IN" altLang="en-US" b="1" dirty="0"/>
              <a:t>indefinite</a:t>
            </a:r>
            <a:r>
              <a:rPr lang="en-IN" altLang="en-US" dirty="0"/>
              <a:t> loop or an </a:t>
            </a:r>
            <a:r>
              <a:rPr lang="en-IN" altLang="en-US" b="1" dirty="0"/>
              <a:t>endless</a:t>
            </a:r>
            <a:r>
              <a:rPr lang="en-IN" altLang="en-US" dirty="0"/>
              <a:t> loop. It either produces a continuous output or no output.</a:t>
            </a:r>
          </a:p>
          <a:p>
            <a:r>
              <a:rPr lang="en-IN" altLang="en-US" dirty="0"/>
              <a:t>We can create an infinite loop through various loop structures.</a:t>
            </a:r>
          </a:p>
          <a:p>
            <a:pPr lvl="1"/>
            <a:r>
              <a:rPr lang="en-IN" altLang="en-US" dirty="0"/>
              <a:t>for loop</a:t>
            </a:r>
          </a:p>
          <a:p>
            <a:pPr lvl="1"/>
            <a:r>
              <a:rPr lang="en-IN" altLang="en-US" dirty="0"/>
              <a:t>while loop</a:t>
            </a:r>
          </a:p>
          <a:p>
            <a:pPr lvl="1"/>
            <a:r>
              <a:rPr lang="en-IN" altLang="en-US" dirty="0"/>
              <a:t>do while loop</a:t>
            </a:r>
          </a:p>
          <a:p>
            <a:pPr lvl="1">
              <a:buFont typeface="Wingdings 2" panose="05020102010507070707" pitchFamily="18" charset="2"/>
              <a:buNone/>
            </a:pPr>
            <a:endParaRPr lang="en-IN" altLang="en-US" dirty="0"/>
          </a:p>
          <a:p>
            <a:endParaRPr lang="en-IN" dirty="0"/>
          </a:p>
        </p:txBody>
      </p:sp>
    </p:spTree>
    <p:extLst>
      <p:ext uri="{BB962C8B-B14F-4D97-AF65-F5344CB8AC3E}">
        <p14:creationId xmlns:p14="http://schemas.microsoft.com/office/powerpoint/2010/main" val="23298950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062F-291F-48F4-B77A-71612DB5F28E}"/>
              </a:ext>
            </a:extLst>
          </p:cNvPr>
          <p:cNvSpPr>
            <a:spLocks noGrp="1"/>
          </p:cNvSpPr>
          <p:nvPr>
            <p:ph type="title"/>
          </p:nvPr>
        </p:nvSpPr>
        <p:spPr/>
        <p:txBody>
          <a:bodyPr/>
          <a:lstStyle/>
          <a:p>
            <a:r>
              <a:rPr lang="en-IN" altLang="en-US" sz="4400" b="1" dirty="0">
                <a:solidFill>
                  <a:srgbClr val="FFC000"/>
                </a:solidFill>
              </a:rPr>
              <a:t>Examples </a:t>
            </a:r>
            <a:endParaRPr lang="en-IN" dirty="0"/>
          </a:p>
        </p:txBody>
      </p:sp>
      <p:sp>
        <p:nvSpPr>
          <p:cNvPr id="4" name="Content Placeholder 2">
            <a:extLst>
              <a:ext uri="{FF2B5EF4-FFF2-40B4-BE49-F238E27FC236}">
                <a16:creationId xmlns:a16="http://schemas.microsoft.com/office/drawing/2014/main" id="{4B333052-77FF-4A1A-96FD-EE626070AED8}"/>
              </a:ext>
            </a:extLst>
          </p:cNvPr>
          <p:cNvSpPr>
            <a:spLocks noGrp="1"/>
          </p:cNvSpPr>
          <p:nvPr>
            <p:ph idx="1"/>
          </p:nvPr>
        </p:nvSpPr>
        <p:spPr>
          <a:xfrm>
            <a:off x="465138" y="1346200"/>
            <a:ext cx="4146550" cy="5018088"/>
          </a:xfrm>
        </p:spPr>
        <p:txBody>
          <a:bodyPr>
            <a:normAutofit lnSpcReduction="10000"/>
          </a:bodyPr>
          <a:lstStyle/>
          <a:p>
            <a:pPr>
              <a:buFont typeface="Wingdings 2" panose="05020102010507070707" pitchFamily="18" charset="2"/>
              <a:buNone/>
            </a:pPr>
            <a:r>
              <a:rPr lang="en-IN" altLang="en-US" dirty="0">
                <a:solidFill>
                  <a:srgbClr val="FFC000"/>
                </a:solidFill>
              </a:rPr>
              <a:t>For loop:</a:t>
            </a:r>
          </a:p>
          <a:p>
            <a:pPr>
              <a:buFont typeface="Wingdings 2" panose="05020102010507070707" pitchFamily="18" charset="2"/>
              <a:buNone/>
            </a:pPr>
            <a:r>
              <a:rPr lang="en-IN" altLang="en-US" dirty="0"/>
              <a:t>#include &lt;</a:t>
            </a:r>
            <a:r>
              <a:rPr lang="en-IN" altLang="en-US" dirty="0" err="1"/>
              <a:t>stdio.h</a:t>
            </a:r>
            <a:r>
              <a:rPr lang="en-IN" altLang="en-US" dirty="0"/>
              <a:t>&gt;  </a:t>
            </a:r>
          </a:p>
          <a:p>
            <a:pPr>
              <a:buFont typeface="Wingdings 2" panose="05020102010507070707" pitchFamily="18" charset="2"/>
              <a:buNone/>
            </a:pPr>
            <a:r>
              <a:rPr lang="en-IN" altLang="en-US" b="1" dirty="0"/>
              <a:t>void</a:t>
            </a:r>
            <a:r>
              <a:rPr lang="en-IN" altLang="en-US" dirty="0"/>
              <a:t> main()  </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dirty="0"/>
              <a:t>   </a:t>
            </a:r>
            <a:r>
              <a:rPr lang="en-IN" altLang="en-US" b="1" dirty="0"/>
              <a:t>for</a:t>
            </a:r>
            <a:r>
              <a:rPr lang="en-IN" altLang="en-US" dirty="0"/>
              <a:t>(;;)  </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a:t>
            </a:r>
            <a:r>
              <a:rPr lang="en-IN" altLang="en-US" dirty="0" err="1"/>
              <a:t>printf</a:t>
            </a:r>
            <a:r>
              <a:rPr lang="en-IN" altLang="en-US" dirty="0"/>
              <a:t>("Hello world");  </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dirty="0"/>
              <a:t>}  </a:t>
            </a:r>
          </a:p>
          <a:p>
            <a:endParaRPr lang="en-IN" altLang="en-US" dirty="0"/>
          </a:p>
        </p:txBody>
      </p:sp>
      <p:sp>
        <p:nvSpPr>
          <p:cNvPr id="5" name="Content Placeholder 2">
            <a:extLst>
              <a:ext uri="{FF2B5EF4-FFF2-40B4-BE49-F238E27FC236}">
                <a16:creationId xmlns:a16="http://schemas.microsoft.com/office/drawing/2014/main" id="{8466491F-3F08-45EC-A262-19CD7BF3CF7A}"/>
              </a:ext>
            </a:extLst>
          </p:cNvPr>
          <p:cNvSpPr txBox="1">
            <a:spLocks/>
          </p:cNvSpPr>
          <p:nvPr/>
        </p:nvSpPr>
        <p:spPr bwMode="auto">
          <a:xfrm>
            <a:off x="4314825" y="1406525"/>
            <a:ext cx="4144963" cy="5070475"/>
          </a:xfrm>
          <a:prstGeom prst="rect">
            <a:avLst/>
          </a:prstGeom>
          <a:noFill/>
          <a:ln w="9525">
            <a:noFill/>
            <a:miter lim="800000"/>
            <a:headEnd/>
            <a:tailEnd/>
          </a:ln>
        </p:spPr>
        <p:txBody>
          <a:bodyPr/>
          <a:lstStyle/>
          <a:p>
            <a:pPr marL="273050" indent="-273050">
              <a:spcBef>
                <a:spcPct val="20000"/>
              </a:spcBef>
              <a:buClr>
                <a:srgbClr val="0BD0D9"/>
              </a:buClr>
              <a:buSzPct val="95000"/>
              <a:buFont typeface="Wingdings 2" pitchFamily="18" charset="2"/>
              <a:buNone/>
              <a:defRPr/>
            </a:pPr>
            <a:r>
              <a:rPr lang="en-IN" sz="2600" dirty="0">
                <a:solidFill>
                  <a:srgbClr val="FFC000"/>
                </a:solidFill>
                <a:latin typeface="+mn-lt"/>
                <a:cs typeface="+mn-cs"/>
              </a:rPr>
              <a:t>while loop:</a:t>
            </a:r>
          </a:p>
          <a:p>
            <a:pPr marL="273050" indent="-273050">
              <a:spcBef>
                <a:spcPct val="20000"/>
              </a:spcBef>
              <a:buClr>
                <a:srgbClr val="0BD0D9"/>
              </a:buClr>
              <a:buSzPct val="95000"/>
              <a:buFont typeface="Wingdings 2" pitchFamily="18" charset="2"/>
              <a:buNone/>
              <a:defRPr/>
            </a:pPr>
            <a:r>
              <a:rPr lang="en-IN" sz="2600" dirty="0">
                <a:latin typeface="+mn-lt"/>
                <a:cs typeface="+mn-cs"/>
              </a:rPr>
              <a:t>#include &lt;stdio.h&gt;  </a:t>
            </a:r>
          </a:p>
          <a:p>
            <a:pPr marL="273050" indent="-273050">
              <a:spcBef>
                <a:spcPct val="20000"/>
              </a:spcBef>
              <a:buClr>
                <a:srgbClr val="0BD0D9"/>
              </a:buClr>
              <a:buSzPct val="95000"/>
              <a:buFont typeface="Wingdings 2" pitchFamily="18" charset="2"/>
              <a:buNone/>
              <a:defRPr/>
            </a:pPr>
            <a:r>
              <a:rPr lang="en-IN" sz="2600" b="1" dirty="0">
                <a:latin typeface="+mn-lt"/>
                <a:cs typeface="+mn-cs"/>
              </a:rPr>
              <a:t>void</a:t>
            </a:r>
            <a:r>
              <a:rPr lang="en-IN" sz="2600" dirty="0">
                <a:latin typeface="+mn-lt"/>
                <a:cs typeface="+mn-cs"/>
              </a:rPr>
              <a:t> main()  {  </a:t>
            </a:r>
          </a:p>
          <a:p>
            <a:pPr marL="273050" indent="-273050">
              <a:spcBef>
                <a:spcPct val="20000"/>
              </a:spcBef>
              <a:buClr>
                <a:srgbClr val="0BD0D9"/>
              </a:buClr>
              <a:buSzPct val="95000"/>
              <a:buFont typeface="Wingdings 2" pitchFamily="18" charset="2"/>
              <a:buNone/>
              <a:defRPr/>
            </a:pPr>
            <a:r>
              <a:rPr lang="en-IN" sz="2600" dirty="0">
                <a:latin typeface="+mn-lt"/>
                <a:cs typeface="+mn-cs"/>
              </a:rPr>
              <a:t>	int i=1;</a:t>
            </a:r>
          </a:p>
          <a:p>
            <a:pPr marL="273050" indent="-273050">
              <a:spcBef>
                <a:spcPct val="20000"/>
              </a:spcBef>
              <a:buClr>
                <a:srgbClr val="0BD0D9"/>
              </a:buClr>
              <a:buSzPct val="95000"/>
              <a:buFont typeface="Wingdings 2" pitchFamily="18" charset="2"/>
              <a:buNone/>
              <a:defRPr/>
            </a:pPr>
            <a:r>
              <a:rPr lang="en-IN" sz="2600" dirty="0">
                <a:latin typeface="+mn-lt"/>
                <a:cs typeface="+mn-cs"/>
              </a:rPr>
              <a:t>   </a:t>
            </a:r>
            <a:r>
              <a:rPr lang="en-IN" sz="2600" b="1" dirty="0">
                <a:latin typeface="+mn-lt"/>
                <a:cs typeface="+mn-cs"/>
              </a:rPr>
              <a:t>while</a:t>
            </a:r>
            <a:r>
              <a:rPr lang="en-IN" sz="2600" dirty="0">
                <a:latin typeface="+mn-lt"/>
                <a:cs typeface="+mn-cs"/>
              </a:rPr>
              <a:t>(1)  </a:t>
            </a:r>
          </a:p>
          <a:p>
            <a:pPr marL="273050" indent="-273050">
              <a:spcBef>
                <a:spcPct val="20000"/>
              </a:spcBef>
              <a:buClr>
                <a:srgbClr val="0BD0D9"/>
              </a:buClr>
              <a:buSzPct val="95000"/>
              <a:buFont typeface="Wingdings 2" pitchFamily="18" charset="2"/>
              <a:buNone/>
              <a:defRPr/>
            </a:pPr>
            <a:r>
              <a:rPr lang="en-IN" sz="2600" dirty="0">
                <a:latin typeface="+mn-lt"/>
                <a:cs typeface="+mn-cs"/>
              </a:rPr>
              <a:t>   {  </a:t>
            </a:r>
          </a:p>
          <a:p>
            <a:pPr marL="273050" indent="-273050">
              <a:spcBef>
                <a:spcPct val="20000"/>
              </a:spcBef>
              <a:buClr>
                <a:srgbClr val="0BD0D9"/>
              </a:buClr>
              <a:buSzPct val="95000"/>
              <a:buFont typeface="Wingdings 2" pitchFamily="18" charset="2"/>
              <a:buNone/>
              <a:defRPr/>
            </a:pPr>
            <a:r>
              <a:rPr lang="en-IN" sz="2600" dirty="0">
                <a:latin typeface="+mn-lt"/>
                <a:cs typeface="+mn-cs"/>
              </a:rPr>
              <a:t>	  i++;</a:t>
            </a:r>
          </a:p>
          <a:p>
            <a:pPr marL="273050" indent="-273050">
              <a:spcBef>
                <a:spcPct val="20000"/>
              </a:spcBef>
              <a:buClr>
                <a:srgbClr val="0BD0D9"/>
              </a:buClr>
              <a:buSzPct val="95000"/>
              <a:buFont typeface="Wingdings 2" pitchFamily="18" charset="2"/>
              <a:buNone/>
              <a:defRPr/>
            </a:pPr>
            <a:r>
              <a:rPr lang="en-IN" sz="2600" dirty="0">
                <a:latin typeface="+mn-lt"/>
                <a:cs typeface="+mn-cs"/>
              </a:rPr>
              <a:t>      printf(“%d”, i);  </a:t>
            </a:r>
          </a:p>
          <a:p>
            <a:pPr marL="273050" indent="-273050">
              <a:spcBef>
                <a:spcPct val="20000"/>
              </a:spcBef>
              <a:buClr>
                <a:srgbClr val="0BD0D9"/>
              </a:buClr>
              <a:buSzPct val="95000"/>
              <a:buFont typeface="Wingdings 2" pitchFamily="18" charset="2"/>
              <a:buNone/>
              <a:defRPr/>
            </a:pPr>
            <a:r>
              <a:rPr lang="en-IN" sz="2600" dirty="0">
                <a:latin typeface="+mn-lt"/>
                <a:cs typeface="+mn-cs"/>
              </a:rPr>
              <a:t>   }  </a:t>
            </a:r>
          </a:p>
          <a:p>
            <a:pPr marL="273050" indent="-273050">
              <a:spcBef>
                <a:spcPct val="20000"/>
              </a:spcBef>
              <a:buClr>
                <a:srgbClr val="0BD0D9"/>
              </a:buClr>
              <a:buSzPct val="95000"/>
              <a:buFont typeface="Wingdings 2" pitchFamily="18" charset="2"/>
              <a:buNone/>
              <a:defRPr/>
            </a:pPr>
            <a:r>
              <a:rPr lang="en-IN" sz="2600" dirty="0">
                <a:latin typeface="+mn-lt"/>
                <a:cs typeface="+mn-cs"/>
              </a:rPr>
              <a:t>}  </a:t>
            </a:r>
          </a:p>
          <a:p>
            <a:pPr marL="273050" indent="-273050">
              <a:spcBef>
                <a:spcPct val="20000"/>
              </a:spcBef>
              <a:buClr>
                <a:srgbClr val="0BD0D9"/>
              </a:buClr>
              <a:buSzPct val="95000"/>
              <a:buFont typeface="Wingdings 2" pitchFamily="18" charset="2"/>
              <a:buChar char=""/>
              <a:defRPr/>
            </a:pPr>
            <a:endParaRPr lang="en-IN" sz="2600" dirty="0">
              <a:latin typeface="+mn-lt"/>
              <a:cs typeface="+mn-cs"/>
            </a:endParaRPr>
          </a:p>
        </p:txBody>
      </p:sp>
      <p:sp>
        <p:nvSpPr>
          <p:cNvPr id="6" name="Content Placeholder 2">
            <a:extLst>
              <a:ext uri="{FF2B5EF4-FFF2-40B4-BE49-F238E27FC236}">
                <a16:creationId xmlns:a16="http://schemas.microsoft.com/office/drawing/2014/main" id="{B23DAEB1-6B6C-4A62-9255-0B28607360CE}"/>
              </a:ext>
            </a:extLst>
          </p:cNvPr>
          <p:cNvSpPr txBox="1">
            <a:spLocks/>
          </p:cNvSpPr>
          <p:nvPr/>
        </p:nvSpPr>
        <p:spPr bwMode="auto">
          <a:xfrm>
            <a:off x="7694613" y="1376363"/>
            <a:ext cx="4144962" cy="5070475"/>
          </a:xfrm>
          <a:prstGeom prst="rect">
            <a:avLst/>
          </a:prstGeom>
          <a:noFill/>
          <a:ln w="9525">
            <a:noFill/>
            <a:miter lim="800000"/>
            <a:headEnd/>
            <a:tailEnd/>
          </a:ln>
        </p:spPr>
        <p:txBody>
          <a:bodyPr/>
          <a:lstStyle/>
          <a:p>
            <a:pPr marL="273050" indent="-273050">
              <a:spcBef>
                <a:spcPct val="20000"/>
              </a:spcBef>
              <a:buClr>
                <a:srgbClr val="0BD0D9"/>
              </a:buClr>
              <a:buSzPct val="95000"/>
              <a:buFont typeface="Wingdings 2" pitchFamily="18" charset="2"/>
              <a:buNone/>
              <a:defRPr/>
            </a:pPr>
            <a:r>
              <a:rPr lang="en-IN" sz="2600" dirty="0">
                <a:solidFill>
                  <a:srgbClr val="FFC000"/>
                </a:solidFill>
                <a:latin typeface="+mn-lt"/>
                <a:cs typeface="+mn-cs"/>
              </a:rPr>
              <a:t>Do while loop:</a:t>
            </a:r>
          </a:p>
          <a:p>
            <a:pPr marL="273050" indent="-273050">
              <a:spcBef>
                <a:spcPct val="20000"/>
              </a:spcBef>
              <a:buClr>
                <a:srgbClr val="0BD0D9"/>
              </a:buClr>
              <a:buSzPct val="95000"/>
              <a:buFont typeface="Wingdings 2" pitchFamily="18" charset="2"/>
              <a:buNone/>
              <a:defRPr/>
            </a:pPr>
            <a:r>
              <a:rPr lang="en-IN" sz="2600" dirty="0">
                <a:latin typeface="+mn-lt"/>
                <a:cs typeface="+mn-cs"/>
              </a:rPr>
              <a:t>#include &lt;stdio.h&gt;  </a:t>
            </a:r>
          </a:p>
          <a:p>
            <a:pPr marL="273050" indent="-273050">
              <a:spcBef>
                <a:spcPct val="20000"/>
              </a:spcBef>
              <a:buClr>
                <a:srgbClr val="0BD0D9"/>
              </a:buClr>
              <a:buSzPct val="95000"/>
              <a:buFont typeface="Wingdings 2" pitchFamily="18" charset="2"/>
              <a:buNone/>
              <a:defRPr/>
            </a:pPr>
            <a:r>
              <a:rPr lang="en-IN" sz="2600" b="1" dirty="0">
                <a:latin typeface="+mn-lt"/>
                <a:cs typeface="+mn-cs"/>
              </a:rPr>
              <a:t>void</a:t>
            </a:r>
            <a:r>
              <a:rPr lang="en-IN" sz="2600" dirty="0">
                <a:latin typeface="+mn-lt"/>
                <a:cs typeface="+mn-cs"/>
              </a:rPr>
              <a:t> main()  {  </a:t>
            </a:r>
          </a:p>
          <a:p>
            <a:pPr marL="273050" indent="-273050">
              <a:spcBef>
                <a:spcPct val="20000"/>
              </a:spcBef>
              <a:buClr>
                <a:srgbClr val="0BD0D9"/>
              </a:buClr>
              <a:buSzPct val="95000"/>
              <a:buFont typeface="Wingdings 2" pitchFamily="18" charset="2"/>
              <a:buNone/>
              <a:defRPr/>
            </a:pPr>
            <a:r>
              <a:rPr lang="en-IN" sz="2600" dirty="0">
                <a:latin typeface="+mn-lt"/>
                <a:cs typeface="+mn-cs"/>
              </a:rPr>
              <a:t>	int i=1;</a:t>
            </a:r>
          </a:p>
          <a:p>
            <a:pPr marL="273050" indent="-273050">
              <a:spcBef>
                <a:spcPct val="20000"/>
              </a:spcBef>
              <a:buClr>
                <a:srgbClr val="0BD0D9"/>
              </a:buClr>
              <a:buSzPct val="95000"/>
              <a:buFont typeface="Wingdings 2" pitchFamily="18" charset="2"/>
              <a:buNone/>
              <a:defRPr/>
            </a:pPr>
            <a:r>
              <a:rPr lang="en-IN" sz="2600" dirty="0">
                <a:latin typeface="+mn-lt"/>
                <a:cs typeface="+mn-cs"/>
              </a:rPr>
              <a:t>   do</a:t>
            </a:r>
          </a:p>
          <a:p>
            <a:pPr marL="273050" indent="-273050">
              <a:spcBef>
                <a:spcPct val="20000"/>
              </a:spcBef>
              <a:buClr>
                <a:srgbClr val="0BD0D9"/>
              </a:buClr>
              <a:buSzPct val="95000"/>
              <a:buFont typeface="Wingdings 2" pitchFamily="18" charset="2"/>
              <a:buNone/>
              <a:defRPr/>
            </a:pPr>
            <a:r>
              <a:rPr lang="en-IN" sz="2600" dirty="0">
                <a:latin typeface="+mn-lt"/>
                <a:cs typeface="+mn-cs"/>
              </a:rPr>
              <a:t>   {  </a:t>
            </a:r>
          </a:p>
          <a:p>
            <a:pPr marL="273050" indent="-273050">
              <a:spcBef>
                <a:spcPct val="20000"/>
              </a:spcBef>
              <a:buClr>
                <a:srgbClr val="0BD0D9"/>
              </a:buClr>
              <a:buSzPct val="95000"/>
              <a:buFont typeface="Wingdings 2" pitchFamily="18" charset="2"/>
              <a:buNone/>
              <a:defRPr/>
            </a:pPr>
            <a:r>
              <a:rPr lang="en-IN" sz="2600" dirty="0">
                <a:latin typeface="+mn-lt"/>
                <a:cs typeface="+mn-cs"/>
              </a:rPr>
              <a:t>	  i++;</a:t>
            </a:r>
          </a:p>
          <a:p>
            <a:pPr marL="273050" indent="-273050">
              <a:spcBef>
                <a:spcPct val="20000"/>
              </a:spcBef>
              <a:buClr>
                <a:srgbClr val="0BD0D9"/>
              </a:buClr>
              <a:buSzPct val="95000"/>
              <a:buFont typeface="Wingdings 2" pitchFamily="18" charset="2"/>
              <a:buNone/>
              <a:defRPr/>
            </a:pPr>
            <a:r>
              <a:rPr lang="en-IN" sz="2600" dirty="0">
                <a:latin typeface="+mn-lt"/>
                <a:cs typeface="+mn-cs"/>
              </a:rPr>
              <a:t>      printf(“%d”, i);  </a:t>
            </a:r>
          </a:p>
          <a:p>
            <a:pPr marL="273050" indent="-273050">
              <a:spcBef>
                <a:spcPct val="20000"/>
              </a:spcBef>
              <a:buClr>
                <a:srgbClr val="0BD0D9"/>
              </a:buClr>
              <a:buSzPct val="95000"/>
              <a:defRPr/>
            </a:pPr>
            <a:r>
              <a:rPr lang="en-IN" sz="2600" dirty="0">
                <a:latin typeface="+mn-lt"/>
                <a:cs typeface="+mn-cs"/>
              </a:rPr>
              <a:t>   }while(1);</a:t>
            </a:r>
          </a:p>
          <a:p>
            <a:pPr marL="273050" indent="-273050">
              <a:spcBef>
                <a:spcPct val="20000"/>
              </a:spcBef>
              <a:buClr>
                <a:srgbClr val="0BD0D9"/>
              </a:buClr>
              <a:buSzPct val="95000"/>
              <a:defRPr/>
            </a:pPr>
            <a:r>
              <a:rPr lang="en-IN" sz="2600" dirty="0">
                <a:latin typeface="+mn-lt"/>
                <a:cs typeface="+mn-cs"/>
              </a:rPr>
              <a:t>}  </a:t>
            </a:r>
          </a:p>
          <a:p>
            <a:pPr marL="273050" indent="-273050">
              <a:spcBef>
                <a:spcPct val="20000"/>
              </a:spcBef>
              <a:buClr>
                <a:srgbClr val="0BD0D9"/>
              </a:buClr>
              <a:buSzPct val="95000"/>
              <a:buFont typeface="Wingdings 2" pitchFamily="18" charset="2"/>
              <a:buChar char=""/>
              <a:defRPr/>
            </a:pPr>
            <a:endParaRPr lang="en-IN" sz="2600" dirty="0">
              <a:latin typeface="+mn-lt"/>
              <a:cs typeface="+mn-cs"/>
            </a:endParaRPr>
          </a:p>
        </p:txBody>
      </p:sp>
    </p:spTree>
    <p:extLst>
      <p:ext uri="{BB962C8B-B14F-4D97-AF65-F5344CB8AC3E}">
        <p14:creationId xmlns:p14="http://schemas.microsoft.com/office/powerpoint/2010/main" val="3160321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9593-62E2-4EFE-9859-35670586EE06}"/>
              </a:ext>
            </a:extLst>
          </p:cNvPr>
          <p:cNvSpPr>
            <a:spLocks noGrp="1"/>
          </p:cNvSpPr>
          <p:nvPr>
            <p:ph type="title"/>
          </p:nvPr>
        </p:nvSpPr>
        <p:spPr/>
        <p:txBody>
          <a:bodyPr/>
          <a:lstStyle/>
          <a:p>
            <a:r>
              <a:rPr lang="en-IN" altLang="en-US" sz="4400" b="1" dirty="0">
                <a:solidFill>
                  <a:srgbClr val="FFC000"/>
                </a:solidFill>
              </a:rPr>
              <a:t>for loop</a:t>
            </a:r>
            <a:endParaRPr lang="en-IN" dirty="0"/>
          </a:p>
        </p:txBody>
      </p:sp>
      <p:sp>
        <p:nvSpPr>
          <p:cNvPr id="3" name="Content Placeholder 2">
            <a:extLst>
              <a:ext uri="{FF2B5EF4-FFF2-40B4-BE49-F238E27FC236}">
                <a16:creationId xmlns:a16="http://schemas.microsoft.com/office/drawing/2014/main" id="{AE74C1A5-44F6-4CAF-B013-29FC76B4B5C7}"/>
              </a:ext>
            </a:extLst>
          </p:cNvPr>
          <p:cNvSpPr>
            <a:spLocks noGrp="1"/>
          </p:cNvSpPr>
          <p:nvPr>
            <p:ph idx="1"/>
          </p:nvPr>
        </p:nvSpPr>
        <p:spPr/>
        <p:txBody>
          <a:bodyPr>
            <a:normAutofit fontScale="92500"/>
          </a:bodyPr>
          <a:lstStyle/>
          <a:p>
            <a:pPr algn="just">
              <a:buFont typeface="Wingdings 2" panose="05020102010507070707" pitchFamily="18" charset="2"/>
              <a:buNone/>
            </a:pPr>
            <a:r>
              <a:rPr lang="en-IN" altLang="en-US" dirty="0"/>
              <a:t>Syntax of for loop:</a:t>
            </a:r>
          </a:p>
          <a:p>
            <a:pPr algn="just">
              <a:buFont typeface="Wingdings 2" panose="05020102010507070707" pitchFamily="18" charset="2"/>
              <a:buNone/>
            </a:pPr>
            <a:r>
              <a:rPr lang="en-IN" altLang="en-US" dirty="0"/>
              <a:t>		for(initialization; condition; increment/decrement)</a:t>
            </a:r>
          </a:p>
          <a:p>
            <a:pPr algn="just">
              <a:buFont typeface="Wingdings 2" panose="05020102010507070707" pitchFamily="18" charset="2"/>
              <a:buNone/>
            </a:pPr>
            <a:r>
              <a:rPr lang="en-IN" altLang="en-US" dirty="0"/>
              <a:t>		{</a:t>
            </a:r>
          </a:p>
          <a:p>
            <a:pPr algn="just">
              <a:buFont typeface="Wingdings 2" panose="05020102010507070707" pitchFamily="18" charset="2"/>
              <a:buNone/>
            </a:pPr>
            <a:r>
              <a:rPr lang="en-IN" altLang="en-US" dirty="0"/>
              <a:t>			//statements;</a:t>
            </a:r>
          </a:p>
          <a:p>
            <a:pPr algn="just">
              <a:buFont typeface="Wingdings 2" panose="05020102010507070707" pitchFamily="18" charset="2"/>
              <a:buNone/>
            </a:pPr>
            <a:r>
              <a:rPr lang="en-IN" altLang="en-US" dirty="0"/>
              <a:t>		}</a:t>
            </a:r>
          </a:p>
          <a:p>
            <a:pPr algn="just"/>
            <a:r>
              <a:rPr lang="en-IN" altLang="en-US" dirty="0"/>
              <a:t>The initialization of a value in for loop is performed only once.</a:t>
            </a:r>
          </a:p>
          <a:p>
            <a:pPr algn="just"/>
            <a:r>
              <a:rPr lang="en-IN" altLang="en-US" dirty="0"/>
              <a:t>After this it will check the condition, if it is false then for loop is terminated otherwise the statements inside the body of for loop are executed.</a:t>
            </a:r>
          </a:p>
          <a:p>
            <a:pPr algn="just"/>
            <a:r>
              <a:rPr lang="en-IN" altLang="en-US" dirty="0"/>
              <a:t>Finally, incrementation /</a:t>
            </a:r>
            <a:r>
              <a:rPr lang="en-IN" altLang="en-US" dirty="0" err="1"/>
              <a:t>decrementation</a:t>
            </a:r>
            <a:r>
              <a:rPr lang="en-IN" altLang="en-US" dirty="0"/>
              <a:t> part will be updated.</a:t>
            </a:r>
          </a:p>
        </p:txBody>
      </p:sp>
    </p:spTree>
    <p:extLst>
      <p:ext uri="{BB962C8B-B14F-4D97-AF65-F5344CB8AC3E}">
        <p14:creationId xmlns:p14="http://schemas.microsoft.com/office/powerpoint/2010/main" val="33741699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232A-5807-476F-BAA9-1328C87DD7E3}"/>
              </a:ext>
            </a:extLst>
          </p:cNvPr>
          <p:cNvSpPr>
            <a:spLocks noGrp="1"/>
          </p:cNvSpPr>
          <p:nvPr>
            <p:ph type="title"/>
          </p:nvPr>
        </p:nvSpPr>
        <p:spPr/>
        <p:txBody>
          <a:bodyPr/>
          <a:lstStyle/>
          <a:p>
            <a:r>
              <a:rPr lang="en-IN" altLang="en-US" sz="4400" b="1" dirty="0">
                <a:solidFill>
                  <a:srgbClr val="FFC000"/>
                </a:solidFill>
              </a:rPr>
              <a:t>Flow chart of “for loop”</a:t>
            </a:r>
            <a:endParaRPr lang="en-IN" dirty="0"/>
          </a:p>
        </p:txBody>
      </p:sp>
      <p:pic>
        <p:nvPicPr>
          <p:cNvPr id="4" name="Picture 2">
            <a:extLst>
              <a:ext uri="{FF2B5EF4-FFF2-40B4-BE49-F238E27FC236}">
                <a16:creationId xmlns:a16="http://schemas.microsoft.com/office/drawing/2014/main" id="{D884381E-A605-401B-A032-40967244A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404938"/>
            <a:ext cx="59182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3148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6662-4B59-4E74-A32E-B766599FEC92}"/>
              </a:ext>
            </a:extLst>
          </p:cNvPr>
          <p:cNvSpPr>
            <a:spLocks noGrp="1"/>
          </p:cNvSpPr>
          <p:nvPr>
            <p:ph type="title"/>
          </p:nvPr>
        </p:nvSpPr>
        <p:spPr/>
        <p:txBody>
          <a:bodyPr/>
          <a:lstStyle/>
          <a:p>
            <a:r>
              <a:rPr lang="en-IN" altLang="en-US" sz="4400" b="1" dirty="0">
                <a:solidFill>
                  <a:srgbClr val="FFC000"/>
                </a:solidFill>
              </a:rPr>
              <a:t>Example </a:t>
            </a:r>
            <a:endParaRPr lang="en-IN" dirty="0"/>
          </a:p>
        </p:txBody>
      </p:sp>
      <p:sp>
        <p:nvSpPr>
          <p:cNvPr id="3" name="Content Placeholder 2">
            <a:extLst>
              <a:ext uri="{FF2B5EF4-FFF2-40B4-BE49-F238E27FC236}">
                <a16:creationId xmlns:a16="http://schemas.microsoft.com/office/drawing/2014/main" id="{3B9F7B6E-79B4-4CDE-82D6-97E24C26FF71}"/>
              </a:ext>
            </a:extLst>
          </p:cNvPr>
          <p:cNvSpPr>
            <a:spLocks noGrp="1"/>
          </p:cNvSpPr>
          <p:nvPr>
            <p:ph idx="1"/>
          </p:nvPr>
        </p:nvSpPr>
        <p:spPr/>
        <p:txBody>
          <a:bodyPr>
            <a:normAutofit lnSpcReduction="10000"/>
          </a:bodyPr>
          <a:lstStyle/>
          <a:p>
            <a:pPr>
              <a:buFont typeface="Wingdings 2" panose="05020102010507070707" pitchFamily="18" charset="2"/>
              <a:buNone/>
            </a:pPr>
            <a:r>
              <a:rPr lang="en-IN" altLang="en-US" dirty="0"/>
              <a:t>#include&lt;stdio.h&gt;</a:t>
            </a:r>
          </a:p>
          <a:p>
            <a:pPr>
              <a:buFont typeface="Wingdings 2" panose="05020102010507070707" pitchFamily="18" charset="2"/>
              <a:buNone/>
            </a:pPr>
            <a:r>
              <a:rPr lang="en-IN" altLang="en-US" dirty="0"/>
              <a:t>void main()</a:t>
            </a:r>
          </a:p>
          <a:p>
            <a:pPr>
              <a:buFont typeface="Wingdings 2" panose="05020102010507070707" pitchFamily="18" charset="2"/>
              <a:buNone/>
            </a:pPr>
            <a:r>
              <a:rPr lang="en-IN" altLang="en-US" dirty="0"/>
              <a:t>{</a:t>
            </a:r>
          </a:p>
          <a:p>
            <a:pPr>
              <a:buFont typeface="Wingdings 2" panose="05020102010507070707" pitchFamily="18" charset="2"/>
              <a:buNone/>
            </a:pPr>
            <a:r>
              <a:rPr lang="en-IN" altLang="en-US" dirty="0"/>
              <a:t>    int </a:t>
            </a:r>
            <a:r>
              <a:rPr lang="en-IN" altLang="en-US" dirty="0" err="1"/>
              <a:t>i</a:t>
            </a:r>
            <a:r>
              <a:rPr lang="en-IN" altLang="en-US" dirty="0"/>
              <a:t>, </a:t>
            </a:r>
            <a:r>
              <a:rPr lang="en-IN" altLang="en-US" dirty="0" err="1"/>
              <a:t>num</a:t>
            </a:r>
            <a:r>
              <a:rPr lang="en-IN" altLang="en-US" dirty="0"/>
              <a:t>=6;</a:t>
            </a:r>
          </a:p>
          <a:p>
            <a:pPr>
              <a:buFont typeface="Wingdings 2" panose="05020102010507070707" pitchFamily="18" charset="2"/>
              <a:buNone/>
            </a:pPr>
            <a:r>
              <a:rPr lang="en-IN" altLang="en-US" dirty="0"/>
              <a:t>    for(</a:t>
            </a:r>
            <a:r>
              <a:rPr lang="en-IN" altLang="en-US" dirty="0" err="1"/>
              <a:t>i</a:t>
            </a:r>
            <a:r>
              <a:rPr lang="en-IN" altLang="en-US" dirty="0"/>
              <a:t>=1;i&lt;=5;i++)</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dirty="0"/>
              <a:t>        </a:t>
            </a:r>
            <a:r>
              <a:rPr lang="en-IN" altLang="en-US" dirty="0" err="1"/>
              <a:t>printf</a:t>
            </a:r>
            <a:r>
              <a:rPr lang="en-IN" altLang="en-US" dirty="0"/>
              <a:t>("%d*%d=%d\n", </a:t>
            </a:r>
            <a:r>
              <a:rPr lang="en-IN" altLang="en-US" dirty="0" err="1"/>
              <a:t>num</a:t>
            </a:r>
            <a:r>
              <a:rPr lang="en-IN" altLang="en-US" dirty="0"/>
              <a:t>, </a:t>
            </a:r>
            <a:r>
              <a:rPr lang="en-IN" altLang="en-US" dirty="0" err="1"/>
              <a:t>i,num</a:t>
            </a:r>
            <a:r>
              <a:rPr lang="en-IN" altLang="en-US" dirty="0"/>
              <a:t>*</a:t>
            </a:r>
            <a:r>
              <a:rPr lang="en-IN" altLang="en-US" dirty="0" err="1"/>
              <a:t>i</a:t>
            </a:r>
            <a:r>
              <a:rPr lang="en-IN" altLang="en-US" dirty="0"/>
              <a:t>);</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dirty="0"/>
              <a:t>}</a:t>
            </a:r>
          </a:p>
          <a:p>
            <a:endParaRPr lang="en-IN" dirty="0"/>
          </a:p>
        </p:txBody>
      </p:sp>
      <p:pic>
        <p:nvPicPr>
          <p:cNvPr id="4" name="Picture 3">
            <a:extLst>
              <a:ext uri="{FF2B5EF4-FFF2-40B4-BE49-F238E27FC236}">
                <a16:creationId xmlns:a16="http://schemas.microsoft.com/office/drawing/2014/main" id="{EC28A2AB-5760-429B-9CF3-932C38242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238" y="2185988"/>
            <a:ext cx="38830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32236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04D5-DF94-474D-A398-71475C66B381}"/>
              </a:ext>
            </a:extLst>
          </p:cNvPr>
          <p:cNvSpPr>
            <a:spLocks noGrp="1"/>
          </p:cNvSpPr>
          <p:nvPr>
            <p:ph type="title"/>
          </p:nvPr>
        </p:nvSpPr>
        <p:spPr/>
        <p:txBody>
          <a:bodyPr/>
          <a:lstStyle/>
          <a:p>
            <a:r>
              <a:rPr lang="en-IN" altLang="en-US" sz="4400" b="1" dirty="0">
                <a:solidFill>
                  <a:srgbClr val="FFC000"/>
                </a:solidFill>
              </a:rPr>
              <a:t>do while loop</a:t>
            </a:r>
            <a:endParaRPr lang="en-IN" dirty="0"/>
          </a:p>
        </p:txBody>
      </p:sp>
      <p:sp>
        <p:nvSpPr>
          <p:cNvPr id="3" name="Content Placeholder 2">
            <a:extLst>
              <a:ext uri="{FF2B5EF4-FFF2-40B4-BE49-F238E27FC236}">
                <a16:creationId xmlns:a16="http://schemas.microsoft.com/office/drawing/2014/main" id="{4A1296CF-21C0-41EB-AC9E-B462D81018E3}"/>
              </a:ext>
            </a:extLst>
          </p:cNvPr>
          <p:cNvSpPr>
            <a:spLocks noGrp="1"/>
          </p:cNvSpPr>
          <p:nvPr>
            <p:ph idx="1"/>
          </p:nvPr>
        </p:nvSpPr>
        <p:spPr/>
        <p:txBody>
          <a:bodyPr>
            <a:normAutofit lnSpcReduction="10000"/>
          </a:bodyPr>
          <a:lstStyle/>
          <a:p>
            <a:pPr marL="273050" indent="-273050" algn="just">
              <a:spcBef>
                <a:spcPct val="20000"/>
              </a:spcBef>
              <a:buClr>
                <a:srgbClr val="0BD0D9"/>
              </a:buClr>
              <a:buSzPct val="95000"/>
              <a:buFont typeface="Wingdings 2" pitchFamily="18" charset="2"/>
              <a:buChar char=""/>
              <a:defRPr/>
            </a:pPr>
            <a:r>
              <a:rPr lang="en-IN" sz="2800" dirty="0">
                <a:latin typeface="+mn-lt"/>
                <a:cs typeface="+mn-cs"/>
              </a:rPr>
              <a:t>In do-while, the body of a loop is always executed at least once. After the body is executed, then it checks the condition. If the condition is true, then it will again execute the body of a loop otherwise control is transferred out of the loop. </a:t>
            </a:r>
          </a:p>
          <a:p>
            <a:pPr marL="273050" indent="-273050" algn="just">
              <a:spcBef>
                <a:spcPct val="20000"/>
              </a:spcBef>
              <a:buClr>
                <a:srgbClr val="0BD0D9"/>
              </a:buClr>
              <a:buSzPct val="95000"/>
              <a:buFont typeface="Wingdings 2" pitchFamily="18" charset="2"/>
              <a:buChar char=""/>
              <a:defRPr/>
            </a:pPr>
            <a:r>
              <a:rPr lang="en-IN" sz="2800" dirty="0">
                <a:latin typeface="+mn-lt"/>
                <a:cs typeface="+mn-cs"/>
              </a:rPr>
              <a:t>The syntax of do while loop is:</a:t>
            </a:r>
          </a:p>
          <a:p>
            <a:pPr marL="0" indent="0" algn="just">
              <a:spcBef>
                <a:spcPct val="20000"/>
              </a:spcBef>
              <a:buClr>
                <a:srgbClr val="0BD0D9"/>
              </a:buClr>
              <a:buSzPct val="95000"/>
              <a:buNone/>
              <a:defRPr/>
            </a:pPr>
            <a:r>
              <a:rPr lang="en-IN" sz="2800" dirty="0">
                <a:latin typeface="+mn-lt"/>
                <a:cs typeface="+mn-cs"/>
              </a:rPr>
              <a:t>    	 do</a:t>
            </a:r>
          </a:p>
          <a:p>
            <a:pPr marL="0" indent="0" algn="just">
              <a:spcBef>
                <a:spcPct val="20000"/>
              </a:spcBef>
              <a:buClr>
                <a:srgbClr val="0BD0D9"/>
              </a:buClr>
              <a:buSzPct val="95000"/>
              <a:buNone/>
              <a:defRPr/>
            </a:pPr>
            <a:r>
              <a:rPr lang="en-IN" sz="2800" dirty="0">
                <a:latin typeface="+mn-lt"/>
                <a:cs typeface="+mn-cs"/>
              </a:rPr>
              <a:t>		 {</a:t>
            </a:r>
          </a:p>
          <a:p>
            <a:pPr marL="0" indent="0" algn="just">
              <a:spcBef>
                <a:spcPct val="20000"/>
              </a:spcBef>
              <a:buClr>
                <a:srgbClr val="0BD0D9"/>
              </a:buClr>
              <a:buSzPct val="95000"/>
              <a:buNone/>
              <a:defRPr/>
            </a:pPr>
            <a:r>
              <a:rPr lang="en-IN" sz="2800" dirty="0">
                <a:latin typeface="+mn-lt"/>
                <a:cs typeface="+mn-cs"/>
              </a:rPr>
              <a:t>			//statements;</a:t>
            </a:r>
          </a:p>
          <a:p>
            <a:pPr marL="0" indent="0" algn="just">
              <a:spcBef>
                <a:spcPct val="20000"/>
              </a:spcBef>
              <a:buClr>
                <a:srgbClr val="0BD0D9"/>
              </a:buClr>
              <a:buSzPct val="95000"/>
              <a:buNone/>
              <a:defRPr/>
            </a:pPr>
            <a:r>
              <a:rPr lang="en-IN" sz="2800" dirty="0">
                <a:latin typeface="+mn-lt"/>
                <a:cs typeface="+mn-cs"/>
              </a:rPr>
              <a:t>			increment/decrement;</a:t>
            </a:r>
          </a:p>
          <a:p>
            <a:pPr marL="0" indent="0" algn="just">
              <a:spcBef>
                <a:spcPct val="20000"/>
              </a:spcBef>
              <a:buClr>
                <a:srgbClr val="0BD0D9"/>
              </a:buClr>
              <a:buSzPct val="95000"/>
              <a:buNone/>
              <a:defRPr/>
            </a:pPr>
            <a:r>
              <a:rPr lang="en-IN" sz="2800" dirty="0">
                <a:latin typeface="+mn-lt"/>
                <a:cs typeface="+mn-cs"/>
              </a:rPr>
              <a:t>		}while(condition);</a:t>
            </a:r>
          </a:p>
          <a:p>
            <a:endParaRPr lang="en-IN" dirty="0"/>
          </a:p>
        </p:txBody>
      </p:sp>
      <p:pic>
        <p:nvPicPr>
          <p:cNvPr id="6" name="Picture 2">
            <a:extLst>
              <a:ext uri="{FF2B5EF4-FFF2-40B4-BE49-F238E27FC236}">
                <a16:creationId xmlns:a16="http://schemas.microsoft.com/office/drawing/2014/main" id="{B20966F9-7563-4AF4-B833-218A877D4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913" y="2900363"/>
            <a:ext cx="47402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07564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8BC3-0478-4AD4-9A47-BDF113204A34}"/>
              </a:ext>
            </a:extLst>
          </p:cNvPr>
          <p:cNvSpPr>
            <a:spLocks noGrp="1"/>
          </p:cNvSpPr>
          <p:nvPr>
            <p:ph type="title"/>
          </p:nvPr>
        </p:nvSpPr>
        <p:spPr/>
        <p:txBody>
          <a:bodyPr/>
          <a:lstStyle/>
          <a:p>
            <a:r>
              <a:rPr lang="en-IN" altLang="en-US" sz="4400" b="1" dirty="0">
                <a:solidFill>
                  <a:srgbClr val="FFC000"/>
                </a:solidFill>
              </a:rPr>
              <a:t>Example </a:t>
            </a:r>
            <a:endParaRPr lang="en-IN" dirty="0"/>
          </a:p>
        </p:txBody>
      </p:sp>
      <p:sp>
        <p:nvSpPr>
          <p:cNvPr id="3" name="Content Placeholder 2">
            <a:extLst>
              <a:ext uri="{FF2B5EF4-FFF2-40B4-BE49-F238E27FC236}">
                <a16:creationId xmlns:a16="http://schemas.microsoft.com/office/drawing/2014/main" id="{5E276C5D-9904-436F-998E-F0CB7AD9E143}"/>
              </a:ext>
            </a:extLst>
          </p:cNvPr>
          <p:cNvSpPr>
            <a:spLocks noGrp="1"/>
          </p:cNvSpPr>
          <p:nvPr>
            <p:ph idx="1"/>
          </p:nvPr>
        </p:nvSpPr>
        <p:spPr/>
        <p:txBody>
          <a:bodyPr>
            <a:normAutofit fontScale="92500" lnSpcReduction="20000"/>
          </a:bodyPr>
          <a:lstStyle/>
          <a:p>
            <a:pPr>
              <a:buFont typeface="Wingdings 2" panose="05020102010507070707" pitchFamily="18" charset="2"/>
              <a:buNone/>
            </a:pPr>
            <a:r>
              <a:rPr lang="en-IN" altLang="en-US" dirty="0"/>
              <a:t>#include&lt;stdio.h&gt;</a:t>
            </a:r>
          </a:p>
          <a:p>
            <a:pPr>
              <a:buFont typeface="Wingdings 2" panose="05020102010507070707" pitchFamily="18" charset="2"/>
              <a:buNone/>
            </a:pPr>
            <a:r>
              <a:rPr lang="en-IN" altLang="en-US" dirty="0"/>
              <a:t>void main()</a:t>
            </a:r>
          </a:p>
          <a:p>
            <a:pPr>
              <a:buFont typeface="Wingdings 2" panose="05020102010507070707" pitchFamily="18" charset="2"/>
              <a:buNone/>
            </a:pPr>
            <a:r>
              <a:rPr lang="en-IN" altLang="en-US" dirty="0"/>
              <a:t>{</a:t>
            </a:r>
          </a:p>
          <a:p>
            <a:pPr>
              <a:buFont typeface="Wingdings 2" panose="05020102010507070707" pitchFamily="18" charset="2"/>
              <a:buNone/>
            </a:pPr>
            <a:r>
              <a:rPr lang="en-IN" altLang="en-US" dirty="0"/>
              <a:t>    int </a:t>
            </a:r>
            <a:r>
              <a:rPr lang="en-IN" altLang="en-US" dirty="0" err="1"/>
              <a:t>i</a:t>
            </a:r>
            <a:r>
              <a:rPr lang="en-IN" altLang="en-US" dirty="0"/>
              <a:t>=1;</a:t>
            </a:r>
          </a:p>
          <a:p>
            <a:pPr>
              <a:buFont typeface="Wingdings 2" panose="05020102010507070707" pitchFamily="18" charset="2"/>
              <a:buNone/>
            </a:pPr>
            <a:r>
              <a:rPr lang="en-IN" altLang="en-US" dirty="0"/>
              <a:t>    do</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dirty="0"/>
              <a:t>        </a:t>
            </a:r>
            <a:r>
              <a:rPr lang="en-IN" altLang="en-US" dirty="0" err="1"/>
              <a:t>printf</a:t>
            </a:r>
            <a:r>
              <a:rPr lang="en-IN" altLang="en-US" dirty="0"/>
              <a:t>("%d\n",</a:t>
            </a:r>
            <a:r>
              <a:rPr lang="en-IN" altLang="en-US" dirty="0" err="1"/>
              <a:t>i</a:t>
            </a:r>
            <a:r>
              <a:rPr lang="en-IN" altLang="en-US" dirty="0"/>
              <a:t>);</a:t>
            </a:r>
          </a:p>
          <a:p>
            <a:pPr>
              <a:buFont typeface="Wingdings 2" panose="05020102010507070707" pitchFamily="18" charset="2"/>
              <a:buNone/>
            </a:pPr>
            <a:r>
              <a:rPr lang="en-IN" altLang="en-US" dirty="0"/>
              <a:t>        </a:t>
            </a:r>
            <a:r>
              <a:rPr lang="en-IN" altLang="en-US" dirty="0" err="1"/>
              <a:t>i</a:t>
            </a:r>
            <a:r>
              <a:rPr lang="en-IN" altLang="en-US" dirty="0"/>
              <a:t>++;</a:t>
            </a:r>
          </a:p>
          <a:p>
            <a:pPr>
              <a:buFont typeface="Wingdings 2" panose="05020102010507070707" pitchFamily="18" charset="2"/>
              <a:buNone/>
            </a:pPr>
            <a:r>
              <a:rPr lang="en-IN" altLang="en-US" dirty="0"/>
              <a:t>    }while(</a:t>
            </a:r>
            <a:r>
              <a:rPr lang="en-IN" altLang="en-US" dirty="0" err="1"/>
              <a:t>i</a:t>
            </a:r>
            <a:r>
              <a:rPr lang="en-IN" altLang="en-US" dirty="0"/>
              <a:t>&lt;=5);</a:t>
            </a:r>
          </a:p>
          <a:p>
            <a:pPr>
              <a:buFont typeface="Wingdings 2" panose="05020102010507070707" pitchFamily="18" charset="2"/>
              <a:buNone/>
            </a:pPr>
            <a:r>
              <a:rPr lang="en-IN" altLang="en-US" dirty="0"/>
              <a:t>}</a:t>
            </a:r>
          </a:p>
          <a:p>
            <a:endParaRPr lang="en-IN" dirty="0"/>
          </a:p>
        </p:txBody>
      </p:sp>
      <p:pic>
        <p:nvPicPr>
          <p:cNvPr id="4" name="Picture 2">
            <a:extLst>
              <a:ext uri="{FF2B5EF4-FFF2-40B4-BE49-F238E27FC236}">
                <a16:creationId xmlns:a16="http://schemas.microsoft.com/office/drawing/2014/main" id="{40DAA539-14C2-4EFE-BD37-255E7D610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488" y="2286000"/>
            <a:ext cx="3059112"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3966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68C2-2112-4A24-A8C1-E0CA7AED67E2}"/>
              </a:ext>
            </a:extLst>
          </p:cNvPr>
          <p:cNvSpPr>
            <a:spLocks noGrp="1"/>
          </p:cNvSpPr>
          <p:nvPr>
            <p:ph type="title"/>
          </p:nvPr>
        </p:nvSpPr>
        <p:spPr/>
        <p:txBody>
          <a:bodyPr/>
          <a:lstStyle/>
          <a:p>
            <a:r>
              <a:rPr lang="en-IN" altLang="en-US" sz="4400" b="1" dirty="0">
                <a:solidFill>
                  <a:srgbClr val="FFC000"/>
                </a:solidFill>
              </a:rPr>
              <a:t>Nested loops</a:t>
            </a:r>
            <a:endParaRPr lang="en-IN" dirty="0"/>
          </a:p>
        </p:txBody>
      </p:sp>
      <p:sp>
        <p:nvSpPr>
          <p:cNvPr id="3" name="Content Placeholder 2">
            <a:extLst>
              <a:ext uri="{FF2B5EF4-FFF2-40B4-BE49-F238E27FC236}">
                <a16:creationId xmlns:a16="http://schemas.microsoft.com/office/drawing/2014/main" id="{F219EE96-A4F5-48D9-8DC8-4AF6AB292B7C}"/>
              </a:ext>
            </a:extLst>
          </p:cNvPr>
          <p:cNvSpPr>
            <a:spLocks noGrp="1"/>
          </p:cNvSpPr>
          <p:nvPr>
            <p:ph idx="1"/>
          </p:nvPr>
        </p:nvSpPr>
        <p:spPr/>
        <p:txBody>
          <a:bodyPr>
            <a:normAutofit fontScale="85000" lnSpcReduction="20000"/>
          </a:bodyPr>
          <a:lstStyle/>
          <a:p>
            <a:pPr algn="just"/>
            <a:r>
              <a:rPr lang="en-IN" altLang="en-US" dirty="0"/>
              <a:t>The loop consists another loop is called nested loops. Any number of loops can be defined inside another loop, i.e., there is no restriction for defining any number of loops. </a:t>
            </a:r>
          </a:p>
          <a:p>
            <a:pPr algn="just"/>
            <a:r>
              <a:rPr lang="en-IN" altLang="en-US" dirty="0"/>
              <a:t>It has possibility to define any type of loop inside another loop; for example, we can define '</a:t>
            </a:r>
            <a:r>
              <a:rPr lang="en-IN" altLang="en-US" b="1" dirty="0"/>
              <a:t>while</a:t>
            </a:r>
            <a:r>
              <a:rPr lang="en-IN" altLang="en-US" dirty="0"/>
              <a:t>' loop inside a '</a:t>
            </a:r>
            <a:r>
              <a:rPr lang="en-IN" altLang="en-US" b="1" dirty="0"/>
              <a:t>for</a:t>
            </a:r>
            <a:r>
              <a:rPr lang="en-IN" altLang="en-US" dirty="0"/>
              <a:t>' loop.</a:t>
            </a:r>
          </a:p>
          <a:p>
            <a:pPr>
              <a:buFont typeface="Wingdings 2" panose="05020102010507070707" pitchFamily="18" charset="2"/>
              <a:buNone/>
            </a:pPr>
            <a:r>
              <a:rPr lang="en-IN" altLang="en-US" dirty="0"/>
              <a:t>Syntax for nested loops:</a:t>
            </a:r>
          </a:p>
          <a:p>
            <a:pPr>
              <a:buFont typeface="Wingdings 2" panose="05020102010507070707" pitchFamily="18" charset="2"/>
              <a:buNone/>
            </a:pPr>
            <a:r>
              <a:rPr lang="en-IN" altLang="en-US" dirty="0" err="1"/>
              <a:t>Outer_loop</a:t>
            </a:r>
            <a:r>
              <a:rPr lang="en-IN" altLang="en-US" dirty="0"/>
              <a:t>{</a:t>
            </a:r>
          </a:p>
          <a:p>
            <a:pPr>
              <a:buFont typeface="Wingdings 2" panose="05020102010507070707" pitchFamily="18" charset="2"/>
              <a:buNone/>
            </a:pPr>
            <a:r>
              <a:rPr lang="en-IN" altLang="en-US" dirty="0"/>
              <a:t>		</a:t>
            </a:r>
            <a:r>
              <a:rPr lang="en-IN" altLang="en-US" dirty="0" err="1"/>
              <a:t>inner_loop</a:t>
            </a:r>
            <a:r>
              <a:rPr lang="en-IN" altLang="en-US" dirty="0"/>
              <a:t>{</a:t>
            </a:r>
          </a:p>
          <a:p>
            <a:pPr>
              <a:buFont typeface="Wingdings 2" panose="05020102010507070707" pitchFamily="18" charset="2"/>
              <a:buNone/>
            </a:pPr>
            <a:r>
              <a:rPr lang="en-IN" altLang="en-US" dirty="0"/>
              <a:t>		//inner loop statements</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dirty="0"/>
              <a:t>		//outer loop statements</a:t>
            </a:r>
          </a:p>
          <a:p>
            <a:pPr>
              <a:buFont typeface="Wingdings 2" panose="05020102010507070707" pitchFamily="18" charset="2"/>
              <a:buNone/>
            </a:pPr>
            <a:r>
              <a:rPr lang="en-IN" altLang="en-US" dirty="0"/>
              <a:t>}</a:t>
            </a:r>
          </a:p>
        </p:txBody>
      </p:sp>
    </p:spTree>
    <p:extLst>
      <p:ext uri="{BB962C8B-B14F-4D97-AF65-F5344CB8AC3E}">
        <p14:creationId xmlns:p14="http://schemas.microsoft.com/office/powerpoint/2010/main" val="119449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F23F-249D-414F-95C6-5E0046AEDBC5}"/>
              </a:ext>
            </a:extLst>
          </p:cNvPr>
          <p:cNvSpPr>
            <a:spLocks noGrp="1"/>
          </p:cNvSpPr>
          <p:nvPr>
            <p:ph type="title"/>
          </p:nvPr>
        </p:nvSpPr>
        <p:spPr/>
        <p:txBody>
          <a:bodyPr/>
          <a:lstStyle/>
          <a:p>
            <a:r>
              <a:rPr lang="en-IN" altLang="en-US" sz="4400" b="1" dirty="0">
                <a:solidFill>
                  <a:srgbClr val="FFC000"/>
                </a:solidFill>
              </a:rPr>
              <a:t>Tokens - constants</a:t>
            </a:r>
            <a:endParaRPr lang="en-IN" dirty="0"/>
          </a:p>
        </p:txBody>
      </p:sp>
      <p:sp>
        <p:nvSpPr>
          <p:cNvPr id="3" name="Content Placeholder 2">
            <a:extLst>
              <a:ext uri="{FF2B5EF4-FFF2-40B4-BE49-F238E27FC236}">
                <a16:creationId xmlns:a16="http://schemas.microsoft.com/office/drawing/2014/main" id="{3B98F880-77AC-4CEA-A5F1-6F77CBFF372B}"/>
              </a:ext>
            </a:extLst>
          </p:cNvPr>
          <p:cNvSpPr>
            <a:spLocks noGrp="1"/>
          </p:cNvSpPr>
          <p:nvPr>
            <p:ph idx="1"/>
          </p:nvPr>
        </p:nvSpPr>
        <p:spPr>
          <a:xfrm>
            <a:off x="838200" y="1825624"/>
            <a:ext cx="10515600" cy="4431337"/>
          </a:xfrm>
        </p:spPr>
        <p:txBody>
          <a:bodyPr>
            <a:normAutofit fontScale="92500" lnSpcReduction="10000"/>
          </a:bodyPr>
          <a:lstStyle/>
          <a:p>
            <a:r>
              <a:rPr lang="en-IN" altLang="en-US" dirty="0"/>
              <a:t>A constant is a value assigned to the particular variable which will remain the same throughout the program.</a:t>
            </a:r>
          </a:p>
          <a:p>
            <a:r>
              <a:rPr lang="en-IN" altLang="en-US" dirty="0"/>
              <a:t>There are two different ways to define constants in c programming: </a:t>
            </a:r>
          </a:p>
          <a:p>
            <a:pPr>
              <a:buFont typeface="Wingdings 2" panose="05020102010507070707" pitchFamily="18" charset="2"/>
              <a:buNone/>
            </a:pPr>
            <a:r>
              <a:rPr lang="en-IN" altLang="en-US" dirty="0"/>
              <a:t>		1. using </a:t>
            </a:r>
            <a:r>
              <a:rPr lang="en-IN" altLang="en-US" dirty="0" err="1"/>
              <a:t>const</a:t>
            </a:r>
            <a:r>
              <a:rPr lang="en-IN" altLang="en-US" dirty="0"/>
              <a:t> keyword</a:t>
            </a:r>
          </a:p>
          <a:p>
            <a:pPr>
              <a:buFont typeface="Wingdings 2" panose="05020102010507070707" pitchFamily="18" charset="2"/>
              <a:buNone/>
            </a:pPr>
            <a:r>
              <a:rPr lang="en-IN" altLang="en-US" dirty="0"/>
              <a:t>		2. using #define pre-processor</a:t>
            </a:r>
          </a:p>
          <a:p>
            <a:pPr>
              <a:buFont typeface="Wingdings 2" panose="05020102010507070707" pitchFamily="18" charset="2"/>
              <a:buNone/>
            </a:pPr>
            <a:r>
              <a:rPr lang="en-IN" altLang="en-US" dirty="0"/>
              <a:t>Syntax:</a:t>
            </a:r>
          </a:p>
          <a:p>
            <a:pPr>
              <a:buFont typeface="Wingdings 2" panose="05020102010507070707" pitchFamily="18" charset="2"/>
              <a:buNone/>
            </a:pPr>
            <a:r>
              <a:rPr lang="en-IN" altLang="en-US" dirty="0"/>
              <a:t>      </a:t>
            </a:r>
            <a:r>
              <a:rPr lang="en-IN" altLang="en-US" dirty="0" err="1"/>
              <a:t>const</a:t>
            </a:r>
            <a:r>
              <a:rPr lang="en-IN" altLang="en-US" dirty="0"/>
              <a:t> </a:t>
            </a:r>
            <a:r>
              <a:rPr lang="en-IN" altLang="en-US" dirty="0" err="1"/>
              <a:t>data_type</a:t>
            </a:r>
            <a:r>
              <a:rPr lang="en-IN" altLang="en-US" dirty="0"/>
              <a:t> </a:t>
            </a:r>
            <a:r>
              <a:rPr lang="en-IN" altLang="en-US" dirty="0" err="1"/>
              <a:t>variable_name</a:t>
            </a:r>
            <a:r>
              <a:rPr lang="en-IN" altLang="en-US" dirty="0"/>
              <a:t>=value;   (or)	#define PI 3.14;</a:t>
            </a:r>
          </a:p>
          <a:p>
            <a:pPr>
              <a:buFont typeface="Wingdings 2" panose="05020102010507070707" pitchFamily="18" charset="2"/>
              <a:buNone/>
            </a:pPr>
            <a:r>
              <a:rPr lang="en-IN" altLang="en-US" dirty="0"/>
              <a:t>Example: </a:t>
            </a:r>
          </a:p>
          <a:p>
            <a:pPr>
              <a:buFont typeface="Wingdings 2" panose="05020102010507070707" pitchFamily="18" charset="2"/>
              <a:buNone/>
            </a:pPr>
            <a:r>
              <a:rPr lang="en-IN" altLang="en-US" dirty="0"/>
              <a:t>		</a:t>
            </a:r>
            <a:r>
              <a:rPr lang="en-IN" altLang="en-US" dirty="0" err="1"/>
              <a:t>const</a:t>
            </a:r>
            <a:r>
              <a:rPr lang="en-IN" altLang="en-US" dirty="0"/>
              <a:t> float PI = 3.142;</a:t>
            </a:r>
          </a:p>
          <a:p>
            <a:pPr>
              <a:buFont typeface="Wingdings 2" panose="05020102010507070707" pitchFamily="18" charset="2"/>
              <a:buNone/>
            </a:pPr>
            <a:r>
              <a:rPr lang="en-IN" altLang="en-US" dirty="0"/>
              <a:t>		</a:t>
            </a:r>
            <a:r>
              <a:rPr lang="en-IN" altLang="en-US" dirty="0" err="1"/>
              <a:t>const</a:t>
            </a:r>
            <a:r>
              <a:rPr lang="en-IN" altLang="en-US" dirty="0"/>
              <a:t> int a=10;</a:t>
            </a:r>
          </a:p>
        </p:txBody>
      </p:sp>
    </p:spTree>
    <p:extLst>
      <p:ext uri="{BB962C8B-B14F-4D97-AF65-F5344CB8AC3E}">
        <p14:creationId xmlns:p14="http://schemas.microsoft.com/office/powerpoint/2010/main" val="16959448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A6A4-D29E-4594-B951-01CAFECA0C58}"/>
              </a:ext>
            </a:extLst>
          </p:cNvPr>
          <p:cNvSpPr>
            <a:spLocks noGrp="1"/>
          </p:cNvSpPr>
          <p:nvPr>
            <p:ph type="title"/>
          </p:nvPr>
        </p:nvSpPr>
        <p:spPr/>
        <p:txBody>
          <a:bodyPr/>
          <a:lstStyle/>
          <a:p>
            <a:r>
              <a:rPr lang="en-IN" altLang="en-US" sz="4400" b="1" dirty="0">
                <a:solidFill>
                  <a:srgbClr val="FFC000"/>
                </a:solidFill>
              </a:rPr>
              <a:t>Nested for loop</a:t>
            </a:r>
            <a:endParaRPr lang="en-IN" dirty="0"/>
          </a:p>
        </p:txBody>
      </p:sp>
      <p:sp>
        <p:nvSpPr>
          <p:cNvPr id="3" name="Content Placeholder 2">
            <a:extLst>
              <a:ext uri="{FF2B5EF4-FFF2-40B4-BE49-F238E27FC236}">
                <a16:creationId xmlns:a16="http://schemas.microsoft.com/office/drawing/2014/main" id="{173E8169-597D-4EC6-84AF-6E89DC00131F}"/>
              </a:ext>
            </a:extLst>
          </p:cNvPr>
          <p:cNvSpPr>
            <a:spLocks noGrp="1"/>
          </p:cNvSpPr>
          <p:nvPr>
            <p:ph idx="1"/>
          </p:nvPr>
        </p:nvSpPr>
        <p:spPr/>
        <p:txBody>
          <a:bodyPr>
            <a:normAutofit fontScale="92500" lnSpcReduction="20000"/>
          </a:bodyPr>
          <a:lstStyle/>
          <a:p>
            <a:pPr>
              <a:buFont typeface="Wingdings 2" panose="05020102010507070707" pitchFamily="18" charset="2"/>
              <a:buNone/>
            </a:pPr>
            <a:r>
              <a:rPr lang="en-IN" altLang="en-US" b="1" dirty="0"/>
              <a:t>Syntax for nested for loop:</a:t>
            </a:r>
          </a:p>
          <a:p>
            <a:pPr>
              <a:buFont typeface="Wingdings 2" panose="05020102010507070707" pitchFamily="18" charset="2"/>
              <a:buNone/>
            </a:pPr>
            <a:endParaRPr lang="en-IN" altLang="en-US" b="1" dirty="0"/>
          </a:p>
          <a:p>
            <a:pPr>
              <a:buFont typeface="Wingdings 2" panose="05020102010507070707" pitchFamily="18" charset="2"/>
              <a:buNone/>
            </a:pPr>
            <a:r>
              <a:rPr lang="en-IN" altLang="en-US" b="1" dirty="0"/>
              <a:t>for</a:t>
            </a:r>
            <a:r>
              <a:rPr lang="en-IN" altLang="en-US" dirty="0"/>
              <a:t> (initialization; condition; increment/decrement)   </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dirty="0"/>
              <a:t>    </a:t>
            </a:r>
            <a:r>
              <a:rPr lang="en-IN" altLang="en-US" b="1" dirty="0"/>
              <a:t>for</a:t>
            </a:r>
            <a:r>
              <a:rPr lang="en-IN" altLang="en-US" dirty="0"/>
              <a:t>(initialization; condition; increment/decrement)  </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 inner loop statements.  </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 outer loop statements.  </a:t>
            </a:r>
          </a:p>
          <a:p>
            <a:pPr>
              <a:buFont typeface="Wingdings 2" panose="05020102010507070707" pitchFamily="18" charset="2"/>
              <a:buNone/>
            </a:pPr>
            <a:r>
              <a:rPr lang="en-IN" altLang="en-US" dirty="0"/>
              <a:t>}  </a:t>
            </a:r>
          </a:p>
          <a:p>
            <a:endParaRPr lang="en-IN" altLang="en-US" dirty="0"/>
          </a:p>
          <a:p>
            <a:endParaRPr lang="en-IN" dirty="0"/>
          </a:p>
        </p:txBody>
      </p:sp>
    </p:spTree>
    <p:extLst>
      <p:ext uri="{BB962C8B-B14F-4D97-AF65-F5344CB8AC3E}">
        <p14:creationId xmlns:p14="http://schemas.microsoft.com/office/powerpoint/2010/main" val="16972394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6A81-2C61-4254-9EFE-C708B25C3944}"/>
              </a:ext>
            </a:extLst>
          </p:cNvPr>
          <p:cNvSpPr>
            <a:spLocks noGrp="1"/>
          </p:cNvSpPr>
          <p:nvPr>
            <p:ph type="title"/>
          </p:nvPr>
        </p:nvSpPr>
        <p:spPr/>
        <p:txBody>
          <a:bodyPr/>
          <a:lstStyle/>
          <a:p>
            <a:r>
              <a:rPr lang="en-IN" altLang="en-US" sz="4400" b="1" dirty="0">
                <a:solidFill>
                  <a:srgbClr val="FFC000"/>
                </a:solidFill>
              </a:rPr>
              <a:t>Example </a:t>
            </a:r>
            <a:endParaRPr lang="en-IN" dirty="0"/>
          </a:p>
        </p:txBody>
      </p:sp>
      <p:sp>
        <p:nvSpPr>
          <p:cNvPr id="3" name="Content Placeholder 2">
            <a:extLst>
              <a:ext uri="{FF2B5EF4-FFF2-40B4-BE49-F238E27FC236}">
                <a16:creationId xmlns:a16="http://schemas.microsoft.com/office/drawing/2014/main" id="{8587908E-BB34-456C-BB03-A36E40C50F64}"/>
              </a:ext>
            </a:extLst>
          </p:cNvPr>
          <p:cNvSpPr>
            <a:spLocks noGrp="1"/>
          </p:cNvSpPr>
          <p:nvPr>
            <p:ph idx="1"/>
          </p:nvPr>
        </p:nvSpPr>
        <p:spPr/>
        <p:txBody>
          <a:bodyPr/>
          <a:lstStyle/>
          <a:p>
            <a:endParaRPr lang="en-IN"/>
          </a:p>
        </p:txBody>
      </p:sp>
      <p:pic>
        <p:nvPicPr>
          <p:cNvPr id="4" name="Picture 6">
            <a:extLst>
              <a:ext uri="{FF2B5EF4-FFF2-40B4-BE49-F238E27FC236}">
                <a16:creationId xmlns:a16="http://schemas.microsoft.com/office/drawing/2014/main" id="{F7D7379E-F699-4633-BA27-143A625C8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436688"/>
            <a:ext cx="6062663"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a16="http://schemas.microsoft.com/office/drawing/2014/main" id="{7C443FAA-3BEB-4A57-8DDC-479F4B0A3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4575" y="2181225"/>
            <a:ext cx="3738563"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4273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93F8-871C-4FCE-8C56-99BB31CB68F4}"/>
              </a:ext>
            </a:extLst>
          </p:cNvPr>
          <p:cNvSpPr>
            <a:spLocks noGrp="1"/>
          </p:cNvSpPr>
          <p:nvPr>
            <p:ph type="title"/>
          </p:nvPr>
        </p:nvSpPr>
        <p:spPr/>
        <p:txBody>
          <a:bodyPr/>
          <a:lstStyle/>
          <a:p>
            <a:r>
              <a:rPr lang="en-IN" altLang="en-US" sz="4400" b="1" dirty="0">
                <a:solidFill>
                  <a:srgbClr val="FFC000"/>
                </a:solidFill>
              </a:rPr>
              <a:t>Nested while loop</a:t>
            </a:r>
            <a:endParaRPr lang="en-IN" dirty="0"/>
          </a:p>
        </p:txBody>
      </p:sp>
      <p:sp>
        <p:nvSpPr>
          <p:cNvPr id="3" name="Content Placeholder 2">
            <a:extLst>
              <a:ext uri="{FF2B5EF4-FFF2-40B4-BE49-F238E27FC236}">
                <a16:creationId xmlns:a16="http://schemas.microsoft.com/office/drawing/2014/main" id="{1CD63EC9-AAEA-4E97-8ED6-AC4394F5333F}"/>
              </a:ext>
            </a:extLst>
          </p:cNvPr>
          <p:cNvSpPr>
            <a:spLocks noGrp="1"/>
          </p:cNvSpPr>
          <p:nvPr>
            <p:ph idx="1"/>
          </p:nvPr>
        </p:nvSpPr>
        <p:spPr/>
        <p:txBody>
          <a:bodyPr>
            <a:normAutofit fontScale="92500" lnSpcReduction="20000"/>
          </a:bodyPr>
          <a:lstStyle/>
          <a:p>
            <a:pPr>
              <a:buFont typeface="Wingdings 2" panose="05020102010507070707" pitchFamily="18" charset="2"/>
              <a:buNone/>
            </a:pPr>
            <a:r>
              <a:rPr lang="en-IN" altLang="en-US" b="1" dirty="0"/>
              <a:t>Syntax for nested while loop:</a:t>
            </a:r>
          </a:p>
          <a:p>
            <a:pPr>
              <a:buFont typeface="Wingdings 2" panose="05020102010507070707" pitchFamily="18" charset="2"/>
              <a:buNone/>
            </a:pPr>
            <a:endParaRPr lang="en-IN" altLang="en-US" b="1" dirty="0"/>
          </a:p>
          <a:p>
            <a:pPr>
              <a:buFont typeface="Wingdings 2" panose="05020102010507070707" pitchFamily="18" charset="2"/>
              <a:buNone/>
            </a:pPr>
            <a:r>
              <a:rPr lang="en-IN" altLang="en-US" b="1" dirty="0"/>
              <a:t>while</a:t>
            </a:r>
            <a:r>
              <a:rPr lang="en-IN" altLang="en-US" dirty="0"/>
              <a:t>(condition)  </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dirty="0"/>
              <a:t>    </a:t>
            </a:r>
            <a:r>
              <a:rPr lang="en-IN" altLang="en-US" b="1" dirty="0"/>
              <a:t>while</a:t>
            </a:r>
            <a:r>
              <a:rPr lang="en-IN" altLang="en-US" dirty="0"/>
              <a:t>(condition)  </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 inner loop statements.  </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outer loop statements.  </a:t>
            </a:r>
          </a:p>
          <a:p>
            <a:pPr>
              <a:buFont typeface="Wingdings 2" panose="05020102010507070707" pitchFamily="18" charset="2"/>
              <a:buNone/>
            </a:pPr>
            <a:r>
              <a:rPr lang="en-IN" altLang="en-US" dirty="0"/>
              <a:t>}  </a:t>
            </a:r>
          </a:p>
          <a:p>
            <a:endParaRPr lang="en-IN" altLang="en-US" dirty="0"/>
          </a:p>
          <a:p>
            <a:endParaRPr lang="en-IN" dirty="0"/>
          </a:p>
        </p:txBody>
      </p:sp>
    </p:spTree>
    <p:extLst>
      <p:ext uri="{BB962C8B-B14F-4D97-AF65-F5344CB8AC3E}">
        <p14:creationId xmlns:p14="http://schemas.microsoft.com/office/powerpoint/2010/main" val="40502610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B5AA-CAB7-4FA2-A07A-26D7700C0817}"/>
              </a:ext>
            </a:extLst>
          </p:cNvPr>
          <p:cNvSpPr>
            <a:spLocks noGrp="1"/>
          </p:cNvSpPr>
          <p:nvPr>
            <p:ph type="title"/>
          </p:nvPr>
        </p:nvSpPr>
        <p:spPr/>
        <p:txBody>
          <a:bodyPr/>
          <a:lstStyle/>
          <a:p>
            <a:r>
              <a:rPr lang="en-IN" altLang="en-US" sz="4400" b="1" dirty="0">
                <a:solidFill>
                  <a:srgbClr val="FFC000"/>
                </a:solidFill>
              </a:rPr>
              <a:t>Example</a:t>
            </a:r>
            <a:endParaRPr lang="en-IN" dirty="0"/>
          </a:p>
        </p:txBody>
      </p:sp>
      <p:sp>
        <p:nvSpPr>
          <p:cNvPr id="3" name="Content Placeholder 2">
            <a:extLst>
              <a:ext uri="{FF2B5EF4-FFF2-40B4-BE49-F238E27FC236}">
                <a16:creationId xmlns:a16="http://schemas.microsoft.com/office/drawing/2014/main" id="{DDA2449E-1809-4F11-9503-938DEE891CA9}"/>
              </a:ext>
            </a:extLst>
          </p:cNvPr>
          <p:cNvSpPr>
            <a:spLocks noGrp="1"/>
          </p:cNvSpPr>
          <p:nvPr>
            <p:ph idx="1"/>
          </p:nvPr>
        </p:nvSpPr>
        <p:spPr/>
        <p:txBody>
          <a:bodyPr/>
          <a:lstStyle/>
          <a:p>
            <a:endParaRPr lang="en-IN"/>
          </a:p>
        </p:txBody>
      </p:sp>
      <p:pic>
        <p:nvPicPr>
          <p:cNvPr id="4" name="Picture 2">
            <a:extLst>
              <a:ext uri="{FF2B5EF4-FFF2-40B4-BE49-F238E27FC236}">
                <a16:creationId xmlns:a16="http://schemas.microsoft.com/office/drawing/2014/main" id="{89CB3DB6-DA64-4938-B76B-96E67BC53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5" y="1541463"/>
            <a:ext cx="5380038"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E8E8C94C-510D-41A3-BEDB-9EF8AFB06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425" y="2282825"/>
            <a:ext cx="3460750"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6477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A186-0BC9-4BDD-93CF-0982632DDBF1}"/>
              </a:ext>
            </a:extLst>
          </p:cNvPr>
          <p:cNvSpPr>
            <a:spLocks noGrp="1"/>
          </p:cNvSpPr>
          <p:nvPr>
            <p:ph type="title"/>
          </p:nvPr>
        </p:nvSpPr>
        <p:spPr/>
        <p:txBody>
          <a:bodyPr/>
          <a:lstStyle/>
          <a:p>
            <a:r>
              <a:rPr lang="en-IN" altLang="en-US" sz="4400" b="1" dirty="0">
                <a:solidFill>
                  <a:srgbClr val="FFC000"/>
                </a:solidFill>
              </a:rPr>
              <a:t>Nested do while </a:t>
            </a:r>
            <a:endParaRPr lang="en-IN" dirty="0"/>
          </a:p>
        </p:txBody>
      </p:sp>
      <p:sp>
        <p:nvSpPr>
          <p:cNvPr id="3" name="Content Placeholder 2">
            <a:extLst>
              <a:ext uri="{FF2B5EF4-FFF2-40B4-BE49-F238E27FC236}">
                <a16:creationId xmlns:a16="http://schemas.microsoft.com/office/drawing/2014/main" id="{CF9B84AC-659C-4EAF-A54D-97858B1B0D0C}"/>
              </a:ext>
            </a:extLst>
          </p:cNvPr>
          <p:cNvSpPr>
            <a:spLocks noGrp="1"/>
          </p:cNvSpPr>
          <p:nvPr>
            <p:ph idx="1"/>
          </p:nvPr>
        </p:nvSpPr>
        <p:spPr/>
        <p:txBody>
          <a:bodyPr>
            <a:normAutofit fontScale="92500" lnSpcReduction="20000"/>
          </a:bodyPr>
          <a:lstStyle/>
          <a:p>
            <a:pPr>
              <a:buFont typeface="Wingdings 2" panose="05020102010507070707" pitchFamily="18" charset="2"/>
              <a:buNone/>
            </a:pPr>
            <a:r>
              <a:rPr lang="en-IN" altLang="en-US" b="1" dirty="0"/>
              <a:t>Syntax for do while loop:</a:t>
            </a:r>
          </a:p>
          <a:p>
            <a:pPr>
              <a:buFont typeface="Wingdings 2" panose="05020102010507070707" pitchFamily="18" charset="2"/>
              <a:buNone/>
            </a:pPr>
            <a:endParaRPr lang="en-IN" altLang="en-US" b="1" dirty="0"/>
          </a:p>
          <a:p>
            <a:pPr>
              <a:buFont typeface="Wingdings 2" panose="05020102010507070707" pitchFamily="18" charset="2"/>
              <a:buNone/>
            </a:pPr>
            <a:r>
              <a:rPr lang="en-IN" altLang="en-US" b="1" dirty="0"/>
              <a:t>do</a:t>
            </a:r>
            <a:r>
              <a:rPr lang="en-IN" altLang="en-US" dirty="0"/>
              <a:t>  </a:t>
            </a:r>
          </a:p>
          <a:p>
            <a:pPr>
              <a:buFont typeface="Wingdings 2" panose="05020102010507070707" pitchFamily="18" charset="2"/>
              <a:buNone/>
            </a:pPr>
            <a:r>
              <a:rPr lang="en-IN" altLang="en-US" dirty="0"/>
              <a:t>{  </a:t>
            </a:r>
          </a:p>
          <a:p>
            <a:pPr>
              <a:buFont typeface="Wingdings 2" panose="05020102010507070707" pitchFamily="18" charset="2"/>
              <a:buNone/>
            </a:pPr>
            <a:r>
              <a:rPr lang="en-IN" altLang="en-US" dirty="0"/>
              <a:t>   </a:t>
            </a:r>
            <a:r>
              <a:rPr lang="en-IN" altLang="en-US" b="1" dirty="0"/>
              <a:t>do</a:t>
            </a:r>
            <a:r>
              <a:rPr lang="en-IN" altLang="en-US" dirty="0"/>
              <a:t>  </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 inner loop statements.  </a:t>
            </a:r>
          </a:p>
          <a:p>
            <a:pPr>
              <a:buFont typeface="Wingdings 2" panose="05020102010507070707" pitchFamily="18" charset="2"/>
              <a:buNone/>
            </a:pPr>
            <a:r>
              <a:rPr lang="en-IN" altLang="en-US" dirty="0"/>
              <a:t>   }</a:t>
            </a:r>
            <a:r>
              <a:rPr lang="en-IN" altLang="en-US" b="1" dirty="0"/>
              <a:t>while</a:t>
            </a:r>
            <a:r>
              <a:rPr lang="en-IN" altLang="en-US" dirty="0"/>
              <a:t>(condition);  </a:t>
            </a:r>
          </a:p>
          <a:p>
            <a:pPr>
              <a:buFont typeface="Wingdings 2" panose="05020102010507070707" pitchFamily="18" charset="2"/>
              <a:buNone/>
            </a:pPr>
            <a:r>
              <a:rPr lang="en-IN" altLang="en-US" dirty="0"/>
              <a:t>// outer loop statements.  </a:t>
            </a:r>
          </a:p>
          <a:p>
            <a:pPr>
              <a:buFont typeface="Wingdings 2" panose="05020102010507070707" pitchFamily="18" charset="2"/>
              <a:buNone/>
            </a:pPr>
            <a:r>
              <a:rPr lang="en-IN" altLang="en-US" dirty="0"/>
              <a:t>}</a:t>
            </a:r>
            <a:r>
              <a:rPr lang="en-IN" altLang="en-US" b="1" dirty="0"/>
              <a:t>while</a:t>
            </a:r>
            <a:r>
              <a:rPr lang="en-IN" altLang="en-US" dirty="0"/>
              <a:t>(condition);  </a:t>
            </a:r>
          </a:p>
        </p:txBody>
      </p:sp>
    </p:spTree>
    <p:extLst>
      <p:ext uri="{BB962C8B-B14F-4D97-AF65-F5344CB8AC3E}">
        <p14:creationId xmlns:p14="http://schemas.microsoft.com/office/powerpoint/2010/main" val="14832875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925C-BE96-432C-8F8C-D63C72F8CDB2}"/>
              </a:ext>
            </a:extLst>
          </p:cNvPr>
          <p:cNvSpPr>
            <a:spLocks noGrp="1"/>
          </p:cNvSpPr>
          <p:nvPr>
            <p:ph type="title"/>
          </p:nvPr>
        </p:nvSpPr>
        <p:spPr/>
        <p:txBody>
          <a:bodyPr/>
          <a:lstStyle/>
          <a:p>
            <a:r>
              <a:rPr lang="en-IN" altLang="en-US" sz="4400" b="1" dirty="0">
                <a:solidFill>
                  <a:srgbClr val="FFC000"/>
                </a:solidFill>
              </a:rPr>
              <a:t>Example</a:t>
            </a:r>
            <a:endParaRPr lang="en-IN" dirty="0"/>
          </a:p>
        </p:txBody>
      </p:sp>
      <p:sp>
        <p:nvSpPr>
          <p:cNvPr id="3" name="Content Placeholder 2">
            <a:extLst>
              <a:ext uri="{FF2B5EF4-FFF2-40B4-BE49-F238E27FC236}">
                <a16:creationId xmlns:a16="http://schemas.microsoft.com/office/drawing/2014/main" id="{735BBECE-1A1C-4048-988D-4A068F2DC674}"/>
              </a:ext>
            </a:extLst>
          </p:cNvPr>
          <p:cNvSpPr>
            <a:spLocks noGrp="1"/>
          </p:cNvSpPr>
          <p:nvPr>
            <p:ph idx="1"/>
          </p:nvPr>
        </p:nvSpPr>
        <p:spPr/>
        <p:txBody>
          <a:bodyPr/>
          <a:lstStyle/>
          <a:p>
            <a:endParaRPr lang="en-IN"/>
          </a:p>
        </p:txBody>
      </p:sp>
      <p:pic>
        <p:nvPicPr>
          <p:cNvPr id="4" name="Picture 2">
            <a:extLst>
              <a:ext uri="{FF2B5EF4-FFF2-40B4-BE49-F238E27FC236}">
                <a16:creationId xmlns:a16="http://schemas.microsoft.com/office/drawing/2014/main" id="{FF170931-42F5-436D-89E6-410734F24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 y="1476375"/>
            <a:ext cx="6065838"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706D5B20-C052-409B-8194-30DFC5AB5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9163" y="2024063"/>
            <a:ext cx="3990975"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61992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15AD-B7E9-4265-9208-7599CB45111E}"/>
              </a:ext>
            </a:extLst>
          </p:cNvPr>
          <p:cNvSpPr>
            <a:spLocks noGrp="1"/>
          </p:cNvSpPr>
          <p:nvPr>
            <p:ph type="title"/>
          </p:nvPr>
        </p:nvSpPr>
        <p:spPr/>
        <p:txBody>
          <a:bodyPr/>
          <a:lstStyle/>
          <a:p>
            <a:r>
              <a:rPr lang="en-IN" altLang="en-US" sz="4400" b="1" dirty="0">
                <a:solidFill>
                  <a:srgbClr val="FFC000"/>
                </a:solidFill>
              </a:rPr>
              <a:t>Break statement in C</a:t>
            </a:r>
            <a:endParaRPr lang="en-IN" dirty="0"/>
          </a:p>
        </p:txBody>
      </p:sp>
      <p:sp>
        <p:nvSpPr>
          <p:cNvPr id="3" name="Content Placeholder 2">
            <a:extLst>
              <a:ext uri="{FF2B5EF4-FFF2-40B4-BE49-F238E27FC236}">
                <a16:creationId xmlns:a16="http://schemas.microsoft.com/office/drawing/2014/main" id="{5D5D9D28-B1AC-4BCD-A4E8-B4C6B17DB4E3}"/>
              </a:ext>
            </a:extLst>
          </p:cNvPr>
          <p:cNvSpPr>
            <a:spLocks noGrp="1"/>
          </p:cNvSpPr>
          <p:nvPr>
            <p:ph idx="1"/>
          </p:nvPr>
        </p:nvSpPr>
        <p:spPr/>
        <p:txBody>
          <a:bodyPr>
            <a:normAutofit fontScale="92500" lnSpcReduction="20000"/>
          </a:bodyPr>
          <a:lstStyle/>
          <a:p>
            <a:r>
              <a:rPr lang="en-IN" altLang="en-US" dirty="0"/>
              <a:t>Break statement is used to break the process of a loop (while, do while and for) and switch case.</a:t>
            </a:r>
          </a:p>
          <a:p>
            <a:pPr>
              <a:buFont typeface="Wingdings 2" panose="05020102010507070707" pitchFamily="18" charset="2"/>
              <a:buNone/>
            </a:pPr>
            <a:r>
              <a:rPr lang="en-IN" altLang="en-US" dirty="0"/>
              <a:t>    Syntax: break;</a:t>
            </a:r>
          </a:p>
          <a:p>
            <a:pPr>
              <a:buFont typeface="Wingdings 2" panose="05020102010507070707" pitchFamily="18" charset="2"/>
              <a:buNone/>
            </a:pPr>
            <a:r>
              <a:rPr lang="en-IN" altLang="en-US" dirty="0"/>
              <a:t>Break statement in while loop:		    Break statement in for loop:</a:t>
            </a:r>
          </a:p>
          <a:p>
            <a:pPr>
              <a:buFont typeface="Wingdings 2" panose="05020102010507070707" pitchFamily="18" charset="2"/>
              <a:buNone/>
            </a:pPr>
            <a:r>
              <a:rPr lang="en-IN" altLang="en-US" dirty="0"/>
              <a:t>    while(condition)      			       for(initial; condition; </a:t>
            </a:r>
            <a:r>
              <a:rPr lang="en-IN" altLang="en-US" dirty="0" err="1"/>
              <a:t>inc</a:t>
            </a:r>
            <a:r>
              <a:rPr lang="en-IN" altLang="en-US" dirty="0"/>
              <a:t>/dec)</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if(condition)						if(condition)</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break;							break;</a:t>
            </a:r>
          </a:p>
          <a:p>
            <a:pPr>
              <a:buFont typeface="Wingdings 2" panose="05020102010507070707" pitchFamily="18" charset="2"/>
              <a:buNone/>
            </a:pPr>
            <a:r>
              <a:rPr lang="en-IN" altLang="en-US" dirty="0"/>
              <a:t>        }								}</a:t>
            </a:r>
          </a:p>
          <a:p>
            <a:pPr>
              <a:buFont typeface="Wingdings 2" panose="05020102010507070707" pitchFamily="18" charset="2"/>
              <a:buNone/>
            </a:pPr>
            <a:r>
              <a:rPr lang="en-IN" altLang="en-US" dirty="0"/>
              <a:t>    }							}</a:t>
            </a:r>
          </a:p>
          <a:p>
            <a:endParaRPr lang="en-IN" dirty="0"/>
          </a:p>
        </p:txBody>
      </p:sp>
    </p:spTree>
    <p:extLst>
      <p:ext uri="{BB962C8B-B14F-4D97-AF65-F5344CB8AC3E}">
        <p14:creationId xmlns:p14="http://schemas.microsoft.com/office/powerpoint/2010/main" val="12036767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9FD2-CE97-4229-B2A6-984A48E8D13C}"/>
              </a:ext>
            </a:extLst>
          </p:cNvPr>
          <p:cNvSpPr>
            <a:spLocks noGrp="1"/>
          </p:cNvSpPr>
          <p:nvPr>
            <p:ph type="title"/>
          </p:nvPr>
        </p:nvSpPr>
        <p:spPr/>
        <p:txBody>
          <a:bodyPr/>
          <a:lstStyle/>
          <a:p>
            <a:r>
              <a:rPr lang="en-IN" altLang="en-US" sz="4400" b="1" dirty="0">
                <a:solidFill>
                  <a:srgbClr val="FFC000"/>
                </a:solidFill>
              </a:rPr>
              <a:t>Examples </a:t>
            </a:r>
            <a:endParaRPr lang="en-IN" dirty="0"/>
          </a:p>
        </p:txBody>
      </p:sp>
      <p:pic>
        <p:nvPicPr>
          <p:cNvPr id="4" name="Picture 2">
            <a:extLst>
              <a:ext uri="{FF2B5EF4-FFF2-40B4-BE49-F238E27FC236}">
                <a16:creationId xmlns:a16="http://schemas.microsoft.com/office/drawing/2014/main" id="{BE37282F-FDBE-43F1-B715-754193B95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1411288"/>
            <a:ext cx="5146675"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7806C52A-5671-421B-8454-61E56AFDE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88" y="1449388"/>
            <a:ext cx="5081587" cy="506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09014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0333-B53C-47DB-A9DF-B01F4E7D06B7}"/>
              </a:ext>
            </a:extLst>
          </p:cNvPr>
          <p:cNvSpPr>
            <a:spLocks noGrp="1"/>
          </p:cNvSpPr>
          <p:nvPr>
            <p:ph type="title"/>
          </p:nvPr>
        </p:nvSpPr>
        <p:spPr/>
        <p:txBody>
          <a:bodyPr/>
          <a:lstStyle/>
          <a:p>
            <a:r>
              <a:rPr lang="en-IN" altLang="en-US" sz="4400" b="1" dirty="0">
                <a:solidFill>
                  <a:srgbClr val="FFC000"/>
                </a:solidFill>
              </a:rPr>
              <a:t>Examples </a:t>
            </a:r>
            <a:endParaRPr lang="en-IN" dirty="0"/>
          </a:p>
        </p:txBody>
      </p:sp>
      <p:pic>
        <p:nvPicPr>
          <p:cNvPr id="4" name="Picture 2">
            <a:extLst>
              <a:ext uri="{FF2B5EF4-FFF2-40B4-BE49-F238E27FC236}">
                <a16:creationId xmlns:a16="http://schemas.microsoft.com/office/drawing/2014/main" id="{1A09418A-BE07-4235-98F6-82D7A3E8D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1406525"/>
            <a:ext cx="71056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31393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EEA9-964B-4B62-96AC-20F82CEE6DCF}"/>
              </a:ext>
            </a:extLst>
          </p:cNvPr>
          <p:cNvSpPr>
            <a:spLocks noGrp="1"/>
          </p:cNvSpPr>
          <p:nvPr>
            <p:ph type="title"/>
          </p:nvPr>
        </p:nvSpPr>
        <p:spPr/>
        <p:txBody>
          <a:bodyPr/>
          <a:lstStyle/>
          <a:p>
            <a:r>
              <a:rPr lang="en-IN" altLang="en-US" sz="4400" b="1" dirty="0">
                <a:solidFill>
                  <a:srgbClr val="FFC000"/>
                </a:solidFill>
              </a:rPr>
              <a:t>Continue statement in C</a:t>
            </a:r>
            <a:endParaRPr lang="en-IN" dirty="0"/>
          </a:p>
        </p:txBody>
      </p:sp>
      <p:sp>
        <p:nvSpPr>
          <p:cNvPr id="3" name="Content Placeholder 2">
            <a:extLst>
              <a:ext uri="{FF2B5EF4-FFF2-40B4-BE49-F238E27FC236}">
                <a16:creationId xmlns:a16="http://schemas.microsoft.com/office/drawing/2014/main" id="{332A2238-55F2-498A-BD48-073F99CF9B68}"/>
              </a:ext>
            </a:extLst>
          </p:cNvPr>
          <p:cNvSpPr>
            <a:spLocks noGrp="1"/>
          </p:cNvSpPr>
          <p:nvPr>
            <p:ph idx="1"/>
          </p:nvPr>
        </p:nvSpPr>
        <p:spPr/>
        <p:txBody>
          <a:bodyPr/>
          <a:lstStyle/>
          <a:p>
            <a:pPr algn="just"/>
            <a:r>
              <a:rPr lang="en-IN" altLang="en-US" dirty="0"/>
              <a:t>The </a:t>
            </a:r>
            <a:r>
              <a:rPr lang="en-IN" altLang="en-US" b="1" dirty="0"/>
              <a:t>continue statement</a:t>
            </a:r>
            <a:r>
              <a:rPr lang="en-IN" altLang="en-US" dirty="0"/>
              <a:t> is used inside loops. When a continue statement is encountered inside a loop, control jumps to the beginning of the loop for next iteration, skipping the execution of statements inside the body of loop for the current iteration.</a:t>
            </a:r>
          </a:p>
          <a:p>
            <a:pPr algn="just">
              <a:buFont typeface="Wingdings 2" panose="05020102010507070707" pitchFamily="18" charset="2"/>
              <a:buNone/>
            </a:pPr>
            <a:endParaRPr lang="en-IN" altLang="en-US" dirty="0"/>
          </a:p>
          <a:p>
            <a:pPr algn="just">
              <a:buFont typeface="Wingdings 2" panose="05020102010507070707" pitchFamily="18" charset="2"/>
              <a:buNone/>
            </a:pPr>
            <a:r>
              <a:rPr lang="en-IN" altLang="en-US" dirty="0"/>
              <a:t>Syntax:</a:t>
            </a:r>
          </a:p>
          <a:p>
            <a:pPr algn="just">
              <a:buFont typeface="Wingdings 2" panose="05020102010507070707" pitchFamily="18" charset="2"/>
              <a:buNone/>
            </a:pPr>
            <a:r>
              <a:rPr lang="en-IN" altLang="en-US" dirty="0"/>
              <a:t>        continue;</a:t>
            </a:r>
          </a:p>
          <a:p>
            <a:endParaRPr lang="en-IN" dirty="0"/>
          </a:p>
        </p:txBody>
      </p:sp>
    </p:spTree>
    <p:extLst>
      <p:ext uri="{BB962C8B-B14F-4D97-AF65-F5344CB8AC3E}">
        <p14:creationId xmlns:p14="http://schemas.microsoft.com/office/powerpoint/2010/main" val="274768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A128-47DE-4258-851A-9461E9EEAC2F}"/>
              </a:ext>
            </a:extLst>
          </p:cNvPr>
          <p:cNvSpPr>
            <a:spLocks noGrp="1"/>
          </p:cNvSpPr>
          <p:nvPr>
            <p:ph type="title"/>
          </p:nvPr>
        </p:nvSpPr>
        <p:spPr/>
        <p:txBody>
          <a:bodyPr/>
          <a:lstStyle/>
          <a:p>
            <a:r>
              <a:rPr lang="en-IN" altLang="en-US" sz="4400" b="1" dirty="0">
                <a:solidFill>
                  <a:srgbClr val="FFC000"/>
                </a:solidFill>
              </a:rPr>
              <a:t>Using </a:t>
            </a:r>
            <a:r>
              <a:rPr lang="en-IN" altLang="en-US" sz="4400" b="1" dirty="0" err="1">
                <a:solidFill>
                  <a:srgbClr val="FFC000"/>
                </a:solidFill>
              </a:rPr>
              <a:t>const</a:t>
            </a:r>
            <a:r>
              <a:rPr lang="en-IN" altLang="en-US" sz="4400" b="1" dirty="0">
                <a:solidFill>
                  <a:srgbClr val="FFC000"/>
                </a:solidFill>
              </a:rPr>
              <a:t> keyword</a:t>
            </a:r>
            <a:endParaRPr lang="en-IN" dirty="0"/>
          </a:p>
        </p:txBody>
      </p:sp>
      <p:sp>
        <p:nvSpPr>
          <p:cNvPr id="5" name="TextBox 4">
            <a:extLst>
              <a:ext uri="{FF2B5EF4-FFF2-40B4-BE49-F238E27FC236}">
                <a16:creationId xmlns:a16="http://schemas.microsoft.com/office/drawing/2014/main" id="{027A4337-9C0A-4718-8B7F-3B5A0B423FC0}"/>
              </a:ext>
            </a:extLst>
          </p:cNvPr>
          <p:cNvSpPr txBox="1"/>
          <p:nvPr/>
        </p:nvSpPr>
        <p:spPr>
          <a:xfrm>
            <a:off x="503148" y="1848670"/>
            <a:ext cx="6097712" cy="2585323"/>
          </a:xfrm>
          <a:prstGeom prst="rect">
            <a:avLst/>
          </a:prstGeom>
          <a:noFill/>
        </p:spPr>
        <p:txBody>
          <a:bodyPr wrap="square">
            <a:spAutoFit/>
          </a:bodyPr>
          <a:lstStyle/>
          <a:p>
            <a:pPr>
              <a:buFont typeface="Wingdings 2" panose="05020102010507070707" pitchFamily="18" charset="2"/>
              <a:buNone/>
            </a:pPr>
            <a:r>
              <a:rPr lang="en-IN" altLang="en-US" sz="1800" dirty="0"/>
              <a:t>#include&lt;stdio.h&gt;   </a:t>
            </a:r>
          </a:p>
          <a:p>
            <a:pPr>
              <a:buFont typeface="Wingdings 2" panose="05020102010507070707" pitchFamily="18" charset="2"/>
              <a:buNone/>
            </a:pPr>
            <a:r>
              <a:rPr lang="en-IN" altLang="en-US" sz="1800" dirty="0"/>
              <a:t>#include&lt;conio.h&gt; </a:t>
            </a:r>
          </a:p>
          <a:p>
            <a:pPr>
              <a:buFont typeface="Wingdings 2" panose="05020102010507070707" pitchFamily="18" charset="2"/>
              <a:buNone/>
            </a:pPr>
            <a:r>
              <a:rPr lang="en-IN" altLang="en-US" sz="1800" b="1" dirty="0"/>
              <a:t>void</a:t>
            </a:r>
            <a:r>
              <a:rPr lang="en-IN" altLang="en-US" sz="1800" dirty="0"/>
              <a:t> main()</a:t>
            </a:r>
          </a:p>
          <a:p>
            <a:pPr>
              <a:buFont typeface="Wingdings 2" panose="05020102010507070707" pitchFamily="18" charset="2"/>
              <a:buNone/>
            </a:pPr>
            <a:r>
              <a:rPr lang="en-IN" altLang="en-US" sz="1800" dirty="0"/>
              <a:t>{    </a:t>
            </a:r>
          </a:p>
          <a:p>
            <a:pPr>
              <a:buFont typeface="Wingdings 2" panose="05020102010507070707" pitchFamily="18" charset="2"/>
              <a:buNone/>
            </a:pPr>
            <a:r>
              <a:rPr lang="en-IN" altLang="en-US" sz="1800" dirty="0"/>
              <a:t>    </a:t>
            </a:r>
            <a:r>
              <a:rPr lang="en-IN" altLang="en-US" sz="1800" dirty="0" err="1"/>
              <a:t>const</a:t>
            </a:r>
            <a:r>
              <a:rPr lang="en-IN" altLang="en-US" sz="1800" dirty="0"/>
              <a:t> float PI=3.14;   </a:t>
            </a:r>
          </a:p>
          <a:p>
            <a:pPr>
              <a:buFont typeface="Wingdings 2" panose="05020102010507070707" pitchFamily="18" charset="2"/>
              <a:buNone/>
            </a:pPr>
            <a:r>
              <a:rPr lang="en-IN" altLang="en-US" sz="1800" dirty="0"/>
              <a:t>    </a:t>
            </a:r>
            <a:r>
              <a:rPr lang="en-IN" altLang="en-US" sz="1800" dirty="0" err="1"/>
              <a:t>printf</a:t>
            </a:r>
            <a:r>
              <a:rPr lang="en-IN" altLang="en-US" sz="1800" dirty="0"/>
              <a:t>("The value of PI is: %f", PI);    </a:t>
            </a:r>
          </a:p>
          <a:p>
            <a:pPr>
              <a:buFont typeface="Wingdings 2" panose="05020102010507070707" pitchFamily="18" charset="2"/>
              <a:buNone/>
            </a:pPr>
            <a:r>
              <a:rPr lang="en-IN" altLang="en-US" sz="1800" dirty="0"/>
              <a:t>    </a:t>
            </a:r>
            <a:r>
              <a:rPr lang="en-IN" altLang="en-US" sz="1800" b="1" dirty="0" err="1"/>
              <a:t>getch</a:t>
            </a:r>
            <a:r>
              <a:rPr lang="en-IN" altLang="en-US" sz="1800" b="1" dirty="0"/>
              <a:t>()</a:t>
            </a:r>
            <a:r>
              <a:rPr lang="en-IN" altLang="en-US" sz="1800" dirty="0"/>
              <a:t>;</a:t>
            </a:r>
          </a:p>
          <a:p>
            <a:pPr>
              <a:buFont typeface="Wingdings 2" panose="05020102010507070707" pitchFamily="18" charset="2"/>
              <a:buNone/>
            </a:pPr>
            <a:r>
              <a:rPr lang="en-IN" altLang="en-US" sz="1800" dirty="0"/>
              <a:t>}     </a:t>
            </a:r>
          </a:p>
          <a:p>
            <a:endParaRPr lang="en-IN" altLang="en-US" dirty="0"/>
          </a:p>
        </p:txBody>
      </p:sp>
      <p:sp>
        <p:nvSpPr>
          <p:cNvPr id="7" name="TextBox 6">
            <a:extLst>
              <a:ext uri="{FF2B5EF4-FFF2-40B4-BE49-F238E27FC236}">
                <a16:creationId xmlns:a16="http://schemas.microsoft.com/office/drawing/2014/main" id="{E82CE9C9-4955-499E-859D-50AA078E3D14}"/>
              </a:ext>
            </a:extLst>
          </p:cNvPr>
          <p:cNvSpPr txBox="1"/>
          <p:nvPr/>
        </p:nvSpPr>
        <p:spPr>
          <a:xfrm>
            <a:off x="6376291" y="1825625"/>
            <a:ext cx="4517204" cy="2954655"/>
          </a:xfrm>
          <a:prstGeom prst="rect">
            <a:avLst/>
          </a:prstGeom>
          <a:noFill/>
        </p:spPr>
        <p:txBody>
          <a:bodyPr wrap="square">
            <a:spAutoFit/>
          </a:bodyPr>
          <a:lstStyle/>
          <a:p>
            <a:pPr>
              <a:defRPr/>
            </a:pPr>
            <a:r>
              <a:rPr lang="en-IN" sz="1800" dirty="0">
                <a:latin typeface="+mn-lt"/>
                <a:cs typeface="Arial" charset="0"/>
              </a:rPr>
              <a:t>#include&lt;stdio.h&gt;   </a:t>
            </a:r>
          </a:p>
          <a:p>
            <a:pPr>
              <a:defRPr/>
            </a:pPr>
            <a:r>
              <a:rPr lang="en-IN" sz="1800" dirty="0">
                <a:latin typeface="+mn-lt"/>
                <a:cs typeface="Arial" charset="0"/>
              </a:rPr>
              <a:t>#include&lt;conio.h&gt; </a:t>
            </a:r>
          </a:p>
          <a:p>
            <a:pPr>
              <a:defRPr/>
            </a:pPr>
            <a:r>
              <a:rPr lang="en-IN" sz="1800" b="1" dirty="0">
                <a:latin typeface="+mn-lt"/>
                <a:cs typeface="Arial" charset="0"/>
              </a:rPr>
              <a:t>void</a:t>
            </a:r>
            <a:r>
              <a:rPr lang="en-IN" sz="1800" dirty="0">
                <a:latin typeface="+mn-lt"/>
                <a:cs typeface="Arial" charset="0"/>
              </a:rPr>
              <a:t> main()</a:t>
            </a:r>
          </a:p>
          <a:p>
            <a:pPr>
              <a:defRPr/>
            </a:pPr>
            <a:r>
              <a:rPr lang="en-IN" sz="1800" dirty="0">
                <a:latin typeface="+mn-lt"/>
                <a:cs typeface="Arial" charset="0"/>
              </a:rPr>
              <a:t>{    </a:t>
            </a:r>
          </a:p>
          <a:p>
            <a:pPr>
              <a:defRPr/>
            </a:pPr>
            <a:r>
              <a:rPr lang="en-IN" sz="1800" dirty="0">
                <a:latin typeface="+mn-lt"/>
                <a:cs typeface="Arial" charset="0"/>
              </a:rPr>
              <a:t>      </a:t>
            </a:r>
            <a:r>
              <a:rPr lang="en-IN" sz="1800" dirty="0" err="1">
                <a:latin typeface="+mn-lt"/>
                <a:cs typeface="Arial" charset="0"/>
              </a:rPr>
              <a:t>const</a:t>
            </a:r>
            <a:r>
              <a:rPr lang="en-IN" sz="1800" dirty="0">
                <a:latin typeface="+mn-lt"/>
                <a:cs typeface="Arial" charset="0"/>
              </a:rPr>
              <a:t> float PI=3.14;      </a:t>
            </a:r>
          </a:p>
          <a:p>
            <a:pPr>
              <a:defRPr/>
            </a:pPr>
            <a:r>
              <a:rPr lang="en-IN" sz="1800" dirty="0">
                <a:latin typeface="+mn-lt"/>
                <a:cs typeface="Arial" charset="0"/>
              </a:rPr>
              <a:t>      PI=4.5;    </a:t>
            </a:r>
          </a:p>
          <a:p>
            <a:pPr>
              <a:defRPr/>
            </a:pPr>
            <a:r>
              <a:rPr lang="en-IN" sz="1800" dirty="0">
                <a:latin typeface="+mn-lt"/>
                <a:cs typeface="Arial" charset="0"/>
              </a:rPr>
              <a:t>      </a:t>
            </a:r>
            <a:r>
              <a:rPr lang="en-IN" sz="1800" dirty="0" err="1">
                <a:latin typeface="+mn-lt"/>
                <a:cs typeface="Arial" charset="0"/>
              </a:rPr>
              <a:t>printf</a:t>
            </a:r>
            <a:r>
              <a:rPr lang="en-IN" sz="1800" dirty="0">
                <a:latin typeface="+mn-lt"/>
                <a:cs typeface="Arial" charset="0"/>
              </a:rPr>
              <a:t>("The value of PI is: %f", PI);    </a:t>
            </a:r>
          </a:p>
          <a:p>
            <a:pPr>
              <a:defRPr/>
            </a:pPr>
            <a:r>
              <a:rPr lang="en-IN" sz="1800" dirty="0">
                <a:latin typeface="+mn-lt"/>
                <a:cs typeface="Arial" charset="0"/>
              </a:rPr>
              <a:t>      </a:t>
            </a:r>
            <a:r>
              <a:rPr lang="en-IN" sz="1800" b="1" dirty="0" err="1">
                <a:latin typeface="+mn-lt"/>
                <a:cs typeface="Arial" charset="0"/>
              </a:rPr>
              <a:t>getch</a:t>
            </a:r>
            <a:r>
              <a:rPr lang="en-IN" sz="1800" b="1" dirty="0">
                <a:latin typeface="+mn-lt"/>
                <a:cs typeface="Arial" charset="0"/>
              </a:rPr>
              <a:t>();</a:t>
            </a:r>
            <a:r>
              <a:rPr lang="en-IN" sz="1800" dirty="0">
                <a:latin typeface="+mn-lt"/>
                <a:cs typeface="Arial" charset="0"/>
              </a:rPr>
              <a:t> </a:t>
            </a:r>
          </a:p>
          <a:p>
            <a:pPr>
              <a:defRPr/>
            </a:pPr>
            <a:r>
              <a:rPr lang="en-IN" sz="1800" dirty="0">
                <a:latin typeface="+mn-lt"/>
                <a:cs typeface="Arial" charset="0"/>
              </a:rPr>
              <a:t>}  </a:t>
            </a:r>
          </a:p>
          <a:p>
            <a:pPr marL="273050" indent="-273050">
              <a:spcBef>
                <a:spcPct val="20000"/>
              </a:spcBef>
              <a:buClr>
                <a:srgbClr val="0BD0D9"/>
              </a:buClr>
              <a:buSzPct val="95000"/>
              <a:defRPr/>
            </a:pPr>
            <a:endParaRPr lang="en-IN" sz="2000" dirty="0">
              <a:latin typeface="+mn-lt"/>
              <a:cs typeface="+mn-cs"/>
            </a:endParaRPr>
          </a:p>
        </p:txBody>
      </p:sp>
      <p:sp>
        <p:nvSpPr>
          <p:cNvPr id="8" name="TextBox 7">
            <a:extLst>
              <a:ext uri="{FF2B5EF4-FFF2-40B4-BE49-F238E27FC236}">
                <a16:creationId xmlns:a16="http://schemas.microsoft.com/office/drawing/2014/main" id="{99AC9A3F-3ABE-4826-91E6-A4DE37E40A37}"/>
              </a:ext>
            </a:extLst>
          </p:cNvPr>
          <p:cNvSpPr txBox="1"/>
          <p:nvPr/>
        </p:nvSpPr>
        <p:spPr>
          <a:xfrm>
            <a:off x="503148" y="5009330"/>
            <a:ext cx="4886325" cy="1016000"/>
          </a:xfrm>
          <a:prstGeom prst="rect">
            <a:avLst/>
          </a:prstGeom>
          <a:noFill/>
        </p:spPr>
        <p:txBody>
          <a:bodyPr>
            <a:spAutoFit/>
          </a:bodyPr>
          <a:lstStyle/>
          <a:p>
            <a:pPr>
              <a:defRPr/>
            </a:pPr>
            <a:r>
              <a:rPr lang="en-IN" sz="2000" dirty="0">
                <a:latin typeface="+mn-lt"/>
                <a:cs typeface="Arial" charset="0"/>
              </a:rPr>
              <a:t>Output: </a:t>
            </a:r>
          </a:p>
          <a:p>
            <a:pPr>
              <a:defRPr/>
            </a:pPr>
            <a:endParaRPr lang="en-IN" sz="2000" dirty="0">
              <a:latin typeface="+mn-lt"/>
              <a:cs typeface="Arial" charset="0"/>
            </a:endParaRPr>
          </a:p>
          <a:p>
            <a:pPr>
              <a:defRPr/>
            </a:pPr>
            <a:r>
              <a:rPr lang="en-IN" sz="2000" dirty="0">
                <a:solidFill>
                  <a:srgbClr val="00B050"/>
                </a:solidFill>
                <a:latin typeface="+mn-lt"/>
                <a:cs typeface="Arial" charset="0"/>
              </a:rPr>
              <a:t>The value of PI is: 3.140000</a:t>
            </a:r>
          </a:p>
        </p:txBody>
      </p:sp>
      <p:sp>
        <p:nvSpPr>
          <p:cNvPr id="9" name="TextBox 8">
            <a:extLst>
              <a:ext uri="{FF2B5EF4-FFF2-40B4-BE49-F238E27FC236}">
                <a16:creationId xmlns:a16="http://schemas.microsoft.com/office/drawing/2014/main" id="{B774F041-C4CD-47B6-B1A3-B9ECCEB81885}"/>
              </a:ext>
            </a:extLst>
          </p:cNvPr>
          <p:cNvSpPr txBox="1"/>
          <p:nvPr/>
        </p:nvSpPr>
        <p:spPr>
          <a:xfrm>
            <a:off x="6376291" y="5009330"/>
            <a:ext cx="5076825" cy="1322388"/>
          </a:xfrm>
          <a:prstGeom prst="rect">
            <a:avLst/>
          </a:prstGeom>
          <a:noFill/>
        </p:spPr>
        <p:txBody>
          <a:bodyPr>
            <a:spAutoFit/>
          </a:bodyPr>
          <a:lstStyle/>
          <a:p>
            <a:pPr>
              <a:defRPr/>
            </a:pPr>
            <a:r>
              <a:rPr lang="en-IN" sz="2000" dirty="0">
                <a:latin typeface="+mn-lt"/>
                <a:cs typeface="Arial" charset="0"/>
              </a:rPr>
              <a:t>Output: </a:t>
            </a:r>
          </a:p>
          <a:p>
            <a:pPr>
              <a:defRPr/>
            </a:pPr>
            <a:endParaRPr lang="en-IN" sz="2000" dirty="0">
              <a:latin typeface="+mn-lt"/>
              <a:cs typeface="Arial" charset="0"/>
            </a:endParaRPr>
          </a:p>
          <a:p>
            <a:pPr>
              <a:defRPr/>
            </a:pPr>
            <a:r>
              <a:rPr lang="en-IN" sz="2000" dirty="0">
                <a:solidFill>
                  <a:srgbClr val="00B050"/>
                </a:solidFill>
                <a:latin typeface="+mn-lt"/>
                <a:cs typeface="Arial" charset="0"/>
              </a:rPr>
              <a:t>Compile Time Error: Cannot modify a const object</a:t>
            </a:r>
          </a:p>
        </p:txBody>
      </p:sp>
    </p:spTree>
    <p:extLst>
      <p:ext uri="{BB962C8B-B14F-4D97-AF65-F5344CB8AC3E}">
        <p14:creationId xmlns:p14="http://schemas.microsoft.com/office/powerpoint/2010/main" val="36887375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A097-F2A4-45C1-B350-BF982DFE55B7}"/>
              </a:ext>
            </a:extLst>
          </p:cNvPr>
          <p:cNvSpPr>
            <a:spLocks noGrp="1"/>
          </p:cNvSpPr>
          <p:nvPr>
            <p:ph type="title"/>
          </p:nvPr>
        </p:nvSpPr>
        <p:spPr/>
        <p:txBody>
          <a:bodyPr/>
          <a:lstStyle/>
          <a:p>
            <a:r>
              <a:rPr lang="en-IN" altLang="en-US" sz="4400" b="1" dirty="0">
                <a:solidFill>
                  <a:srgbClr val="FFC000"/>
                </a:solidFill>
              </a:rPr>
              <a:t>Example </a:t>
            </a:r>
            <a:endParaRPr lang="en-IN" dirty="0"/>
          </a:p>
        </p:txBody>
      </p:sp>
      <p:pic>
        <p:nvPicPr>
          <p:cNvPr id="4" name="Picture 2">
            <a:extLst>
              <a:ext uri="{FF2B5EF4-FFF2-40B4-BE49-F238E27FC236}">
                <a16:creationId xmlns:a16="http://schemas.microsoft.com/office/drawing/2014/main" id="{7EC9C3EA-84CA-4085-9E63-CFEB3FC03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536700"/>
            <a:ext cx="5251450"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5525B38B-ABB1-49D7-8CCD-537E04B65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713" y="1541463"/>
            <a:ext cx="5119687"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4148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4F90-7479-4499-958E-AFC1D24B7A55}"/>
              </a:ext>
            </a:extLst>
          </p:cNvPr>
          <p:cNvSpPr>
            <a:spLocks noGrp="1"/>
          </p:cNvSpPr>
          <p:nvPr>
            <p:ph type="title"/>
          </p:nvPr>
        </p:nvSpPr>
        <p:spPr/>
        <p:txBody>
          <a:bodyPr/>
          <a:lstStyle/>
          <a:p>
            <a:r>
              <a:rPr lang="en-IN" altLang="en-US" sz="4400" b="1" dirty="0" err="1">
                <a:solidFill>
                  <a:srgbClr val="FFC000"/>
                </a:solidFill>
              </a:rPr>
              <a:t>Goto</a:t>
            </a:r>
            <a:r>
              <a:rPr lang="en-IN" altLang="en-US" sz="4400" b="1" dirty="0">
                <a:solidFill>
                  <a:srgbClr val="FFC000"/>
                </a:solidFill>
              </a:rPr>
              <a:t> statement in C</a:t>
            </a:r>
            <a:endParaRPr lang="en-IN" dirty="0"/>
          </a:p>
        </p:txBody>
      </p:sp>
      <p:sp>
        <p:nvSpPr>
          <p:cNvPr id="3" name="Content Placeholder 2">
            <a:extLst>
              <a:ext uri="{FF2B5EF4-FFF2-40B4-BE49-F238E27FC236}">
                <a16:creationId xmlns:a16="http://schemas.microsoft.com/office/drawing/2014/main" id="{B45D63C5-D0DA-4DA2-B386-180A45DB6973}"/>
              </a:ext>
            </a:extLst>
          </p:cNvPr>
          <p:cNvSpPr>
            <a:spLocks noGrp="1"/>
          </p:cNvSpPr>
          <p:nvPr>
            <p:ph idx="1"/>
          </p:nvPr>
        </p:nvSpPr>
        <p:spPr/>
        <p:txBody>
          <a:bodyPr>
            <a:normAutofit lnSpcReduction="10000"/>
          </a:bodyPr>
          <a:lstStyle/>
          <a:p>
            <a:r>
              <a:rPr lang="en-IN" altLang="en-US" dirty="0"/>
              <a:t>The </a:t>
            </a:r>
            <a:r>
              <a:rPr lang="en-IN" altLang="en-US" dirty="0" err="1"/>
              <a:t>goto</a:t>
            </a:r>
            <a:r>
              <a:rPr lang="en-IN" altLang="en-US" dirty="0"/>
              <a:t> statement allows us to transfer control of the program to the specified label.</a:t>
            </a:r>
          </a:p>
          <a:p>
            <a:pPr>
              <a:buFont typeface="Wingdings 2" panose="05020102010507070707" pitchFamily="18" charset="2"/>
              <a:buNone/>
            </a:pPr>
            <a:r>
              <a:rPr lang="en-IN" altLang="en-US" b="1" dirty="0"/>
              <a:t>Syntax of </a:t>
            </a:r>
            <a:r>
              <a:rPr lang="en-IN" altLang="en-US" b="1" dirty="0" err="1"/>
              <a:t>goto</a:t>
            </a:r>
            <a:r>
              <a:rPr lang="en-IN" altLang="en-US" b="1" dirty="0"/>
              <a:t> Statement:</a:t>
            </a:r>
          </a:p>
          <a:p>
            <a:pPr>
              <a:buFont typeface="Wingdings 2" panose="05020102010507070707" pitchFamily="18" charset="2"/>
              <a:buNone/>
            </a:pPr>
            <a:r>
              <a:rPr lang="en-IN" altLang="en-US" dirty="0"/>
              <a:t>		</a:t>
            </a:r>
            <a:r>
              <a:rPr lang="en-IN" altLang="en-US" dirty="0" err="1"/>
              <a:t>goto</a:t>
            </a:r>
            <a:r>
              <a:rPr lang="en-IN" altLang="en-US" dirty="0"/>
              <a:t> label;</a:t>
            </a:r>
          </a:p>
          <a:p>
            <a:pPr>
              <a:buFont typeface="Wingdings 2" panose="05020102010507070707" pitchFamily="18" charset="2"/>
              <a:buNone/>
            </a:pPr>
            <a:r>
              <a:rPr lang="en-IN" altLang="en-US" dirty="0"/>
              <a:t> 		   //statements;</a:t>
            </a:r>
          </a:p>
          <a:p>
            <a:pPr>
              <a:buFont typeface="Wingdings 2" panose="05020102010507070707" pitchFamily="18" charset="2"/>
              <a:buNone/>
            </a:pPr>
            <a:r>
              <a:rPr lang="en-IN" altLang="en-US" dirty="0"/>
              <a:t>           label: </a:t>
            </a:r>
          </a:p>
          <a:p>
            <a:pPr>
              <a:buFont typeface="Wingdings 2" panose="05020102010507070707" pitchFamily="18" charset="2"/>
              <a:buNone/>
            </a:pPr>
            <a:r>
              <a:rPr lang="en-IN" altLang="en-US" dirty="0"/>
              <a:t>		 // statement;</a:t>
            </a:r>
            <a:endParaRPr lang="en-IN" altLang="en-US" b="1" dirty="0"/>
          </a:p>
          <a:p>
            <a:r>
              <a:rPr lang="en-IN" altLang="en-US" dirty="0"/>
              <a:t>The label is an identifier. When the </a:t>
            </a:r>
            <a:r>
              <a:rPr lang="en-IN" altLang="en-US" dirty="0" err="1"/>
              <a:t>goto</a:t>
            </a:r>
            <a:r>
              <a:rPr lang="en-IN" altLang="en-US" dirty="0"/>
              <a:t> statement is encountered, the control of the program jumps to label: and starts executing the code.</a:t>
            </a:r>
          </a:p>
        </p:txBody>
      </p:sp>
    </p:spTree>
    <p:extLst>
      <p:ext uri="{BB962C8B-B14F-4D97-AF65-F5344CB8AC3E}">
        <p14:creationId xmlns:p14="http://schemas.microsoft.com/office/powerpoint/2010/main" val="3950897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5242-5F8C-4645-9B81-EB4AEADA21B8}"/>
              </a:ext>
            </a:extLst>
          </p:cNvPr>
          <p:cNvSpPr>
            <a:spLocks noGrp="1"/>
          </p:cNvSpPr>
          <p:nvPr>
            <p:ph type="title"/>
          </p:nvPr>
        </p:nvSpPr>
        <p:spPr/>
        <p:txBody>
          <a:bodyPr/>
          <a:lstStyle/>
          <a:p>
            <a:r>
              <a:rPr lang="en-IN" altLang="en-US" sz="4400" b="1" dirty="0">
                <a:solidFill>
                  <a:srgbClr val="FFC000"/>
                </a:solidFill>
              </a:rPr>
              <a:t>Example </a:t>
            </a:r>
            <a:endParaRPr lang="en-IN" dirty="0"/>
          </a:p>
        </p:txBody>
      </p:sp>
      <p:pic>
        <p:nvPicPr>
          <p:cNvPr id="4" name="Picture 2">
            <a:extLst>
              <a:ext uri="{FF2B5EF4-FFF2-40B4-BE49-F238E27FC236}">
                <a16:creationId xmlns:a16="http://schemas.microsoft.com/office/drawing/2014/main" id="{39989172-0B09-4ECC-8A62-19190D413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0" y="1724025"/>
            <a:ext cx="5705475"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94FCDBF-FAD4-4B12-A19D-933DBB49B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7763" y="1993900"/>
            <a:ext cx="3032125"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8570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9F7BEB9-3803-4F9E-93CE-0376E8169CAF}"/>
              </a:ext>
            </a:extLst>
          </p:cNvPr>
          <p:cNvSpPr>
            <a:spLocks noGrp="1"/>
          </p:cNvSpPr>
          <p:nvPr>
            <p:ph idx="1"/>
          </p:nvPr>
        </p:nvSpPr>
        <p:spPr>
          <a:xfrm>
            <a:off x="652463" y="2565400"/>
            <a:ext cx="10972800" cy="1123950"/>
          </a:xfrm>
        </p:spPr>
        <p:txBody>
          <a:bodyPr/>
          <a:lstStyle/>
          <a:p>
            <a:pPr algn="ctr">
              <a:buFont typeface="Wingdings 2" panose="05020102010507070707" pitchFamily="18" charset="2"/>
              <a:buNone/>
              <a:defRPr/>
            </a:pPr>
            <a:r>
              <a:rPr lang="en-US" altLang="en-US" sz="7200" b="1" i="1" dirty="0">
                <a:solidFill>
                  <a:srgbClr val="FFC000"/>
                </a:solidFill>
                <a:latin typeface="+mj-lt"/>
                <a:cs typeface="Times New Roman" pitchFamily="18" charset="0"/>
              </a:rPr>
              <a:t>Thank You</a:t>
            </a:r>
            <a:endParaRPr lang="en-IN" altLang="en-US" sz="7200" b="1" i="1" dirty="0">
              <a:solidFill>
                <a:srgbClr val="FFC000"/>
              </a:solidFill>
              <a:latin typeface="+mj-lt"/>
              <a:cs typeface="Times New Roman" pitchFamily="18" charset="0"/>
            </a:endParaRPr>
          </a:p>
        </p:txBody>
      </p:sp>
    </p:spTree>
    <p:extLst>
      <p:ext uri="{BB962C8B-B14F-4D97-AF65-F5344CB8AC3E}">
        <p14:creationId xmlns:p14="http://schemas.microsoft.com/office/powerpoint/2010/main" val="428122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5670</Words>
  <Application>Microsoft Office PowerPoint</Application>
  <PresentationFormat>Widescreen</PresentationFormat>
  <Paragraphs>818</Paragraphs>
  <Slides>93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Arial</vt:lpstr>
      <vt:lpstr>Calibri</vt:lpstr>
      <vt:lpstr>Calibri Light</vt:lpstr>
      <vt:lpstr>Times New Roman</vt:lpstr>
      <vt:lpstr>Wingdings 2</vt:lpstr>
      <vt:lpstr>Office Theme</vt:lpstr>
      <vt:lpstr>PROGRAMMING FOR PROBLEM SOLVING USING C</vt:lpstr>
      <vt:lpstr>SYLLABUS</vt:lpstr>
      <vt:lpstr>Tokens of C </vt:lpstr>
      <vt:lpstr>Token - keywords</vt:lpstr>
      <vt:lpstr>Token - Identifiers</vt:lpstr>
      <vt:lpstr>Rules for constructing C identifiers</vt:lpstr>
      <vt:lpstr>Differences between Keyword and Identifier</vt:lpstr>
      <vt:lpstr>Tokens - constants</vt:lpstr>
      <vt:lpstr>Using const keyword</vt:lpstr>
      <vt:lpstr>Types of constants</vt:lpstr>
      <vt:lpstr>Rules for constructing C constants</vt:lpstr>
      <vt:lpstr>Rules for constructing C constants</vt:lpstr>
      <vt:lpstr>Rules for constructing C constants</vt:lpstr>
      <vt:lpstr>Rules for constructing C constants</vt:lpstr>
      <vt:lpstr>How to use constants in C program</vt:lpstr>
      <vt:lpstr>Tokens - strings</vt:lpstr>
      <vt:lpstr>Token – special symbols</vt:lpstr>
      <vt:lpstr>Tokens – operators </vt:lpstr>
      <vt:lpstr>1. Arithmetic Operators</vt:lpstr>
      <vt:lpstr>2.Relational operators</vt:lpstr>
      <vt:lpstr>3. Logical operators</vt:lpstr>
      <vt:lpstr>4. Bitwise operator</vt:lpstr>
      <vt:lpstr>Now lets see truth table for bitwise &amp;, | and ^</vt:lpstr>
      <vt:lpstr>5. Assignment operators</vt:lpstr>
      <vt:lpstr>6. Conditional operators</vt:lpstr>
      <vt:lpstr>7. Special operators</vt:lpstr>
      <vt:lpstr>Data types in C</vt:lpstr>
      <vt:lpstr>What is a Data type?</vt:lpstr>
      <vt:lpstr>Classification of Data types</vt:lpstr>
      <vt:lpstr>Primitive data types</vt:lpstr>
      <vt:lpstr>Primitive data types</vt:lpstr>
      <vt:lpstr>Primitive data types</vt:lpstr>
      <vt:lpstr>Variable – Declaration and initialization </vt:lpstr>
      <vt:lpstr>What is a Variable?</vt:lpstr>
      <vt:lpstr>Declaration and initialization</vt:lpstr>
      <vt:lpstr>Rules for defining a variable</vt:lpstr>
      <vt:lpstr>Types of variables in C</vt:lpstr>
      <vt:lpstr>Types of variables in C (cont..)</vt:lpstr>
      <vt:lpstr>Types of variables in C (cont..)</vt:lpstr>
      <vt:lpstr>Type conversions</vt:lpstr>
      <vt:lpstr>What is Type conversion?</vt:lpstr>
      <vt:lpstr>Implicit type casting</vt:lpstr>
      <vt:lpstr>Important Points about Implicit Casting</vt:lpstr>
      <vt:lpstr>Implicit type conversion example</vt:lpstr>
      <vt:lpstr>Explicit type casting</vt:lpstr>
      <vt:lpstr>Example:</vt:lpstr>
      <vt:lpstr>Flow of Control</vt:lpstr>
      <vt:lpstr>Selection statements</vt:lpstr>
      <vt:lpstr>Two-way selection </vt:lpstr>
      <vt:lpstr>Simple if / if statement</vt:lpstr>
      <vt:lpstr>Example</vt:lpstr>
      <vt:lpstr>If else statement</vt:lpstr>
      <vt:lpstr>Example</vt:lpstr>
      <vt:lpstr>Nested if-else </vt:lpstr>
      <vt:lpstr>PowerPoint Presentation</vt:lpstr>
      <vt:lpstr>Example</vt:lpstr>
      <vt:lpstr>Multi-way selection statements</vt:lpstr>
      <vt:lpstr>Else if ladder </vt:lpstr>
      <vt:lpstr>Else if ladder (syntax) </vt:lpstr>
      <vt:lpstr>PowerPoint Presentation</vt:lpstr>
      <vt:lpstr>Example </vt:lpstr>
      <vt:lpstr>Switch case</vt:lpstr>
      <vt:lpstr>Syntax </vt:lpstr>
      <vt:lpstr>Rules for switch statement</vt:lpstr>
      <vt:lpstr>PowerPoint Presentation</vt:lpstr>
      <vt:lpstr>Repetition and Unconditional Control Statements </vt:lpstr>
      <vt:lpstr>What is a loop?</vt:lpstr>
      <vt:lpstr>Types of loops</vt:lpstr>
      <vt:lpstr>While loop</vt:lpstr>
      <vt:lpstr>Flow chart of while loop</vt:lpstr>
      <vt:lpstr>Example</vt:lpstr>
      <vt:lpstr>Infinite loop</vt:lpstr>
      <vt:lpstr>Examples </vt:lpstr>
      <vt:lpstr>for loop</vt:lpstr>
      <vt:lpstr>Flow chart of “for loop”</vt:lpstr>
      <vt:lpstr>Example </vt:lpstr>
      <vt:lpstr>do while loop</vt:lpstr>
      <vt:lpstr>Example </vt:lpstr>
      <vt:lpstr>Nested loops</vt:lpstr>
      <vt:lpstr>Nested for loop</vt:lpstr>
      <vt:lpstr>Example </vt:lpstr>
      <vt:lpstr>Nested while loop</vt:lpstr>
      <vt:lpstr>Example</vt:lpstr>
      <vt:lpstr>Nested do while </vt:lpstr>
      <vt:lpstr>Example</vt:lpstr>
      <vt:lpstr>Break statement in C</vt:lpstr>
      <vt:lpstr>Examples </vt:lpstr>
      <vt:lpstr>Examples </vt:lpstr>
      <vt:lpstr>Continue statement in C</vt:lpstr>
      <vt:lpstr>Example </vt:lpstr>
      <vt:lpstr>Goto statement in C</vt:lpstr>
      <vt:lpstr>Example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PROBLEM SOLVING USING C</dc:title>
  <dc:creator>santosh kumar</dc:creator>
  <cp:lastModifiedBy>santosh kumar</cp:lastModifiedBy>
  <cp:revision>10</cp:revision>
  <dcterms:created xsi:type="dcterms:W3CDTF">2022-01-23T15:14:45Z</dcterms:created>
  <dcterms:modified xsi:type="dcterms:W3CDTF">2022-02-01T16:47:42Z</dcterms:modified>
</cp:coreProperties>
</file>