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2f6fdbd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2f6fdbd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2f6fdbd4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2f6fdbd4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2f6fdbd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2f6fdbd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2f6fdb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2f6fdb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2f6fdb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2f6fdb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2f6fdbd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2f6fdbd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2f6fdbd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2f6fdbd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f6fdbd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f6fdbd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f6fdbd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f6fdbd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f6fdbd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2f6fdbd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2f6fdbd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2f6fdbd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/>
              <a:t>Project idea for the summer: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/>
              <a:t>Investigation of Li nucleation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Gottfrid Olsson and Josef Rizell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2024-06-05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311700" y="445025"/>
            <a:ext cx="85206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/>
              <a:t>3</a:t>
            </a:r>
            <a:r>
              <a:rPr lang="sv" sz="1800"/>
              <a:t>)    When does whisker/nodular growth start?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sv" sz="1800"/>
              <a:t>How does pressure </a:t>
            </a:r>
            <a:r>
              <a:rPr lang="sv" sz="1800"/>
              <a:t>influence</a:t>
            </a:r>
            <a:r>
              <a:rPr lang="sv" sz="1800"/>
              <a:t>?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442225" y="1591275"/>
            <a:ext cx="78468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SEM images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One series with another pressure to compare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Supplementary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25" y="1694000"/>
            <a:ext cx="4286379" cy="23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1099925" y="4256025"/>
            <a:ext cx="3472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Same </a:t>
            </a:r>
            <a:r>
              <a:rPr i="1" lang="sv" sz="1800">
                <a:solidFill>
                  <a:schemeClr val="dk2"/>
                </a:solidFill>
              </a:rPr>
              <a:t>J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Different degree of passivation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232400" y="4256025"/>
            <a:ext cx="36507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800">
                <a:solidFill>
                  <a:schemeClr val="dk2"/>
                </a:solidFill>
              </a:rPr>
              <a:t>Different </a:t>
            </a:r>
            <a:r>
              <a:rPr i="1" lang="sv" sz="1800">
                <a:solidFill>
                  <a:schemeClr val="dk2"/>
                </a:solidFill>
              </a:rPr>
              <a:t>J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800">
                <a:solidFill>
                  <a:schemeClr val="dk2"/>
                </a:solidFill>
              </a:rPr>
              <a:t>Same degree of passivation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4887225" y="1840750"/>
            <a:ext cx="345300" cy="31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14" y="1732575"/>
            <a:ext cx="4105435" cy="2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Scientific questions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Does a more passivated electrode lead to more instantaneous nucleation?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sv"/>
              <a:t>Instantaneous nucleation: large </a:t>
            </a:r>
            <a:r>
              <a:rPr i="1" lang="sv"/>
              <a:t>dN/dC </a:t>
            </a:r>
            <a:r>
              <a:rPr lang="sv"/>
              <a:t>for small </a:t>
            </a:r>
            <a:r>
              <a:rPr i="1" lang="sv"/>
              <a:t>C, </a:t>
            </a:r>
            <a:r>
              <a:rPr lang="sv"/>
              <a:t>small </a:t>
            </a:r>
            <a:r>
              <a:rPr i="1" lang="sv"/>
              <a:t>dN/dC</a:t>
            </a:r>
            <a:r>
              <a:rPr lang="sv"/>
              <a:t> for large </a:t>
            </a:r>
            <a:r>
              <a:rPr i="1" lang="sv"/>
              <a:t>C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W</a:t>
            </a:r>
            <a:r>
              <a:rPr lang="sv"/>
              <a:t>hen do nuclei stop forming?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sv"/>
              <a:t>What is the shape of the function </a:t>
            </a:r>
            <a:r>
              <a:rPr i="1" lang="sv"/>
              <a:t>N(t)</a:t>
            </a:r>
            <a:r>
              <a:rPr lang="sv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When does whisker/nodular growth start?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sv"/>
              <a:t>How does the pressure influence?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(Does a higher overpotential at the nucleation region lead to more uniform deposition at the end of the deposition?)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(I) Passivation</a:t>
            </a:r>
            <a:endParaRPr i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10200" y="1222050"/>
            <a:ext cx="5805552" cy="3194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 flipH="1" rot="10800000">
            <a:off x="2619200" y="1748125"/>
            <a:ext cx="480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2369738" y="2273575"/>
            <a:ext cx="53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2402100" y="1306750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I</a:t>
            </a:r>
            <a:r>
              <a:rPr i="1" lang="sv" sz="1800">
                <a:solidFill>
                  <a:schemeClr val="dk2"/>
                </a:solidFill>
              </a:rPr>
              <a:t> </a:t>
            </a:r>
            <a:r>
              <a:rPr lang="sv" sz="1800">
                <a:solidFill>
                  <a:schemeClr val="dk2"/>
                </a:solidFill>
              </a:rPr>
              <a:t>/ 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759500" y="20529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t </a:t>
            </a:r>
            <a:r>
              <a:rPr lang="sv" sz="1800">
                <a:solidFill>
                  <a:schemeClr val="dk2"/>
                </a:solidFill>
              </a:rPr>
              <a:t>/ 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55825" y="2368424"/>
            <a:ext cx="4622125" cy="2385773"/>
          </a:xfrm>
          <a:custGeom>
            <a:rect b="b" l="l" r="r" t="t"/>
            <a:pathLst>
              <a:path extrusionOk="0" h="81922" w="184885">
                <a:moveTo>
                  <a:pt x="0" y="81923"/>
                </a:moveTo>
                <a:cubicBezTo>
                  <a:pt x="0" y="64451"/>
                  <a:pt x="2897" y="46763"/>
                  <a:pt x="8422" y="30187"/>
                </a:cubicBezTo>
                <a:cubicBezTo>
                  <a:pt x="10663" y="23465"/>
                  <a:pt x="13644" y="15895"/>
                  <a:pt x="19652" y="12140"/>
                </a:cubicBezTo>
                <a:cubicBezTo>
                  <a:pt x="38924" y="95"/>
                  <a:pt x="64347" y="3129"/>
                  <a:pt x="87029" y="1712"/>
                </a:cubicBezTo>
                <a:cubicBezTo>
                  <a:pt x="119589" y="-323"/>
                  <a:pt x="152262" y="108"/>
                  <a:pt x="184885" y="10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5"/>
          <p:cNvSpPr/>
          <p:nvPr/>
        </p:nvSpPr>
        <p:spPr>
          <a:xfrm>
            <a:off x="2706159" y="4064000"/>
            <a:ext cx="158400" cy="15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30709" y="2677750"/>
            <a:ext cx="158400" cy="15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800034" y="2294509"/>
            <a:ext cx="158400" cy="158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(II) Voltage deposition profile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14014" l="21868" r="54297" t="54205"/>
          <a:stretch/>
        </p:blipFill>
        <p:spPr>
          <a:xfrm>
            <a:off x="-3532537" y="-1646862"/>
            <a:ext cx="3318723" cy="3318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 rot="10800000">
            <a:off x="2619200" y="1748125"/>
            <a:ext cx="480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2369738" y="2273575"/>
            <a:ext cx="53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2325900" y="1306750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E</a:t>
            </a:r>
            <a:r>
              <a:rPr i="1" lang="sv" sz="1800">
                <a:solidFill>
                  <a:schemeClr val="dk2"/>
                </a:solidFill>
              </a:rPr>
              <a:t> </a:t>
            </a:r>
            <a:r>
              <a:rPr lang="sv" sz="1800">
                <a:solidFill>
                  <a:schemeClr val="dk2"/>
                </a:solidFill>
              </a:rPr>
              <a:t>/ 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759500" y="2052925"/>
            <a:ext cx="1444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</a:t>
            </a:r>
            <a:r>
              <a:rPr i="1" lang="sv" sz="1800">
                <a:solidFill>
                  <a:schemeClr val="dk2"/>
                </a:solidFill>
              </a:rPr>
              <a:t> </a:t>
            </a:r>
            <a:r>
              <a:rPr lang="sv" sz="1800">
                <a:solidFill>
                  <a:schemeClr val="dk2"/>
                </a:solidFill>
              </a:rPr>
              <a:t>/ Ah cm</a:t>
            </a:r>
            <a:r>
              <a:rPr baseline="30000" lang="sv" sz="1800">
                <a:solidFill>
                  <a:schemeClr val="dk2"/>
                </a:solidFill>
              </a:rPr>
              <a:t>-2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016075" y="2175950"/>
            <a:ext cx="4166525" cy="1186150"/>
          </a:xfrm>
          <a:custGeom>
            <a:rect b="b" l="l" r="r" t="t"/>
            <a:pathLst>
              <a:path extrusionOk="0" h="47446" w="166661">
                <a:moveTo>
                  <a:pt x="0" y="0"/>
                </a:moveTo>
                <a:cubicBezTo>
                  <a:pt x="2954" y="16240"/>
                  <a:pt x="5775" y="38208"/>
                  <a:pt x="20859" y="44911"/>
                </a:cubicBezTo>
                <a:cubicBezTo>
                  <a:pt x="36991" y="52080"/>
                  <a:pt x="56142" y="42086"/>
                  <a:pt x="73433" y="38526"/>
                </a:cubicBezTo>
                <a:cubicBezTo>
                  <a:pt x="103891" y="32254"/>
                  <a:pt x="135564" y="35120"/>
                  <a:pt x="166661" y="35120"/>
                </a:cubicBezTo>
              </a:path>
            </a:pathLst>
          </a:custGeom>
          <a:noFill/>
          <a:ln cap="flat" cmpd="sng" w="19050">
            <a:solidFill>
              <a:srgbClr val="00D900"/>
            </a:solidFill>
            <a:prstDash val="dashDot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>
            <a:off x="2999588" y="2265625"/>
            <a:ext cx="4134600" cy="2056125"/>
          </a:xfrm>
          <a:custGeom>
            <a:rect b="b" l="l" r="r" t="t"/>
            <a:pathLst>
              <a:path extrusionOk="0" h="82245" w="165384">
                <a:moveTo>
                  <a:pt x="0" y="0"/>
                </a:moveTo>
                <a:cubicBezTo>
                  <a:pt x="0" y="19393"/>
                  <a:pt x="46" y="39359"/>
                  <a:pt x="5747" y="57895"/>
                </a:cubicBezTo>
                <a:cubicBezTo>
                  <a:pt x="8333" y="66302"/>
                  <a:pt x="8365" y="78861"/>
                  <a:pt x="16602" y="81947"/>
                </a:cubicBezTo>
                <a:cubicBezTo>
                  <a:pt x="21965" y="83956"/>
                  <a:pt x="23855" y="72919"/>
                  <a:pt x="26181" y="67686"/>
                </a:cubicBezTo>
                <a:cubicBezTo>
                  <a:pt x="30524" y="57916"/>
                  <a:pt x="39354" y="48838"/>
                  <a:pt x="49594" y="45763"/>
                </a:cubicBezTo>
                <a:cubicBezTo>
                  <a:pt x="86670" y="34630"/>
                  <a:pt x="126672" y="36823"/>
                  <a:pt x="165384" y="36823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6"/>
          <p:cNvSpPr/>
          <p:nvPr/>
        </p:nvSpPr>
        <p:spPr>
          <a:xfrm>
            <a:off x="3029388" y="2099750"/>
            <a:ext cx="4139925" cy="787550"/>
          </a:xfrm>
          <a:custGeom>
            <a:rect b="b" l="l" r="r" t="t"/>
            <a:pathLst>
              <a:path extrusionOk="0" h="31502" w="165597">
                <a:moveTo>
                  <a:pt x="0" y="0"/>
                </a:moveTo>
                <a:cubicBezTo>
                  <a:pt x="7526" y="20057"/>
                  <a:pt x="38437" y="20711"/>
                  <a:pt x="59598" y="24052"/>
                </a:cubicBezTo>
                <a:cubicBezTo>
                  <a:pt x="94585" y="29576"/>
                  <a:pt x="130177" y="31502"/>
                  <a:pt x="165597" y="3150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(II) Voltage deposition profile with SEM images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14014" l="21868" r="54297" t="54205"/>
          <a:stretch/>
        </p:blipFill>
        <p:spPr>
          <a:xfrm>
            <a:off x="-3532537" y="-1646862"/>
            <a:ext cx="3318723" cy="3318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flipH="1" rot="10800000">
            <a:off x="2619200" y="1748125"/>
            <a:ext cx="480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369738" y="2273575"/>
            <a:ext cx="53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325900" y="1306750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E </a:t>
            </a:r>
            <a:r>
              <a:rPr lang="sv" sz="1800">
                <a:solidFill>
                  <a:schemeClr val="dk2"/>
                </a:solidFill>
              </a:rPr>
              <a:t>/ 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759500" y="2052925"/>
            <a:ext cx="1444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 </a:t>
            </a:r>
            <a:r>
              <a:rPr lang="sv" sz="1800">
                <a:solidFill>
                  <a:schemeClr val="dk2"/>
                </a:solidFill>
              </a:rPr>
              <a:t>/ Ah cm</a:t>
            </a:r>
            <a:r>
              <a:rPr baseline="30000" lang="sv" sz="1800">
                <a:solidFill>
                  <a:schemeClr val="dk2"/>
                </a:solidFill>
              </a:rPr>
              <a:t>-2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016075" y="2175950"/>
            <a:ext cx="4166525" cy="1186150"/>
          </a:xfrm>
          <a:custGeom>
            <a:rect b="b" l="l" r="r" t="t"/>
            <a:pathLst>
              <a:path extrusionOk="0" h="47446" w="166661">
                <a:moveTo>
                  <a:pt x="0" y="0"/>
                </a:moveTo>
                <a:cubicBezTo>
                  <a:pt x="2954" y="16240"/>
                  <a:pt x="5775" y="38208"/>
                  <a:pt x="20859" y="44911"/>
                </a:cubicBezTo>
                <a:cubicBezTo>
                  <a:pt x="36991" y="52080"/>
                  <a:pt x="56142" y="42086"/>
                  <a:pt x="73433" y="38526"/>
                </a:cubicBezTo>
                <a:cubicBezTo>
                  <a:pt x="103891" y="32254"/>
                  <a:pt x="135564" y="35120"/>
                  <a:pt x="166661" y="35120"/>
                </a:cubicBezTo>
              </a:path>
            </a:pathLst>
          </a:custGeom>
          <a:noFill/>
          <a:ln cap="flat" cmpd="sng" w="19050">
            <a:solidFill>
              <a:srgbClr val="00D900"/>
            </a:solidFill>
            <a:prstDash val="dashDot"/>
            <a:round/>
            <a:headEnd len="med" w="med" type="none"/>
            <a:tailEnd len="med" w="med" type="none"/>
          </a:ln>
        </p:spPr>
      </p:sp>
      <p:sp>
        <p:nvSpPr>
          <p:cNvPr id="103" name="Google Shape;103;p17"/>
          <p:cNvSpPr/>
          <p:nvPr/>
        </p:nvSpPr>
        <p:spPr>
          <a:xfrm>
            <a:off x="2999588" y="2265625"/>
            <a:ext cx="4134600" cy="2056125"/>
          </a:xfrm>
          <a:custGeom>
            <a:rect b="b" l="l" r="r" t="t"/>
            <a:pathLst>
              <a:path extrusionOk="0" h="82245" w="165384">
                <a:moveTo>
                  <a:pt x="0" y="0"/>
                </a:moveTo>
                <a:cubicBezTo>
                  <a:pt x="0" y="19393"/>
                  <a:pt x="46" y="39359"/>
                  <a:pt x="5747" y="57895"/>
                </a:cubicBezTo>
                <a:cubicBezTo>
                  <a:pt x="8333" y="66302"/>
                  <a:pt x="8365" y="78861"/>
                  <a:pt x="16602" y="81947"/>
                </a:cubicBezTo>
                <a:cubicBezTo>
                  <a:pt x="21965" y="83956"/>
                  <a:pt x="23855" y="72919"/>
                  <a:pt x="26181" y="67686"/>
                </a:cubicBezTo>
                <a:cubicBezTo>
                  <a:pt x="30524" y="57916"/>
                  <a:pt x="39354" y="48838"/>
                  <a:pt x="49594" y="45763"/>
                </a:cubicBezTo>
                <a:cubicBezTo>
                  <a:pt x="86670" y="34630"/>
                  <a:pt x="126672" y="36823"/>
                  <a:pt x="165384" y="36823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/>
          <p:nvPr/>
        </p:nvSpPr>
        <p:spPr>
          <a:xfrm>
            <a:off x="3029388" y="2099750"/>
            <a:ext cx="4139925" cy="787550"/>
          </a:xfrm>
          <a:custGeom>
            <a:rect b="b" l="l" r="r" t="t"/>
            <a:pathLst>
              <a:path extrusionOk="0" h="31502" w="165597">
                <a:moveTo>
                  <a:pt x="0" y="0"/>
                </a:moveTo>
                <a:cubicBezTo>
                  <a:pt x="7526" y="20057"/>
                  <a:pt x="38437" y="20711"/>
                  <a:pt x="59598" y="24052"/>
                </a:cubicBezTo>
                <a:cubicBezTo>
                  <a:pt x="94585" y="29576"/>
                  <a:pt x="130177" y="31502"/>
                  <a:pt x="165597" y="3150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105" name="Google Shape;105;p17"/>
          <p:cNvCxnSpPr/>
          <p:nvPr/>
        </p:nvCxnSpPr>
        <p:spPr>
          <a:xfrm rot="10800000">
            <a:off x="3415450" y="1897175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3415450" y="4321750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3153250" y="1532075"/>
            <a:ext cx="524400" cy="44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153250" y="4690200"/>
            <a:ext cx="524400" cy="44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4828575" y="1897175"/>
            <a:ext cx="57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/>
          <p:nvPr/>
        </p:nvSpPr>
        <p:spPr>
          <a:xfrm>
            <a:off x="4572000" y="1532075"/>
            <a:ext cx="524400" cy="44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rot="10800000">
            <a:off x="6252950" y="1897125"/>
            <a:ext cx="0" cy="9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5990750" y="1532075"/>
            <a:ext cx="524400" cy="44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 rot="10800000">
            <a:off x="4831425" y="3274450"/>
            <a:ext cx="0" cy="16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4569225" y="4690200"/>
            <a:ext cx="524400" cy="44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 rot="10800000">
            <a:off x="6253070" y="3197680"/>
            <a:ext cx="0" cy="16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/>
          <p:nvPr/>
        </p:nvSpPr>
        <p:spPr>
          <a:xfrm>
            <a:off x="5990870" y="4684530"/>
            <a:ext cx="524400" cy="44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871950" y="2482675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(A)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71950" y="3103750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(B)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(III) </a:t>
            </a:r>
            <a:r>
              <a:rPr i="1" lang="sv"/>
              <a:t>N(C)</a:t>
            </a:r>
            <a:r>
              <a:rPr lang="sv"/>
              <a:t> and </a:t>
            </a:r>
            <a:r>
              <a:rPr i="1" lang="sv"/>
              <a:t>dV/dC						</a:t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 rot="10800000">
            <a:off x="1002725" y="1860400"/>
            <a:ext cx="0" cy="13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824663" y="3071450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824675" y="14188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N</a:t>
            </a:r>
            <a:endParaRPr i="1" sz="1800">
              <a:solidFill>
                <a:schemeClr val="dk2"/>
              </a:solidFill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 rot="10800000">
            <a:off x="1002725" y="3623675"/>
            <a:ext cx="0" cy="14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824663" y="4377775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8"/>
          <p:cNvSpPr txBox="1"/>
          <p:nvPr/>
        </p:nvSpPr>
        <p:spPr>
          <a:xfrm>
            <a:off x="662525" y="32330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d</a:t>
            </a:r>
            <a:r>
              <a:rPr i="1" lang="sv" sz="1800">
                <a:solidFill>
                  <a:schemeClr val="dk2"/>
                </a:solidFill>
              </a:rPr>
              <a:t>V</a:t>
            </a:r>
            <a:r>
              <a:rPr lang="sv" sz="1800">
                <a:solidFill>
                  <a:schemeClr val="dk2"/>
                </a:solidFill>
              </a:rPr>
              <a:t>/d</a:t>
            </a:r>
            <a:r>
              <a:rPr i="1" lang="sv" sz="1800">
                <a:solidFill>
                  <a:schemeClr val="dk2"/>
                </a:solidFill>
              </a:rPr>
              <a:t>C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398600" y="2850800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 </a:t>
            </a:r>
            <a:r>
              <a:rPr lang="sv" sz="1800">
                <a:solidFill>
                  <a:schemeClr val="dk2"/>
                </a:solidFill>
              </a:rPr>
              <a:t>/ </a:t>
            </a:r>
            <a:r>
              <a:rPr lang="sv" sz="1800">
                <a:solidFill>
                  <a:schemeClr val="dk2"/>
                </a:solidFill>
              </a:rPr>
              <a:t>Ah cm</a:t>
            </a:r>
            <a:r>
              <a:rPr baseline="30000" lang="sv" sz="1800">
                <a:solidFill>
                  <a:schemeClr val="dk2"/>
                </a:solidFill>
              </a:rPr>
              <a:t>-2</a:t>
            </a:r>
            <a:endParaRPr baseline="3000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398600" y="4157125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 </a:t>
            </a:r>
            <a:r>
              <a:rPr lang="sv" sz="1800">
                <a:solidFill>
                  <a:schemeClr val="dk2"/>
                </a:solidFill>
              </a:rPr>
              <a:t>/ Ah cm</a:t>
            </a:r>
            <a:r>
              <a:rPr baseline="30000" lang="sv" sz="1800">
                <a:solidFill>
                  <a:schemeClr val="dk2"/>
                </a:solidFill>
              </a:rPr>
              <a:t>-2</a:t>
            </a:r>
            <a:endParaRPr baseline="3000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008850" y="1888300"/>
            <a:ext cx="2198625" cy="1181650"/>
          </a:xfrm>
          <a:custGeom>
            <a:rect b="b" l="l" r="r" t="t"/>
            <a:pathLst>
              <a:path extrusionOk="0" h="47266" w="87945">
                <a:moveTo>
                  <a:pt x="0" y="47266"/>
                </a:moveTo>
                <a:cubicBezTo>
                  <a:pt x="0" y="39045"/>
                  <a:pt x="2735" y="31036"/>
                  <a:pt x="4726" y="23060"/>
                </a:cubicBezTo>
                <a:cubicBezTo>
                  <a:pt x="6025" y="17858"/>
                  <a:pt x="7095" y="11566"/>
                  <a:pt x="11458" y="8450"/>
                </a:cubicBezTo>
                <a:cubicBezTo>
                  <a:pt x="19781" y="2506"/>
                  <a:pt x="31192" y="2446"/>
                  <a:pt x="41394" y="1718"/>
                </a:cubicBezTo>
                <a:cubicBezTo>
                  <a:pt x="56882" y="613"/>
                  <a:pt x="72417" y="0"/>
                  <a:pt x="87945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18"/>
          <p:cNvSpPr/>
          <p:nvPr/>
        </p:nvSpPr>
        <p:spPr>
          <a:xfrm>
            <a:off x="1023150" y="2035100"/>
            <a:ext cx="2230875" cy="1027700"/>
          </a:xfrm>
          <a:custGeom>
            <a:rect b="b" l="l" r="r" t="t"/>
            <a:pathLst>
              <a:path extrusionOk="0" h="41108" w="89235">
                <a:moveTo>
                  <a:pt x="0" y="41108"/>
                </a:moveTo>
                <a:cubicBezTo>
                  <a:pt x="18091" y="28194"/>
                  <a:pt x="39315" y="20292"/>
                  <a:pt x="59585" y="11172"/>
                </a:cubicBezTo>
                <a:cubicBezTo>
                  <a:pt x="69217" y="6839"/>
                  <a:pt x="80064" y="5239"/>
                  <a:pt x="8923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5" name="Google Shape;135;p18"/>
          <p:cNvSpPr txBox="1"/>
          <p:nvPr/>
        </p:nvSpPr>
        <p:spPr>
          <a:xfrm>
            <a:off x="2942225" y="2078650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(A)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942225" y="1505950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(B)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092275" y="3614389"/>
            <a:ext cx="2278325" cy="1489521"/>
          </a:xfrm>
          <a:custGeom>
            <a:rect b="b" l="l" r="r" t="t"/>
            <a:pathLst>
              <a:path extrusionOk="0" h="62849" w="91133">
                <a:moveTo>
                  <a:pt x="0" y="62849"/>
                </a:moveTo>
                <a:cubicBezTo>
                  <a:pt x="0" y="50294"/>
                  <a:pt x="3843" y="38018"/>
                  <a:pt x="4977" y="25515"/>
                </a:cubicBezTo>
                <a:cubicBezTo>
                  <a:pt x="5781" y="16651"/>
                  <a:pt x="5287" y="3439"/>
                  <a:pt x="13593" y="242"/>
                </a:cubicBezTo>
                <a:cubicBezTo>
                  <a:pt x="17515" y="-1268"/>
                  <a:pt x="20136" y="5866"/>
                  <a:pt x="22017" y="9624"/>
                </a:cubicBezTo>
                <a:cubicBezTo>
                  <a:pt x="25412" y="16408"/>
                  <a:pt x="31767" y="21994"/>
                  <a:pt x="38674" y="25132"/>
                </a:cubicBezTo>
                <a:cubicBezTo>
                  <a:pt x="54695" y="32412"/>
                  <a:pt x="73535" y="31067"/>
                  <a:pt x="91133" y="3106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18"/>
          <p:cNvSpPr/>
          <p:nvPr/>
        </p:nvSpPr>
        <p:spPr>
          <a:xfrm>
            <a:off x="1116200" y="4410341"/>
            <a:ext cx="2273550" cy="402075"/>
          </a:xfrm>
          <a:custGeom>
            <a:rect b="b" l="l" r="r" t="t"/>
            <a:pathLst>
              <a:path extrusionOk="0" h="16083" w="90942">
                <a:moveTo>
                  <a:pt x="0" y="16083"/>
                </a:moveTo>
                <a:cubicBezTo>
                  <a:pt x="8532" y="4697"/>
                  <a:pt x="26256" y="3874"/>
                  <a:pt x="40397" y="2298"/>
                </a:cubicBezTo>
                <a:cubicBezTo>
                  <a:pt x="57159" y="430"/>
                  <a:pt x="74076" y="0"/>
                  <a:pt x="90942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9" name="Google Shape;139;p18"/>
          <p:cNvSpPr txBox="1"/>
          <p:nvPr/>
        </p:nvSpPr>
        <p:spPr>
          <a:xfrm>
            <a:off x="2729950" y="3940525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(B)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762600" y="4355075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(A)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(III) </a:t>
            </a:r>
            <a:r>
              <a:rPr i="1" lang="sv"/>
              <a:t>N(C)</a:t>
            </a:r>
            <a:r>
              <a:rPr lang="sv"/>
              <a:t> and </a:t>
            </a:r>
            <a:r>
              <a:rPr i="1" lang="sv"/>
              <a:t>dV/dC						</a:t>
            </a:r>
            <a:r>
              <a:rPr lang="sv"/>
              <a:t>(IV) Nuclei size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 rot="10800000">
            <a:off x="1002725" y="1860400"/>
            <a:ext cx="0" cy="13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824663" y="3071450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/>
        </p:nvSpPr>
        <p:spPr>
          <a:xfrm>
            <a:off x="824675" y="14188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N</a:t>
            </a:r>
            <a:endParaRPr i="1" sz="1800">
              <a:solidFill>
                <a:schemeClr val="dk2"/>
              </a:solidFill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rot="10800000">
            <a:off x="1002725" y="3623675"/>
            <a:ext cx="0" cy="14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824663" y="4377775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662525" y="32330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d</a:t>
            </a:r>
            <a:r>
              <a:rPr i="1" lang="sv" sz="1800">
                <a:solidFill>
                  <a:schemeClr val="dk2"/>
                </a:solidFill>
              </a:rPr>
              <a:t>V</a:t>
            </a:r>
            <a:r>
              <a:rPr lang="sv" sz="1800">
                <a:solidFill>
                  <a:schemeClr val="dk2"/>
                </a:solidFill>
              </a:rPr>
              <a:t>/d</a:t>
            </a:r>
            <a:r>
              <a:rPr i="1" lang="sv" sz="1800">
                <a:solidFill>
                  <a:schemeClr val="dk2"/>
                </a:solidFill>
              </a:rPr>
              <a:t>C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398600" y="2850800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 </a:t>
            </a:r>
            <a:r>
              <a:rPr lang="sv" sz="1800">
                <a:solidFill>
                  <a:schemeClr val="dk2"/>
                </a:solidFill>
              </a:rPr>
              <a:t>/ Ah cm</a:t>
            </a:r>
            <a:r>
              <a:rPr baseline="30000" lang="sv" sz="1800">
                <a:solidFill>
                  <a:schemeClr val="dk2"/>
                </a:solidFill>
              </a:rPr>
              <a:t>-2</a:t>
            </a:r>
            <a:endParaRPr baseline="3000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398600" y="4157125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 </a:t>
            </a:r>
            <a:r>
              <a:rPr lang="sv" sz="1800">
                <a:solidFill>
                  <a:schemeClr val="dk2"/>
                </a:solidFill>
              </a:rPr>
              <a:t>/ Ah cm</a:t>
            </a:r>
            <a:r>
              <a:rPr baseline="30000" lang="sv" sz="1800">
                <a:solidFill>
                  <a:schemeClr val="dk2"/>
                </a:solidFill>
              </a:rPr>
              <a:t>-2</a:t>
            </a:r>
            <a:endParaRPr baseline="3000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008850" y="1888300"/>
            <a:ext cx="2198625" cy="1181650"/>
          </a:xfrm>
          <a:custGeom>
            <a:rect b="b" l="l" r="r" t="t"/>
            <a:pathLst>
              <a:path extrusionOk="0" h="47266" w="87945">
                <a:moveTo>
                  <a:pt x="0" y="47266"/>
                </a:moveTo>
                <a:cubicBezTo>
                  <a:pt x="0" y="39045"/>
                  <a:pt x="2735" y="31036"/>
                  <a:pt x="4726" y="23060"/>
                </a:cubicBezTo>
                <a:cubicBezTo>
                  <a:pt x="6025" y="17858"/>
                  <a:pt x="7095" y="11566"/>
                  <a:pt x="11458" y="8450"/>
                </a:cubicBezTo>
                <a:cubicBezTo>
                  <a:pt x="19781" y="2506"/>
                  <a:pt x="31192" y="2446"/>
                  <a:pt x="41394" y="1718"/>
                </a:cubicBezTo>
                <a:cubicBezTo>
                  <a:pt x="56882" y="613"/>
                  <a:pt x="72417" y="0"/>
                  <a:pt x="87945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19"/>
          <p:cNvSpPr/>
          <p:nvPr/>
        </p:nvSpPr>
        <p:spPr>
          <a:xfrm>
            <a:off x="1023150" y="2035100"/>
            <a:ext cx="2230875" cy="1027700"/>
          </a:xfrm>
          <a:custGeom>
            <a:rect b="b" l="l" r="r" t="t"/>
            <a:pathLst>
              <a:path extrusionOk="0" h="41108" w="89235">
                <a:moveTo>
                  <a:pt x="0" y="41108"/>
                </a:moveTo>
                <a:cubicBezTo>
                  <a:pt x="18091" y="28194"/>
                  <a:pt x="39315" y="20292"/>
                  <a:pt x="59585" y="11172"/>
                </a:cubicBezTo>
                <a:cubicBezTo>
                  <a:pt x="69217" y="6839"/>
                  <a:pt x="80064" y="5239"/>
                  <a:pt x="8923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57" name="Google Shape;157;p19"/>
          <p:cNvSpPr txBox="1"/>
          <p:nvPr/>
        </p:nvSpPr>
        <p:spPr>
          <a:xfrm>
            <a:off x="2942225" y="2078650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(A)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942225" y="1505950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(B)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092275" y="3614389"/>
            <a:ext cx="2278325" cy="1489521"/>
          </a:xfrm>
          <a:custGeom>
            <a:rect b="b" l="l" r="r" t="t"/>
            <a:pathLst>
              <a:path extrusionOk="0" h="62849" w="91133">
                <a:moveTo>
                  <a:pt x="0" y="62849"/>
                </a:moveTo>
                <a:cubicBezTo>
                  <a:pt x="0" y="50294"/>
                  <a:pt x="3843" y="38018"/>
                  <a:pt x="4977" y="25515"/>
                </a:cubicBezTo>
                <a:cubicBezTo>
                  <a:pt x="5781" y="16651"/>
                  <a:pt x="5287" y="3439"/>
                  <a:pt x="13593" y="242"/>
                </a:cubicBezTo>
                <a:cubicBezTo>
                  <a:pt x="17515" y="-1268"/>
                  <a:pt x="20136" y="5866"/>
                  <a:pt x="22017" y="9624"/>
                </a:cubicBezTo>
                <a:cubicBezTo>
                  <a:pt x="25412" y="16408"/>
                  <a:pt x="31767" y="21994"/>
                  <a:pt x="38674" y="25132"/>
                </a:cubicBezTo>
                <a:cubicBezTo>
                  <a:pt x="54695" y="32412"/>
                  <a:pt x="73535" y="31067"/>
                  <a:pt x="91133" y="3106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9"/>
          <p:cNvSpPr/>
          <p:nvPr/>
        </p:nvSpPr>
        <p:spPr>
          <a:xfrm>
            <a:off x="1116200" y="4410341"/>
            <a:ext cx="2273550" cy="402075"/>
          </a:xfrm>
          <a:custGeom>
            <a:rect b="b" l="l" r="r" t="t"/>
            <a:pathLst>
              <a:path extrusionOk="0" h="16083" w="90942">
                <a:moveTo>
                  <a:pt x="0" y="16083"/>
                </a:moveTo>
                <a:cubicBezTo>
                  <a:pt x="8532" y="4697"/>
                  <a:pt x="26256" y="3874"/>
                  <a:pt x="40397" y="2298"/>
                </a:cubicBezTo>
                <a:cubicBezTo>
                  <a:pt x="57159" y="430"/>
                  <a:pt x="74076" y="0"/>
                  <a:pt x="90942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1" name="Google Shape;161;p19"/>
          <p:cNvSpPr txBox="1"/>
          <p:nvPr/>
        </p:nvSpPr>
        <p:spPr>
          <a:xfrm>
            <a:off x="2729950" y="3940525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(B)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762600" y="4355075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(A)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5237375" y="1860225"/>
            <a:ext cx="0" cy="3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5090625" y="14188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n</a:t>
            </a:r>
            <a:endParaRPr i="1" sz="1800">
              <a:solidFill>
                <a:schemeClr val="dk2"/>
              </a:solidFill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5163888" y="2708275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5163888" y="4981475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5163888" y="3804550"/>
            <a:ext cx="261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7849325" y="24876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r</a:t>
            </a:r>
            <a:r>
              <a:rPr lang="sv" sz="1800">
                <a:solidFill>
                  <a:schemeClr val="dk2"/>
                </a:solidFill>
              </a:rPr>
              <a:t> / μm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849325" y="3583900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r </a:t>
            </a:r>
            <a:r>
              <a:rPr lang="sv" sz="1800">
                <a:solidFill>
                  <a:schemeClr val="dk2"/>
                </a:solidFill>
              </a:rPr>
              <a:t>/ μm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849325" y="4760825"/>
            <a:ext cx="1072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r </a:t>
            </a:r>
            <a:r>
              <a:rPr lang="sv" sz="1800">
                <a:solidFill>
                  <a:schemeClr val="dk2"/>
                </a:solidFill>
              </a:rPr>
              <a:t>/ μm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470866" y="2090775"/>
            <a:ext cx="385761" cy="619800"/>
          </a:xfrm>
          <a:custGeom>
            <a:rect b="b" l="l" r="r" t="t"/>
            <a:pathLst>
              <a:path extrusionOk="0" h="24792" w="32657">
                <a:moveTo>
                  <a:pt x="0" y="24793"/>
                </a:moveTo>
                <a:cubicBezTo>
                  <a:pt x="7669" y="23262"/>
                  <a:pt x="10652" y="12856"/>
                  <a:pt x="13398" y="5534"/>
                </a:cubicBezTo>
                <a:cubicBezTo>
                  <a:pt x="14173" y="3468"/>
                  <a:pt x="14989" y="-272"/>
                  <a:pt x="17166" y="91"/>
                </a:cubicBezTo>
                <a:cubicBezTo>
                  <a:pt x="26405" y="1632"/>
                  <a:pt x="23290" y="23537"/>
                  <a:pt x="32657" y="2353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Google Shape;172;p19"/>
          <p:cNvSpPr/>
          <p:nvPr/>
        </p:nvSpPr>
        <p:spPr>
          <a:xfrm>
            <a:off x="5661978" y="3184750"/>
            <a:ext cx="439890" cy="619800"/>
          </a:xfrm>
          <a:custGeom>
            <a:rect b="b" l="l" r="r" t="t"/>
            <a:pathLst>
              <a:path extrusionOk="0" h="24792" w="32657">
                <a:moveTo>
                  <a:pt x="0" y="24793"/>
                </a:moveTo>
                <a:cubicBezTo>
                  <a:pt x="7669" y="23262"/>
                  <a:pt x="10652" y="12856"/>
                  <a:pt x="13398" y="5534"/>
                </a:cubicBezTo>
                <a:cubicBezTo>
                  <a:pt x="14173" y="3468"/>
                  <a:pt x="14989" y="-272"/>
                  <a:pt x="17166" y="91"/>
                </a:cubicBezTo>
                <a:cubicBezTo>
                  <a:pt x="26405" y="1632"/>
                  <a:pt x="23290" y="23537"/>
                  <a:pt x="32657" y="2353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19"/>
          <p:cNvSpPr/>
          <p:nvPr/>
        </p:nvSpPr>
        <p:spPr>
          <a:xfrm>
            <a:off x="5921751" y="4367425"/>
            <a:ext cx="454830" cy="619800"/>
          </a:xfrm>
          <a:custGeom>
            <a:rect b="b" l="l" r="r" t="t"/>
            <a:pathLst>
              <a:path extrusionOk="0" h="24792" w="32657">
                <a:moveTo>
                  <a:pt x="0" y="24793"/>
                </a:moveTo>
                <a:cubicBezTo>
                  <a:pt x="7669" y="23262"/>
                  <a:pt x="10652" y="12856"/>
                  <a:pt x="13398" y="5534"/>
                </a:cubicBezTo>
                <a:cubicBezTo>
                  <a:pt x="14173" y="3468"/>
                  <a:pt x="14989" y="-272"/>
                  <a:pt x="17166" y="91"/>
                </a:cubicBezTo>
                <a:cubicBezTo>
                  <a:pt x="26405" y="1632"/>
                  <a:pt x="23290" y="23537"/>
                  <a:pt x="32657" y="2353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19"/>
          <p:cNvSpPr/>
          <p:nvPr/>
        </p:nvSpPr>
        <p:spPr>
          <a:xfrm>
            <a:off x="6378341" y="2101250"/>
            <a:ext cx="544311" cy="619800"/>
          </a:xfrm>
          <a:custGeom>
            <a:rect b="b" l="l" r="r" t="t"/>
            <a:pathLst>
              <a:path extrusionOk="0" h="24792" w="32657">
                <a:moveTo>
                  <a:pt x="0" y="24793"/>
                </a:moveTo>
                <a:cubicBezTo>
                  <a:pt x="7669" y="23262"/>
                  <a:pt x="10652" y="12856"/>
                  <a:pt x="13398" y="5534"/>
                </a:cubicBezTo>
                <a:cubicBezTo>
                  <a:pt x="14173" y="3468"/>
                  <a:pt x="14989" y="-272"/>
                  <a:pt x="17166" y="91"/>
                </a:cubicBezTo>
                <a:cubicBezTo>
                  <a:pt x="26405" y="1632"/>
                  <a:pt x="23290" y="23537"/>
                  <a:pt x="32657" y="2353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5" name="Google Shape;175;p19"/>
          <p:cNvSpPr/>
          <p:nvPr/>
        </p:nvSpPr>
        <p:spPr>
          <a:xfrm>
            <a:off x="6584975" y="3184750"/>
            <a:ext cx="694533" cy="619800"/>
          </a:xfrm>
          <a:custGeom>
            <a:rect b="b" l="l" r="r" t="t"/>
            <a:pathLst>
              <a:path extrusionOk="0" h="24792" w="32657">
                <a:moveTo>
                  <a:pt x="0" y="24793"/>
                </a:moveTo>
                <a:cubicBezTo>
                  <a:pt x="7669" y="23262"/>
                  <a:pt x="10652" y="12856"/>
                  <a:pt x="13398" y="5534"/>
                </a:cubicBezTo>
                <a:cubicBezTo>
                  <a:pt x="14173" y="3468"/>
                  <a:pt x="14989" y="-272"/>
                  <a:pt x="17166" y="91"/>
                </a:cubicBezTo>
                <a:cubicBezTo>
                  <a:pt x="26405" y="1632"/>
                  <a:pt x="23290" y="23537"/>
                  <a:pt x="32657" y="2353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6" name="Google Shape;176;p19"/>
          <p:cNvSpPr/>
          <p:nvPr/>
        </p:nvSpPr>
        <p:spPr>
          <a:xfrm>
            <a:off x="6818412" y="4367425"/>
            <a:ext cx="694533" cy="619800"/>
          </a:xfrm>
          <a:custGeom>
            <a:rect b="b" l="l" r="r" t="t"/>
            <a:pathLst>
              <a:path extrusionOk="0" h="24792" w="32657">
                <a:moveTo>
                  <a:pt x="0" y="24793"/>
                </a:moveTo>
                <a:cubicBezTo>
                  <a:pt x="7669" y="23262"/>
                  <a:pt x="10652" y="12856"/>
                  <a:pt x="13398" y="5534"/>
                </a:cubicBezTo>
                <a:cubicBezTo>
                  <a:pt x="14173" y="3468"/>
                  <a:pt x="14989" y="-272"/>
                  <a:pt x="17166" y="91"/>
                </a:cubicBezTo>
                <a:cubicBezTo>
                  <a:pt x="26405" y="1632"/>
                  <a:pt x="23290" y="23537"/>
                  <a:pt x="32657" y="2353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7" name="Google Shape;177;p19"/>
          <p:cNvSpPr txBox="1"/>
          <p:nvPr/>
        </p:nvSpPr>
        <p:spPr>
          <a:xfrm>
            <a:off x="7373125" y="1791825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</a:t>
            </a:r>
            <a:r>
              <a:rPr baseline="-25000" i="1" lang="sv" sz="1800">
                <a:solidFill>
                  <a:schemeClr val="dk2"/>
                </a:solidFill>
              </a:rPr>
              <a:t>1</a:t>
            </a:r>
            <a:r>
              <a:rPr i="1" lang="sv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405350" y="2925438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</a:t>
            </a:r>
            <a:r>
              <a:rPr baseline="-25000" i="1" lang="sv" sz="1800">
                <a:solidFill>
                  <a:schemeClr val="dk2"/>
                </a:solidFill>
              </a:rPr>
              <a:t>2</a:t>
            </a:r>
            <a:r>
              <a:rPr i="1" lang="sv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411500" y="4006225"/>
            <a:ext cx="1344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800">
                <a:solidFill>
                  <a:schemeClr val="dk2"/>
                </a:solidFill>
              </a:rPr>
              <a:t>C</a:t>
            </a:r>
            <a:r>
              <a:rPr baseline="-25000" i="1" lang="sv" sz="1800">
                <a:solidFill>
                  <a:schemeClr val="dk2"/>
                </a:solidFill>
              </a:rPr>
              <a:t>3</a:t>
            </a:r>
            <a:r>
              <a:rPr i="1" lang="sv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457627" y="1711435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(B)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445973" y="1728632"/>
            <a:ext cx="12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2"/>
                </a:solidFill>
              </a:rPr>
              <a:t>(A)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00" y="834925"/>
            <a:ext cx="2338625" cy="13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sv" sz="1800"/>
              <a:t>Does a more passivated electrode lead to more instantaneous nucleation?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0" y="2156052"/>
            <a:ext cx="4422875" cy="249133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0" y="4625844"/>
            <a:ext cx="4144800" cy="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4172412" y="2571750"/>
            <a:ext cx="174900" cy="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110" y="2367463"/>
            <a:ext cx="4977789" cy="23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88375" y="974750"/>
            <a:ext cx="333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192050" y="3540850"/>
            <a:ext cx="105000" cy="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45025"/>
            <a:ext cx="85206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/>
              <a:t>2)    </a:t>
            </a:r>
            <a:r>
              <a:rPr lang="sv" sz="1800"/>
              <a:t>When do nuclei stop forming?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sv" sz="1800"/>
              <a:t>What is the shape of the function N(t)?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49487" t="0"/>
          <a:stretch/>
        </p:blipFill>
        <p:spPr>
          <a:xfrm>
            <a:off x="1467874" y="1636625"/>
            <a:ext cx="3194824" cy="299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1417404" y="3190125"/>
            <a:ext cx="732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