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5"/>
  </p:notesMasterIdLst>
  <p:sldIdLst>
    <p:sldId id="261" r:id="rId2"/>
    <p:sldId id="260" r:id="rId3"/>
    <p:sldId id="280" r:id="rId4"/>
    <p:sldId id="289" r:id="rId5"/>
    <p:sldId id="290" r:id="rId6"/>
    <p:sldId id="281" r:id="rId7"/>
    <p:sldId id="291" r:id="rId8"/>
    <p:sldId id="282" r:id="rId9"/>
    <p:sldId id="292" r:id="rId10"/>
    <p:sldId id="304" r:id="rId11"/>
    <p:sldId id="293" r:id="rId12"/>
    <p:sldId id="294" r:id="rId13"/>
    <p:sldId id="297" r:id="rId14"/>
    <p:sldId id="298" r:id="rId15"/>
    <p:sldId id="299" r:id="rId16"/>
    <p:sldId id="300" r:id="rId17"/>
    <p:sldId id="295" r:id="rId18"/>
    <p:sldId id="302" r:id="rId19"/>
    <p:sldId id="301" r:id="rId20"/>
    <p:sldId id="296" r:id="rId21"/>
    <p:sldId id="303" r:id="rId22"/>
    <p:sldId id="305" r:id="rId23"/>
    <p:sldId id="25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p:scale>
          <a:sx n="112" d="100"/>
          <a:sy n="112" d="100"/>
        </p:scale>
        <p:origin x="660" y="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2018/5/6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mod="1">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mod="1">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373041" y="5280829"/>
            <a:ext cx="8330184" cy="1161288"/>
          </a:xfrm>
        </p:spPr>
        <p:txBody>
          <a:bodyPr/>
          <a:lstStyle/>
          <a:p>
            <a:pPr marL="0" indent="0" algn="l">
              <a:buNone/>
            </a:pPr>
            <a:r>
              <a:rPr lang="zh-CN" altLang="en-US" sz="2000" dirty="0" smtClean="0">
                <a:latin typeface="微软雅黑" panose="020B0503020204020204" pitchFamily="34" charset="-122"/>
                <a:ea typeface="微软雅黑" panose="020B0503020204020204" pitchFamily="34" charset="-122"/>
              </a:rPr>
              <a:t>小组成员：</a:t>
            </a:r>
            <a:r>
              <a:rPr lang="zh-CN" altLang="zh-CN" sz="2000" dirty="0">
                <a:latin typeface="微软雅黑" panose="020B0503020204020204" pitchFamily="34" charset="-122"/>
                <a:ea typeface="微软雅黑" panose="020B0503020204020204" pitchFamily="34" charset="-122"/>
              </a:rPr>
              <a:t>苟铭浩 周潘正 李江彤 刘睿豪 张沛晗</a:t>
            </a:r>
            <a:endParaRPr lang="en-US" altLang="zh-CN" sz="2000" dirty="0" smtClean="0">
              <a:latin typeface="微软雅黑" panose="020B0503020204020204" pitchFamily="34" charset="-122"/>
              <a:ea typeface="微软雅黑" panose="020B0503020204020204" pitchFamily="34" charset="-122"/>
            </a:endParaRPr>
          </a:p>
          <a:p>
            <a:pPr marL="0" indent="0" algn="l">
              <a:buNone/>
            </a:pP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月</a:t>
            </a:r>
            <a:endParaRPr lang="zh-CN" altLang="en-US" sz="2000" dirty="0">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a:xfrm>
            <a:off x="628650" y="3942040"/>
            <a:ext cx="7886700" cy="1334048"/>
          </a:xfrm>
        </p:spPr>
        <p:txBody>
          <a:bodyPr/>
          <a:lstStyle/>
          <a:p>
            <a:r>
              <a:rPr lang="en-US" altLang="zh-CN" dirty="0">
                <a:latin typeface="Times New Roman" panose="02020603050405020304" pitchFamily="18" charset="0"/>
              </a:rPr>
              <a:t>Using Mobile Phone as the Mouse of Your PC</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172288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3" name="矩形 2"/>
          <p:cNvSpPr/>
          <p:nvPr/>
        </p:nvSpPr>
        <p:spPr>
          <a:xfrm>
            <a:off x="516466" y="536743"/>
            <a:ext cx="8246533" cy="1523494"/>
          </a:xfrm>
          <a:prstGeom prst="rect">
            <a:avLst/>
          </a:prstGeom>
        </p:spPr>
        <p:txBody>
          <a:bodyPr wrap="square">
            <a:spAutoFit/>
          </a:bodyPr>
          <a:lstStyle/>
          <a:p>
            <a:pPr algn="just">
              <a:lnSpc>
                <a:spcPct val="150000"/>
              </a:lnSpc>
              <a:spcAft>
                <a:spcPts val="0"/>
              </a:spcAft>
            </a:pPr>
            <a:r>
              <a:rPr lang="en-US" altLang="zh-CN" sz="2000" b="1" dirty="0" err="1">
                <a:latin typeface="Times New Roman" panose="02020603050405020304" pitchFamily="18" charset="0"/>
                <a:ea typeface="新宋体" panose="02010609030101010101" pitchFamily="49" charset="-122"/>
                <a:cs typeface="Times New Roman" panose="02020603050405020304" pitchFamily="18" charset="0"/>
              </a:rPr>
              <a:t>Kalman</a:t>
            </a:r>
            <a:r>
              <a:rPr lang="en-US" altLang="zh-CN" sz="2000" b="1" dirty="0">
                <a:latin typeface="Times New Roman" panose="02020603050405020304" pitchFamily="18" charset="0"/>
                <a:ea typeface="新宋体" panose="02010609030101010101" pitchFamily="49" charset="-122"/>
                <a:cs typeface="Times New Roman" panose="02020603050405020304" pitchFamily="18" charset="0"/>
              </a:rPr>
              <a:t> filter</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Dealing </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with inertial sensor data to remove </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noise:</a:t>
            </a:r>
          </a:p>
          <a:p>
            <a:pPr algn="just">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 </a:t>
            </a: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   ax</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xVar</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smtClean="0">
                <a:latin typeface="Consolas" panose="020B0609020204030204" pitchFamily="49" charset="0"/>
                <a:ea typeface="新宋体" panose="02010609030101010101" pitchFamily="49" charset="-122"/>
                <a:cs typeface="Times New Roman" panose="02020603050405020304" pitchFamily="18" charset="0"/>
              </a:rPr>
              <a:t>kalmanFilter</a:t>
            </a: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a:t>
            </a:r>
            <a:r>
              <a:rPr lang="en-US" altLang="zh-CN" sz="1200" dirty="0" err="1" smtClean="0">
                <a:latin typeface="Consolas" panose="020B0609020204030204" pitchFamily="49" charset="0"/>
                <a:ea typeface="新宋体" panose="02010609030101010101" pitchFamily="49" charset="-122"/>
                <a:cs typeface="Times New Roman" panose="02020603050405020304" pitchFamily="18" charset="0"/>
              </a:rPr>
              <a:t>ax,xPreData,xVar,Q,R</a:t>
            </a: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a:t>
            </a:r>
            <a:endParaRPr lang="en-US" altLang="zh-CN" sz="1600" dirty="0" smtClean="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    ay</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yVar</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kalmanFilter</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ay,yPreData,yVar,Q,R</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5" name="图片 4" descr="D:\Learning Materials\大创\STM32-MPU9250\karman\untitled.emf"/>
          <p:cNvPicPr/>
          <p:nvPr/>
        </p:nvPicPr>
        <p:blipFill rotWithShape="1">
          <a:blip r:embed="rId2">
            <a:extLst>
              <a:ext uri="{28A0092B-C50C-407E-A947-70E740481C1C}">
                <a14:useLocalDpi xmlns:a14="http://schemas.microsoft.com/office/drawing/2010/main" val="0"/>
              </a:ext>
            </a:extLst>
          </a:blip>
          <a:srcRect l="9897" t="4141" r="7199" b="5330"/>
          <a:stretch/>
        </p:blipFill>
        <p:spPr bwMode="auto">
          <a:xfrm>
            <a:off x="1539145" y="2141173"/>
            <a:ext cx="6389440" cy="34815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1613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4" name="矩形 3"/>
          <p:cNvSpPr/>
          <p:nvPr/>
        </p:nvSpPr>
        <p:spPr>
          <a:xfrm>
            <a:off x="516466" y="717934"/>
            <a:ext cx="8187267" cy="2769989"/>
          </a:xfrm>
          <a:prstGeom prst="rect">
            <a:avLst/>
          </a:prstGeom>
        </p:spPr>
        <p:txBody>
          <a:bodyPr wrap="square">
            <a:spAutoFit/>
          </a:bodyPr>
          <a:lstStyle/>
          <a:p>
            <a:pPr algn="just">
              <a:lnSpc>
                <a:spcPct val="150000"/>
              </a:lnSpc>
              <a:spcAft>
                <a:spcPts val="0"/>
              </a:spcAft>
            </a:pPr>
            <a:r>
              <a:rPr lang="en-US" altLang="zh-CN" sz="2000" b="1" dirty="0">
                <a:latin typeface="Times New Roman" panose="02020603050405020304" pitchFamily="18" charset="0"/>
                <a:ea typeface="新宋体" panose="02010609030101010101" pitchFamily="49" charset="-122"/>
                <a:cs typeface="Times New Roman" panose="02020603050405020304" pitchFamily="18" charset="0"/>
              </a:rPr>
              <a:t>Calibration</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Before using the system, the user should put the mobile phone in the working surface. Then the system set the zero of acceleration to the mean value of static sensor data. After this step, the effect of inclination of the surface and the sensor bias is compensated.</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gn="just">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ax = x0int / 32.0 * 9.8 -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axave</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gn="just">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ay = y0int / 32.0 * 9.8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ayave</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71981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3" name="矩形 2"/>
          <p:cNvSpPr/>
          <p:nvPr/>
        </p:nvSpPr>
        <p:spPr>
          <a:xfrm>
            <a:off x="448732" y="874806"/>
            <a:ext cx="8271933" cy="2215991"/>
          </a:xfrm>
          <a:prstGeom prst="rect">
            <a:avLst/>
          </a:prstGeom>
        </p:spPr>
        <p:txBody>
          <a:bodyPr wrap="square">
            <a:spAutoFit/>
          </a:bodyPr>
          <a:lstStyle/>
          <a:p>
            <a:pPr algn="just">
              <a:lnSpc>
                <a:spcPct val="150000"/>
              </a:lnSpc>
              <a:spcAft>
                <a:spcPts val="0"/>
              </a:spcAft>
            </a:pPr>
            <a:r>
              <a:rPr lang="en-US" altLang="zh-CN" sz="2000" b="1" dirty="0">
                <a:latin typeface="Times New Roman" panose="02020603050405020304" pitchFamily="18" charset="0"/>
                <a:ea typeface="新宋体" panose="02010609030101010101" pitchFamily="49" charset="-122"/>
                <a:cs typeface="Times New Roman" panose="02020603050405020304" pitchFamily="18" charset="0"/>
              </a:rPr>
              <a:t>Attenuation of Velocity</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We let the velocity damps with a constant rate so that the velocity will convergent even the integration of acceleration divergent.</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gn="just">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 damp the speed</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gn="just">
              <a:lnSpc>
                <a:spcPct val="150000"/>
              </a:lnSpc>
              <a:spcAft>
                <a:spcPts val="0"/>
              </a:spcAft>
            </a:pP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vx</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vx</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dampRate</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gn="just">
              <a:lnSpc>
                <a:spcPct val="150000"/>
              </a:lnSpc>
              <a:spcAft>
                <a:spcPts val="0"/>
              </a:spcAft>
            </a:pP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vy</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vy</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dampRate</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矩形 3"/>
          <p:cNvSpPr/>
          <p:nvPr/>
        </p:nvSpPr>
        <p:spPr>
          <a:xfrm>
            <a:off x="298834" y="3462951"/>
            <a:ext cx="3280065" cy="1477328"/>
          </a:xfrm>
          <a:prstGeom prst="rect">
            <a:avLst/>
          </a:prstGeom>
        </p:spPr>
        <p:txBody>
          <a:bodyPr wrap="none">
            <a:spAutoFit/>
          </a:bodyPr>
          <a:lstStyle/>
          <a:p>
            <a:pPr algn="just">
              <a:lnSpc>
                <a:spcPct val="150000"/>
              </a:lnSpc>
              <a:spcAft>
                <a:spcPts val="0"/>
              </a:spcAft>
            </a:pPr>
            <a:r>
              <a:rPr lang="en-US" altLang="zh-CN" sz="2000" b="1" dirty="0">
                <a:latin typeface="Times New Roman" panose="02020603050405020304" pitchFamily="18" charset="0"/>
                <a:ea typeface="新宋体" panose="02010609030101010101" pitchFamily="49" charset="-122"/>
                <a:cs typeface="Times New Roman" panose="02020603050405020304" pitchFamily="18" charset="0"/>
              </a:rPr>
              <a:t>Activation </a:t>
            </a:r>
            <a:r>
              <a:rPr lang="en-US" altLang="zh-CN" sz="2000" b="1" dirty="0" smtClean="0">
                <a:latin typeface="Times New Roman" panose="02020603050405020304" pitchFamily="18" charset="0"/>
                <a:ea typeface="新宋体" panose="02010609030101010101" pitchFamily="49" charset="-122"/>
                <a:cs typeface="Times New Roman" panose="02020603050405020304" pitchFamily="18" charset="0"/>
              </a:rPr>
              <a:t>function</a:t>
            </a:r>
            <a:endParaRPr lang="zh-CN" altLang="zh-CN" sz="1600" dirty="0"/>
          </a:p>
          <a:p>
            <a:pPr marL="457200" algn="just">
              <a:lnSpc>
                <a:spcPct val="150000"/>
              </a:lnSpc>
            </a:pP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dvx</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np.exp</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(-abs(</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vx</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ax * v</a:t>
            </a:r>
            <a:endParaRPr lang="zh-CN" altLang="zh-CN" sz="1200" dirty="0">
              <a:latin typeface="Consolas" panose="020B0609020204030204" pitchFamily="49" charset="0"/>
              <a:ea typeface="新宋体" panose="02010609030101010101" pitchFamily="49" charset="-122"/>
              <a:cs typeface="Times New Roman" panose="02020603050405020304" pitchFamily="18" charset="0"/>
            </a:endParaRPr>
          </a:p>
          <a:p>
            <a:pPr marL="457200" algn="just">
              <a:lnSpc>
                <a:spcPct val="150000"/>
              </a:lnSpc>
            </a:pP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dvy</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np.exp</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(-abs(</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vy</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 ay * v</a:t>
            </a:r>
            <a:endParaRPr lang="zh-CN" altLang="zh-CN" sz="1200" dirty="0">
              <a:latin typeface="Consolas" panose="020B0609020204030204" pitchFamily="49" charset="0"/>
              <a:ea typeface="新宋体" panose="02010609030101010101" pitchFamily="49" charset="-122"/>
              <a:cs typeface="Times New Roman" panose="02020603050405020304" pitchFamily="18" charset="0"/>
            </a:endParaRPr>
          </a:p>
          <a:p>
            <a:pPr algn="just">
              <a:lnSpc>
                <a:spcPct val="150000"/>
              </a:lnSpc>
              <a:spcAft>
                <a:spcPts val="0"/>
              </a:spcAft>
            </a:pP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3348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953" y="213204"/>
            <a:ext cx="6474515" cy="337358"/>
          </a:xfrm>
        </p:spPr>
        <p:txBody>
          <a:bodyPr/>
          <a:lstStyle/>
          <a:p>
            <a:r>
              <a:rPr lang="en-US" altLang="zh-CN" sz="2800" dirty="0">
                <a:latin typeface="Times New Roman" panose="02020603050405020304" pitchFamily="18" charset="0"/>
              </a:rPr>
              <a:t>Technical Issues &amp; </a:t>
            </a:r>
            <a:r>
              <a:rPr lang="en-US" altLang="zh-CN" sz="2800" dirty="0" smtClean="0">
                <a:latin typeface="Times New Roman" panose="02020603050405020304" pitchFamily="18" charset="0"/>
              </a:rPr>
              <a:t>Our </a:t>
            </a:r>
            <a:r>
              <a:rPr lang="en-US" altLang="zh-CN" sz="2800" dirty="0">
                <a:latin typeface="Times New Roman" panose="02020603050405020304" pitchFamily="18" charset="0"/>
              </a:rPr>
              <a:t>Contributions </a:t>
            </a:r>
            <a:endParaRPr lang="zh-CN" altLang="en-US" sz="2800" dirty="0"/>
          </a:p>
        </p:txBody>
      </p:sp>
      <p:sp>
        <p:nvSpPr>
          <p:cNvPr id="3" name="矩形 2"/>
          <p:cNvSpPr/>
          <p:nvPr/>
        </p:nvSpPr>
        <p:spPr>
          <a:xfrm>
            <a:off x="357953" y="856734"/>
            <a:ext cx="3486083" cy="461665"/>
          </a:xfrm>
          <a:prstGeom prst="rect">
            <a:avLst/>
          </a:prstGeom>
        </p:spPr>
        <p:txBody>
          <a:bodyPr wrap="none">
            <a:spAutoFit/>
          </a:bodyPr>
          <a:lstStyle/>
          <a:p>
            <a:r>
              <a:rPr lang="en-US" altLang="zh-CN" sz="2400" b="1" dirty="0">
                <a:latin typeface="Times New Roman" panose="02020603050405020304" pitchFamily="18" charset="0"/>
                <a:ea typeface="宋体" panose="02010600030101010101" pitchFamily="2" charset="-122"/>
              </a:rPr>
              <a:t>Communication Protocol</a:t>
            </a:r>
            <a:endParaRPr lang="zh-CN" altLang="zh-CN" sz="2400" dirty="0">
              <a:latin typeface="Times New Roman" panose="02020603050405020304" pitchFamily="18" charset="0"/>
              <a:ea typeface="宋体" panose="02010600030101010101" pitchFamily="2" charset="-122"/>
            </a:endParaRPr>
          </a:p>
        </p:txBody>
      </p:sp>
      <p:sp>
        <p:nvSpPr>
          <p:cNvPr id="4" name="矩形 3"/>
          <p:cNvSpPr/>
          <p:nvPr/>
        </p:nvSpPr>
        <p:spPr>
          <a:xfrm>
            <a:off x="474132" y="1828512"/>
            <a:ext cx="5296243" cy="3416320"/>
          </a:xfrm>
          <a:prstGeom prst="rect">
            <a:avLst/>
          </a:prstGeom>
        </p:spPr>
        <p:txBody>
          <a:bodyPr wrap="square">
            <a:spAutoFit/>
          </a:bodyPr>
          <a:lstStyle/>
          <a:p>
            <a:r>
              <a:rPr lang="en-US" altLang="zh-CN" b="1" dirty="0">
                <a:latin typeface="Times New Roman" panose="02020603050405020304" pitchFamily="18" charset="0"/>
              </a:rPr>
              <a:t>Hardware</a:t>
            </a:r>
            <a:r>
              <a:rPr lang="en-US" altLang="zh-CN" dirty="0">
                <a:latin typeface="Times New Roman" panose="02020603050405020304" pitchFamily="18" charset="0"/>
              </a:rPr>
              <a:t>: </a:t>
            </a:r>
            <a:endParaRPr lang="en-US"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The </a:t>
            </a:r>
            <a:r>
              <a:rPr lang="en-US" altLang="zh-CN" dirty="0">
                <a:latin typeface="Times New Roman" panose="02020603050405020304" pitchFamily="18" charset="0"/>
              </a:rPr>
              <a:t>phone establishes a Bluetooth with the HC-05 Bluetooth chip. </a:t>
            </a:r>
            <a:endParaRPr lang="en-US" altLang="zh-CN" dirty="0" smtClean="0">
              <a:latin typeface="Times New Roman" panose="02020603050405020304" pitchFamily="18" charset="0"/>
            </a:endParaRPr>
          </a:p>
          <a:p>
            <a:pPr marL="285750" indent="-285750">
              <a:buFont typeface="Arial" panose="020B0604020202020204" pitchFamily="34" charset="0"/>
              <a:buChar char="•"/>
            </a:pPr>
            <a:endParaRPr lang="en-US"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T</a:t>
            </a:r>
            <a:r>
              <a:rPr lang="en-US" altLang="zh-CN" dirty="0" smtClean="0">
                <a:latin typeface="Times New Roman" panose="02020603050405020304" pitchFamily="18" charset="0"/>
              </a:rPr>
              <a:t>he </a:t>
            </a:r>
            <a:r>
              <a:rPr lang="en-US" altLang="zh-CN" dirty="0">
                <a:latin typeface="Times New Roman" panose="02020603050405020304" pitchFamily="18" charset="0"/>
              </a:rPr>
              <a:t>chip is connected to </a:t>
            </a:r>
            <a:r>
              <a:rPr lang="en-US" altLang="zh-CN" dirty="0" err="1">
                <a:latin typeface="Times New Roman" panose="02020603050405020304" pitchFamily="18" charset="0"/>
              </a:rPr>
              <a:t>USBtoTTL</a:t>
            </a:r>
            <a:r>
              <a:rPr lang="en-US" altLang="zh-CN" dirty="0">
                <a:latin typeface="Times New Roman" panose="02020603050405020304" pitchFamily="18" charset="0"/>
              </a:rPr>
              <a:t> converter while 4 wires. </a:t>
            </a:r>
            <a:endParaRPr lang="en-US" altLang="zh-CN" dirty="0" smtClean="0">
              <a:latin typeface="Times New Roman" panose="02020603050405020304" pitchFamily="18" charset="0"/>
            </a:endParaRPr>
          </a:p>
          <a:p>
            <a:pPr marL="285750" indent="-285750">
              <a:buFont typeface="Arial" panose="020B0604020202020204" pitchFamily="34" charset="0"/>
              <a:buChar char="•"/>
            </a:pPr>
            <a:endParaRPr lang="en-US"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The </a:t>
            </a:r>
            <a:r>
              <a:rPr lang="en-US" altLang="zh-CN" dirty="0" err="1">
                <a:latin typeface="Times New Roman" panose="02020603050405020304" pitchFamily="18" charset="0"/>
              </a:rPr>
              <a:t>USBtoTTL</a:t>
            </a:r>
            <a:r>
              <a:rPr lang="en-US" altLang="zh-CN" dirty="0">
                <a:latin typeface="Times New Roman" panose="02020603050405020304" pitchFamily="18" charset="0"/>
              </a:rPr>
              <a:t> converter is inserted into the USB port in the computer. </a:t>
            </a:r>
            <a:endParaRPr lang="en-US" altLang="zh-CN" dirty="0" smtClean="0">
              <a:latin typeface="Times New Roman" panose="02020603050405020304" pitchFamily="18" charset="0"/>
            </a:endParaRPr>
          </a:p>
          <a:p>
            <a:pPr marL="285750" indent="-285750">
              <a:buFont typeface="Arial" panose="020B0604020202020204" pitchFamily="34" charset="0"/>
              <a:buChar char="•"/>
            </a:pPr>
            <a:endParaRPr lang="en-US"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As </a:t>
            </a:r>
            <a:r>
              <a:rPr lang="en-US" altLang="zh-CN" dirty="0">
                <a:latin typeface="Times New Roman" panose="02020603050405020304" pitchFamily="18" charset="0"/>
              </a:rPr>
              <a:t>a result, the data is converted to serial communication byte in the computer.</a:t>
            </a:r>
            <a:endParaRPr lang="zh-CN" altLang="en-US" dirty="0">
              <a:latin typeface="Times New Roman" panose="02020603050405020304" pitchFamily="18" charset="0"/>
              <a:ea typeface="新宋体" panose="02010609030101010101" pitchFamily="49" charset="-122"/>
              <a:cs typeface="Times New Roman" panose="02020603050405020304" pitchFamily="18" charset="0"/>
            </a:endParaRPr>
          </a:p>
        </p:txBody>
      </p:sp>
      <p:pic>
        <p:nvPicPr>
          <p:cNvPr id="5" name="图片 4" descr="https://github.com/GouMinghao/mobile-mouse/raw/master/pic/connecti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502318" y="2169969"/>
            <a:ext cx="2060020" cy="2976852"/>
          </a:xfrm>
          <a:prstGeom prst="rect">
            <a:avLst/>
          </a:prstGeom>
          <a:noFill/>
          <a:ln>
            <a:noFill/>
          </a:ln>
        </p:spPr>
      </p:pic>
    </p:spTree>
    <p:extLst>
      <p:ext uri="{BB962C8B-B14F-4D97-AF65-F5344CB8AC3E}">
        <p14:creationId xmlns:p14="http://schemas.microsoft.com/office/powerpoint/2010/main" val="2110309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953" y="212198"/>
            <a:ext cx="6474515" cy="337358"/>
          </a:xfrm>
        </p:spPr>
        <p:txBody>
          <a:bodyPr/>
          <a:lstStyle/>
          <a:p>
            <a:r>
              <a:rPr lang="en-US" altLang="zh-CN" sz="2800" dirty="0">
                <a:latin typeface="Times New Roman" panose="02020603050405020304" pitchFamily="18" charset="0"/>
              </a:rPr>
              <a:t>Technical Issues &amp; </a:t>
            </a:r>
            <a:r>
              <a:rPr lang="en-US" altLang="zh-CN" sz="2800" dirty="0" smtClean="0">
                <a:latin typeface="Times New Roman" panose="02020603050405020304" pitchFamily="18" charset="0"/>
              </a:rPr>
              <a:t>Our </a:t>
            </a:r>
            <a:r>
              <a:rPr lang="en-US" altLang="zh-CN" sz="2800" dirty="0">
                <a:latin typeface="Times New Roman" panose="02020603050405020304" pitchFamily="18" charset="0"/>
              </a:rPr>
              <a:t>Contributions </a:t>
            </a:r>
            <a:endParaRPr lang="zh-CN" altLang="en-US" sz="2800" dirty="0"/>
          </a:p>
        </p:txBody>
      </p:sp>
      <p:sp>
        <p:nvSpPr>
          <p:cNvPr id="3" name="矩形 2"/>
          <p:cNvSpPr/>
          <p:nvPr/>
        </p:nvSpPr>
        <p:spPr>
          <a:xfrm>
            <a:off x="357953" y="856734"/>
            <a:ext cx="3486083" cy="461665"/>
          </a:xfrm>
          <a:prstGeom prst="rect">
            <a:avLst/>
          </a:prstGeom>
        </p:spPr>
        <p:txBody>
          <a:bodyPr wrap="none">
            <a:spAutoFit/>
          </a:bodyPr>
          <a:lstStyle/>
          <a:p>
            <a:r>
              <a:rPr lang="en-US" altLang="zh-CN" sz="2400" b="1" dirty="0">
                <a:latin typeface="Times New Roman" panose="02020603050405020304" pitchFamily="18" charset="0"/>
                <a:ea typeface="宋体" panose="02010600030101010101" pitchFamily="2" charset="-122"/>
              </a:rPr>
              <a:t>Communication Protocol</a:t>
            </a:r>
            <a:endParaRPr lang="zh-CN" altLang="zh-CN" sz="2400" dirty="0">
              <a:latin typeface="Times New Roman" panose="02020603050405020304" pitchFamily="18" charset="0"/>
              <a:ea typeface="宋体" panose="02010600030101010101" pitchFamily="2" charset="-122"/>
            </a:endParaRPr>
          </a:p>
        </p:txBody>
      </p:sp>
      <p:sp>
        <p:nvSpPr>
          <p:cNvPr id="4" name="矩形 3"/>
          <p:cNvSpPr/>
          <p:nvPr/>
        </p:nvSpPr>
        <p:spPr>
          <a:xfrm>
            <a:off x="474132" y="1318399"/>
            <a:ext cx="8346018" cy="1200329"/>
          </a:xfrm>
          <a:prstGeom prst="rect">
            <a:avLst/>
          </a:prstGeom>
        </p:spPr>
        <p:txBody>
          <a:bodyPr wrap="square">
            <a:spAutoFit/>
          </a:bodyPr>
          <a:lstStyle/>
          <a:p>
            <a:r>
              <a:rPr lang="en-US" altLang="zh-CN" b="1" dirty="0">
                <a:latin typeface="Times New Roman" panose="02020603050405020304" pitchFamily="18" charset="0"/>
              </a:rPr>
              <a:t>Encoding</a:t>
            </a:r>
            <a:r>
              <a:rPr lang="en-US" altLang="zh-CN" dirty="0">
                <a:latin typeface="Times New Roman" panose="02020603050405020304" pitchFamily="18" charset="0"/>
              </a:rPr>
              <a:t>: The data to be transmitted can be divided into Three groups. </a:t>
            </a:r>
          </a:p>
          <a:p>
            <a:pPr marL="285750" indent="-285750">
              <a:buFont typeface="Arial" panose="020B0604020202020204" pitchFamily="34" charset="0"/>
              <a:buChar char="•"/>
            </a:pPr>
            <a:r>
              <a:rPr lang="en-US" altLang="zh-CN" dirty="0" smtClean="0">
                <a:latin typeface="Times New Roman" panose="02020603050405020304" pitchFamily="18" charset="0"/>
              </a:rPr>
              <a:t>Acceleration </a:t>
            </a:r>
            <a:r>
              <a:rPr lang="en-US" altLang="zh-CN" dirty="0">
                <a:latin typeface="Times New Roman" panose="02020603050405020304" pitchFamily="18" charset="0"/>
              </a:rPr>
              <a:t>data</a:t>
            </a:r>
            <a:r>
              <a:rPr lang="en-US" altLang="zh-CN" dirty="0" smtClean="0">
                <a:latin typeface="Times New Roman" panose="02020603050405020304" pitchFamily="18" charset="0"/>
              </a:rPr>
              <a:t>.</a:t>
            </a:r>
          </a:p>
          <a:p>
            <a:pPr marL="285750" indent="-285750">
              <a:buFont typeface="Arial" panose="020B0604020202020204" pitchFamily="34" charset="0"/>
              <a:buChar char="•"/>
            </a:pPr>
            <a:r>
              <a:rPr lang="en-US" altLang="zh-CN" dirty="0" smtClean="0">
                <a:latin typeface="Times New Roman" panose="02020603050405020304" pitchFamily="18" charset="0"/>
              </a:rPr>
              <a:t>Mouse </a:t>
            </a:r>
            <a:r>
              <a:rPr lang="en-US" altLang="zh-CN" dirty="0">
                <a:latin typeface="Times New Roman" panose="02020603050405020304" pitchFamily="18" charset="0"/>
              </a:rPr>
              <a:t>click data. </a:t>
            </a:r>
            <a:endParaRPr lang="en-US"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Begin</a:t>
            </a:r>
            <a:r>
              <a:rPr lang="en-US" altLang="zh-CN" dirty="0">
                <a:latin typeface="Times New Roman" panose="02020603050405020304" pitchFamily="18" charset="0"/>
              </a:rPr>
              <a:t>, stop and check byte.</a:t>
            </a:r>
            <a:endParaRPr lang="zh-CN" altLang="en-US"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矩形 4"/>
          <p:cNvSpPr/>
          <p:nvPr/>
        </p:nvSpPr>
        <p:spPr>
          <a:xfrm>
            <a:off x="474132" y="2518728"/>
            <a:ext cx="8346018" cy="3416320"/>
          </a:xfrm>
          <a:prstGeom prst="rect">
            <a:avLst/>
          </a:prstGeom>
        </p:spPr>
        <p:txBody>
          <a:bodyPr wrap="square">
            <a:spAutoFit/>
          </a:bodyPr>
          <a:lstStyle/>
          <a:p>
            <a:r>
              <a:rPr lang="en-US" altLang="zh-CN" dirty="0">
                <a:latin typeface="Times New Roman" panose="02020603050405020304" pitchFamily="18" charset="0"/>
              </a:rPr>
              <a:t>We established the following encoding method for these data</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X Axis Acceleration Data High Byte(XH</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X Axis Acceleration Data Low Byte(XL</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Y Axis Acceleration Data High Byte(YH</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Y Axis Acceleration Data Low Byte(YL</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Left Button Down(LD</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Left Button Up(LU</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Right Button Down(RD</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Right Button Up(RU</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Begin Acceleration Data Transmission(BT</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Finish X Axis Data Transmission(FX</a:t>
            </a:r>
            <a:r>
              <a:rPr lang="en-US" altLang="zh-CN" dirty="0" smtClean="0">
                <a:latin typeface="Times New Roman" panose="02020603050405020304" pitchFamily="18" charset="0"/>
              </a:rPr>
              <a:t>)</a:t>
            </a:r>
          </a:p>
          <a:p>
            <a:pPr marL="742950" lvl="1" indent="-285750">
              <a:buFont typeface="Arial" panose="020B0604020202020204" pitchFamily="34" charset="0"/>
              <a:buChar char="•"/>
            </a:pPr>
            <a:r>
              <a:rPr lang="en-US" altLang="zh-CN" dirty="0">
                <a:latin typeface="Times New Roman" panose="02020603050405020304" pitchFamily="18" charset="0"/>
              </a:rPr>
              <a:t>Finish Y Axis Data Transmission(FY</a:t>
            </a:r>
            <a:r>
              <a:rPr lang="en-US" altLang="zh-CN" dirty="0" smtClean="0">
                <a:latin typeface="Times New Roman" panose="02020603050405020304" pitchFamily="18" charset="0"/>
              </a:rPr>
              <a:t>)</a:t>
            </a:r>
          </a:p>
        </p:txBody>
      </p:sp>
    </p:spTree>
    <p:extLst>
      <p:ext uri="{BB962C8B-B14F-4D97-AF65-F5344CB8AC3E}">
        <p14:creationId xmlns:p14="http://schemas.microsoft.com/office/powerpoint/2010/main" val="4036198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953" y="271193"/>
            <a:ext cx="6474515" cy="337358"/>
          </a:xfrm>
        </p:spPr>
        <p:txBody>
          <a:bodyPr/>
          <a:lstStyle/>
          <a:p>
            <a:r>
              <a:rPr lang="en-US" altLang="zh-CN" sz="2800" dirty="0">
                <a:latin typeface="Times New Roman" panose="02020603050405020304" pitchFamily="18" charset="0"/>
              </a:rPr>
              <a:t>Technical Issues &amp; </a:t>
            </a:r>
            <a:r>
              <a:rPr lang="en-US" altLang="zh-CN" sz="2800" dirty="0" smtClean="0">
                <a:latin typeface="Times New Roman" panose="02020603050405020304" pitchFamily="18" charset="0"/>
              </a:rPr>
              <a:t>Our </a:t>
            </a:r>
            <a:r>
              <a:rPr lang="en-US" altLang="zh-CN" sz="2800" dirty="0">
                <a:latin typeface="Times New Roman" panose="02020603050405020304" pitchFamily="18" charset="0"/>
              </a:rPr>
              <a:t>Contributions </a:t>
            </a:r>
            <a:endParaRPr lang="zh-CN" altLang="en-US" sz="2800" dirty="0"/>
          </a:p>
        </p:txBody>
      </p:sp>
      <p:sp>
        <p:nvSpPr>
          <p:cNvPr id="3" name="矩形 2"/>
          <p:cNvSpPr/>
          <p:nvPr/>
        </p:nvSpPr>
        <p:spPr>
          <a:xfrm>
            <a:off x="357953" y="856734"/>
            <a:ext cx="3486083" cy="461665"/>
          </a:xfrm>
          <a:prstGeom prst="rect">
            <a:avLst/>
          </a:prstGeom>
        </p:spPr>
        <p:txBody>
          <a:bodyPr wrap="none">
            <a:spAutoFit/>
          </a:bodyPr>
          <a:lstStyle/>
          <a:p>
            <a:r>
              <a:rPr lang="en-US" altLang="zh-CN" sz="2400" b="1" dirty="0">
                <a:latin typeface="Times New Roman" panose="02020603050405020304" pitchFamily="18" charset="0"/>
                <a:ea typeface="宋体" panose="02010600030101010101" pitchFamily="2" charset="-122"/>
              </a:rPr>
              <a:t>Communication Protocol</a:t>
            </a:r>
            <a:endParaRPr lang="zh-CN" altLang="zh-CN" sz="2400" dirty="0">
              <a:latin typeface="Times New Roman" panose="02020603050405020304" pitchFamily="18" charset="0"/>
              <a:ea typeface="宋体" panose="02010600030101010101" pitchFamily="2" charset="-122"/>
            </a:endParaRPr>
          </a:p>
        </p:txBody>
      </p:sp>
      <p:sp>
        <p:nvSpPr>
          <p:cNvPr id="4" name="矩形 3"/>
          <p:cNvSpPr/>
          <p:nvPr/>
        </p:nvSpPr>
        <p:spPr>
          <a:xfrm>
            <a:off x="474132" y="1655845"/>
            <a:ext cx="8346018" cy="923330"/>
          </a:xfrm>
          <a:prstGeom prst="rect">
            <a:avLst/>
          </a:prstGeom>
        </p:spPr>
        <p:txBody>
          <a:bodyPr wrap="square">
            <a:spAutoFit/>
          </a:bodyPr>
          <a:lstStyle/>
          <a:p>
            <a:r>
              <a:rPr lang="en-US" altLang="zh-CN" b="1" dirty="0">
                <a:latin typeface="Times New Roman" panose="02020603050405020304" pitchFamily="18" charset="0"/>
              </a:rPr>
              <a:t>Encoding Method with Check</a:t>
            </a:r>
            <a:r>
              <a:rPr lang="en-US" altLang="zh-CN" dirty="0">
                <a:latin typeface="Times New Roman" panose="02020603050405020304" pitchFamily="18" charset="0"/>
              </a:rPr>
              <a:t>: </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There </a:t>
            </a:r>
            <a:r>
              <a:rPr lang="en-US" altLang="zh-CN" dirty="0">
                <a:latin typeface="Times New Roman" panose="02020603050405020304" pitchFamily="18" charset="0"/>
              </a:rPr>
              <a:t>might be error in transmission. So, we apply Check byte to minimize the error. The Byte sequence is shown below.</a:t>
            </a:r>
            <a:endParaRPr lang="zh-CN" altLang="zh-CN" dirty="0">
              <a:latin typeface="Times New Roman" panose="02020603050405020304" pitchFamily="18" charset="0"/>
            </a:endParaRPr>
          </a:p>
        </p:txBody>
      </p:sp>
      <p:sp>
        <p:nvSpPr>
          <p:cNvPr id="5" name="矩形 4"/>
          <p:cNvSpPr/>
          <p:nvPr/>
        </p:nvSpPr>
        <p:spPr>
          <a:xfrm>
            <a:off x="438119" y="2738184"/>
            <a:ext cx="8346018" cy="2308324"/>
          </a:xfrm>
          <a:prstGeom prst="rect">
            <a:avLst/>
          </a:prstGeom>
        </p:spPr>
        <p:txBody>
          <a:bodyPr wrap="square">
            <a:spAutoFit/>
          </a:bodyPr>
          <a:lstStyle/>
          <a:p>
            <a:pPr marL="285750" lvl="0" indent="-285750">
              <a:buFont typeface="Arial" panose="020B0604020202020204" pitchFamily="34" charset="0"/>
              <a:buChar char="•"/>
            </a:pPr>
            <a:r>
              <a:rPr lang="en-US" altLang="zh-CN" dirty="0">
                <a:latin typeface="Times New Roman" panose="02020603050405020304" pitchFamily="18" charset="0"/>
              </a:rPr>
              <a:t>Acceleration </a:t>
            </a:r>
            <a:r>
              <a:rPr lang="en-US" altLang="zh-CN" dirty="0" smtClean="0">
                <a:latin typeface="Times New Roman" panose="02020603050405020304" pitchFamily="18" charset="0"/>
              </a:rPr>
              <a:t>Data</a:t>
            </a: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a:latin typeface="Times New Roman" panose="02020603050405020304" pitchFamily="18" charset="0"/>
              </a:rPr>
              <a:t>BT | XH | XL | FX | YH | YL | FY | ZH | ZL | FZ |</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Left </a:t>
            </a:r>
            <a:r>
              <a:rPr lang="en-US" altLang="zh-CN" dirty="0">
                <a:latin typeface="Times New Roman" panose="02020603050405020304" pitchFamily="18" charset="0"/>
              </a:rPr>
              <a:t>Button </a:t>
            </a:r>
            <a:r>
              <a:rPr lang="en-US" altLang="zh-CN" dirty="0" smtClean="0">
                <a:latin typeface="Times New Roman" panose="02020603050405020304" pitchFamily="18" charset="0"/>
              </a:rPr>
              <a:t>Down</a:t>
            </a:r>
            <a:r>
              <a:rPr lang="en-US" altLang="zh-CN" dirty="0">
                <a:latin typeface="Times New Roman" panose="02020603050405020304" pitchFamily="18" charset="0"/>
              </a:rPr>
              <a:t>	</a:t>
            </a:r>
            <a:r>
              <a:rPr lang="en-US" altLang="zh-CN" dirty="0" smtClean="0">
                <a:latin typeface="Times New Roman" panose="02020603050405020304" pitchFamily="18" charset="0"/>
              </a:rPr>
              <a:t>| LD </a:t>
            </a:r>
            <a:r>
              <a:rPr lang="en-US" altLang="zh-CN" dirty="0">
                <a:latin typeface="Times New Roman" panose="02020603050405020304" pitchFamily="18" charset="0"/>
              </a:rPr>
              <a:t>| LD |</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Left </a:t>
            </a:r>
            <a:r>
              <a:rPr lang="en-US" altLang="zh-CN" dirty="0">
                <a:latin typeface="Times New Roman" panose="02020603050405020304" pitchFamily="18" charset="0"/>
              </a:rPr>
              <a:t>Button </a:t>
            </a:r>
            <a:r>
              <a:rPr lang="en-US" altLang="zh-CN" dirty="0" smtClean="0">
                <a:latin typeface="Times New Roman" panose="02020603050405020304" pitchFamily="18" charset="0"/>
              </a:rPr>
              <a:t>Up</a:t>
            </a:r>
            <a:r>
              <a:rPr lang="en-US" altLang="zh-CN" dirty="0">
                <a:latin typeface="Times New Roman" panose="02020603050405020304" pitchFamily="18" charset="0"/>
              </a:rPr>
              <a:t>	</a:t>
            </a:r>
            <a:r>
              <a:rPr lang="en-US" altLang="zh-CN" dirty="0" smtClean="0">
                <a:latin typeface="Times New Roman" panose="02020603050405020304" pitchFamily="18" charset="0"/>
              </a:rPr>
              <a:t>	| </a:t>
            </a:r>
            <a:r>
              <a:rPr lang="en-US" altLang="zh-CN" dirty="0">
                <a:latin typeface="Times New Roman" panose="02020603050405020304" pitchFamily="18" charset="0"/>
              </a:rPr>
              <a:t>LU | LU |</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Right </a:t>
            </a:r>
            <a:r>
              <a:rPr lang="en-US" altLang="zh-CN" dirty="0">
                <a:latin typeface="Times New Roman" panose="02020603050405020304" pitchFamily="18" charset="0"/>
              </a:rPr>
              <a:t>Button </a:t>
            </a:r>
            <a:r>
              <a:rPr lang="en-US" altLang="zh-CN" dirty="0" smtClean="0">
                <a:latin typeface="Times New Roman" panose="02020603050405020304" pitchFamily="18" charset="0"/>
              </a:rPr>
              <a:t>Down</a:t>
            </a:r>
            <a:r>
              <a:rPr lang="en-US" altLang="zh-CN" dirty="0">
                <a:latin typeface="Times New Roman" panose="02020603050405020304" pitchFamily="18" charset="0"/>
              </a:rPr>
              <a:t>	</a:t>
            </a:r>
            <a:r>
              <a:rPr lang="en-US" altLang="zh-CN" dirty="0" smtClean="0">
                <a:latin typeface="Times New Roman" panose="02020603050405020304" pitchFamily="18" charset="0"/>
              </a:rPr>
              <a:t>| RD | </a:t>
            </a:r>
            <a:r>
              <a:rPr lang="en-US" altLang="zh-CN" dirty="0">
                <a:latin typeface="Times New Roman" panose="02020603050405020304" pitchFamily="18" charset="0"/>
              </a:rPr>
              <a:t>RD |</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Right </a:t>
            </a:r>
            <a:r>
              <a:rPr lang="en-US" altLang="zh-CN" dirty="0">
                <a:latin typeface="Times New Roman" panose="02020603050405020304" pitchFamily="18" charset="0"/>
              </a:rPr>
              <a:t>Button </a:t>
            </a:r>
            <a:r>
              <a:rPr lang="en-US" altLang="zh-CN" dirty="0" smtClean="0">
                <a:latin typeface="Times New Roman" panose="02020603050405020304" pitchFamily="18" charset="0"/>
              </a:rPr>
              <a:t>Up</a:t>
            </a:r>
            <a:r>
              <a:rPr lang="en-US" altLang="zh-CN" dirty="0">
                <a:latin typeface="Times New Roman" panose="02020603050405020304" pitchFamily="18" charset="0"/>
              </a:rPr>
              <a:t>	</a:t>
            </a:r>
            <a:r>
              <a:rPr lang="en-US" altLang="zh-CN" dirty="0" smtClean="0">
                <a:latin typeface="Times New Roman" panose="02020603050405020304" pitchFamily="18" charset="0"/>
              </a:rPr>
              <a:t>	| </a:t>
            </a:r>
            <a:r>
              <a:rPr lang="en-US" altLang="zh-CN" dirty="0">
                <a:latin typeface="Times New Roman" panose="02020603050405020304" pitchFamily="18" charset="0"/>
              </a:rPr>
              <a:t>RU | RU </a:t>
            </a:r>
            <a:r>
              <a:rPr lang="en-US" altLang="zh-CN" dirty="0" smtClean="0">
                <a:latin typeface="Times New Roman" panose="02020603050405020304" pitchFamily="18" charset="0"/>
              </a:rPr>
              <a:t>|</a:t>
            </a:r>
          </a:p>
          <a:p>
            <a:pPr marL="285750" indent="-285750">
              <a:buFont typeface="Arial" panose="020B0604020202020204" pitchFamily="34" charset="0"/>
              <a:buChar char="•"/>
            </a:pPr>
            <a:endParaRPr lang="en-US" altLang="zh-CN" dirty="0">
              <a:latin typeface="Times New Roman" panose="02020603050405020304" pitchFamily="18" charset="0"/>
            </a:endParaRPr>
          </a:p>
          <a:p>
            <a:r>
              <a:rPr lang="en-US" altLang="zh-CN" dirty="0">
                <a:latin typeface="Times New Roman" panose="02020603050405020304" pitchFamily="18" charset="0"/>
              </a:rPr>
              <a:t>For acceleration data transmission, we can check the FX, FY and FZ to check if the sequence is complete.</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2156684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240969"/>
            <a:ext cx="6474515" cy="337358"/>
          </a:xfrm>
        </p:spPr>
        <p:txBody>
          <a:bodyPr/>
          <a:lstStyle/>
          <a:p>
            <a:r>
              <a:rPr lang="en-US" altLang="zh-CN" sz="2800" dirty="0">
                <a:latin typeface="Times New Roman" panose="02020603050405020304" pitchFamily="18" charset="0"/>
              </a:rPr>
              <a:t>Technical Issues &amp; </a:t>
            </a:r>
            <a:r>
              <a:rPr lang="en-US" altLang="zh-CN" sz="2800" dirty="0" smtClean="0">
                <a:latin typeface="Times New Roman" panose="02020603050405020304" pitchFamily="18" charset="0"/>
              </a:rPr>
              <a:t>Our </a:t>
            </a:r>
            <a:r>
              <a:rPr lang="en-US" altLang="zh-CN" sz="2800" dirty="0">
                <a:latin typeface="Times New Roman" panose="02020603050405020304" pitchFamily="18" charset="0"/>
              </a:rPr>
              <a:t>Contributions </a:t>
            </a:r>
            <a:endParaRPr lang="zh-CN" altLang="en-US" sz="2800" dirty="0"/>
          </a:p>
        </p:txBody>
      </p:sp>
      <p:sp>
        <p:nvSpPr>
          <p:cNvPr id="3" name="矩形 2"/>
          <p:cNvSpPr/>
          <p:nvPr/>
        </p:nvSpPr>
        <p:spPr>
          <a:xfrm>
            <a:off x="357953" y="856734"/>
            <a:ext cx="3486083" cy="461665"/>
          </a:xfrm>
          <a:prstGeom prst="rect">
            <a:avLst/>
          </a:prstGeom>
        </p:spPr>
        <p:txBody>
          <a:bodyPr wrap="none">
            <a:spAutoFit/>
          </a:bodyPr>
          <a:lstStyle/>
          <a:p>
            <a:r>
              <a:rPr lang="en-US" altLang="zh-CN" sz="2400" b="1" dirty="0">
                <a:latin typeface="Times New Roman" panose="02020603050405020304" pitchFamily="18" charset="0"/>
                <a:ea typeface="宋体" panose="02010600030101010101" pitchFamily="2" charset="-122"/>
              </a:rPr>
              <a:t>Communication Protocol</a:t>
            </a:r>
            <a:endParaRPr lang="zh-CN" altLang="zh-CN" sz="2400" dirty="0">
              <a:latin typeface="Times New Roman" panose="02020603050405020304" pitchFamily="18" charset="0"/>
              <a:ea typeface="宋体" panose="02010600030101010101" pitchFamily="2" charset="-122"/>
            </a:endParaRPr>
          </a:p>
        </p:txBody>
      </p:sp>
      <p:sp>
        <p:nvSpPr>
          <p:cNvPr id="4" name="矩形 3"/>
          <p:cNvSpPr/>
          <p:nvPr/>
        </p:nvSpPr>
        <p:spPr>
          <a:xfrm>
            <a:off x="438119" y="1318399"/>
            <a:ext cx="8346018" cy="1200329"/>
          </a:xfrm>
          <a:prstGeom prst="rect">
            <a:avLst/>
          </a:prstGeom>
        </p:spPr>
        <p:txBody>
          <a:bodyPr wrap="square">
            <a:spAutoFit/>
          </a:bodyPr>
          <a:lstStyle/>
          <a:p>
            <a:r>
              <a:rPr lang="en-US" altLang="zh-CN" b="1" dirty="0">
                <a:latin typeface="Times New Roman" panose="02020603050405020304" pitchFamily="18" charset="0"/>
              </a:rPr>
              <a:t>Encoding Method without Check</a:t>
            </a:r>
            <a:r>
              <a:rPr lang="en-US" altLang="zh-CN" dirty="0">
                <a:latin typeface="Times New Roman" panose="02020603050405020304" pitchFamily="18" charset="0"/>
              </a:rPr>
              <a:t>: The encoding method with check minimize the possibility of occurrence of error. But it consumes to much time, either. This reduces the transmission rate and leads to bad performance of the system, we also introduce an encoding method without check. </a:t>
            </a:r>
            <a:endParaRPr lang="zh-CN" altLang="zh-CN" dirty="0">
              <a:latin typeface="Times New Roman" panose="02020603050405020304" pitchFamily="18" charset="0"/>
            </a:endParaRPr>
          </a:p>
        </p:txBody>
      </p:sp>
      <p:sp>
        <p:nvSpPr>
          <p:cNvPr id="5" name="矩形 4"/>
          <p:cNvSpPr/>
          <p:nvPr/>
        </p:nvSpPr>
        <p:spPr>
          <a:xfrm>
            <a:off x="438119" y="2738184"/>
            <a:ext cx="8346018" cy="2862322"/>
          </a:xfrm>
          <a:prstGeom prst="rect">
            <a:avLst/>
          </a:prstGeom>
        </p:spPr>
        <p:txBody>
          <a:bodyPr wrap="square">
            <a:spAutoFit/>
          </a:bodyPr>
          <a:lstStyle/>
          <a:p>
            <a:pPr marL="285750" lvl="0" indent="-285750">
              <a:buFont typeface="Arial" panose="020B0604020202020204" pitchFamily="34" charset="0"/>
              <a:buChar char="•"/>
            </a:pPr>
            <a:r>
              <a:rPr lang="en-US" altLang="zh-CN" dirty="0">
                <a:latin typeface="Times New Roman" panose="02020603050405020304" pitchFamily="18" charset="0"/>
              </a:rPr>
              <a:t>Acceleration </a:t>
            </a:r>
            <a:r>
              <a:rPr lang="en-US" altLang="zh-CN" dirty="0" smtClean="0">
                <a:latin typeface="Times New Roman" panose="02020603050405020304" pitchFamily="18" charset="0"/>
              </a:rPr>
              <a:t>Data</a:t>
            </a:r>
            <a:r>
              <a:rPr lang="en-US" altLang="zh-CN" dirty="0">
                <a:latin typeface="Times New Roman" panose="02020603050405020304" pitchFamily="18" charset="0"/>
              </a:rPr>
              <a:t>	| BT | XH | YH </a:t>
            </a:r>
            <a:r>
              <a:rPr lang="en-US" altLang="zh-CN" dirty="0" smtClean="0">
                <a:latin typeface="Times New Roman" panose="02020603050405020304" pitchFamily="18" charset="0"/>
              </a:rPr>
              <a:t>|</a:t>
            </a:r>
          </a:p>
          <a:p>
            <a:pPr marL="285750" lvl="0" indent="-285750">
              <a:buFont typeface="Arial" panose="020B0604020202020204" pitchFamily="34" charset="0"/>
              <a:buChar char="•"/>
            </a:pPr>
            <a:r>
              <a:rPr lang="en-US" altLang="zh-CN" dirty="0" smtClean="0">
                <a:latin typeface="Times New Roman" panose="02020603050405020304" pitchFamily="18" charset="0"/>
              </a:rPr>
              <a:t>Left Button Down	| LD |</a:t>
            </a:r>
            <a:endParaRPr lang="zh-CN" altLang="zh-CN" dirty="0" smtClean="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Left </a:t>
            </a:r>
            <a:r>
              <a:rPr lang="en-US" altLang="zh-CN" dirty="0">
                <a:latin typeface="Times New Roman" panose="02020603050405020304" pitchFamily="18" charset="0"/>
              </a:rPr>
              <a:t>Button </a:t>
            </a:r>
            <a:r>
              <a:rPr lang="en-US" altLang="zh-CN" dirty="0" smtClean="0">
                <a:latin typeface="Times New Roman" panose="02020603050405020304" pitchFamily="18" charset="0"/>
              </a:rPr>
              <a:t>Up</a:t>
            </a:r>
            <a:r>
              <a:rPr lang="en-US" altLang="zh-CN" dirty="0">
                <a:latin typeface="Times New Roman" panose="02020603050405020304" pitchFamily="18" charset="0"/>
              </a:rPr>
              <a:t>	</a:t>
            </a:r>
            <a:r>
              <a:rPr lang="en-US" altLang="zh-CN" dirty="0" smtClean="0">
                <a:latin typeface="Times New Roman" panose="02020603050405020304" pitchFamily="18" charset="0"/>
              </a:rPr>
              <a:t>	| </a:t>
            </a:r>
            <a:r>
              <a:rPr lang="en-US" altLang="zh-CN" dirty="0">
                <a:latin typeface="Times New Roman" panose="02020603050405020304" pitchFamily="18" charset="0"/>
              </a:rPr>
              <a:t>LU </a:t>
            </a:r>
            <a:r>
              <a:rPr lang="en-US" altLang="zh-CN" dirty="0" smtClean="0">
                <a:latin typeface="Times New Roman" panose="02020603050405020304" pitchFamily="18" charset="0"/>
              </a:rPr>
              <a:t>|</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Right </a:t>
            </a:r>
            <a:r>
              <a:rPr lang="en-US" altLang="zh-CN" dirty="0">
                <a:latin typeface="Times New Roman" panose="02020603050405020304" pitchFamily="18" charset="0"/>
              </a:rPr>
              <a:t>Button </a:t>
            </a:r>
            <a:r>
              <a:rPr lang="en-US" altLang="zh-CN" dirty="0" smtClean="0">
                <a:latin typeface="Times New Roman" panose="02020603050405020304" pitchFamily="18" charset="0"/>
              </a:rPr>
              <a:t>Down</a:t>
            </a:r>
            <a:r>
              <a:rPr lang="en-US" altLang="zh-CN" dirty="0">
                <a:latin typeface="Times New Roman" panose="02020603050405020304" pitchFamily="18" charset="0"/>
              </a:rPr>
              <a:t>	</a:t>
            </a:r>
            <a:r>
              <a:rPr lang="en-US" altLang="zh-CN" dirty="0" smtClean="0">
                <a:latin typeface="Times New Roman" panose="02020603050405020304" pitchFamily="18" charset="0"/>
              </a:rPr>
              <a:t>| RD </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Right </a:t>
            </a:r>
            <a:r>
              <a:rPr lang="en-US" altLang="zh-CN" dirty="0">
                <a:latin typeface="Times New Roman" panose="02020603050405020304" pitchFamily="18" charset="0"/>
              </a:rPr>
              <a:t>Button </a:t>
            </a:r>
            <a:r>
              <a:rPr lang="en-US" altLang="zh-CN" dirty="0" smtClean="0">
                <a:latin typeface="Times New Roman" panose="02020603050405020304" pitchFamily="18" charset="0"/>
              </a:rPr>
              <a:t>Up</a:t>
            </a:r>
            <a:r>
              <a:rPr lang="en-US" altLang="zh-CN" dirty="0">
                <a:latin typeface="Times New Roman" panose="02020603050405020304" pitchFamily="18" charset="0"/>
              </a:rPr>
              <a:t>	</a:t>
            </a:r>
            <a:r>
              <a:rPr lang="en-US" altLang="zh-CN" dirty="0" smtClean="0">
                <a:latin typeface="Times New Roman" panose="02020603050405020304" pitchFamily="18" charset="0"/>
              </a:rPr>
              <a:t>	| RU |</a:t>
            </a:r>
          </a:p>
          <a:p>
            <a:pPr marL="285750" indent="-285750">
              <a:buFont typeface="Arial" panose="020B0604020202020204" pitchFamily="34" charset="0"/>
              <a:buChar char="•"/>
            </a:pPr>
            <a:endParaRPr lang="en-US" altLang="zh-CN" dirty="0">
              <a:latin typeface="Times New Roman" panose="02020603050405020304" pitchFamily="18" charset="0"/>
            </a:endParaRPr>
          </a:p>
          <a:p>
            <a:pPr marL="342900" indent="-342900">
              <a:buFont typeface="+mj-lt"/>
              <a:buAutoNum type="arabicPeriod"/>
            </a:pPr>
            <a:r>
              <a:rPr lang="en-US" altLang="zh-CN" dirty="0">
                <a:latin typeface="Times New Roman" panose="02020603050405020304" pitchFamily="18" charset="0"/>
              </a:rPr>
              <a:t>This is the fewest bytes to be transmitted or the data will be incomplete. You can see that we do not transmit the z axis data because we don't quiet need </a:t>
            </a:r>
            <a:r>
              <a:rPr lang="en-US" altLang="zh-CN" dirty="0" smtClean="0">
                <a:latin typeface="Times New Roman" panose="02020603050405020304" pitchFamily="18" charset="0"/>
              </a:rPr>
              <a:t>it.</a:t>
            </a:r>
          </a:p>
          <a:p>
            <a:pPr marL="342900" indent="-342900">
              <a:buFont typeface="+mj-lt"/>
              <a:buAutoNum type="arabicPeriod"/>
            </a:pPr>
            <a:r>
              <a:rPr lang="en-US" altLang="zh-CN" dirty="0" smtClean="0">
                <a:latin typeface="Times New Roman" panose="02020603050405020304" pitchFamily="18" charset="0"/>
              </a:rPr>
              <a:t>This </a:t>
            </a:r>
            <a:r>
              <a:rPr lang="en-US" altLang="zh-CN" dirty="0">
                <a:latin typeface="Times New Roman" panose="02020603050405020304" pitchFamily="18" charset="0"/>
              </a:rPr>
              <a:t>increases the transmission speed while decreases the accuracy. In our test, the decrease of accuracy doesn’t lead to a major problem.</a:t>
            </a:r>
            <a:endParaRPr lang="zh-CN" altLang="zh-CN" dirty="0">
              <a:latin typeface="Times New Roman" panose="02020603050405020304" pitchFamily="18" charset="0"/>
            </a:endParaRPr>
          </a:p>
        </p:txBody>
      </p:sp>
    </p:spTree>
    <p:extLst>
      <p:ext uri="{BB962C8B-B14F-4D97-AF65-F5344CB8AC3E}">
        <p14:creationId xmlns:p14="http://schemas.microsoft.com/office/powerpoint/2010/main" val="3289091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6" name="矩形 5"/>
          <p:cNvSpPr/>
          <p:nvPr/>
        </p:nvSpPr>
        <p:spPr>
          <a:xfrm>
            <a:off x="333265" y="983574"/>
            <a:ext cx="3130216" cy="579967"/>
          </a:xfrm>
          <a:prstGeom prst="rect">
            <a:avLst/>
          </a:prstGeom>
        </p:spPr>
        <p:txBody>
          <a:bodyPr wrap="none">
            <a:spAutoFit/>
          </a:bodyPr>
          <a:lstStyle/>
          <a:p>
            <a:pPr algn="just">
              <a:lnSpc>
                <a:spcPct val="150000"/>
              </a:lnSpc>
              <a:spcAft>
                <a:spcPts val="0"/>
              </a:spcAft>
            </a:pPr>
            <a:r>
              <a:rPr lang="en-US" altLang="zh-CN" sz="2400" b="1" dirty="0">
                <a:latin typeface="Times New Roman" panose="02020603050405020304" pitchFamily="18" charset="0"/>
              </a:rPr>
              <a:t>Running Requirement</a:t>
            </a:r>
            <a:endParaRPr lang="zh-CN" altLang="zh-CN" sz="24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矩形 6"/>
          <p:cNvSpPr/>
          <p:nvPr/>
        </p:nvSpPr>
        <p:spPr>
          <a:xfrm>
            <a:off x="298740" y="1563541"/>
            <a:ext cx="8744676" cy="3831818"/>
          </a:xfrm>
          <a:prstGeom prst="rect">
            <a:avLst/>
          </a:prstGeom>
        </p:spPr>
        <p:txBody>
          <a:bodyPr wrap="square">
            <a:spAutoFit/>
          </a:bodyPr>
          <a:lstStyle/>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Mobile Phone:</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Phone with Android OS is required. (tested on EMUI 8.0.0(Huawei))</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Phone with Bluetooth 4 is required, or it cannot communicate with computer</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Computer:</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PC with Windows OS is required. (tested on Windows 10 Pro)</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PC with python environment is required. (tested on python 3.5)</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Python package </a:t>
            </a:r>
            <a:r>
              <a:rPr lang="en-US" altLang="zh-CN" dirty="0" err="1" smtClean="0">
                <a:latin typeface="Times New Roman" panose="02020603050405020304" pitchFamily="18" charset="0"/>
                <a:ea typeface="新宋体" panose="02010609030101010101" pitchFamily="49" charset="-122"/>
                <a:cs typeface="Times New Roman" panose="02020603050405020304" pitchFamily="18" charset="0"/>
              </a:rPr>
              <a:t>NumPy</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Serial</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win32api and win32con are required. (tested using Anaconda 5.1.0(Python 3.5))</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5203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6" name="矩形 5"/>
          <p:cNvSpPr/>
          <p:nvPr/>
        </p:nvSpPr>
        <p:spPr>
          <a:xfrm>
            <a:off x="333265" y="983574"/>
            <a:ext cx="938077" cy="461665"/>
          </a:xfrm>
          <a:prstGeom prst="rect">
            <a:avLst/>
          </a:prstGeom>
        </p:spPr>
        <p:txBody>
          <a:bodyPr wrap="none">
            <a:spAutoFit/>
          </a:bodyPr>
          <a:lstStyle/>
          <a:p>
            <a:r>
              <a:rPr lang="en-US" altLang="zh-CN" sz="2400" b="1" dirty="0">
                <a:latin typeface="Times New Roman" panose="02020603050405020304" pitchFamily="18" charset="0"/>
              </a:rPr>
              <a:t>Setup</a:t>
            </a:r>
            <a:endParaRPr lang="zh-CN" altLang="zh-CN" sz="2400" dirty="0">
              <a:latin typeface="Times New Roman" panose="02020603050405020304" pitchFamily="18" charset="0"/>
            </a:endParaRPr>
          </a:p>
        </p:txBody>
      </p:sp>
      <p:sp>
        <p:nvSpPr>
          <p:cNvPr id="7" name="矩形 6"/>
          <p:cNvSpPr/>
          <p:nvPr/>
        </p:nvSpPr>
        <p:spPr>
          <a:xfrm>
            <a:off x="323850" y="1590973"/>
            <a:ext cx="8744676" cy="4247317"/>
          </a:xfrm>
          <a:prstGeom prst="rect">
            <a:avLst/>
          </a:prstGeom>
        </p:spPr>
        <p:txBody>
          <a:bodyPr wrap="square">
            <a:spAutoFit/>
          </a:bodyPr>
          <a:lstStyle/>
          <a:p>
            <a:r>
              <a:rPr lang="en-US" altLang="zh-CN" dirty="0">
                <a:latin typeface="Times New Roman" panose="02020603050405020304" pitchFamily="18" charset="0"/>
              </a:rPr>
              <a:t>Mobile Phone: </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    Install </a:t>
            </a:r>
            <a:r>
              <a:rPr lang="en-US" altLang="zh-CN" dirty="0">
                <a:latin typeface="Times New Roman" panose="02020603050405020304" pitchFamily="18" charset="0"/>
              </a:rPr>
              <a:t>the </a:t>
            </a:r>
            <a:r>
              <a:rPr lang="en-US" altLang="zh-CN" dirty="0" err="1">
                <a:latin typeface="Times New Roman" panose="02020603050405020304" pitchFamily="18" charset="0"/>
              </a:rPr>
              <a:t>csNetworkNewbeta.apk</a:t>
            </a:r>
            <a:r>
              <a:rPr lang="en-US" altLang="zh-CN" dirty="0">
                <a:latin typeface="Times New Roman" panose="02020603050405020304" pitchFamily="18" charset="0"/>
              </a:rPr>
              <a:t> APP on your Android phone and open the Bluetooth on system setting.</a:t>
            </a:r>
            <a:endParaRPr lang="zh-CN" altLang="zh-CN" dirty="0">
              <a:latin typeface="Times New Roman" panose="02020603050405020304" pitchFamily="18" charset="0"/>
            </a:endParaRPr>
          </a:p>
          <a:p>
            <a:r>
              <a:rPr lang="en-US" altLang="zh-CN" dirty="0">
                <a:latin typeface="Times New Roman" panose="02020603050405020304" pitchFamily="18" charset="0"/>
              </a:rPr>
              <a:t> </a:t>
            </a:r>
            <a:endParaRPr lang="zh-CN" altLang="zh-CN" dirty="0">
              <a:latin typeface="Times New Roman" panose="02020603050405020304" pitchFamily="18" charset="0"/>
            </a:endParaRPr>
          </a:p>
          <a:p>
            <a:r>
              <a:rPr lang="en-US" altLang="zh-CN" dirty="0">
                <a:latin typeface="Times New Roman" panose="02020603050405020304" pitchFamily="18" charset="0"/>
              </a:rPr>
              <a:t>Computer: </a:t>
            </a:r>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    Insert </a:t>
            </a:r>
            <a:r>
              <a:rPr lang="en-US" altLang="zh-CN" dirty="0">
                <a:latin typeface="Times New Roman" panose="02020603050405020304" pitchFamily="18" charset="0"/>
              </a:rPr>
              <a:t>an external Bluetooth in your USB port. In the test, we use HC-05 Bluetooth module and a </a:t>
            </a:r>
            <a:r>
              <a:rPr lang="en-US" altLang="zh-CN" dirty="0" err="1">
                <a:latin typeface="Times New Roman" panose="02020603050405020304" pitchFamily="18" charset="0"/>
              </a:rPr>
              <a:t>ttl</a:t>
            </a:r>
            <a:r>
              <a:rPr lang="en-US" altLang="zh-CN" dirty="0">
                <a:latin typeface="Times New Roman" panose="02020603050405020304" pitchFamily="18" charset="0"/>
              </a:rPr>
              <a:t> serial port to </a:t>
            </a:r>
            <a:r>
              <a:rPr lang="en-US" altLang="zh-CN" dirty="0" err="1">
                <a:latin typeface="Times New Roman" panose="02020603050405020304" pitchFamily="18" charset="0"/>
              </a:rPr>
              <a:t>usb</a:t>
            </a:r>
            <a:r>
              <a:rPr lang="en-US" altLang="zh-CN" dirty="0">
                <a:latin typeface="Times New Roman" panose="02020603050405020304" pitchFamily="18" charset="0"/>
              </a:rPr>
              <a:t> converter. The connection is shown in the picture below</a:t>
            </a:r>
            <a:r>
              <a:rPr lang="en-US" altLang="zh-CN" dirty="0" smtClean="0">
                <a:latin typeface="Times New Roman" panose="02020603050405020304" pitchFamily="18" charset="0"/>
              </a:rPr>
              <a:t>.</a:t>
            </a:r>
          </a:p>
          <a:p>
            <a:pPr marL="285750" indent="-285750">
              <a:buFont typeface="Arial" panose="020B0604020202020204" pitchFamily="34" charset="0"/>
              <a:buChar char="•"/>
            </a:pPr>
            <a:r>
              <a:rPr lang="en-US" altLang="zh-CN" dirty="0" smtClean="0">
                <a:latin typeface="Times New Roman" panose="02020603050405020304" pitchFamily="18" charset="0"/>
              </a:rPr>
              <a:t>HC-05-</a:t>
            </a:r>
            <a:r>
              <a:rPr lang="en-US" altLang="zh-CN" dirty="0">
                <a:latin typeface="Times New Roman" panose="02020603050405020304" pitchFamily="18" charset="0"/>
              </a:rPr>
              <a:t>--------TTL to USB </a:t>
            </a:r>
            <a:r>
              <a:rPr lang="en-US" altLang="zh-CN" dirty="0" smtClean="0">
                <a:latin typeface="Times New Roman" panose="02020603050405020304" pitchFamily="18" charset="0"/>
              </a:rPr>
              <a:t>converter</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5V </a:t>
            </a:r>
            <a:r>
              <a:rPr lang="en-US" altLang="zh-CN" dirty="0">
                <a:latin typeface="Times New Roman" panose="02020603050405020304" pitchFamily="18" charset="0"/>
              </a:rPr>
              <a:t>----------------------- </a:t>
            </a:r>
            <a:r>
              <a:rPr lang="en-US" altLang="zh-CN" dirty="0" smtClean="0">
                <a:latin typeface="Times New Roman" panose="02020603050405020304" pitchFamily="18" charset="0"/>
              </a:rPr>
              <a:t>5V</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GND </a:t>
            </a:r>
            <a:r>
              <a:rPr lang="en-US" altLang="zh-CN" dirty="0">
                <a:latin typeface="Times New Roman" panose="02020603050405020304" pitchFamily="18" charset="0"/>
              </a:rPr>
              <a:t>--------------------- </a:t>
            </a:r>
            <a:r>
              <a:rPr lang="en-US" altLang="zh-CN" dirty="0" smtClean="0">
                <a:latin typeface="Times New Roman" panose="02020603050405020304" pitchFamily="18" charset="0"/>
              </a:rPr>
              <a:t>GND</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TX </a:t>
            </a:r>
            <a:r>
              <a:rPr lang="en-US" altLang="zh-CN" dirty="0">
                <a:latin typeface="Times New Roman" panose="02020603050405020304" pitchFamily="18" charset="0"/>
              </a:rPr>
              <a:t>----------------------- </a:t>
            </a:r>
            <a:r>
              <a:rPr lang="en-US" altLang="zh-CN" dirty="0" smtClean="0">
                <a:latin typeface="Times New Roman" panose="02020603050405020304" pitchFamily="18" charset="0"/>
              </a:rPr>
              <a:t>RX</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rPr>
              <a:t>RX </a:t>
            </a:r>
            <a:r>
              <a:rPr lang="en-US" altLang="zh-CN" dirty="0">
                <a:latin typeface="Times New Roman" panose="02020603050405020304" pitchFamily="18" charset="0"/>
              </a:rPr>
              <a:t>----------------------- </a:t>
            </a:r>
            <a:r>
              <a:rPr lang="en-US" altLang="zh-CN" dirty="0" smtClean="0">
                <a:latin typeface="Times New Roman" panose="02020603050405020304" pitchFamily="18" charset="0"/>
              </a:rPr>
              <a:t>TX</a:t>
            </a:r>
          </a:p>
          <a:p>
            <a:r>
              <a:rPr lang="en-US" altLang="zh-CN" dirty="0">
                <a:latin typeface="Times New Roman" panose="02020603050405020304" pitchFamily="18" charset="0"/>
              </a:rPr>
              <a:t> </a:t>
            </a:r>
            <a:r>
              <a:rPr lang="en-US" altLang="zh-CN" dirty="0" smtClean="0">
                <a:latin typeface="Times New Roman" panose="02020603050405020304" pitchFamily="18" charset="0"/>
              </a:rPr>
              <a:t>   </a:t>
            </a:r>
          </a:p>
          <a:p>
            <a:r>
              <a:rPr lang="en-US" altLang="zh-CN" dirty="0">
                <a:latin typeface="Times New Roman" panose="02020603050405020304" pitchFamily="18" charset="0"/>
              </a:rPr>
              <a:t> Set the path to the root folder that contains driver.py</a:t>
            </a:r>
            <a:endParaRPr lang="zh-CN" altLang="zh-CN" dirty="0">
              <a:latin typeface="Times New Roman" panose="02020603050405020304" pitchFamily="18" charset="0"/>
            </a:endParaRPr>
          </a:p>
          <a:p>
            <a:endParaRPr lang="zh-CN" altLang="zh-CN" dirty="0">
              <a:effectLst/>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5" name="图片 4" descr="https://github.com/GouMinghao/mobile-mouse/raw/master/pic/connecti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402298" y="3163882"/>
            <a:ext cx="2060020" cy="2976852"/>
          </a:xfrm>
          <a:prstGeom prst="rect">
            <a:avLst/>
          </a:prstGeom>
          <a:noFill/>
          <a:ln>
            <a:noFill/>
          </a:ln>
        </p:spPr>
      </p:pic>
    </p:spTree>
    <p:extLst>
      <p:ext uri="{BB962C8B-B14F-4D97-AF65-F5344CB8AC3E}">
        <p14:creationId xmlns:p14="http://schemas.microsoft.com/office/powerpoint/2010/main" val="2657575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3" name="矩形 2"/>
          <p:cNvSpPr/>
          <p:nvPr/>
        </p:nvSpPr>
        <p:spPr>
          <a:xfrm>
            <a:off x="499532" y="2314139"/>
            <a:ext cx="5579535" cy="2169825"/>
          </a:xfrm>
          <a:prstGeom prst="rect">
            <a:avLst/>
          </a:prstGeom>
        </p:spPr>
        <p:txBody>
          <a:bodyPr wrap="square">
            <a:spAutoFit/>
          </a:bodyPr>
          <a:lstStyle/>
          <a:p>
            <a:pPr algn="just">
              <a:lnSpc>
                <a:spcPct val="150000"/>
              </a:lnSpc>
              <a:spcAft>
                <a:spcPts val="0"/>
              </a:spcAft>
            </a:pPr>
            <a:r>
              <a:rPr lang="en-US" altLang="zh-CN" smtClean="0">
                <a:latin typeface="Times New Roman" panose="02020603050405020304" pitchFamily="18" charset="0"/>
                <a:ea typeface="新宋体" panose="02010609030101010101" pitchFamily="49" charset="-122"/>
                <a:cs typeface="Times New Roman" panose="02020603050405020304" pitchFamily="18" charset="0"/>
              </a:rPr>
              <a:t>1) Open the "Xiao" APP</a:t>
            </a:r>
          </a:p>
          <a:p>
            <a:pPr algn="just">
              <a:lnSpc>
                <a:spcPct val="150000"/>
              </a:lnSpc>
              <a:spcAft>
                <a:spcPts val="0"/>
              </a:spcAft>
            </a:pPr>
            <a:r>
              <a:rPr lang="en-US" altLang="zh-CN" smtClean="0">
                <a:latin typeface="Times New Roman" panose="02020603050405020304" pitchFamily="18" charset="0"/>
                <a:ea typeface="新宋体" panose="02010609030101010101" pitchFamily="49" charset="-122"/>
                <a:cs typeface="Times New Roman" panose="02020603050405020304" pitchFamily="18" charset="0"/>
              </a:rPr>
              <a:t>2) Click the "Connect to BlueTooth" button</a:t>
            </a:r>
          </a:p>
          <a:p>
            <a:pPr algn="just">
              <a:lnSpc>
                <a:spcPct val="150000"/>
              </a:lnSpc>
              <a:spcAft>
                <a:spcPts val="0"/>
              </a:spcAft>
            </a:pPr>
            <a:r>
              <a:rPr lang="en-US" altLang="zh-CN" smtClean="0">
                <a:latin typeface="Times New Roman" panose="02020603050405020304" pitchFamily="18" charset="0"/>
                <a:ea typeface="新宋体" panose="02010609030101010101" pitchFamily="49" charset="-122"/>
                <a:cs typeface="Times New Roman" panose="02020603050405020304" pitchFamily="18" charset="0"/>
              </a:rPr>
              <a:t>3) Choose the Bluetooth device connected to your PC.</a:t>
            </a:r>
            <a:endParaRPr lang="zh-CN" altLang="zh-CN" sz="1600" smtClean="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smtClean="0">
                <a:latin typeface="Times New Roman" panose="02020603050405020304" pitchFamily="18" charset="0"/>
                <a:ea typeface="新宋体" panose="02010609030101010101" pitchFamily="49" charset="-122"/>
                <a:cs typeface="Times New Roman" panose="02020603050405020304" pitchFamily="18" charset="0"/>
              </a:rPr>
              <a:t>Note that this step must be done before running the python written driver program.</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pic>
        <p:nvPicPr>
          <p:cNvPr id="4" name="图片 3" descr="https://github.com/GouMinghao/mobile-mouse/raw/master/pic/xiao.jpg"/>
          <p:cNvPicPr/>
          <p:nvPr/>
        </p:nvPicPr>
        <p:blipFill rotWithShape="1">
          <a:blip r:embed="rId2" cstate="print">
            <a:extLst>
              <a:ext uri="{28A0092B-C50C-407E-A947-70E740481C1C}">
                <a14:useLocalDpi xmlns:a14="http://schemas.microsoft.com/office/drawing/2010/main" val="0"/>
              </a:ext>
            </a:extLst>
          </a:blip>
          <a:srcRect b="12327"/>
          <a:stretch/>
        </p:blipFill>
        <p:spPr bwMode="auto">
          <a:xfrm>
            <a:off x="6704435" y="1484946"/>
            <a:ext cx="1915795" cy="3227705"/>
          </a:xfrm>
          <a:prstGeom prst="rect">
            <a:avLst/>
          </a:prstGeom>
          <a:noFill/>
          <a:ln>
            <a:solidFill>
              <a:schemeClr val="tx1"/>
            </a:solidFill>
          </a:ln>
          <a:extLst>
            <a:ext uri="{53640926-AAD7-44D8-BBD7-CCE9431645EC}">
              <a14:shadowObscured xmlns:a14="http://schemas.microsoft.com/office/drawing/2010/main"/>
            </a:ext>
          </a:extLst>
        </p:spPr>
      </p:pic>
      <p:sp>
        <p:nvSpPr>
          <p:cNvPr id="5" name="矩形 4"/>
          <p:cNvSpPr/>
          <p:nvPr/>
        </p:nvSpPr>
        <p:spPr>
          <a:xfrm>
            <a:off x="537263" y="1693419"/>
            <a:ext cx="2722220" cy="576248"/>
          </a:xfrm>
          <a:prstGeom prst="rect">
            <a:avLst/>
          </a:prstGeom>
        </p:spPr>
        <p:txBody>
          <a:bodyPr wrap="none">
            <a:spAutoFit/>
          </a:bodyPr>
          <a:lstStyle/>
          <a:p>
            <a:pPr>
              <a:lnSpc>
                <a:spcPct val="150000"/>
              </a:lnSpc>
              <a:spcAft>
                <a:spcPts val="0"/>
              </a:spcAft>
            </a:pPr>
            <a:r>
              <a:rPr lang="en-US" altLang="zh-CN" sz="2400" dirty="0">
                <a:latin typeface="Times New Roman" panose="02020603050405020304" pitchFamily="18" charset="0"/>
                <a:ea typeface="新宋体" panose="02010609030101010101" pitchFamily="49" charset="-122"/>
                <a:cs typeface="Times New Roman" panose="02020603050405020304" pitchFamily="18" charset="0"/>
              </a:rPr>
              <a:t>On the </a:t>
            </a:r>
            <a:r>
              <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rPr>
              <a:t>phone </a:t>
            </a:r>
            <a:r>
              <a:rPr lang="en-US" altLang="zh-CN" sz="2400" dirty="0">
                <a:latin typeface="Times New Roman" panose="02020603050405020304" pitchFamily="18" charset="0"/>
                <a:ea typeface="新宋体" panose="02010609030101010101" pitchFamily="49" charset="-122"/>
                <a:cs typeface="Times New Roman" panose="02020603050405020304" pitchFamily="18" charset="0"/>
              </a:rPr>
              <a:t>side</a:t>
            </a:r>
            <a:r>
              <a:rPr lang="zh-CN" altLang="en-US" sz="2400"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400"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6" name="矩形 5"/>
          <p:cNvSpPr/>
          <p:nvPr/>
        </p:nvSpPr>
        <p:spPr>
          <a:xfrm>
            <a:off x="479138" y="965286"/>
            <a:ext cx="1937325" cy="587148"/>
          </a:xfrm>
          <a:prstGeom prst="rect">
            <a:avLst/>
          </a:prstGeom>
        </p:spPr>
        <p:txBody>
          <a:bodyPr wrap="none">
            <a:spAutoFit/>
          </a:bodyPr>
          <a:lstStyle/>
          <a:p>
            <a:pPr algn="just">
              <a:lnSpc>
                <a:spcPct val="150000"/>
              </a:lnSpc>
              <a:spcAft>
                <a:spcPts val="0"/>
              </a:spcAft>
            </a:pP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Test and Run</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1369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1" y="235137"/>
            <a:ext cx="6474515" cy="337358"/>
          </a:xfrm>
        </p:spPr>
        <p:txBody>
          <a:bodyPr/>
          <a:lstStyle/>
          <a:p>
            <a:r>
              <a:rPr lang="zh-CN" altLang="en-US" sz="2800" dirty="0">
                <a:solidFill>
                  <a:srgbClr val="C9151E"/>
                </a:solidFill>
                <a:latin typeface="Times New Roman" panose="02020603050405020304" pitchFamily="18" charset="0"/>
                <a:ea typeface="宋体" panose="02010600030101010101" pitchFamily="2" charset="-122"/>
              </a:rPr>
              <a:t>目录 </a:t>
            </a:r>
            <a:r>
              <a:rPr lang="en-US" altLang="zh-CN" sz="2800" dirty="0">
                <a:solidFill>
                  <a:srgbClr val="C9151E"/>
                </a:solidFill>
                <a:latin typeface="Times New Roman" panose="02020603050405020304" pitchFamily="18" charset="0"/>
                <a:ea typeface="宋体" panose="02010600030101010101" pitchFamily="2" charset="-122"/>
              </a:rPr>
              <a:t>Contents</a:t>
            </a:r>
            <a:endParaRPr lang="zh-CN" altLang="en-US" sz="2800" dirty="0">
              <a:solidFill>
                <a:srgbClr val="C9151E"/>
              </a:solidFill>
              <a:latin typeface="Times New Roman" panose="02020603050405020304" pitchFamily="18" charset="0"/>
              <a:ea typeface="宋体" panose="02010600030101010101" pitchFamily="2" charset="-122"/>
            </a:endParaRPr>
          </a:p>
        </p:txBody>
      </p:sp>
      <p:grpSp>
        <p:nvGrpSpPr>
          <p:cNvPr id="3" name="组合 2"/>
          <p:cNvGrpSpPr/>
          <p:nvPr/>
        </p:nvGrpSpPr>
        <p:grpSpPr>
          <a:xfrm>
            <a:off x="1713519" y="1934486"/>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406017" y="23421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87057" y="1923348"/>
            <a:ext cx="4387392" cy="400110"/>
          </a:xfrm>
          <a:prstGeom prst="rect">
            <a:avLst/>
          </a:prstGeom>
          <a:noFill/>
        </p:spPr>
        <p:txBody>
          <a:bodyPr wrap="square" rtlCol="0">
            <a:spAutoFit/>
          </a:bodyPr>
          <a:lstStyle/>
          <a:p>
            <a:r>
              <a:rPr lang="en-US" altLang="zh-CN" sz="2000" dirty="0">
                <a:latin typeface="Times New Roman" panose="02020603050405020304" pitchFamily="18" charset="0"/>
              </a:rPr>
              <a:t>Motivation</a:t>
            </a:r>
            <a:endParaRPr lang="zh-CN" altLang="zh-CN" sz="2000" dirty="0">
              <a:latin typeface="Times New Roman" panose="02020603050405020304" pitchFamily="18" charset="0"/>
            </a:endParaRPr>
          </a:p>
        </p:txBody>
      </p:sp>
      <p:grpSp>
        <p:nvGrpSpPr>
          <p:cNvPr id="12" name="组合 11"/>
          <p:cNvGrpSpPr/>
          <p:nvPr/>
        </p:nvGrpSpPr>
        <p:grpSpPr>
          <a:xfrm>
            <a:off x="1713519" y="2854459"/>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406017" y="326212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787057" y="2843321"/>
            <a:ext cx="4387392" cy="400110"/>
          </a:xfrm>
          <a:prstGeom prst="rect">
            <a:avLst/>
          </a:prstGeom>
          <a:noFill/>
        </p:spPr>
        <p:txBody>
          <a:bodyPr wrap="square" rtlCol="0">
            <a:spAutoFit/>
          </a:bodyPr>
          <a:lstStyle/>
          <a:p>
            <a:r>
              <a:rPr lang="en-US" altLang="zh-CN" sz="2000" dirty="0">
                <a:latin typeface="Times New Roman" panose="02020603050405020304" pitchFamily="18" charset="0"/>
              </a:rPr>
              <a:t>Related Work</a:t>
            </a:r>
            <a:endParaRPr lang="zh-CN" altLang="zh-CN" sz="2000" dirty="0">
              <a:latin typeface="Times New Roman" panose="02020603050405020304" pitchFamily="18" charset="0"/>
            </a:endParaRPr>
          </a:p>
        </p:txBody>
      </p:sp>
      <p:grpSp>
        <p:nvGrpSpPr>
          <p:cNvPr id="17" name="组合 16"/>
          <p:cNvGrpSpPr/>
          <p:nvPr/>
        </p:nvGrpSpPr>
        <p:grpSpPr>
          <a:xfrm>
            <a:off x="1713519" y="3774432"/>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406017" y="418209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87057" y="3763294"/>
            <a:ext cx="4387392" cy="400110"/>
          </a:xfrm>
          <a:prstGeom prst="rect">
            <a:avLst/>
          </a:prstGeom>
          <a:noFill/>
        </p:spPr>
        <p:txBody>
          <a:bodyPr wrap="square" rtlCol="0">
            <a:spAutoFit/>
          </a:bodyPr>
          <a:lstStyle/>
          <a:p>
            <a:r>
              <a:rPr lang="en-US" altLang="zh-CN" sz="2000" dirty="0">
                <a:latin typeface="Times New Roman" panose="02020603050405020304" pitchFamily="18" charset="0"/>
              </a:rPr>
              <a:t>Technical Issues &amp; Our </a:t>
            </a:r>
            <a:r>
              <a:rPr lang="en-US" altLang="zh-CN" sz="2000" dirty="0" smtClean="0">
                <a:latin typeface="Times New Roman" panose="02020603050405020304" pitchFamily="18" charset="0"/>
              </a:rPr>
              <a:t>Contributions </a:t>
            </a:r>
            <a:endParaRPr lang="zh-CN" altLang="zh-CN" sz="2000" dirty="0">
              <a:latin typeface="Times New Roman" panose="02020603050405020304" pitchFamily="18" charset="0"/>
            </a:endParaRPr>
          </a:p>
        </p:txBody>
      </p:sp>
    </p:spTree>
    <p:extLst>
      <p:ext uri="{BB962C8B-B14F-4D97-AF65-F5344CB8AC3E}">
        <p14:creationId xmlns:p14="http://schemas.microsoft.com/office/powerpoint/2010/main" val="1337918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3" name="矩形 2"/>
          <p:cNvSpPr/>
          <p:nvPr/>
        </p:nvSpPr>
        <p:spPr>
          <a:xfrm>
            <a:off x="143933" y="1473415"/>
            <a:ext cx="8873067" cy="4247317"/>
          </a:xfrm>
          <a:prstGeom prst="rect">
            <a:avLst/>
          </a:prstGeom>
        </p:spPr>
        <p:txBody>
          <a:bodyPr wrap="square">
            <a:spAutoFit/>
          </a:bodyPr>
          <a:lstStyle/>
          <a:p>
            <a:pPr>
              <a:lnSpc>
                <a:spcPct val="150000"/>
              </a:lnSpc>
              <a:spcAft>
                <a:spcPts val="0"/>
              </a:spcAft>
            </a:pPr>
            <a:r>
              <a:rPr lang="en-US" altLang="zh-CN" sz="2400" dirty="0">
                <a:latin typeface="Times New Roman" panose="02020603050405020304" pitchFamily="18" charset="0"/>
                <a:ea typeface="新宋体" panose="02010609030101010101" pitchFamily="49" charset="-122"/>
                <a:cs typeface="Times New Roman" panose="02020603050405020304" pitchFamily="18" charset="0"/>
              </a:rPr>
              <a:t>On the computer </a:t>
            </a:r>
            <a:r>
              <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rPr>
              <a:t>side</a:t>
            </a:r>
            <a:r>
              <a:rPr lang="zh-CN" altLang="en-US" sz="2400" dirty="0" smtClean="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endParaRPr>
          </a:p>
          <a:p>
            <a:pPr>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R</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un </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the command as follows</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(serial port number) [(cursor move speed)] [(</a:t>
            </a:r>
            <a:r>
              <a:rPr lang="en-US" altLang="zh-CN" sz="1200" dirty="0" err="1">
                <a:latin typeface="Consolas" panose="020B0609020204030204" pitchFamily="49" charset="0"/>
                <a:ea typeface="新宋体" panose="02010609030101010101" pitchFamily="49" charset="-122"/>
                <a:cs typeface="Times New Roman" panose="02020603050405020304" pitchFamily="18" charset="0"/>
              </a:rPr>
              <a:t>threshhold</a:t>
            </a:r>
            <a:r>
              <a:rPr lang="en-US" altLang="zh-CN" sz="1200" dirty="0">
                <a:latin typeface="Consolas" panose="020B0609020204030204" pitchFamily="49" charset="0"/>
                <a:ea typeface="新宋体" panose="02010609030101010101" pitchFamily="49" charset="-122"/>
                <a:cs typeface="Times New Roman" panose="02020603050405020304" pitchFamily="18" charset="0"/>
              </a:rPr>
              <a:t> for moving)] [(damp rate)] [(Q)] [(R</a:t>
            </a: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We can just give the first few parameters that is included in '[' and ']' and the parameters will be set the default value. Some of the few examples are given below</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COM3 20 </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COM3 20 0.4</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COM3 20 0.4 0.8</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COM3 20 0.4 0.8 0.1</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457200">
              <a:lnSpc>
                <a:spcPct val="150000"/>
              </a:lnSpc>
              <a:spcAft>
                <a:spcPts val="0"/>
              </a:spcAft>
            </a:pPr>
            <a:r>
              <a:rPr lang="en-US" altLang="zh-CN" sz="1200" dirty="0">
                <a:latin typeface="Consolas" panose="020B0609020204030204" pitchFamily="49" charset="0"/>
                <a:ea typeface="新宋体" panose="02010609030101010101" pitchFamily="49" charset="-122"/>
                <a:cs typeface="Times New Roman" panose="02020603050405020304" pitchFamily="18" charset="0"/>
              </a:rPr>
              <a:t>python driver.py COM3 20 0.4 0.8 0.1 </a:t>
            </a:r>
            <a:r>
              <a:rPr lang="en-US" altLang="zh-CN" sz="1200" dirty="0" smtClean="0">
                <a:latin typeface="Consolas" panose="020B0609020204030204" pitchFamily="49" charset="0"/>
                <a:ea typeface="新宋体" panose="02010609030101010101" pitchFamily="49" charset="-122"/>
                <a:cs typeface="Times New Roman" panose="02020603050405020304" pitchFamily="18" charset="0"/>
              </a:rPr>
              <a:t>0.25</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These values are also the default value and as a result, these commands have the same effect.</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 name="矩形 3"/>
          <p:cNvSpPr/>
          <p:nvPr/>
        </p:nvSpPr>
        <p:spPr>
          <a:xfrm>
            <a:off x="165872" y="872152"/>
            <a:ext cx="1937325" cy="587148"/>
          </a:xfrm>
          <a:prstGeom prst="rect">
            <a:avLst/>
          </a:prstGeom>
        </p:spPr>
        <p:txBody>
          <a:bodyPr wrap="none">
            <a:spAutoFit/>
          </a:bodyPr>
          <a:lstStyle/>
          <a:p>
            <a:pPr algn="just">
              <a:lnSpc>
                <a:spcPct val="150000"/>
              </a:lnSpc>
              <a:spcAft>
                <a:spcPts val="0"/>
              </a:spcAft>
            </a:pP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Test and Run</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2240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latin typeface="Times New Roman" panose="02020603050405020304" pitchFamily="18" charset="0"/>
              </a:rPr>
              <a:t>De</a:t>
            </a:r>
            <a:r>
              <a:rPr lang="en-US" altLang="zh-CN" sz="2800" dirty="0">
                <a:latin typeface="Times New Roman" panose="02020603050405020304" pitchFamily="18" charset="0"/>
              </a:rPr>
              <a:t>mo</a:t>
            </a:r>
            <a:endParaRPr lang="zh-CN" altLang="en-US" sz="2800" dirty="0">
              <a:latin typeface="Times New Roman" panose="02020603050405020304" pitchFamily="18" charset="0"/>
            </a:endParaRPr>
          </a:p>
        </p:txBody>
      </p:sp>
      <p:sp>
        <p:nvSpPr>
          <p:cNvPr id="3" name="矩形 2"/>
          <p:cNvSpPr/>
          <p:nvPr/>
        </p:nvSpPr>
        <p:spPr>
          <a:xfrm>
            <a:off x="221501" y="954157"/>
            <a:ext cx="8576049" cy="46912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 Demo.mp4</a:t>
            </a:r>
            <a:endParaRPr lang="zh-CN" altLang="en-US" dirty="0"/>
          </a:p>
        </p:txBody>
      </p:sp>
    </p:spTree>
    <p:extLst>
      <p:ext uri="{BB962C8B-B14F-4D97-AF65-F5344CB8AC3E}">
        <p14:creationId xmlns:p14="http://schemas.microsoft.com/office/powerpoint/2010/main" val="493951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Technical Issues &amp; Our Contributions </a:t>
            </a:r>
            <a:endParaRPr lang="zh-CN" altLang="en-US" sz="2800" dirty="0">
              <a:latin typeface="Times New Roman" panose="02020603050405020304" pitchFamily="18" charset="0"/>
            </a:endParaRPr>
          </a:p>
        </p:txBody>
      </p:sp>
      <p:sp>
        <p:nvSpPr>
          <p:cNvPr id="5" name="矩形 4"/>
          <p:cNvSpPr/>
          <p:nvPr/>
        </p:nvSpPr>
        <p:spPr>
          <a:xfrm>
            <a:off x="537263" y="1693419"/>
            <a:ext cx="8413634" cy="3416320"/>
          </a:xfrm>
          <a:prstGeom prst="rect">
            <a:avLst/>
          </a:prstGeom>
        </p:spPr>
        <p:txBody>
          <a:bodyPr wrap="square">
            <a:spAutoFit/>
          </a:bodyPr>
          <a:lstStyle/>
          <a:p>
            <a:pPr marL="457200" indent="-457200" algn="just">
              <a:lnSpc>
                <a:spcPct val="150000"/>
              </a:lnSpc>
              <a:spcAft>
                <a:spcPts val="0"/>
              </a:spcAft>
              <a:buAutoNum type="arabicPeriod"/>
            </a:pPr>
            <a:r>
              <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rPr>
              <a:t>Improve the accuracy of the mouse</a:t>
            </a:r>
          </a:p>
          <a:p>
            <a:pPr marL="457200" indent="-457200" algn="just">
              <a:lnSpc>
                <a:spcPct val="150000"/>
              </a:lnSpc>
              <a:spcAft>
                <a:spcPts val="0"/>
              </a:spcAft>
              <a:buAutoNum type="arabicPeriod"/>
            </a:pPr>
            <a:r>
              <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rPr>
              <a:t>Rewrite a Android using Java so that we can do the calculation on the mobile phone and no driver needed to be installed on computer</a:t>
            </a:r>
          </a:p>
          <a:p>
            <a:pPr marL="457200" indent="-457200" algn="just">
              <a:lnSpc>
                <a:spcPct val="150000"/>
              </a:lnSpc>
              <a:spcAft>
                <a:spcPts val="0"/>
              </a:spcAft>
              <a:buAutoNum type="arabicPeriod"/>
            </a:pPr>
            <a:r>
              <a:rPr lang="en-US" altLang="zh-CN" sz="2400" dirty="0" smtClean="0">
                <a:latin typeface="Times New Roman" panose="02020603050405020304" pitchFamily="18" charset="0"/>
                <a:ea typeface="新宋体" panose="02010609030101010101" pitchFamily="49" charset="-122"/>
                <a:cs typeface="Times New Roman" panose="02020603050405020304" pitchFamily="18" charset="0"/>
              </a:rPr>
              <a:t>Try to adapt the communication protocol to the HID standard so that we don’t need an external Bluetooth receiver </a:t>
            </a:r>
            <a:endParaRPr lang="en-US" altLang="zh-CN" sz="2400"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6" name="矩形 5"/>
          <p:cNvSpPr/>
          <p:nvPr/>
        </p:nvSpPr>
        <p:spPr>
          <a:xfrm>
            <a:off x="493498" y="965286"/>
            <a:ext cx="1908599" cy="587148"/>
          </a:xfrm>
          <a:prstGeom prst="rect">
            <a:avLst/>
          </a:prstGeom>
        </p:spPr>
        <p:txBody>
          <a:bodyPr wrap="none">
            <a:spAutoFit/>
          </a:bodyPr>
          <a:lstStyle/>
          <a:p>
            <a:pPr algn="just">
              <a:lnSpc>
                <a:spcPct val="150000"/>
              </a:lnSpc>
              <a:spcAft>
                <a:spcPts val="0"/>
              </a:spcAft>
            </a:pPr>
            <a:r>
              <a:rPr lang="en-US" altLang="zh-CN" sz="2400" b="1" dirty="0" smtClean="0">
                <a:latin typeface="Times New Roman" panose="02020603050405020304" pitchFamily="18" charset="0"/>
                <a:ea typeface="新宋体" panose="02010609030101010101" pitchFamily="49" charset="-122"/>
                <a:cs typeface="Times New Roman" panose="02020603050405020304" pitchFamily="18" charset="0"/>
              </a:rPr>
              <a:t>Future Work</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9447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C9151E"/>
                </a:solidFill>
                <a:latin typeface="Times New Roman" panose="02020603050405020304" pitchFamily="18" charset="0"/>
                <a:ea typeface="宋体" panose="02010600030101010101" pitchFamily="2" charset="-122"/>
              </a:rPr>
              <a:t>目录 </a:t>
            </a:r>
            <a:r>
              <a:rPr lang="en-US" altLang="zh-CN" sz="2800" dirty="0">
                <a:solidFill>
                  <a:srgbClr val="C9151E"/>
                </a:solidFill>
                <a:latin typeface="Times New Roman" panose="02020603050405020304" pitchFamily="18" charset="0"/>
                <a:ea typeface="宋体" panose="02010600030101010101" pitchFamily="2" charset="-122"/>
              </a:rPr>
              <a:t>Contents</a:t>
            </a:r>
            <a:endParaRPr lang="zh-CN" altLang="en-US" sz="2800" dirty="0">
              <a:solidFill>
                <a:srgbClr val="C9151E"/>
              </a:solidFill>
              <a:latin typeface="Times New Roman" panose="02020603050405020304" pitchFamily="18" charset="0"/>
              <a:ea typeface="宋体" panose="02010600030101010101" pitchFamily="2" charset="-122"/>
            </a:endParaRPr>
          </a:p>
        </p:txBody>
      </p:sp>
      <p:sp>
        <p:nvSpPr>
          <p:cNvPr id="4" name="Freeform 10"/>
          <p:cNvSpPr>
            <a:spLocks/>
          </p:cNvSpPr>
          <p:nvPr userDrawn="1"/>
        </p:nvSpPr>
        <p:spPr bwMode="auto">
          <a:xfrm>
            <a:off x="1722663" y="199829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1952774" y="193448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415161" y="234215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722663" y="291826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1952774" y="285445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415161" y="326212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722663" y="3838239"/>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1952774" y="3774432"/>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415161" y="4182097"/>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796201" y="1923348"/>
            <a:ext cx="4387392" cy="400110"/>
          </a:xfrm>
          <a:prstGeom prst="rect">
            <a:avLst/>
          </a:prstGeom>
          <a:noFill/>
        </p:spPr>
        <p:txBody>
          <a:bodyPr wrap="square" rtlCol="0">
            <a:spAutoFit/>
          </a:bodyPr>
          <a:lstStyle/>
          <a:p>
            <a:r>
              <a:rPr lang="en-US" altLang="zh-CN" sz="2000" dirty="0">
                <a:latin typeface="Times New Roman" panose="02020603050405020304" pitchFamily="18" charset="0"/>
              </a:rPr>
              <a:t>Motivation</a:t>
            </a:r>
            <a:endParaRPr lang="zh-CN" altLang="zh-CN" sz="2000" dirty="0">
              <a:latin typeface="Times New Roman" panose="02020603050405020304" pitchFamily="18" charset="0"/>
            </a:endParaRPr>
          </a:p>
        </p:txBody>
      </p:sp>
      <p:sp>
        <p:nvSpPr>
          <p:cNvPr id="30" name="文本框 29"/>
          <p:cNvSpPr txBox="1"/>
          <p:nvPr/>
        </p:nvSpPr>
        <p:spPr>
          <a:xfrm>
            <a:off x="2796201" y="2843321"/>
            <a:ext cx="4387392" cy="400110"/>
          </a:xfrm>
          <a:prstGeom prst="rect">
            <a:avLst/>
          </a:prstGeom>
          <a:noFill/>
        </p:spPr>
        <p:txBody>
          <a:bodyPr wrap="square" rtlCol="0">
            <a:spAutoFit/>
          </a:bodyPr>
          <a:lstStyle/>
          <a:p>
            <a:r>
              <a:rPr lang="en-US" altLang="zh-CN" sz="2000" dirty="0">
                <a:latin typeface="Times New Roman" panose="02020603050405020304" pitchFamily="18" charset="0"/>
              </a:rPr>
              <a:t>Related Work</a:t>
            </a:r>
            <a:endParaRPr lang="zh-CN" altLang="zh-CN" sz="2000" dirty="0">
              <a:latin typeface="Times New Roman" panose="02020603050405020304" pitchFamily="18" charset="0"/>
            </a:endParaRPr>
          </a:p>
        </p:txBody>
      </p:sp>
      <p:sp>
        <p:nvSpPr>
          <p:cNvPr id="31" name="文本框 30"/>
          <p:cNvSpPr txBox="1"/>
          <p:nvPr/>
        </p:nvSpPr>
        <p:spPr>
          <a:xfrm>
            <a:off x="2796201" y="3763294"/>
            <a:ext cx="4387392" cy="400110"/>
          </a:xfrm>
          <a:prstGeom prst="rect">
            <a:avLst/>
          </a:prstGeom>
          <a:noFill/>
        </p:spPr>
        <p:txBody>
          <a:bodyPr wrap="square" rtlCol="0">
            <a:spAutoFit/>
          </a:bodyPr>
          <a:lstStyle/>
          <a:p>
            <a:r>
              <a:rPr lang="en-US" altLang="zh-CN" sz="2000" dirty="0">
                <a:latin typeface="Times New Roman" panose="02020603050405020304" pitchFamily="18" charset="0"/>
              </a:rPr>
              <a:t>Technical Issues &amp; Our </a:t>
            </a:r>
            <a:r>
              <a:rPr lang="en-US" altLang="zh-CN" sz="2000" dirty="0" smtClean="0">
                <a:latin typeface="Times New Roman" panose="02020603050405020304" pitchFamily="18" charset="0"/>
              </a:rPr>
              <a:t>Contributions </a:t>
            </a:r>
            <a:endParaRPr lang="zh-CN" altLang="zh-CN" sz="2000" dirty="0">
              <a:latin typeface="Times New Roman" panose="02020603050405020304" pitchFamily="18" charset="0"/>
            </a:endParaRPr>
          </a:p>
        </p:txBody>
      </p:sp>
    </p:spTree>
    <p:extLst>
      <p:ext uri="{BB962C8B-B14F-4D97-AF65-F5344CB8AC3E}">
        <p14:creationId xmlns:p14="http://schemas.microsoft.com/office/powerpoint/2010/main" val="3117537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62" y="2252133"/>
            <a:ext cx="3936159" cy="1981200"/>
          </a:xfrm>
          <a:prstGeom prst="rect">
            <a:avLst/>
          </a:prstGeom>
        </p:spPr>
      </p:pic>
      <p:sp>
        <p:nvSpPr>
          <p:cNvPr id="5" name="矩形 4"/>
          <p:cNvSpPr/>
          <p:nvPr/>
        </p:nvSpPr>
        <p:spPr>
          <a:xfrm>
            <a:off x="5526361" y="5267866"/>
            <a:ext cx="1978106" cy="369332"/>
          </a:xfrm>
          <a:prstGeom prst="rect">
            <a:avLst/>
          </a:prstGeom>
        </p:spPr>
        <p:txBody>
          <a:bodyPr wrap="none">
            <a:spAutoFit/>
          </a:bodyPr>
          <a:lstStyle/>
          <a:p>
            <a:r>
              <a:rPr lang="en-US" altLang="zh-CN" dirty="0" smtClean="0">
                <a:latin typeface="Times New Roman" panose="02020603050405020304" pitchFamily="18" charset="0"/>
                <a:ea typeface="新宋体" panose="02010609030101010101" pitchFamily="49" charset="-122"/>
              </a:rPr>
              <a:t>Awkward </a:t>
            </a:r>
            <a:r>
              <a:rPr lang="en-US" altLang="zh-CN" dirty="0">
                <a:latin typeface="Times New Roman" panose="02020603050405020304" pitchFamily="18" charset="0"/>
                <a:ea typeface="新宋体" panose="02010609030101010101" pitchFamily="49" charset="-122"/>
              </a:rPr>
              <a:t>touchpad</a:t>
            </a:r>
            <a:endParaRPr lang="zh-CN" altLang="en-US"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8627"/>
          <a:stretch/>
        </p:blipFill>
        <p:spPr>
          <a:xfrm>
            <a:off x="5481358" y="3962399"/>
            <a:ext cx="2104774" cy="1286933"/>
          </a:xfrm>
          <a:prstGeom prst="rect">
            <a:avLst/>
          </a:prstGeom>
        </p:spPr>
      </p:pic>
      <p:sp>
        <p:nvSpPr>
          <p:cNvPr id="7" name="下箭头 6"/>
          <p:cNvSpPr/>
          <p:nvPr/>
        </p:nvSpPr>
        <p:spPr>
          <a:xfrm>
            <a:off x="6383867" y="2870199"/>
            <a:ext cx="330200" cy="83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b="9713"/>
          <a:stretch/>
        </p:blipFill>
        <p:spPr>
          <a:xfrm>
            <a:off x="5748894" y="1320808"/>
            <a:ext cx="1856882" cy="1185334"/>
          </a:xfrm>
          <a:prstGeom prst="rect">
            <a:avLst/>
          </a:prstGeom>
        </p:spPr>
      </p:pic>
      <p:sp>
        <p:nvSpPr>
          <p:cNvPr id="10" name="矩形 9"/>
          <p:cNvSpPr/>
          <p:nvPr/>
        </p:nvSpPr>
        <p:spPr>
          <a:xfrm>
            <a:off x="6720162" y="3015733"/>
            <a:ext cx="1050288" cy="369332"/>
          </a:xfrm>
          <a:prstGeom prst="rect">
            <a:avLst/>
          </a:prstGeom>
        </p:spPr>
        <p:txBody>
          <a:bodyPr wrap="none">
            <a:spAutoFit/>
          </a:bodyPr>
          <a:lstStyle/>
          <a:p>
            <a:r>
              <a:rPr lang="en-US" altLang="zh-CN" dirty="0">
                <a:latin typeface="Times New Roman" panose="02020603050405020304" pitchFamily="18" charset="0"/>
                <a:ea typeface="新宋体" panose="02010609030101010101" pitchFamily="49" charset="-122"/>
              </a:rPr>
              <a:t>If forget?</a:t>
            </a:r>
            <a:endParaRPr lang="zh-CN" altLang="en-US" dirty="0">
              <a:latin typeface="Times New Roman" panose="02020603050405020304" pitchFamily="18" charset="0"/>
              <a:ea typeface="新宋体" panose="02010609030101010101" pitchFamily="49" charset="-122"/>
            </a:endParaRPr>
          </a:p>
        </p:txBody>
      </p:sp>
      <p:sp>
        <p:nvSpPr>
          <p:cNvPr id="9" name="标题 1"/>
          <p:cNvSpPr>
            <a:spLocks noGrp="1"/>
          </p:cNvSpPr>
          <p:nvPr>
            <p:ph type="title"/>
          </p:nvPr>
        </p:nvSpPr>
        <p:spPr>
          <a:xfrm>
            <a:off x="323851" y="235137"/>
            <a:ext cx="6474515" cy="337358"/>
          </a:xfrm>
        </p:spPr>
        <p:txBody>
          <a:bodyPr/>
          <a:lstStyle/>
          <a:p>
            <a:r>
              <a:rPr lang="en-US" altLang="zh-CN" sz="2800" dirty="0" smtClean="0">
                <a:latin typeface="Times New Roman" panose="02020603050405020304" pitchFamily="18" charset="0"/>
              </a:rPr>
              <a:t>Motivation</a:t>
            </a:r>
            <a:endParaRPr lang="zh-CN" altLang="en-US" sz="2800" dirty="0"/>
          </a:p>
        </p:txBody>
      </p:sp>
    </p:spTree>
    <p:extLst>
      <p:ext uri="{BB962C8B-B14F-4D97-AF65-F5344CB8AC3E}">
        <p14:creationId xmlns:p14="http://schemas.microsoft.com/office/powerpoint/2010/main" val="217370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latin typeface="Times New Roman" panose="02020603050405020304" pitchFamily="18" charset="0"/>
              </a:rPr>
              <a:t>Motivation</a:t>
            </a:r>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62" y="2286001"/>
            <a:ext cx="3936159" cy="198120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7571" t="10000" r="53202" b="8889"/>
          <a:stretch/>
        </p:blipFill>
        <p:spPr>
          <a:xfrm rot="5400000">
            <a:off x="5297054" y="1659470"/>
            <a:ext cx="954762" cy="1600201"/>
          </a:xfrm>
          <a:prstGeom prst="rect">
            <a:avLst/>
          </a:prstGeom>
        </p:spPr>
      </p:pic>
      <p:sp>
        <p:nvSpPr>
          <p:cNvPr id="6" name="下箭头 5"/>
          <p:cNvSpPr/>
          <p:nvPr/>
        </p:nvSpPr>
        <p:spPr>
          <a:xfrm>
            <a:off x="6637872" y="3361273"/>
            <a:ext cx="262463" cy="6434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527800" y="2078334"/>
            <a:ext cx="2125135" cy="738664"/>
          </a:xfrm>
          <a:prstGeom prst="rect">
            <a:avLst/>
          </a:prstGeom>
        </p:spPr>
        <p:txBody>
          <a:bodyPr wrap="square">
            <a:spAutoFit/>
          </a:bodyPr>
          <a:lstStyle/>
          <a:p>
            <a:pPr algn="ctr"/>
            <a:r>
              <a:rPr lang="en-US" altLang="zh-CN" sz="1400" dirty="0" smtClean="0">
                <a:latin typeface="Times New Roman" panose="02020603050405020304" pitchFamily="18" charset="0"/>
                <a:ea typeface="新宋体" panose="02010609030101010101" pitchFamily="49" charset="-122"/>
              </a:rPr>
              <a:t>the </a:t>
            </a:r>
            <a:r>
              <a:rPr lang="en-US" altLang="zh-CN" sz="1400" dirty="0" err="1" smtClean="0">
                <a:latin typeface="Times New Roman" panose="02020603050405020304" pitchFamily="18" charset="0"/>
                <a:ea typeface="新宋体" panose="02010609030101010101" pitchFamily="49" charset="-122"/>
              </a:rPr>
              <a:t>bluetooth</a:t>
            </a:r>
            <a:r>
              <a:rPr lang="en-US" altLang="zh-CN" sz="1400" dirty="0" smtClean="0">
                <a:latin typeface="Times New Roman" panose="02020603050405020304" pitchFamily="18" charset="0"/>
                <a:ea typeface="新宋体" panose="02010609030101010101" pitchFamily="49" charset="-122"/>
              </a:rPr>
              <a:t> module</a:t>
            </a:r>
          </a:p>
          <a:p>
            <a:pPr algn="ctr"/>
            <a:r>
              <a:rPr lang="en-US" altLang="zh-CN" sz="1400" dirty="0" smtClean="0">
                <a:latin typeface="Times New Roman" panose="02020603050405020304" pitchFamily="18" charset="0"/>
                <a:ea typeface="新宋体" panose="02010609030101010101" pitchFamily="49" charset="-122"/>
              </a:rPr>
              <a:t>the </a:t>
            </a:r>
            <a:r>
              <a:rPr lang="en-US" altLang="zh-CN" sz="1400" dirty="0">
                <a:latin typeface="Times New Roman" panose="02020603050405020304" pitchFamily="18" charset="0"/>
                <a:ea typeface="新宋体" panose="02010609030101010101" pitchFamily="49" charset="-122"/>
              </a:rPr>
              <a:t>touch </a:t>
            </a:r>
            <a:r>
              <a:rPr lang="en-US" altLang="zh-CN" sz="1400" dirty="0" smtClean="0">
                <a:latin typeface="Times New Roman" panose="02020603050405020304" pitchFamily="18" charset="0"/>
                <a:ea typeface="新宋体" panose="02010609030101010101" pitchFamily="49" charset="-122"/>
              </a:rPr>
              <a:t>screen</a:t>
            </a:r>
          </a:p>
          <a:p>
            <a:pPr algn="ctr"/>
            <a:r>
              <a:rPr lang="en-US" altLang="zh-CN" sz="1400" dirty="0" smtClean="0">
                <a:latin typeface="Times New Roman" panose="02020603050405020304" pitchFamily="18" charset="0"/>
                <a:ea typeface="新宋体" panose="02010609030101010101" pitchFamily="49" charset="-122"/>
              </a:rPr>
              <a:t>the </a:t>
            </a:r>
            <a:r>
              <a:rPr lang="en-US" altLang="zh-CN" sz="1400" dirty="0">
                <a:latin typeface="Times New Roman" panose="02020603050405020304" pitchFamily="18" charset="0"/>
                <a:ea typeface="新宋体" panose="02010609030101010101" pitchFamily="49" charset="-122"/>
              </a:rPr>
              <a:t>accelerometer </a:t>
            </a:r>
            <a:endParaRPr lang="zh-CN" altLang="en-US" sz="1400" dirty="0"/>
          </a:p>
        </p:txBody>
      </p:sp>
      <p:sp>
        <p:nvSpPr>
          <p:cNvPr id="8" name="矩形 7"/>
          <p:cNvSpPr/>
          <p:nvPr/>
        </p:nvSpPr>
        <p:spPr>
          <a:xfrm>
            <a:off x="6931828" y="3439072"/>
            <a:ext cx="1043876" cy="369332"/>
          </a:xfrm>
          <a:prstGeom prst="rect">
            <a:avLst/>
          </a:prstGeom>
        </p:spPr>
        <p:txBody>
          <a:bodyPr wrap="none">
            <a:spAutoFit/>
          </a:bodyPr>
          <a:lstStyle/>
          <a:p>
            <a:r>
              <a:rPr lang="en-US" altLang="zh-CN" dirty="0" smtClean="0">
                <a:latin typeface="Times New Roman" panose="02020603050405020304" pitchFamily="18" charset="0"/>
                <a:ea typeface="新宋体" panose="02010609030101010101" pitchFamily="49" charset="-122"/>
              </a:rPr>
              <a:t>What if ?</a:t>
            </a:r>
            <a:endParaRPr lang="zh-CN" altLang="en-US" dirty="0">
              <a:latin typeface="Times New Roman" panose="02020603050405020304" pitchFamily="18" charset="0"/>
              <a:ea typeface="新宋体" panose="02010609030101010101" pitchFamily="49" charset="-122"/>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8781" y="4436532"/>
            <a:ext cx="1380865" cy="958320"/>
          </a:xfrm>
          <a:prstGeom prst="rect">
            <a:avLst/>
          </a:prstGeom>
        </p:spPr>
      </p:pic>
      <p:sp>
        <p:nvSpPr>
          <p:cNvPr id="10" name="矩形 9"/>
          <p:cNvSpPr/>
          <p:nvPr/>
        </p:nvSpPr>
        <p:spPr>
          <a:xfrm>
            <a:off x="5474240" y="5039272"/>
            <a:ext cx="2369302" cy="523220"/>
          </a:xfrm>
          <a:prstGeom prst="rect">
            <a:avLst/>
          </a:prstGeom>
        </p:spPr>
        <p:txBody>
          <a:bodyPr wrap="none">
            <a:spAutoFit/>
          </a:bodyPr>
          <a:lstStyle/>
          <a:p>
            <a:pPr algn="ctr"/>
            <a:r>
              <a:rPr lang="en-US" altLang="zh-CN" sz="1400" dirty="0">
                <a:latin typeface="Times New Roman" panose="02020603050405020304" pitchFamily="18" charset="0"/>
                <a:ea typeface="新宋体" panose="02010609030101010101" pitchFamily="49" charset="-122"/>
              </a:rPr>
              <a:t>A mouse everywhere </a:t>
            </a:r>
          </a:p>
          <a:p>
            <a:pPr algn="ctr"/>
            <a:r>
              <a:rPr lang="en-US" altLang="zh-CN" sz="1400" dirty="0">
                <a:latin typeface="Times New Roman" panose="02020603050405020304" pitchFamily="18" charset="0"/>
                <a:ea typeface="新宋体" panose="02010609030101010101" pitchFamily="49" charset="-122"/>
              </a:rPr>
              <a:t>A mouse much more powerful</a:t>
            </a:r>
            <a:endParaRPr lang="zh-CN" altLang="en-US" sz="1400"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817555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C9151E"/>
                </a:solidFill>
                <a:latin typeface="Times New Roman" panose="02020603050405020304" pitchFamily="18" charset="0"/>
                <a:ea typeface="宋体" panose="02010600030101010101" pitchFamily="2" charset="-122"/>
              </a:rPr>
              <a:t>目录 </a:t>
            </a:r>
            <a:r>
              <a:rPr lang="en-US" altLang="zh-CN" sz="2800" dirty="0">
                <a:solidFill>
                  <a:srgbClr val="C9151E"/>
                </a:solidFill>
                <a:latin typeface="Times New Roman" panose="02020603050405020304" pitchFamily="18" charset="0"/>
                <a:ea typeface="宋体" panose="02010600030101010101" pitchFamily="2" charset="-122"/>
              </a:rPr>
              <a:t>Contents</a:t>
            </a:r>
            <a:endParaRPr lang="zh-CN" altLang="en-US" sz="2800" dirty="0">
              <a:solidFill>
                <a:srgbClr val="C9151E"/>
              </a:solidFill>
              <a:latin typeface="Times New Roman" panose="02020603050405020304" pitchFamily="18" charset="0"/>
              <a:ea typeface="宋体" panose="02010600030101010101" pitchFamily="2"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1292412"/>
            <a:ext cx="4387392" cy="400110"/>
          </a:xfrm>
          <a:prstGeom prst="rect">
            <a:avLst/>
          </a:prstGeom>
          <a:noFill/>
        </p:spPr>
        <p:txBody>
          <a:bodyPr wrap="square" rtlCol="0">
            <a:spAutoFit/>
          </a:bodyPr>
          <a:lstStyle/>
          <a:p>
            <a:r>
              <a:rPr lang="en-US" altLang="zh-CN" sz="2000" dirty="0">
                <a:latin typeface="Times New Roman" panose="02020603050405020304" pitchFamily="18" charset="0"/>
              </a:rPr>
              <a:t>Motivation</a:t>
            </a:r>
            <a:endParaRPr lang="zh-CN" altLang="zh-CN" sz="2000" dirty="0">
              <a:latin typeface="Times New Roman" panose="02020603050405020304" pitchFamily="18" charset="0"/>
            </a:endParaRPr>
          </a:p>
        </p:txBody>
      </p:sp>
      <p:sp>
        <p:nvSpPr>
          <p:cNvPr id="28" name="文本框 27"/>
          <p:cNvSpPr txBox="1"/>
          <p:nvPr/>
        </p:nvSpPr>
        <p:spPr>
          <a:xfrm>
            <a:off x="2915073" y="2212385"/>
            <a:ext cx="4387392" cy="400110"/>
          </a:xfrm>
          <a:prstGeom prst="rect">
            <a:avLst/>
          </a:prstGeom>
          <a:noFill/>
        </p:spPr>
        <p:txBody>
          <a:bodyPr wrap="square" rtlCol="0">
            <a:spAutoFit/>
          </a:bodyPr>
          <a:lstStyle/>
          <a:p>
            <a:r>
              <a:rPr lang="en-US" altLang="zh-CN" sz="2000" dirty="0">
                <a:latin typeface="Times New Roman" panose="02020603050405020304" pitchFamily="18" charset="0"/>
              </a:rPr>
              <a:t>Related Work</a:t>
            </a:r>
            <a:endParaRPr lang="zh-CN" altLang="zh-CN" sz="2000" dirty="0">
              <a:latin typeface="Times New Roman" panose="02020603050405020304" pitchFamily="18" charset="0"/>
            </a:endParaRPr>
          </a:p>
        </p:txBody>
      </p:sp>
      <p:sp>
        <p:nvSpPr>
          <p:cNvPr id="29" name="文本框 28"/>
          <p:cNvSpPr txBox="1"/>
          <p:nvPr/>
        </p:nvSpPr>
        <p:spPr>
          <a:xfrm>
            <a:off x="2915073" y="3132358"/>
            <a:ext cx="4387392" cy="400110"/>
          </a:xfrm>
          <a:prstGeom prst="rect">
            <a:avLst/>
          </a:prstGeom>
          <a:noFill/>
        </p:spPr>
        <p:txBody>
          <a:bodyPr wrap="square" rtlCol="0">
            <a:spAutoFit/>
          </a:bodyPr>
          <a:lstStyle/>
          <a:p>
            <a:r>
              <a:rPr lang="en-US" altLang="zh-CN" sz="2000" dirty="0">
                <a:latin typeface="Times New Roman" panose="02020603050405020304" pitchFamily="18" charset="0"/>
              </a:rPr>
              <a:t>Technical Issues &amp; Our </a:t>
            </a:r>
            <a:r>
              <a:rPr lang="en-US" altLang="zh-CN" sz="2000" dirty="0" smtClean="0">
                <a:latin typeface="Times New Roman" panose="02020603050405020304" pitchFamily="18" charset="0"/>
              </a:rPr>
              <a:t>Contributions </a:t>
            </a:r>
            <a:endParaRPr lang="zh-CN" altLang="zh-CN" sz="2000" dirty="0">
              <a:latin typeface="Times New Roman" panose="02020603050405020304" pitchFamily="18" charset="0"/>
            </a:endParaRPr>
          </a:p>
        </p:txBody>
      </p:sp>
      <p:sp>
        <p:nvSpPr>
          <p:cNvPr id="30" name="文本框 29"/>
          <p:cNvSpPr txBox="1"/>
          <p:nvPr/>
        </p:nvSpPr>
        <p:spPr>
          <a:xfrm>
            <a:off x="2915073" y="4052331"/>
            <a:ext cx="4387392" cy="400110"/>
          </a:xfrm>
          <a:prstGeom prst="rect">
            <a:avLst/>
          </a:prstGeom>
          <a:noFill/>
        </p:spPr>
        <p:txBody>
          <a:bodyPr wrap="square" rtlCol="0">
            <a:spAutoFit/>
          </a:bodyPr>
          <a:lstStyle/>
          <a:p>
            <a:r>
              <a:rPr lang="en-US" altLang="zh-CN" sz="2000" dirty="0" smtClean="0">
                <a:latin typeface="Times New Roman" panose="02020603050405020304" pitchFamily="18" charset="0"/>
              </a:rPr>
              <a:t>Conclusion</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4281082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rPr>
              <a:t>Related </a:t>
            </a:r>
            <a:r>
              <a:rPr lang="en-US" altLang="zh-CN" sz="2800" dirty="0" smtClean="0">
                <a:latin typeface="Times New Roman" panose="02020603050405020304" pitchFamily="18" charset="0"/>
              </a:rPr>
              <a:t>Work</a:t>
            </a:r>
            <a:endParaRPr lang="zh-CN" altLang="en-US" sz="2800" dirty="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14962"/>
          <a:stretch/>
        </p:blipFill>
        <p:spPr>
          <a:xfrm>
            <a:off x="417083" y="1591737"/>
            <a:ext cx="3994050" cy="2549396"/>
          </a:xfrm>
          <a:prstGeom prst="rect">
            <a:avLst/>
          </a:prstGeom>
        </p:spPr>
      </p:pic>
      <p:sp>
        <p:nvSpPr>
          <p:cNvPr id="4" name="矩形 3"/>
          <p:cNvSpPr/>
          <p:nvPr/>
        </p:nvSpPr>
        <p:spPr>
          <a:xfrm>
            <a:off x="323851" y="897450"/>
            <a:ext cx="2645276" cy="461665"/>
          </a:xfrm>
          <a:prstGeom prst="rect">
            <a:avLst/>
          </a:prstGeom>
        </p:spPr>
        <p:txBody>
          <a:bodyPr wrap="none">
            <a:spAutoFit/>
          </a:bodyPr>
          <a:lstStyle/>
          <a:p>
            <a:r>
              <a:rPr lang="en-US" altLang="zh-CN" sz="2400" b="1" dirty="0">
                <a:latin typeface="Times New Roman" panose="02020603050405020304" pitchFamily="18" charset="0"/>
              </a:rPr>
              <a:t>Example</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Monect</a:t>
            </a:r>
            <a:endParaRPr lang="zh-CN" altLang="en-US" sz="2400" b="1" dirty="0">
              <a:latin typeface="Times New Roman" panose="02020603050405020304" pitchFamily="18" charset="0"/>
            </a:endParaRPr>
          </a:p>
        </p:txBody>
      </p:sp>
      <p:sp>
        <p:nvSpPr>
          <p:cNvPr id="5" name="矩形 4"/>
          <p:cNvSpPr/>
          <p:nvPr/>
        </p:nvSpPr>
        <p:spPr>
          <a:xfrm>
            <a:off x="299156" y="4185745"/>
            <a:ext cx="3801105" cy="1477328"/>
          </a:xfrm>
          <a:prstGeom prst="rect">
            <a:avLst/>
          </a:prstGeom>
        </p:spPr>
        <p:txBody>
          <a:bodyPr wrap="none">
            <a:spAutoFit/>
          </a:bodyPr>
          <a:lstStyle/>
          <a:p>
            <a:r>
              <a:rPr lang="en-US" altLang="zh-CN" b="1" dirty="0" smtClean="0">
                <a:latin typeface="Times New Roman" panose="02020603050405020304" pitchFamily="18" charset="0"/>
              </a:rPr>
              <a:t>Requirements:</a:t>
            </a:r>
          </a:p>
          <a:p>
            <a:r>
              <a:rPr lang="en-US" altLang="zh-CN" dirty="0" smtClean="0">
                <a:latin typeface="Times New Roman" panose="02020603050405020304" pitchFamily="18" charset="0"/>
              </a:rPr>
              <a:t>the Android app and the desktop server</a:t>
            </a:r>
            <a:endParaRPr lang="en-US" altLang="zh-CN" dirty="0">
              <a:latin typeface="Times New Roman" panose="02020603050405020304" pitchFamily="18" charset="0"/>
              <a:ea typeface="新宋体" panose="02010609030101010101" pitchFamily="49" charset="-122"/>
            </a:endParaRPr>
          </a:p>
          <a:p>
            <a:r>
              <a:rPr lang="en-US" altLang="zh-CN" dirty="0" smtClean="0">
                <a:latin typeface="Times New Roman" panose="02020603050405020304" pitchFamily="18" charset="0"/>
              </a:rPr>
              <a:t>Wi-Fi or Bluetooth</a:t>
            </a:r>
          </a:p>
          <a:p>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sp>
        <p:nvSpPr>
          <p:cNvPr id="6" name="矩形 5"/>
          <p:cNvSpPr/>
          <p:nvPr/>
        </p:nvSpPr>
        <p:spPr>
          <a:xfrm>
            <a:off x="4553445" y="1470471"/>
            <a:ext cx="4572000" cy="1940916"/>
          </a:xfrm>
          <a:prstGeom prst="rect">
            <a:avLst/>
          </a:prstGeom>
        </p:spPr>
        <p:txBody>
          <a:bodyPr>
            <a:spAutoFit/>
          </a:bodyPr>
          <a:lstStyle/>
          <a:p>
            <a:pPr>
              <a:lnSpc>
                <a:spcPct val="150000"/>
              </a:lnSpc>
              <a:spcAft>
                <a:spcPts val="0"/>
              </a:spcAft>
            </a:pPr>
            <a:r>
              <a:rPr lang="en-US" altLang="zh-CN" b="1" dirty="0" smtClean="0">
                <a:latin typeface="Times New Roman" panose="02020603050405020304" pitchFamily="18" charset="0"/>
              </a:rPr>
              <a:t>Common features:</a:t>
            </a:r>
          </a:p>
          <a:p>
            <a:pPr>
              <a:lnSpc>
                <a:spcPct val="150000"/>
              </a:lnSpc>
              <a:spcAft>
                <a:spcPts val="0"/>
              </a:spcAft>
            </a:pPr>
            <a:r>
              <a:rPr lang="en-US" altLang="zh-CN" sz="1600" dirty="0" smtClean="0">
                <a:latin typeface="Times New Roman" panose="02020603050405020304" pitchFamily="18" charset="0"/>
              </a:rPr>
              <a:t>1) The </a:t>
            </a:r>
            <a:r>
              <a:rPr lang="en-US" altLang="zh-CN" sz="1600" dirty="0">
                <a:latin typeface="Times New Roman" panose="02020603050405020304" pitchFamily="18" charset="0"/>
              </a:rPr>
              <a:t>apps are heavily weighted </a:t>
            </a:r>
          </a:p>
          <a:p>
            <a:pPr>
              <a:lnSpc>
                <a:spcPct val="150000"/>
              </a:lnSpc>
              <a:spcAft>
                <a:spcPts val="0"/>
              </a:spcAft>
            </a:pPr>
            <a:r>
              <a:rPr lang="en-US" altLang="zh-CN" sz="1600" dirty="0" smtClean="0">
                <a:latin typeface="Times New Roman" panose="02020603050405020304" pitchFamily="18" charset="0"/>
              </a:rPr>
              <a:t>2) The </a:t>
            </a:r>
            <a:r>
              <a:rPr lang="en-US" altLang="zh-CN" sz="1600" dirty="0">
                <a:latin typeface="Times New Roman" panose="02020603050405020304" pitchFamily="18" charset="0"/>
              </a:rPr>
              <a:t>phone mimics the function of a laptop </a:t>
            </a:r>
            <a:r>
              <a:rPr lang="en-US" altLang="zh-CN" sz="1600" dirty="0" smtClean="0">
                <a:latin typeface="Times New Roman" panose="02020603050405020304" pitchFamily="18" charset="0"/>
              </a:rPr>
              <a:t>   </a:t>
            </a:r>
          </a:p>
          <a:p>
            <a:pPr>
              <a:lnSpc>
                <a:spcPct val="150000"/>
              </a:lnSpc>
              <a:spcAft>
                <a:spcPts val="0"/>
              </a:spcAft>
            </a:pPr>
            <a:r>
              <a:rPr lang="en-US" altLang="zh-CN" sz="1600" dirty="0">
                <a:latin typeface="Times New Roman" panose="02020603050405020304" pitchFamily="18" charset="0"/>
              </a:rPr>
              <a:t> </a:t>
            </a:r>
            <a:r>
              <a:rPr lang="en-US" altLang="zh-CN" sz="1600" dirty="0" smtClean="0">
                <a:latin typeface="Times New Roman" panose="02020603050405020304" pitchFamily="18" charset="0"/>
              </a:rPr>
              <a:t>   touchpad </a:t>
            </a:r>
            <a:r>
              <a:rPr lang="en-US" altLang="zh-CN" sz="1600" dirty="0">
                <a:latin typeface="Times New Roman" panose="02020603050405020304" pitchFamily="18" charset="0"/>
              </a:rPr>
              <a:t>rather than moving around</a:t>
            </a:r>
          </a:p>
          <a:p>
            <a:pPr>
              <a:lnSpc>
                <a:spcPct val="150000"/>
              </a:lnSpc>
              <a:spcAft>
                <a:spcPts val="0"/>
              </a:spcAft>
            </a:pPr>
            <a:r>
              <a:rPr lang="en-US" altLang="zh-CN" sz="1600" dirty="0" smtClean="0">
                <a:latin typeface="Times New Roman" panose="02020603050405020304" pitchFamily="18" charset="0"/>
              </a:rPr>
              <a:t>3) Not </a:t>
            </a:r>
            <a:r>
              <a:rPr lang="en-US" altLang="zh-CN" sz="1600" dirty="0">
                <a:latin typeface="Times New Roman" panose="02020603050405020304" pitchFamily="18" charset="0"/>
              </a:rPr>
              <a:t>reliable</a:t>
            </a:r>
            <a:endParaRPr lang="zh-CN" altLang="zh-CN" sz="1600" dirty="0">
              <a:latin typeface="Times New Roman" panose="02020603050405020304" pitchFamily="18" charset="0"/>
            </a:endParaRPr>
          </a:p>
        </p:txBody>
      </p:sp>
      <p:sp>
        <p:nvSpPr>
          <p:cNvPr id="8" name="矩形 7"/>
          <p:cNvSpPr/>
          <p:nvPr/>
        </p:nvSpPr>
        <p:spPr>
          <a:xfrm>
            <a:off x="4553445" y="4086541"/>
            <a:ext cx="4572000" cy="1569660"/>
          </a:xfrm>
          <a:prstGeom prst="rect">
            <a:avLst/>
          </a:prstGeom>
        </p:spPr>
        <p:txBody>
          <a:bodyPr>
            <a:spAutoFit/>
          </a:bodyPr>
          <a:lstStyle/>
          <a:p>
            <a:pPr>
              <a:lnSpc>
                <a:spcPct val="150000"/>
              </a:lnSpc>
            </a:pPr>
            <a:r>
              <a:rPr lang="en-US" altLang="zh-CN" sz="1600" b="1" dirty="0" smtClean="0">
                <a:latin typeface="Times New Roman" panose="02020603050405020304" pitchFamily="18" charset="0"/>
              </a:rPr>
              <a:t>Our goal:</a:t>
            </a:r>
          </a:p>
          <a:p>
            <a:pPr>
              <a:lnSpc>
                <a:spcPct val="150000"/>
              </a:lnSpc>
            </a:pPr>
            <a:r>
              <a:rPr lang="en-US" altLang="zh-CN" sz="1600" dirty="0" smtClean="0">
                <a:latin typeface="Times New Roman" panose="02020603050405020304" pitchFamily="18" charset="0"/>
              </a:rPr>
              <a:t>Develop a </a:t>
            </a:r>
            <a:r>
              <a:rPr lang="en-US" altLang="zh-CN" sz="1600" dirty="0">
                <a:latin typeface="Times New Roman" panose="02020603050405020304" pitchFamily="18" charset="0"/>
              </a:rPr>
              <a:t>light-weighted, reliable-connected </a:t>
            </a:r>
            <a:r>
              <a:rPr lang="en-US" altLang="zh-CN" sz="1600" dirty="0" smtClean="0">
                <a:latin typeface="Times New Roman" panose="02020603050405020304" pitchFamily="18" charset="0"/>
              </a:rPr>
              <a:t>app, </a:t>
            </a:r>
            <a:r>
              <a:rPr lang="en-US" altLang="zh-CN" sz="1600" dirty="0">
                <a:latin typeface="Times New Roman" panose="02020603050405020304" pitchFamily="18" charset="0"/>
              </a:rPr>
              <a:t>which turns a phone exactly into a </a:t>
            </a:r>
            <a:r>
              <a:rPr lang="en-US" altLang="zh-CN" sz="1600" dirty="0" smtClean="0">
                <a:latin typeface="Times New Roman" panose="02020603050405020304" pitchFamily="18" charset="0"/>
              </a:rPr>
              <a:t>mouse through </a:t>
            </a:r>
          </a:p>
          <a:p>
            <a:pPr>
              <a:lnSpc>
                <a:spcPct val="150000"/>
              </a:lnSpc>
            </a:pPr>
            <a:r>
              <a:rPr lang="en-US" altLang="zh-CN" sz="1600" dirty="0" smtClean="0">
                <a:latin typeface="Times New Roman" panose="02020603050405020304" pitchFamily="18" charset="0"/>
              </a:rPr>
              <a:t>Bluetooth.</a:t>
            </a:r>
            <a:endParaRPr lang="zh-CN" altLang="en-US" sz="1600" dirty="0">
              <a:latin typeface="Times New Roman" panose="02020603050405020304" pitchFamily="18" charset="0"/>
            </a:endParaRPr>
          </a:p>
        </p:txBody>
      </p:sp>
    </p:spTree>
    <p:extLst>
      <p:ext uri="{BB962C8B-B14F-4D97-AF65-F5344CB8AC3E}">
        <p14:creationId xmlns:p14="http://schemas.microsoft.com/office/powerpoint/2010/main" val="3951639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C9151E"/>
                </a:solidFill>
                <a:latin typeface="Times New Roman" panose="02020603050405020304" pitchFamily="18" charset="0"/>
                <a:ea typeface="宋体" panose="02010600030101010101" pitchFamily="2" charset="-122"/>
              </a:rPr>
              <a:t>目录 </a:t>
            </a:r>
            <a:r>
              <a:rPr lang="en-US" altLang="zh-CN" sz="2800" dirty="0">
                <a:solidFill>
                  <a:srgbClr val="C9151E"/>
                </a:solidFill>
                <a:latin typeface="Times New Roman" panose="02020603050405020304" pitchFamily="18" charset="0"/>
                <a:ea typeface="宋体" panose="02010600030101010101" pitchFamily="2" charset="-122"/>
              </a:rPr>
              <a:t>Contents</a:t>
            </a:r>
            <a:endParaRPr lang="zh-CN" altLang="en-US" sz="2800" dirty="0">
              <a:solidFill>
                <a:srgbClr val="C9151E"/>
              </a:solidFill>
              <a:latin typeface="Times New Roman" panose="02020603050405020304" pitchFamily="18" charset="0"/>
              <a:ea typeface="宋体" panose="02010600030101010101" pitchFamily="2"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1292412"/>
            <a:ext cx="4387392" cy="400110"/>
          </a:xfrm>
          <a:prstGeom prst="rect">
            <a:avLst/>
          </a:prstGeom>
          <a:noFill/>
        </p:spPr>
        <p:txBody>
          <a:bodyPr wrap="square" rtlCol="0">
            <a:spAutoFit/>
          </a:bodyPr>
          <a:lstStyle/>
          <a:p>
            <a:r>
              <a:rPr lang="en-US" altLang="zh-CN" sz="2000" dirty="0">
                <a:latin typeface="Times New Roman" panose="02020603050405020304" pitchFamily="18" charset="0"/>
              </a:rPr>
              <a:t>Motivation</a:t>
            </a:r>
            <a:endParaRPr lang="zh-CN" altLang="zh-CN" sz="2000" dirty="0">
              <a:latin typeface="Times New Roman" panose="02020603050405020304" pitchFamily="18" charset="0"/>
            </a:endParaRPr>
          </a:p>
        </p:txBody>
      </p:sp>
      <p:sp>
        <p:nvSpPr>
          <p:cNvPr id="28" name="文本框 27"/>
          <p:cNvSpPr txBox="1"/>
          <p:nvPr/>
        </p:nvSpPr>
        <p:spPr>
          <a:xfrm>
            <a:off x="2915073" y="2212385"/>
            <a:ext cx="4387392" cy="400110"/>
          </a:xfrm>
          <a:prstGeom prst="rect">
            <a:avLst/>
          </a:prstGeom>
          <a:noFill/>
        </p:spPr>
        <p:txBody>
          <a:bodyPr wrap="square" rtlCol="0">
            <a:spAutoFit/>
          </a:bodyPr>
          <a:lstStyle/>
          <a:p>
            <a:r>
              <a:rPr lang="en-US" altLang="zh-CN" sz="2000" dirty="0">
                <a:latin typeface="Times New Roman" panose="02020603050405020304" pitchFamily="18" charset="0"/>
              </a:rPr>
              <a:t>Related Work</a:t>
            </a:r>
            <a:endParaRPr lang="zh-CN" altLang="zh-CN" sz="2000" dirty="0">
              <a:latin typeface="Times New Roman" panose="02020603050405020304" pitchFamily="18" charset="0"/>
            </a:endParaRPr>
          </a:p>
        </p:txBody>
      </p:sp>
      <p:sp>
        <p:nvSpPr>
          <p:cNvPr id="29" name="文本框 28"/>
          <p:cNvSpPr txBox="1"/>
          <p:nvPr/>
        </p:nvSpPr>
        <p:spPr>
          <a:xfrm>
            <a:off x="2915073" y="3132358"/>
            <a:ext cx="4387392" cy="400110"/>
          </a:xfrm>
          <a:prstGeom prst="rect">
            <a:avLst/>
          </a:prstGeom>
          <a:noFill/>
        </p:spPr>
        <p:txBody>
          <a:bodyPr wrap="square" rtlCol="0">
            <a:spAutoFit/>
          </a:bodyPr>
          <a:lstStyle/>
          <a:p>
            <a:r>
              <a:rPr lang="en-US" altLang="zh-CN" sz="2000" dirty="0">
                <a:latin typeface="Times New Roman" panose="02020603050405020304" pitchFamily="18" charset="0"/>
              </a:rPr>
              <a:t>Technical Issues &amp; Our </a:t>
            </a:r>
            <a:r>
              <a:rPr lang="en-US" altLang="zh-CN" sz="2000" dirty="0" smtClean="0">
                <a:latin typeface="Times New Roman" panose="02020603050405020304" pitchFamily="18" charset="0"/>
              </a:rPr>
              <a:t>Contributions </a:t>
            </a:r>
            <a:endParaRPr lang="zh-CN" altLang="zh-CN" sz="2000" dirty="0">
              <a:latin typeface="Times New Roman" panose="02020603050405020304" pitchFamily="18" charset="0"/>
            </a:endParaRPr>
          </a:p>
        </p:txBody>
      </p:sp>
      <p:sp>
        <p:nvSpPr>
          <p:cNvPr id="30" name="文本框 29"/>
          <p:cNvSpPr txBox="1"/>
          <p:nvPr/>
        </p:nvSpPr>
        <p:spPr>
          <a:xfrm>
            <a:off x="2915073" y="4052331"/>
            <a:ext cx="4387392" cy="400110"/>
          </a:xfrm>
          <a:prstGeom prst="rect">
            <a:avLst/>
          </a:prstGeom>
          <a:noFill/>
        </p:spPr>
        <p:txBody>
          <a:bodyPr wrap="square" rtlCol="0">
            <a:spAutoFit/>
          </a:bodyPr>
          <a:lstStyle/>
          <a:p>
            <a:r>
              <a:rPr lang="en-US" altLang="zh-CN" sz="2000" dirty="0" smtClean="0">
                <a:latin typeface="Times New Roman" panose="02020603050405020304" pitchFamily="18" charset="0"/>
              </a:rPr>
              <a:t>Conclusion</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378299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953" y="282268"/>
            <a:ext cx="6474515" cy="337358"/>
          </a:xfrm>
        </p:spPr>
        <p:txBody>
          <a:bodyPr/>
          <a:lstStyle/>
          <a:p>
            <a:r>
              <a:rPr lang="en-US" altLang="zh-CN" sz="2800" dirty="0">
                <a:latin typeface="Times New Roman" panose="02020603050405020304" pitchFamily="18" charset="0"/>
              </a:rPr>
              <a:t>Technical Issues &amp; </a:t>
            </a:r>
            <a:r>
              <a:rPr lang="en-US" altLang="zh-CN" sz="2800" dirty="0" smtClean="0">
                <a:latin typeface="Times New Roman" panose="02020603050405020304" pitchFamily="18" charset="0"/>
              </a:rPr>
              <a:t>Our </a:t>
            </a:r>
            <a:r>
              <a:rPr lang="en-US" altLang="zh-CN" sz="2800" dirty="0">
                <a:latin typeface="Times New Roman" panose="02020603050405020304" pitchFamily="18" charset="0"/>
              </a:rPr>
              <a:t>Contributions </a:t>
            </a:r>
            <a:endParaRPr lang="zh-CN" altLang="en-US" sz="2800" dirty="0"/>
          </a:p>
        </p:txBody>
      </p:sp>
      <p:sp>
        <p:nvSpPr>
          <p:cNvPr id="3" name="矩形 2"/>
          <p:cNvSpPr/>
          <p:nvPr/>
        </p:nvSpPr>
        <p:spPr>
          <a:xfrm>
            <a:off x="357953" y="856734"/>
            <a:ext cx="4658455" cy="461665"/>
          </a:xfrm>
          <a:prstGeom prst="rect">
            <a:avLst/>
          </a:prstGeom>
        </p:spPr>
        <p:txBody>
          <a:bodyPr wrap="none">
            <a:spAutoFit/>
          </a:bodyPr>
          <a:lstStyle/>
          <a:p>
            <a:r>
              <a:rPr lang="en-US" altLang="zh-CN" sz="2000" b="1" dirty="0">
                <a:latin typeface="Times New Roman" panose="02020603050405020304" pitchFamily="18" charset="0"/>
                <a:ea typeface="新宋体" panose="02010609030101010101" pitchFamily="49" charset="-122"/>
              </a:rPr>
              <a:t> </a:t>
            </a:r>
            <a:r>
              <a:rPr lang="en-US" altLang="zh-CN" sz="2400" b="1" dirty="0">
                <a:latin typeface="Times New Roman" panose="02020603050405020304" pitchFamily="18" charset="0"/>
                <a:ea typeface="新宋体" panose="02010609030101010101" pitchFamily="49" charset="-122"/>
              </a:rPr>
              <a:t>Calculating Velocity of the Mouse</a:t>
            </a:r>
            <a:endParaRPr lang="zh-CN" altLang="en-US" sz="2000" dirty="0"/>
          </a:p>
        </p:txBody>
      </p:sp>
      <p:sp>
        <p:nvSpPr>
          <p:cNvPr id="4" name="矩形 3"/>
          <p:cNvSpPr/>
          <p:nvPr/>
        </p:nvSpPr>
        <p:spPr>
          <a:xfrm>
            <a:off x="474132" y="1455256"/>
            <a:ext cx="4379725" cy="923330"/>
          </a:xfrm>
          <a:prstGeom prst="rect">
            <a:avLst/>
          </a:prstGeom>
        </p:spPr>
        <p:txBody>
          <a:bodyPr wrap="none">
            <a:spAutoFit/>
          </a:bodyPr>
          <a:lstStyle/>
          <a:p>
            <a:r>
              <a:rPr lang="en-US" altLang="zh-CN" b="1" dirty="0" smtClean="0">
                <a:latin typeface="Times New Roman" panose="02020603050405020304" pitchFamily="18" charset="0"/>
                <a:ea typeface="新宋体" panose="02010609030101010101" pitchFamily="49" charset="-122"/>
              </a:rPr>
              <a:t>Problem:</a:t>
            </a:r>
          </a:p>
          <a:p>
            <a:pPr marL="342900" indent="-342900">
              <a:buAutoNum type="arabicParen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Some bias and error with the sensor</a:t>
            </a:r>
          </a:p>
          <a:p>
            <a:pPr marL="342900" indent="-342900">
              <a:buAutoNum type="arabicParen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Some error caused by discrete sampling</a:t>
            </a:r>
            <a:endParaRPr lang="zh-CN" altLang="en-US"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矩形 4"/>
          <p:cNvSpPr/>
          <p:nvPr/>
        </p:nvSpPr>
        <p:spPr>
          <a:xfrm>
            <a:off x="474132" y="2515444"/>
            <a:ext cx="8974667" cy="2631490"/>
          </a:xfrm>
          <a:prstGeom prst="rect">
            <a:avLst/>
          </a:prstGeom>
        </p:spPr>
        <p:txBody>
          <a:bodyPr wrap="square">
            <a:spAutoFit/>
          </a:bodyPr>
          <a:lstStyle/>
          <a:p>
            <a:pPr algn="just">
              <a:lnSpc>
                <a:spcPct val="150000"/>
              </a:lnSpc>
              <a:spcAft>
                <a:spcPts val="0"/>
              </a:spcAft>
            </a:pPr>
            <a:r>
              <a:rPr lang="en-US" altLang="zh-CN" sz="2000" b="1" dirty="0" smtClean="0">
                <a:latin typeface="Times New Roman" panose="02020603050405020304" pitchFamily="18" charset="0"/>
                <a:ea typeface="新宋体" panose="02010609030101010101" pitchFamily="49" charset="-122"/>
                <a:cs typeface="Times New Roman" panose="02020603050405020304" pitchFamily="18" charset="0"/>
              </a:rPr>
              <a:t>Solution</a:t>
            </a:r>
            <a:r>
              <a:rPr lang="zh-CN" altLang="en-US" sz="2000" b="1" dirty="0" smtClean="0">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000" dirty="0">
              <a:latin typeface="Calibri" panose="020F0502020204030204" pitchFamily="34" charset="0"/>
              <a:ea typeface="等线" panose="02010600030101010101" pitchFamily="2" charset="-122"/>
              <a:cs typeface="Times New Roman" panose="02020603050405020304" pitchFamily="18" charset="0"/>
            </a:endParaRPr>
          </a:p>
          <a:p>
            <a:pPr algn="just">
              <a:lnSpc>
                <a:spcPct val="150000"/>
              </a:lnSpc>
              <a:spcAft>
                <a:spcPts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In order to solve the problem above, we proposed several solutions:</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Kalman</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filter is applied on the acceleration data.</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Calibration is applied before using the system to decrease caused by the sensor bias.</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Attenuation of velocity is exerted to avoid </a:t>
            </a:r>
            <a:r>
              <a:rPr lang="en-US" altLang="zh-CN" dirty="0" smtClean="0">
                <a:latin typeface="Times New Roman" panose="02020603050405020304" pitchFamily="18" charset="0"/>
                <a:ea typeface="新宋体" panose="02010609030101010101" pitchFamily="49" charset="-122"/>
                <a:cs typeface="Times New Roman" panose="02020603050405020304" pitchFamily="18" charset="0"/>
              </a:rPr>
              <a:t>divergence </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of velocity.</a:t>
            </a:r>
            <a:endParaRPr lang="zh-CN" altLang="zh-CN" sz="1600" dirty="0">
              <a:latin typeface="Calibri" panose="020F0502020204030204" pitchFamily="34" charset="0"/>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Activation function is used to alleviate the backlash.</a:t>
            </a:r>
            <a:endParaRPr lang="zh-CN" altLang="zh-CN"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413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1641</TotalTime>
  <Words>899</Words>
  <Application>Microsoft Office PowerPoint</Application>
  <PresentationFormat>全屏显示(4:3)</PresentationFormat>
  <Paragraphs>191</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等线 Light</vt:lpstr>
      <vt:lpstr>宋体</vt:lpstr>
      <vt:lpstr>微软雅黑</vt:lpstr>
      <vt:lpstr>新宋体</vt:lpstr>
      <vt:lpstr>Arial</vt:lpstr>
      <vt:lpstr>Calibri</vt:lpstr>
      <vt:lpstr>Consolas</vt:lpstr>
      <vt:lpstr>Symbol</vt:lpstr>
      <vt:lpstr>Times New Roman</vt:lpstr>
      <vt:lpstr>2016-VI主题</vt:lpstr>
      <vt:lpstr>Using Mobile Phone as the Mouse of Your PC</vt:lpstr>
      <vt:lpstr>目录 Contents</vt:lpstr>
      <vt:lpstr>目录 Contents</vt:lpstr>
      <vt:lpstr>Motivation</vt:lpstr>
      <vt:lpstr>Motivation</vt:lpstr>
      <vt:lpstr>目录 Contents</vt:lpstr>
      <vt:lpstr>Related Work</vt:lpstr>
      <vt:lpstr>目录 Contents</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Technical Issues &amp; Our Contributions </vt:lpstr>
      <vt:lpstr>Demo</vt:lpstr>
      <vt:lpstr>Technical Issues &amp; Our Contributions </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苟 铭浩</cp:lastModifiedBy>
  <cp:revision>125</cp:revision>
  <dcterms:created xsi:type="dcterms:W3CDTF">2016-01-21T16:32:22Z</dcterms:created>
  <dcterms:modified xsi:type="dcterms:W3CDTF">2018-05-06T14:31:26Z</dcterms:modified>
</cp:coreProperties>
</file>