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2" r:id="rId3"/>
    <p:sldId id="263" r:id="rId4"/>
    <p:sldId id="261" r:id="rId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6593-E0BB-4708-BE00-7C56F5CE078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0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6593-E0BB-4708-BE00-7C56F5CE078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0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6593-E0BB-4708-BE00-7C56F5CE078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2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6593-E0BB-4708-BE00-7C56F5CE078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5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6593-E0BB-4708-BE00-7C56F5CE078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9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6593-E0BB-4708-BE00-7C56F5CE078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6593-E0BB-4708-BE00-7C56F5CE078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0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6593-E0BB-4708-BE00-7C56F5CE078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9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6593-E0BB-4708-BE00-7C56F5CE078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2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6593-E0BB-4708-BE00-7C56F5CE078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6593-E0BB-4708-BE00-7C56F5CE078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1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36593-E0BB-4708-BE00-7C56F5CE078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9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28B39C3-6D45-D948-ACA7-58160F37141B}"/>
              </a:ext>
            </a:extLst>
          </p:cNvPr>
          <p:cNvSpPr/>
          <p:nvPr/>
        </p:nvSpPr>
        <p:spPr>
          <a:xfrm>
            <a:off x="1" y="2994873"/>
            <a:ext cx="8767482" cy="7675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20" dirty="0">
                <a:solidFill>
                  <a:schemeClr val="bg1">
                    <a:lumMod val="85000"/>
                  </a:schemeClr>
                </a:solidFill>
                <a:latin typeface="CMTT8"/>
              </a:rPr>
              <a:t>% alpha_{lm,n+1,m}, m ~= +/-n for n=1:(for l=0:(L3-n-1),</a:t>
            </a:r>
          </a:p>
          <a:p>
            <a:r>
              <a:rPr lang="en-US" sz="3520" dirty="0">
                <a:solidFill>
                  <a:schemeClr val="bg1">
                    <a:lumMod val="85000"/>
                  </a:schemeClr>
                </a:solidFill>
                <a:latin typeface="CMTT8"/>
              </a:rPr>
              <a:t>lim = min(l,n-1); for m=-lim:lim,</a:t>
            </a:r>
          </a:p>
          <a:p>
            <a:r>
              <a:rPr lang="en-US" sz="3520" dirty="0">
                <a:solidFill>
                  <a:schemeClr val="bg1">
                    <a:lumMod val="85000"/>
                  </a:schemeClr>
                </a:solidFill>
                <a:latin typeface="CMTT8"/>
              </a:rPr>
              <a:t>lm = lm2ind(l,m,str);</a:t>
            </a:r>
          </a:p>
          <a:p>
            <a:r>
              <a:rPr lang="en-US" sz="3520" dirty="0">
                <a:solidFill>
                  <a:schemeClr val="bg1">
                    <a:lumMod val="85000"/>
                  </a:schemeClr>
                </a:solidFill>
                <a:latin typeface="CMTT8"/>
              </a:rPr>
              <a:t>np1m = lm2ind(n+1,m,str);</a:t>
            </a:r>
          </a:p>
          <a:p>
            <a:r>
              <a:rPr lang="en-US" sz="3520" dirty="0">
                <a:solidFill>
                  <a:schemeClr val="bg1">
                    <a:lumMod val="85000"/>
                  </a:schemeClr>
                </a:solidFill>
                <a:latin typeface="CMTT8"/>
              </a:rPr>
              <a:t>c0 = sqrt((n+m+1)*(n-m+1)/(2*n+1)/(2*n+3)); c1 = sqrt((n+m)*(n-m)/(2*n+1)/(2*n-1));</a:t>
            </a:r>
          </a:p>
          <a:p>
            <a:r>
              <a:rPr lang="en-US" sz="3520" dirty="0">
                <a:solidFill>
                  <a:schemeClr val="bg1">
                    <a:lumMod val="85000"/>
                  </a:schemeClr>
                </a:solidFill>
                <a:latin typeface="CMTT8"/>
              </a:rPr>
              <a:t>if abs(m) &lt;= l-1</a:t>
            </a:r>
          </a:p>
          <a:p>
            <a:r>
              <a:rPr lang="en-US" sz="3520" dirty="0">
                <a:solidFill>
                  <a:schemeClr val="bg1">
                    <a:lumMod val="85000"/>
                  </a:schemeClr>
                </a:solidFill>
                <a:latin typeface="CMTT8"/>
              </a:rPr>
              <a:t>c2 = sqrt((l+m)*(l-m)/(2*l+1)/(2*l-1));</a:t>
            </a:r>
          </a:p>
          <a:p>
            <a:r>
              <a:rPr lang="en-US" sz="3520" dirty="0">
                <a:solidFill>
                  <a:schemeClr val="bg1">
                    <a:lumMod val="85000"/>
                  </a:schemeClr>
                </a:solidFill>
                <a:latin typeface="CMTT8"/>
              </a:rPr>
              <a:t>c2 = c2*alpha(indAlphazFill(l-1,n,m,L,Lp)); else</a:t>
            </a:r>
          </a:p>
          <a:p>
            <a:r>
              <a:rPr lang="en-US" sz="3520" dirty="0">
                <a:solidFill>
                  <a:schemeClr val="bg1">
                    <a:lumMod val="85000"/>
                  </a:schemeClr>
                </a:solidFill>
                <a:latin typeface="CMTT8"/>
              </a:rPr>
              <a:t>c2 = 0; end</a:t>
            </a:r>
          </a:p>
          <a:p>
            <a:r>
              <a:rPr lang="en-US" sz="3520" dirty="0">
                <a:solidFill>
                  <a:schemeClr val="bg1">
                    <a:lumMod val="85000"/>
                  </a:schemeClr>
                </a:solidFill>
                <a:latin typeface="CMTT8"/>
              </a:rPr>
              <a:t>c3 = sqrt((l+m+1)*(l-m+1)/(2*l+3)/(2*l+1)); inds = indAlphazFill(l,n+1,m,L,Lp); row(inds) = lm;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1E3ED4-C59E-024D-8C48-22505052F8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9210" y="3722787"/>
            <a:ext cx="7861610" cy="6335625"/>
          </a:xfrm>
          <a:prstGeom prst="rect">
            <a:avLst/>
          </a:prstGeom>
          <a:solidFill>
            <a:schemeClr val="bg2">
              <a:lumMod val="75000"/>
              <a:alpha val="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D8CD75-F589-C441-9C2F-CA79EC6EB76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548" t="20443" r="26869" b="28836"/>
          <a:stretch/>
        </p:blipFill>
        <p:spPr>
          <a:xfrm>
            <a:off x="2430922" y="5393979"/>
            <a:ext cx="2910579" cy="2873527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6FC7CA-2B9F-FD4B-B0CE-20C755D1BB1A}"/>
              </a:ext>
            </a:extLst>
          </p:cNvPr>
          <p:cNvSpPr/>
          <p:nvPr/>
        </p:nvSpPr>
        <p:spPr>
          <a:xfrm>
            <a:off x="0" y="9"/>
            <a:ext cx="7772400" cy="37733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1FBD0-95C0-42CC-B069-3F10411193D3}"/>
              </a:ext>
            </a:extLst>
          </p:cNvPr>
          <p:cNvSpPr txBox="1"/>
          <p:nvPr/>
        </p:nvSpPr>
        <p:spPr>
          <a:xfrm>
            <a:off x="1431000" y="946628"/>
            <a:ext cx="4910400" cy="2140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0" err="1">
                <a:solidFill>
                  <a:schemeClr val="bg1"/>
                </a:solidFill>
                <a:latin typeface="Oswald Medium" pitchFamily="2" charset="0"/>
              </a:rPr>
              <a:t>Waveport</a:t>
            </a:r>
            <a:r>
              <a:rPr lang="en-US" sz="2970">
                <a:solidFill>
                  <a:schemeClr val="bg1"/>
                </a:solidFill>
                <a:latin typeface="Oswald Medium" pitchFamily="2" charset="0"/>
              </a:rPr>
              <a:t> Scattering Library</a:t>
            </a:r>
          </a:p>
          <a:p>
            <a:pPr algn="ctr"/>
            <a:endParaRPr lang="en-US" sz="2970">
              <a:solidFill>
                <a:schemeClr val="bg1"/>
              </a:solidFill>
              <a:latin typeface="Oswald Medium" pitchFamily="2" charset="0"/>
            </a:endParaRPr>
          </a:p>
          <a:p>
            <a:pPr algn="ctr"/>
            <a:r>
              <a:rPr lang="en-US" sz="2200">
                <a:solidFill>
                  <a:schemeClr val="bg1"/>
                </a:solidFill>
                <a:latin typeface="Oswald Medium" pitchFamily="2" charset="0"/>
              </a:rPr>
              <a:t>Version 1.0</a:t>
            </a:r>
          </a:p>
          <a:p>
            <a:pPr algn="ctr"/>
            <a:endParaRPr lang="en-US" sz="2970">
              <a:solidFill>
                <a:schemeClr val="bg1"/>
              </a:solidFill>
              <a:latin typeface="Oswald Medium" pitchFamily="2" charset="0"/>
            </a:endParaRPr>
          </a:p>
          <a:p>
            <a:pPr algn="ctr"/>
            <a:r>
              <a:rPr lang="en-US" sz="2200">
                <a:solidFill>
                  <a:schemeClr val="bg1"/>
                </a:solidFill>
                <a:latin typeface="Oswald Medium" pitchFamily="2" charset="0"/>
              </a:rPr>
              <a:t>Mark S. Haynes</a:t>
            </a:r>
          </a:p>
        </p:txBody>
      </p:sp>
    </p:spTree>
    <p:extLst>
      <p:ext uri="{BB962C8B-B14F-4D97-AF65-F5344CB8AC3E}">
        <p14:creationId xmlns:p14="http://schemas.microsoft.com/office/powerpoint/2010/main" val="420846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A3CE-C3E6-A948-8F48-75F57A60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87D32-472A-8A40-8A1C-16B7BAD7C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0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B6D3-3DC6-1048-A992-7015F614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9E0E9-0B33-AB47-916F-4C2611CB8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6FC7CA-2B9F-FD4B-B0CE-20C755D1BB1A}"/>
              </a:ext>
            </a:extLst>
          </p:cNvPr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4039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2551</TotalTime>
  <Words>219</Words>
  <Application>Microsoft Macintosh PowerPoint</Application>
  <PresentationFormat>Custom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CMTT8</vt:lpstr>
      <vt:lpstr>Oswald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Silva, Rebecca B (3314)</dc:creator>
  <cp:lastModifiedBy>Mark Haynes</cp:lastModifiedBy>
  <cp:revision>41</cp:revision>
  <cp:lastPrinted>2021-08-10T15:48:58Z</cp:lastPrinted>
  <dcterms:created xsi:type="dcterms:W3CDTF">2021-07-23T22:40:51Z</dcterms:created>
  <dcterms:modified xsi:type="dcterms:W3CDTF">2021-08-10T16:37:07Z</dcterms:modified>
</cp:coreProperties>
</file>