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5143500" type="screen16x9"/>
  <p:notesSz cx="6858000" cy="9144000"/>
  <p:embeddedFontLst>
    <p:embeddedFont>
      <p:font typeface="Georgia" panose="02040502050405020303" pitchFamily="18" charset="0"/>
      <p:regular r:id="rId24"/>
      <p:bold r:id="rId25"/>
      <p:italic r:id="rId26"/>
      <p:boldItalic r:id="rId27"/>
    </p:embeddedFont>
    <p:embeddedFont>
      <p:font typeface="Lucida Sans" panose="020B0602030504020204" pitchFamily="34" charset="77"/>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4619AC-4F69-40C5-BC7F-BB6F051220C0}">
  <a:tblStyle styleId="{BE4619AC-4F69-40C5-BC7F-BB6F051220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40"/>
  </p:normalViewPr>
  <p:slideViewPr>
    <p:cSldViewPr snapToGrid="0">
      <p:cViewPr varScale="1">
        <p:scale>
          <a:sx n="155" d="100"/>
          <a:sy n="155" d="100"/>
        </p:scale>
        <p:origin x="6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8ebfe860c0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8ebfe860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a4c0f5a53f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a4c0f5a53f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a4c0f5a53f_5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a4c0f5a53f_5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a4c0f5a53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a4c0f5a53f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Features: Vendors, Organizations, Keywords, and Description Labels </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a4c0f5a53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a4c0f5a53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a4c0f5a53f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a4c0f5a53f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AUC for decision tree is larger too</a:t>
            </a:r>
            <a:endParaRPr/>
          </a:p>
          <a:p>
            <a:pPr marL="457200" lvl="0" indent="-317500" algn="l" rtl="0">
              <a:spcBef>
                <a:spcPts val="0"/>
              </a:spcBef>
              <a:spcAft>
                <a:spcPts val="0"/>
              </a:spcAft>
              <a:buSzPts val="1400"/>
              <a:buChar char="●"/>
            </a:pPr>
            <a:r>
              <a:rPr lang="en"/>
              <a:t>RF TPR is high, but FPR is also high</a:t>
            </a:r>
            <a:endParaRPr/>
          </a:p>
          <a:p>
            <a:pPr marL="457200" lvl="0" indent="-317500" algn="l" rtl="0">
              <a:spcBef>
                <a:spcPts val="0"/>
              </a:spcBef>
              <a:spcAft>
                <a:spcPts val="0"/>
              </a:spcAft>
              <a:buSzPts val="1400"/>
              <a:buChar char="●"/>
            </a:pPr>
            <a:r>
              <a:rPr lang="en"/>
              <a:t>DTC TPR is just slightly lower but FPR is lower by a lot more </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a48fc4c92c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a48fc4c92c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an item was identified as a potential P&amp;T contract item, we would need to forecast future demand. An RNN LSTM model is used in this project. Using both historical P&amp;T and SPOT order data, we can predict possible number of orders and qtys in each order. Here we use the number of months as a proxy of the number of orders. On the right is an example. Based on this information, a final determination can be made which will be explained in detail in the next slide.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8035bc948a_7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8035bc948a_7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abfb8870d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abfb8870d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800">
              <a:solidFill>
                <a:srgbClr val="595959"/>
              </a:solidFill>
              <a:latin typeface="Lucida Sans"/>
              <a:ea typeface="Lucida Sans"/>
              <a:cs typeface="Lucida Sans"/>
              <a:sym typeface="Lucida Sans"/>
            </a:endParaRPr>
          </a:p>
          <a:p>
            <a:pPr marL="0" lvl="0" indent="0" algn="l" rtl="0">
              <a:lnSpc>
                <a:spcPct val="115000"/>
              </a:lnSpc>
              <a:spcBef>
                <a:spcPts val="1600"/>
              </a:spcBef>
              <a:spcAft>
                <a:spcPts val="0"/>
              </a:spcAft>
              <a:buClr>
                <a:schemeClr val="dk1"/>
              </a:buClr>
              <a:buSzPts val="1100"/>
              <a:buFont typeface="Arial"/>
              <a:buNone/>
            </a:pPr>
            <a:r>
              <a:rPr lang="en" sz="1800">
                <a:solidFill>
                  <a:srgbClr val="595959"/>
                </a:solidFill>
                <a:latin typeface="Lucida Sans"/>
                <a:ea typeface="Lucida Sans"/>
                <a:cs typeface="Lucida Sans"/>
                <a:sym typeface="Lucida Sans"/>
              </a:rPr>
              <a:t>Step1: End user place an order in the system with several items</a:t>
            </a:r>
            <a:endParaRPr sz="1800">
              <a:solidFill>
                <a:srgbClr val="595959"/>
              </a:solidFill>
              <a:latin typeface="Lucida Sans"/>
              <a:ea typeface="Lucida Sans"/>
              <a:cs typeface="Lucida Sans"/>
              <a:sym typeface="Lucida Sans"/>
            </a:endParaRPr>
          </a:p>
          <a:p>
            <a:pPr marL="0" lvl="0" indent="0" algn="l" rtl="0">
              <a:lnSpc>
                <a:spcPct val="115000"/>
              </a:lnSpc>
              <a:spcBef>
                <a:spcPts val="1600"/>
              </a:spcBef>
              <a:spcAft>
                <a:spcPts val="0"/>
              </a:spcAft>
              <a:buNone/>
            </a:pPr>
            <a:r>
              <a:rPr lang="en" sz="1800">
                <a:solidFill>
                  <a:srgbClr val="595959"/>
                </a:solidFill>
                <a:latin typeface="Lucida Sans"/>
                <a:ea typeface="Lucida Sans"/>
                <a:cs typeface="Lucida Sans"/>
                <a:sym typeface="Lucida Sans"/>
              </a:rPr>
              <a:t>Step2a: System produce a list of related items based on cosine similarity and </a:t>
            </a:r>
            <a:endParaRPr sz="1800">
              <a:solidFill>
                <a:srgbClr val="595959"/>
              </a:solidFill>
              <a:latin typeface="Lucida Sans"/>
              <a:ea typeface="Lucida Sans"/>
              <a:cs typeface="Lucida Sans"/>
              <a:sym typeface="Lucida Sans"/>
            </a:endParaRPr>
          </a:p>
          <a:p>
            <a:pPr marL="0" lvl="0" indent="0" algn="l" rtl="0">
              <a:lnSpc>
                <a:spcPct val="115000"/>
              </a:lnSpc>
              <a:spcBef>
                <a:spcPts val="1600"/>
              </a:spcBef>
              <a:spcAft>
                <a:spcPts val="0"/>
              </a:spcAft>
              <a:buNone/>
            </a:pPr>
            <a:r>
              <a:rPr lang="en" sz="1800">
                <a:solidFill>
                  <a:srgbClr val="595959"/>
                </a:solidFill>
                <a:latin typeface="Lucida Sans"/>
                <a:ea typeface="Lucida Sans"/>
                <a:cs typeface="Lucida Sans"/>
                <a:sym typeface="Lucida Sans"/>
              </a:rPr>
              <a:t>Step2b:recommend if they should have been a P&amp;T purchase based on a group of features (eg. possible vendor list and end user’s org name, etc)</a:t>
            </a:r>
            <a:endParaRPr sz="1800">
              <a:solidFill>
                <a:srgbClr val="595959"/>
              </a:solidFill>
              <a:latin typeface="Lucida Sans"/>
              <a:ea typeface="Lucida Sans"/>
              <a:cs typeface="Lucida Sans"/>
              <a:sym typeface="Lucida Sans"/>
            </a:endParaRPr>
          </a:p>
          <a:p>
            <a:pPr marL="0" lvl="0" indent="0" algn="l" rtl="0">
              <a:lnSpc>
                <a:spcPct val="115000"/>
              </a:lnSpc>
              <a:spcBef>
                <a:spcPts val="1600"/>
              </a:spcBef>
              <a:spcAft>
                <a:spcPts val="0"/>
              </a:spcAft>
              <a:buNone/>
            </a:pPr>
            <a:r>
              <a:rPr lang="en" sz="1800">
                <a:solidFill>
                  <a:srgbClr val="595959"/>
                </a:solidFill>
                <a:latin typeface="Lucida Sans"/>
                <a:ea typeface="Lucida Sans"/>
                <a:cs typeface="Lucida Sans"/>
                <a:sym typeface="Lucida Sans"/>
              </a:rPr>
              <a:t>Step3: System predict # of orders in 6 months and qty in 6 months</a:t>
            </a:r>
            <a:endParaRPr sz="1800">
              <a:solidFill>
                <a:srgbClr val="595959"/>
              </a:solidFill>
              <a:latin typeface="Lucida Sans"/>
              <a:ea typeface="Lucida Sans"/>
              <a:cs typeface="Lucida Sans"/>
              <a:sym typeface="Lucida Sans"/>
            </a:endParaRPr>
          </a:p>
          <a:p>
            <a:pPr marL="0" lvl="0" indent="0" algn="l" rtl="0">
              <a:lnSpc>
                <a:spcPct val="115000"/>
              </a:lnSpc>
              <a:spcBef>
                <a:spcPts val="1600"/>
              </a:spcBef>
              <a:spcAft>
                <a:spcPts val="0"/>
              </a:spcAft>
              <a:buNone/>
            </a:pPr>
            <a:r>
              <a:rPr lang="en" sz="1800">
                <a:solidFill>
                  <a:srgbClr val="595959"/>
                </a:solidFill>
                <a:latin typeface="Lucida Sans"/>
                <a:ea typeface="Lucida Sans"/>
                <a:cs typeface="Lucida Sans"/>
                <a:sym typeface="Lucida Sans"/>
              </a:rPr>
              <a:t>Step4: Using this information buyer and Contract Administrator identify P&amp;T contract opportunities (future ML work) and group items into a 3 year contract</a:t>
            </a:r>
            <a:endParaRPr sz="1800">
              <a:solidFill>
                <a:srgbClr val="595959"/>
              </a:solidFill>
              <a:latin typeface="Lucida Sans"/>
              <a:ea typeface="Lucida Sans"/>
              <a:cs typeface="Lucida Sans"/>
              <a:sym typeface="Lucida Sans"/>
            </a:endParaRPr>
          </a:p>
          <a:p>
            <a:pPr marL="0" lvl="0" indent="0" algn="l" rtl="0">
              <a:lnSpc>
                <a:spcPct val="115000"/>
              </a:lnSpc>
              <a:spcBef>
                <a:spcPts val="1600"/>
              </a:spcBef>
              <a:spcAft>
                <a:spcPts val="0"/>
              </a:spcAft>
              <a:buNone/>
            </a:pPr>
            <a:r>
              <a:rPr lang="en" sz="1800">
                <a:solidFill>
                  <a:srgbClr val="595959"/>
                </a:solidFill>
                <a:latin typeface="Lucida Sans"/>
                <a:ea typeface="Lucida Sans"/>
                <a:cs typeface="Lucida Sans"/>
                <a:sym typeface="Lucida Sans"/>
              </a:rPr>
              <a:t>Step5: Identify cost savings</a:t>
            </a:r>
            <a:endParaRPr sz="1800">
              <a:solidFill>
                <a:srgbClr val="595959"/>
              </a:solidFill>
              <a:latin typeface="Lucida Sans"/>
              <a:ea typeface="Lucida Sans"/>
              <a:cs typeface="Lucida Sans"/>
              <a:sym typeface="Lucida Sans"/>
            </a:endParaRPr>
          </a:p>
          <a:p>
            <a:pPr marL="0" lvl="0" indent="0" algn="l" rtl="0">
              <a:lnSpc>
                <a:spcPct val="115000"/>
              </a:lnSpc>
              <a:spcBef>
                <a:spcPts val="1600"/>
              </a:spcBef>
              <a:spcAft>
                <a:spcPts val="1600"/>
              </a:spcAft>
              <a:buClr>
                <a:schemeClr val="dk1"/>
              </a:buClr>
              <a:buSzPts val="1100"/>
              <a:buFont typeface="Arial"/>
              <a:buNone/>
            </a:pPr>
            <a:r>
              <a:rPr lang="en" sz="1800">
                <a:solidFill>
                  <a:srgbClr val="595959"/>
                </a:solidFill>
                <a:latin typeface="Lucida Sans"/>
                <a:ea typeface="Lucida Sans"/>
                <a:cs typeface="Lucida Sans"/>
                <a:sym typeface="Lucida Sans"/>
              </a:rPr>
              <a:t>Step6: Buyer proceed as 3 year bid or continue process SPOT</a:t>
            </a:r>
            <a:endParaRPr sz="1800">
              <a:solidFill>
                <a:srgbClr val="595959"/>
              </a:solidFill>
              <a:latin typeface="Lucida Sans"/>
              <a:ea typeface="Lucida Sans"/>
              <a:cs typeface="Lucida Sans"/>
              <a:sym typeface="Lucida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ac0c3a5dcf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ac0c3a5dcf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595959"/>
                </a:solidFill>
                <a:latin typeface="Lucida Sans"/>
                <a:ea typeface="Lucida Sans"/>
                <a:cs typeface="Lucida Sans"/>
                <a:sym typeface="Lucida Sans"/>
              </a:rPr>
              <a:t>$70/hr for contract admin</a:t>
            </a:r>
            <a:endParaRPr sz="1800">
              <a:solidFill>
                <a:srgbClr val="595959"/>
              </a:solidFill>
              <a:latin typeface="Lucida Sans"/>
              <a:ea typeface="Lucida Sans"/>
              <a:cs typeface="Lucida Sans"/>
              <a:sym typeface="Lucida Sans"/>
            </a:endParaRPr>
          </a:p>
          <a:p>
            <a:pPr marL="0" lvl="0" indent="0" algn="l" rtl="0">
              <a:lnSpc>
                <a:spcPct val="115000"/>
              </a:lnSpc>
              <a:spcBef>
                <a:spcPts val="1600"/>
              </a:spcBef>
              <a:spcAft>
                <a:spcPts val="1600"/>
              </a:spcAft>
              <a:buClr>
                <a:schemeClr val="dk1"/>
              </a:buClr>
              <a:buSzPts val="1100"/>
              <a:buFont typeface="Arial"/>
              <a:buNone/>
            </a:pPr>
            <a:r>
              <a:rPr lang="en" sz="1800">
                <a:solidFill>
                  <a:srgbClr val="595959"/>
                </a:solidFill>
                <a:latin typeface="Lucida Sans"/>
                <a:ea typeface="Lucida Sans"/>
                <a:cs typeface="Lucida Sans"/>
                <a:sym typeface="Lucida Sans"/>
              </a:rPr>
              <a:t>55 - utility buyer</a:t>
            </a:r>
            <a:endParaRPr sz="1800">
              <a:solidFill>
                <a:srgbClr val="595959"/>
              </a:solidFill>
              <a:latin typeface="Lucida Sans"/>
              <a:ea typeface="Lucida Sans"/>
              <a:cs typeface="Lucida Sans"/>
              <a:sym typeface="Lucida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a48fc4c9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a48fc4c92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It’s not ready to be used in the real world </a:t>
            </a:r>
            <a:endParaRPr/>
          </a:p>
          <a:p>
            <a:pPr marL="457200" lvl="0" indent="-317500" algn="l" rtl="0">
              <a:spcBef>
                <a:spcPts val="0"/>
              </a:spcBef>
              <a:spcAft>
                <a:spcPts val="0"/>
              </a:spcAft>
              <a:buSzPts val="1400"/>
              <a:buChar char="●"/>
            </a:pPr>
            <a:r>
              <a:rPr lang="en"/>
              <a:t>ML for slide 21: </a:t>
            </a:r>
            <a:endParaRPr/>
          </a:p>
          <a:p>
            <a:pPr marL="914400" lvl="1" indent="-317500" algn="l" rtl="0">
              <a:spcBef>
                <a:spcPts val="0"/>
              </a:spcBef>
              <a:spcAft>
                <a:spcPts val="0"/>
              </a:spcAft>
              <a:buSzPts val="1400"/>
              <a:buChar char="○"/>
            </a:pPr>
            <a:r>
              <a:rPr lang="en"/>
              <a:t>Learn what items are grouped together in P&amp;T </a:t>
            </a:r>
            <a:endParaRPr/>
          </a:p>
          <a:p>
            <a:pPr marL="1371600" lvl="2" indent="-317500" algn="l" rtl="0">
              <a:spcBef>
                <a:spcPts val="0"/>
              </a:spcBef>
              <a:spcAft>
                <a:spcPts val="0"/>
              </a:spcAft>
              <a:buSzPts val="1400"/>
              <a:buChar char="■"/>
            </a:pPr>
            <a:r>
              <a:rPr lang="en"/>
              <a:t>right now, we know what items are P&amp;T but </a:t>
            </a:r>
            <a:r>
              <a:rPr lang="en">
                <a:solidFill>
                  <a:schemeClr val="dk1"/>
                </a:solidFill>
              </a:rPr>
              <a:t>we don’t know what items are grouped together</a:t>
            </a:r>
            <a:endParaRPr/>
          </a:p>
          <a:p>
            <a:pPr marL="1828800" lvl="3" indent="-317500" algn="l" rtl="0">
              <a:spcBef>
                <a:spcPts val="0"/>
              </a:spcBef>
              <a:spcAft>
                <a:spcPts val="0"/>
              </a:spcAft>
              <a:buSzPts val="1400"/>
              <a:buChar char="●"/>
            </a:pPr>
            <a:r>
              <a:rPr lang="en"/>
              <a:t>Ex: </a:t>
            </a:r>
            <a:r>
              <a:rPr lang="en">
                <a:solidFill>
                  <a:schemeClr val="dk1"/>
                </a:solidFill>
              </a:rPr>
              <a:t>Cross bar and bell yoke aren’t related/similar to each other </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After we produce list of similar items, CA and UB make decision on what to include</a:t>
            </a:r>
            <a:endParaRPr>
              <a:solidFill>
                <a:schemeClr val="dk1"/>
              </a:solidFill>
            </a:endParaRPr>
          </a:p>
          <a:p>
            <a:pPr marL="1371600" lvl="2" indent="-317500" algn="l" rtl="0">
              <a:spcBef>
                <a:spcPts val="0"/>
              </a:spcBef>
              <a:spcAft>
                <a:spcPts val="0"/>
              </a:spcAft>
              <a:buClr>
                <a:schemeClr val="dk1"/>
              </a:buClr>
              <a:buSzPts val="1400"/>
              <a:buChar char="■"/>
            </a:pPr>
            <a:r>
              <a:rPr lang="en">
                <a:solidFill>
                  <a:schemeClr val="dk1"/>
                </a:solidFill>
              </a:rPr>
              <a:t>As of now, this process is manually done by a human</a:t>
            </a:r>
            <a:endParaRPr>
              <a:solidFill>
                <a:schemeClr val="dk1"/>
              </a:solidFill>
            </a:endParaRPr>
          </a:p>
          <a:p>
            <a:pPr marL="1371600" lvl="2" indent="-317500" algn="l" rtl="0">
              <a:spcBef>
                <a:spcPts val="0"/>
              </a:spcBef>
              <a:spcAft>
                <a:spcPts val="0"/>
              </a:spcAft>
              <a:buClr>
                <a:schemeClr val="dk1"/>
              </a:buClr>
              <a:buSzPts val="1400"/>
              <a:buChar char="■"/>
            </a:pPr>
            <a:r>
              <a:rPr lang="en">
                <a:solidFill>
                  <a:schemeClr val="dk1"/>
                </a:solidFill>
              </a:rPr>
              <a:t>In the future, we hope that it can be automated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ebbe6ca5e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ebbe6ca5e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b02f3c679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b02f3c679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b02f3c67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b02f3c67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ebbe6ca5e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ebbe6ca5e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595959"/>
              </a:solidFill>
              <a:latin typeface="Lucida Sans"/>
              <a:ea typeface="Lucida Sans"/>
              <a:cs typeface="Lucida Sans"/>
              <a:sym typeface="Lucida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a48fc4c92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a48fc4c92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a48e18788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a48e18788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a4c0f5a53f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a4c0f5a53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a48fc4c9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a48fc4c9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a48fc4c92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a48fc4c92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some very challenging issues we faced with this dataset, the most prominent is the difficulty to identify same of similar items. Out of 106k instances, we have more than 44k unique item descriptions and less than half have a unique identifier. This is partially due to the huge variety of items and partially due to small variations in similar items, different users use different shorthand, put words in different orders. To make things even worse, we are also facing incomplete information since we were only given 1 line of the actual description.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a48fc4c92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a48fc4c92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these reasons, it is extremely critical to identify and cluster similar items using NLP models. We had modeled both at word level and sentence level. Because we are dealing mostly with broken sentences and specialty terms, modeling at word level didn’t produce a good result.  The clustering was a disaster. Just when we are about to give up, we found modeling at sentence level produced surprisingly meaningful clusters. Just pick a random spot on the top left for example, the model successfully identified similar newspaper ads descriptions even the key words are expressed differently. So we feel comfortable to use clustering labels in our model to replace key words.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0" y="1864475"/>
            <a:ext cx="8520600" cy="93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457200" y="231553"/>
            <a:ext cx="7766100" cy="862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C28220"/>
              </a:buClr>
              <a:buSzPts val="2800"/>
              <a:buFont typeface="Georgia"/>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3" name="Google Shape;53;p13"/>
          <p:cNvSpPr txBox="1">
            <a:spLocks noGrp="1"/>
          </p:cNvSpPr>
          <p:nvPr>
            <p:ph type="body" idx="1"/>
          </p:nvPr>
        </p:nvSpPr>
        <p:spPr>
          <a:xfrm>
            <a:off x="457200" y="1512694"/>
            <a:ext cx="7740600" cy="2467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rgbClr val="2D637F"/>
              </a:buClr>
              <a:buSzPts val="1800"/>
              <a:buChar char="●"/>
              <a:defRPr/>
            </a:lvl1pPr>
            <a:lvl2pPr marL="914400" lvl="1" indent="-342900" algn="l" rtl="0">
              <a:spcBef>
                <a:spcPts val="1600"/>
              </a:spcBef>
              <a:spcAft>
                <a:spcPts val="0"/>
              </a:spcAft>
              <a:buClr>
                <a:srgbClr val="2D637F"/>
              </a:buClr>
              <a:buSzPts val="1800"/>
              <a:buChar char="○"/>
              <a:defRPr/>
            </a:lvl2pPr>
            <a:lvl3pPr marL="1371600" lvl="2" indent="-342900" algn="l" rtl="0">
              <a:spcBef>
                <a:spcPts val="1600"/>
              </a:spcBef>
              <a:spcAft>
                <a:spcPts val="0"/>
              </a:spcAft>
              <a:buClr>
                <a:srgbClr val="2D637F"/>
              </a:buClr>
              <a:buSzPts val="1800"/>
              <a:buChar char="■"/>
              <a:defRPr/>
            </a:lvl3pPr>
            <a:lvl4pPr marL="1828800" lvl="3" indent="-342900" algn="l" rtl="0">
              <a:spcBef>
                <a:spcPts val="1600"/>
              </a:spcBef>
              <a:spcAft>
                <a:spcPts val="0"/>
              </a:spcAft>
              <a:buClr>
                <a:srgbClr val="2D637F"/>
              </a:buClr>
              <a:buSzPts val="1800"/>
              <a:buChar char="●"/>
              <a:defRPr/>
            </a:lvl4pPr>
            <a:lvl5pPr marL="2286000" lvl="4" indent="-342900" algn="l" rtl="0">
              <a:spcBef>
                <a:spcPts val="1600"/>
              </a:spcBef>
              <a:spcAft>
                <a:spcPts val="0"/>
              </a:spcAft>
              <a:buClr>
                <a:srgbClr val="2D637F"/>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54" name="Google Shape;54;p13"/>
          <p:cNvSpPr txBox="1">
            <a:spLocks noGrp="1"/>
          </p:cNvSpPr>
          <p:nvPr>
            <p:ph type="sldNum" idx="12"/>
          </p:nvPr>
        </p:nvSpPr>
        <p:spPr>
          <a:xfrm>
            <a:off x="8548759" y="4840170"/>
            <a:ext cx="548700" cy="393600"/>
          </a:xfrm>
          <a:prstGeom prst="rect">
            <a:avLst/>
          </a:prstGeom>
        </p:spPr>
        <p:txBody>
          <a:bodyPr spcFirstLastPara="1" wrap="square" lIns="91425" tIns="91425" rIns="91425" bIns="91425" anchor="t"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457201" y="211322"/>
            <a:ext cx="7464300" cy="8574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C28220"/>
              </a:buClr>
              <a:buSzPts val="3000"/>
              <a:buFont typeface="Georgia"/>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14"/>
          <p:cNvSpPr txBox="1">
            <a:spLocks noGrp="1"/>
          </p:cNvSpPr>
          <p:nvPr>
            <p:ph type="body" idx="1"/>
          </p:nvPr>
        </p:nvSpPr>
        <p:spPr>
          <a:xfrm>
            <a:off x="457201" y="1378333"/>
            <a:ext cx="3717900" cy="2783400"/>
          </a:xfrm>
          <a:prstGeom prst="rect">
            <a:avLst/>
          </a:prstGeom>
          <a:noFill/>
          <a:ln>
            <a:noFill/>
          </a:ln>
        </p:spPr>
        <p:txBody>
          <a:bodyPr spcFirstLastPara="1" wrap="square" lIns="91425" tIns="45700" rIns="91425" bIns="45700" anchor="t" anchorCtr="0">
            <a:noAutofit/>
          </a:bodyPr>
          <a:lstStyle>
            <a:lvl1pPr marL="457200" lvl="0" indent="-317500" algn="l" rtl="0">
              <a:spcBef>
                <a:spcPts val="440"/>
              </a:spcBef>
              <a:spcAft>
                <a:spcPts val="0"/>
              </a:spcAft>
              <a:buClr>
                <a:srgbClr val="2D637F"/>
              </a:buClr>
              <a:buSzPts val="1400"/>
              <a:buChar char="●"/>
              <a:defRPr sz="1400"/>
            </a:lvl1pPr>
            <a:lvl2pPr marL="914400" lvl="1" indent="-317500" algn="l" rtl="0">
              <a:spcBef>
                <a:spcPts val="1600"/>
              </a:spcBef>
              <a:spcAft>
                <a:spcPts val="0"/>
              </a:spcAft>
              <a:buClr>
                <a:srgbClr val="2D637F"/>
              </a:buClr>
              <a:buSzPts val="1400"/>
              <a:buChar char="○"/>
              <a:defRPr sz="1400"/>
            </a:lvl2pPr>
            <a:lvl3pPr marL="1371600" lvl="2" indent="-317500" algn="l" rtl="0">
              <a:spcBef>
                <a:spcPts val="1600"/>
              </a:spcBef>
              <a:spcAft>
                <a:spcPts val="0"/>
              </a:spcAft>
              <a:buClr>
                <a:srgbClr val="2D637F"/>
              </a:buClr>
              <a:buSzPts val="1400"/>
              <a:buChar char="■"/>
              <a:defRPr sz="1400"/>
            </a:lvl3pPr>
            <a:lvl4pPr marL="1828800" lvl="3" indent="-317500" algn="l" rtl="0">
              <a:spcBef>
                <a:spcPts val="1600"/>
              </a:spcBef>
              <a:spcAft>
                <a:spcPts val="0"/>
              </a:spcAft>
              <a:buClr>
                <a:srgbClr val="2D637F"/>
              </a:buClr>
              <a:buSzPts val="1400"/>
              <a:buChar char="●"/>
              <a:defRPr sz="1400"/>
            </a:lvl4pPr>
            <a:lvl5pPr marL="2286000" lvl="4" indent="-317500" algn="l" rtl="0">
              <a:spcBef>
                <a:spcPts val="1600"/>
              </a:spcBef>
              <a:spcAft>
                <a:spcPts val="0"/>
              </a:spcAft>
              <a:buClr>
                <a:srgbClr val="2D637F"/>
              </a:buClr>
              <a:buSzPts val="1400"/>
              <a:buChar char="○"/>
              <a:defRPr/>
            </a:lvl5pPr>
            <a:lvl6pPr marL="2743200" lvl="5" indent="-317500" algn="l" rtl="0">
              <a:spcBef>
                <a:spcPts val="1600"/>
              </a:spcBef>
              <a:spcAft>
                <a:spcPts val="0"/>
              </a:spcAft>
              <a:buClr>
                <a:schemeClr val="dk1"/>
              </a:buClr>
              <a:buSzPts val="1400"/>
              <a:buChar char="■"/>
              <a:defRPr sz="1400"/>
            </a:lvl6pPr>
            <a:lvl7pPr marL="3200400" lvl="6" indent="-317500" algn="l" rtl="0">
              <a:spcBef>
                <a:spcPts val="1600"/>
              </a:spcBef>
              <a:spcAft>
                <a:spcPts val="0"/>
              </a:spcAft>
              <a:buClr>
                <a:schemeClr val="dk1"/>
              </a:buClr>
              <a:buSzPts val="1400"/>
              <a:buChar char="●"/>
              <a:defRPr sz="1400"/>
            </a:lvl7pPr>
            <a:lvl8pPr marL="3657600" lvl="7" indent="-317500" algn="l" rtl="0">
              <a:spcBef>
                <a:spcPts val="1600"/>
              </a:spcBef>
              <a:spcAft>
                <a:spcPts val="0"/>
              </a:spcAft>
              <a:buClr>
                <a:schemeClr val="dk1"/>
              </a:buClr>
              <a:buSzPts val="1400"/>
              <a:buChar char="○"/>
              <a:defRPr sz="1400"/>
            </a:lvl8pPr>
            <a:lvl9pPr marL="4114800" lvl="8" indent="-317500" algn="l" rtl="0">
              <a:spcBef>
                <a:spcPts val="1600"/>
              </a:spcBef>
              <a:spcAft>
                <a:spcPts val="1600"/>
              </a:spcAft>
              <a:buClr>
                <a:schemeClr val="dk1"/>
              </a:buClr>
              <a:buSzPts val="1400"/>
              <a:buChar char="■"/>
              <a:defRPr sz="1400"/>
            </a:lvl9pPr>
          </a:lstStyle>
          <a:p>
            <a:endParaRPr/>
          </a:p>
        </p:txBody>
      </p:sp>
      <p:sp>
        <p:nvSpPr>
          <p:cNvPr id="58" name="Google Shape;58;p14"/>
          <p:cNvSpPr txBox="1">
            <a:spLocks noGrp="1"/>
          </p:cNvSpPr>
          <p:nvPr>
            <p:ph type="body" idx="2"/>
          </p:nvPr>
        </p:nvSpPr>
        <p:spPr>
          <a:xfrm>
            <a:off x="4175125" y="1378333"/>
            <a:ext cx="3746400" cy="2783400"/>
          </a:xfrm>
          <a:prstGeom prst="rect">
            <a:avLst/>
          </a:prstGeom>
          <a:noFill/>
          <a:ln>
            <a:noFill/>
          </a:ln>
        </p:spPr>
        <p:txBody>
          <a:bodyPr spcFirstLastPara="1" wrap="square" lIns="91425" tIns="45700" rIns="91425" bIns="45700" anchor="t" anchorCtr="0">
            <a:noAutofit/>
          </a:bodyPr>
          <a:lstStyle>
            <a:lvl1pPr marL="457200" lvl="0" indent="-317500" algn="l" rtl="0">
              <a:spcBef>
                <a:spcPts val="440"/>
              </a:spcBef>
              <a:spcAft>
                <a:spcPts val="0"/>
              </a:spcAft>
              <a:buClr>
                <a:srgbClr val="2D637F"/>
              </a:buClr>
              <a:buSzPts val="1400"/>
              <a:buChar char="●"/>
              <a:defRPr sz="1400">
                <a:solidFill>
                  <a:srgbClr val="2D637F"/>
                </a:solidFill>
              </a:defRPr>
            </a:lvl1pPr>
            <a:lvl2pPr marL="914400" lvl="1" indent="-317500" algn="l" rtl="0">
              <a:spcBef>
                <a:spcPts val="1600"/>
              </a:spcBef>
              <a:spcAft>
                <a:spcPts val="0"/>
              </a:spcAft>
              <a:buClr>
                <a:srgbClr val="2D637F"/>
              </a:buClr>
              <a:buSzPts val="1400"/>
              <a:buChar char="○"/>
              <a:defRPr sz="1400">
                <a:solidFill>
                  <a:srgbClr val="2D637F"/>
                </a:solidFill>
              </a:defRPr>
            </a:lvl2pPr>
            <a:lvl3pPr marL="1371600" lvl="2" indent="-317500" algn="l" rtl="0">
              <a:spcBef>
                <a:spcPts val="1600"/>
              </a:spcBef>
              <a:spcAft>
                <a:spcPts val="0"/>
              </a:spcAft>
              <a:buClr>
                <a:srgbClr val="2D637F"/>
              </a:buClr>
              <a:buSzPts val="1400"/>
              <a:buChar char="■"/>
              <a:defRPr sz="1400">
                <a:solidFill>
                  <a:srgbClr val="2D637F"/>
                </a:solidFill>
              </a:defRPr>
            </a:lvl3pPr>
            <a:lvl4pPr marL="1828800" lvl="3" indent="-317500" algn="l" rtl="0">
              <a:spcBef>
                <a:spcPts val="1600"/>
              </a:spcBef>
              <a:spcAft>
                <a:spcPts val="0"/>
              </a:spcAft>
              <a:buClr>
                <a:srgbClr val="2D637F"/>
              </a:buClr>
              <a:buSzPts val="1400"/>
              <a:buChar char="●"/>
              <a:defRPr sz="1400">
                <a:solidFill>
                  <a:srgbClr val="2D637F"/>
                </a:solidFill>
              </a:defRPr>
            </a:lvl4pPr>
            <a:lvl5pPr marL="2286000" lvl="4" indent="-317500" algn="l" rtl="0">
              <a:spcBef>
                <a:spcPts val="1600"/>
              </a:spcBef>
              <a:spcAft>
                <a:spcPts val="0"/>
              </a:spcAft>
              <a:buClr>
                <a:srgbClr val="2D637F"/>
              </a:buClr>
              <a:buSzPts val="1400"/>
              <a:buChar char="○"/>
              <a:defRPr>
                <a:solidFill>
                  <a:srgbClr val="2D637F"/>
                </a:solidFill>
              </a:defRPr>
            </a:lvl5pPr>
            <a:lvl6pPr marL="2743200" lvl="5" indent="-317500" algn="l" rtl="0">
              <a:spcBef>
                <a:spcPts val="1600"/>
              </a:spcBef>
              <a:spcAft>
                <a:spcPts val="0"/>
              </a:spcAft>
              <a:buClr>
                <a:schemeClr val="dk1"/>
              </a:buClr>
              <a:buSzPts val="1400"/>
              <a:buChar char="■"/>
              <a:defRPr sz="1400"/>
            </a:lvl6pPr>
            <a:lvl7pPr marL="3200400" lvl="6" indent="-317500" algn="l" rtl="0">
              <a:spcBef>
                <a:spcPts val="1600"/>
              </a:spcBef>
              <a:spcAft>
                <a:spcPts val="0"/>
              </a:spcAft>
              <a:buClr>
                <a:schemeClr val="dk1"/>
              </a:buClr>
              <a:buSzPts val="1400"/>
              <a:buChar char="●"/>
              <a:defRPr sz="1400"/>
            </a:lvl7pPr>
            <a:lvl8pPr marL="3657600" lvl="7" indent="-317500" algn="l" rtl="0">
              <a:spcBef>
                <a:spcPts val="1600"/>
              </a:spcBef>
              <a:spcAft>
                <a:spcPts val="0"/>
              </a:spcAft>
              <a:buClr>
                <a:schemeClr val="dk1"/>
              </a:buClr>
              <a:buSzPts val="1400"/>
              <a:buChar char="○"/>
              <a:defRPr sz="1400"/>
            </a:lvl8pPr>
            <a:lvl9pPr marL="4114800" lvl="8" indent="-317500" algn="l" rtl="0">
              <a:spcBef>
                <a:spcPts val="1600"/>
              </a:spcBef>
              <a:spcAft>
                <a:spcPts val="1600"/>
              </a:spcAft>
              <a:buClr>
                <a:schemeClr val="dk1"/>
              </a:buClr>
              <a:buSzPts val="1400"/>
              <a:buChar char="■"/>
              <a:defRPr sz="1400"/>
            </a:lvl9pPr>
          </a:lstStyle>
          <a:p>
            <a:endParaRPr/>
          </a:p>
        </p:txBody>
      </p:sp>
      <p:sp>
        <p:nvSpPr>
          <p:cNvPr id="59" name="Google Shape;59;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1016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762125"/>
            <a:ext cx="8520600" cy="2806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1016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1016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1016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Georgia"/>
              <a:buNone/>
              <a:defRPr sz="2800" b="1">
                <a:solidFill>
                  <a:schemeClr val="dk1"/>
                </a:solidFill>
                <a:latin typeface="Georgia"/>
                <a:ea typeface="Georgia"/>
                <a:cs typeface="Georgia"/>
                <a:sym typeface="Georgia"/>
              </a:defRPr>
            </a:lvl1pPr>
            <a:lvl2pPr lvl="1" rtl="0">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rtl="0">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rtl="0">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rtl="0">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rtl="0">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rtl="0">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rtl="0">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rtl="0">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311700" y="1762125"/>
            <a:ext cx="8520600" cy="28068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ucida Sans"/>
              <a:buChar char="●"/>
              <a:defRPr sz="1800">
                <a:solidFill>
                  <a:schemeClr val="dk2"/>
                </a:solidFill>
                <a:latin typeface="Lucida Sans"/>
                <a:ea typeface="Lucida Sans"/>
                <a:cs typeface="Lucida Sans"/>
                <a:sym typeface="Lucida Sans"/>
              </a:defRPr>
            </a:lvl1pPr>
            <a:lvl2pPr marL="914400" lvl="1" indent="-317500" rtl="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2pPr>
            <a:lvl3pPr marL="1371600" lvl="2" indent="-317500" rtl="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3pPr>
            <a:lvl4pPr marL="1828800" lvl="3" indent="-317500" rtl="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4pPr>
            <a:lvl5pPr marL="2286000" lvl="4" indent="-317500" rtl="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5pPr>
            <a:lvl6pPr marL="2743200" lvl="5" indent="-317500" rtl="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6pPr>
            <a:lvl7pPr marL="3200400" lvl="6" indent="-317500" rtl="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7pPr>
            <a:lvl8pPr marL="3657600" lvl="7" indent="-317500" rtl="0">
              <a:lnSpc>
                <a:spcPct val="115000"/>
              </a:lnSpc>
              <a:spcBef>
                <a:spcPts val="1600"/>
              </a:spcBef>
              <a:spcAft>
                <a:spcPts val="0"/>
              </a:spcAft>
              <a:buClr>
                <a:schemeClr val="dk2"/>
              </a:buClr>
              <a:buSzPts val="1400"/>
              <a:buFont typeface="Lucida Sans"/>
              <a:buChar char="○"/>
              <a:defRPr>
                <a:solidFill>
                  <a:schemeClr val="dk2"/>
                </a:solidFill>
                <a:latin typeface="Lucida Sans"/>
                <a:ea typeface="Lucida Sans"/>
                <a:cs typeface="Lucida Sans"/>
                <a:sym typeface="Lucida Sans"/>
              </a:defRPr>
            </a:lvl8pPr>
            <a:lvl9pPr marL="4114800" lvl="8" indent="-317500" rtl="0">
              <a:lnSpc>
                <a:spcPct val="115000"/>
              </a:lnSpc>
              <a:spcBef>
                <a:spcPts val="1600"/>
              </a:spcBef>
              <a:spcAft>
                <a:spcPts val="1600"/>
              </a:spcAft>
              <a:buClr>
                <a:schemeClr val="dk2"/>
              </a:buClr>
              <a:buSzPts val="1400"/>
              <a:buFont typeface="Lucida Sans"/>
              <a:buChar char="■"/>
              <a:defRPr>
                <a:solidFill>
                  <a:schemeClr val="dk2"/>
                </a:solidFill>
                <a:latin typeface="Lucida Sans"/>
                <a:ea typeface="Lucida Sans"/>
                <a:cs typeface="Lucida Sans"/>
                <a:sym typeface="Lucida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441550" y="1071750"/>
            <a:ext cx="8702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2"/>
              </a:solidFill>
              <a:latin typeface="Lucida Sans"/>
              <a:ea typeface="Lucida Sans"/>
              <a:cs typeface="Lucida Sans"/>
              <a:sym typeface="Lucida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p:push/>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6.png"/><Relationship Id="rId7" Type="http://schemas.openxmlformats.org/officeDocument/2006/relationships/image" Target="../media/image24.png"/><Relationship Id="rId12"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22.png"/><Relationship Id="rId11" Type="http://schemas.openxmlformats.org/officeDocument/2006/relationships/image" Target="../media/image19.png"/><Relationship Id="rId5" Type="http://schemas.openxmlformats.org/officeDocument/2006/relationships/image" Target="../media/image25.png"/><Relationship Id="rId10"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ctrTitle"/>
          </p:nvPr>
        </p:nvSpPr>
        <p:spPr>
          <a:xfrm>
            <a:off x="101350" y="1154100"/>
            <a:ext cx="9144000" cy="8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0"/>
              <a:t>LADWP Supply Chain Procurement Improvement</a:t>
            </a:r>
            <a:endParaRPr sz="3000" b="0"/>
          </a:p>
        </p:txBody>
      </p:sp>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66" name="Google Shape;66;p15"/>
          <p:cNvPicPr preferRelativeResize="0"/>
          <p:nvPr/>
        </p:nvPicPr>
        <p:blipFill>
          <a:blip r:embed="rId3">
            <a:alphaModFix/>
          </a:blip>
          <a:stretch>
            <a:fillRect/>
          </a:stretch>
        </p:blipFill>
        <p:spPr>
          <a:xfrm>
            <a:off x="3029338" y="132763"/>
            <a:ext cx="3018875" cy="1065725"/>
          </a:xfrm>
          <a:prstGeom prst="rect">
            <a:avLst/>
          </a:prstGeom>
          <a:noFill/>
          <a:ln>
            <a:noFill/>
          </a:ln>
        </p:spPr>
      </p:pic>
      <p:cxnSp>
        <p:nvCxnSpPr>
          <p:cNvPr id="67" name="Google Shape;67;p15"/>
          <p:cNvCxnSpPr/>
          <p:nvPr/>
        </p:nvCxnSpPr>
        <p:spPr>
          <a:xfrm>
            <a:off x="244125" y="2130650"/>
            <a:ext cx="8589300" cy="0"/>
          </a:xfrm>
          <a:prstGeom prst="straightConnector1">
            <a:avLst/>
          </a:prstGeom>
          <a:noFill/>
          <a:ln w="9525" cap="flat" cmpd="sng">
            <a:solidFill>
              <a:schemeClr val="dk2"/>
            </a:solidFill>
            <a:prstDash val="solid"/>
            <a:round/>
            <a:headEnd type="none" w="med" len="med"/>
            <a:tailEnd type="none" w="med" len="med"/>
          </a:ln>
        </p:spPr>
      </p:cxnSp>
      <p:sp>
        <p:nvSpPr>
          <p:cNvPr id="68" name="Google Shape;68;p15"/>
          <p:cNvSpPr txBox="1"/>
          <p:nvPr/>
        </p:nvSpPr>
        <p:spPr>
          <a:xfrm>
            <a:off x="1166950" y="2269997"/>
            <a:ext cx="7012800" cy="2770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2100">
                <a:solidFill>
                  <a:schemeClr val="dk1"/>
                </a:solidFill>
                <a:latin typeface="Georgia"/>
                <a:ea typeface="Georgia"/>
                <a:cs typeface="Georgia"/>
                <a:sym typeface="Georgia"/>
              </a:rPr>
              <a:t>Data 144/244 Final Project</a:t>
            </a:r>
            <a:endParaRPr sz="2100">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endParaRPr sz="2100">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r>
              <a:rPr lang="en" b="1">
                <a:solidFill>
                  <a:schemeClr val="dk1"/>
                </a:solidFill>
                <a:latin typeface="Georgia"/>
                <a:ea typeface="Georgia"/>
                <a:cs typeface="Georgia"/>
                <a:sym typeface="Georgia"/>
              </a:rPr>
              <a:t>Students: </a:t>
            </a:r>
            <a:r>
              <a:rPr lang="en">
                <a:solidFill>
                  <a:schemeClr val="dk1"/>
                </a:solidFill>
                <a:latin typeface="Georgia"/>
                <a:ea typeface="Georgia"/>
                <a:cs typeface="Georgia"/>
                <a:sym typeface="Georgia"/>
              </a:rPr>
              <a:t>Zixuan Chen, Kayla Zhu, David Fan, Ziyi Wang, Luke Chen, Gugab Park</a:t>
            </a:r>
            <a:endParaRPr>
              <a:solidFill>
                <a:schemeClr val="dk1"/>
              </a:solidFill>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endParaRPr sz="2100" b="1">
              <a:solidFill>
                <a:schemeClr val="dk1"/>
              </a:solidFill>
              <a:latin typeface="Georgia"/>
              <a:ea typeface="Georgia"/>
              <a:cs typeface="Georgia"/>
              <a:sym typeface="Georgia"/>
            </a:endParaRPr>
          </a:p>
          <a:p>
            <a:pPr marL="0" lvl="0" indent="0" algn="ctr" rtl="0">
              <a:spcBef>
                <a:spcPts val="0"/>
              </a:spcBef>
              <a:spcAft>
                <a:spcPts val="0"/>
              </a:spcAft>
              <a:buNone/>
            </a:pPr>
            <a:r>
              <a:rPr lang="en" b="1">
                <a:solidFill>
                  <a:schemeClr val="dk1"/>
                </a:solidFill>
                <a:latin typeface="Georgia"/>
                <a:ea typeface="Georgia"/>
                <a:cs typeface="Georgia"/>
                <a:sym typeface="Georgia"/>
              </a:rPr>
              <a:t>Professor </a:t>
            </a:r>
            <a:r>
              <a:rPr lang="en">
                <a:solidFill>
                  <a:schemeClr val="dk1"/>
                </a:solidFill>
                <a:latin typeface="Georgia"/>
                <a:ea typeface="Georgia"/>
                <a:cs typeface="Georgia"/>
                <a:sym typeface="Georgia"/>
              </a:rPr>
              <a:t>Zachary Pardos</a:t>
            </a:r>
            <a:endParaRPr>
              <a:solidFill>
                <a:schemeClr val="dk1"/>
              </a:solidFill>
              <a:latin typeface="Georgia"/>
              <a:ea typeface="Georgia"/>
              <a:cs typeface="Georgia"/>
              <a:sym typeface="Georgia"/>
            </a:endParaRPr>
          </a:p>
          <a:p>
            <a:pPr marL="0" lvl="0" indent="0" algn="ctr" rtl="0">
              <a:spcBef>
                <a:spcPts val="0"/>
              </a:spcBef>
              <a:spcAft>
                <a:spcPts val="0"/>
              </a:spcAft>
              <a:buNone/>
            </a:pPr>
            <a:endParaRPr sz="2100">
              <a:solidFill>
                <a:schemeClr val="dk1"/>
              </a:solidFill>
              <a:latin typeface="Georgia"/>
              <a:ea typeface="Georgia"/>
              <a:cs typeface="Georgia"/>
              <a:sym typeface="Georgia"/>
            </a:endParaRPr>
          </a:p>
          <a:p>
            <a:pPr marL="0" lvl="0" indent="0" algn="ctr" rtl="0">
              <a:spcBef>
                <a:spcPts val="0"/>
              </a:spcBef>
              <a:spcAft>
                <a:spcPts val="0"/>
              </a:spcAft>
              <a:buNone/>
            </a:pPr>
            <a:r>
              <a:rPr lang="en">
                <a:solidFill>
                  <a:schemeClr val="dk1"/>
                </a:solidFill>
                <a:latin typeface="Georgia"/>
                <a:ea typeface="Georgia"/>
                <a:cs typeface="Georgia"/>
                <a:sym typeface="Georgia"/>
              </a:rPr>
              <a:t>Fall 2022</a:t>
            </a:r>
            <a:endParaRPr>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endParaRPr b="1">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endParaRPr b="1">
              <a:solidFill>
                <a:schemeClr val="dk1"/>
              </a:solidFill>
              <a:latin typeface="Georgia"/>
              <a:ea typeface="Georgia"/>
              <a:cs typeface="Georgia"/>
              <a:sym typeface="Georgia"/>
            </a:endParaRPr>
          </a:p>
          <a:p>
            <a:pPr marL="0" lvl="0" indent="0" algn="ctr" rtl="0">
              <a:spcBef>
                <a:spcPts val="0"/>
              </a:spcBef>
              <a:spcAft>
                <a:spcPts val="0"/>
              </a:spcAft>
              <a:buNone/>
            </a:pPr>
            <a:endParaRPr>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311700" y="445025"/>
            <a:ext cx="8520600" cy="10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 Neural Network</a:t>
            </a:r>
            <a:endParaRPr/>
          </a:p>
        </p:txBody>
      </p:sp>
      <p:sp>
        <p:nvSpPr>
          <p:cNvPr id="184" name="Google Shape;184;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85" name="Google Shape;185;p25"/>
          <p:cNvPicPr preferRelativeResize="0"/>
          <p:nvPr/>
        </p:nvPicPr>
        <p:blipFill rotWithShape="1">
          <a:blip r:embed="rId3">
            <a:alphaModFix/>
          </a:blip>
          <a:srcRect r="59432"/>
          <a:stretch/>
        </p:blipFill>
        <p:spPr>
          <a:xfrm>
            <a:off x="8241724" y="77150"/>
            <a:ext cx="779423" cy="678275"/>
          </a:xfrm>
          <a:prstGeom prst="rect">
            <a:avLst/>
          </a:prstGeom>
          <a:noFill/>
          <a:ln>
            <a:noFill/>
          </a:ln>
        </p:spPr>
      </p:pic>
      <p:sp>
        <p:nvSpPr>
          <p:cNvPr id="186" name="Google Shape;186;p25"/>
          <p:cNvSpPr txBox="1">
            <a:spLocks noGrp="1"/>
          </p:cNvSpPr>
          <p:nvPr>
            <p:ph type="body" idx="1"/>
          </p:nvPr>
        </p:nvSpPr>
        <p:spPr>
          <a:xfrm>
            <a:off x="321875" y="1060675"/>
            <a:ext cx="8284800" cy="2097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Features: Vendors, Organizations, Keywords, and Description Labels</a:t>
            </a:r>
            <a:endParaRPr sz="1600"/>
          </a:p>
          <a:p>
            <a:pPr marL="457200" lvl="0" indent="-330200" algn="l" rtl="0">
              <a:spcBef>
                <a:spcPts val="0"/>
              </a:spcBef>
              <a:spcAft>
                <a:spcPts val="0"/>
              </a:spcAft>
              <a:buSzPts val="1600"/>
              <a:buChar char="●"/>
            </a:pPr>
            <a:r>
              <a:rPr lang="en" sz="1600"/>
              <a:t>Baseline training accuracy: 0.6245757549386476</a:t>
            </a:r>
            <a:endParaRPr sz="1600"/>
          </a:p>
          <a:p>
            <a:pPr marL="457200" lvl="0" indent="-330200" algn="l" rtl="0">
              <a:spcBef>
                <a:spcPts val="0"/>
              </a:spcBef>
              <a:spcAft>
                <a:spcPts val="0"/>
              </a:spcAft>
              <a:buSzPts val="1600"/>
              <a:buChar char="●"/>
            </a:pPr>
            <a:r>
              <a:rPr lang="en" sz="1600"/>
              <a:t>Baseline testing accuracy: 0.6219979115906717 </a:t>
            </a:r>
            <a:endParaRPr sz="1600"/>
          </a:p>
          <a:p>
            <a:pPr marL="457200" lvl="0" indent="-330200" algn="l" rtl="0">
              <a:spcBef>
                <a:spcPts val="0"/>
              </a:spcBef>
              <a:spcAft>
                <a:spcPts val="0"/>
              </a:spcAft>
              <a:buSzPts val="1600"/>
              <a:buChar char="●"/>
            </a:pPr>
            <a:r>
              <a:rPr lang="en" sz="1600"/>
              <a:t>With Description Labels: suffered from overfitting</a:t>
            </a:r>
            <a:endParaRPr sz="1600"/>
          </a:p>
          <a:p>
            <a:pPr marL="457200" lvl="0" indent="-330200" algn="l" rtl="0">
              <a:spcBef>
                <a:spcPts val="0"/>
              </a:spcBef>
              <a:spcAft>
                <a:spcPts val="0"/>
              </a:spcAft>
              <a:buSzPts val="1600"/>
              <a:buChar char="●"/>
            </a:pPr>
            <a:r>
              <a:rPr lang="en" sz="1600"/>
              <a:t>Without Description Labels: slightly better than baseline accuracy </a:t>
            </a:r>
            <a:endParaRPr sz="1600"/>
          </a:p>
          <a:p>
            <a:pPr marL="457200" lvl="0" indent="-330200" algn="l" rtl="0">
              <a:spcBef>
                <a:spcPts val="0"/>
              </a:spcBef>
              <a:spcAft>
                <a:spcPts val="0"/>
              </a:spcAft>
              <a:buSzPts val="1600"/>
              <a:buChar char="●"/>
            </a:pPr>
            <a:r>
              <a:rPr lang="en" sz="1600"/>
              <a:t>Makes sense since many purchases can be classified as ‘Repeat’ only if they meet two or three conditions</a:t>
            </a:r>
            <a:endParaRPr sz="1600"/>
          </a:p>
          <a:p>
            <a:pPr marL="0" lvl="0" indent="0" algn="l" rtl="0">
              <a:spcBef>
                <a:spcPts val="1600"/>
              </a:spcBef>
              <a:spcAft>
                <a:spcPts val="1600"/>
              </a:spcAft>
              <a:buNone/>
            </a:pPr>
            <a:endParaRPr/>
          </a:p>
        </p:txBody>
      </p:sp>
      <p:graphicFrame>
        <p:nvGraphicFramePr>
          <p:cNvPr id="187" name="Google Shape;187;p25"/>
          <p:cNvGraphicFramePr/>
          <p:nvPr/>
        </p:nvGraphicFramePr>
        <p:xfrm>
          <a:off x="1592488" y="3158263"/>
          <a:ext cx="5994500" cy="1158150"/>
        </p:xfrm>
        <a:graphic>
          <a:graphicData uri="http://schemas.openxmlformats.org/drawingml/2006/table">
            <a:tbl>
              <a:tblPr>
                <a:noFill/>
                <a:tableStyleId>{BE4619AC-4F69-40C5-BC7F-BB6F051220C0}</a:tableStyleId>
              </a:tblPr>
              <a:tblGrid>
                <a:gridCol w="1604375">
                  <a:extLst>
                    <a:ext uri="{9D8B030D-6E8A-4147-A177-3AD203B41FA5}">
                      <a16:colId xmlns:a16="http://schemas.microsoft.com/office/drawing/2014/main" val="20000"/>
                    </a:ext>
                  </a:extLst>
                </a:gridCol>
                <a:gridCol w="967625">
                  <a:extLst>
                    <a:ext uri="{9D8B030D-6E8A-4147-A177-3AD203B41FA5}">
                      <a16:colId xmlns:a16="http://schemas.microsoft.com/office/drawing/2014/main" val="20001"/>
                    </a:ext>
                  </a:extLst>
                </a:gridCol>
                <a:gridCol w="820550">
                  <a:extLst>
                    <a:ext uri="{9D8B030D-6E8A-4147-A177-3AD203B41FA5}">
                      <a16:colId xmlns:a16="http://schemas.microsoft.com/office/drawing/2014/main" val="20002"/>
                    </a:ext>
                  </a:extLst>
                </a:gridCol>
                <a:gridCol w="835600">
                  <a:extLst>
                    <a:ext uri="{9D8B030D-6E8A-4147-A177-3AD203B41FA5}">
                      <a16:colId xmlns:a16="http://schemas.microsoft.com/office/drawing/2014/main" val="20003"/>
                    </a:ext>
                  </a:extLst>
                </a:gridCol>
                <a:gridCol w="779050">
                  <a:extLst>
                    <a:ext uri="{9D8B030D-6E8A-4147-A177-3AD203B41FA5}">
                      <a16:colId xmlns:a16="http://schemas.microsoft.com/office/drawing/2014/main" val="20004"/>
                    </a:ext>
                  </a:extLst>
                </a:gridCol>
                <a:gridCol w="987300">
                  <a:extLst>
                    <a:ext uri="{9D8B030D-6E8A-4147-A177-3AD203B41FA5}">
                      <a16:colId xmlns:a16="http://schemas.microsoft.com/office/drawing/2014/main" val="20005"/>
                    </a:ext>
                  </a:extLst>
                </a:gridCol>
              </a:tblGrid>
              <a:tr h="427475">
                <a:tc>
                  <a:txBody>
                    <a:bodyPr/>
                    <a:lstStyle/>
                    <a:p>
                      <a:pPr marL="0" lvl="0" indent="0" algn="l" rtl="0">
                        <a:spcBef>
                          <a:spcPts val="0"/>
                        </a:spcBef>
                        <a:spcAft>
                          <a:spcPts val="0"/>
                        </a:spcAft>
                        <a:buNone/>
                      </a:pPr>
                      <a:endParaRPr sz="1000">
                        <a:solidFill>
                          <a:schemeClr val="dk1"/>
                        </a:solidFill>
                      </a:endParaRPr>
                    </a:p>
                  </a:txBody>
                  <a:tcPr marL="91425" marR="91425" marT="91425" marB="91425"/>
                </a:tc>
                <a:tc>
                  <a:txBody>
                    <a:bodyPr/>
                    <a:lstStyle/>
                    <a:p>
                      <a:pPr marL="0" lvl="0" indent="0" algn="ctr" rtl="0">
                        <a:spcBef>
                          <a:spcPts val="0"/>
                        </a:spcBef>
                        <a:spcAft>
                          <a:spcPts val="0"/>
                        </a:spcAft>
                        <a:buNone/>
                      </a:pPr>
                      <a:r>
                        <a:rPr lang="en" sz="1000">
                          <a:solidFill>
                            <a:schemeClr val="dk1"/>
                          </a:solidFill>
                        </a:rPr>
                        <a:t>True Positive Rate (TPR)</a:t>
                      </a:r>
                      <a:endParaRPr sz="1000">
                        <a:solidFill>
                          <a:schemeClr val="dk1"/>
                        </a:solidFill>
                      </a:endParaRPr>
                    </a:p>
                  </a:txBody>
                  <a:tcPr marL="91425" marR="91425" marT="91425" marB="91425"/>
                </a:tc>
                <a:tc>
                  <a:txBody>
                    <a:bodyPr/>
                    <a:lstStyle/>
                    <a:p>
                      <a:pPr marL="0" lvl="0" indent="0" algn="ctr" rtl="0">
                        <a:spcBef>
                          <a:spcPts val="0"/>
                        </a:spcBef>
                        <a:spcAft>
                          <a:spcPts val="0"/>
                        </a:spcAft>
                        <a:buNone/>
                      </a:pPr>
                      <a:r>
                        <a:rPr lang="en" sz="1000">
                          <a:solidFill>
                            <a:schemeClr val="dk1"/>
                          </a:solidFill>
                        </a:rPr>
                        <a:t>Training accuracy</a:t>
                      </a:r>
                      <a:endParaRPr sz="1000">
                        <a:solidFill>
                          <a:schemeClr val="dk1"/>
                        </a:solidFill>
                      </a:endParaRPr>
                    </a:p>
                  </a:txBody>
                  <a:tcPr marL="91425" marR="91425" marT="91425" marB="91425"/>
                </a:tc>
                <a:tc>
                  <a:txBody>
                    <a:bodyPr/>
                    <a:lstStyle/>
                    <a:p>
                      <a:pPr marL="0" lvl="0" indent="0" algn="ctr" rtl="0">
                        <a:spcBef>
                          <a:spcPts val="0"/>
                        </a:spcBef>
                        <a:spcAft>
                          <a:spcPts val="0"/>
                        </a:spcAft>
                        <a:buNone/>
                      </a:pPr>
                      <a:r>
                        <a:rPr lang="en" sz="1000">
                          <a:solidFill>
                            <a:schemeClr val="dk1"/>
                          </a:solidFill>
                        </a:rPr>
                        <a:t>Testing accuracy</a:t>
                      </a:r>
                      <a:endParaRPr sz="1000">
                        <a:solidFill>
                          <a:schemeClr val="dk1"/>
                        </a:solidFill>
                      </a:endParaRPr>
                    </a:p>
                  </a:txBody>
                  <a:tcPr marL="91425" marR="91425" marT="91425" marB="91425"/>
                </a:tc>
                <a:tc>
                  <a:txBody>
                    <a:bodyPr/>
                    <a:lstStyle/>
                    <a:p>
                      <a:pPr marL="0" lvl="0" indent="0" algn="ctr" rtl="0">
                        <a:spcBef>
                          <a:spcPts val="0"/>
                        </a:spcBef>
                        <a:spcAft>
                          <a:spcPts val="0"/>
                        </a:spcAft>
                        <a:buNone/>
                      </a:pPr>
                      <a:r>
                        <a:rPr lang="en" sz="1000">
                          <a:solidFill>
                            <a:schemeClr val="dk1"/>
                          </a:solidFill>
                        </a:rPr>
                        <a:t>Precision</a:t>
                      </a:r>
                      <a:endParaRPr sz="1000">
                        <a:solidFill>
                          <a:schemeClr val="dk1"/>
                        </a:solidFill>
                      </a:endParaRPr>
                    </a:p>
                  </a:txBody>
                  <a:tcPr marL="91425" marR="91425" marT="91425" marB="91425"/>
                </a:tc>
                <a:tc>
                  <a:txBody>
                    <a:bodyPr/>
                    <a:lstStyle/>
                    <a:p>
                      <a:pPr marL="0" lvl="0" indent="0" algn="ctr" rtl="0">
                        <a:spcBef>
                          <a:spcPts val="0"/>
                        </a:spcBef>
                        <a:spcAft>
                          <a:spcPts val="0"/>
                        </a:spcAft>
                        <a:buNone/>
                      </a:pPr>
                      <a:r>
                        <a:rPr lang="en" sz="1000">
                          <a:solidFill>
                            <a:schemeClr val="dk1"/>
                          </a:solidFill>
                        </a:rPr>
                        <a:t>False Positive Rate (FPR)</a:t>
                      </a:r>
                      <a:endParaRPr sz="1000">
                        <a:solidFill>
                          <a:schemeClr val="dk1"/>
                        </a:solidFill>
                      </a:endParaRPr>
                    </a:p>
                  </a:txBody>
                  <a:tcPr marL="91425" marR="91425" marT="91425" marB="91425"/>
                </a:tc>
                <a:extLst>
                  <a:ext uri="{0D108BD9-81ED-4DB2-BD59-A6C34878D82A}">
                    <a16:rowId xmlns:a16="http://schemas.microsoft.com/office/drawing/2014/main" val="10000"/>
                  </a:ext>
                </a:extLst>
              </a:tr>
              <a:tr h="296450">
                <a:tc>
                  <a:txBody>
                    <a:bodyPr/>
                    <a:lstStyle/>
                    <a:p>
                      <a:pPr marL="0" lvl="0" indent="0" algn="l" rtl="0">
                        <a:spcBef>
                          <a:spcPts val="0"/>
                        </a:spcBef>
                        <a:spcAft>
                          <a:spcPts val="0"/>
                        </a:spcAft>
                        <a:buNone/>
                      </a:pPr>
                      <a:r>
                        <a:rPr lang="en" sz="1000">
                          <a:solidFill>
                            <a:schemeClr val="dk1"/>
                          </a:solidFill>
                        </a:rPr>
                        <a:t>with description labels</a:t>
                      </a:r>
                      <a:endParaRPr sz="1000">
                        <a:solidFill>
                          <a:schemeClr val="dk1"/>
                        </a:solidFill>
                      </a:endParaRPr>
                    </a:p>
                  </a:txBody>
                  <a:tcPr marL="91425" marR="91425" marT="91425" marB="91425"/>
                </a:tc>
                <a:tc>
                  <a:txBody>
                    <a:bodyPr/>
                    <a:lstStyle/>
                    <a:p>
                      <a:pPr marL="0" lvl="0" indent="0" algn="ctr" rtl="0">
                        <a:spcBef>
                          <a:spcPts val="0"/>
                        </a:spcBef>
                        <a:spcAft>
                          <a:spcPts val="0"/>
                        </a:spcAft>
                        <a:buNone/>
                      </a:pPr>
                      <a:r>
                        <a:rPr lang="en" sz="1000">
                          <a:solidFill>
                            <a:schemeClr val="dk1"/>
                          </a:solidFill>
                        </a:rPr>
                        <a:t>0.896</a:t>
                      </a:r>
                      <a:endParaRPr sz="1000">
                        <a:solidFill>
                          <a:schemeClr val="dk1"/>
                        </a:solidFill>
                      </a:endParaRPr>
                    </a:p>
                  </a:txBody>
                  <a:tcPr marL="91425" marR="91425" marT="91425" marB="91425"/>
                </a:tc>
                <a:tc>
                  <a:txBody>
                    <a:bodyPr/>
                    <a:lstStyle/>
                    <a:p>
                      <a:pPr marL="0" lvl="0" indent="0" algn="ctr" rtl="0">
                        <a:spcBef>
                          <a:spcPts val="0"/>
                        </a:spcBef>
                        <a:spcAft>
                          <a:spcPts val="0"/>
                        </a:spcAft>
                        <a:buNone/>
                      </a:pPr>
                      <a:r>
                        <a:rPr lang="en" sz="1000"/>
                        <a:t>0.899</a:t>
                      </a:r>
                      <a:endParaRPr sz="1000"/>
                    </a:p>
                  </a:txBody>
                  <a:tcPr marL="66675" marR="66675" marT="66675" marB="66675"/>
                </a:tc>
                <a:tc>
                  <a:txBody>
                    <a:bodyPr/>
                    <a:lstStyle/>
                    <a:p>
                      <a:pPr marL="0" lvl="0" indent="0" algn="ctr" rtl="0">
                        <a:spcBef>
                          <a:spcPts val="0"/>
                        </a:spcBef>
                        <a:spcAft>
                          <a:spcPts val="0"/>
                        </a:spcAft>
                        <a:buNone/>
                      </a:pPr>
                      <a:r>
                        <a:rPr lang="en" sz="1000"/>
                        <a:t>0.554</a:t>
                      </a:r>
                      <a:endParaRPr sz="1000"/>
                    </a:p>
                  </a:txBody>
                  <a:tcPr marL="66675" marR="66675" marT="66675" marB="66675"/>
                </a:tc>
                <a:tc>
                  <a:txBody>
                    <a:bodyPr/>
                    <a:lstStyle/>
                    <a:p>
                      <a:pPr marL="0" lvl="0" indent="0" algn="ctr" rtl="0">
                        <a:spcBef>
                          <a:spcPts val="0"/>
                        </a:spcBef>
                        <a:spcAft>
                          <a:spcPts val="0"/>
                        </a:spcAft>
                        <a:buNone/>
                      </a:pPr>
                      <a:r>
                        <a:rPr lang="en" sz="1000"/>
                        <a:t>0.940</a:t>
                      </a:r>
                      <a:endParaRPr sz="1000"/>
                    </a:p>
                  </a:txBody>
                  <a:tcPr marL="66675" marR="66675" marT="66675" marB="66675"/>
                </a:tc>
                <a:tc>
                  <a:txBody>
                    <a:bodyPr/>
                    <a:lstStyle/>
                    <a:p>
                      <a:pPr marL="0" lvl="0" indent="0" algn="ctr" rtl="0">
                        <a:spcBef>
                          <a:spcPts val="0"/>
                        </a:spcBef>
                        <a:spcAft>
                          <a:spcPts val="0"/>
                        </a:spcAft>
                        <a:buNone/>
                      </a:pPr>
                      <a:r>
                        <a:rPr lang="en" sz="1000"/>
                        <a:t>0.0578</a:t>
                      </a:r>
                      <a:endParaRPr sz="1000"/>
                    </a:p>
                  </a:txBody>
                  <a:tcPr marL="66675" marR="66675" marT="66675" marB="66675"/>
                </a:tc>
                <a:extLst>
                  <a:ext uri="{0D108BD9-81ED-4DB2-BD59-A6C34878D82A}">
                    <a16:rowId xmlns:a16="http://schemas.microsoft.com/office/drawing/2014/main" val="10001"/>
                  </a:ext>
                </a:extLst>
              </a:tr>
              <a:tr h="296450">
                <a:tc>
                  <a:txBody>
                    <a:bodyPr/>
                    <a:lstStyle/>
                    <a:p>
                      <a:pPr marL="0" lvl="0" indent="0" algn="l" rtl="0">
                        <a:spcBef>
                          <a:spcPts val="0"/>
                        </a:spcBef>
                        <a:spcAft>
                          <a:spcPts val="0"/>
                        </a:spcAft>
                        <a:buNone/>
                      </a:pPr>
                      <a:r>
                        <a:rPr lang="en" sz="1000">
                          <a:solidFill>
                            <a:schemeClr val="dk1"/>
                          </a:solidFill>
                        </a:rPr>
                        <a:t>without description labels</a:t>
                      </a:r>
                      <a:endParaRPr sz="1000">
                        <a:solidFill>
                          <a:schemeClr val="dk1"/>
                        </a:solidFill>
                      </a:endParaRPr>
                    </a:p>
                  </a:txBody>
                  <a:tcPr marL="91425" marR="91425" marT="91425" marB="91425"/>
                </a:tc>
                <a:tc>
                  <a:txBody>
                    <a:bodyPr/>
                    <a:lstStyle/>
                    <a:p>
                      <a:pPr marL="0" lvl="0" indent="0" algn="ctr" rtl="0">
                        <a:lnSpc>
                          <a:spcPct val="115000"/>
                        </a:lnSpc>
                        <a:spcBef>
                          <a:spcPts val="0"/>
                        </a:spcBef>
                        <a:spcAft>
                          <a:spcPts val="0"/>
                        </a:spcAft>
                        <a:buNone/>
                      </a:pPr>
                      <a:r>
                        <a:rPr lang="en" sz="1000">
                          <a:solidFill>
                            <a:schemeClr val="dk1"/>
                          </a:solidFill>
                        </a:rPr>
                        <a:t>0.762</a:t>
                      </a:r>
                      <a:endParaRPr sz="1000">
                        <a:solidFill>
                          <a:schemeClr val="dk1"/>
                        </a:solidFill>
                      </a:endParaRPr>
                    </a:p>
                  </a:txBody>
                  <a:tcPr marL="66675" marR="66675" marT="66675" marB="66675"/>
                </a:tc>
                <a:tc>
                  <a:txBody>
                    <a:bodyPr/>
                    <a:lstStyle/>
                    <a:p>
                      <a:pPr marL="0" lvl="0" indent="0" algn="ctr" rtl="0">
                        <a:spcBef>
                          <a:spcPts val="0"/>
                        </a:spcBef>
                        <a:spcAft>
                          <a:spcPts val="0"/>
                        </a:spcAft>
                        <a:buNone/>
                      </a:pPr>
                      <a:r>
                        <a:rPr lang="en" sz="1000"/>
                        <a:t>0.661</a:t>
                      </a:r>
                      <a:endParaRPr sz="1000"/>
                    </a:p>
                  </a:txBody>
                  <a:tcPr marL="66675" marR="66675" marT="66675" marB="66675"/>
                </a:tc>
                <a:tc>
                  <a:txBody>
                    <a:bodyPr/>
                    <a:lstStyle/>
                    <a:p>
                      <a:pPr marL="0" lvl="0" indent="0" algn="ctr" rtl="0">
                        <a:spcBef>
                          <a:spcPts val="0"/>
                        </a:spcBef>
                        <a:spcAft>
                          <a:spcPts val="0"/>
                        </a:spcAft>
                        <a:buNone/>
                      </a:pPr>
                      <a:r>
                        <a:rPr lang="en" sz="1000"/>
                        <a:t>0.651</a:t>
                      </a:r>
                      <a:endParaRPr sz="1000"/>
                    </a:p>
                  </a:txBody>
                  <a:tcPr marL="66675" marR="66675" marT="66675" marB="66675"/>
                </a:tc>
                <a:tc>
                  <a:txBody>
                    <a:bodyPr/>
                    <a:lstStyle/>
                    <a:p>
                      <a:pPr marL="0" lvl="0" indent="0" algn="ctr" rtl="0">
                        <a:spcBef>
                          <a:spcPts val="0"/>
                        </a:spcBef>
                        <a:spcAft>
                          <a:spcPts val="0"/>
                        </a:spcAft>
                        <a:buNone/>
                      </a:pPr>
                      <a:r>
                        <a:rPr lang="en" sz="1000"/>
                        <a:t>0.714</a:t>
                      </a:r>
                      <a:endParaRPr sz="1000"/>
                    </a:p>
                  </a:txBody>
                  <a:tcPr marL="66675" marR="66675" marT="66675" marB="66675"/>
                </a:tc>
                <a:tc>
                  <a:txBody>
                    <a:bodyPr/>
                    <a:lstStyle/>
                    <a:p>
                      <a:pPr marL="0" lvl="0" indent="0" algn="ctr" rtl="0">
                        <a:spcBef>
                          <a:spcPts val="0"/>
                        </a:spcBef>
                        <a:spcAft>
                          <a:spcPts val="0"/>
                        </a:spcAft>
                        <a:buNone/>
                      </a:pPr>
                      <a:r>
                        <a:rPr lang="en" sz="1000"/>
                        <a:t>0.305</a:t>
                      </a:r>
                      <a:endParaRPr sz="1000"/>
                    </a:p>
                  </a:txBody>
                  <a:tcPr marL="66675" marR="66675" marT="66675" marB="6667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title"/>
          </p:nvPr>
        </p:nvSpPr>
        <p:spPr>
          <a:xfrm>
            <a:off x="311700" y="445025"/>
            <a:ext cx="8520600" cy="10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 Logistic Regression</a:t>
            </a:r>
            <a:endParaRPr/>
          </a:p>
        </p:txBody>
      </p:sp>
      <p:sp>
        <p:nvSpPr>
          <p:cNvPr id="193" name="Google Shape;193;p26"/>
          <p:cNvSpPr txBox="1">
            <a:spLocks noGrp="1"/>
          </p:cNvSpPr>
          <p:nvPr>
            <p:ph type="body" idx="1"/>
          </p:nvPr>
        </p:nvSpPr>
        <p:spPr>
          <a:xfrm>
            <a:off x="311700" y="1206075"/>
            <a:ext cx="4562400" cy="2806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Features: Unit Price, Quantity, Extended Price, Dates, Vendors, Organizations, Keywords, and Description Labels </a:t>
            </a:r>
            <a:endParaRPr sz="1600"/>
          </a:p>
          <a:p>
            <a:pPr marL="457200" lvl="0" indent="-330200" algn="l" rtl="0">
              <a:spcBef>
                <a:spcPts val="0"/>
              </a:spcBef>
              <a:spcAft>
                <a:spcPts val="0"/>
              </a:spcAft>
              <a:buSzPts val="1600"/>
              <a:buChar char="●"/>
            </a:pPr>
            <a:r>
              <a:rPr lang="en" sz="1600"/>
              <a:t>About 8,000 features after OHC vs 14,364 data points</a:t>
            </a:r>
            <a:endParaRPr sz="1600"/>
          </a:p>
          <a:p>
            <a:pPr marL="457200" lvl="0" indent="-330200" algn="l" rtl="0">
              <a:spcBef>
                <a:spcPts val="0"/>
              </a:spcBef>
              <a:spcAft>
                <a:spcPts val="0"/>
              </a:spcAft>
              <a:buSzPts val="1600"/>
              <a:buChar char="●"/>
            </a:pPr>
            <a:r>
              <a:rPr lang="en" sz="1600"/>
              <a:t>Base 63.4% accuracy rate without extensive feature engineering</a:t>
            </a:r>
            <a:endParaRPr sz="1600"/>
          </a:p>
          <a:p>
            <a:pPr marL="457200" lvl="0" indent="-342900" algn="l" rtl="0">
              <a:spcBef>
                <a:spcPts val="0"/>
              </a:spcBef>
              <a:spcAft>
                <a:spcPts val="0"/>
              </a:spcAft>
              <a:buSzPts val="1800"/>
              <a:buChar char="●"/>
            </a:pPr>
            <a:r>
              <a:rPr lang="en" sz="1600"/>
              <a:t>Training: 73.5% vs Test: 72.7%</a:t>
            </a:r>
            <a:r>
              <a:rPr lang="en"/>
              <a:t> </a:t>
            </a:r>
            <a:endParaRPr/>
          </a:p>
          <a:p>
            <a:pPr marL="457200" lvl="0" indent="-342900" algn="l" rtl="0">
              <a:spcBef>
                <a:spcPts val="0"/>
              </a:spcBef>
              <a:spcAft>
                <a:spcPts val="0"/>
              </a:spcAft>
              <a:buSzPts val="1800"/>
              <a:buChar char="●"/>
            </a:pPr>
            <a:r>
              <a:rPr lang="en" sz="1600"/>
              <a:t>89.2% True Positive Rate</a:t>
            </a:r>
            <a:endParaRPr/>
          </a:p>
          <a:p>
            <a:pPr marL="0" lvl="0" indent="0" algn="l" rtl="0">
              <a:spcBef>
                <a:spcPts val="1600"/>
              </a:spcBef>
              <a:spcAft>
                <a:spcPts val="1600"/>
              </a:spcAft>
              <a:buNone/>
            </a:pPr>
            <a:endParaRPr/>
          </a:p>
        </p:txBody>
      </p:sp>
      <p:sp>
        <p:nvSpPr>
          <p:cNvPr id="194" name="Google Shape;194;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95" name="Google Shape;195;p26"/>
          <p:cNvPicPr preferRelativeResize="0"/>
          <p:nvPr/>
        </p:nvPicPr>
        <p:blipFill>
          <a:blip r:embed="rId3">
            <a:alphaModFix/>
          </a:blip>
          <a:stretch>
            <a:fillRect/>
          </a:stretch>
        </p:blipFill>
        <p:spPr>
          <a:xfrm>
            <a:off x="5023075" y="1254475"/>
            <a:ext cx="3676650" cy="2495550"/>
          </a:xfrm>
          <a:prstGeom prst="rect">
            <a:avLst/>
          </a:prstGeom>
          <a:noFill/>
          <a:ln>
            <a:noFill/>
          </a:ln>
        </p:spPr>
      </p:pic>
      <p:pic>
        <p:nvPicPr>
          <p:cNvPr id="196" name="Google Shape;196;p26"/>
          <p:cNvPicPr preferRelativeResize="0"/>
          <p:nvPr/>
        </p:nvPicPr>
        <p:blipFill rotWithShape="1">
          <a:blip r:embed="rId4">
            <a:alphaModFix/>
          </a:blip>
          <a:srcRect r="59432"/>
          <a:stretch/>
        </p:blipFill>
        <p:spPr>
          <a:xfrm>
            <a:off x="8241724" y="77150"/>
            <a:ext cx="779423" cy="678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311700" y="445025"/>
            <a:ext cx="8520600" cy="10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 Decision Tree</a:t>
            </a:r>
            <a:endParaRPr/>
          </a:p>
        </p:txBody>
      </p:sp>
      <p:sp>
        <p:nvSpPr>
          <p:cNvPr id="202" name="Google Shape;202;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03" name="Google Shape;203;p27"/>
          <p:cNvSpPr txBox="1"/>
          <p:nvPr/>
        </p:nvSpPr>
        <p:spPr>
          <a:xfrm>
            <a:off x="311700" y="1050550"/>
            <a:ext cx="3957900" cy="3336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2"/>
              </a:buClr>
              <a:buSzPts val="1500"/>
              <a:buFont typeface="Lucida Sans"/>
              <a:buChar char="●"/>
            </a:pPr>
            <a:r>
              <a:rPr lang="en" sz="1500">
                <a:solidFill>
                  <a:schemeClr val="dk2"/>
                </a:solidFill>
                <a:latin typeface="Lucida Sans"/>
                <a:ea typeface="Lucida Sans"/>
                <a:cs typeface="Lucida Sans"/>
                <a:sym typeface="Lucida Sans"/>
              </a:rPr>
              <a:t>3 different models using: </a:t>
            </a:r>
            <a:endParaRPr sz="1500">
              <a:solidFill>
                <a:schemeClr val="dk2"/>
              </a:solidFill>
              <a:latin typeface="Lucida Sans"/>
              <a:ea typeface="Lucida Sans"/>
              <a:cs typeface="Lucida Sans"/>
              <a:sym typeface="Lucida Sans"/>
            </a:endParaRPr>
          </a:p>
          <a:p>
            <a:pPr marL="800100" lvl="1" indent="-323850" algn="l" rtl="0">
              <a:lnSpc>
                <a:spcPct val="115000"/>
              </a:lnSpc>
              <a:spcBef>
                <a:spcPts val="0"/>
              </a:spcBef>
              <a:spcAft>
                <a:spcPts val="0"/>
              </a:spcAft>
              <a:buClr>
                <a:schemeClr val="dk2"/>
              </a:buClr>
              <a:buSzPts val="1500"/>
              <a:buFont typeface="Lucida Sans"/>
              <a:buChar char="○"/>
            </a:pPr>
            <a:r>
              <a:rPr lang="en" sz="1500">
                <a:solidFill>
                  <a:schemeClr val="dk2"/>
                </a:solidFill>
                <a:latin typeface="Lucida Sans"/>
                <a:ea typeface="Lucida Sans"/>
                <a:cs typeface="Lucida Sans"/>
                <a:sym typeface="Lucida Sans"/>
              </a:rPr>
              <a:t>keywords only </a:t>
            </a:r>
            <a:endParaRPr sz="1500">
              <a:solidFill>
                <a:schemeClr val="dk2"/>
              </a:solidFill>
              <a:latin typeface="Lucida Sans"/>
              <a:ea typeface="Lucida Sans"/>
              <a:cs typeface="Lucida Sans"/>
              <a:sym typeface="Lucida Sans"/>
            </a:endParaRPr>
          </a:p>
          <a:p>
            <a:pPr marL="800100" lvl="1" indent="-323850" algn="l" rtl="0">
              <a:lnSpc>
                <a:spcPct val="115000"/>
              </a:lnSpc>
              <a:spcBef>
                <a:spcPts val="0"/>
              </a:spcBef>
              <a:spcAft>
                <a:spcPts val="0"/>
              </a:spcAft>
              <a:buClr>
                <a:schemeClr val="dk2"/>
              </a:buClr>
              <a:buSzPts val="1500"/>
              <a:buFont typeface="Lucida Sans"/>
              <a:buChar char="○"/>
            </a:pPr>
            <a:r>
              <a:rPr lang="en" sz="1500">
                <a:solidFill>
                  <a:schemeClr val="dk2"/>
                </a:solidFill>
                <a:latin typeface="Lucida Sans"/>
                <a:ea typeface="Lucida Sans"/>
                <a:cs typeface="Lucida Sans"/>
                <a:sym typeface="Lucida Sans"/>
              </a:rPr>
              <a:t>description label only</a:t>
            </a:r>
            <a:endParaRPr sz="1500">
              <a:solidFill>
                <a:schemeClr val="dk2"/>
              </a:solidFill>
              <a:latin typeface="Lucida Sans"/>
              <a:ea typeface="Lucida Sans"/>
              <a:cs typeface="Lucida Sans"/>
              <a:sym typeface="Lucida Sans"/>
            </a:endParaRPr>
          </a:p>
          <a:p>
            <a:pPr marL="800100" lvl="1" indent="-323850" algn="l" rtl="0">
              <a:lnSpc>
                <a:spcPct val="115000"/>
              </a:lnSpc>
              <a:spcBef>
                <a:spcPts val="0"/>
              </a:spcBef>
              <a:spcAft>
                <a:spcPts val="0"/>
              </a:spcAft>
              <a:buClr>
                <a:schemeClr val="dk2"/>
              </a:buClr>
              <a:buSzPts val="1500"/>
              <a:buFont typeface="Lucida Sans"/>
              <a:buChar char="○"/>
            </a:pPr>
            <a:r>
              <a:rPr lang="en" sz="1500">
                <a:solidFill>
                  <a:schemeClr val="dk2"/>
                </a:solidFill>
                <a:latin typeface="Lucida Sans"/>
                <a:ea typeface="Lucida Sans"/>
                <a:cs typeface="Lucida Sans"/>
                <a:sym typeface="Lucida Sans"/>
              </a:rPr>
              <a:t>both keywords and description label</a:t>
            </a:r>
            <a:endParaRPr sz="1500">
              <a:solidFill>
                <a:schemeClr val="dk2"/>
              </a:solidFill>
              <a:latin typeface="Lucida Sans"/>
              <a:ea typeface="Lucida Sans"/>
              <a:cs typeface="Lucida Sans"/>
              <a:sym typeface="Lucida Sans"/>
            </a:endParaRPr>
          </a:p>
          <a:p>
            <a:pPr marL="457200" lvl="0" indent="-323850" algn="l" rtl="0">
              <a:lnSpc>
                <a:spcPct val="115000"/>
              </a:lnSpc>
              <a:spcBef>
                <a:spcPts val="0"/>
              </a:spcBef>
              <a:spcAft>
                <a:spcPts val="0"/>
              </a:spcAft>
              <a:buClr>
                <a:schemeClr val="dk2"/>
              </a:buClr>
              <a:buSzPts val="1500"/>
              <a:buFont typeface="Lucida Sans"/>
              <a:buChar char="●"/>
            </a:pPr>
            <a:r>
              <a:rPr lang="en" sz="1500">
                <a:solidFill>
                  <a:schemeClr val="dk2"/>
                </a:solidFill>
                <a:latin typeface="Lucida Sans"/>
                <a:ea typeface="Lucida Sans"/>
                <a:cs typeface="Lucida Sans"/>
                <a:sym typeface="Lucida Sans"/>
              </a:rPr>
              <a:t>Test accuracy w/o bootstrapping: 0.8332753219631047 </a:t>
            </a:r>
            <a:endParaRPr sz="1500">
              <a:solidFill>
                <a:schemeClr val="dk2"/>
              </a:solidFill>
              <a:latin typeface="Lucida Sans"/>
              <a:ea typeface="Lucida Sans"/>
              <a:cs typeface="Lucida Sans"/>
              <a:sym typeface="Lucida Sans"/>
            </a:endParaRPr>
          </a:p>
          <a:p>
            <a:pPr marL="457200" lvl="0" indent="-323850" algn="l" rtl="0">
              <a:lnSpc>
                <a:spcPct val="115000"/>
              </a:lnSpc>
              <a:spcBef>
                <a:spcPts val="0"/>
              </a:spcBef>
              <a:spcAft>
                <a:spcPts val="0"/>
              </a:spcAft>
              <a:buClr>
                <a:schemeClr val="dk2"/>
              </a:buClr>
              <a:buSzPts val="1500"/>
              <a:buFont typeface="Lucida Sans"/>
              <a:buChar char="●"/>
            </a:pPr>
            <a:r>
              <a:rPr lang="en" sz="1500">
                <a:solidFill>
                  <a:schemeClr val="dk2"/>
                </a:solidFill>
                <a:latin typeface="Lucida Sans"/>
                <a:ea typeface="Lucida Sans"/>
                <a:cs typeface="Lucida Sans"/>
                <a:sym typeface="Lucida Sans"/>
              </a:rPr>
              <a:t>Bootstrapping with n = 800</a:t>
            </a:r>
            <a:endParaRPr sz="1500">
              <a:solidFill>
                <a:schemeClr val="dk2"/>
              </a:solidFill>
              <a:latin typeface="Lucida Sans"/>
              <a:ea typeface="Lucida Sans"/>
              <a:cs typeface="Lucida Sans"/>
              <a:sym typeface="Lucida Sans"/>
            </a:endParaRPr>
          </a:p>
          <a:p>
            <a:pPr marL="457200" lvl="0" indent="-323850" algn="l" rtl="0">
              <a:lnSpc>
                <a:spcPct val="115000"/>
              </a:lnSpc>
              <a:spcBef>
                <a:spcPts val="0"/>
              </a:spcBef>
              <a:spcAft>
                <a:spcPts val="0"/>
              </a:spcAft>
              <a:buClr>
                <a:schemeClr val="dk2"/>
              </a:buClr>
              <a:buSzPts val="1500"/>
              <a:buFont typeface="Lucida Sans"/>
              <a:buChar char="●"/>
            </a:pPr>
            <a:r>
              <a:rPr lang="en" sz="1500">
                <a:solidFill>
                  <a:schemeClr val="dk2"/>
                </a:solidFill>
                <a:latin typeface="Lucida Sans"/>
                <a:ea typeface="Lucida Sans"/>
                <a:cs typeface="Lucida Sans"/>
                <a:sym typeface="Lucida Sans"/>
              </a:rPr>
              <a:t>Depending on whether we want to optimize TPR, FPR, accuracy, or precision, the model we use will slightly differ </a:t>
            </a:r>
            <a:endParaRPr sz="1500">
              <a:solidFill>
                <a:schemeClr val="dk2"/>
              </a:solidFill>
              <a:latin typeface="Lucida Sans"/>
              <a:ea typeface="Lucida Sans"/>
              <a:cs typeface="Lucida Sans"/>
              <a:sym typeface="Lucida Sans"/>
            </a:endParaRPr>
          </a:p>
        </p:txBody>
      </p:sp>
      <p:pic>
        <p:nvPicPr>
          <p:cNvPr id="204" name="Google Shape;204;p27"/>
          <p:cNvPicPr preferRelativeResize="0"/>
          <p:nvPr/>
        </p:nvPicPr>
        <p:blipFill rotWithShape="1">
          <a:blip r:embed="rId3">
            <a:alphaModFix/>
          </a:blip>
          <a:srcRect r="59432"/>
          <a:stretch/>
        </p:blipFill>
        <p:spPr>
          <a:xfrm>
            <a:off x="8241724" y="77150"/>
            <a:ext cx="779423" cy="678275"/>
          </a:xfrm>
          <a:prstGeom prst="rect">
            <a:avLst/>
          </a:prstGeom>
          <a:noFill/>
          <a:ln>
            <a:noFill/>
          </a:ln>
        </p:spPr>
      </p:pic>
      <p:pic>
        <p:nvPicPr>
          <p:cNvPr id="205" name="Google Shape;205;p27"/>
          <p:cNvPicPr preferRelativeResize="0"/>
          <p:nvPr/>
        </p:nvPicPr>
        <p:blipFill>
          <a:blip r:embed="rId4">
            <a:alphaModFix/>
          </a:blip>
          <a:stretch>
            <a:fillRect/>
          </a:stretch>
        </p:blipFill>
        <p:spPr>
          <a:xfrm>
            <a:off x="4304050" y="899075"/>
            <a:ext cx="4579699" cy="2305501"/>
          </a:xfrm>
          <a:prstGeom prst="rect">
            <a:avLst/>
          </a:prstGeom>
          <a:noFill/>
          <a:ln>
            <a:noFill/>
          </a:ln>
        </p:spPr>
      </p:pic>
      <p:graphicFrame>
        <p:nvGraphicFramePr>
          <p:cNvPr id="206" name="Google Shape;206;p27"/>
          <p:cNvGraphicFramePr/>
          <p:nvPr/>
        </p:nvGraphicFramePr>
        <p:xfrm>
          <a:off x="4403713" y="3322313"/>
          <a:ext cx="4657450" cy="1224885"/>
        </p:xfrm>
        <a:graphic>
          <a:graphicData uri="http://schemas.openxmlformats.org/drawingml/2006/table">
            <a:tbl>
              <a:tblPr>
                <a:noFill/>
                <a:tableStyleId>{BE4619AC-4F69-40C5-BC7F-BB6F051220C0}</a:tableStyleId>
              </a:tblPr>
              <a:tblGrid>
                <a:gridCol w="1288575">
                  <a:extLst>
                    <a:ext uri="{9D8B030D-6E8A-4147-A177-3AD203B41FA5}">
                      <a16:colId xmlns:a16="http://schemas.microsoft.com/office/drawing/2014/main" val="20000"/>
                    </a:ext>
                  </a:extLst>
                </a:gridCol>
                <a:gridCol w="897800">
                  <a:extLst>
                    <a:ext uri="{9D8B030D-6E8A-4147-A177-3AD203B41FA5}">
                      <a16:colId xmlns:a16="http://schemas.microsoft.com/office/drawing/2014/main" val="20001"/>
                    </a:ext>
                  </a:extLst>
                </a:gridCol>
                <a:gridCol w="819525">
                  <a:extLst>
                    <a:ext uri="{9D8B030D-6E8A-4147-A177-3AD203B41FA5}">
                      <a16:colId xmlns:a16="http://schemas.microsoft.com/office/drawing/2014/main" val="20002"/>
                    </a:ext>
                  </a:extLst>
                </a:gridCol>
                <a:gridCol w="833675">
                  <a:extLst>
                    <a:ext uri="{9D8B030D-6E8A-4147-A177-3AD203B41FA5}">
                      <a16:colId xmlns:a16="http://schemas.microsoft.com/office/drawing/2014/main" val="20003"/>
                    </a:ext>
                  </a:extLst>
                </a:gridCol>
                <a:gridCol w="817875">
                  <a:extLst>
                    <a:ext uri="{9D8B030D-6E8A-4147-A177-3AD203B41FA5}">
                      <a16:colId xmlns:a16="http://schemas.microsoft.com/office/drawing/2014/main" val="20004"/>
                    </a:ext>
                  </a:extLst>
                </a:gridCol>
              </a:tblGrid>
              <a:tr h="296450">
                <a:tc>
                  <a:txBody>
                    <a:bodyPr/>
                    <a:lstStyle/>
                    <a:p>
                      <a:pPr marL="0" lvl="0" indent="0" algn="l" rtl="0">
                        <a:spcBef>
                          <a:spcPts val="0"/>
                        </a:spcBef>
                        <a:spcAft>
                          <a:spcPts val="0"/>
                        </a:spcAft>
                        <a:buNone/>
                      </a:pPr>
                      <a:endParaRPr sz="800">
                        <a:solidFill>
                          <a:schemeClr val="dk1"/>
                        </a:solidFill>
                      </a:endParaRPr>
                    </a:p>
                  </a:txBody>
                  <a:tcPr marL="91425" marR="91425" marT="91425" marB="91425"/>
                </a:tc>
                <a:tc>
                  <a:txBody>
                    <a:bodyPr/>
                    <a:lstStyle/>
                    <a:p>
                      <a:pPr marL="0" lvl="0" indent="0" algn="ctr" rtl="0">
                        <a:spcBef>
                          <a:spcPts val="0"/>
                        </a:spcBef>
                        <a:spcAft>
                          <a:spcPts val="0"/>
                        </a:spcAft>
                        <a:buNone/>
                      </a:pPr>
                      <a:r>
                        <a:rPr lang="en" sz="800">
                          <a:solidFill>
                            <a:schemeClr val="dk1"/>
                          </a:solidFill>
                        </a:rPr>
                        <a:t>TPR</a:t>
                      </a:r>
                      <a:endParaRPr sz="800">
                        <a:solidFill>
                          <a:schemeClr val="dk1"/>
                        </a:solidFill>
                      </a:endParaRPr>
                    </a:p>
                  </a:txBody>
                  <a:tcPr marL="91425" marR="91425" marT="91425" marB="91425"/>
                </a:tc>
                <a:tc>
                  <a:txBody>
                    <a:bodyPr/>
                    <a:lstStyle/>
                    <a:p>
                      <a:pPr marL="0" lvl="0" indent="0" algn="ctr" rtl="0">
                        <a:spcBef>
                          <a:spcPts val="0"/>
                        </a:spcBef>
                        <a:spcAft>
                          <a:spcPts val="0"/>
                        </a:spcAft>
                        <a:buNone/>
                      </a:pPr>
                      <a:r>
                        <a:rPr lang="en" sz="800">
                          <a:solidFill>
                            <a:schemeClr val="dk1"/>
                          </a:solidFill>
                        </a:rPr>
                        <a:t>Accuracy</a:t>
                      </a:r>
                      <a:endParaRPr sz="800">
                        <a:solidFill>
                          <a:schemeClr val="dk1"/>
                        </a:solidFill>
                      </a:endParaRPr>
                    </a:p>
                  </a:txBody>
                  <a:tcPr marL="91425" marR="91425" marT="91425" marB="91425"/>
                </a:tc>
                <a:tc>
                  <a:txBody>
                    <a:bodyPr/>
                    <a:lstStyle/>
                    <a:p>
                      <a:pPr marL="0" lvl="0" indent="0" algn="ctr" rtl="0">
                        <a:spcBef>
                          <a:spcPts val="0"/>
                        </a:spcBef>
                        <a:spcAft>
                          <a:spcPts val="0"/>
                        </a:spcAft>
                        <a:buNone/>
                      </a:pPr>
                      <a:r>
                        <a:rPr lang="en" sz="800">
                          <a:solidFill>
                            <a:schemeClr val="dk1"/>
                          </a:solidFill>
                        </a:rPr>
                        <a:t>Precision</a:t>
                      </a:r>
                      <a:endParaRPr sz="800">
                        <a:solidFill>
                          <a:schemeClr val="dk1"/>
                        </a:solidFill>
                      </a:endParaRPr>
                    </a:p>
                  </a:txBody>
                  <a:tcPr marL="91425" marR="91425" marT="91425" marB="91425"/>
                </a:tc>
                <a:tc>
                  <a:txBody>
                    <a:bodyPr/>
                    <a:lstStyle/>
                    <a:p>
                      <a:pPr marL="0" lvl="0" indent="0" algn="ctr" rtl="0">
                        <a:spcBef>
                          <a:spcPts val="0"/>
                        </a:spcBef>
                        <a:spcAft>
                          <a:spcPts val="0"/>
                        </a:spcAft>
                        <a:buNone/>
                      </a:pPr>
                      <a:r>
                        <a:rPr lang="en" sz="800">
                          <a:solidFill>
                            <a:schemeClr val="dk1"/>
                          </a:solidFill>
                        </a:rPr>
                        <a:t>FPR</a:t>
                      </a:r>
                      <a:endParaRPr sz="800">
                        <a:solidFill>
                          <a:schemeClr val="dk1"/>
                        </a:solidFill>
                      </a:endParaRPr>
                    </a:p>
                  </a:txBody>
                  <a:tcPr marL="91425" marR="91425" marT="91425" marB="91425"/>
                </a:tc>
                <a:extLst>
                  <a:ext uri="{0D108BD9-81ED-4DB2-BD59-A6C34878D82A}">
                    <a16:rowId xmlns:a16="http://schemas.microsoft.com/office/drawing/2014/main" val="10000"/>
                  </a:ext>
                </a:extLst>
              </a:tr>
              <a:tr h="296450">
                <a:tc>
                  <a:txBody>
                    <a:bodyPr/>
                    <a:lstStyle/>
                    <a:p>
                      <a:pPr marL="0" lvl="0" indent="0" algn="l" rtl="0">
                        <a:spcBef>
                          <a:spcPts val="0"/>
                        </a:spcBef>
                        <a:spcAft>
                          <a:spcPts val="0"/>
                        </a:spcAft>
                        <a:buNone/>
                      </a:pPr>
                      <a:r>
                        <a:rPr lang="en" sz="800">
                          <a:solidFill>
                            <a:schemeClr val="dk1"/>
                          </a:solidFill>
                        </a:rPr>
                        <a:t>keywords only </a:t>
                      </a:r>
                      <a:endParaRPr sz="800">
                        <a:solidFill>
                          <a:schemeClr val="dk1"/>
                        </a:solidFill>
                      </a:endParaRPr>
                    </a:p>
                  </a:txBody>
                  <a:tcPr marL="91425" marR="91425" marT="91425" marB="91425"/>
                </a:tc>
                <a:tc>
                  <a:txBody>
                    <a:bodyPr/>
                    <a:lstStyle/>
                    <a:p>
                      <a:pPr marL="0" lvl="0" indent="0" algn="ctr" rtl="0">
                        <a:spcBef>
                          <a:spcPts val="0"/>
                        </a:spcBef>
                        <a:spcAft>
                          <a:spcPts val="0"/>
                        </a:spcAft>
                        <a:buNone/>
                      </a:pPr>
                      <a:r>
                        <a:rPr lang="en" sz="800">
                          <a:solidFill>
                            <a:schemeClr val="dk1"/>
                          </a:solidFill>
                        </a:rPr>
                        <a:t>0.891377</a:t>
                      </a:r>
                      <a:endParaRPr sz="800">
                        <a:solidFill>
                          <a:schemeClr val="dk1"/>
                        </a:solidFill>
                      </a:endParaRPr>
                    </a:p>
                  </a:txBody>
                  <a:tcPr marL="91425" marR="91425" marT="91425" marB="91425"/>
                </a:tc>
                <a:tc>
                  <a:txBody>
                    <a:bodyPr/>
                    <a:lstStyle/>
                    <a:p>
                      <a:pPr marL="0" lvl="0" indent="0" algn="ctr" rtl="0">
                        <a:spcBef>
                          <a:spcPts val="0"/>
                        </a:spcBef>
                        <a:spcAft>
                          <a:spcPts val="0"/>
                        </a:spcAft>
                        <a:buNone/>
                      </a:pPr>
                      <a:r>
                        <a:rPr lang="en" sz="800"/>
                        <a:t>0.826783</a:t>
                      </a:r>
                      <a:endParaRPr sz="800"/>
                    </a:p>
                  </a:txBody>
                  <a:tcPr marL="66675" marR="66675" marT="66675" marB="66675"/>
                </a:tc>
                <a:tc>
                  <a:txBody>
                    <a:bodyPr/>
                    <a:lstStyle/>
                    <a:p>
                      <a:pPr marL="0" lvl="0" indent="0" algn="ctr" rtl="0">
                        <a:spcBef>
                          <a:spcPts val="0"/>
                        </a:spcBef>
                        <a:spcAft>
                          <a:spcPts val="0"/>
                        </a:spcAft>
                        <a:buNone/>
                      </a:pPr>
                      <a:r>
                        <a:rPr lang="en" sz="800"/>
                        <a:t>0.839940</a:t>
                      </a:r>
                      <a:endParaRPr sz="800"/>
                    </a:p>
                  </a:txBody>
                  <a:tcPr marL="66675" marR="66675" marT="66675" marB="66675"/>
                </a:tc>
                <a:tc>
                  <a:txBody>
                    <a:bodyPr/>
                    <a:lstStyle/>
                    <a:p>
                      <a:pPr marL="0" lvl="0" indent="0" algn="ctr" rtl="0">
                        <a:spcBef>
                          <a:spcPts val="0"/>
                        </a:spcBef>
                        <a:spcAft>
                          <a:spcPts val="0"/>
                        </a:spcAft>
                        <a:buNone/>
                      </a:pPr>
                      <a:r>
                        <a:rPr lang="en" sz="800"/>
                        <a:t>0.279477</a:t>
                      </a:r>
                      <a:endParaRPr sz="800"/>
                    </a:p>
                  </a:txBody>
                  <a:tcPr marL="66675" marR="66675" marT="66675" marB="66675"/>
                </a:tc>
                <a:extLst>
                  <a:ext uri="{0D108BD9-81ED-4DB2-BD59-A6C34878D82A}">
                    <a16:rowId xmlns:a16="http://schemas.microsoft.com/office/drawing/2014/main" val="10001"/>
                  </a:ext>
                </a:extLst>
              </a:tr>
              <a:tr h="296450">
                <a:tc>
                  <a:txBody>
                    <a:bodyPr/>
                    <a:lstStyle/>
                    <a:p>
                      <a:pPr marL="0" lvl="0" indent="0" algn="l" rtl="0">
                        <a:spcBef>
                          <a:spcPts val="0"/>
                        </a:spcBef>
                        <a:spcAft>
                          <a:spcPts val="0"/>
                        </a:spcAft>
                        <a:buNone/>
                      </a:pPr>
                      <a:r>
                        <a:rPr lang="en" sz="800">
                          <a:solidFill>
                            <a:schemeClr val="dk1"/>
                          </a:solidFill>
                        </a:rPr>
                        <a:t>label only</a:t>
                      </a:r>
                      <a:endParaRPr sz="800">
                        <a:solidFill>
                          <a:schemeClr val="dk1"/>
                        </a:solidFill>
                      </a:endParaRPr>
                    </a:p>
                  </a:txBody>
                  <a:tcPr marL="91425" marR="91425" marT="91425" marB="91425"/>
                </a:tc>
                <a:tc>
                  <a:txBody>
                    <a:bodyPr/>
                    <a:lstStyle/>
                    <a:p>
                      <a:pPr marL="0" lvl="0" indent="0" algn="ctr" rtl="0">
                        <a:lnSpc>
                          <a:spcPct val="115000"/>
                        </a:lnSpc>
                        <a:spcBef>
                          <a:spcPts val="0"/>
                        </a:spcBef>
                        <a:spcAft>
                          <a:spcPts val="0"/>
                        </a:spcAft>
                        <a:buNone/>
                      </a:pPr>
                      <a:r>
                        <a:rPr lang="en" sz="800">
                          <a:solidFill>
                            <a:schemeClr val="dk1"/>
                          </a:solidFill>
                        </a:rPr>
                        <a:t>0.909575</a:t>
                      </a:r>
                      <a:endParaRPr sz="800">
                        <a:solidFill>
                          <a:schemeClr val="dk1"/>
                        </a:solidFill>
                      </a:endParaRPr>
                    </a:p>
                  </a:txBody>
                  <a:tcPr marL="66675" marR="66675" marT="66675" marB="66675"/>
                </a:tc>
                <a:tc>
                  <a:txBody>
                    <a:bodyPr/>
                    <a:lstStyle/>
                    <a:p>
                      <a:pPr marL="0" lvl="0" indent="0" algn="ctr" rtl="0">
                        <a:spcBef>
                          <a:spcPts val="0"/>
                        </a:spcBef>
                        <a:spcAft>
                          <a:spcPts val="0"/>
                        </a:spcAft>
                        <a:buNone/>
                      </a:pPr>
                      <a:r>
                        <a:rPr lang="en" sz="800"/>
                        <a:t>0.833369</a:t>
                      </a:r>
                      <a:endParaRPr sz="800"/>
                    </a:p>
                  </a:txBody>
                  <a:tcPr marL="66675" marR="66675" marT="66675" marB="66675"/>
                </a:tc>
                <a:tc>
                  <a:txBody>
                    <a:bodyPr/>
                    <a:lstStyle/>
                    <a:p>
                      <a:pPr marL="0" lvl="0" indent="0" algn="ctr" rtl="0">
                        <a:spcBef>
                          <a:spcPts val="0"/>
                        </a:spcBef>
                        <a:spcAft>
                          <a:spcPts val="0"/>
                        </a:spcAft>
                        <a:buNone/>
                      </a:pPr>
                      <a:r>
                        <a:rPr lang="en" sz="800"/>
                        <a:t>0.836734</a:t>
                      </a:r>
                      <a:endParaRPr sz="800"/>
                    </a:p>
                  </a:txBody>
                  <a:tcPr marL="66675" marR="66675" marT="66675" marB="66675"/>
                </a:tc>
                <a:tc>
                  <a:txBody>
                    <a:bodyPr/>
                    <a:lstStyle/>
                    <a:p>
                      <a:pPr marL="0" lvl="0" indent="0" algn="ctr" rtl="0">
                        <a:spcBef>
                          <a:spcPts val="0"/>
                        </a:spcBef>
                        <a:spcAft>
                          <a:spcPts val="0"/>
                        </a:spcAft>
                        <a:buNone/>
                      </a:pPr>
                      <a:r>
                        <a:rPr lang="en" sz="800"/>
                        <a:t>0.292003</a:t>
                      </a:r>
                      <a:endParaRPr sz="800"/>
                    </a:p>
                  </a:txBody>
                  <a:tcPr marL="66675" marR="66675" marT="66675" marB="66675"/>
                </a:tc>
                <a:extLst>
                  <a:ext uri="{0D108BD9-81ED-4DB2-BD59-A6C34878D82A}">
                    <a16:rowId xmlns:a16="http://schemas.microsoft.com/office/drawing/2014/main" val="10002"/>
                  </a:ext>
                </a:extLst>
              </a:tr>
              <a:tr h="310575">
                <a:tc>
                  <a:txBody>
                    <a:bodyPr/>
                    <a:lstStyle/>
                    <a:p>
                      <a:pPr marL="0" lvl="0" indent="0" algn="l" rtl="0">
                        <a:spcBef>
                          <a:spcPts val="0"/>
                        </a:spcBef>
                        <a:spcAft>
                          <a:spcPts val="0"/>
                        </a:spcAft>
                        <a:buNone/>
                      </a:pPr>
                      <a:r>
                        <a:rPr lang="en" sz="800">
                          <a:solidFill>
                            <a:schemeClr val="dk1"/>
                          </a:solidFill>
                        </a:rPr>
                        <a:t>both keywords and label</a:t>
                      </a:r>
                      <a:endParaRPr sz="800">
                        <a:solidFill>
                          <a:schemeClr val="dk1"/>
                        </a:solidFill>
                      </a:endParaRPr>
                    </a:p>
                  </a:txBody>
                  <a:tcPr marL="91425" marR="91425" marT="91425" marB="91425"/>
                </a:tc>
                <a:tc>
                  <a:txBody>
                    <a:bodyPr/>
                    <a:lstStyle/>
                    <a:p>
                      <a:pPr marL="0" lvl="0" indent="0" algn="ctr" rtl="0">
                        <a:spcBef>
                          <a:spcPts val="0"/>
                        </a:spcBef>
                        <a:spcAft>
                          <a:spcPts val="0"/>
                        </a:spcAft>
                        <a:buNone/>
                      </a:pPr>
                      <a:r>
                        <a:rPr lang="en" sz="800">
                          <a:solidFill>
                            <a:schemeClr val="dk1"/>
                          </a:solidFill>
                        </a:rPr>
                        <a:t>0.9069080</a:t>
                      </a:r>
                      <a:endParaRPr sz="800">
                        <a:solidFill>
                          <a:schemeClr val="dk1"/>
                        </a:solidFill>
                      </a:endParaRPr>
                    </a:p>
                  </a:txBody>
                  <a:tcPr marL="91425" marR="91425" marT="91425" marB="91425"/>
                </a:tc>
                <a:tc>
                  <a:txBody>
                    <a:bodyPr/>
                    <a:lstStyle/>
                    <a:p>
                      <a:pPr marL="0" lvl="0" indent="0" algn="ctr" rtl="0">
                        <a:spcBef>
                          <a:spcPts val="0"/>
                        </a:spcBef>
                        <a:spcAft>
                          <a:spcPts val="0"/>
                        </a:spcAft>
                        <a:buNone/>
                      </a:pPr>
                      <a:r>
                        <a:rPr lang="en" sz="800">
                          <a:solidFill>
                            <a:schemeClr val="dk1"/>
                          </a:solidFill>
                        </a:rPr>
                        <a:t>0.838174</a:t>
                      </a:r>
                      <a:endParaRPr sz="800">
                        <a:solidFill>
                          <a:schemeClr val="dk1"/>
                        </a:solidFill>
                      </a:endParaRPr>
                    </a:p>
                  </a:txBody>
                  <a:tcPr marL="91425" marR="91425" marT="91425" marB="91425"/>
                </a:tc>
                <a:tc>
                  <a:txBody>
                    <a:bodyPr/>
                    <a:lstStyle/>
                    <a:p>
                      <a:pPr marL="0" lvl="0" indent="0" algn="ctr" rtl="0">
                        <a:spcBef>
                          <a:spcPts val="0"/>
                        </a:spcBef>
                        <a:spcAft>
                          <a:spcPts val="0"/>
                        </a:spcAft>
                        <a:buNone/>
                      </a:pPr>
                      <a:r>
                        <a:rPr lang="en" sz="800">
                          <a:solidFill>
                            <a:schemeClr val="dk1"/>
                          </a:solidFill>
                        </a:rPr>
                        <a:t>0.844425</a:t>
                      </a:r>
                      <a:endParaRPr sz="800">
                        <a:solidFill>
                          <a:schemeClr val="dk1"/>
                        </a:solidFill>
                      </a:endParaRPr>
                    </a:p>
                  </a:txBody>
                  <a:tcPr marL="91425" marR="91425" marT="91425" marB="91425"/>
                </a:tc>
                <a:tc>
                  <a:txBody>
                    <a:bodyPr/>
                    <a:lstStyle/>
                    <a:p>
                      <a:pPr marL="0" lvl="0" indent="0" algn="ctr" rtl="0">
                        <a:spcBef>
                          <a:spcPts val="0"/>
                        </a:spcBef>
                        <a:spcAft>
                          <a:spcPts val="0"/>
                        </a:spcAft>
                        <a:buNone/>
                      </a:pPr>
                      <a:r>
                        <a:rPr lang="en" sz="800">
                          <a:solidFill>
                            <a:schemeClr val="dk1"/>
                          </a:solidFill>
                        </a:rPr>
                        <a:t>0.274905</a:t>
                      </a:r>
                      <a:endParaRPr sz="800">
                        <a:solidFill>
                          <a:schemeClr val="dk1"/>
                        </a:solidFil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body" idx="1"/>
          </p:nvPr>
        </p:nvSpPr>
        <p:spPr>
          <a:xfrm>
            <a:off x="375100" y="1155975"/>
            <a:ext cx="3765900" cy="31071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SzPts val="1600"/>
              <a:buChar char="●"/>
            </a:pPr>
            <a:r>
              <a:rPr lang="en" sz="1600"/>
              <a:t>Features: Unit Price, Quantity, Extended Price, Vendors, Organizations, Keywords, and Description Labels </a:t>
            </a:r>
            <a:endParaRPr sz="1600"/>
          </a:p>
          <a:p>
            <a:pPr marL="457200" lvl="0" indent="-330200" algn="l" rtl="0">
              <a:lnSpc>
                <a:spcPct val="150000"/>
              </a:lnSpc>
              <a:spcBef>
                <a:spcPts val="0"/>
              </a:spcBef>
              <a:spcAft>
                <a:spcPts val="0"/>
              </a:spcAft>
              <a:buSzPts val="1600"/>
              <a:buChar char="●"/>
            </a:pPr>
            <a:r>
              <a:rPr lang="en" sz="1600"/>
              <a:t>Training set accuracy: 0.9419545731441998</a:t>
            </a:r>
            <a:endParaRPr sz="1600"/>
          </a:p>
          <a:p>
            <a:pPr marL="457200" lvl="0" indent="-330200" algn="l" rtl="0">
              <a:lnSpc>
                <a:spcPct val="150000"/>
              </a:lnSpc>
              <a:spcBef>
                <a:spcPts val="0"/>
              </a:spcBef>
              <a:spcAft>
                <a:spcPts val="0"/>
              </a:spcAft>
              <a:buSzPts val="1600"/>
              <a:buChar char="●"/>
            </a:pPr>
            <a:r>
              <a:rPr lang="en" sz="1600"/>
              <a:t>Testing set accuracy: 0.8297946397493908</a:t>
            </a:r>
            <a:endParaRPr sz="1600"/>
          </a:p>
        </p:txBody>
      </p:sp>
      <p:sp>
        <p:nvSpPr>
          <p:cNvPr id="212" name="Google Shape;212;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213" name="Google Shape;213;p28"/>
          <p:cNvPicPr preferRelativeResize="0"/>
          <p:nvPr/>
        </p:nvPicPr>
        <p:blipFill rotWithShape="1">
          <a:blip r:embed="rId3">
            <a:alphaModFix/>
          </a:blip>
          <a:srcRect r="59432"/>
          <a:stretch/>
        </p:blipFill>
        <p:spPr>
          <a:xfrm>
            <a:off x="8241724" y="77150"/>
            <a:ext cx="779423" cy="678275"/>
          </a:xfrm>
          <a:prstGeom prst="rect">
            <a:avLst/>
          </a:prstGeom>
          <a:noFill/>
          <a:ln>
            <a:noFill/>
          </a:ln>
        </p:spPr>
      </p:pic>
      <p:sp>
        <p:nvSpPr>
          <p:cNvPr id="214" name="Google Shape;214;p28"/>
          <p:cNvSpPr txBox="1">
            <a:spLocks noGrp="1"/>
          </p:cNvSpPr>
          <p:nvPr>
            <p:ph type="title"/>
          </p:nvPr>
        </p:nvSpPr>
        <p:spPr>
          <a:xfrm>
            <a:off x="311700" y="445025"/>
            <a:ext cx="8520600" cy="57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 Random Forest</a:t>
            </a:r>
            <a:endParaRPr/>
          </a:p>
        </p:txBody>
      </p:sp>
      <p:pic>
        <p:nvPicPr>
          <p:cNvPr id="215" name="Google Shape;215;p28"/>
          <p:cNvPicPr preferRelativeResize="0"/>
          <p:nvPr/>
        </p:nvPicPr>
        <p:blipFill>
          <a:blip r:embed="rId4">
            <a:alphaModFix/>
          </a:blip>
          <a:stretch>
            <a:fillRect/>
          </a:stretch>
        </p:blipFill>
        <p:spPr>
          <a:xfrm>
            <a:off x="4352625" y="1149463"/>
            <a:ext cx="4403475" cy="31070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a:off x="356325" y="407825"/>
            <a:ext cx="8520600" cy="10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 Task 1</a:t>
            </a:r>
            <a:endParaRPr/>
          </a:p>
        </p:txBody>
      </p:sp>
      <p:sp>
        <p:nvSpPr>
          <p:cNvPr id="221" name="Google Shape;221;p29"/>
          <p:cNvSpPr txBox="1">
            <a:spLocks noGrp="1"/>
          </p:cNvSpPr>
          <p:nvPr>
            <p:ph type="body" idx="1"/>
          </p:nvPr>
        </p:nvSpPr>
        <p:spPr>
          <a:xfrm>
            <a:off x="376550" y="994375"/>
            <a:ext cx="4250400" cy="1016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Best model: Decision Tree </a:t>
            </a:r>
            <a:endParaRPr/>
          </a:p>
          <a:p>
            <a:pPr marL="914400" lvl="1" indent="-317500" algn="l" rtl="0">
              <a:spcBef>
                <a:spcPts val="0"/>
              </a:spcBef>
              <a:spcAft>
                <a:spcPts val="0"/>
              </a:spcAft>
              <a:buSzPts val="1400"/>
              <a:buChar char="○"/>
            </a:pPr>
            <a:r>
              <a:rPr lang="en"/>
              <a:t>Highest accuracy and precision</a:t>
            </a:r>
            <a:endParaRPr/>
          </a:p>
          <a:p>
            <a:pPr marL="914400" lvl="1" indent="-317500" algn="l" rtl="0">
              <a:spcBef>
                <a:spcPts val="0"/>
              </a:spcBef>
              <a:spcAft>
                <a:spcPts val="0"/>
              </a:spcAft>
              <a:buSzPts val="1400"/>
              <a:buChar char="○"/>
            </a:pPr>
            <a:r>
              <a:rPr lang="en"/>
              <a:t>Lowest false positive rate</a:t>
            </a:r>
            <a:endParaRPr/>
          </a:p>
        </p:txBody>
      </p:sp>
      <p:sp>
        <p:nvSpPr>
          <p:cNvPr id="222" name="Google Shape;22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223" name="Google Shape;223;p29"/>
          <p:cNvPicPr preferRelativeResize="0"/>
          <p:nvPr/>
        </p:nvPicPr>
        <p:blipFill rotWithShape="1">
          <a:blip r:embed="rId3">
            <a:alphaModFix/>
          </a:blip>
          <a:srcRect r="59432"/>
          <a:stretch/>
        </p:blipFill>
        <p:spPr>
          <a:xfrm>
            <a:off x="8241724" y="77150"/>
            <a:ext cx="779423" cy="678275"/>
          </a:xfrm>
          <a:prstGeom prst="rect">
            <a:avLst/>
          </a:prstGeom>
          <a:noFill/>
          <a:ln>
            <a:noFill/>
          </a:ln>
        </p:spPr>
      </p:pic>
      <p:graphicFrame>
        <p:nvGraphicFramePr>
          <p:cNvPr id="224" name="Google Shape;224;p29"/>
          <p:cNvGraphicFramePr/>
          <p:nvPr/>
        </p:nvGraphicFramePr>
        <p:xfrm>
          <a:off x="952500" y="1986925"/>
          <a:ext cx="7239000" cy="2194410"/>
        </p:xfrm>
        <a:graphic>
          <a:graphicData uri="http://schemas.openxmlformats.org/drawingml/2006/table">
            <a:tbl>
              <a:tblPr>
                <a:noFill/>
                <a:tableStyleId>{BE4619AC-4F69-40C5-BC7F-BB6F051220C0}</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TPR</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Accuracy</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Precision</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FPR</a:t>
                      </a:r>
                      <a:endParaRPr>
                        <a:solidFill>
                          <a:schemeClr val="dk2"/>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chemeClr val="dk2"/>
                          </a:solidFill>
                        </a:rPr>
                        <a:t>Neural Network</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0.762</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0.651</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0.714</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0.305</a:t>
                      </a:r>
                      <a:endParaRPr>
                        <a:solidFill>
                          <a:schemeClr val="dk2"/>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chemeClr val="dk2"/>
                          </a:solidFill>
                        </a:rPr>
                        <a:t>Logistic Regression</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0.892</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0.727</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0.729</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0.33</a:t>
                      </a:r>
                      <a:endParaRPr>
                        <a:solidFill>
                          <a:schemeClr val="dk2"/>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solidFill>
                            <a:schemeClr val="dk2"/>
                          </a:solidFill>
                        </a:rPr>
                        <a:t>Random Forest</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b="1">
                          <a:solidFill>
                            <a:schemeClr val="dk2"/>
                          </a:solidFill>
                        </a:rPr>
                        <a:t>0.910</a:t>
                      </a:r>
                      <a:endParaRPr b="1">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0.830</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0.832</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0.302</a:t>
                      </a:r>
                      <a:endParaRPr>
                        <a:solidFill>
                          <a:schemeClr val="dk2"/>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solidFill>
                            <a:schemeClr val="dk2"/>
                          </a:solidFill>
                        </a:rPr>
                        <a:t>Decision Tree</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a:solidFill>
                            <a:schemeClr val="dk2"/>
                          </a:solidFill>
                        </a:rPr>
                        <a:t>0.907</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 b="1">
                          <a:solidFill>
                            <a:schemeClr val="dk2"/>
                          </a:solidFill>
                        </a:rPr>
                        <a:t>0.838</a:t>
                      </a:r>
                      <a:endParaRPr b="1">
                        <a:solidFill>
                          <a:schemeClr val="dk2"/>
                        </a:solidFill>
                      </a:endParaRPr>
                    </a:p>
                  </a:txBody>
                  <a:tcPr marL="91425" marR="91425" marT="91425" marB="91425"/>
                </a:tc>
                <a:tc>
                  <a:txBody>
                    <a:bodyPr/>
                    <a:lstStyle/>
                    <a:p>
                      <a:pPr marL="0" lvl="0" indent="0" algn="l" rtl="0">
                        <a:spcBef>
                          <a:spcPts val="0"/>
                        </a:spcBef>
                        <a:spcAft>
                          <a:spcPts val="0"/>
                        </a:spcAft>
                        <a:buNone/>
                      </a:pPr>
                      <a:r>
                        <a:rPr lang="en" b="1">
                          <a:solidFill>
                            <a:schemeClr val="dk2"/>
                          </a:solidFill>
                        </a:rPr>
                        <a:t>0.844</a:t>
                      </a:r>
                      <a:endParaRPr b="1">
                        <a:solidFill>
                          <a:schemeClr val="dk2"/>
                        </a:solidFill>
                      </a:endParaRPr>
                    </a:p>
                  </a:txBody>
                  <a:tcPr marL="91425" marR="91425" marT="91425" marB="91425"/>
                </a:tc>
                <a:tc>
                  <a:txBody>
                    <a:bodyPr/>
                    <a:lstStyle/>
                    <a:p>
                      <a:pPr marL="0" lvl="0" indent="0" algn="l" rtl="0">
                        <a:spcBef>
                          <a:spcPts val="0"/>
                        </a:spcBef>
                        <a:spcAft>
                          <a:spcPts val="0"/>
                        </a:spcAft>
                        <a:buNone/>
                      </a:pPr>
                      <a:r>
                        <a:rPr lang="en" b="1">
                          <a:solidFill>
                            <a:schemeClr val="dk2"/>
                          </a:solidFill>
                        </a:rPr>
                        <a:t>0.275</a:t>
                      </a:r>
                      <a:endParaRPr b="1">
                        <a:solidFill>
                          <a:schemeClr val="dk2"/>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311700" y="330000"/>
            <a:ext cx="8520600" cy="10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 Time Series Forecast</a:t>
            </a:r>
            <a:endParaRPr/>
          </a:p>
        </p:txBody>
      </p:sp>
      <p:sp>
        <p:nvSpPr>
          <p:cNvPr id="230" name="Google Shape;230;p30"/>
          <p:cNvSpPr txBox="1">
            <a:spLocks noGrp="1"/>
          </p:cNvSpPr>
          <p:nvPr>
            <p:ph type="body" idx="1"/>
          </p:nvPr>
        </p:nvSpPr>
        <p:spPr>
          <a:xfrm>
            <a:off x="235500" y="818525"/>
            <a:ext cx="8319900" cy="33762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Font typeface="Arial"/>
              <a:buChar char="●"/>
            </a:pPr>
            <a:r>
              <a:rPr lang="en" sz="1600" b="1">
                <a:latin typeface="Arial"/>
                <a:ea typeface="Arial"/>
                <a:cs typeface="Arial"/>
                <a:sym typeface="Arial"/>
              </a:rPr>
              <a:t>Application:</a:t>
            </a:r>
            <a:endParaRPr sz="1600" b="1">
              <a:latin typeface="Arial"/>
              <a:ea typeface="Arial"/>
              <a:cs typeface="Arial"/>
              <a:sym typeface="Arial"/>
            </a:endParaRPr>
          </a:p>
          <a:p>
            <a:pPr marL="914400" lvl="1" indent="-311150" algn="l" rtl="0">
              <a:spcBef>
                <a:spcPts val="0"/>
              </a:spcBef>
              <a:spcAft>
                <a:spcPts val="0"/>
              </a:spcAft>
              <a:buSzPts val="1300"/>
              <a:buFont typeface="Arial"/>
              <a:buChar char="○"/>
            </a:pPr>
            <a:r>
              <a:rPr lang="en" sz="1300">
                <a:latin typeface="Arial"/>
                <a:ea typeface="Arial"/>
                <a:cs typeface="Arial"/>
                <a:sym typeface="Arial"/>
              </a:rPr>
              <a:t>Determine whether to convert a SPOT to P&amp;T</a:t>
            </a:r>
            <a:endParaRPr sz="1300">
              <a:latin typeface="Arial"/>
              <a:ea typeface="Arial"/>
              <a:cs typeface="Arial"/>
              <a:sym typeface="Arial"/>
            </a:endParaRPr>
          </a:p>
          <a:p>
            <a:pPr marL="914400" lvl="1" indent="-311150" algn="l" rtl="0">
              <a:spcBef>
                <a:spcPts val="0"/>
              </a:spcBef>
              <a:spcAft>
                <a:spcPts val="0"/>
              </a:spcAft>
              <a:buSzPts val="1300"/>
              <a:buFont typeface="Arial"/>
              <a:buChar char="○"/>
            </a:pPr>
            <a:r>
              <a:rPr lang="en" sz="1300">
                <a:latin typeface="Arial"/>
                <a:ea typeface="Arial"/>
                <a:cs typeface="Arial"/>
                <a:sym typeface="Arial"/>
              </a:rPr>
              <a:t>Determine when to issue a new P&amp;T contract</a:t>
            </a:r>
            <a:endParaRPr b="1">
              <a:latin typeface="Arial"/>
              <a:ea typeface="Arial"/>
              <a:cs typeface="Arial"/>
              <a:sym typeface="Arial"/>
            </a:endParaRPr>
          </a:p>
          <a:p>
            <a:pPr marL="457200" lvl="0" indent="-330200" algn="l" rtl="0">
              <a:lnSpc>
                <a:spcPct val="100000"/>
              </a:lnSpc>
              <a:spcBef>
                <a:spcPts val="0"/>
              </a:spcBef>
              <a:spcAft>
                <a:spcPts val="0"/>
              </a:spcAft>
              <a:buSzPts val="1600"/>
              <a:buFont typeface="Arial"/>
              <a:buChar char="●"/>
            </a:pPr>
            <a:r>
              <a:rPr lang="en" sz="1600" b="1">
                <a:latin typeface="Arial"/>
                <a:ea typeface="Arial"/>
                <a:cs typeface="Arial"/>
                <a:sym typeface="Arial"/>
              </a:rPr>
              <a:t>Data:</a:t>
            </a:r>
            <a:endParaRPr sz="1600" b="1">
              <a:latin typeface="Arial"/>
              <a:ea typeface="Arial"/>
              <a:cs typeface="Arial"/>
              <a:sym typeface="Arial"/>
            </a:endParaRPr>
          </a:p>
          <a:p>
            <a:pPr marL="914400" lvl="1" indent="-311150" algn="l" rtl="0">
              <a:spcBef>
                <a:spcPts val="0"/>
              </a:spcBef>
              <a:spcAft>
                <a:spcPts val="0"/>
              </a:spcAft>
              <a:buSzPts val="1300"/>
              <a:buFont typeface="Arial"/>
              <a:buChar char="○"/>
            </a:pPr>
            <a:r>
              <a:rPr lang="en" sz="1300">
                <a:latin typeface="Arial"/>
                <a:ea typeface="Arial"/>
                <a:cs typeface="Arial"/>
                <a:sym typeface="Arial"/>
              </a:rPr>
              <a:t>Historical order data from both P&amp;T and SPOT</a:t>
            </a:r>
            <a:endParaRPr sz="1300">
              <a:latin typeface="Arial"/>
              <a:ea typeface="Arial"/>
              <a:cs typeface="Arial"/>
              <a:sym typeface="Arial"/>
            </a:endParaRPr>
          </a:p>
          <a:p>
            <a:pPr marL="914400" lvl="1" indent="-311150" algn="l" rtl="0">
              <a:spcBef>
                <a:spcPts val="0"/>
              </a:spcBef>
              <a:spcAft>
                <a:spcPts val="0"/>
              </a:spcAft>
              <a:buSzPts val="1300"/>
              <a:buFont typeface="Arial"/>
              <a:buChar char="○"/>
            </a:pPr>
            <a:r>
              <a:rPr lang="en" sz="1300">
                <a:latin typeface="Arial"/>
                <a:ea typeface="Arial"/>
                <a:cs typeface="Arial"/>
                <a:sym typeface="Arial"/>
              </a:rPr>
              <a:t>Timestamp dates and sum qty by months</a:t>
            </a:r>
            <a:endParaRPr sz="1300">
              <a:latin typeface="Arial"/>
              <a:ea typeface="Arial"/>
              <a:cs typeface="Arial"/>
              <a:sym typeface="Arial"/>
            </a:endParaRPr>
          </a:p>
          <a:p>
            <a:pPr marL="914400" lvl="1" indent="-311150" algn="l" rtl="0">
              <a:spcBef>
                <a:spcPts val="0"/>
              </a:spcBef>
              <a:spcAft>
                <a:spcPts val="0"/>
              </a:spcAft>
              <a:buSzPts val="1300"/>
              <a:buFont typeface="Arial"/>
              <a:buChar char="○"/>
            </a:pPr>
            <a:r>
              <a:rPr lang="en" sz="1300">
                <a:latin typeface="Arial"/>
                <a:ea typeface="Arial"/>
                <a:cs typeface="Arial"/>
                <a:sym typeface="Arial"/>
              </a:rPr>
              <a:t>Normalize qty using standardscaler </a:t>
            </a:r>
            <a:endParaRPr sz="1300">
              <a:latin typeface="Arial"/>
              <a:ea typeface="Arial"/>
              <a:cs typeface="Arial"/>
              <a:sym typeface="Arial"/>
            </a:endParaRPr>
          </a:p>
          <a:p>
            <a:pPr marL="457200" lvl="0" indent="-330200" algn="l" rtl="0">
              <a:lnSpc>
                <a:spcPct val="100000"/>
              </a:lnSpc>
              <a:spcBef>
                <a:spcPts val="0"/>
              </a:spcBef>
              <a:spcAft>
                <a:spcPts val="0"/>
              </a:spcAft>
              <a:buSzPts val="1600"/>
              <a:buFont typeface="Arial"/>
              <a:buChar char="●"/>
            </a:pPr>
            <a:r>
              <a:rPr lang="en" sz="1600" b="1">
                <a:latin typeface="Arial"/>
                <a:ea typeface="Arial"/>
                <a:cs typeface="Arial"/>
                <a:sym typeface="Arial"/>
              </a:rPr>
              <a:t>Model:</a:t>
            </a:r>
            <a:endParaRPr sz="1600" b="1">
              <a:latin typeface="Arial"/>
              <a:ea typeface="Arial"/>
              <a:cs typeface="Arial"/>
              <a:sym typeface="Arial"/>
            </a:endParaRPr>
          </a:p>
          <a:p>
            <a:pPr marL="914400" lvl="1" indent="-317500" algn="l" rtl="0">
              <a:spcBef>
                <a:spcPts val="0"/>
              </a:spcBef>
              <a:spcAft>
                <a:spcPts val="0"/>
              </a:spcAft>
              <a:buSzPts val="1400"/>
              <a:buFont typeface="Arial"/>
              <a:buChar char="○"/>
            </a:pPr>
            <a:r>
              <a:rPr lang="en">
                <a:latin typeface="Arial"/>
                <a:ea typeface="Arial"/>
                <a:cs typeface="Arial"/>
                <a:sym typeface="Arial"/>
              </a:rPr>
              <a:t>RNN LSTM</a:t>
            </a:r>
            <a:r>
              <a:rPr lang="en" b="1">
                <a:latin typeface="Arial"/>
                <a:ea typeface="Arial"/>
                <a:cs typeface="Arial"/>
                <a:sym typeface="Arial"/>
              </a:rPr>
              <a:t>	</a:t>
            </a:r>
            <a:endParaRPr b="1">
              <a:latin typeface="Arial"/>
              <a:ea typeface="Arial"/>
              <a:cs typeface="Arial"/>
              <a:sym typeface="Arial"/>
            </a:endParaRPr>
          </a:p>
          <a:p>
            <a:pPr marL="914400" lvl="1" indent="-311150" algn="l" rtl="0">
              <a:spcBef>
                <a:spcPts val="0"/>
              </a:spcBef>
              <a:spcAft>
                <a:spcPts val="0"/>
              </a:spcAft>
              <a:buSzPts val="1300"/>
              <a:buFont typeface="Arial"/>
              <a:buChar char="○"/>
            </a:pPr>
            <a:r>
              <a:rPr lang="en" sz="1300">
                <a:latin typeface="Arial"/>
                <a:ea typeface="Arial"/>
                <a:cs typeface="Arial"/>
                <a:sym typeface="Arial"/>
              </a:rPr>
              <a:t>100 epoches</a:t>
            </a:r>
            <a:endParaRPr sz="1300">
              <a:latin typeface="Arial"/>
              <a:ea typeface="Arial"/>
              <a:cs typeface="Arial"/>
              <a:sym typeface="Arial"/>
            </a:endParaRPr>
          </a:p>
          <a:p>
            <a:pPr marL="914400" lvl="1" indent="-311150" algn="l" rtl="0">
              <a:spcBef>
                <a:spcPts val="0"/>
              </a:spcBef>
              <a:spcAft>
                <a:spcPts val="0"/>
              </a:spcAft>
              <a:buSzPts val="1300"/>
              <a:buFont typeface="Arial"/>
              <a:buChar char="○"/>
            </a:pPr>
            <a:r>
              <a:rPr lang="en" sz="1300">
                <a:latin typeface="Arial"/>
                <a:ea typeface="Arial"/>
                <a:cs typeface="Arial"/>
                <a:sym typeface="Arial"/>
              </a:rPr>
              <a:t>activation = relu</a:t>
            </a:r>
            <a:endParaRPr sz="1300">
              <a:latin typeface="Arial"/>
              <a:ea typeface="Arial"/>
              <a:cs typeface="Arial"/>
              <a:sym typeface="Arial"/>
            </a:endParaRPr>
          </a:p>
          <a:p>
            <a:pPr marL="914400" lvl="1" indent="-311150" algn="l" rtl="0">
              <a:spcBef>
                <a:spcPts val="0"/>
              </a:spcBef>
              <a:spcAft>
                <a:spcPts val="0"/>
              </a:spcAft>
              <a:buSzPts val="1300"/>
              <a:buFont typeface="Arial"/>
              <a:buChar char="○"/>
            </a:pPr>
            <a:r>
              <a:rPr lang="en" sz="1300">
                <a:latin typeface="Arial"/>
                <a:ea typeface="Arial"/>
                <a:cs typeface="Arial"/>
                <a:sym typeface="Arial"/>
              </a:rPr>
              <a:t>optimizer = adam</a:t>
            </a:r>
            <a:endParaRPr sz="1300">
              <a:latin typeface="Arial"/>
              <a:ea typeface="Arial"/>
              <a:cs typeface="Arial"/>
              <a:sym typeface="Arial"/>
            </a:endParaRPr>
          </a:p>
          <a:p>
            <a:pPr marL="457200" lvl="0" indent="-330200" algn="l" rtl="0">
              <a:lnSpc>
                <a:spcPct val="100000"/>
              </a:lnSpc>
              <a:spcBef>
                <a:spcPts val="0"/>
              </a:spcBef>
              <a:spcAft>
                <a:spcPts val="0"/>
              </a:spcAft>
              <a:buSzPts val="1600"/>
              <a:buFont typeface="Arial"/>
              <a:buChar char="●"/>
            </a:pPr>
            <a:r>
              <a:rPr lang="en" sz="1600" b="1">
                <a:latin typeface="Arial"/>
                <a:ea typeface="Arial"/>
                <a:cs typeface="Arial"/>
                <a:sym typeface="Arial"/>
              </a:rPr>
              <a:t>Prediction:</a:t>
            </a:r>
            <a:endParaRPr sz="1600" b="1">
              <a:latin typeface="Arial"/>
              <a:ea typeface="Arial"/>
              <a:cs typeface="Arial"/>
              <a:sym typeface="Arial"/>
            </a:endParaRPr>
          </a:p>
          <a:p>
            <a:pPr marL="914400" lvl="1" indent="-311150" algn="l" rtl="0">
              <a:spcBef>
                <a:spcPts val="0"/>
              </a:spcBef>
              <a:spcAft>
                <a:spcPts val="0"/>
              </a:spcAft>
              <a:buSzPts val="1300"/>
              <a:buFont typeface="Arial"/>
              <a:buChar char="○"/>
            </a:pPr>
            <a:r>
              <a:rPr lang="en" sz="1300">
                <a:latin typeface="Arial"/>
                <a:ea typeface="Arial"/>
                <a:cs typeface="Arial"/>
                <a:sym typeface="Arial"/>
              </a:rPr>
              <a:t>Possible number of orders in 6 months (proxy: # of months)</a:t>
            </a:r>
            <a:endParaRPr sz="1300">
              <a:latin typeface="Arial"/>
              <a:ea typeface="Arial"/>
              <a:cs typeface="Arial"/>
              <a:sym typeface="Arial"/>
            </a:endParaRPr>
          </a:p>
          <a:p>
            <a:pPr marL="914400" lvl="1" indent="-311150" algn="l" rtl="0">
              <a:spcBef>
                <a:spcPts val="0"/>
              </a:spcBef>
              <a:spcAft>
                <a:spcPts val="0"/>
              </a:spcAft>
              <a:buSzPts val="1300"/>
              <a:buFont typeface="Arial"/>
              <a:buChar char="○"/>
            </a:pPr>
            <a:r>
              <a:rPr lang="en" sz="1300">
                <a:latin typeface="Arial"/>
                <a:ea typeface="Arial"/>
                <a:cs typeface="Arial"/>
                <a:sym typeface="Arial"/>
              </a:rPr>
              <a:t>Qty in each order</a:t>
            </a:r>
            <a:endParaRPr sz="1300">
              <a:latin typeface="Arial"/>
              <a:ea typeface="Arial"/>
              <a:cs typeface="Arial"/>
              <a:sym typeface="Arial"/>
            </a:endParaRPr>
          </a:p>
          <a:p>
            <a:pPr marL="457200" lvl="0" indent="0" algn="l" rtl="0">
              <a:spcBef>
                <a:spcPts val="1600"/>
              </a:spcBef>
              <a:spcAft>
                <a:spcPts val="1600"/>
              </a:spcAft>
              <a:buNone/>
            </a:pPr>
            <a:endParaRPr sz="1300">
              <a:latin typeface="Arial"/>
              <a:ea typeface="Arial"/>
              <a:cs typeface="Arial"/>
              <a:sym typeface="Arial"/>
            </a:endParaRPr>
          </a:p>
        </p:txBody>
      </p:sp>
      <p:sp>
        <p:nvSpPr>
          <p:cNvPr id="231" name="Google Shape;23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232" name="Google Shape;232;p30"/>
          <p:cNvPicPr preferRelativeResize="0"/>
          <p:nvPr/>
        </p:nvPicPr>
        <p:blipFill rotWithShape="1">
          <a:blip r:embed="rId3">
            <a:alphaModFix/>
          </a:blip>
          <a:srcRect r="59432"/>
          <a:stretch/>
        </p:blipFill>
        <p:spPr>
          <a:xfrm>
            <a:off x="8241724" y="77150"/>
            <a:ext cx="779423" cy="678275"/>
          </a:xfrm>
          <a:prstGeom prst="rect">
            <a:avLst/>
          </a:prstGeom>
          <a:noFill/>
          <a:ln>
            <a:noFill/>
          </a:ln>
        </p:spPr>
      </p:pic>
      <p:grpSp>
        <p:nvGrpSpPr>
          <p:cNvPr id="233" name="Google Shape;233;p30"/>
          <p:cNvGrpSpPr/>
          <p:nvPr/>
        </p:nvGrpSpPr>
        <p:grpSpPr>
          <a:xfrm>
            <a:off x="5369062" y="956697"/>
            <a:ext cx="3122651" cy="1454678"/>
            <a:chOff x="5000462" y="2917997"/>
            <a:chExt cx="3122651" cy="1454678"/>
          </a:xfrm>
        </p:grpSpPr>
        <p:pic>
          <p:nvPicPr>
            <p:cNvPr id="234" name="Google Shape;234;p30"/>
            <p:cNvPicPr preferRelativeResize="0"/>
            <p:nvPr/>
          </p:nvPicPr>
          <p:blipFill>
            <a:blip r:embed="rId4">
              <a:alphaModFix/>
            </a:blip>
            <a:stretch>
              <a:fillRect/>
            </a:stretch>
          </p:blipFill>
          <p:spPr>
            <a:xfrm>
              <a:off x="5000462" y="3058675"/>
              <a:ext cx="3122651" cy="1300858"/>
            </a:xfrm>
            <a:prstGeom prst="rect">
              <a:avLst/>
            </a:prstGeom>
            <a:noFill/>
            <a:ln>
              <a:noFill/>
            </a:ln>
          </p:spPr>
        </p:pic>
        <p:pic>
          <p:nvPicPr>
            <p:cNvPr id="235" name="Google Shape;235;p30"/>
            <p:cNvPicPr preferRelativeResize="0"/>
            <p:nvPr/>
          </p:nvPicPr>
          <p:blipFill>
            <a:blip r:embed="rId5">
              <a:alphaModFix/>
            </a:blip>
            <a:stretch>
              <a:fillRect/>
            </a:stretch>
          </p:blipFill>
          <p:spPr>
            <a:xfrm>
              <a:off x="5319324" y="2917997"/>
              <a:ext cx="851175" cy="892458"/>
            </a:xfrm>
            <a:prstGeom prst="rect">
              <a:avLst/>
            </a:prstGeom>
            <a:noFill/>
            <a:ln>
              <a:noFill/>
            </a:ln>
          </p:spPr>
        </p:pic>
        <p:sp>
          <p:nvSpPr>
            <p:cNvPr id="236" name="Google Shape;236;p30"/>
            <p:cNvSpPr/>
            <p:nvPr/>
          </p:nvSpPr>
          <p:spPr>
            <a:xfrm>
              <a:off x="5210176" y="2974825"/>
              <a:ext cx="947100" cy="892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a:off x="7624950" y="3987775"/>
              <a:ext cx="3723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 name="Google Shape;238;p30"/>
            <p:cNvCxnSpPr>
              <a:stCxn id="236" idx="3"/>
              <a:endCxn id="237" idx="1"/>
            </p:cNvCxnSpPr>
            <p:nvPr/>
          </p:nvCxnSpPr>
          <p:spPr>
            <a:xfrm>
              <a:off x="6157276" y="3421075"/>
              <a:ext cx="1467600" cy="759000"/>
            </a:xfrm>
            <a:prstGeom prst="bentConnector3">
              <a:avLst>
                <a:gd name="adj1" fmla="val 50003"/>
              </a:avLst>
            </a:prstGeom>
            <a:noFill/>
            <a:ln w="9525" cap="flat" cmpd="sng">
              <a:solidFill>
                <a:srgbClr val="FF0000"/>
              </a:solidFill>
              <a:prstDash val="solid"/>
              <a:round/>
              <a:headEnd type="none" w="med" len="med"/>
              <a:tailEnd type="none" w="med" len="med"/>
            </a:ln>
          </p:spPr>
        </p:cxnSp>
      </p:grpSp>
      <p:pic>
        <p:nvPicPr>
          <p:cNvPr id="239" name="Google Shape;239;p30"/>
          <p:cNvPicPr preferRelativeResize="0"/>
          <p:nvPr/>
        </p:nvPicPr>
        <p:blipFill>
          <a:blip r:embed="rId6">
            <a:alphaModFix/>
          </a:blip>
          <a:stretch>
            <a:fillRect/>
          </a:stretch>
        </p:blipFill>
        <p:spPr>
          <a:xfrm>
            <a:off x="5578763" y="2411375"/>
            <a:ext cx="1402625" cy="1766259"/>
          </a:xfrm>
          <a:prstGeom prst="rect">
            <a:avLst/>
          </a:prstGeom>
          <a:noFill/>
          <a:ln>
            <a:noFill/>
          </a:ln>
        </p:spPr>
      </p:pic>
      <p:pic>
        <p:nvPicPr>
          <p:cNvPr id="240" name="Google Shape;240;p30"/>
          <p:cNvPicPr preferRelativeResize="0"/>
          <p:nvPr/>
        </p:nvPicPr>
        <p:blipFill>
          <a:blip r:embed="rId7">
            <a:alphaModFix/>
          </a:blip>
          <a:stretch>
            <a:fillRect/>
          </a:stretch>
        </p:blipFill>
        <p:spPr>
          <a:xfrm>
            <a:off x="7105517" y="2422379"/>
            <a:ext cx="1309016" cy="1766250"/>
          </a:xfrm>
          <a:prstGeom prst="rect">
            <a:avLst/>
          </a:prstGeom>
          <a:noFill/>
          <a:ln>
            <a:noFill/>
          </a:ln>
        </p:spPr>
      </p:pic>
      <p:sp>
        <p:nvSpPr>
          <p:cNvPr id="241" name="Google Shape;241;p30"/>
          <p:cNvSpPr txBox="1"/>
          <p:nvPr/>
        </p:nvSpPr>
        <p:spPr>
          <a:xfrm>
            <a:off x="5915200" y="4199625"/>
            <a:ext cx="2181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Prediction       vs         Actual</a:t>
            </a:r>
            <a:endParaRPr sz="1200"/>
          </a:p>
        </p:txBody>
      </p:sp>
      <p:cxnSp>
        <p:nvCxnSpPr>
          <p:cNvPr id="242" name="Google Shape;242;p30"/>
          <p:cNvCxnSpPr>
            <a:stCxn id="243" idx="1"/>
          </p:cNvCxnSpPr>
          <p:nvPr/>
        </p:nvCxnSpPr>
        <p:spPr>
          <a:xfrm>
            <a:off x="6557825" y="1310800"/>
            <a:ext cx="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249" name="Google Shape;249;p31"/>
          <p:cNvPicPr preferRelativeResize="0"/>
          <p:nvPr/>
        </p:nvPicPr>
        <p:blipFill>
          <a:blip r:embed="rId3">
            <a:alphaModFix/>
          </a:blip>
          <a:stretch>
            <a:fillRect/>
          </a:stretch>
        </p:blipFill>
        <p:spPr>
          <a:xfrm>
            <a:off x="5098950" y="884375"/>
            <a:ext cx="1935750" cy="2496201"/>
          </a:xfrm>
          <a:prstGeom prst="rect">
            <a:avLst/>
          </a:prstGeom>
          <a:noFill/>
          <a:ln>
            <a:noFill/>
          </a:ln>
        </p:spPr>
      </p:pic>
      <p:pic>
        <p:nvPicPr>
          <p:cNvPr id="250" name="Google Shape;250;p31"/>
          <p:cNvPicPr preferRelativeResize="0"/>
          <p:nvPr/>
        </p:nvPicPr>
        <p:blipFill>
          <a:blip r:embed="rId4">
            <a:alphaModFix/>
          </a:blip>
          <a:stretch>
            <a:fillRect/>
          </a:stretch>
        </p:blipFill>
        <p:spPr>
          <a:xfrm>
            <a:off x="7034700" y="924475"/>
            <a:ext cx="1715258" cy="2416000"/>
          </a:xfrm>
          <a:prstGeom prst="rect">
            <a:avLst/>
          </a:prstGeom>
          <a:noFill/>
          <a:ln>
            <a:noFill/>
          </a:ln>
        </p:spPr>
      </p:pic>
      <p:sp>
        <p:nvSpPr>
          <p:cNvPr id="251" name="Google Shape;251;p31"/>
          <p:cNvSpPr txBox="1"/>
          <p:nvPr/>
        </p:nvSpPr>
        <p:spPr>
          <a:xfrm>
            <a:off x="652950" y="3723025"/>
            <a:ext cx="3726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ucida Sans"/>
                <a:ea typeface="Lucida Sans"/>
                <a:cs typeface="Lucida Sans"/>
                <a:sym typeface="Lucida Sans"/>
              </a:rPr>
              <a:t>Various End Users (Employees) put order request info of items and quantities</a:t>
            </a:r>
            <a:endParaRPr>
              <a:latin typeface="Lucida Sans"/>
              <a:ea typeface="Lucida Sans"/>
              <a:cs typeface="Lucida Sans"/>
              <a:sym typeface="Lucida Sans"/>
            </a:endParaRPr>
          </a:p>
          <a:p>
            <a:pPr marL="0" lvl="0" indent="0" algn="l" rtl="0">
              <a:spcBef>
                <a:spcPts val="0"/>
              </a:spcBef>
              <a:spcAft>
                <a:spcPts val="0"/>
              </a:spcAft>
              <a:buNone/>
            </a:pPr>
            <a:endParaRPr>
              <a:latin typeface="Lucida Sans"/>
              <a:ea typeface="Lucida Sans"/>
              <a:cs typeface="Lucida Sans"/>
              <a:sym typeface="Lucida Sans"/>
            </a:endParaRPr>
          </a:p>
        </p:txBody>
      </p:sp>
      <p:sp>
        <p:nvSpPr>
          <p:cNvPr id="252" name="Google Shape;252;p31"/>
          <p:cNvSpPr txBox="1"/>
          <p:nvPr/>
        </p:nvSpPr>
        <p:spPr>
          <a:xfrm>
            <a:off x="5361150" y="3539725"/>
            <a:ext cx="2944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ucida Sans"/>
                <a:ea typeface="Lucida Sans"/>
                <a:cs typeface="Lucida Sans"/>
                <a:sym typeface="Lucida Sans"/>
              </a:rPr>
              <a:t>Utility Buyer (UB) and Contract Administrator(CA) handle the order and contract</a:t>
            </a:r>
            <a:endParaRPr>
              <a:latin typeface="Lucida Sans"/>
              <a:ea typeface="Lucida Sans"/>
              <a:cs typeface="Lucida Sans"/>
              <a:sym typeface="Lucida Sans"/>
            </a:endParaRPr>
          </a:p>
        </p:txBody>
      </p:sp>
      <p:pic>
        <p:nvPicPr>
          <p:cNvPr id="253" name="Google Shape;253;p31"/>
          <p:cNvPicPr preferRelativeResize="0"/>
          <p:nvPr/>
        </p:nvPicPr>
        <p:blipFill rotWithShape="1">
          <a:blip r:embed="rId5">
            <a:alphaModFix/>
          </a:blip>
          <a:srcRect r="44475"/>
          <a:stretch/>
        </p:blipFill>
        <p:spPr>
          <a:xfrm>
            <a:off x="160980" y="1122625"/>
            <a:ext cx="4464367" cy="2496200"/>
          </a:xfrm>
          <a:prstGeom prst="rect">
            <a:avLst/>
          </a:prstGeom>
          <a:noFill/>
          <a:ln>
            <a:noFill/>
          </a:ln>
        </p:spPr>
      </p:pic>
      <p:sp>
        <p:nvSpPr>
          <p:cNvPr id="254" name="Google Shape;254;p31"/>
          <p:cNvSpPr txBox="1">
            <a:spLocks noGrp="1"/>
          </p:cNvSpPr>
          <p:nvPr>
            <p:ph type="title"/>
          </p:nvPr>
        </p:nvSpPr>
        <p:spPr>
          <a:xfrm>
            <a:off x="311700" y="445025"/>
            <a:ext cx="8520600" cy="10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Application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55" name="Google Shape;255;p31"/>
          <p:cNvSpPr/>
          <p:nvPr/>
        </p:nvSpPr>
        <p:spPr>
          <a:xfrm>
            <a:off x="2180725" y="1122625"/>
            <a:ext cx="2807700" cy="1243200"/>
          </a:xfrm>
          <a:prstGeom prst="wedgeEllipseCallout">
            <a:avLst>
              <a:gd name="adj1" fmla="val -57296"/>
              <a:gd name="adj2" fmla="val 4973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6" name="Google Shape;256;p31"/>
          <p:cNvPicPr preferRelativeResize="0"/>
          <p:nvPr/>
        </p:nvPicPr>
        <p:blipFill rotWithShape="1">
          <a:blip r:embed="rId6">
            <a:alphaModFix/>
          </a:blip>
          <a:srcRect l="35782"/>
          <a:stretch/>
        </p:blipFill>
        <p:spPr>
          <a:xfrm>
            <a:off x="2497775" y="1510963"/>
            <a:ext cx="2394349" cy="46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32"/>
          <p:cNvPicPr preferRelativeResize="0"/>
          <p:nvPr/>
        </p:nvPicPr>
        <p:blipFill>
          <a:blip r:embed="rId3">
            <a:alphaModFix/>
          </a:blip>
          <a:stretch>
            <a:fillRect/>
          </a:stretch>
        </p:blipFill>
        <p:spPr>
          <a:xfrm flipH="1">
            <a:off x="5674775" y="3103075"/>
            <a:ext cx="263400" cy="246381"/>
          </a:xfrm>
          <a:prstGeom prst="rect">
            <a:avLst/>
          </a:prstGeom>
          <a:noFill/>
          <a:ln>
            <a:noFill/>
          </a:ln>
        </p:spPr>
      </p:pic>
      <p:sp>
        <p:nvSpPr>
          <p:cNvPr id="262" name="Google Shape;26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263" name="Google Shape;263;p32"/>
          <p:cNvPicPr preferRelativeResize="0"/>
          <p:nvPr/>
        </p:nvPicPr>
        <p:blipFill rotWithShape="1">
          <a:blip r:embed="rId4">
            <a:alphaModFix/>
          </a:blip>
          <a:srcRect r="59432"/>
          <a:stretch/>
        </p:blipFill>
        <p:spPr>
          <a:xfrm>
            <a:off x="8241724" y="77150"/>
            <a:ext cx="779423" cy="678275"/>
          </a:xfrm>
          <a:prstGeom prst="rect">
            <a:avLst/>
          </a:prstGeom>
          <a:noFill/>
          <a:ln>
            <a:noFill/>
          </a:ln>
        </p:spPr>
      </p:pic>
      <p:pic>
        <p:nvPicPr>
          <p:cNvPr id="264" name="Google Shape;264;p32"/>
          <p:cNvPicPr preferRelativeResize="0"/>
          <p:nvPr/>
        </p:nvPicPr>
        <p:blipFill>
          <a:blip r:embed="rId5">
            <a:alphaModFix/>
          </a:blip>
          <a:stretch>
            <a:fillRect/>
          </a:stretch>
        </p:blipFill>
        <p:spPr>
          <a:xfrm>
            <a:off x="387900" y="746743"/>
            <a:ext cx="3728524" cy="466525"/>
          </a:xfrm>
          <a:prstGeom prst="rect">
            <a:avLst/>
          </a:prstGeom>
          <a:noFill/>
          <a:ln>
            <a:noFill/>
          </a:ln>
        </p:spPr>
      </p:pic>
      <p:sp>
        <p:nvSpPr>
          <p:cNvPr id="265" name="Google Shape;265;p32"/>
          <p:cNvSpPr txBox="1"/>
          <p:nvPr/>
        </p:nvSpPr>
        <p:spPr>
          <a:xfrm>
            <a:off x="834275" y="209825"/>
            <a:ext cx="3996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u="sng"/>
              <a:t>CA’s Order Info from User A</a:t>
            </a:r>
            <a:endParaRPr sz="1300" b="1" u="sng"/>
          </a:p>
        </p:txBody>
      </p:sp>
      <p:pic>
        <p:nvPicPr>
          <p:cNvPr id="266" name="Google Shape;266;p32"/>
          <p:cNvPicPr preferRelativeResize="0"/>
          <p:nvPr/>
        </p:nvPicPr>
        <p:blipFill>
          <a:blip r:embed="rId6">
            <a:alphaModFix/>
          </a:blip>
          <a:stretch>
            <a:fillRect/>
          </a:stretch>
        </p:blipFill>
        <p:spPr>
          <a:xfrm>
            <a:off x="387895" y="162234"/>
            <a:ext cx="372275" cy="480092"/>
          </a:xfrm>
          <a:prstGeom prst="rect">
            <a:avLst/>
          </a:prstGeom>
          <a:noFill/>
          <a:ln>
            <a:noFill/>
          </a:ln>
        </p:spPr>
      </p:pic>
      <p:pic>
        <p:nvPicPr>
          <p:cNvPr id="267" name="Google Shape;267;p32"/>
          <p:cNvPicPr preferRelativeResize="0"/>
          <p:nvPr/>
        </p:nvPicPr>
        <p:blipFill rotWithShape="1">
          <a:blip r:embed="rId7">
            <a:alphaModFix/>
          </a:blip>
          <a:srcRect l="17355" t="46680" r="74956" b="2247"/>
          <a:stretch/>
        </p:blipFill>
        <p:spPr>
          <a:xfrm>
            <a:off x="3234297" y="130652"/>
            <a:ext cx="263400" cy="543250"/>
          </a:xfrm>
          <a:prstGeom prst="rect">
            <a:avLst/>
          </a:prstGeom>
          <a:noFill/>
          <a:ln>
            <a:noFill/>
          </a:ln>
        </p:spPr>
      </p:pic>
      <p:pic>
        <p:nvPicPr>
          <p:cNvPr id="268" name="Google Shape;268;p32"/>
          <p:cNvPicPr preferRelativeResize="0"/>
          <p:nvPr/>
        </p:nvPicPr>
        <p:blipFill>
          <a:blip r:embed="rId3">
            <a:alphaModFix/>
          </a:blip>
          <a:stretch>
            <a:fillRect/>
          </a:stretch>
        </p:blipFill>
        <p:spPr>
          <a:xfrm flipH="1">
            <a:off x="360110" y="1629778"/>
            <a:ext cx="427864" cy="400200"/>
          </a:xfrm>
          <a:prstGeom prst="rect">
            <a:avLst/>
          </a:prstGeom>
          <a:noFill/>
          <a:ln>
            <a:noFill/>
          </a:ln>
        </p:spPr>
      </p:pic>
      <p:pic>
        <p:nvPicPr>
          <p:cNvPr id="269" name="Google Shape;269;p32"/>
          <p:cNvPicPr preferRelativeResize="0"/>
          <p:nvPr/>
        </p:nvPicPr>
        <p:blipFill rotWithShape="1">
          <a:blip r:embed="rId7">
            <a:alphaModFix/>
          </a:blip>
          <a:srcRect l="17355" t="46680" r="74956" b="2247"/>
          <a:stretch/>
        </p:blipFill>
        <p:spPr>
          <a:xfrm>
            <a:off x="8457147" y="1516344"/>
            <a:ext cx="237750" cy="432501"/>
          </a:xfrm>
          <a:prstGeom prst="rect">
            <a:avLst/>
          </a:prstGeom>
          <a:noFill/>
          <a:ln>
            <a:noFill/>
          </a:ln>
        </p:spPr>
      </p:pic>
      <p:pic>
        <p:nvPicPr>
          <p:cNvPr id="270" name="Google Shape;270;p32"/>
          <p:cNvPicPr preferRelativeResize="0"/>
          <p:nvPr/>
        </p:nvPicPr>
        <p:blipFill rotWithShape="1">
          <a:blip r:embed="rId7">
            <a:alphaModFix/>
          </a:blip>
          <a:srcRect l="35938" t="45771" r="57237" b="3736"/>
          <a:stretch/>
        </p:blipFill>
        <p:spPr>
          <a:xfrm>
            <a:off x="8482117" y="1945271"/>
            <a:ext cx="187806" cy="380498"/>
          </a:xfrm>
          <a:prstGeom prst="rect">
            <a:avLst/>
          </a:prstGeom>
          <a:noFill/>
          <a:ln>
            <a:noFill/>
          </a:ln>
        </p:spPr>
      </p:pic>
      <p:pic>
        <p:nvPicPr>
          <p:cNvPr id="271" name="Google Shape;271;p32"/>
          <p:cNvPicPr preferRelativeResize="0"/>
          <p:nvPr/>
        </p:nvPicPr>
        <p:blipFill rotWithShape="1">
          <a:blip r:embed="rId7">
            <a:alphaModFix/>
          </a:blip>
          <a:srcRect l="92666" r="509" b="49507"/>
          <a:stretch/>
        </p:blipFill>
        <p:spPr>
          <a:xfrm>
            <a:off x="8482117" y="2344913"/>
            <a:ext cx="187811" cy="380505"/>
          </a:xfrm>
          <a:prstGeom prst="rect">
            <a:avLst/>
          </a:prstGeom>
          <a:noFill/>
          <a:ln>
            <a:noFill/>
          </a:ln>
        </p:spPr>
      </p:pic>
      <p:sp>
        <p:nvSpPr>
          <p:cNvPr id="272" name="Google Shape;272;p32"/>
          <p:cNvSpPr/>
          <p:nvPr/>
        </p:nvSpPr>
        <p:spPr>
          <a:xfrm>
            <a:off x="286050" y="854600"/>
            <a:ext cx="3907200" cy="115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73;p32"/>
          <p:cNvGrpSpPr/>
          <p:nvPr/>
        </p:nvGrpSpPr>
        <p:grpSpPr>
          <a:xfrm>
            <a:off x="1744762" y="1286125"/>
            <a:ext cx="263400" cy="257076"/>
            <a:chOff x="1744762" y="1286125"/>
            <a:chExt cx="263400" cy="257076"/>
          </a:xfrm>
        </p:grpSpPr>
        <p:sp>
          <p:nvSpPr>
            <p:cNvPr id="274" name="Google Shape;274;p32"/>
            <p:cNvSpPr/>
            <p:nvPr/>
          </p:nvSpPr>
          <p:spPr>
            <a:xfrm rot="5400000">
              <a:off x="1803112" y="1227775"/>
              <a:ext cx="146700" cy="263400"/>
            </a:xfrm>
            <a:prstGeom prst="chevron">
              <a:avLst>
                <a:gd name="adj"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p:nvPr/>
          </p:nvSpPr>
          <p:spPr>
            <a:xfrm rot="5400000">
              <a:off x="1803112" y="1338151"/>
              <a:ext cx="146700" cy="263400"/>
            </a:xfrm>
            <a:prstGeom prst="chevron">
              <a:avLst>
                <a:gd name="adj"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Google Shape;276;p32"/>
          <p:cNvSpPr txBox="1"/>
          <p:nvPr/>
        </p:nvSpPr>
        <p:spPr>
          <a:xfrm>
            <a:off x="757100" y="1616050"/>
            <a:ext cx="2990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u="sng"/>
              <a:t>System Predictions for CA/UB</a:t>
            </a:r>
            <a:endParaRPr sz="1300" b="1" u="sng"/>
          </a:p>
        </p:txBody>
      </p:sp>
      <p:grpSp>
        <p:nvGrpSpPr>
          <p:cNvPr id="277" name="Google Shape;277;p32"/>
          <p:cNvGrpSpPr/>
          <p:nvPr/>
        </p:nvGrpSpPr>
        <p:grpSpPr>
          <a:xfrm rot="-5400000">
            <a:off x="4488374" y="3979900"/>
            <a:ext cx="263400" cy="257076"/>
            <a:chOff x="1744762" y="1286125"/>
            <a:chExt cx="263400" cy="257076"/>
          </a:xfrm>
        </p:grpSpPr>
        <p:sp>
          <p:nvSpPr>
            <p:cNvPr id="278" name="Google Shape;278;p32"/>
            <p:cNvSpPr/>
            <p:nvPr/>
          </p:nvSpPr>
          <p:spPr>
            <a:xfrm rot="5400000">
              <a:off x="1803112" y="1227775"/>
              <a:ext cx="146700" cy="263400"/>
            </a:xfrm>
            <a:prstGeom prst="chevron">
              <a:avLst>
                <a:gd name="adj"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2"/>
            <p:cNvSpPr/>
            <p:nvPr/>
          </p:nvSpPr>
          <p:spPr>
            <a:xfrm rot="5400000">
              <a:off x="1803112" y="1338151"/>
              <a:ext cx="146700" cy="263400"/>
            </a:xfrm>
            <a:prstGeom prst="chevron">
              <a:avLst>
                <a:gd name="adj"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32"/>
          <p:cNvGrpSpPr/>
          <p:nvPr/>
        </p:nvGrpSpPr>
        <p:grpSpPr>
          <a:xfrm>
            <a:off x="387897" y="1973925"/>
            <a:ext cx="3950400" cy="1952751"/>
            <a:chOff x="577922" y="2019775"/>
            <a:chExt cx="3950400" cy="1952751"/>
          </a:xfrm>
        </p:grpSpPr>
        <p:grpSp>
          <p:nvGrpSpPr>
            <p:cNvPr id="281" name="Google Shape;281;p32"/>
            <p:cNvGrpSpPr/>
            <p:nvPr/>
          </p:nvGrpSpPr>
          <p:grpSpPr>
            <a:xfrm>
              <a:off x="577922" y="2211538"/>
              <a:ext cx="3950400" cy="1702504"/>
              <a:chOff x="428622" y="1273625"/>
              <a:chExt cx="3950400" cy="1702504"/>
            </a:xfrm>
          </p:grpSpPr>
          <p:sp>
            <p:nvSpPr>
              <p:cNvPr id="282" name="Google Shape;282;p32"/>
              <p:cNvSpPr txBox="1"/>
              <p:nvPr/>
            </p:nvSpPr>
            <p:spPr>
              <a:xfrm>
                <a:off x="428622" y="1273625"/>
                <a:ext cx="39504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BELL-YOKE, 125-POUND WWP, STEEL, ASTM A36-84A</a:t>
                </a:r>
                <a:endParaRPr sz="800"/>
              </a:p>
            </p:txBody>
          </p:sp>
          <p:pic>
            <p:nvPicPr>
              <p:cNvPr id="283" name="Google Shape;283;p32"/>
              <p:cNvPicPr preferRelativeResize="0"/>
              <p:nvPr/>
            </p:nvPicPr>
            <p:blipFill>
              <a:blip r:embed="rId8">
                <a:alphaModFix/>
              </a:blip>
              <a:stretch>
                <a:fillRect/>
              </a:stretch>
            </p:blipFill>
            <p:spPr>
              <a:xfrm>
                <a:off x="463322" y="1645503"/>
                <a:ext cx="3093051" cy="1330625"/>
              </a:xfrm>
              <a:prstGeom prst="rect">
                <a:avLst/>
              </a:prstGeom>
              <a:noFill/>
              <a:ln>
                <a:noFill/>
              </a:ln>
            </p:spPr>
          </p:pic>
        </p:grpSp>
        <p:sp>
          <p:nvSpPr>
            <p:cNvPr id="284" name="Google Shape;284;p32"/>
            <p:cNvSpPr txBox="1"/>
            <p:nvPr/>
          </p:nvSpPr>
          <p:spPr>
            <a:xfrm>
              <a:off x="1280400" y="2019775"/>
              <a:ext cx="20310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t>Item Description</a:t>
              </a:r>
              <a:endParaRPr sz="900" b="1"/>
            </a:p>
          </p:txBody>
        </p:sp>
        <p:sp>
          <p:nvSpPr>
            <p:cNvPr id="285" name="Google Shape;285;p32"/>
            <p:cNvSpPr txBox="1"/>
            <p:nvPr/>
          </p:nvSpPr>
          <p:spPr>
            <a:xfrm>
              <a:off x="3560826" y="2019775"/>
              <a:ext cx="6192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t>P&amp;T?</a:t>
              </a:r>
              <a:endParaRPr sz="900" b="1"/>
            </a:p>
          </p:txBody>
        </p:sp>
        <p:sp>
          <p:nvSpPr>
            <p:cNvPr id="286" name="Google Shape;286;p32"/>
            <p:cNvSpPr txBox="1"/>
            <p:nvPr/>
          </p:nvSpPr>
          <p:spPr>
            <a:xfrm>
              <a:off x="3672197" y="2206875"/>
              <a:ext cx="2634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solidFill>
                    <a:schemeClr val="dk1"/>
                  </a:solidFill>
                </a:rPr>
                <a:t>Y</a:t>
              </a:r>
              <a:endParaRPr sz="800" b="1">
                <a:solidFill>
                  <a:schemeClr val="dk1"/>
                </a:solidFill>
              </a:endParaRPr>
            </a:p>
          </p:txBody>
        </p:sp>
        <p:sp>
          <p:nvSpPr>
            <p:cNvPr id="287" name="Google Shape;287;p32"/>
            <p:cNvSpPr txBox="1"/>
            <p:nvPr/>
          </p:nvSpPr>
          <p:spPr>
            <a:xfrm>
              <a:off x="3672197" y="2534813"/>
              <a:ext cx="263400" cy="26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b="1">
                  <a:solidFill>
                    <a:schemeClr val="dk1"/>
                  </a:solidFill>
                </a:rPr>
                <a:t>Y</a:t>
              </a:r>
              <a:endParaRPr sz="500" b="1">
                <a:solidFill>
                  <a:schemeClr val="dk1"/>
                </a:solidFill>
              </a:endParaRPr>
            </a:p>
          </p:txBody>
        </p:sp>
        <p:sp>
          <p:nvSpPr>
            <p:cNvPr id="288" name="Google Shape;288;p32"/>
            <p:cNvSpPr txBox="1"/>
            <p:nvPr/>
          </p:nvSpPr>
          <p:spPr>
            <a:xfrm>
              <a:off x="3672197" y="2731363"/>
              <a:ext cx="263400" cy="26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b="1">
                  <a:solidFill>
                    <a:schemeClr val="dk1"/>
                  </a:solidFill>
                </a:rPr>
                <a:t>Y</a:t>
              </a:r>
              <a:endParaRPr sz="500" b="1">
                <a:solidFill>
                  <a:schemeClr val="dk1"/>
                </a:solidFill>
              </a:endParaRPr>
            </a:p>
          </p:txBody>
        </p:sp>
        <p:sp>
          <p:nvSpPr>
            <p:cNvPr id="289" name="Google Shape;289;p32"/>
            <p:cNvSpPr txBox="1"/>
            <p:nvPr/>
          </p:nvSpPr>
          <p:spPr>
            <a:xfrm>
              <a:off x="3672197" y="2913363"/>
              <a:ext cx="263400" cy="26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b="1">
                  <a:solidFill>
                    <a:schemeClr val="dk1"/>
                  </a:solidFill>
                </a:rPr>
                <a:t>Y</a:t>
              </a:r>
              <a:endParaRPr sz="500" b="1">
                <a:solidFill>
                  <a:schemeClr val="dk1"/>
                </a:solidFill>
              </a:endParaRPr>
            </a:p>
          </p:txBody>
        </p:sp>
        <p:sp>
          <p:nvSpPr>
            <p:cNvPr id="290" name="Google Shape;290;p32"/>
            <p:cNvSpPr txBox="1"/>
            <p:nvPr/>
          </p:nvSpPr>
          <p:spPr>
            <a:xfrm>
              <a:off x="3672197" y="3109913"/>
              <a:ext cx="263400" cy="26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b="1">
                  <a:solidFill>
                    <a:schemeClr val="dk1"/>
                  </a:solidFill>
                </a:rPr>
                <a:t>Y</a:t>
              </a:r>
              <a:endParaRPr sz="500" b="1">
                <a:solidFill>
                  <a:schemeClr val="dk1"/>
                </a:solidFill>
              </a:endParaRPr>
            </a:p>
          </p:txBody>
        </p:sp>
        <p:sp>
          <p:nvSpPr>
            <p:cNvPr id="291" name="Google Shape;291;p32"/>
            <p:cNvSpPr txBox="1"/>
            <p:nvPr/>
          </p:nvSpPr>
          <p:spPr>
            <a:xfrm>
              <a:off x="3672197" y="3317825"/>
              <a:ext cx="263400" cy="26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b="1">
                  <a:solidFill>
                    <a:schemeClr val="dk1"/>
                  </a:solidFill>
                </a:rPr>
                <a:t>Y</a:t>
              </a:r>
              <a:endParaRPr sz="500" b="1">
                <a:solidFill>
                  <a:schemeClr val="dk1"/>
                </a:solidFill>
              </a:endParaRPr>
            </a:p>
          </p:txBody>
        </p:sp>
        <p:sp>
          <p:nvSpPr>
            <p:cNvPr id="292" name="Google Shape;292;p32"/>
            <p:cNvSpPr txBox="1"/>
            <p:nvPr/>
          </p:nvSpPr>
          <p:spPr>
            <a:xfrm>
              <a:off x="3672197" y="3514375"/>
              <a:ext cx="263400" cy="26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b="1">
                  <a:solidFill>
                    <a:schemeClr val="dk1"/>
                  </a:solidFill>
                </a:rPr>
                <a:t>Y</a:t>
              </a:r>
              <a:endParaRPr sz="500" b="1">
                <a:solidFill>
                  <a:schemeClr val="dk1"/>
                </a:solidFill>
              </a:endParaRPr>
            </a:p>
          </p:txBody>
        </p:sp>
        <p:sp>
          <p:nvSpPr>
            <p:cNvPr id="293" name="Google Shape;293;p32"/>
            <p:cNvSpPr txBox="1"/>
            <p:nvPr/>
          </p:nvSpPr>
          <p:spPr>
            <a:xfrm>
              <a:off x="3672197" y="3710926"/>
              <a:ext cx="263400" cy="26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b="1">
                  <a:solidFill>
                    <a:schemeClr val="dk1"/>
                  </a:solidFill>
                </a:rPr>
                <a:t>Y</a:t>
              </a:r>
              <a:endParaRPr sz="500" b="1">
                <a:solidFill>
                  <a:schemeClr val="dk1"/>
                </a:solidFill>
              </a:endParaRPr>
            </a:p>
          </p:txBody>
        </p:sp>
      </p:grpSp>
      <p:sp>
        <p:nvSpPr>
          <p:cNvPr id="294" name="Google Shape;294;p32"/>
          <p:cNvSpPr txBox="1"/>
          <p:nvPr/>
        </p:nvSpPr>
        <p:spPr>
          <a:xfrm>
            <a:off x="40925" y="3892937"/>
            <a:ext cx="3728400" cy="646500"/>
          </a:xfrm>
          <a:prstGeom prst="rect">
            <a:avLst/>
          </a:prstGeom>
          <a:noFill/>
          <a:ln>
            <a:noFill/>
          </a:ln>
        </p:spPr>
        <p:txBody>
          <a:bodyPr spcFirstLastPara="1" wrap="square" lIns="91425" tIns="91425" rIns="91425" bIns="91425" anchor="t" anchorCtr="0">
            <a:spAutoFit/>
          </a:bodyPr>
          <a:lstStyle/>
          <a:p>
            <a:pPr marL="457200" lvl="0" indent="-114300" algn="l" rtl="0">
              <a:spcBef>
                <a:spcPts val="0"/>
              </a:spcBef>
              <a:spcAft>
                <a:spcPts val="0"/>
              </a:spcAft>
              <a:buSzPts val="900"/>
              <a:buChar char="●"/>
            </a:pPr>
            <a:r>
              <a:rPr lang="en" sz="900"/>
              <a:t>predicts if item should be a P&amp;T order</a:t>
            </a:r>
            <a:endParaRPr sz="900"/>
          </a:p>
          <a:p>
            <a:pPr marL="457200" lvl="0" indent="-114300" algn="l" rtl="0">
              <a:spcBef>
                <a:spcPts val="0"/>
              </a:spcBef>
              <a:spcAft>
                <a:spcPts val="0"/>
              </a:spcAft>
              <a:buSzPts val="900"/>
              <a:buChar char="●"/>
            </a:pPr>
            <a:r>
              <a:rPr lang="en" sz="900"/>
              <a:t>produces a list or related items for UB and CA to consider</a:t>
            </a:r>
            <a:endParaRPr sz="900"/>
          </a:p>
          <a:p>
            <a:pPr marL="0" lvl="0" indent="228600" algn="l" rtl="0">
              <a:spcBef>
                <a:spcPts val="0"/>
              </a:spcBef>
              <a:spcAft>
                <a:spcPts val="0"/>
              </a:spcAft>
              <a:buNone/>
            </a:pPr>
            <a:endParaRPr sz="1200"/>
          </a:p>
        </p:txBody>
      </p:sp>
      <p:pic>
        <p:nvPicPr>
          <p:cNvPr id="295" name="Google Shape;295;p32"/>
          <p:cNvPicPr preferRelativeResize="0"/>
          <p:nvPr/>
        </p:nvPicPr>
        <p:blipFill>
          <a:blip r:embed="rId3">
            <a:alphaModFix/>
          </a:blip>
          <a:stretch>
            <a:fillRect/>
          </a:stretch>
        </p:blipFill>
        <p:spPr>
          <a:xfrm flipH="1">
            <a:off x="162700" y="4018350"/>
            <a:ext cx="263400" cy="246381"/>
          </a:xfrm>
          <a:prstGeom prst="rect">
            <a:avLst/>
          </a:prstGeom>
          <a:noFill/>
          <a:ln>
            <a:noFill/>
          </a:ln>
        </p:spPr>
      </p:pic>
      <p:pic>
        <p:nvPicPr>
          <p:cNvPr id="296" name="Google Shape;296;p32"/>
          <p:cNvPicPr preferRelativeResize="0"/>
          <p:nvPr/>
        </p:nvPicPr>
        <p:blipFill>
          <a:blip r:embed="rId6">
            <a:alphaModFix/>
          </a:blip>
          <a:stretch>
            <a:fillRect/>
          </a:stretch>
        </p:blipFill>
        <p:spPr>
          <a:xfrm>
            <a:off x="3279420" y="1522980"/>
            <a:ext cx="372275" cy="480092"/>
          </a:xfrm>
          <a:prstGeom prst="rect">
            <a:avLst/>
          </a:prstGeom>
          <a:noFill/>
          <a:ln>
            <a:noFill/>
          </a:ln>
        </p:spPr>
      </p:pic>
      <p:pic>
        <p:nvPicPr>
          <p:cNvPr id="297" name="Google Shape;297;p32"/>
          <p:cNvPicPr preferRelativeResize="0"/>
          <p:nvPr/>
        </p:nvPicPr>
        <p:blipFill>
          <a:blip r:embed="rId9">
            <a:alphaModFix/>
          </a:blip>
          <a:stretch>
            <a:fillRect/>
          </a:stretch>
        </p:blipFill>
        <p:spPr>
          <a:xfrm>
            <a:off x="3651700" y="1529784"/>
            <a:ext cx="331188" cy="466499"/>
          </a:xfrm>
          <a:prstGeom prst="rect">
            <a:avLst/>
          </a:prstGeom>
          <a:noFill/>
          <a:ln>
            <a:noFill/>
          </a:ln>
        </p:spPr>
      </p:pic>
      <p:grpSp>
        <p:nvGrpSpPr>
          <p:cNvPr id="298" name="Google Shape;298;p32"/>
          <p:cNvGrpSpPr/>
          <p:nvPr/>
        </p:nvGrpSpPr>
        <p:grpSpPr>
          <a:xfrm>
            <a:off x="5903568" y="3343828"/>
            <a:ext cx="2729821" cy="1242877"/>
            <a:chOff x="5000462" y="2917997"/>
            <a:chExt cx="3122651" cy="1454678"/>
          </a:xfrm>
        </p:grpSpPr>
        <p:pic>
          <p:nvPicPr>
            <p:cNvPr id="299" name="Google Shape;299;p32"/>
            <p:cNvPicPr preferRelativeResize="0"/>
            <p:nvPr/>
          </p:nvPicPr>
          <p:blipFill>
            <a:blip r:embed="rId10">
              <a:alphaModFix/>
            </a:blip>
            <a:stretch>
              <a:fillRect/>
            </a:stretch>
          </p:blipFill>
          <p:spPr>
            <a:xfrm>
              <a:off x="5000462" y="3058675"/>
              <a:ext cx="3122651" cy="1300858"/>
            </a:xfrm>
            <a:prstGeom prst="rect">
              <a:avLst/>
            </a:prstGeom>
            <a:noFill/>
            <a:ln>
              <a:noFill/>
            </a:ln>
          </p:spPr>
        </p:pic>
        <p:pic>
          <p:nvPicPr>
            <p:cNvPr id="300" name="Google Shape;300;p32"/>
            <p:cNvPicPr preferRelativeResize="0"/>
            <p:nvPr/>
          </p:nvPicPr>
          <p:blipFill>
            <a:blip r:embed="rId11">
              <a:alphaModFix/>
            </a:blip>
            <a:stretch>
              <a:fillRect/>
            </a:stretch>
          </p:blipFill>
          <p:spPr>
            <a:xfrm>
              <a:off x="5319324" y="2917997"/>
              <a:ext cx="851175" cy="892458"/>
            </a:xfrm>
            <a:prstGeom prst="rect">
              <a:avLst/>
            </a:prstGeom>
            <a:noFill/>
            <a:ln>
              <a:noFill/>
            </a:ln>
          </p:spPr>
        </p:pic>
        <p:sp>
          <p:nvSpPr>
            <p:cNvPr id="301" name="Google Shape;301;p32"/>
            <p:cNvSpPr/>
            <p:nvPr/>
          </p:nvSpPr>
          <p:spPr>
            <a:xfrm>
              <a:off x="5306213" y="2974825"/>
              <a:ext cx="851100" cy="829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2"/>
            <p:cNvSpPr/>
            <p:nvPr/>
          </p:nvSpPr>
          <p:spPr>
            <a:xfrm>
              <a:off x="7624950" y="3987775"/>
              <a:ext cx="372300" cy="384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3" name="Google Shape;303;p32"/>
            <p:cNvCxnSpPr>
              <a:stCxn id="301" idx="3"/>
              <a:endCxn id="302" idx="1"/>
            </p:cNvCxnSpPr>
            <p:nvPr/>
          </p:nvCxnSpPr>
          <p:spPr>
            <a:xfrm>
              <a:off x="6157313" y="3389575"/>
              <a:ext cx="1467600" cy="790800"/>
            </a:xfrm>
            <a:prstGeom prst="bentConnector3">
              <a:avLst>
                <a:gd name="adj1" fmla="val 50001"/>
              </a:avLst>
            </a:prstGeom>
            <a:noFill/>
            <a:ln w="9525" cap="flat" cmpd="sng">
              <a:solidFill>
                <a:srgbClr val="FF0000"/>
              </a:solidFill>
              <a:prstDash val="solid"/>
              <a:round/>
              <a:headEnd type="none" w="med" len="med"/>
              <a:tailEnd type="none" w="med" len="med"/>
            </a:ln>
          </p:spPr>
        </p:cxnSp>
      </p:grpSp>
      <p:sp>
        <p:nvSpPr>
          <p:cNvPr id="304" name="Google Shape;304;p32"/>
          <p:cNvSpPr txBox="1"/>
          <p:nvPr/>
        </p:nvSpPr>
        <p:spPr>
          <a:xfrm>
            <a:off x="5674776" y="2967725"/>
            <a:ext cx="3606600" cy="646500"/>
          </a:xfrm>
          <a:prstGeom prst="rect">
            <a:avLst/>
          </a:prstGeom>
          <a:noFill/>
          <a:ln>
            <a:noFill/>
          </a:ln>
        </p:spPr>
        <p:txBody>
          <a:bodyPr spcFirstLastPara="1" wrap="square" lIns="91425" tIns="91425" rIns="91425" bIns="91425" anchor="t" anchorCtr="0">
            <a:spAutoFit/>
          </a:bodyPr>
          <a:lstStyle/>
          <a:p>
            <a:pPr marL="457200" lvl="0" indent="-114300" algn="l" rtl="0">
              <a:spcBef>
                <a:spcPts val="0"/>
              </a:spcBef>
              <a:spcAft>
                <a:spcPts val="0"/>
              </a:spcAft>
              <a:buSzPts val="900"/>
              <a:buChar char="●"/>
            </a:pPr>
            <a:r>
              <a:rPr lang="en" sz="900"/>
              <a:t>predicts # of orders in the next 6 months (=4 orders)</a:t>
            </a:r>
            <a:endParaRPr sz="900"/>
          </a:p>
          <a:p>
            <a:pPr marL="457200" lvl="0" indent="-114300" algn="l" rtl="0">
              <a:spcBef>
                <a:spcPts val="0"/>
              </a:spcBef>
              <a:spcAft>
                <a:spcPts val="0"/>
              </a:spcAft>
              <a:buSzPts val="900"/>
              <a:buChar char="●"/>
            </a:pPr>
            <a:r>
              <a:rPr lang="en" sz="900"/>
              <a:t>Predicts item quantities in the next 6 months</a:t>
            </a:r>
            <a:endParaRPr sz="900"/>
          </a:p>
          <a:p>
            <a:pPr marL="0" lvl="0" indent="228600" algn="l" rtl="0">
              <a:spcBef>
                <a:spcPts val="0"/>
              </a:spcBef>
              <a:spcAft>
                <a:spcPts val="0"/>
              </a:spcAft>
              <a:buNone/>
            </a:pPr>
            <a:endParaRPr sz="1200"/>
          </a:p>
        </p:txBody>
      </p:sp>
      <p:grpSp>
        <p:nvGrpSpPr>
          <p:cNvPr id="305" name="Google Shape;305;p32"/>
          <p:cNvGrpSpPr/>
          <p:nvPr/>
        </p:nvGrpSpPr>
        <p:grpSpPr>
          <a:xfrm rot="10800000">
            <a:off x="7035599" y="2710645"/>
            <a:ext cx="263400" cy="257076"/>
            <a:chOff x="1744762" y="1286125"/>
            <a:chExt cx="263400" cy="257076"/>
          </a:xfrm>
        </p:grpSpPr>
        <p:sp>
          <p:nvSpPr>
            <p:cNvPr id="306" name="Google Shape;306;p32"/>
            <p:cNvSpPr/>
            <p:nvPr/>
          </p:nvSpPr>
          <p:spPr>
            <a:xfrm rot="5400000">
              <a:off x="1803112" y="1227775"/>
              <a:ext cx="146700" cy="263400"/>
            </a:xfrm>
            <a:prstGeom prst="chevron">
              <a:avLst>
                <a:gd name="adj"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2"/>
            <p:cNvSpPr/>
            <p:nvPr/>
          </p:nvSpPr>
          <p:spPr>
            <a:xfrm rot="5400000">
              <a:off x="1803112" y="1338151"/>
              <a:ext cx="146700" cy="263400"/>
            </a:xfrm>
            <a:prstGeom prst="chevron">
              <a:avLst>
                <a:gd name="adj" fmla="val 50000"/>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32"/>
          <p:cNvSpPr txBox="1"/>
          <p:nvPr/>
        </p:nvSpPr>
        <p:spPr>
          <a:xfrm>
            <a:off x="5762688" y="324175"/>
            <a:ext cx="2990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u="sng"/>
              <a:t>CA/UB’s Final Decision</a:t>
            </a:r>
            <a:endParaRPr sz="1300" b="1" u="sng"/>
          </a:p>
          <a:p>
            <a:pPr marL="0" lvl="0" indent="0" algn="l" rtl="0">
              <a:spcBef>
                <a:spcPts val="0"/>
              </a:spcBef>
              <a:spcAft>
                <a:spcPts val="0"/>
              </a:spcAft>
              <a:buNone/>
            </a:pPr>
            <a:r>
              <a:rPr lang="en" sz="1300" b="1"/>
              <a:t>(Future ML opportunity)</a:t>
            </a:r>
            <a:endParaRPr sz="1300" b="1"/>
          </a:p>
        </p:txBody>
      </p:sp>
      <p:pic>
        <p:nvPicPr>
          <p:cNvPr id="309" name="Google Shape;309;p32"/>
          <p:cNvPicPr preferRelativeResize="0"/>
          <p:nvPr/>
        </p:nvPicPr>
        <p:blipFill>
          <a:blip r:embed="rId6">
            <a:alphaModFix/>
          </a:blip>
          <a:stretch>
            <a:fillRect/>
          </a:stretch>
        </p:blipFill>
        <p:spPr>
          <a:xfrm>
            <a:off x="5553008" y="1095159"/>
            <a:ext cx="372275" cy="480092"/>
          </a:xfrm>
          <a:prstGeom prst="rect">
            <a:avLst/>
          </a:prstGeom>
          <a:noFill/>
          <a:ln>
            <a:noFill/>
          </a:ln>
        </p:spPr>
      </p:pic>
      <p:pic>
        <p:nvPicPr>
          <p:cNvPr id="310" name="Google Shape;310;p32"/>
          <p:cNvPicPr preferRelativeResize="0"/>
          <p:nvPr/>
        </p:nvPicPr>
        <p:blipFill>
          <a:blip r:embed="rId9">
            <a:alphaModFix/>
          </a:blip>
          <a:stretch>
            <a:fillRect/>
          </a:stretch>
        </p:blipFill>
        <p:spPr>
          <a:xfrm>
            <a:off x="5573538" y="1596625"/>
            <a:ext cx="331188" cy="466499"/>
          </a:xfrm>
          <a:prstGeom prst="rect">
            <a:avLst/>
          </a:prstGeom>
          <a:noFill/>
          <a:ln>
            <a:noFill/>
          </a:ln>
        </p:spPr>
      </p:pic>
      <p:pic>
        <p:nvPicPr>
          <p:cNvPr id="311" name="Google Shape;311;p32"/>
          <p:cNvPicPr preferRelativeResize="0"/>
          <p:nvPr/>
        </p:nvPicPr>
        <p:blipFill>
          <a:blip r:embed="rId12">
            <a:alphaModFix/>
          </a:blip>
          <a:stretch>
            <a:fillRect/>
          </a:stretch>
        </p:blipFill>
        <p:spPr>
          <a:xfrm>
            <a:off x="7641922" y="1514054"/>
            <a:ext cx="720835" cy="1242925"/>
          </a:xfrm>
          <a:prstGeom prst="rect">
            <a:avLst/>
          </a:prstGeom>
          <a:noFill/>
          <a:ln>
            <a:noFill/>
          </a:ln>
        </p:spPr>
      </p:pic>
      <p:cxnSp>
        <p:nvCxnSpPr>
          <p:cNvPr id="312" name="Google Shape;312;p32"/>
          <p:cNvCxnSpPr/>
          <p:nvPr/>
        </p:nvCxnSpPr>
        <p:spPr>
          <a:xfrm>
            <a:off x="6139300" y="1606600"/>
            <a:ext cx="1295100" cy="531000"/>
          </a:xfrm>
          <a:prstGeom prst="bentConnector3">
            <a:avLst>
              <a:gd name="adj1" fmla="val 50000"/>
            </a:avLst>
          </a:prstGeom>
          <a:noFill/>
          <a:ln w="9525" cap="flat" cmpd="sng">
            <a:solidFill>
              <a:schemeClr val="dk2"/>
            </a:solidFill>
            <a:prstDash val="solid"/>
            <a:round/>
            <a:headEnd type="none" w="med" len="med"/>
            <a:tailEnd type="none" w="med" len="med"/>
          </a:ln>
        </p:spPr>
      </p:cxnSp>
      <p:cxnSp>
        <p:nvCxnSpPr>
          <p:cNvPr id="313" name="Google Shape;313;p32"/>
          <p:cNvCxnSpPr/>
          <p:nvPr/>
        </p:nvCxnSpPr>
        <p:spPr>
          <a:xfrm rot="10800000" flipH="1">
            <a:off x="6786900" y="1088550"/>
            <a:ext cx="582900" cy="531000"/>
          </a:xfrm>
          <a:prstGeom prst="bentConnector3">
            <a:avLst>
              <a:gd name="adj1" fmla="val 0"/>
            </a:avLst>
          </a:prstGeom>
          <a:noFill/>
          <a:ln w="9525" cap="flat" cmpd="sng">
            <a:solidFill>
              <a:schemeClr val="dk2"/>
            </a:solidFill>
            <a:prstDash val="solid"/>
            <a:round/>
            <a:headEnd type="none" w="med" len="med"/>
            <a:tailEnd type="none" w="med" len="med"/>
          </a:ln>
        </p:spPr>
      </p:cxnSp>
      <p:sp>
        <p:nvSpPr>
          <p:cNvPr id="314" name="Google Shape;314;p32"/>
          <p:cNvSpPr txBox="1"/>
          <p:nvPr/>
        </p:nvSpPr>
        <p:spPr>
          <a:xfrm>
            <a:off x="6846626" y="1901861"/>
            <a:ext cx="619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b="1"/>
              <a:t>Large P&amp;T</a:t>
            </a:r>
            <a:endParaRPr sz="900" b="1"/>
          </a:p>
        </p:txBody>
      </p:sp>
      <p:sp>
        <p:nvSpPr>
          <p:cNvPr id="315" name="Google Shape;315;p32"/>
          <p:cNvSpPr txBox="1"/>
          <p:nvPr/>
        </p:nvSpPr>
        <p:spPr>
          <a:xfrm>
            <a:off x="6846626" y="854611"/>
            <a:ext cx="619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b="1"/>
              <a:t>Single</a:t>
            </a:r>
            <a:endParaRPr sz="900" b="1"/>
          </a:p>
          <a:p>
            <a:pPr marL="0" lvl="0" indent="0" algn="ctr" rtl="0">
              <a:spcBef>
                <a:spcPts val="0"/>
              </a:spcBef>
              <a:spcAft>
                <a:spcPts val="0"/>
              </a:spcAft>
              <a:buNone/>
            </a:pPr>
            <a:r>
              <a:rPr lang="en" sz="900" b="1"/>
              <a:t>SPOT</a:t>
            </a:r>
            <a:endParaRPr sz="900" b="1"/>
          </a:p>
        </p:txBody>
      </p:sp>
      <p:pic>
        <p:nvPicPr>
          <p:cNvPr id="316" name="Google Shape;316;p32"/>
          <p:cNvPicPr preferRelativeResize="0"/>
          <p:nvPr/>
        </p:nvPicPr>
        <p:blipFill rotWithShape="1">
          <a:blip r:embed="rId7">
            <a:alphaModFix/>
          </a:blip>
          <a:srcRect l="17355" t="46680" r="74956" b="2247"/>
          <a:stretch/>
        </p:blipFill>
        <p:spPr>
          <a:xfrm>
            <a:off x="7731074" y="806914"/>
            <a:ext cx="237750" cy="432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3"/>
          <p:cNvSpPr txBox="1"/>
          <p:nvPr/>
        </p:nvSpPr>
        <p:spPr>
          <a:xfrm rot="-1176835">
            <a:off x="1468812" y="1615040"/>
            <a:ext cx="3158361" cy="40005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E06666"/>
                </a:solidFill>
                <a:latin typeface="Lucida Sans"/>
                <a:ea typeface="Lucida Sans"/>
                <a:cs typeface="Lucida Sans"/>
                <a:sym typeface="Lucida Sans"/>
              </a:rPr>
              <a:t>See disclaimer</a:t>
            </a:r>
            <a:endParaRPr>
              <a:solidFill>
                <a:srgbClr val="E06666"/>
              </a:solidFill>
              <a:latin typeface="Lucida Sans"/>
              <a:ea typeface="Lucida Sans"/>
              <a:cs typeface="Lucida Sans"/>
              <a:sym typeface="Lucida Sans"/>
            </a:endParaRPr>
          </a:p>
        </p:txBody>
      </p:sp>
      <p:sp>
        <p:nvSpPr>
          <p:cNvPr id="322" name="Google Shape;322;p33"/>
          <p:cNvSpPr txBox="1">
            <a:spLocks noGrp="1"/>
          </p:cNvSpPr>
          <p:nvPr>
            <p:ph type="title"/>
          </p:nvPr>
        </p:nvSpPr>
        <p:spPr>
          <a:xfrm>
            <a:off x="231333" y="445025"/>
            <a:ext cx="8520600" cy="10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of Case Savings</a:t>
            </a:r>
            <a:endParaRPr/>
          </a:p>
        </p:txBody>
      </p:sp>
      <p:sp>
        <p:nvSpPr>
          <p:cNvPr id="323" name="Google Shape;323;p33"/>
          <p:cNvSpPr txBox="1">
            <a:spLocks noGrp="1"/>
          </p:cNvSpPr>
          <p:nvPr>
            <p:ph type="body" idx="1"/>
          </p:nvPr>
        </p:nvSpPr>
        <p:spPr>
          <a:xfrm>
            <a:off x="219450" y="1060625"/>
            <a:ext cx="4542000" cy="3602700"/>
          </a:xfrm>
          <a:prstGeom prst="rect">
            <a:avLst/>
          </a:prstGeom>
          <a:effectLst>
            <a:reflection dist="38100" dir="5400000" fadeDir="5400012" sy="-100000" algn="bl" rotWithShape="0"/>
          </a:effectLst>
        </p:spPr>
        <p:txBody>
          <a:bodyPr spcFirstLastPara="1" wrap="square" lIns="91425" tIns="91425" rIns="91425" bIns="0" anchor="t" anchorCtr="0">
            <a:normAutofit lnSpcReduction="10000"/>
          </a:bodyPr>
          <a:lstStyle/>
          <a:p>
            <a:pPr marL="0" lvl="0" indent="0" algn="l" rtl="0">
              <a:spcBef>
                <a:spcPts val="0"/>
              </a:spcBef>
              <a:spcAft>
                <a:spcPts val="0"/>
              </a:spcAft>
              <a:buNone/>
            </a:pPr>
            <a:r>
              <a:rPr lang="en" sz="1200"/>
              <a:t>In this example, a 3 year contract (worth $102k) was placed after 3 different SPOT POs. If we had a P&amp;T contract set-up initially, we would have saved:</a:t>
            </a:r>
            <a:endParaRPr sz="1200"/>
          </a:p>
          <a:p>
            <a:pPr marL="914400" lvl="0" indent="-304800" algn="l" rtl="0">
              <a:spcBef>
                <a:spcPts val="1600"/>
              </a:spcBef>
              <a:spcAft>
                <a:spcPts val="0"/>
              </a:spcAft>
              <a:buSzPts val="1200"/>
              <a:buChar char="●"/>
            </a:pPr>
            <a:r>
              <a:rPr lang="en" sz="1200"/>
              <a:t>Labor Savings = $62,400*</a:t>
            </a:r>
            <a:endParaRPr sz="1200"/>
          </a:p>
          <a:p>
            <a:pPr marL="914400" lvl="0" indent="-304800" algn="l" rtl="0">
              <a:spcBef>
                <a:spcPts val="0"/>
              </a:spcBef>
              <a:spcAft>
                <a:spcPts val="0"/>
              </a:spcAft>
              <a:buSzPts val="1200"/>
              <a:buChar char="●"/>
            </a:pPr>
            <a:r>
              <a:rPr lang="en" sz="1200"/>
              <a:t>Price savings = $7,263* (7%)</a:t>
            </a:r>
            <a:endParaRPr sz="1200"/>
          </a:p>
          <a:p>
            <a:pPr marL="0" lvl="0" indent="457200" algn="l" rtl="0">
              <a:spcBef>
                <a:spcPts val="1600"/>
              </a:spcBef>
              <a:spcAft>
                <a:spcPts val="0"/>
              </a:spcAft>
              <a:buNone/>
            </a:pPr>
            <a:r>
              <a:rPr lang="en" sz="1200"/>
              <a:t>Total savings = $70,063*</a:t>
            </a:r>
            <a:endParaRPr sz="1200"/>
          </a:p>
          <a:p>
            <a:pPr marL="0" lvl="0" indent="0" algn="l" rtl="0">
              <a:spcBef>
                <a:spcPts val="1600"/>
              </a:spcBef>
              <a:spcAft>
                <a:spcPts val="0"/>
              </a:spcAft>
              <a:buNone/>
            </a:pPr>
            <a:endParaRPr sz="800"/>
          </a:p>
          <a:p>
            <a:pPr marL="0" lvl="0" indent="0" algn="l" rtl="0">
              <a:spcBef>
                <a:spcPts val="1600"/>
              </a:spcBef>
              <a:spcAft>
                <a:spcPts val="0"/>
              </a:spcAft>
              <a:buNone/>
            </a:pPr>
            <a:endParaRPr sz="800"/>
          </a:p>
          <a:p>
            <a:pPr marL="0" lvl="0" indent="0" algn="l" rtl="0">
              <a:spcBef>
                <a:spcPts val="1600"/>
              </a:spcBef>
              <a:spcAft>
                <a:spcPts val="0"/>
              </a:spcAft>
              <a:buNone/>
            </a:pPr>
            <a:endParaRPr sz="800"/>
          </a:p>
          <a:p>
            <a:pPr marL="0" lvl="0" indent="0" algn="l" rtl="0">
              <a:spcBef>
                <a:spcPts val="1600"/>
              </a:spcBef>
              <a:spcAft>
                <a:spcPts val="0"/>
              </a:spcAft>
              <a:buNone/>
            </a:pPr>
            <a:endParaRPr sz="800"/>
          </a:p>
          <a:p>
            <a:pPr marL="0" lvl="0" indent="0" algn="l" rtl="0">
              <a:spcBef>
                <a:spcPts val="1600"/>
              </a:spcBef>
              <a:spcAft>
                <a:spcPts val="1600"/>
              </a:spcAft>
              <a:buNone/>
            </a:pPr>
            <a:endParaRPr/>
          </a:p>
        </p:txBody>
      </p:sp>
      <p:sp>
        <p:nvSpPr>
          <p:cNvPr id="324" name="Google Shape;324;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325" name="Google Shape;325;p33"/>
          <p:cNvPicPr preferRelativeResize="0"/>
          <p:nvPr/>
        </p:nvPicPr>
        <p:blipFill>
          <a:blip r:embed="rId3">
            <a:alphaModFix/>
          </a:blip>
          <a:stretch>
            <a:fillRect/>
          </a:stretch>
        </p:blipFill>
        <p:spPr>
          <a:xfrm>
            <a:off x="4893200" y="1170367"/>
            <a:ext cx="3858726" cy="3245308"/>
          </a:xfrm>
          <a:prstGeom prst="rect">
            <a:avLst/>
          </a:prstGeom>
          <a:noFill/>
          <a:ln>
            <a:noFill/>
          </a:ln>
        </p:spPr>
      </p:pic>
      <p:sp>
        <p:nvSpPr>
          <p:cNvPr id="326" name="Google Shape;326;p33"/>
          <p:cNvSpPr txBox="1"/>
          <p:nvPr/>
        </p:nvSpPr>
        <p:spPr>
          <a:xfrm>
            <a:off x="678725" y="2660800"/>
            <a:ext cx="3446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latin typeface="Lucida Sans"/>
                <a:ea typeface="Lucida Sans"/>
                <a:cs typeface="Lucida Sans"/>
                <a:sym typeface="Lucida Sans"/>
              </a:rPr>
              <a:t>*Disclaimer: all costs are estimated for the DMA244 purpose only. It shall not be used to make any inference outside this course.</a:t>
            </a:r>
            <a:endParaRPr>
              <a:solidFill>
                <a:srgbClr val="FF0000"/>
              </a:solidFill>
              <a:latin typeface="Lucida Sans"/>
              <a:ea typeface="Lucida Sans"/>
              <a:cs typeface="Lucida Sans"/>
              <a:sym typeface="Lucid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txBox="1">
            <a:spLocks noGrp="1"/>
          </p:cNvSpPr>
          <p:nvPr>
            <p:ph type="title"/>
          </p:nvPr>
        </p:nvSpPr>
        <p:spPr>
          <a:xfrm>
            <a:off x="311700" y="445025"/>
            <a:ext cx="8520600" cy="10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 and Future Work</a:t>
            </a:r>
            <a:endParaRPr/>
          </a:p>
        </p:txBody>
      </p:sp>
      <p:sp>
        <p:nvSpPr>
          <p:cNvPr id="332" name="Google Shape;332;p34"/>
          <p:cNvSpPr txBox="1">
            <a:spLocks noGrp="1"/>
          </p:cNvSpPr>
          <p:nvPr>
            <p:ph type="body" idx="1"/>
          </p:nvPr>
        </p:nvSpPr>
        <p:spPr>
          <a:xfrm>
            <a:off x="267925" y="1079700"/>
            <a:ext cx="8876100" cy="32607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Factor in other variables to change the scope of analysis: </a:t>
            </a:r>
            <a:endParaRPr sz="1500"/>
          </a:p>
          <a:p>
            <a:pPr marL="914400" lvl="1" indent="-298450" algn="l" rtl="0">
              <a:spcBef>
                <a:spcPts val="0"/>
              </a:spcBef>
              <a:spcAft>
                <a:spcPts val="0"/>
              </a:spcAft>
              <a:buSzPts val="1100"/>
              <a:buChar char="○"/>
            </a:pPr>
            <a:r>
              <a:rPr lang="en" sz="1100"/>
              <a:t>Ex: “Days needed by” column (urgent items)</a:t>
            </a:r>
            <a:endParaRPr sz="1100"/>
          </a:p>
          <a:p>
            <a:pPr marL="457200" lvl="0" indent="-323850" algn="l" rtl="0">
              <a:spcBef>
                <a:spcPts val="0"/>
              </a:spcBef>
              <a:spcAft>
                <a:spcPts val="0"/>
              </a:spcAft>
              <a:buSzPts val="1500"/>
              <a:buChar char="●"/>
            </a:pPr>
            <a:r>
              <a:rPr lang="en" sz="1500"/>
              <a:t>Without time constraint </a:t>
            </a:r>
            <a:endParaRPr sz="1500"/>
          </a:p>
          <a:p>
            <a:pPr marL="914400" lvl="1" indent="-298450" algn="l" rtl="0">
              <a:spcBef>
                <a:spcPts val="0"/>
              </a:spcBef>
              <a:spcAft>
                <a:spcPts val="0"/>
              </a:spcAft>
              <a:buSzPts val="1100"/>
              <a:buChar char="○"/>
            </a:pPr>
            <a:r>
              <a:rPr lang="en" sz="1100"/>
              <a:t>Try GridSearchCV to find multiple optimal parameter values </a:t>
            </a:r>
            <a:endParaRPr sz="1100"/>
          </a:p>
          <a:p>
            <a:pPr marL="914400" lvl="1" indent="-298450" algn="l" rtl="0">
              <a:spcBef>
                <a:spcPts val="0"/>
              </a:spcBef>
              <a:spcAft>
                <a:spcPts val="0"/>
              </a:spcAft>
              <a:buSzPts val="1100"/>
              <a:buChar char="○"/>
            </a:pPr>
            <a:r>
              <a:rPr lang="en" sz="1100"/>
              <a:t>Try boosting and stacking </a:t>
            </a:r>
            <a:endParaRPr sz="1100"/>
          </a:p>
          <a:p>
            <a:pPr marL="457200" lvl="0" indent="-323850" algn="l" rtl="0">
              <a:spcBef>
                <a:spcPts val="0"/>
              </a:spcBef>
              <a:spcAft>
                <a:spcPts val="0"/>
              </a:spcAft>
              <a:buSzPts val="1500"/>
              <a:buChar char="●"/>
            </a:pPr>
            <a:r>
              <a:rPr lang="en" sz="1500"/>
              <a:t>Non-stationary time series data for some items</a:t>
            </a:r>
            <a:endParaRPr sz="1500"/>
          </a:p>
          <a:p>
            <a:pPr marL="457200" lvl="0" indent="-323850" algn="l" rtl="0">
              <a:spcBef>
                <a:spcPts val="0"/>
              </a:spcBef>
              <a:spcAft>
                <a:spcPts val="0"/>
              </a:spcAft>
              <a:buSzPts val="1500"/>
              <a:buChar char="●"/>
            </a:pPr>
            <a:r>
              <a:rPr lang="en" sz="1500"/>
              <a:t>Use full technical documents as a corpus to train the NLP model instead of one line description</a:t>
            </a:r>
            <a:endParaRPr sz="1500"/>
          </a:p>
          <a:p>
            <a:pPr marL="457200" lvl="0" indent="-323850" algn="l" rtl="0">
              <a:spcBef>
                <a:spcPts val="0"/>
              </a:spcBef>
              <a:spcAft>
                <a:spcPts val="0"/>
              </a:spcAft>
              <a:buSzPts val="1500"/>
              <a:buChar char="●"/>
            </a:pPr>
            <a:r>
              <a:rPr lang="en" sz="1500"/>
              <a:t>Use machine learning to automate the last step from slide 18 (final grouping decision)</a:t>
            </a:r>
            <a:endParaRPr sz="1500"/>
          </a:p>
          <a:p>
            <a:pPr marL="457200" lvl="0" indent="-323850" algn="l" rtl="0">
              <a:spcBef>
                <a:spcPts val="0"/>
              </a:spcBef>
              <a:spcAft>
                <a:spcPts val="0"/>
              </a:spcAft>
              <a:buSzPts val="1500"/>
              <a:buChar char="●"/>
            </a:pPr>
            <a:r>
              <a:rPr lang="en" sz="1500"/>
              <a:t>Find a way to generalize and use for other organizations</a:t>
            </a:r>
            <a:endParaRPr sz="1500"/>
          </a:p>
          <a:p>
            <a:pPr marL="457200" lvl="0" indent="-323850" algn="l" rtl="0">
              <a:spcBef>
                <a:spcPts val="0"/>
              </a:spcBef>
              <a:spcAft>
                <a:spcPts val="0"/>
              </a:spcAft>
              <a:buSzPts val="1500"/>
              <a:buChar char="●"/>
            </a:pPr>
            <a:r>
              <a:rPr lang="en" sz="1500"/>
              <a:t>See which metric to optimize to decide which final model to use</a:t>
            </a:r>
            <a:endParaRPr sz="1500"/>
          </a:p>
        </p:txBody>
      </p:sp>
      <p:sp>
        <p:nvSpPr>
          <p:cNvPr id="333" name="Google Shape;333;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334" name="Google Shape;334;p34"/>
          <p:cNvPicPr preferRelativeResize="0"/>
          <p:nvPr/>
        </p:nvPicPr>
        <p:blipFill rotWithShape="1">
          <a:blip r:embed="rId3">
            <a:alphaModFix/>
          </a:blip>
          <a:srcRect r="59432"/>
          <a:stretch/>
        </p:blipFill>
        <p:spPr>
          <a:xfrm>
            <a:off x="8241724" y="77150"/>
            <a:ext cx="779423" cy="678275"/>
          </a:xfrm>
          <a:prstGeom prst="rect">
            <a:avLst/>
          </a:prstGeom>
          <a:noFill/>
          <a:ln>
            <a:noFill/>
          </a:ln>
        </p:spPr>
      </p:pic>
      <p:sp>
        <p:nvSpPr>
          <p:cNvPr id="335" name="Google Shape;335;p34"/>
          <p:cNvSpPr txBox="1"/>
          <p:nvPr/>
        </p:nvSpPr>
        <p:spPr>
          <a:xfrm>
            <a:off x="394800" y="3855675"/>
            <a:ext cx="85968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 sz="1100">
                <a:solidFill>
                  <a:schemeClr val="dk2"/>
                </a:solidFill>
                <a:latin typeface="Lucida Sans"/>
                <a:ea typeface="Lucida Sans"/>
                <a:cs typeface="Lucida Sans"/>
                <a:sym typeface="Lucida Sans"/>
              </a:rPr>
              <a:t>Note: these are opportunities for improvement or further analysis, but do not guarantee an improvement in performance</a:t>
            </a:r>
            <a:endParaRPr>
              <a:latin typeface="Lucida Sans"/>
              <a:ea typeface="Lucida Sans"/>
              <a:cs typeface="Lucida Sans"/>
              <a:sym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457201" y="211322"/>
            <a:ext cx="7464300" cy="857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sz="2800"/>
              <a:t>Introduction</a:t>
            </a:r>
            <a:endParaRPr sz="2800"/>
          </a:p>
        </p:txBody>
      </p:sp>
      <p:sp>
        <p:nvSpPr>
          <p:cNvPr id="95" name="Google Shape;95;p17"/>
          <p:cNvSpPr txBox="1">
            <a:spLocks noGrp="1"/>
          </p:cNvSpPr>
          <p:nvPr>
            <p:ph type="body" idx="1"/>
          </p:nvPr>
        </p:nvSpPr>
        <p:spPr>
          <a:xfrm>
            <a:off x="457200" y="956325"/>
            <a:ext cx="8099700" cy="3205500"/>
          </a:xfrm>
          <a:prstGeom prst="rect">
            <a:avLst/>
          </a:prstGeom>
        </p:spPr>
        <p:txBody>
          <a:bodyPr spcFirstLastPara="1" wrap="square" lIns="91425" tIns="45700" rIns="91425" bIns="45700" anchor="t" anchorCtr="0">
            <a:noAutofit/>
          </a:bodyPr>
          <a:lstStyle/>
          <a:p>
            <a:pPr marL="457200" lvl="0" indent="-317500" algn="l" rtl="0">
              <a:spcBef>
                <a:spcPts val="440"/>
              </a:spcBef>
              <a:spcAft>
                <a:spcPts val="0"/>
              </a:spcAft>
              <a:buClr>
                <a:schemeClr val="dk2"/>
              </a:buClr>
              <a:buSzPts val="1400"/>
              <a:buChar char="●"/>
            </a:pPr>
            <a:r>
              <a:rPr lang="en"/>
              <a:t>Los Angeles Department of Water and Power (LADWP) is the nation’s largest municipal utility company serves  more than four million residents and local businesses in the City of Los Angeles.</a:t>
            </a:r>
            <a:endParaRPr/>
          </a:p>
          <a:p>
            <a:pPr marL="457200" lvl="0" indent="-317500" algn="l" rtl="0">
              <a:spcBef>
                <a:spcPts val="0"/>
              </a:spcBef>
              <a:spcAft>
                <a:spcPts val="0"/>
              </a:spcAft>
              <a:buClr>
                <a:schemeClr val="dk2"/>
              </a:buClr>
              <a:buSzPts val="1400"/>
              <a:buFont typeface="Roboto"/>
              <a:buChar char="●"/>
            </a:pPr>
            <a:r>
              <a:rPr lang="en"/>
              <a:t>$756 million worth of requisition of equipment, tools, and services annually</a:t>
            </a:r>
            <a:endParaRPr/>
          </a:p>
          <a:p>
            <a:pPr marL="457200" lvl="0" indent="-317500" algn="l" rtl="0">
              <a:spcBef>
                <a:spcPts val="0"/>
              </a:spcBef>
              <a:spcAft>
                <a:spcPts val="0"/>
              </a:spcAft>
              <a:buClr>
                <a:schemeClr val="dk2"/>
              </a:buClr>
              <a:buSzPts val="1400"/>
              <a:buFont typeface="Roboto"/>
              <a:buChar char="●"/>
            </a:pPr>
            <a:r>
              <a:rPr lang="en"/>
              <a:t>Typical procurement process </a:t>
            </a:r>
            <a:endParaRPr>
              <a:solidFill>
                <a:srgbClr val="4D5156"/>
              </a:solidFill>
              <a:highlight>
                <a:srgbClr val="FFFFFF"/>
              </a:highlight>
              <a:latin typeface="Roboto"/>
              <a:ea typeface="Roboto"/>
              <a:cs typeface="Roboto"/>
              <a:sym typeface="Roboto"/>
            </a:endParaRPr>
          </a:p>
        </p:txBody>
      </p:sp>
      <p:sp>
        <p:nvSpPr>
          <p:cNvPr id="96" name="Google Shape;96;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dk2"/>
                </a:solidFill>
              </a:rPr>
              <a:t>2</a:t>
            </a:fld>
            <a:endParaRPr>
              <a:solidFill>
                <a:schemeClr val="dk2"/>
              </a:solidFill>
            </a:endParaRPr>
          </a:p>
        </p:txBody>
      </p:sp>
      <p:sp>
        <p:nvSpPr>
          <p:cNvPr id="97" name="Google Shape;97;p17"/>
          <p:cNvSpPr txBox="1"/>
          <p:nvPr/>
        </p:nvSpPr>
        <p:spPr>
          <a:xfrm>
            <a:off x="5773600" y="260400"/>
            <a:ext cx="228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ucida Sans"/>
              <a:ea typeface="Lucida Sans"/>
              <a:cs typeface="Lucida Sans"/>
              <a:sym typeface="Lucida Sans"/>
            </a:endParaRPr>
          </a:p>
        </p:txBody>
      </p:sp>
      <p:pic>
        <p:nvPicPr>
          <p:cNvPr id="98" name="Google Shape;98;p17"/>
          <p:cNvPicPr preferRelativeResize="0"/>
          <p:nvPr/>
        </p:nvPicPr>
        <p:blipFill>
          <a:blip r:embed="rId3">
            <a:alphaModFix/>
          </a:blip>
          <a:stretch>
            <a:fillRect/>
          </a:stretch>
        </p:blipFill>
        <p:spPr>
          <a:xfrm>
            <a:off x="971138" y="2381078"/>
            <a:ext cx="7071825" cy="1286750"/>
          </a:xfrm>
          <a:prstGeom prst="rect">
            <a:avLst/>
          </a:prstGeom>
          <a:noFill/>
          <a:ln>
            <a:noFill/>
          </a:ln>
        </p:spPr>
      </p:pic>
      <p:pic>
        <p:nvPicPr>
          <p:cNvPr id="99" name="Google Shape;99;p17"/>
          <p:cNvPicPr preferRelativeResize="0"/>
          <p:nvPr/>
        </p:nvPicPr>
        <p:blipFill rotWithShape="1">
          <a:blip r:embed="rId4">
            <a:alphaModFix/>
          </a:blip>
          <a:srcRect r="59432"/>
          <a:stretch/>
        </p:blipFill>
        <p:spPr>
          <a:xfrm>
            <a:off x="8241724" y="77150"/>
            <a:ext cx="779423" cy="678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5"/>
          <p:cNvSpPr txBox="1">
            <a:spLocks noGrp="1"/>
          </p:cNvSpPr>
          <p:nvPr>
            <p:ph type="body" idx="1"/>
          </p:nvPr>
        </p:nvSpPr>
        <p:spPr>
          <a:xfrm>
            <a:off x="311700" y="1461725"/>
            <a:ext cx="8520600" cy="280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t>In the subset data* we studied, there are a total of 8,964 items in 3,462 SPOT orders ($95 milion worth) qualify for P&amp;T contract. With 90% TPR, our model would have been able to avoid 3,116 SPOT purchases, resulting in labor savings of </a:t>
            </a:r>
            <a:r>
              <a:rPr lang="en" sz="1500">
                <a:solidFill>
                  <a:schemeClr val="accent5"/>
                </a:solidFill>
              </a:rPr>
              <a:t>$18*-$34* million</a:t>
            </a:r>
            <a:r>
              <a:rPr lang="en" sz="1500"/>
              <a:t> (dependent on the # of sequential SPOT orders)</a:t>
            </a:r>
            <a:r>
              <a:rPr lang="en" sz="1500">
                <a:solidFill>
                  <a:schemeClr val="accent5"/>
                </a:solidFill>
              </a:rPr>
              <a:t> </a:t>
            </a:r>
            <a:r>
              <a:rPr lang="en" sz="1500"/>
              <a:t>and a price saving of </a:t>
            </a:r>
            <a:r>
              <a:rPr lang="en" sz="1500">
                <a:solidFill>
                  <a:schemeClr val="accent5"/>
                </a:solidFill>
              </a:rPr>
              <a:t>$6* million</a:t>
            </a:r>
            <a:r>
              <a:rPr lang="en" sz="1500"/>
              <a:t>.   </a:t>
            </a:r>
            <a:endParaRPr sz="1500"/>
          </a:p>
          <a:p>
            <a:pPr marL="0" lvl="0" indent="0" algn="l" rtl="0">
              <a:spcBef>
                <a:spcPts val="1600"/>
              </a:spcBef>
              <a:spcAft>
                <a:spcPts val="1600"/>
              </a:spcAft>
              <a:buClr>
                <a:schemeClr val="dk1"/>
              </a:buClr>
              <a:buSzPts val="1100"/>
              <a:buFont typeface="Arial"/>
              <a:buNone/>
            </a:pPr>
            <a:r>
              <a:rPr lang="en" sz="1500"/>
              <a:t>* approximately 50% of past 5 years</a:t>
            </a:r>
            <a:endParaRPr sz="2500"/>
          </a:p>
        </p:txBody>
      </p:sp>
      <p:sp>
        <p:nvSpPr>
          <p:cNvPr id="341" name="Google Shape;341;p35"/>
          <p:cNvSpPr txBox="1"/>
          <p:nvPr/>
        </p:nvSpPr>
        <p:spPr>
          <a:xfrm rot="-1300114">
            <a:off x="6201817" y="2004529"/>
            <a:ext cx="2018217" cy="4002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EA9999"/>
                </a:solidFill>
                <a:latin typeface="Lucida Sans"/>
                <a:ea typeface="Lucida Sans"/>
                <a:cs typeface="Lucida Sans"/>
                <a:sym typeface="Lucida Sans"/>
              </a:rPr>
              <a:t>see disclaimer</a:t>
            </a:r>
            <a:endParaRPr>
              <a:solidFill>
                <a:srgbClr val="EA9999"/>
              </a:solidFill>
              <a:latin typeface="Lucida Sans"/>
              <a:ea typeface="Lucida Sans"/>
              <a:cs typeface="Lucida Sans"/>
              <a:sym typeface="Lucida Sans"/>
            </a:endParaRPr>
          </a:p>
        </p:txBody>
      </p:sp>
      <p:sp>
        <p:nvSpPr>
          <p:cNvPr id="342" name="Google Shape;342;p35"/>
          <p:cNvSpPr txBox="1">
            <a:spLocks noGrp="1"/>
          </p:cNvSpPr>
          <p:nvPr>
            <p:ph type="title"/>
          </p:nvPr>
        </p:nvSpPr>
        <p:spPr>
          <a:xfrm>
            <a:off x="311700" y="445025"/>
            <a:ext cx="8520600" cy="10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Impact</a:t>
            </a:r>
            <a:endParaRPr/>
          </a:p>
        </p:txBody>
      </p:sp>
      <p:sp>
        <p:nvSpPr>
          <p:cNvPr id="343" name="Google Shape;34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344" name="Google Shape;344;p35"/>
          <p:cNvSpPr txBox="1"/>
          <p:nvPr/>
        </p:nvSpPr>
        <p:spPr>
          <a:xfrm>
            <a:off x="4693150" y="2708975"/>
            <a:ext cx="3446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latin typeface="Lucida Sans"/>
                <a:ea typeface="Lucida Sans"/>
                <a:cs typeface="Lucida Sans"/>
                <a:sym typeface="Lucida Sans"/>
              </a:rPr>
              <a:t>*Disclaimer: All costs are estimated for the DMA244 purpose only. It shall not be used to make any inference outside this course.</a:t>
            </a:r>
            <a:endParaRPr>
              <a:solidFill>
                <a:srgbClr val="FF0000"/>
              </a:solidFill>
              <a:latin typeface="Lucida Sans"/>
              <a:ea typeface="Lucida Sans"/>
              <a:cs typeface="Lucida Sans"/>
              <a:sym typeface="Lucid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6"/>
          <p:cNvSpPr txBox="1">
            <a:spLocks noGrp="1"/>
          </p:cNvSpPr>
          <p:nvPr>
            <p:ph type="body" idx="1"/>
          </p:nvPr>
        </p:nvSpPr>
        <p:spPr>
          <a:xfrm>
            <a:off x="311700" y="1762125"/>
            <a:ext cx="8520600" cy="280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5000" b="1"/>
              <a:t>Thank you!</a:t>
            </a:r>
            <a:endParaRPr sz="5000" b="1"/>
          </a:p>
        </p:txBody>
      </p:sp>
      <p:sp>
        <p:nvSpPr>
          <p:cNvPr id="350" name="Google Shape;35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05" name="Google Shape;105;p18"/>
          <p:cNvSpPr txBox="1"/>
          <p:nvPr/>
        </p:nvSpPr>
        <p:spPr>
          <a:xfrm>
            <a:off x="475375" y="755425"/>
            <a:ext cx="8271300" cy="371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a:solidFill>
                  <a:schemeClr val="dk2"/>
                </a:solidFill>
                <a:latin typeface="Lucida Sans"/>
                <a:ea typeface="Lucida Sans"/>
                <a:cs typeface="Lucida Sans"/>
                <a:sym typeface="Lucida Sans"/>
              </a:rPr>
              <a:t>Two Types Ordering Mechanisms:</a:t>
            </a:r>
            <a:endParaRPr sz="1600" b="1">
              <a:solidFill>
                <a:schemeClr val="dk2"/>
              </a:solidFill>
              <a:latin typeface="Lucida Sans"/>
              <a:ea typeface="Lucida Sans"/>
              <a:cs typeface="Lucida Sans"/>
              <a:sym typeface="Lucida Sans"/>
            </a:endParaRPr>
          </a:p>
          <a:p>
            <a:pPr marL="457200" lvl="0" indent="-304800" algn="l" rtl="0">
              <a:lnSpc>
                <a:spcPct val="115000"/>
              </a:lnSpc>
              <a:spcBef>
                <a:spcPts val="0"/>
              </a:spcBef>
              <a:spcAft>
                <a:spcPts val="0"/>
              </a:spcAft>
              <a:buClr>
                <a:schemeClr val="dk2"/>
              </a:buClr>
              <a:buSzPts val="1200"/>
              <a:buFont typeface="Lucida Sans"/>
              <a:buChar char="●"/>
            </a:pPr>
            <a:r>
              <a:rPr lang="en" sz="1200">
                <a:solidFill>
                  <a:schemeClr val="dk2"/>
                </a:solidFill>
                <a:latin typeface="Lucida Sans"/>
                <a:ea typeface="Lucida Sans"/>
                <a:cs typeface="Lucida Sans"/>
                <a:sym typeface="Lucida Sans"/>
              </a:rPr>
              <a:t>Single Purchase Orders(Spot POs):</a:t>
            </a:r>
            <a:endParaRPr sz="1200">
              <a:solidFill>
                <a:schemeClr val="dk2"/>
              </a:solidFill>
              <a:latin typeface="Lucida Sans"/>
              <a:ea typeface="Lucida Sans"/>
              <a:cs typeface="Lucida Sans"/>
              <a:sym typeface="Lucida Sans"/>
            </a:endParaRPr>
          </a:p>
          <a:p>
            <a:pPr marL="914400" lvl="1" indent="-304800" algn="l" rtl="0">
              <a:lnSpc>
                <a:spcPct val="115000"/>
              </a:lnSpc>
              <a:spcBef>
                <a:spcPts val="0"/>
              </a:spcBef>
              <a:spcAft>
                <a:spcPts val="0"/>
              </a:spcAft>
              <a:buClr>
                <a:schemeClr val="dk2"/>
              </a:buClr>
              <a:buSzPts val="1200"/>
              <a:buFont typeface="Lucida Sans"/>
              <a:buChar char="○"/>
            </a:pPr>
            <a:r>
              <a:rPr lang="en" sz="1200">
                <a:solidFill>
                  <a:schemeClr val="dk2"/>
                </a:solidFill>
                <a:latin typeface="Lucida Sans"/>
                <a:ea typeface="Lucida Sans"/>
                <a:cs typeface="Lucida Sans"/>
                <a:sym typeface="Lucida Sans"/>
              </a:rPr>
              <a:t>Less process time and less paperwork</a:t>
            </a:r>
            <a:endParaRPr sz="1200">
              <a:solidFill>
                <a:schemeClr val="dk2"/>
              </a:solidFill>
              <a:latin typeface="Lucida Sans"/>
              <a:ea typeface="Lucida Sans"/>
              <a:cs typeface="Lucida Sans"/>
              <a:sym typeface="Lucida Sans"/>
            </a:endParaRPr>
          </a:p>
          <a:p>
            <a:pPr marL="457200" lvl="0" indent="-304800" algn="l" rtl="0">
              <a:lnSpc>
                <a:spcPct val="115000"/>
              </a:lnSpc>
              <a:spcBef>
                <a:spcPts val="0"/>
              </a:spcBef>
              <a:spcAft>
                <a:spcPts val="0"/>
              </a:spcAft>
              <a:buClr>
                <a:schemeClr val="dk2"/>
              </a:buClr>
              <a:buSzPts val="1200"/>
              <a:buFont typeface="Lucida Sans"/>
              <a:buChar char="●"/>
            </a:pPr>
            <a:r>
              <a:rPr lang="en" sz="1200">
                <a:solidFill>
                  <a:schemeClr val="dk2"/>
                </a:solidFill>
                <a:latin typeface="Lucida Sans"/>
                <a:ea typeface="Lucida Sans"/>
                <a:cs typeface="Lucida Sans"/>
                <a:sym typeface="Lucida Sans"/>
              </a:rPr>
              <a:t>Price and Time(P&amp;T) contracts:</a:t>
            </a:r>
            <a:endParaRPr sz="1200">
              <a:solidFill>
                <a:schemeClr val="dk2"/>
              </a:solidFill>
              <a:latin typeface="Lucida Sans"/>
              <a:ea typeface="Lucida Sans"/>
              <a:cs typeface="Lucida Sans"/>
              <a:sym typeface="Lucida Sans"/>
            </a:endParaRPr>
          </a:p>
          <a:p>
            <a:pPr marL="914400" lvl="1" indent="-304800" algn="l" rtl="0">
              <a:lnSpc>
                <a:spcPct val="115000"/>
              </a:lnSpc>
              <a:spcBef>
                <a:spcPts val="0"/>
              </a:spcBef>
              <a:spcAft>
                <a:spcPts val="0"/>
              </a:spcAft>
              <a:buClr>
                <a:schemeClr val="dk2"/>
              </a:buClr>
              <a:buSzPts val="1200"/>
              <a:buFont typeface="Lucida Sans"/>
              <a:buChar char="○"/>
            </a:pPr>
            <a:r>
              <a:rPr lang="en" sz="1200">
                <a:solidFill>
                  <a:schemeClr val="dk2"/>
                </a:solidFill>
                <a:latin typeface="Lucida Sans"/>
                <a:ea typeface="Lucida Sans"/>
                <a:cs typeface="Lucida Sans"/>
                <a:sym typeface="Lucida Sans"/>
              </a:rPr>
              <a:t>Bulk umbrella contract</a:t>
            </a:r>
            <a:endParaRPr sz="1200">
              <a:solidFill>
                <a:schemeClr val="dk2"/>
              </a:solidFill>
              <a:latin typeface="Lucida Sans"/>
              <a:ea typeface="Lucida Sans"/>
              <a:cs typeface="Lucida Sans"/>
              <a:sym typeface="Lucida Sans"/>
            </a:endParaRPr>
          </a:p>
          <a:p>
            <a:pPr marL="914400" lvl="1" indent="-304800" algn="l" rtl="0">
              <a:lnSpc>
                <a:spcPct val="115000"/>
              </a:lnSpc>
              <a:spcBef>
                <a:spcPts val="0"/>
              </a:spcBef>
              <a:spcAft>
                <a:spcPts val="0"/>
              </a:spcAft>
              <a:buClr>
                <a:schemeClr val="dk2"/>
              </a:buClr>
              <a:buSzPts val="1200"/>
              <a:buFont typeface="Lucida Sans"/>
              <a:buChar char="○"/>
            </a:pPr>
            <a:r>
              <a:rPr lang="en" sz="1200">
                <a:solidFill>
                  <a:schemeClr val="dk2"/>
                </a:solidFill>
                <a:latin typeface="Lucida Sans"/>
                <a:ea typeface="Lucida Sans"/>
                <a:cs typeface="Lucida Sans"/>
                <a:sym typeface="Lucida Sans"/>
              </a:rPr>
              <a:t>Only required to prepare for one bid invitation in 3-5 years</a:t>
            </a:r>
            <a:endParaRPr sz="1200">
              <a:solidFill>
                <a:schemeClr val="dk2"/>
              </a:solidFill>
              <a:latin typeface="Lucida Sans"/>
              <a:ea typeface="Lucida Sans"/>
              <a:cs typeface="Lucida Sans"/>
              <a:sym typeface="Lucida Sans"/>
            </a:endParaRPr>
          </a:p>
          <a:p>
            <a:pPr marL="914400" lvl="1" indent="-304800" algn="l" rtl="0">
              <a:lnSpc>
                <a:spcPct val="115000"/>
              </a:lnSpc>
              <a:spcBef>
                <a:spcPts val="0"/>
              </a:spcBef>
              <a:spcAft>
                <a:spcPts val="0"/>
              </a:spcAft>
              <a:buClr>
                <a:schemeClr val="dk2"/>
              </a:buClr>
              <a:buSzPts val="1200"/>
              <a:buFont typeface="Lucida Sans"/>
              <a:buChar char="○"/>
            </a:pPr>
            <a:r>
              <a:rPr lang="en" sz="1200">
                <a:solidFill>
                  <a:schemeClr val="dk2"/>
                </a:solidFill>
                <a:latin typeface="Lucida Sans"/>
                <a:ea typeface="Lucida Sans"/>
                <a:cs typeface="Lucida Sans"/>
                <a:sym typeface="Lucida Sans"/>
              </a:rPr>
              <a:t>Order individual items as needed</a:t>
            </a:r>
            <a:endParaRPr sz="1200">
              <a:solidFill>
                <a:schemeClr val="dk2"/>
              </a:solidFill>
              <a:latin typeface="Lucida Sans"/>
              <a:ea typeface="Lucida Sans"/>
              <a:cs typeface="Lucida Sans"/>
              <a:sym typeface="Lucida Sans"/>
            </a:endParaRPr>
          </a:p>
          <a:p>
            <a:pPr marL="914400" lvl="1" indent="-304800" algn="l" rtl="0">
              <a:lnSpc>
                <a:spcPct val="115000"/>
              </a:lnSpc>
              <a:spcBef>
                <a:spcPts val="0"/>
              </a:spcBef>
              <a:spcAft>
                <a:spcPts val="0"/>
              </a:spcAft>
              <a:buClr>
                <a:schemeClr val="dk2"/>
              </a:buClr>
              <a:buSzPts val="1200"/>
              <a:buFont typeface="Lucida Sans"/>
              <a:buChar char="○"/>
            </a:pPr>
            <a:r>
              <a:rPr lang="en" sz="1200">
                <a:solidFill>
                  <a:schemeClr val="dk2"/>
                </a:solidFill>
                <a:latin typeface="Lucida Sans"/>
                <a:ea typeface="Lucida Sans"/>
                <a:cs typeface="Lucida Sans"/>
                <a:sym typeface="Lucida Sans"/>
              </a:rPr>
              <a:t>Better and stable pricing</a:t>
            </a:r>
            <a:endParaRPr sz="1200">
              <a:solidFill>
                <a:schemeClr val="dk2"/>
              </a:solidFill>
              <a:latin typeface="Lucida Sans"/>
              <a:ea typeface="Lucida Sans"/>
              <a:cs typeface="Lucida Sans"/>
              <a:sym typeface="Lucida Sans"/>
            </a:endParaRPr>
          </a:p>
          <a:p>
            <a:pPr marL="914400" lvl="1" indent="-304800" algn="l" rtl="0">
              <a:lnSpc>
                <a:spcPct val="115000"/>
              </a:lnSpc>
              <a:spcBef>
                <a:spcPts val="0"/>
              </a:spcBef>
              <a:spcAft>
                <a:spcPts val="0"/>
              </a:spcAft>
              <a:buClr>
                <a:schemeClr val="dk2"/>
              </a:buClr>
              <a:buSzPts val="1200"/>
              <a:buFont typeface="Lucida Sans"/>
              <a:buChar char="○"/>
            </a:pPr>
            <a:r>
              <a:rPr lang="en" sz="1200">
                <a:solidFill>
                  <a:schemeClr val="dk2"/>
                </a:solidFill>
                <a:latin typeface="Lucida Sans"/>
                <a:ea typeface="Lucida Sans"/>
                <a:cs typeface="Lucida Sans"/>
                <a:sym typeface="Lucida Sans"/>
              </a:rPr>
              <a:t>More reliable supplies</a:t>
            </a:r>
            <a:endParaRPr sz="1200">
              <a:solidFill>
                <a:schemeClr val="dk2"/>
              </a:solidFill>
              <a:latin typeface="Lucida Sans"/>
              <a:ea typeface="Lucida Sans"/>
              <a:cs typeface="Lucida Sans"/>
              <a:sym typeface="Lucida Sans"/>
            </a:endParaRPr>
          </a:p>
          <a:p>
            <a:pPr marL="914400" lvl="0" indent="0" algn="l" rtl="0">
              <a:lnSpc>
                <a:spcPct val="50000"/>
              </a:lnSpc>
              <a:spcBef>
                <a:spcPts val="0"/>
              </a:spcBef>
              <a:spcAft>
                <a:spcPts val="0"/>
              </a:spcAft>
              <a:buNone/>
            </a:pPr>
            <a:endParaRPr sz="1300">
              <a:solidFill>
                <a:schemeClr val="dk2"/>
              </a:solidFill>
              <a:latin typeface="Lucida Sans"/>
              <a:ea typeface="Lucida Sans"/>
              <a:cs typeface="Lucida Sans"/>
              <a:sym typeface="Lucida Sans"/>
            </a:endParaRPr>
          </a:p>
          <a:p>
            <a:pPr marL="0" lvl="0" indent="0" algn="l" rtl="0">
              <a:spcBef>
                <a:spcPts val="0"/>
              </a:spcBef>
              <a:spcAft>
                <a:spcPts val="0"/>
              </a:spcAft>
              <a:buNone/>
            </a:pPr>
            <a:r>
              <a:rPr lang="en" sz="1600" b="1">
                <a:solidFill>
                  <a:schemeClr val="dk2"/>
                </a:solidFill>
                <a:latin typeface="Lucida Sans"/>
                <a:ea typeface="Lucida Sans"/>
                <a:cs typeface="Lucida Sans"/>
                <a:sym typeface="Lucida Sans"/>
              </a:rPr>
              <a:t>Problem: </a:t>
            </a:r>
            <a:r>
              <a:rPr lang="en" sz="1200">
                <a:solidFill>
                  <a:schemeClr val="dk2"/>
                </a:solidFill>
                <a:latin typeface="Lucida Sans"/>
                <a:ea typeface="Lucida Sans"/>
                <a:cs typeface="Lucida Sans"/>
                <a:sym typeface="Lucida Sans"/>
              </a:rPr>
              <a:t>Find a way to optimize the supply chain to save processing time and money</a:t>
            </a:r>
            <a:endParaRPr sz="1200">
              <a:solidFill>
                <a:schemeClr val="dk2"/>
              </a:solidFill>
              <a:latin typeface="Lucida Sans"/>
              <a:ea typeface="Lucida Sans"/>
              <a:cs typeface="Lucida Sans"/>
              <a:sym typeface="Lucida Sans"/>
            </a:endParaRPr>
          </a:p>
          <a:p>
            <a:pPr marL="0" lvl="0" indent="0" algn="l" rtl="0">
              <a:lnSpc>
                <a:spcPct val="50000"/>
              </a:lnSpc>
              <a:spcBef>
                <a:spcPts val="0"/>
              </a:spcBef>
              <a:spcAft>
                <a:spcPts val="0"/>
              </a:spcAft>
              <a:buNone/>
            </a:pPr>
            <a:endParaRPr sz="1300">
              <a:solidFill>
                <a:schemeClr val="dk2"/>
              </a:solidFill>
              <a:latin typeface="Lucida Sans"/>
              <a:ea typeface="Lucida Sans"/>
              <a:cs typeface="Lucida Sans"/>
              <a:sym typeface="Lucida Sans"/>
            </a:endParaRPr>
          </a:p>
          <a:p>
            <a:pPr marL="0" lvl="0" indent="0" algn="l" rtl="0">
              <a:lnSpc>
                <a:spcPct val="115000"/>
              </a:lnSpc>
              <a:spcBef>
                <a:spcPts val="0"/>
              </a:spcBef>
              <a:spcAft>
                <a:spcPts val="0"/>
              </a:spcAft>
              <a:buNone/>
            </a:pPr>
            <a:r>
              <a:rPr lang="en" sz="1600" b="1">
                <a:solidFill>
                  <a:schemeClr val="dk2"/>
                </a:solidFill>
                <a:latin typeface="Lucida Sans"/>
                <a:ea typeface="Lucida Sans"/>
                <a:cs typeface="Lucida Sans"/>
                <a:sym typeface="Lucida Sans"/>
              </a:rPr>
              <a:t>Goals:</a:t>
            </a:r>
            <a:endParaRPr sz="1600" b="1">
              <a:solidFill>
                <a:schemeClr val="dk2"/>
              </a:solidFill>
              <a:latin typeface="Lucida Sans"/>
              <a:ea typeface="Lucida Sans"/>
              <a:cs typeface="Lucida Sans"/>
              <a:sym typeface="Lucida Sans"/>
            </a:endParaRPr>
          </a:p>
          <a:p>
            <a:pPr marL="457200" lvl="0" indent="-304800" algn="l" rtl="0">
              <a:lnSpc>
                <a:spcPct val="115000"/>
              </a:lnSpc>
              <a:spcBef>
                <a:spcPts val="0"/>
              </a:spcBef>
              <a:spcAft>
                <a:spcPts val="0"/>
              </a:spcAft>
              <a:buClr>
                <a:schemeClr val="dk2"/>
              </a:buClr>
              <a:buSzPts val="1200"/>
              <a:buFont typeface="Lucida Sans"/>
              <a:buChar char="●"/>
            </a:pPr>
            <a:r>
              <a:rPr lang="en" sz="1200">
                <a:solidFill>
                  <a:schemeClr val="dk2"/>
                </a:solidFill>
                <a:latin typeface="Lucida Sans"/>
                <a:ea typeface="Lucida Sans"/>
                <a:cs typeface="Lucida Sans"/>
                <a:sym typeface="Lucida Sans"/>
              </a:rPr>
              <a:t>Task 1: Minimize Spot POs</a:t>
            </a:r>
            <a:endParaRPr sz="1200">
              <a:solidFill>
                <a:schemeClr val="dk2"/>
              </a:solidFill>
              <a:latin typeface="Lucida Sans"/>
              <a:ea typeface="Lucida Sans"/>
              <a:cs typeface="Lucida Sans"/>
              <a:sym typeface="Lucida Sans"/>
            </a:endParaRPr>
          </a:p>
          <a:p>
            <a:pPr marL="914400" lvl="1" indent="-304800" algn="l" rtl="0">
              <a:lnSpc>
                <a:spcPct val="115000"/>
              </a:lnSpc>
              <a:spcBef>
                <a:spcPts val="0"/>
              </a:spcBef>
              <a:spcAft>
                <a:spcPts val="0"/>
              </a:spcAft>
              <a:buClr>
                <a:schemeClr val="dk2"/>
              </a:buClr>
              <a:buSzPts val="1200"/>
              <a:buFont typeface="Lucida Sans"/>
              <a:buChar char="○"/>
            </a:pPr>
            <a:r>
              <a:rPr lang="en" sz="1200">
                <a:solidFill>
                  <a:schemeClr val="dk2"/>
                </a:solidFill>
                <a:latin typeface="Lucida Sans"/>
                <a:ea typeface="Lucida Sans"/>
                <a:cs typeface="Lucida Sans"/>
                <a:sym typeface="Lucida Sans"/>
              </a:rPr>
              <a:t>Combine Repeat Spot POs into a P&amp;T contract</a:t>
            </a:r>
            <a:endParaRPr sz="1200">
              <a:solidFill>
                <a:schemeClr val="dk2"/>
              </a:solidFill>
              <a:latin typeface="Lucida Sans"/>
              <a:ea typeface="Lucida Sans"/>
              <a:cs typeface="Lucida Sans"/>
              <a:sym typeface="Lucida Sans"/>
            </a:endParaRPr>
          </a:p>
          <a:p>
            <a:pPr marL="914400" lvl="1" indent="-304800" algn="l" rtl="0">
              <a:lnSpc>
                <a:spcPct val="115000"/>
              </a:lnSpc>
              <a:spcBef>
                <a:spcPts val="0"/>
              </a:spcBef>
              <a:spcAft>
                <a:spcPts val="0"/>
              </a:spcAft>
              <a:buClr>
                <a:schemeClr val="dk2"/>
              </a:buClr>
              <a:buSzPts val="1200"/>
              <a:buFont typeface="Lucida Sans"/>
              <a:buChar char="○"/>
            </a:pPr>
            <a:r>
              <a:rPr lang="en" sz="1200">
                <a:solidFill>
                  <a:schemeClr val="dk2"/>
                </a:solidFill>
                <a:latin typeface="Lucida Sans"/>
                <a:ea typeface="Lucida Sans"/>
                <a:cs typeface="Lucida Sans"/>
                <a:sym typeface="Lucida Sans"/>
              </a:rPr>
              <a:t>Predict whether a Spot PO order will eventually become a P&amp;T </a:t>
            </a:r>
            <a:endParaRPr sz="1200">
              <a:solidFill>
                <a:schemeClr val="dk2"/>
              </a:solidFill>
              <a:latin typeface="Lucida Sans"/>
              <a:ea typeface="Lucida Sans"/>
              <a:cs typeface="Lucida Sans"/>
              <a:sym typeface="Lucida Sans"/>
            </a:endParaRPr>
          </a:p>
          <a:p>
            <a:pPr marL="457200" lvl="0" indent="-304800" algn="l" rtl="0">
              <a:lnSpc>
                <a:spcPct val="115000"/>
              </a:lnSpc>
              <a:spcBef>
                <a:spcPts val="0"/>
              </a:spcBef>
              <a:spcAft>
                <a:spcPts val="0"/>
              </a:spcAft>
              <a:buClr>
                <a:schemeClr val="dk2"/>
              </a:buClr>
              <a:buSzPts val="1200"/>
              <a:buFont typeface="Lucida Sans"/>
              <a:buChar char="●"/>
            </a:pPr>
            <a:r>
              <a:rPr lang="en" sz="1200">
                <a:solidFill>
                  <a:schemeClr val="dk2"/>
                </a:solidFill>
                <a:latin typeface="Lucida Sans"/>
                <a:ea typeface="Lucida Sans"/>
                <a:cs typeface="Lucida Sans"/>
                <a:sym typeface="Lucida Sans"/>
              </a:rPr>
              <a:t>Task 2: Predict future demands of items</a:t>
            </a:r>
            <a:endParaRPr sz="1200">
              <a:solidFill>
                <a:schemeClr val="dk2"/>
              </a:solidFill>
              <a:latin typeface="Lucida Sans"/>
              <a:ea typeface="Lucida Sans"/>
              <a:cs typeface="Lucida Sans"/>
              <a:sym typeface="Lucida Sans"/>
            </a:endParaRPr>
          </a:p>
        </p:txBody>
      </p:sp>
      <p:pic>
        <p:nvPicPr>
          <p:cNvPr id="106" name="Google Shape;106;p18"/>
          <p:cNvPicPr preferRelativeResize="0"/>
          <p:nvPr/>
        </p:nvPicPr>
        <p:blipFill>
          <a:blip r:embed="rId3">
            <a:alphaModFix/>
          </a:blip>
          <a:stretch>
            <a:fillRect/>
          </a:stretch>
        </p:blipFill>
        <p:spPr>
          <a:xfrm>
            <a:off x="7587925" y="3145150"/>
            <a:ext cx="1556075" cy="1556100"/>
          </a:xfrm>
          <a:prstGeom prst="rect">
            <a:avLst/>
          </a:prstGeom>
          <a:noFill/>
          <a:ln>
            <a:noFill/>
          </a:ln>
        </p:spPr>
      </p:pic>
      <p:pic>
        <p:nvPicPr>
          <p:cNvPr id="107" name="Google Shape;107;p18"/>
          <p:cNvPicPr preferRelativeResize="0"/>
          <p:nvPr/>
        </p:nvPicPr>
        <p:blipFill rotWithShape="1">
          <a:blip r:embed="rId4">
            <a:alphaModFix/>
          </a:blip>
          <a:srcRect r="59432"/>
          <a:stretch/>
        </p:blipFill>
        <p:spPr>
          <a:xfrm>
            <a:off x="8241724" y="77150"/>
            <a:ext cx="779423" cy="678275"/>
          </a:xfrm>
          <a:prstGeom prst="rect">
            <a:avLst/>
          </a:prstGeom>
          <a:noFill/>
          <a:ln>
            <a:noFill/>
          </a:ln>
        </p:spPr>
      </p:pic>
      <p:sp>
        <p:nvSpPr>
          <p:cNvPr id="108" name="Google Shape;108;p18"/>
          <p:cNvSpPr txBox="1">
            <a:spLocks noGrp="1"/>
          </p:cNvSpPr>
          <p:nvPr>
            <p:ph type="title"/>
          </p:nvPr>
        </p:nvSpPr>
        <p:spPr>
          <a:xfrm>
            <a:off x="457200" y="211324"/>
            <a:ext cx="7464300" cy="5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Motivations</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body" idx="1"/>
          </p:nvPr>
        </p:nvSpPr>
        <p:spPr>
          <a:xfrm>
            <a:off x="445125" y="823213"/>
            <a:ext cx="8520600" cy="2798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Spot PO and P&amp;T Contracts:</a:t>
            </a:r>
            <a:endParaRPr sz="1300"/>
          </a:p>
          <a:p>
            <a:pPr marL="914400" lvl="1" indent="-311150" algn="l" rtl="0">
              <a:spcBef>
                <a:spcPts val="0"/>
              </a:spcBef>
              <a:spcAft>
                <a:spcPts val="0"/>
              </a:spcAft>
              <a:buSzPts val="1300"/>
              <a:buChar char="○"/>
            </a:pPr>
            <a:r>
              <a:rPr lang="en" sz="1300"/>
              <a:t>Find linkage between and identify what items are typical repeat purchase items and had been converted from SPOT PO to P&amp;T contracts</a:t>
            </a:r>
            <a:endParaRPr sz="1300"/>
          </a:p>
          <a:p>
            <a:pPr marL="457200" lvl="0" indent="-311150" algn="l" rtl="0">
              <a:spcBef>
                <a:spcPts val="0"/>
              </a:spcBef>
              <a:spcAft>
                <a:spcPts val="0"/>
              </a:spcAft>
              <a:buSzPts val="1300"/>
              <a:buChar char="●"/>
            </a:pPr>
            <a:r>
              <a:rPr lang="en" sz="1300"/>
              <a:t>Spot Label: </a:t>
            </a:r>
            <a:endParaRPr sz="1300"/>
          </a:p>
          <a:p>
            <a:pPr marL="914400" lvl="1" indent="-311150" algn="l" rtl="0">
              <a:spcBef>
                <a:spcPts val="0"/>
              </a:spcBef>
              <a:spcAft>
                <a:spcPts val="0"/>
              </a:spcAft>
              <a:buSzPts val="1300"/>
              <a:buChar char="○"/>
            </a:pPr>
            <a:r>
              <a:rPr lang="en" sz="1300"/>
              <a:t>Subset of Spot PO (14,364 out of 31,705 instances)</a:t>
            </a:r>
            <a:endParaRPr sz="1300"/>
          </a:p>
          <a:p>
            <a:pPr marL="0" lvl="0" indent="0" algn="l" rtl="0">
              <a:spcBef>
                <a:spcPts val="1600"/>
              </a:spcBef>
              <a:spcAft>
                <a:spcPts val="1600"/>
              </a:spcAft>
              <a:buNone/>
            </a:pPr>
            <a:endParaRPr sz="1300"/>
          </a:p>
        </p:txBody>
      </p:sp>
      <p:sp>
        <p:nvSpPr>
          <p:cNvPr id="114" name="Google Shape;11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15" name="Google Shape;115;p19"/>
          <p:cNvPicPr preferRelativeResize="0"/>
          <p:nvPr/>
        </p:nvPicPr>
        <p:blipFill rotWithShape="1">
          <a:blip r:embed="rId3">
            <a:alphaModFix/>
          </a:blip>
          <a:srcRect r="59432"/>
          <a:stretch/>
        </p:blipFill>
        <p:spPr>
          <a:xfrm>
            <a:off x="8241724" y="77150"/>
            <a:ext cx="779423" cy="678275"/>
          </a:xfrm>
          <a:prstGeom prst="rect">
            <a:avLst/>
          </a:prstGeom>
          <a:noFill/>
          <a:ln>
            <a:noFill/>
          </a:ln>
        </p:spPr>
      </p:pic>
      <p:pic>
        <p:nvPicPr>
          <p:cNvPr id="116" name="Google Shape;116;p19"/>
          <p:cNvPicPr preferRelativeResize="0"/>
          <p:nvPr/>
        </p:nvPicPr>
        <p:blipFill>
          <a:blip r:embed="rId4">
            <a:alphaModFix/>
          </a:blip>
          <a:stretch>
            <a:fillRect/>
          </a:stretch>
        </p:blipFill>
        <p:spPr>
          <a:xfrm>
            <a:off x="1856575" y="2070625"/>
            <a:ext cx="4508173" cy="2412825"/>
          </a:xfrm>
          <a:prstGeom prst="rect">
            <a:avLst/>
          </a:prstGeom>
          <a:noFill/>
          <a:ln>
            <a:noFill/>
          </a:ln>
        </p:spPr>
      </p:pic>
      <p:cxnSp>
        <p:nvCxnSpPr>
          <p:cNvPr id="117" name="Google Shape;117;p19"/>
          <p:cNvCxnSpPr/>
          <p:nvPr/>
        </p:nvCxnSpPr>
        <p:spPr>
          <a:xfrm flipH="1">
            <a:off x="2275675" y="3873425"/>
            <a:ext cx="280200" cy="149100"/>
          </a:xfrm>
          <a:prstGeom prst="straightConnector1">
            <a:avLst/>
          </a:prstGeom>
          <a:noFill/>
          <a:ln w="9525" cap="flat" cmpd="sng">
            <a:solidFill>
              <a:schemeClr val="dk2"/>
            </a:solidFill>
            <a:prstDash val="solid"/>
            <a:round/>
            <a:headEnd type="none" w="med" len="med"/>
            <a:tailEnd type="triangle" w="med" len="med"/>
          </a:ln>
        </p:spPr>
      </p:cxnSp>
      <p:cxnSp>
        <p:nvCxnSpPr>
          <p:cNvPr id="118" name="Google Shape;118;p19"/>
          <p:cNvCxnSpPr/>
          <p:nvPr/>
        </p:nvCxnSpPr>
        <p:spPr>
          <a:xfrm flipH="1">
            <a:off x="2343575" y="2862825"/>
            <a:ext cx="294300" cy="99900"/>
          </a:xfrm>
          <a:prstGeom prst="straightConnector1">
            <a:avLst/>
          </a:prstGeom>
          <a:noFill/>
          <a:ln w="9525" cap="flat" cmpd="sng">
            <a:solidFill>
              <a:schemeClr val="dk2"/>
            </a:solidFill>
            <a:prstDash val="solid"/>
            <a:round/>
            <a:headEnd type="none" w="med" len="med"/>
            <a:tailEnd type="triangle" w="med" len="med"/>
          </a:ln>
        </p:spPr>
      </p:cxnSp>
      <p:pic>
        <p:nvPicPr>
          <p:cNvPr id="119" name="Google Shape;119;p19"/>
          <p:cNvPicPr preferRelativeResize="0"/>
          <p:nvPr/>
        </p:nvPicPr>
        <p:blipFill>
          <a:blip r:embed="rId5">
            <a:alphaModFix/>
          </a:blip>
          <a:stretch>
            <a:fillRect/>
          </a:stretch>
        </p:blipFill>
        <p:spPr>
          <a:xfrm>
            <a:off x="6736875" y="1578025"/>
            <a:ext cx="1735575" cy="2995325"/>
          </a:xfrm>
          <a:prstGeom prst="rect">
            <a:avLst/>
          </a:prstGeom>
          <a:noFill/>
          <a:ln>
            <a:noFill/>
          </a:ln>
        </p:spPr>
      </p:pic>
      <p:sp>
        <p:nvSpPr>
          <p:cNvPr id="120" name="Google Shape;120;p19"/>
          <p:cNvSpPr txBox="1">
            <a:spLocks noGrp="1"/>
          </p:cNvSpPr>
          <p:nvPr>
            <p:ph type="title"/>
          </p:nvPr>
        </p:nvSpPr>
        <p:spPr>
          <a:xfrm>
            <a:off x="445125" y="254774"/>
            <a:ext cx="7464300" cy="50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457201" y="188572"/>
            <a:ext cx="7464300" cy="857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sz="2800"/>
              <a:t>Exploratory Data Analysis</a:t>
            </a:r>
            <a:endParaRPr sz="2800"/>
          </a:p>
        </p:txBody>
      </p:sp>
      <p:sp>
        <p:nvSpPr>
          <p:cNvPr id="126" name="Google Shape;126;p20"/>
          <p:cNvSpPr txBox="1">
            <a:spLocks noGrp="1"/>
          </p:cNvSpPr>
          <p:nvPr>
            <p:ph type="body" idx="1"/>
          </p:nvPr>
        </p:nvSpPr>
        <p:spPr>
          <a:xfrm>
            <a:off x="457200" y="1378325"/>
            <a:ext cx="2420400" cy="27834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
              <a:t>The </a:t>
            </a:r>
            <a:r>
              <a:rPr lang="en" b="1"/>
              <a:t>Date</a:t>
            </a:r>
            <a:r>
              <a:rPr lang="en"/>
              <a:t> Column:</a:t>
            </a:r>
            <a:endParaRPr/>
          </a:p>
          <a:p>
            <a:pPr marL="457200" lvl="0" indent="-317500" algn="l" rtl="0">
              <a:spcBef>
                <a:spcPts val="1600"/>
              </a:spcBef>
              <a:spcAft>
                <a:spcPts val="0"/>
              </a:spcAft>
              <a:buClr>
                <a:schemeClr val="dk2"/>
              </a:buClr>
              <a:buSzPts val="1400"/>
              <a:buChar char="●"/>
            </a:pPr>
            <a:r>
              <a:rPr lang="en"/>
              <a:t>Extract day, month, year from the Date column</a:t>
            </a:r>
            <a:endParaRPr/>
          </a:p>
          <a:p>
            <a:pPr marL="457200" lvl="0" indent="-317500" algn="l" rtl="0">
              <a:spcBef>
                <a:spcPts val="0"/>
              </a:spcBef>
              <a:spcAft>
                <a:spcPts val="0"/>
              </a:spcAft>
              <a:buClr>
                <a:schemeClr val="dk2"/>
              </a:buClr>
              <a:buSzPts val="1400"/>
              <a:buChar char="●"/>
            </a:pPr>
            <a:r>
              <a:rPr lang="en"/>
              <a:t>Perform one hot encoding (OHE)</a:t>
            </a:r>
            <a:endParaRPr/>
          </a:p>
          <a:p>
            <a:pPr marL="457200" lvl="0" indent="-317500" algn="l" rtl="0">
              <a:spcBef>
                <a:spcPts val="0"/>
              </a:spcBef>
              <a:spcAft>
                <a:spcPts val="0"/>
              </a:spcAft>
              <a:buClr>
                <a:schemeClr val="dk2"/>
              </a:buClr>
              <a:buSzPts val="1400"/>
              <a:buChar char="●"/>
            </a:pPr>
            <a:r>
              <a:rPr lang="en"/>
              <a:t>Generate visualizations</a:t>
            </a:r>
            <a:endParaRPr/>
          </a:p>
        </p:txBody>
      </p:sp>
      <p:sp>
        <p:nvSpPr>
          <p:cNvPr id="127" name="Google Shape;127;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128" name="Google Shape;128;p20"/>
          <p:cNvPicPr preferRelativeResize="0"/>
          <p:nvPr/>
        </p:nvPicPr>
        <p:blipFill>
          <a:blip r:embed="rId3">
            <a:alphaModFix/>
          </a:blip>
          <a:stretch>
            <a:fillRect/>
          </a:stretch>
        </p:blipFill>
        <p:spPr>
          <a:xfrm>
            <a:off x="5775625" y="1319659"/>
            <a:ext cx="3395999" cy="2075728"/>
          </a:xfrm>
          <a:prstGeom prst="rect">
            <a:avLst/>
          </a:prstGeom>
          <a:noFill/>
          <a:ln>
            <a:noFill/>
          </a:ln>
        </p:spPr>
      </p:pic>
      <p:pic>
        <p:nvPicPr>
          <p:cNvPr id="129" name="Google Shape;129;p20"/>
          <p:cNvPicPr preferRelativeResize="0"/>
          <p:nvPr/>
        </p:nvPicPr>
        <p:blipFill>
          <a:blip r:embed="rId4">
            <a:alphaModFix/>
          </a:blip>
          <a:stretch>
            <a:fillRect/>
          </a:stretch>
        </p:blipFill>
        <p:spPr>
          <a:xfrm>
            <a:off x="2919901" y="2801799"/>
            <a:ext cx="2962979" cy="1795652"/>
          </a:xfrm>
          <a:prstGeom prst="rect">
            <a:avLst/>
          </a:prstGeom>
          <a:noFill/>
          <a:ln>
            <a:noFill/>
          </a:ln>
        </p:spPr>
      </p:pic>
      <p:pic>
        <p:nvPicPr>
          <p:cNvPr id="130" name="Google Shape;130;p20"/>
          <p:cNvPicPr preferRelativeResize="0"/>
          <p:nvPr/>
        </p:nvPicPr>
        <p:blipFill>
          <a:blip r:embed="rId5">
            <a:alphaModFix/>
          </a:blip>
          <a:stretch>
            <a:fillRect/>
          </a:stretch>
        </p:blipFill>
        <p:spPr>
          <a:xfrm>
            <a:off x="2801300" y="969775"/>
            <a:ext cx="2974331" cy="1795649"/>
          </a:xfrm>
          <a:prstGeom prst="rect">
            <a:avLst/>
          </a:prstGeom>
          <a:noFill/>
          <a:ln>
            <a:noFill/>
          </a:ln>
        </p:spPr>
      </p:pic>
      <p:pic>
        <p:nvPicPr>
          <p:cNvPr id="131" name="Google Shape;131;p20"/>
          <p:cNvPicPr preferRelativeResize="0"/>
          <p:nvPr/>
        </p:nvPicPr>
        <p:blipFill rotWithShape="1">
          <a:blip r:embed="rId6">
            <a:alphaModFix/>
          </a:blip>
          <a:srcRect r="59432"/>
          <a:stretch/>
        </p:blipFill>
        <p:spPr>
          <a:xfrm>
            <a:off x="8241724" y="77150"/>
            <a:ext cx="779423" cy="678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457201" y="188572"/>
            <a:ext cx="7464300" cy="857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sz="2800"/>
              <a:t>Exploratory Data Analysis</a:t>
            </a:r>
            <a:endParaRPr sz="2800"/>
          </a:p>
        </p:txBody>
      </p:sp>
      <p:sp>
        <p:nvSpPr>
          <p:cNvPr id="137" name="Google Shape;137;p21"/>
          <p:cNvSpPr txBox="1">
            <a:spLocks noGrp="1"/>
          </p:cNvSpPr>
          <p:nvPr>
            <p:ph type="body" idx="1"/>
          </p:nvPr>
        </p:nvSpPr>
        <p:spPr>
          <a:xfrm>
            <a:off x="402550" y="1435950"/>
            <a:ext cx="4274100" cy="2271600"/>
          </a:xfrm>
          <a:prstGeom prst="rect">
            <a:avLst/>
          </a:prstGeom>
        </p:spPr>
        <p:txBody>
          <a:bodyPr spcFirstLastPara="1" wrap="square" lIns="91425" tIns="45700" rIns="91425" bIns="45700" anchor="t" anchorCtr="0">
            <a:noAutofit/>
          </a:bodyPr>
          <a:lstStyle/>
          <a:p>
            <a:pPr marL="0" lvl="0" indent="0" algn="l" rtl="0">
              <a:spcBef>
                <a:spcPts val="440"/>
              </a:spcBef>
              <a:spcAft>
                <a:spcPts val="0"/>
              </a:spcAft>
              <a:buNone/>
            </a:pPr>
            <a:r>
              <a:rPr lang="en"/>
              <a:t>The </a:t>
            </a:r>
            <a:r>
              <a:rPr lang="en" b="1"/>
              <a:t>Unit Price</a:t>
            </a:r>
            <a:r>
              <a:rPr lang="en"/>
              <a:t> and </a:t>
            </a:r>
            <a:r>
              <a:rPr lang="en" b="1"/>
              <a:t>Order Qty</a:t>
            </a:r>
            <a:r>
              <a:rPr lang="en"/>
              <a:t> Column</a:t>
            </a:r>
            <a:endParaRPr/>
          </a:p>
          <a:p>
            <a:pPr marL="457200" lvl="0" indent="-317500" algn="l" rtl="0">
              <a:spcBef>
                <a:spcPts val="1600"/>
              </a:spcBef>
              <a:spcAft>
                <a:spcPts val="0"/>
              </a:spcAft>
              <a:buClr>
                <a:schemeClr val="dk2"/>
              </a:buClr>
              <a:buSzPts val="1400"/>
              <a:buChar char="●"/>
            </a:pPr>
            <a:r>
              <a:rPr lang="en"/>
              <a:t>Create a new column called Order Price</a:t>
            </a:r>
            <a:endParaRPr/>
          </a:p>
          <a:p>
            <a:pPr marL="914400" lvl="1" indent="-317500" algn="l" rtl="0">
              <a:spcBef>
                <a:spcPts val="0"/>
              </a:spcBef>
              <a:spcAft>
                <a:spcPts val="0"/>
              </a:spcAft>
              <a:buSzPts val="1400"/>
              <a:buChar char="○"/>
            </a:pPr>
            <a:r>
              <a:rPr lang="en"/>
              <a:t>Order Price = Unit Price * Order Qty</a:t>
            </a:r>
            <a:endParaRPr/>
          </a:p>
          <a:p>
            <a:pPr marL="457200" lvl="0" indent="-317500" algn="l" rtl="0">
              <a:spcBef>
                <a:spcPts val="0"/>
              </a:spcBef>
              <a:spcAft>
                <a:spcPts val="0"/>
              </a:spcAft>
              <a:buClr>
                <a:schemeClr val="dk2"/>
              </a:buClr>
              <a:buSzPts val="1400"/>
              <a:buChar char="●"/>
            </a:pPr>
            <a:r>
              <a:rPr lang="en"/>
              <a:t>Visualize the Log Order Price versus Order Qty</a:t>
            </a:r>
            <a:endParaRPr/>
          </a:p>
          <a:p>
            <a:pPr marL="457200" lvl="0" indent="-317500" algn="l" rtl="0">
              <a:spcBef>
                <a:spcPts val="0"/>
              </a:spcBef>
              <a:spcAft>
                <a:spcPts val="0"/>
              </a:spcAft>
              <a:buClr>
                <a:schemeClr val="dk2"/>
              </a:buClr>
              <a:buSzPts val="1400"/>
              <a:buChar char="●"/>
            </a:pPr>
            <a:r>
              <a:rPr lang="en"/>
              <a:t>Standardize with minmax and standard scaling</a:t>
            </a:r>
            <a:endParaRPr/>
          </a:p>
        </p:txBody>
      </p:sp>
      <p:sp>
        <p:nvSpPr>
          <p:cNvPr id="138" name="Google Shape;138;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139" name="Google Shape;139;p21"/>
          <p:cNvPicPr preferRelativeResize="0"/>
          <p:nvPr/>
        </p:nvPicPr>
        <p:blipFill>
          <a:blip r:embed="rId3">
            <a:alphaModFix/>
          </a:blip>
          <a:stretch>
            <a:fillRect/>
          </a:stretch>
        </p:blipFill>
        <p:spPr>
          <a:xfrm>
            <a:off x="4676725" y="1446050"/>
            <a:ext cx="3565000" cy="2496400"/>
          </a:xfrm>
          <a:prstGeom prst="rect">
            <a:avLst/>
          </a:prstGeom>
          <a:noFill/>
          <a:ln>
            <a:noFill/>
          </a:ln>
        </p:spPr>
      </p:pic>
      <p:pic>
        <p:nvPicPr>
          <p:cNvPr id="140" name="Google Shape;140;p21"/>
          <p:cNvPicPr preferRelativeResize="0"/>
          <p:nvPr/>
        </p:nvPicPr>
        <p:blipFill rotWithShape="1">
          <a:blip r:embed="rId4">
            <a:alphaModFix/>
          </a:blip>
          <a:srcRect r="59432"/>
          <a:stretch/>
        </p:blipFill>
        <p:spPr>
          <a:xfrm>
            <a:off x="8241724" y="77150"/>
            <a:ext cx="779423" cy="67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468801" y="176997"/>
            <a:ext cx="7464300" cy="857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sz="2800"/>
              <a:t>Data Preprocessing </a:t>
            </a:r>
            <a:endParaRPr sz="2800"/>
          </a:p>
        </p:txBody>
      </p:sp>
      <p:sp>
        <p:nvSpPr>
          <p:cNvPr id="146" name="Google Shape;146;p22"/>
          <p:cNvSpPr txBox="1">
            <a:spLocks noGrp="1"/>
          </p:cNvSpPr>
          <p:nvPr>
            <p:ph type="body" idx="1"/>
          </p:nvPr>
        </p:nvSpPr>
        <p:spPr>
          <a:xfrm>
            <a:off x="418000" y="952075"/>
            <a:ext cx="7464300" cy="3318600"/>
          </a:xfrm>
          <a:prstGeom prst="rect">
            <a:avLst/>
          </a:prstGeom>
        </p:spPr>
        <p:txBody>
          <a:bodyPr spcFirstLastPara="1" wrap="square" lIns="91425" tIns="45700" rIns="91425" bIns="45700" anchor="t" anchorCtr="0">
            <a:noAutofit/>
          </a:bodyPr>
          <a:lstStyle/>
          <a:p>
            <a:pPr marL="457200" lvl="0" indent="-323850" algn="l" rtl="0">
              <a:spcBef>
                <a:spcPts val="440"/>
              </a:spcBef>
              <a:spcAft>
                <a:spcPts val="0"/>
              </a:spcAft>
              <a:buClr>
                <a:schemeClr val="dk2"/>
              </a:buClr>
              <a:buSzPts val="1500"/>
              <a:buChar char="●"/>
            </a:pPr>
            <a:r>
              <a:rPr lang="en" sz="1500" b="1"/>
              <a:t>Data cleaning: </a:t>
            </a:r>
            <a:endParaRPr sz="1500" b="1"/>
          </a:p>
          <a:p>
            <a:pPr marL="914400" lvl="1" indent="-323850" algn="l" rtl="0">
              <a:spcBef>
                <a:spcPts val="0"/>
              </a:spcBef>
              <a:spcAft>
                <a:spcPts val="0"/>
              </a:spcAft>
              <a:buSzPts val="1500"/>
              <a:buChar char="○"/>
            </a:pPr>
            <a:r>
              <a:rPr lang="en" sz="1500"/>
              <a:t>Remove dollar sign, commas, etc. on Unit Price</a:t>
            </a:r>
            <a:endParaRPr sz="1500"/>
          </a:p>
          <a:p>
            <a:pPr marL="914400" lvl="1" indent="-323850" algn="l" rtl="0">
              <a:spcBef>
                <a:spcPts val="0"/>
              </a:spcBef>
              <a:spcAft>
                <a:spcPts val="0"/>
              </a:spcAft>
              <a:buSzPts val="1500"/>
              <a:buChar char="○"/>
            </a:pPr>
            <a:r>
              <a:rPr lang="en" sz="1500"/>
              <a:t>Convert from string to float</a:t>
            </a:r>
            <a:endParaRPr sz="1500"/>
          </a:p>
          <a:p>
            <a:pPr marL="914400" lvl="1" indent="-323850" algn="l" rtl="0">
              <a:spcBef>
                <a:spcPts val="0"/>
              </a:spcBef>
              <a:spcAft>
                <a:spcPts val="0"/>
              </a:spcAft>
              <a:buSzPts val="1500"/>
              <a:buChar char="○"/>
            </a:pPr>
            <a:r>
              <a:rPr lang="en" sz="1500"/>
              <a:t>Fill in the NaN values with the median</a:t>
            </a:r>
            <a:endParaRPr sz="1500"/>
          </a:p>
          <a:p>
            <a:pPr marL="457200" lvl="0" indent="-323850" algn="l" rtl="0">
              <a:spcBef>
                <a:spcPts val="0"/>
              </a:spcBef>
              <a:spcAft>
                <a:spcPts val="0"/>
              </a:spcAft>
              <a:buClr>
                <a:schemeClr val="dk2"/>
              </a:buClr>
              <a:buSzPts val="1500"/>
              <a:buChar char="●"/>
            </a:pPr>
            <a:r>
              <a:rPr lang="en" sz="1500" b="1"/>
              <a:t>Normalization: </a:t>
            </a:r>
            <a:r>
              <a:rPr lang="en" sz="1500"/>
              <a:t>normalize Unit Price</a:t>
            </a:r>
            <a:endParaRPr sz="1500"/>
          </a:p>
          <a:p>
            <a:pPr marL="457200" lvl="0" indent="-323850" algn="l" rtl="0">
              <a:spcBef>
                <a:spcPts val="0"/>
              </a:spcBef>
              <a:spcAft>
                <a:spcPts val="0"/>
              </a:spcAft>
              <a:buClr>
                <a:schemeClr val="dk2"/>
              </a:buClr>
              <a:buSzPts val="1500"/>
              <a:buChar char="●"/>
            </a:pPr>
            <a:r>
              <a:rPr lang="en" sz="1500" b="1"/>
              <a:t>Org Name:</a:t>
            </a:r>
            <a:r>
              <a:rPr lang="en" sz="1500"/>
              <a:t> reduced from 281 to 36 based on function, location, and funding sources; OHE</a:t>
            </a:r>
            <a:endParaRPr sz="1500"/>
          </a:p>
          <a:p>
            <a:pPr marL="457200" lvl="0" indent="-323850" algn="l" rtl="0">
              <a:spcBef>
                <a:spcPts val="0"/>
              </a:spcBef>
              <a:spcAft>
                <a:spcPts val="0"/>
              </a:spcAft>
              <a:buClr>
                <a:schemeClr val="dk2"/>
              </a:buClr>
              <a:buSzPts val="1500"/>
              <a:buChar char="●"/>
            </a:pPr>
            <a:r>
              <a:rPr lang="en" sz="1500" b="1"/>
              <a:t>Vendor Names:</a:t>
            </a:r>
            <a:r>
              <a:rPr lang="en" sz="1500"/>
              <a:t> reduced from 1653 to 57 vendors based on who was awarded more than 10 contracts; OHE</a:t>
            </a:r>
            <a:endParaRPr sz="1500"/>
          </a:p>
          <a:p>
            <a:pPr marL="457200" lvl="0" indent="-323850" algn="l" rtl="0">
              <a:spcBef>
                <a:spcPts val="0"/>
              </a:spcBef>
              <a:spcAft>
                <a:spcPts val="0"/>
              </a:spcAft>
              <a:buClr>
                <a:schemeClr val="dk2"/>
              </a:buClr>
              <a:buSzPts val="1500"/>
              <a:buChar char="●"/>
            </a:pPr>
            <a:r>
              <a:rPr lang="en" sz="1500" b="1"/>
              <a:t>Item description: </a:t>
            </a:r>
            <a:r>
              <a:rPr lang="en" sz="1500"/>
              <a:t>two methods: </a:t>
            </a:r>
            <a:endParaRPr sz="1500"/>
          </a:p>
          <a:p>
            <a:pPr marL="914400" lvl="1" indent="-323850" algn="l" rtl="0">
              <a:spcBef>
                <a:spcPts val="0"/>
              </a:spcBef>
              <a:spcAft>
                <a:spcPts val="0"/>
              </a:spcAft>
              <a:buSzPts val="1500"/>
              <a:buChar char="○"/>
            </a:pPr>
            <a:r>
              <a:rPr lang="en" sz="1500"/>
              <a:t>1) Extracted keywords from the purchase description with regex</a:t>
            </a:r>
            <a:endParaRPr sz="1500"/>
          </a:p>
          <a:p>
            <a:pPr marL="914400" lvl="1" indent="-323850" algn="l" rtl="0">
              <a:spcBef>
                <a:spcPts val="0"/>
              </a:spcBef>
              <a:spcAft>
                <a:spcPts val="0"/>
              </a:spcAft>
              <a:buSzPts val="1500"/>
              <a:buChar char="○"/>
            </a:pPr>
            <a:r>
              <a:rPr lang="en" sz="1500"/>
              <a:t>2) NLP clustering (covered in the next two slides)</a:t>
            </a:r>
            <a:endParaRPr sz="1500"/>
          </a:p>
        </p:txBody>
      </p:sp>
      <p:sp>
        <p:nvSpPr>
          <p:cNvPr id="147" name="Google Shape;147;p22"/>
          <p:cNvSpPr txBox="1">
            <a:spLocks noGrp="1"/>
          </p:cNvSpPr>
          <p:nvPr>
            <p:ph type="sldNum" idx="12"/>
          </p:nvPr>
        </p:nvSpPr>
        <p:spPr>
          <a:xfrm>
            <a:off x="8457809" y="47911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48" name="Google Shape;148;p22"/>
          <p:cNvPicPr preferRelativeResize="0"/>
          <p:nvPr/>
        </p:nvPicPr>
        <p:blipFill rotWithShape="1">
          <a:blip r:embed="rId3">
            <a:alphaModFix/>
          </a:blip>
          <a:srcRect r="59432"/>
          <a:stretch/>
        </p:blipFill>
        <p:spPr>
          <a:xfrm>
            <a:off x="8241724" y="77150"/>
            <a:ext cx="779423" cy="67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311700" y="445025"/>
            <a:ext cx="8520600" cy="10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Unique Challenges in the Data Set</a:t>
            </a:r>
            <a:endParaRPr/>
          </a:p>
        </p:txBody>
      </p:sp>
      <p:sp>
        <p:nvSpPr>
          <p:cNvPr id="154" name="Google Shape;15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55" name="Google Shape;155;p23"/>
          <p:cNvPicPr preferRelativeResize="0"/>
          <p:nvPr/>
        </p:nvPicPr>
        <p:blipFill rotWithShape="1">
          <a:blip r:embed="rId3">
            <a:alphaModFix/>
          </a:blip>
          <a:srcRect r="59432"/>
          <a:stretch/>
        </p:blipFill>
        <p:spPr>
          <a:xfrm>
            <a:off x="8241724" y="77150"/>
            <a:ext cx="779423" cy="678275"/>
          </a:xfrm>
          <a:prstGeom prst="rect">
            <a:avLst/>
          </a:prstGeom>
          <a:noFill/>
          <a:ln>
            <a:noFill/>
          </a:ln>
        </p:spPr>
      </p:pic>
      <p:sp>
        <p:nvSpPr>
          <p:cNvPr id="156" name="Google Shape;156;p23"/>
          <p:cNvSpPr txBox="1">
            <a:spLocks noGrp="1"/>
          </p:cNvSpPr>
          <p:nvPr>
            <p:ph type="body" idx="1"/>
          </p:nvPr>
        </p:nvSpPr>
        <p:spPr>
          <a:xfrm>
            <a:off x="351050" y="1057950"/>
            <a:ext cx="8284800" cy="3191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Main challenge: </a:t>
            </a:r>
            <a:endParaRPr sz="1600"/>
          </a:p>
          <a:p>
            <a:pPr marL="914400" lvl="1" indent="-330200" algn="l" rtl="0">
              <a:spcBef>
                <a:spcPts val="0"/>
              </a:spcBef>
              <a:spcAft>
                <a:spcPts val="0"/>
              </a:spcAft>
              <a:buSzPts val="1600"/>
              <a:buChar char="○"/>
            </a:pPr>
            <a:r>
              <a:rPr lang="en" sz="1600"/>
              <a:t>Difficult to identify same and similar items</a:t>
            </a:r>
            <a:endParaRPr sz="1600"/>
          </a:p>
          <a:p>
            <a:pPr marL="457200" lvl="0" indent="-330200" algn="l" rtl="0">
              <a:spcBef>
                <a:spcPts val="0"/>
              </a:spcBef>
              <a:spcAft>
                <a:spcPts val="0"/>
              </a:spcAft>
              <a:buSzPts val="1600"/>
              <a:buChar char="●"/>
            </a:pPr>
            <a:r>
              <a:rPr lang="en" sz="1600"/>
              <a:t>Other challenges: </a:t>
            </a:r>
            <a:endParaRPr sz="1600"/>
          </a:p>
          <a:p>
            <a:pPr marL="914400" lvl="1" indent="-330200" algn="l" rtl="0">
              <a:spcBef>
                <a:spcPts val="0"/>
              </a:spcBef>
              <a:spcAft>
                <a:spcPts val="0"/>
              </a:spcAft>
              <a:buSzPts val="1600"/>
              <a:buChar char="○"/>
            </a:pPr>
            <a:r>
              <a:rPr lang="en" sz="1600"/>
              <a:t>Massive unique item descriptions (44,000 out of 106,000)</a:t>
            </a:r>
            <a:endParaRPr sz="1600"/>
          </a:p>
          <a:p>
            <a:pPr marL="914400" lvl="1" indent="-330200" algn="l" rtl="0">
              <a:spcBef>
                <a:spcPts val="0"/>
              </a:spcBef>
              <a:spcAft>
                <a:spcPts val="0"/>
              </a:spcAft>
              <a:buSzPts val="1600"/>
              <a:buChar char="○"/>
            </a:pPr>
            <a:r>
              <a:rPr lang="en" sz="1600"/>
              <a:t>Lack of unique identifier for items (55% missing)</a:t>
            </a:r>
            <a:endParaRPr sz="1600"/>
          </a:p>
          <a:p>
            <a:pPr marL="914400" lvl="1" indent="-330200" algn="l" rtl="0">
              <a:spcBef>
                <a:spcPts val="0"/>
              </a:spcBef>
              <a:spcAft>
                <a:spcPts val="0"/>
              </a:spcAft>
              <a:buSzPts val="1600"/>
              <a:buChar char="○"/>
            </a:pPr>
            <a:r>
              <a:rPr lang="en" sz="1600"/>
              <a:t>Different ways of describing same items</a:t>
            </a:r>
            <a:endParaRPr sz="1600"/>
          </a:p>
          <a:p>
            <a:pPr marL="914400" lvl="1" indent="-330200" algn="l" rtl="0">
              <a:spcBef>
                <a:spcPts val="0"/>
              </a:spcBef>
              <a:spcAft>
                <a:spcPts val="0"/>
              </a:spcAft>
              <a:buSzPts val="1600"/>
              <a:buChar char="○"/>
            </a:pPr>
            <a:r>
              <a:rPr lang="en" sz="1600"/>
              <a:t>Abbreviations (e.g., breakers, brkr, etc) </a:t>
            </a:r>
            <a:endParaRPr sz="1600"/>
          </a:p>
          <a:p>
            <a:pPr marL="914400" lvl="1" indent="-330200" algn="l" rtl="0">
              <a:spcBef>
                <a:spcPts val="0"/>
              </a:spcBef>
              <a:spcAft>
                <a:spcPts val="0"/>
              </a:spcAft>
              <a:buSzPts val="1600"/>
              <a:buChar char="○"/>
            </a:pPr>
            <a:r>
              <a:rPr lang="en" sz="1600"/>
              <a:t>Cutoff words (e.g., Elastimold, Elastimo, Elast)</a:t>
            </a:r>
            <a:endParaRPr sz="1600"/>
          </a:p>
          <a:p>
            <a:pPr marL="914400" lvl="1" indent="-330200" algn="l" rtl="0">
              <a:spcBef>
                <a:spcPts val="0"/>
              </a:spcBef>
              <a:spcAft>
                <a:spcPts val="0"/>
              </a:spcAft>
              <a:buSzPts val="1600"/>
              <a:buChar char="○"/>
            </a:pPr>
            <a:r>
              <a:rPr lang="en" sz="1600"/>
              <a:t>Huge number of unique items due to small variations</a:t>
            </a:r>
            <a:endParaRPr sz="1600"/>
          </a:p>
          <a:p>
            <a:pPr marL="914400" lvl="1" indent="-330200" algn="l" rtl="0">
              <a:spcBef>
                <a:spcPts val="0"/>
              </a:spcBef>
              <a:spcAft>
                <a:spcPts val="0"/>
              </a:spcAft>
              <a:buSzPts val="1600"/>
              <a:buChar char="○"/>
            </a:pPr>
            <a:r>
              <a:rPr lang="en" sz="1600"/>
              <a:t>Incomplete information</a:t>
            </a:r>
            <a:endParaRPr sz="1600"/>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p:nvPr/>
        </p:nvSpPr>
        <p:spPr>
          <a:xfrm>
            <a:off x="5216275" y="884375"/>
            <a:ext cx="3712500" cy="3458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300" b="1">
                <a:solidFill>
                  <a:schemeClr val="dk2"/>
                </a:solidFill>
                <a:latin typeface="Lucida Sans"/>
                <a:ea typeface="Lucida Sans"/>
                <a:cs typeface="Lucida Sans"/>
                <a:sym typeface="Lucida Sans"/>
              </a:rPr>
              <a:t>Step 1: </a:t>
            </a:r>
            <a:r>
              <a:rPr lang="en" sz="1300">
                <a:solidFill>
                  <a:schemeClr val="dk2"/>
                </a:solidFill>
                <a:latin typeface="Lucida Sans"/>
                <a:ea typeface="Lucida Sans"/>
                <a:cs typeface="Lucida Sans"/>
                <a:sym typeface="Lucida Sans"/>
              </a:rPr>
              <a:t>Regex and Tokenization:</a:t>
            </a:r>
            <a:endParaRPr sz="1300">
              <a:solidFill>
                <a:schemeClr val="dk2"/>
              </a:solidFill>
              <a:latin typeface="Lucida Sans"/>
              <a:ea typeface="Lucida Sans"/>
              <a:cs typeface="Lucida Sans"/>
              <a:sym typeface="Lucida Sans"/>
            </a:endParaRPr>
          </a:p>
          <a:p>
            <a:pPr marL="457200" lvl="0" indent="-298450" algn="l" rtl="0">
              <a:lnSpc>
                <a:spcPct val="115000"/>
              </a:lnSpc>
              <a:spcBef>
                <a:spcPts val="0"/>
              </a:spcBef>
              <a:spcAft>
                <a:spcPts val="0"/>
              </a:spcAft>
              <a:buClr>
                <a:schemeClr val="dk2"/>
              </a:buClr>
              <a:buSzPts val="1100"/>
              <a:buFont typeface="Lucida Sans"/>
              <a:buChar char="●"/>
            </a:pPr>
            <a:r>
              <a:rPr lang="en" sz="1100">
                <a:solidFill>
                  <a:schemeClr val="dk2"/>
                </a:solidFill>
                <a:latin typeface="Lucida Sans"/>
                <a:ea typeface="Lucida Sans"/>
                <a:cs typeface="Lucida Sans"/>
                <a:sym typeface="Lucida Sans"/>
              </a:rPr>
              <a:t>Customized stop words and punctuation list</a:t>
            </a:r>
            <a:endParaRPr sz="1100">
              <a:solidFill>
                <a:schemeClr val="dk2"/>
              </a:solidFill>
              <a:latin typeface="Lucida Sans"/>
              <a:ea typeface="Lucida Sans"/>
              <a:cs typeface="Lucida Sans"/>
              <a:sym typeface="Lucida Sans"/>
            </a:endParaRPr>
          </a:p>
          <a:p>
            <a:pPr marL="457200" lvl="0" indent="-298450" algn="l" rtl="0">
              <a:lnSpc>
                <a:spcPct val="115000"/>
              </a:lnSpc>
              <a:spcBef>
                <a:spcPts val="0"/>
              </a:spcBef>
              <a:spcAft>
                <a:spcPts val="0"/>
              </a:spcAft>
              <a:buClr>
                <a:schemeClr val="dk2"/>
              </a:buClr>
              <a:buSzPts val="1100"/>
              <a:buFont typeface="Lucida Sans"/>
              <a:buChar char="●"/>
            </a:pPr>
            <a:r>
              <a:rPr lang="en" sz="1100">
                <a:solidFill>
                  <a:schemeClr val="dk2"/>
                </a:solidFill>
                <a:latin typeface="Lucida Sans"/>
                <a:ea typeface="Lucida Sans"/>
                <a:cs typeface="Lucida Sans"/>
                <a:sym typeface="Lucida Sans"/>
              </a:rPr>
              <a:t>Ordered tokenized words</a:t>
            </a:r>
            <a:endParaRPr sz="1100">
              <a:solidFill>
                <a:schemeClr val="dk2"/>
              </a:solidFill>
              <a:latin typeface="Lucida Sans"/>
              <a:ea typeface="Lucida Sans"/>
              <a:cs typeface="Lucida Sans"/>
              <a:sym typeface="Lucida Sans"/>
            </a:endParaRPr>
          </a:p>
          <a:p>
            <a:pPr marL="0" lvl="0" indent="0" algn="l" rtl="0">
              <a:lnSpc>
                <a:spcPct val="115000"/>
              </a:lnSpc>
              <a:spcBef>
                <a:spcPts val="1600"/>
              </a:spcBef>
              <a:spcAft>
                <a:spcPts val="0"/>
              </a:spcAft>
              <a:buClr>
                <a:schemeClr val="dk1"/>
              </a:buClr>
              <a:buSzPts val="1100"/>
              <a:buFont typeface="Arial"/>
              <a:buNone/>
            </a:pPr>
            <a:r>
              <a:rPr lang="en" sz="1300" b="1">
                <a:solidFill>
                  <a:schemeClr val="dk2"/>
                </a:solidFill>
                <a:latin typeface="Lucida Sans"/>
                <a:ea typeface="Lucida Sans"/>
                <a:cs typeface="Lucida Sans"/>
                <a:sym typeface="Lucida Sans"/>
              </a:rPr>
              <a:t>Step 2: </a:t>
            </a:r>
            <a:r>
              <a:rPr lang="en" sz="1300">
                <a:solidFill>
                  <a:schemeClr val="dk2"/>
                </a:solidFill>
                <a:latin typeface="Lucida Sans"/>
                <a:ea typeface="Lucida Sans"/>
                <a:cs typeface="Lucida Sans"/>
                <a:sym typeface="Lucida Sans"/>
              </a:rPr>
              <a:t>Models:</a:t>
            </a:r>
            <a:endParaRPr sz="1300">
              <a:solidFill>
                <a:schemeClr val="dk2"/>
              </a:solidFill>
              <a:latin typeface="Lucida Sans"/>
              <a:ea typeface="Lucida Sans"/>
              <a:cs typeface="Lucida Sans"/>
              <a:sym typeface="Lucida Sans"/>
            </a:endParaRPr>
          </a:p>
          <a:p>
            <a:pPr marL="457200" lvl="0" indent="-298450" algn="l" rtl="0">
              <a:lnSpc>
                <a:spcPct val="115000"/>
              </a:lnSpc>
              <a:spcBef>
                <a:spcPts val="0"/>
              </a:spcBef>
              <a:spcAft>
                <a:spcPts val="0"/>
              </a:spcAft>
              <a:buClr>
                <a:schemeClr val="dk2"/>
              </a:buClr>
              <a:buSzPts val="1100"/>
              <a:buFont typeface="Lucida Sans"/>
              <a:buChar char="●"/>
            </a:pPr>
            <a:r>
              <a:rPr lang="en" sz="1100">
                <a:solidFill>
                  <a:schemeClr val="dk2"/>
                </a:solidFill>
                <a:latin typeface="Lucida Sans"/>
                <a:ea typeface="Lucida Sans"/>
                <a:cs typeface="Lucida Sans"/>
                <a:sym typeface="Lucida Sans"/>
              </a:rPr>
              <a:t>Word2Vec at word level</a:t>
            </a:r>
            <a:endParaRPr sz="1100">
              <a:solidFill>
                <a:schemeClr val="dk2"/>
              </a:solidFill>
              <a:latin typeface="Lucida Sans"/>
              <a:ea typeface="Lucida Sans"/>
              <a:cs typeface="Lucida Sans"/>
              <a:sym typeface="Lucida Sans"/>
            </a:endParaRPr>
          </a:p>
          <a:p>
            <a:pPr marL="457200" lvl="0" indent="-298450" algn="l" rtl="0">
              <a:lnSpc>
                <a:spcPct val="115000"/>
              </a:lnSpc>
              <a:spcBef>
                <a:spcPts val="0"/>
              </a:spcBef>
              <a:spcAft>
                <a:spcPts val="0"/>
              </a:spcAft>
              <a:buClr>
                <a:schemeClr val="dk2"/>
              </a:buClr>
              <a:buSzPts val="1100"/>
              <a:buFont typeface="Lucida Sans"/>
              <a:buChar char="●"/>
            </a:pPr>
            <a:r>
              <a:rPr lang="en" sz="1100">
                <a:solidFill>
                  <a:schemeClr val="dk2"/>
                </a:solidFill>
                <a:latin typeface="Lucida Sans"/>
                <a:ea typeface="Lucida Sans"/>
                <a:cs typeface="Lucida Sans"/>
                <a:sym typeface="Lucida Sans"/>
              </a:rPr>
              <a:t>Doc2Vec at sentence level</a:t>
            </a:r>
            <a:endParaRPr b="1">
              <a:solidFill>
                <a:schemeClr val="dk2"/>
              </a:solidFill>
              <a:latin typeface="Lucida Sans"/>
              <a:ea typeface="Lucida Sans"/>
              <a:cs typeface="Lucida Sans"/>
              <a:sym typeface="Lucida Sans"/>
            </a:endParaRPr>
          </a:p>
          <a:p>
            <a:pPr marL="0" lvl="0" indent="0" algn="l" rtl="0">
              <a:lnSpc>
                <a:spcPct val="115000"/>
              </a:lnSpc>
              <a:spcBef>
                <a:spcPts val="1600"/>
              </a:spcBef>
              <a:spcAft>
                <a:spcPts val="0"/>
              </a:spcAft>
              <a:buNone/>
            </a:pPr>
            <a:r>
              <a:rPr lang="en" sz="1300" b="1">
                <a:solidFill>
                  <a:schemeClr val="dk2"/>
                </a:solidFill>
                <a:latin typeface="Lucida Sans"/>
                <a:ea typeface="Lucida Sans"/>
                <a:cs typeface="Lucida Sans"/>
                <a:sym typeface="Lucida Sans"/>
              </a:rPr>
              <a:t>Step 3: </a:t>
            </a:r>
            <a:r>
              <a:rPr lang="en" sz="1300">
                <a:solidFill>
                  <a:schemeClr val="dk2"/>
                </a:solidFill>
                <a:latin typeface="Lucida Sans"/>
                <a:ea typeface="Lucida Sans"/>
                <a:cs typeface="Lucida Sans"/>
                <a:sym typeface="Lucida Sans"/>
              </a:rPr>
              <a:t>Clustering:</a:t>
            </a:r>
            <a:endParaRPr sz="1300">
              <a:solidFill>
                <a:schemeClr val="dk2"/>
              </a:solidFill>
              <a:latin typeface="Lucida Sans"/>
              <a:ea typeface="Lucida Sans"/>
              <a:cs typeface="Lucida Sans"/>
              <a:sym typeface="Lucida Sans"/>
            </a:endParaRPr>
          </a:p>
          <a:p>
            <a:pPr marL="457200" lvl="0" indent="-298450" algn="l" rtl="0">
              <a:lnSpc>
                <a:spcPct val="115000"/>
              </a:lnSpc>
              <a:spcBef>
                <a:spcPts val="0"/>
              </a:spcBef>
              <a:spcAft>
                <a:spcPts val="0"/>
              </a:spcAft>
              <a:buClr>
                <a:schemeClr val="dk2"/>
              </a:buClr>
              <a:buSzPts val="1100"/>
              <a:buFont typeface="Lucida Sans"/>
              <a:buChar char="●"/>
            </a:pPr>
            <a:r>
              <a:rPr lang="en" sz="1100">
                <a:solidFill>
                  <a:schemeClr val="dk2"/>
                </a:solidFill>
                <a:latin typeface="Lucida Sans"/>
                <a:ea typeface="Lucida Sans"/>
                <a:cs typeface="Lucida Sans"/>
                <a:sym typeface="Lucida Sans"/>
              </a:rPr>
              <a:t>K Means: Predetermined K</a:t>
            </a:r>
            <a:endParaRPr sz="1100">
              <a:solidFill>
                <a:schemeClr val="dk2"/>
              </a:solidFill>
              <a:latin typeface="Lucida Sans"/>
              <a:ea typeface="Lucida Sans"/>
              <a:cs typeface="Lucida Sans"/>
              <a:sym typeface="Lucida Sans"/>
            </a:endParaRPr>
          </a:p>
          <a:p>
            <a:pPr marL="457200" lvl="0" indent="-298450" algn="l" rtl="0">
              <a:lnSpc>
                <a:spcPct val="115000"/>
              </a:lnSpc>
              <a:spcBef>
                <a:spcPts val="0"/>
              </a:spcBef>
              <a:spcAft>
                <a:spcPts val="0"/>
              </a:spcAft>
              <a:buClr>
                <a:schemeClr val="dk2"/>
              </a:buClr>
              <a:buSzPts val="1100"/>
              <a:buFont typeface="Lucida Sans"/>
              <a:buChar char="●"/>
            </a:pPr>
            <a:r>
              <a:rPr lang="en" sz="1100">
                <a:solidFill>
                  <a:schemeClr val="dk2"/>
                </a:solidFill>
                <a:latin typeface="Lucida Sans"/>
                <a:ea typeface="Lucida Sans"/>
                <a:cs typeface="Lucida Sans"/>
                <a:sym typeface="Lucida Sans"/>
              </a:rPr>
              <a:t>Hierarchy: K based on euclidean distance</a:t>
            </a:r>
            <a:endParaRPr sz="1100">
              <a:solidFill>
                <a:schemeClr val="dk2"/>
              </a:solidFill>
              <a:latin typeface="Lucida Sans"/>
              <a:ea typeface="Lucida Sans"/>
              <a:cs typeface="Lucida Sans"/>
              <a:sym typeface="Lucida Sans"/>
            </a:endParaRPr>
          </a:p>
          <a:p>
            <a:pPr marL="0" lvl="0" indent="0" algn="l" rtl="0">
              <a:lnSpc>
                <a:spcPct val="115000"/>
              </a:lnSpc>
              <a:spcBef>
                <a:spcPts val="1600"/>
              </a:spcBef>
              <a:spcAft>
                <a:spcPts val="0"/>
              </a:spcAft>
              <a:buClr>
                <a:schemeClr val="dk1"/>
              </a:buClr>
              <a:buSzPts val="1100"/>
              <a:buFont typeface="Arial"/>
              <a:buNone/>
            </a:pPr>
            <a:r>
              <a:rPr lang="en" sz="1300" b="1">
                <a:solidFill>
                  <a:schemeClr val="dk2"/>
                </a:solidFill>
                <a:latin typeface="Lucida Sans"/>
                <a:ea typeface="Lucida Sans"/>
                <a:cs typeface="Lucida Sans"/>
                <a:sym typeface="Lucida Sans"/>
              </a:rPr>
              <a:t>Step 4:</a:t>
            </a:r>
            <a:r>
              <a:rPr lang="en" sz="1100">
                <a:solidFill>
                  <a:schemeClr val="dk2"/>
                </a:solidFill>
                <a:latin typeface="Lucida Sans"/>
                <a:ea typeface="Lucida Sans"/>
                <a:cs typeface="Lucida Sans"/>
                <a:sym typeface="Lucida Sans"/>
              </a:rPr>
              <a:t> Produced Labels as Item Description feature in lieu of Keywords approach</a:t>
            </a:r>
            <a:endParaRPr sz="1100">
              <a:solidFill>
                <a:schemeClr val="dk2"/>
              </a:solidFill>
              <a:latin typeface="Lucida Sans"/>
              <a:ea typeface="Lucida Sans"/>
              <a:cs typeface="Lucida Sans"/>
              <a:sym typeface="Lucida Sans"/>
            </a:endParaRPr>
          </a:p>
          <a:p>
            <a:pPr marL="0" lvl="0" indent="0" algn="l" rtl="0">
              <a:spcBef>
                <a:spcPts val="1600"/>
              </a:spcBef>
              <a:spcAft>
                <a:spcPts val="0"/>
              </a:spcAft>
              <a:buNone/>
            </a:pPr>
            <a:endParaRPr sz="1100">
              <a:latin typeface="Lucida Sans"/>
              <a:ea typeface="Lucida Sans"/>
              <a:cs typeface="Lucida Sans"/>
              <a:sym typeface="Lucida Sans"/>
            </a:endParaRPr>
          </a:p>
        </p:txBody>
      </p:sp>
      <p:sp>
        <p:nvSpPr>
          <p:cNvPr id="162" name="Google Shape;162;p24"/>
          <p:cNvSpPr txBox="1">
            <a:spLocks noGrp="1"/>
          </p:cNvSpPr>
          <p:nvPr>
            <p:ph type="title"/>
          </p:nvPr>
        </p:nvSpPr>
        <p:spPr>
          <a:xfrm>
            <a:off x="304801" y="363722"/>
            <a:ext cx="7464300" cy="857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 sz="2800"/>
              <a:t>Preprocessing - Description Cont.</a:t>
            </a:r>
            <a:endParaRPr sz="2800"/>
          </a:p>
          <a:p>
            <a:pPr marL="0" lvl="0" indent="0" algn="l" rtl="0">
              <a:spcBef>
                <a:spcPts val="0"/>
              </a:spcBef>
              <a:spcAft>
                <a:spcPts val="0"/>
              </a:spcAft>
              <a:buNone/>
            </a:pPr>
            <a:endParaRPr sz="2800"/>
          </a:p>
        </p:txBody>
      </p:sp>
      <p:sp>
        <p:nvSpPr>
          <p:cNvPr id="163" name="Google Shape;163;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164" name="Google Shape;164;p24"/>
          <p:cNvPicPr preferRelativeResize="0"/>
          <p:nvPr/>
        </p:nvPicPr>
        <p:blipFill rotWithShape="1">
          <a:blip r:embed="rId3">
            <a:alphaModFix/>
          </a:blip>
          <a:srcRect r="59432"/>
          <a:stretch/>
        </p:blipFill>
        <p:spPr>
          <a:xfrm>
            <a:off x="8241724" y="77150"/>
            <a:ext cx="779423" cy="678275"/>
          </a:xfrm>
          <a:prstGeom prst="rect">
            <a:avLst/>
          </a:prstGeom>
          <a:noFill/>
          <a:ln>
            <a:noFill/>
          </a:ln>
        </p:spPr>
      </p:pic>
      <p:grpSp>
        <p:nvGrpSpPr>
          <p:cNvPr id="165" name="Google Shape;165;p24"/>
          <p:cNvGrpSpPr/>
          <p:nvPr/>
        </p:nvGrpSpPr>
        <p:grpSpPr>
          <a:xfrm>
            <a:off x="134050" y="884375"/>
            <a:ext cx="5041401" cy="3285387"/>
            <a:chOff x="134050" y="884375"/>
            <a:chExt cx="5041401" cy="3285387"/>
          </a:xfrm>
        </p:grpSpPr>
        <p:pic>
          <p:nvPicPr>
            <p:cNvPr id="166" name="Google Shape;166;p24"/>
            <p:cNvPicPr preferRelativeResize="0"/>
            <p:nvPr/>
          </p:nvPicPr>
          <p:blipFill>
            <a:blip r:embed="rId4">
              <a:alphaModFix/>
            </a:blip>
            <a:stretch>
              <a:fillRect/>
            </a:stretch>
          </p:blipFill>
          <p:spPr>
            <a:xfrm>
              <a:off x="134050" y="973737"/>
              <a:ext cx="2844625" cy="3196025"/>
            </a:xfrm>
            <a:prstGeom prst="rect">
              <a:avLst/>
            </a:prstGeom>
            <a:noFill/>
            <a:ln>
              <a:noFill/>
            </a:ln>
          </p:spPr>
        </p:pic>
        <p:pic>
          <p:nvPicPr>
            <p:cNvPr id="167" name="Google Shape;167;p24"/>
            <p:cNvPicPr preferRelativeResize="0"/>
            <p:nvPr/>
          </p:nvPicPr>
          <p:blipFill rotWithShape="1">
            <a:blip r:embed="rId5">
              <a:alphaModFix/>
            </a:blip>
            <a:srcRect b="18126"/>
            <a:stretch/>
          </p:blipFill>
          <p:spPr>
            <a:xfrm>
              <a:off x="2651850" y="884375"/>
              <a:ext cx="2264575" cy="1051475"/>
            </a:xfrm>
            <a:prstGeom prst="rect">
              <a:avLst/>
            </a:prstGeom>
            <a:noFill/>
            <a:ln>
              <a:noFill/>
            </a:ln>
          </p:spPr>
        </p:pic>
        <p:pic>
          <p:nvPicPr>
            <p:cNvPr id="168" name="Google Shape;168;p24"/>
            <p:cNvPicPr preferRelativeResize="0"/>
            <p:nvPr/>
          </p:nvPicPr>
          <p:blipFill>
            <a:blip r:embed="rId6">
              <a:alphaModFix/>
            </a:blip>
            <a:stretch>
              <a:fillRect/>
            </a:stretch>
          </p:blipFill>
          <p:spPr>
            <a:xfrm>
              <a:off x="2781350" y="2885500"/>
              <a:ext cx="2394100" cy="1284250"/>
            </a:xfrm>
            <a:prstGeom prst="rect">
              <a:avLst/>
            </a:prstGeom>
            <a:noFill/>
            <a:ln>
              <a:noFill/>
            </a:ln>
          </p:spPr>
        </p:pic>
      </p:grpSp>
      <p:sp>
        <p:nvSpPr>
          <p:cNvPr id="169" name="Google Shape;169;p24"/>
          <p:cNvSpPr/>
          <p:nvPr/>
        </p:nvSpPr>
        <p:spPr>
          <a:xfrm>
            <a:off x="1069750" y="1231000"/>
            <a:ext cx="220200" cy="2202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0" name="Google Shape;170;p24"/>
          <p:cNvSpPr/>
          <p:nvPr/>
        </p:nvSpPr>
        <p:spPr>
          <a:xfrm>
            <a:off x="1173350" y="957651"/>
            <a:ext cx="1489450" cy="312200"/>
          </a:xfrm>
          <a:custGeom>
            <a:avLst/>
            <a:gdLst/>
            <a:ahLst/>
            <a:cxnLst/>
            <a:rect l="l" t="t" r="r" b="b"/>
            <a:pathLst>
              <a:path w="59578" h="12488" extrusionOk="0">
                <a:moveTo>
                  <a:pt x="0" y="9898"/>
                </a:moveTo>
                <a:cubicBezTo>
                  <a:pt x="2763" y="8257"/>
                  <a:pt x="6648" y="-378"/>
                  <a:pt x="16578" y="54"/>
                </a:cubicBezTo>
                <a:cubicBezTo>
                  <a:pt x="26508" y="486"/>
                  <a:pt x="52411" y="10416"/>
                  <a:pt x="59578" y="12488"/>
                </a:cubicBezTo>
              </a:path>
            </a:pathLst>
          </a:custGeom>
          <a:noFill/>
          <a:ln w="9525" cap="flat" cmpd="sng">
            <a:solidFill>
              <a:srgbClr val="FF0000"/>
            </a:solidFill>
            <a:prstDash val="solid"/>
            <a:round/>
            <a:headEnd type="none" w="med" len="med"/>
            <a:tailEnd type="none" w="med" len="med"/>
          </a:ln>
        </p:spPr>
        <p:txBody>
          <a:bodyPr/>
          <a:lstStyle/>
          <a:p>
            <a:endParaRPr lang="en-US"/>
          </a:p>
        </p:txBody>
      </p:sp>
      <p:sp>
        <p:nvSpPr>
          <p:cNvPr id="171" name="Google Shape;171;p24"/>
          <p:cNvSpPr/>
          <p:nvPr/>
        </p:nvSpPr>
        <p:spPr>
          <a:xfrm>
            <a:off x="1351675" y="3714750"/>
            <a:ext cx="220200" cy="2202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2" name="Google Shape;172;p24"/>
          <p:cNvSpPr/>
          <p:nvPr/>
        </p:nvSpPr>
        <p:spPr>
          <a:xfrm>
            <a:off x="1484200" y="3886125"/>
            <a:ext cx="1256325" cy="260650"/>
          </a:xfrm>
          <a:custGeom>
            <a:avLst/>
            <a:gdLst/>
            <a:ahLst/>
            <a:cxnLst/>
            <a:rect l="l" t="t" r="r" b="b"/>
            <a:pathLst>
              <a:path w="50253" h="10426" extrusionOk="0">
                <a:moveTo>
                  <a:pt x="0" y="1554"/>
                </a:moveTo>
                <a:cubicBezTo>
                  <a:pt x="1986" y="3022"/>
                  <a:pt x="3540" y="10620"/>
                  <a:pt x="11915" y="10361"/>
                </a:cubicBezTo>
                <a:cubicBezTo>
                  <a:pt x="20291" y="10102"/>
                  <a:pt x="43863" y="1727"/>
                  <a:pt x="50253" y="0"/>
                </a:cubicBezTo>
              </a:path>
            </a:pathLst>
          </a:custGeom>
          <a:noFill/>
          <a:ln w="9525" cap="flat" cmpd="sng">
            <a:solidFill>
              <a:srgbClr val="FF0000"/>
            </a:solidFill>
            <a:prstDash val="solid"/>
            <a:round/>
            <a:headEnd type="none" w="med" len="med"/>
            <a:tailEnd type="none" w="med" len="med"/>
          </a:ln>
        </p:spPr>
        <p:txBody>
          <a:bodyPr/>
          <a:lstStyle/>
          <a:p>
            <a:endParaRPr lang="en-US"/>
          </a:p>
        </p:txBody>
      </p:sp>
      <p:pic>
        <p:nvPicPr>
          <p:cNvPr id="173" name="Google Shape;173;p24"/>
          <p:cNvPicPr preferRelativeResize="0"/>
          <p:nvPr/>
        </p:nvPicPr>
        <p:blipFill>
          <a:blip r:embed="rId7">
            <a:alphaModFix/>
          </a:blip>
          <a:stretch>
            <a:fillRect/>
          </a:stretch>
        </p:blipFill>
        <p:spPr>
          <a:xfrm>
            <a:off x="7574589" y="2140164"/>
            <a:ext cx="312200" cy="312200"/>
          </a:xfrm>
          <a:prstGeom prst="rect">
            <a:avLst/>
          </a:prstGeom>
          <a:noFill/>
          <a:ln>
            <a:noFill/>
          </a:ln>
        </p:spPr>
      </p:pic>
      <p:sp>
        <p:nvSpPr>
          <p:cNvPr id="174" name="Google Shape;174;p24"/>
          <p:cNvSpPr/>
          <p:nvPr/>
        </p:nvSpPr>
        <p:spPr>
          <a:xfrm>
            <a:off x="2769675" y="1037600"/>
            <a:ext cx="548700" cy="96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4"/>
          <p:cNvSpPr/>
          <p:nvPr/>
        </p:nvSpPr>
        <p:spPr>
          <a:xfrm>
            <a:off x="2987582" y="1497993"/>
            <a:ext cx="548700" cy="96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p:nvPr/>
        </p:nvSpPr>
        <p:spPr>
          <a:xfrm>
            <a:off x="3232175" y="1262200"/>
            <a:ext cx="168300" cy="96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p:nvPr/>
        </p:nvSpPr>
        <p:spPr>
          <a:xfrm>
            <a:off x="3634562" y="1730093"/>
            <a:ext cx="168300" cy="96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8" name="Google Shape;178;p24"/>
          <p:cNvPicPr preferRelativeResize="0"/>
          <p:nvPr/>
        </p:nvPicPr>
        <p:blipFill>
          <a:blip r:embed="rId7">
            <a:alphaModFix/>
          </a:blip>
          <a:stretch>
            <a:fillRect/>
          </a:stretch>
        </p:blipFill>
        <p:spPr>
          <a:xfrm>
            <a:off x="8558164" y="2950887"/>
            <a:ext cx="312200" cy="312200"/>
          </a:xfrm>
          <a:prstGeom prst="rect">
            <a:avLst/>
          </a:prstGeom>
          <a:noFill/>
          <a:ln>
            <a:noFill/>
          </a:ln>
        </p:spPr>
      </p:pic>
    </p:spTree>
  </p:cSld>
  <p:clrMapOvr>
    <a:masterClrMapping/>
  </p:clrMapOvr>
</p:sld>
</file>

<file path=ppt/theme/theme1.xml><?xml version="1.0" encoding="utf-8"?>
<a:theme xmlns:a="http://schemas.openxmlformats.org/drawingml/2006/main" name="BrandSlideShow_Heritage 16:9">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2023</Words>
  <Application>Microsoft Macintosh PowerPoint</Application>
  <PresentationFormat>On-screen Show (16:9)</PresentationFormat>
  <Paragraphs>289</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Georgia</vt:lpstr>
      <vt:lpstr>Roboto</vt:lpstr>
      <vt:lpstr>Lucida Sans</vt:lpstr>
      <vt:lpstr>Arial</vt:lpstr>
      <vt:lpstr>BrandSlideShow_Heritage 16:9</vt:lpstr>
      <vt:lpstr>LADWP Supply Chain Procurement Improvement</vt:lpstr>
      <vt:lpstr>Introduction</vt:lpstr>
      <vt:lpstr>Motivations</vt:lpstr>
      <vt:lpstr>Datasets</vt:lpstr>
      <vt:lpstr>Exploratory Data Analysis</vt:lpstr>
      <vt:lpstr>Exploratory Data Analysis</vt:lpstr>
      <vt:lpstr>Data Preprocessing </vt:lpstr>
      <vt:lpstr>Unique Challenges in the Data Set</vt:lpstr>
      <vt:lpstr>Preprocessing - Description Cont. </vt:lpstr>
      <vt:lpstr>Model - Neural Network</vt:lpstr>
      <vt:lpstr>Model - Logistic Regression</vt:lpstr>
      <vt:lpstr>Model - Decision Tree</vt:lpstr>
      <vt:lpstr>Model - Random Forest</vt:lpstr>
      <vt:lpstr>Results - Task 1</vt:lpstr>
      <vt:lpstr>Model - Time Series Forecast</vt:lpstr>
      <vt:lpstr>Application  </vt:lpstr>
      <vt:lpstr>PowerPoint Presentation</vt:lpstr>
      <vt:lpstr>Example of Case Savings</vt:lpstr>
      <vt:lpstr>Limitations and Future Work</vt:lpstr>
      <vt:lpstr>Impact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David Fan</cp:lastModifiedBy>
  <cp:revision>1</cp:revision>
  <dcterms:modified xsi:type="dcterms:W3CDTF">2025-04-06T15:31:20Z</dcterms:modified>
</cp:coreProperties>
</file>