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9"/>
  </p:notesMasterIdLst>
  <p:handoutMasterIdLst>
    <p:handoutMasterId r:id="rId20"/>
  </p:handoutMasterIdLst>
  <p:sldIdLst>
    <p:sldId id="283" r:id="rId5"/>
    <p:sldId id="282" r:id="rId6"/>
    <p:sldId id="270" r:id="rId7"/>
    <p:sldId id="272" r:id="rId8"/>
    <p:sldId id="273" r:id="rId9"/>
    <p:sldId id="281" r:id="rId10"/>
    <p:sldId id="274" r:id="rId11"/>
    <p:sldId id="275" r:id="rId12"/>
    <p:sldId id="280" r:id="rId13"/>
    <p:sldId id="276" r:id="rId14"/>
    <p:sldId id="277" r:id="rId15"/>
    <p:sldId id="278" r:id="rId16"/>
    <p:sldId id="27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91" d="100"/>
          <a:sy n="91" d="100"/>
        </p:scale>
        <p:origin x="370" y="62"/>
      </p:cViewPr>
      <p:guideLst>
        <p:guide orient="horz" pos="2160"/>
        <p:guide pos="3840"/>
      </p:guideLst>
    </p:cSldViewPr>
  </p:slideViewPr>
  <p:notesTextViewPr>
    <p:cViewPr>
      <p:scale>
        <a:sx n="1" d="1"/>
        <a:sy n="1" d="1"/>
      </p:scale>
      <p:origin x="0" y="0"/>
    </p:cViewPr>
  </p:notesTextViewPr>
  <p:notesViewPr>
    <p:cSldViewPr snapToGrid="0">
      <p:cViewPr varScale="1">
        <p:scale>
          <a:sx n="68" d="100"/>
          <a:sy n="68" d="100"/>
        </p:scale>
        <p:origin x="3288" y="3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703FB87-790C-4850-A90C-12C5FF4B94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8127921-F9C4-44F3-AC5F-130B6A406C0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59275-AFE1-4999-B78A-D0D76B9F2B0B}" type="datetimeFigureOut">
              <a:rPr lang="en-US" smtClean="0"/>
              <a:t>2/2/2025</a:t>
            </a:fld>
            <a:endParaRPr lang="en-US" dirty="0"/>
          </a:p>
        </p:txBody>
      </p:sp>
      <p:sp>
        <p:nvSpPr>
          <p:cNvPr id="4" name="Footer Placeholder 3">
            <a:extLst>
              <a:ext uri="{FF2B5EF4-FFF2-40B4-BE49-F238E27FC236}">
                <a16:creationId xmlns:a16="http://schemas.microsoft.com/office/drawing/2014/main" id="{4765E047-F1CB-4066-A459-9EDC95F2E61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8A77EF5-5277-4BAF-8BB4-2E0210398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668C69-0C3E-40A2-B4A0-B2C8B71D8E3A}" type="slidenum">
              <a:rPr lang="en-US" smtClean="0"/>
              <a:t>‹#›</a:t>
            </a:fld>
            <a:endParaRPr lang="en-US" dirty="0"/>
          </a:p>
        </p:txBody>
      </p:sp>
    </p:spTree>
    <p:extLst>
      <p:ext uri="{BB962C8B-B14F-4D97-AF65-F5344CB8AC3E}">
        <p14:creationId xmlns:p14="http://schemas.microsoft.com/office/powerpoint/2010/main" val="20515862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ADD7A-FE61-48EE-BE0E-8546E5401374}" type="datetimeFigureOut">
              <a:rPr lang="en-US" smtClean="0"/>
              <a:t>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00EEB-8338-48D7-8EE8-EE0082EF7602}" type="slidenum">
              <a:rPr lang="en-US" smtClean="0"/>
              <a:t>‹#›</a:t>
            </a:fld>
            <a:endParaRPr lang="en-US" dirty="0"/>
          </a:p>
        </p:txBody>
      </p:sp>
    </p:spTree>
    <p:extLst>
      <p:ext uri="{BB962C8B-B14F-4D97-AF65-F5344CB8AC3E}">
        <p14:creationId xmlns:p14="http://schemas.microsoft.com/office/powerpoint/2010/main" val="3767770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000EEB-8338-48D7-8EE8-EE0082EF7602}" type="slidenum">
              <a:rPr lang="en-US" smtClean="0"/>
              <a:t>14</a:t>
            </a:fld>
            <a:endParaRPr lang="en-US" dirty="0"/>
          </a:p>
        </p:txBody>
      </p:sp>
    </p:spTree>
    <p:extLst>
      <p:ext uri="{BB962C8B-B14F-4D97-AF65-F5344CB8AC3E}">
        <p14:creationId xmlns:p14="http://schemas.microsoft.com/office/powerpoint/2010/main" val="3672966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2/2/2025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2/2/2025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simplilearn.com/what-is-data-mining-article" TargetMode="External"/><Relationship Id="rId7" Type="http://schemas.openxmlformats.org/officeDocument/2006/relationships/slide" Target="slide2.xml"/><Relationship Id="rId2" Type="http://schemas.openxmlformats.org/officeDocument/2006/relationships/hyperlink" Target="https://www.ibm.com/think/topics/data-mining" TargetMode="External"/><Relationship Id="rId1" Type="http://schemas.openxmlformats.org/officeDocument/2006/relationships/slideLayout" Target="../slideLayouts/slideLayout7.xml"/><Relationship Id="rId6" Type="http://schemas.openxmlformats.org/officeDocument/2006/relationships/hyperlink" Target="https://www.investopedia.com/terms/d/datamining.asp" TargetMode="External"/><Relationship Id="rId5" Type="http://schemas.openxmlformats.org/officeDocument/2006/relationships/hyperlink" Target="http://www.youtube/datamining/.com" TargetMode="External"/><Relationship Id="rId4" Type="http://schemas.openxmlformats.org/officeDocument/2006/relationships/hyperlink" Target="https://www.tableau.com/learn/articles/what-is-data-min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slide" Target="slide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8" Type="http://schemas.openxmlformats.org/officeDocument/2006/relationships/slide" Target="slide1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8.xml"/><Relationship Id="rId11" Type="http://schemas.openxmlformats.org/officeDocument/2006/relationships/slide" Target="slide13.xml"/><Relationship Id="rId5" Type="http://schemas.openxmlformats.org/officeDocument/2006/relationships/slide" Target="slide7.xml"/><Relationship Id="rId10" Type="http://schemas.openxmlformats.org/officeDocument/2006/relationships/slide" Target="slide12.xml"/><Relationship Id="rId4" Type="http://schemas.openxmlformats.org/officeDocument/2006/relationships/slide" Target="slide5.xml"/><Relationship Id="rId9"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ain links">
            <a:extLst>
              <a:ext uri="{FF2B5EF4-FFF2-40B4-BE49-F238E27FC236}">
                <a16:creationId xmlns:a16="http://schemas.microsoft.com/office/drawing/2014/main" id="{44B87A93-D3FB-91B2-58D8-D40E72B9067A}"/>
              </a:ext>
            </a:extLst>
          </p:cNvPr>
          <p:cNvPicPr>
            <a:picLocks noChangeAspect="1"/>
          </p:cNvPicPr>
          <p:nvPr/>
        </p:nvPicPr>
        <p:blipFill rotWithShape="1">
          <a:blip r:embed="rId2">
            <a:duotone>
              <a:prstClr val="black"/>
              <a:schemeClr val="accent5">
                <a:tint val="45000"/>
                <a:satMod val="400000"/>
              </a:schemeClr>
            </a:duotone>
            <a:alphaModFix amt="25000"/>
          </a:blip>
          <a:srcRect t="23391" r="9091"/>
          <a:stretch/>
        </p:blipFill>
        <p:spPr>
          <a:xfrm>
            <a:off x="20" y="10"/>
            <a:ext cx="12191980" cy="6857990"/>
          </a:xfrm>
          <a:prstGeom prst="rect">
            <a:avLst/>
          </a:prstGeom>
        </p:spPr>
      </p:pic>
      <p:sp>
        <p:nvSpPr>
          <p:cNvPr id="4" name="TextBox 3">
            <a:extLst>
              <a:ext uri="{FF2B5EF4-FFF2-40B4-BE49-F238E27FC236}">
                <a16:creationId xmlns:a16="http://schemas.microsoft.com/office/drawing/2014/main" id="{D970F703-BDFA-954D-557A-B7EBFC94792B}"/>
              </a:ext>
            </a:extLst>
          </p:cNvPr>
          <p:cNvSpPr txBox="1"/>
          <p:nvPr/>
        </p:nvSpPr>
        <p:spPr>
          <a:xfrm>
            <a:off x="2539577" y="2244132"/>
            <a:ext cx="7112845" cy="830997"/>
          </a:xfrm>
          <a:prstGeom prst="rect">
            <a:avLst/>
          </a:prstGeom>
          <a:noFill/>
        </p:spPr>
        <p:txBody>
          <a:bodyPr wrap="none" rtlCol="0">
            <a:spAutoFit/>
          </a:bodyPr>
          <a:lstStyle/>
          <a:p>
            <a:r>
              <a:rPr lang="en-US" sz="3200" dirty="0"/>
              <a:t>Seminar on</a:t>
            </a:r>
            <a:r>
              <a:rPr lang="en-US" sz="2800" dirty="0"/>
              <a:t> </a:t>
            </a:r>
            <a:r>
              <a:rPr lang="en-US" sz="4000" dirty="0"/>
              <a:t>“</a:t>
            </a:r>
            <a:r>
              <a:rPr lang="en-US" sz="4800" b="1" dirty="0"/>
              <a:t>DATA MINING</a:t>
            </a:r>
            <a:r>
              <a:rPr lang="en-US" sz="4000" dirty="0"/>
              <a:t>”</a:t>
            </a:r>
            <a:endParaRPr lang="en-IN" dirty="0"/>
          </a:p>
        </p:txBody>
      </p:sp>
      <p:sp>
        <p:nvSpPr>
          <p:cNvPr id="5" name="TextBox 4">
            <a:extLst>
              <a:ext uri="{FF2B5EF4-FFF2-40B4-BE49-F238E27FC236}">
                <a16:creationId xmlns:a16="http://schemas.microsoft.com/office/drawing/2014/main" id="{3E83E4E1-7451-8FE6-F077-81241DC94130}"/>
              </a:ext>
            </a:extLst>
          </p:cNvPr>
          <p:cNvSpPr txBox="1"/>
          <p:nvPr/>
        </p:nvSpPr>
        <p:spPr>
          <a:xfrm>
            <a:off x="806606" y="5319250"/>
            <a:ext cx="2290916" cy="870688"/>
          </a:xfrm>
          <a:prstGeom prst="rect">
            <a:avLst/>
          </a:prstGeom>
          <a:noFill/>
        </p:spPr>
        <p:txBody>
          <a:bodyPr wrap="square" rtlCol="0">
            <a:spAutoFit/>
          </a:bodyPr>
          <a:lstStyle/>
          <a:p>
            <a:pPr>
              <a:lnSpc>
                <a:spcPct val="150000"/>
              </a:lnSpc>
            </a:pPr>
            <a:r>
              <a:rPr lang="en-US" dirty="0"/>
              <a:t>Guided by</a:t>
            </a:r>
          </a:p>
          <a:p>
            <a:pPr>
              <a:lnSpc>
                <a:spcPct val="150000"/>
              </a:lnSpc>
            </a:pPr>
            <a:r>
              <a:rPr lang="en-US" dirty="0"/>
              <a:t>Dr. Priyanka Mehta</a:t>
            </a:r>
            <a:endParaRPr lang="en-IN" dirty="0"/>
          </a:p>
        </p:txBody>
      </p:sp>
      <p:sp>
        <p:nvSpPr>
          <p:cNvPr id="7" name="TextBox 6">
            <a:extLst>
              <a:ext uri="{FF2B5EF4-FFF2-40B4-BE49-F238E27FC236}">
                <a16:creationId xmlns:a16="http://schemas.microsoft.com/office/drawing/2014/main" id="{50EF1F24-0495-FD21-7CB7-0A6F68BEA122}"/>
              </a:ext>
            </a:extLst>
          </p:cNvPr>
          <p:cNvSpPr txBox="1"/>
          <p:nvPr/>
        </p:nvSpPr>
        <p:spPr>
          <a:xfrm>
            <a:off x="8298426" y="5319250"/>
            <a:ext cx="3657600" cy="870688"/>
          </a:xfrm>
          <a:prstGeom prst="rect">
            <a:avLst/>
          </a:prstGeom>
          <a:noFill/>
        </p:spPr>
        <p:txBody>
          <a:bodyPr wrap="square" rtlCol="0">
            <a:spAutoFit/>
          </a:bodyPr>
          <a:lstStyle/>
          <a:p>
            <a:pPr>
              <a:lnSpc>
                <a:spcPct val="150000"/>
              </a:lnSpc>
            </a:pPr>
            <a:r>
              <a:rPr lang="en-US" dirty="0"/>
              <a:t>Submitted by</a:t>
            </a:r>
            <a:endParaRPr lang="en-IN" dirty="0"/>
          </a:p>
          <a:p>
            <a:pPr>
              <a:lnSpc>
                <a:spcPct val="150000"/>
              </a:lnSpc>
            </a:pPr>
            <a:r>
              <a:rPr lang="en-IN" dirty="0"/>
              <a:t>Gouda Dipak Bhagavan - </a:t>
            </a:r>
            <a:r>
              <a:rPr lang="en-US" dirty="0"/>
              <a:t>30</a:t>
            </a:r>
          </a:p>
        </p:txBody>
      </p:sp>
    </p:spTree>
    <p:extLst>
      <p:ext uri="{BB962C8B-B14F-4D97-AF65-F5344CB8AC3E}">
        <p14:creationId xmlns:p14="http://schemas.microsoft.com/office/powerpoint/2010/main" val="144648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1A68-EAC0-3D8C-0B87-B2F8BB0629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F77E72-5C6E-F1A4-995A-C4EC2329D666}"/>
              </a:ext>
            </a:extLst>
          </p:cNvPr>
          <p:cNvSpPr txBox="1"/>
          <p:nvPr/>
        </p:nvSpPr>
        <p:spPr>
          <a:xfrm>
            <a:off x="846666" y="617314"/>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Advantages of Data Mining </a:t>
            </a:r>
          </a:p>
        </p:txBody>
      </p:sp>
      <p:sp>
        <p:nvSpPr>
          <p:cNvPr id="3" name="TextBox 2">
            <a:extLst>
              <a:ext uri="{FF2B5EF4-FFF2-40B4-BE49-F238E27FC236}">
                <a16:creationId xmlns:a16="http://schemas.microsoft.com/office/drawing/2014/main" id="{9755FC75-9514-BE14-C685-BE6D42CB5580}"/>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0045232-E720-D3AA-9EC1-AC42E5E11263}"/>
              </a:ext>
            </a:extLst>
          </p:cNvPr>
          <p:cNvSpPr txBox="1"/>
          <p:nvPr/>
        </p:nvSpPr>
        <p:spPr>
          <a:xfrm>
            <a:off x="846666" y="1485073"/>
            <a:ext cx="7207045" cy="4247317"/>
          </a:xfrm>
          <a:prstGeom prst="rect">
            <a:avLst/>
          </a:prstGeom>
          <a:noFill/>
        </p:spPr>
        <p:txBody>
          <a:bodyPr wrap="square" rtlCol="0">
            <a:spAutoFit/>
          </a:bodyPr>
          <a:lstStyle/>
          <a:p>
            <a:pPr marL="285750" indent="-285750" algn="just">
              <a:buFont typeface="Wingdings" panose="05000000000000000000" pitchFamily="2" charset="2"/>
              <a:buChar char="§"/>
            </a:pPr>
            <a:r>
              <a:rPr lang="en-IN" b="1" dirty="0"/>
              <a:t>Enhanced Decision-Making</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Improved Customer Relationships</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US" b="1" dirty="0"/>
              <a:t>Fraud Detection and Risk Management</a:t>
            </a:r>
          </a:p>
          <a:p>
            <a:pPr marL="285750" indent="-285750" algn="just">
              <a:buFont typeface="Wingdings" panose="05000000000000000000" pitchFamily="2" charset="2"/>
              <a:buChar char="§"/>
            </a:pPr>
            <a:endParaRPr lang="en-US" b="1" dirty="0"/>
          </a:p>
          <a:p>
            <a:pPr marL="285750" indent="-285750" algn="just">
              <a:buFont typeface="Wingdings" panose="05000000000000000000" pitchFamily="2" charset="2"/>
              <a:buChar char="§"/>
            </a:pPr>
            <a:r>
              <a:rPr lang="en-US" b="1" dirty="0"/>
              <a:t>Cost Reduction and Efficiency Improvement</a:t>
            </a:r>
          </a:p>
          <a:p>
            <a:pPr marL="285750" indent="-285750" algn="just">
              <a:buFont typeface="Wingdings" panose="05000000000000000000" pitchFamily="2" charset="2"/>
              <a:buChar char="§"/>
            </a:pPr>
            <a:endParaRPr lang="en-US" b="1" dirty="0"/>
          </a:p>
          <a:p>
            <a:pPr marL="285750" indent="-285750" algn="just">
              <a:buFont typeface="Wingdings" panose="05000000000000000000" pitchFamily="2" charset="2"/>
              <a:buChar char="§"/>
            </a:pPr>
            <a:r>
              <a:rPr lang="en-IN" b="1" dirty="0"/>
              <a:t>Discovery of New Opportunities</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Personalized User Experiences</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Detection of Hidden Patterns</a:t>
            </a:r>
          </a:p>
          <a:p>
            <a:pPr algn="just"/>
            <a:endParaRPr lang="en-IN" b="1" dirty="0"/>
          </a:p>
          <a:p>
            <a:pPr marL="285750" indent="-285750" algn="just">
              <a:buFont typeface="Wingdings" panose="05000000000000000000" pitchFamily="2" charset="2"/>
              <a:buChar char="§"/>
            </a:pPr>
            <a:r>
              <a:rPr lang="en-IN" b="1" dirty="0"/>
              <a:t>Competitive Advantage</a:t>
            </a:r>
          </a:p>
        </p:txBody>
      </p:sp>
      <p:sp>
        <p:nvSpPr>
          <p:cNvPr id="4" name="Action Button: Go Home 3">
            <a:hlinkClick r:id="rId2" action="ppaction://hlinksldjump" highlightClick="1"/>
            <a:extLst>
              <a:ext uri="{FF2B5EF4-FFF2-40B4-BE49-F238E27FC236}">
                <a16:creationId xmlns:a16="http://schemas.microsoft.com/office/drawing/2014/main" id="{82D56E34-0452-8A08-8147-C2A5C4C5D5BD}"/>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BF694B6D-1228-42D7-9C89-4AA69FBDB27B}"/>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5DBD9E22-6AA1-1219-FB50-12AE937A82A1}"/>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93439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09D72-4C9A-98B9-8EF8-CB6CD396DBE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587D38-67E8-C281-48A6-894B9A3FEE0B}"/>
              </a:ext>
            </a:extLst>
          </p:cNvPr>
          <p:cNvSpPr txBox="1"/>
          <p:nvPr/>
        </p:nvSpPr>
        <p:spPr>
          <a:xfrm>
            <a:off x="846666" y="617314"/>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Disadvantages of Data Mining </a:t>
            </a:r>
          </a:p>
        </p:txBody>
      </p:sp>
      <p:sp>
        <p:nvSpPr>
          <p:cNvPr id="3" name="TextBox 2">
            <a:extLst>
              <a:ext uri="{FF2B5EF4-FFF2-40B4-BE49-F238E27FC236}">
                <a16:creationId xmlns:a16="http://schemas.microsoft.com/office/drawing/2014/main" id="{0FC4512D-0B54-29A4-2AE6-996A97AAC481}"/>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85A83DE-B9A7-88DB-C102-147EB7058926}"/>
              </a:ext>
            </a:extLst>
          </p:cNvPr>
          <p:cNvSpPr txBox="1"/>
          <p:nvPr/>
        </p:nvSpPr>
        <p:spPr>
          <a:xfrm>
            <a:off x="846666" y="1543117"/>
            <a:ext cx="9241231" cy="4247317"/>
          </a:xfrm>
          <a:prstGeom prst="rect">
            <a:avLst/>
          </a:prstGeom>
          <a:noFill/>
        </p:spPr>
        <p:txBody>
          <a:bodyPr wrap="square" rtlCol="0">
            <a:spAutoFit/>
          </a:bodyPr>
          <a:lstStyle/>
          <a:p>
            <a:pPr marL="285750" indent="-285750" algn="just">
              <a:buFont typeface="Wingdings" panose="05000000000000000000" pitchFamily="2" charset="2"/>
              <a:buChar char="§"/>
            </a:pPr>
            <a:r>
              <a:rPr lang="en-IN" b="1" dirty="0"/>
              <a:t>Privacy Issues</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Expensive to Set Up</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Risk of Hacking</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Complicated to Use</a:t>
            </a:r>
          </a:p>
          <a:p>
            <a:pPr marL="285750" indent="-285750" algn="just">
              <a:buFont typeface="Wingdings" panose="05000000000000000000" pitchFamily="2" charset="2"/>
              <a:buChar char="§"/>
            </a:pPr>
            <a:endParaRPr lang="en-US" b="1" dirty="0"/>
          </a:p>
          <a:p>
            <a:pPr marL="285750" indent="-285750" algn="just">
              <a:buFont typeface="Wingdings" panose="05000000000000000000" pitchFamily="2" charset="2"/>
              <a:buChar char="§"/>
            </a:pPr>
            <a:r>
              <a:rPr lang="en-IN" b="1" dirty="0"/>
              <a:t>Wrong Conclusions</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IN" b="1" dirty="0"/>
              <a:t>Needs Good Data</a:t>
            </a:r>
          </a:p>
          <a:p>
            <a:pPr marL="285750" indent="-285750" algn="just">
              <a:buFont typeface="Wingdings" panose="05000000000000000000" pitchFamily="2" charset="2"/>
              <a:buChar char="§"/>
            </a:pPr>
            <a:endParaRPr lang="en-IN" b="1" dirty="0"/>
          </a:p>
          <a:p>
            <a:pPr marL="285750" indent="-285750" algn="just">
              <a:buFont typeface="Wingdings" panose="05000000000000000000" pitchFamily="2" charset="2"/>
              <a:buChar char="§"/>
            </a:pPr>
            <a:r>
              <a:rPr lang="en-US" b="1" dirty="0"/>
              <a:t>Hard to Handle Big Data</a:t>
            </a:r>
            <a:endParaRPr lang="en-IN" b="1" dirty="0"/>
          </a:p>
          <a:p>
            <a:pPr algn="just"/>
            <a:endParaRPr lang="en-IN" b="1" dirty="0"/>
          </a:p>
          <a:p>
            <a:pPr marL="285750" indent="-285750" algn="just">
              <a:buFont typeface="Wingdings" panose="05000000000000000000" pitchFamily="2" charset="2"/>
              <a:buChar char="§"/>
            </a:pPr>
            <a:r>
              <a:rPr lang="en-US" b="1" dirty="0"/>
              <a:t>Too Much Focus on Patterns</a:t>
            </a:r>
            <a:endParaRPr lang="en-IN" b="1" dirty="0"/>
          </a:p>
        </p:txBody>
      </p:sp>
      <p:sp>
        <p:nvSpPr>
          <p:cNvPr id="4" name="Action Button: Go Home 3">
            <a:hlinkClick r:id="rId2" action="ppaction://hlinksldjump" highlightClick="1"/>
            <a:extLst>
              <a:ext uri="{FF2B5EF4-FFF2-40B4-BE49-F238E27FC236}">
                <a16:creationId xmlns:a16="http://schemas.microsoft.com/office/drawing/2014/main" id="{74305102-B121-597C-A0DB-E0412BE9CE17}"/>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C9145820-7F8F-F105-A324-1E2AE7A5D1B2}"/>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EA6C5F29-25C6-396A-A4DE-07EA7FB888E0}"/>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47770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B6201-02FB-DB9C-3D8A-0B8C233B308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BFB800C-B999-1F99-20DF-2AF17EFB217E}"/>
              </a:ext>
            </a:extLst>
          </p:cNvPr>
          <p:cNvSpPr txBox="1"/>
          <p:nvPr/>
        </p:nvSpPr>
        <p:spPr>
          <a:xfrm>
            <a:off x="935157" y="817834"/>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Conclusion </a:t>
            </a:r>
          </a:p>
        </p:txBody>
      </p:sp>
      <p:sp>
        <p:nvSpPr>
          <p:cNvPr id="3" name="TextBox 2">
            <a:extLst>
              <a:ext uri="{FF2B5EF4-FFF2-40B4-BE49-F238E27FC236}">
                <a16:creationId xmlns:a16="http://schemas.microsoft.com/office/drawing/2014/main" id="{D1379EDE-D351-944F-8400-41D058B2BBE3}"/>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A658DE-38DC-680C-5B20-3177B2D47078}"/>
              </a:ext>
            </a:extLst>
          </p:cNvPr>
          <p:cNvSpPr txBox="1"/>
          <p:nvPr/>
        </p:nvSpPr>
        <p:spPr>
          <a:xfrm>
            <a:off x="935157" y="1681317"/>
            <a:ext cx="8475407" cy="3970318"/>
          </a:xfrm>
          <a:prstGeom prst="rect">
            <a:avLst/>
          </a:prstGeom>
          <a:noFill/>
        </p:spPr>
        <p:txBody>
          <a:bodyPr wrap="square" rtlCol="0">
            <a:spAutoFit/>
          </a:bodyPr>
          <a:lstStyle/>
          <a:p>
            <a:pPr algn="just"/>
            <a:r>
              <a:rPr lang="en-US" dirty="0"/>
              <a:t>Data mining is a powerful tool that helps organizations uncover patterns, trends, and valuable insights from large datasets. It plays a crucial role in decision-making, improving efficiency, and gaining a competitive edge in various industries like healthcare, finance, retail, and more.</a:t>
            </a:r>
          </a:p>
          <a:p>
            <a:pPr algn="just"/>
            <a:endParaRPr lang="en-US" dirty="0"/>
          </a:p>
          <a:p>
            <a:pPr algn="just"/>
            <a:r>
              <a:rPr lang="en-US" dirty="0"/>
              <a:t>However, while it offers significant benefits, data mining also comes with challenges such as privacy concerns, security risks, and the need for high-quality data and skilled professionals. To maximize its potential, organizations must address these challenges by implementing ethical practices, ensuring data security, and complying with legal regulations.</a:t>
            </a:r>
          </a:p>
          <a:p>
            <a:pPr algn="just"/>
            <a:endParaRPr lang="en-US" dirty="0"/>
          </a:p>
          <a:p>
            <a:pPr algn="just"/>
            <a:r>
              <a:rPr lang="en-US" dirty="0"/>
              <a:t>When used responsibly and effectively, data mining can transform raw data into actionable knowledge, driving innovation and progress in a data-driven world.</a:t>
            </a:r>
          </a:p>
        </p:txBody>
      </p:sp>
      <p:sp>
        <p:nvSpPr>
          <p:cNvPr id="4" name="Action Button: Go Home 3">
            <a:hlinkClick r:id="rId2" action="ppaction://hlinksldjump" highlightClick="1"/>
            <a:extLst>
              <a:ext uri="{FF2B5EF4-FFF2-40B4-BE49-F238E27FC236}">
                <a16:creationId xmlns:a16="http://schemas.microsoft.com/office/drawing/2014/main" id="{A611EDFB-4BB2-77DF-3FC7-5A6817149920}"/>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Forward or Next 5">
            <a:hlinkClick r:id="" action="ppaction://hlinkshowjump?jump=nextslide" highlightClick="1"/>
            <a:extLst>
              <a:ext uri="{FF2B5EF4-FFF2-40B4-BE49-F238E27FC236}">
                <a16:creationId xmlns:a16="http://schemas.microsoft.com/office/drawing/2014/main" id="{47A7CFF4-AA42-14D0-138C-6D113572141E}"/>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9C2FA5AB-D854-BD29-6C73-BF11CBB048B2}"/>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98303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E0539-EAE2-0284-4D7D-F989DF1410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FB917BC-074C-C8C4-E2DD-13A9022C90A0}"/>
              </a:ext>
            </a:extLst>
          </p:cNvPr>
          <p:cNvSpPr txBox="1"/>
          <p:nvPr/>
        </p:nvSpPr>
        <p:spPr>
          <a:xfrm>
            <a:off x="935157" y="900298"/>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References </a:t>
            </a:r>
          </a:p>
        </p:txBody>
      </p:sp>
      <p:sp>
        <p:nvSpPr>
          <p:cNvPr id="3" name="TextBox 2">
            <a:extLst>
              <a:ext uri="{FF2B5EF4-FFF2-40B4-BE49-F238E27FC236}">
                <a16:creationId xmlns:a16="http://schemas.microsoft.com/office/drawing/2014/main" id="{15C2EAC2-E562-EC3F-E815-42723D335807}"/>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0F716B-5C95-45BF-BEDE-0A94E6043A24}"/>
              </a:ext>
            </a:extLst>
          </p:cNvPr>
          <p:cNvSpPr txBox="1"/>
          <p:nvPr/>
        </p:nvSpPr>
        <p:spPr>
          <a:xfrm>
            <a:off x="935157" y="1681317"/>
            <a:ext cx="8475407" cy="3416320"/>
          </a:xfrm>
          <a:prstGeom prst="rect">
            <a:avLst/>
          </a:prstGeom>
          <a:noFill/>
        </p:spPr>
        <p:txBody>
          <a:bodyPr wrap="square" rtlCol="0">
            <a:spAutoFit/>
          </a:bodyPr>
          <a:lstStyle/>
          <a:p>
            <a:endParaRPr lang="en-US" dirty="0"/>
          </a:p>
          <a:p>
            <a:r>
              <a:rPr lang="en-US" dirty="0">
                <a:hlinkClick r:id="rId2"/>
              </a:rPr>
              <a:t>https://www.ibm.com/think/topics/data-mining</a:t>
            </a:r>
            <a:endParaRPr lang="en-US" dirty="0"/>
          </a:p>
          <a:p>
            <a:endParaRPr lang="en-US" dirty="0"/>
          </a:p>
          <a:p>
            <a:r>
              <a:rPr lang="en-US" dirty="0">
                <a:hlinkClick r:id="rId3"/>
              </a:rPr>
              <a:t>https://www.simplilearn.com/what-is-data-mining-article</a:t>
            </a:r>
            <a:endParaRPr lang="en-US" dirty="0"/>
          </a:p>
          <a:p>
            <a:endParaRPr lang="en-US" dirty="0"/>
          </a:p>
          <a:p>
            <a:r>
              <a:rPr lang="en-US" dirty="0">
                <a:hlinkClick r:id="rId4"/>
              </a:rPr>
              <a:t>https://www.tableau.com/learn/articles/what-is-data-mining</a:t>
            </a:r>
            <a:endParaRPr lang="en-US" dirty="0"/>
          </a:p>
          <a:p>
            <a:endParaRPr lang="en-US" dirty="0"/>
          </a:p>
          <a:p>
            <a:r>
              <a:rPr lang="en-US" dirty="0">
                <a:hlinkClick r:id="rId5"/>
              </a:rPr>
              <a:t>www.youtube/datamining/.com</a:t>
            </a:r>
            <a:endParaRPr lang="en-US" dirty="0"/>
          </a:p>
          <a:p>
            <a:endParaRPr lang="en-US" dirty="0"/>
          </a:p>
          <a:p>
            <a:r>
              <a:rPr lang="en-US" dirty="0">
                <a:hlinkClick r:id="rId6"/>
              </a:rPr>
              <a:t>https://www.investopedia.com/terms/d/datamining.asp</a:t>
            </a:r>
            <a:endParaRPr lang="en-US" dirty="0"/>
          </a:p>
          <a:p>
            <a:endParaRPr lang="en-US" dirty="0"/>
          </a:p>
          <a:p>
            <a:endParaRPr lang="en-US" dirty="0"/>
          </a:p>
        </p:txBody>
      </p:sp>
      <p:sp>
        <p:nvSpPr>
          <p:cNvPr id="4" name="Action Button: Go Home 3">
            <a:hlinkClick r:id="rId7" action="ppaction://hlinksldjump" highlightClick="1"/>
            <a:extLst>
              <a:ext uri="{FF2B5EF4-FFF2-40B4-BE49-F238E27FC236}">
                <a16:creationId xmlns:a16="http://schemas.microsoft.com/office/drawing/2014/main" id="{5ECDD7A5-0841-4A32-51C2-7D55FD4F3C9C}"/>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Forward or Next 5">
            <a:hlinkClick r:id="" action="ppaction://hlinkshowjump?jump=nextslide" highlightClick="1"/>
            <a:extLst>
              <a:ext uri="{FF2B5EF4-FFF2-40B4-BE49-F238E27FC236}">
                <a16:creationId xmlns:a16="http://schemas.microsoft.com/office/drawing/2014/main" id="{DE5685C4-F39F-9C79-ED4B-CF7E01C8DB89}"/>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12B1D889-2583-CE0E-876F-E1F3CB1F1936}"/>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636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15" name="Picture 14" descr="abstract design">
            <a:extLst>
              <a:ext uri="{FF2B5EF4-FFF2-40B4-BE49-F238E27FC236}">
                <a16:creationId xmlns:a16="http://schemas.microsoft.com/office/drawing/2014/main" id="{6D363037-1741-4470-A023-883E2FFD5840}"/>
              </a:ext>
            </a:extLst>
          </p:cNvPr>
          <p:cNvPicPr>
            <a:picLocks noChangeAspect="1"/>
          </p:cNvPicPr>
          <p:nvPr/>
        </p:nvPicPr>
        <p:blipFill rotWithShape="1">
          <a:blip r:embed="rId4">
            <a:duotone>
              <a:prstClr val="black"/>
              <a:schemeClr val="accent5">
                <a:tint val="45000"/>
                <a:satMod val="400000"/>
              </a:schemeClr>
            </a:duotone>
            <a:alphaModFix amt="25000"/>
          </a:blip>
          <a:srcRect t="18308" r="6818" b="2872"/>
          <a:stretch/>
        </p:blipFill>
        <p:spPr>
          <a:xfrm flipH="1">
            <a:off x="0" y="10"/>
            <a:ext cx="12191980" cy="6857990"/>
          </a:xfrm>
          <a:prstGeom prst="rect">
            <a:avLst/>
          </a:prstGeom>
        </p:spPr>
      </p:pic>
      <p:sp>
        <p:nvSpPr>
          <p:cNvPr id="12" name="Title 11">
            <a:extLst>
              <a:ext uri="{FF2B5EF4-FFF2-40B4-BE49-F238E27FC236}">
                <a16:creationId xmlns:a16="http://schemas.microsoft.com/office/drawing/2014/main" id="{970C361B-D32E-42E0-A41E-86C3D9AC886F}"/>
              </a:ext>
            </a:extLst>
          </p:cNvPr>
          <p:cNvSpPr>
            <a:spLocks noGrp="1"/>
          </p:cNvSpPr>
          <p:nvPr>
            <p:ph type="ctrTitle"/>
          </p:nvPr>
        </p:nvSpPr>
        <p:spPr/>
        <p:txBody>
          <a:bodyPr>
            <a:normAutofit/>
          </a:bodyPr>
          <a:lstStyle/>
          <a:p>
            <a:r>
              <a:rPr lang="en-US" dirty="0"/>
              <a:t>Thank You!</a:t>
            </a:r>
            <a:endParaRPr lang="ru-RU" dirty="0"/>
          </a:p>
        </p:txBody>
      </p:sp>
      <p:sp>
        <p:nvSpPr>
          <p:cNvPr id="13" name="Subtitle 12">
            <a:extLst>
              <a:ext uri="{FF2B5EF4-FFF2-40B4-BE49-F238E27FC236}">
                <a16:creationId xmlns:a16="http://schemas.microsoft.com/office/drawing/2014/main" id="{336E726C-3DE4-41AA-88A0-C92B0C34163D}"/>
              </a:ext>
            </a:extLst>
          </p:cNvPr>
          <p:cNvSpPr>
            <a:spLocks noGrp="1"/>
          </p:cNvSpPr>
          <p:nvPr>
            <p:ph type="subTitle" idx="1"/>
          </p:nvPr>
        </p:nvSpPr>
        <p:spPr/>
        <p:txBody>
          <a:bodyPr>
            <a:normAutofit/>
          </a:bodyPr>
          <a:lstStyle/>
          <a:p>
            <a:r>
              <a:rPr lang="en-US" dirty="0"/>
              <a:t>I hope you understand well</a:t>
            </a:r>
            <a:endParaRPr lang="ru-RU" dirty="0"/>
          </a:p>
        </p:txBody>
      </p:sp>
      <p:sp>
        <p:nvSpPr>
          <p:cNvPr id="2" name="Action Button: Go Home 1">
            <a:hlinkClick r:id="rId5" action="ppaction://hlinksldjump" highlightClick="1"/>
            <a:extLst>
              <a:ext uri="{FF2B5EF4-FFF2-40B4-BE49-F238E27FC236}">
                <a16:creationId xmlns:a16="http://schemas.microsoft.com/office/drawing/2014/main" id="{B7FF57A8-2CF7-CB97-209D-0B3B0800627D}"/>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Action Button: Go Back or Previous 3">
            <a:hlinkClick r:id="" action="ppaction://hlinkshowjump?jump=previousslide" highlightClick="1"/>
            <a:extLst>
              <a:ext uri="{FF2B5EF4-FFF2-40B4-BE49-F238E27FC236}">
                <a16:creationId xmlns:a16="http://schemas.microsoft.com/office/drawing/2014/main" id="{1756DB38-7B24-D3BA-319A-11605D80E1D6}"/>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1076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83DC-C822-A6FA-7C8F-BC910C501FBE}"/>
              </a:ext>
            </a:extLst>
          </p:cNvPr>
          <p:cNvSpPr>
            <a:spLocks noGrp="1"/>
          </p:cNvSpPr>
          <p:nvPr>
            <p:ph type="title"/>
          </p:nvPr>
        </p:nvSpPr>
        <p:spPr/>
        <p:txBody>
          <a:bodyPr/>
          <a:lstStyle/>
          <a:p>
            <a:r>
              <a:rPr lang="en-US" b="1"/>
              <a:t>Agenda </a:t>
            </a:r>
            <a:r>
              <a:rPr lang="en-US" b="1" dirty="0"/>
              <a:t>:</a:t>
            </a:r>
            <a:endParaRPr lang="en-IN" b="1" dirty="0"/>
          </a:p>
        </p:txBody>
      </p:sp>
      <p:sp>
        <p:nvSpPr>
          <p:cNvPr id="3" name="Content Placeholder 2">
            <a:extLst>
              <a:ext uri="{FF2B5EF4-FFF2-40B4-BE49-F238E27FC236}">
                <a16:creationId xmlns:a16="http://schemas.microsoft.com/office/drawing/2014/main" id="{7F37BDD3-8D64-6A9F-B441-2BEBFE55D802}"/>
              </a:ext>
            </a:extLst>
          </p:cNvPr>
          <p:cNvSpPr>
            <a:spLocks noGrp="1"/>
          </p:cNvSpPr>
          <p:nvPr>
            <p:ph idx="1"/>
          </p:nvPr>
        </p:nvSpPr>
        <p:spPr>
          <a:xfrm>
            <a:off x="739518" y="1331259"/>
            <a:ext cx="8946541" cy="4195481"/>
          </a:xfrm>
        </p:spPr>
        <p:txBody>
          <a:bodyPr>
            <a:normAutofit lnSpcReduction="10000"/>
          </a:bodyPr>
          <a:lstStyle/>
          <a:p>
            <a:pPr marL="457200" indent="-457200">
              <a:buFont typeface="+mj-lt"/>
              <a:buAutoNum type="arabicPeriod"/>
            </a:pPr>
            <a:r>
              <a:rPr lang="en-IN" dirty="0">
                <a:hlinkClick r:id="rId2" action="ppaction://hlinksldjump"/>
              </a:rPr>
              <a:t>What is Data Mining ?</a:t>
            </a:r>
            <a:endParaRPr lang="en-IN" dirty="0"/>
          </a:p>
          <a:p>
            <a:pPr marL="457200" indent="-457200">
              <a:buFont typeface="+mj-lt"/>
              <a:buAutoNum type="arabicPeriod"/>
            </a:pPr>
            <a:r>
              <a:rPr lang="en-IN" dirty="0">
                <a:hlinkClick r:id="rId3" action="ppaction://hlinksldjump"/>
              </a:rPr>
              <a:t>Why Data Mining?</a:t>
            </a:r>
            <a:endParaRPr lang="en-IN" dirty="0"/>
          </a:p>
          <a:p>
            <a:pPr marL="457200" indent="-457200">
              <a:buFont typeface="+mj-lt"/>
              <a:buAutoNum type="arabicPeriod"/>
            </a:pPr>
            <a:r>
              <a:rPr lang="en-IN" dirty="0">
                <a:hlinkClick r:id="rId4" action="ppaction://hlinksldjump"/>
              </a:rPr>
              <a:t>Data Mining Process</a:t>
            </a:r>
            <a:endParaRPr lang="en-IN" dirty="0"/>
          </a:p>
          <a:p>
            <a:pPr marL="457200" indent="-457200">
              <a:buFont typeface="+mj-lt"/>
              <a:buAutoNum type="arabicPeriod"/>
            </a:pPr>
            <a:r>
              <a:rPr lang="en-IN" dirty="0">
                <a:hlinkClick r:id="rId5" action="ppaction://hlinksldjump"/>
              </a:rPr>
              <a:t>Common Techniques</a:t>
            </a:r>
            <a:endParaRPr lang="en-IN" dirty="0"/>
          </a:p>
          <a:p>
            <a:pPr marL="457200" indent="-457200">
              <a:buFont typeface="+mj-lt"/>
              <a:buAutoNum type="arabicPeriod"/>
            </a:pPr>
            <a:r>
              <a:rPr lang="en-IN" dirty="0">
                <a:hlinkClick r:id="rId6" action="ppaction://hlinksldjump"/>
              </a:rPr>
              <a:t>Applications of Data Mining</a:t>
            </a:r>
            <a:endParaRPr lang="en-IN" dirty="0"/>
          </a:p>
          <a:p>
            <a:pPr marL="457200" indent="-457200">
              <a:buFont typeface="+mj-lt"/>
              <a:buAutoNum type="arabicPeriod"/>
            </a:pPr>
            <a:r>
              <a:rPr lang="en-IN" dirty="0">
                <a:hlinkClick r:id="rId7" action="ppaction://hlinksldjump"/>
              </a:rPr>
              <a:t>Tools and Software</a:t>
            </a:r>
            <a:endParaRPr lang="en-IN" dirty="0"/>
          </a:p>
          <a:p>
            <a:pPr marL="457200" indent="-457200">
              <a:buFont typeface="+mj-lt"/>
              <a:buAutoNum type="arabicPeriod"/>
            </a:pPr>
            <a:r>
              <a:rPr lang="en-IN" dirty="0">
                <a:hlinkClick r:id="rId8" action="ppaction://hlinksldjump"/>
              </a:rPr>
              <a:t>Advantages of Data Mining</a:t>
            </a:r>
            <a:endParaRPr lang="en-IN" dirty="0"/>
          </a:p>
          <a:p>
            <a:pPr marL="457200" indent="-457200">
              <a:buFont typeface="+mj-lt"/>
              <a:buAutoNum type="arabicPeriod"/>
            </a:pPr>
            <a:r>
              <a:rPr lang="en-IN" dirty="0">
                <a:hlinkClick r:id="rId9" action="ppaction://hlinksldjump"/>
              </a:rPr>
              <a:t>Disadvantages of Data Mining</a:t>
            </a:r>
            <a:endParaRPr lang="en-IN" dirty="0"/>
          </a:p>
          <a:p>
            <a:pPr marL="457200" indent="-457200">
              <a:buFont typeface="+mj-lt"/>
              <a:buAutoNum type="arabicPeriod"/>
            </a:pPr>
            <a:r>
              <a:rPr lang="en-IN" dirty="0">
                <a:hlinkClick r:id="rId10" action="ppaction://hlinksldjump"/>
              </a:rPr>
              <a:t>Conclusion</a:t>
            </a:r>
            <a:endParaRPr lang="en-IN" dirty="0"/>
          </a:p>
          <a:p>
            <a:pPr marL="457200" indent="-457200">
              <a:buFont typeface="+mj-lt"/>
              <a:buAutoNum type="arabicPeriod"/>
            </a:pPr>
            <a:r>
              <a:rPr lang="en-IN" dirty="0">
                <a:hlinkClick r:id="rId11" action="ppaction://hlinksldjump"/>
              </a:rPr>
              <a:t>References</a:t>
            </a:r>
            <a:endParaRPr lang="en-IN" dirty="0"/>
          </a:p>
        </p:txBody>
      </p:sp>
      <p:sp>
        <p:nvSpPr>
          <p:cNvPr id="4" name="Action Button: Go Home 3">
            <a:hlinkClick r:id="rId12" action="ppaction://hlinksldjump" highlightClick="1"/>
            <a:extLst>
              <a:ext uri="{FF2B5EF4-FFF2-40B4-BE49-F238E27FC236}">
                <a16:creationId xmlns:a16="http://schemas.microsoft.com/office/drawing/2014/main" id="{A4BDF634-266F-92A0-039B-624C27BE2B2B}"/>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Forward or Next 5">
            <a:hlinkClick r:id="" action="ppaction://hlinkshowjump?jump=nextslide" highlightClick="1"/>
            <a:extLst>
              <a:ext uri="{FF2B5EF4-FFF2-40B4-BE49-F238E27FC236}">
                <a16:creationId xmlns:a16="http://schemas.microsoft.com/office/drawing/2014/main" id="{3FB807AE-FF2A-D250-1A13-3BE3EE5F3EEC}"/>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32896F13-F91F-5362-BE7C-FAB396CD9A14}"/>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449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ypes of Data Mining Techniques | Simplilearn">
            <a:extLst>
              <a:ext uri="{FF2B5EF4-FFF2-40B4-BE49-F238E27FC236}">
                <a16:creationId xmlns:a16="http://schemas.microsoft.com/office/drawing/2014/main" id="{CFBD3870-66EF-134C-A7D8-FAB0ED7990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51" r="3987"/>
          <a:stretch/>
        </p:blipFill>
        <p:spPr bwMode="auto">
          <a:xfrm>
            <a:off x="7156608" y="1334701"/>
            <a:ext cx="4767117" cy="358187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26C307AC-EE1D-41EF-4834-D376E3C60468}"/>
              </a:ext>
            </a:extLst>
          </p:cNvPr>
          <p:cNvSpPr txBox="1"/>
          <p:nvPr/>
        </p:nvSpPr>
        <p:spPr>
          <a:xfrm>
            <a:off x="777840" y="241700"/>
            <a:ext cx="5068711" cy="584775"/>
          </a:xfrm>
          <a:prstGeom prst="rect">
            <a:avLst/>
          </a:prstGeom>
          <a:noFill/>
        </p:spPr>
        <p:txBody>
          <a:bodyPr wrap="square" rtlCol="0">
            <a:spAutoFit/>
          </a:bodyPr>
          <a:lstStyle/>
          <a:p>
            <a:r>
              <a:rPr lang="en-IN" sz="3200" b="1" dirty="0">
                <a:latin typeface="+mj-lt"/>
                <a:cs typeface="Times New Roman" panose="02020603050405020304" pitchFamily="18" charset="0"/>
              </a:rPr>
              <a:t>What is Data Mining ?</a:t>
            </a:r>
          </a:p>
        </p:txBody>
      </p:sp>
      <p:sp>
        <p:nvSpPr>
          <p:cNvPr id="3" name="TextBox 2">
            <a:extLst>
              <a:ext uri="{FF2B5EF4-FFF2-40B4-BE49-F238E27FC236}">
                <a16:creationId xmlns:a16="http://schemas.microsoft.com/office/drawing/2014/main" id="{0E40307D-57D2-9602-B491-A2839DCEBA1E}"/>
              </a:ext>
            </a:extLst>
          </p:cNvPr>
          <p:cNvSpPr txBox="1"/>
          <p:nvPr/>
        </p:nvSpPr>
        <p:spPr>
          <a:xfrm>
            <a:off x="816622" y="1032759"/>
            <a:ext cx="6173566" cy="2092881"/>
          </a:xfrm>
          <a:prstGeom prst="rect">
            <a:avLst/>
          </a:prstGeom>
          <a:noFill/>
          <a:ln>
            <a:noFill/>
          </a:ln>
        </p:spPr>
        <p:txBody>
          <a:bodyPr wrap="square" rtlCol="0">
            <a:spAutoFit/>
          </a:bodyPr>
          <a:lstStyle/>
          <a:p>
            <a:pPr algn="just"/>
            <a:r>
              <a:rPr lang="en-US" b="1" dirty="0"/>
              <a:t>Data mining</a:t>
            </a:r>
            <a:r>
              <a:rPr lang="en-US" dirty="0"/>
              <a:t> is the process of extracting meaningful patterns and insights from large datasets. It involves applying statistical and machine learning techniques to extract meaningful information that would otherwise be hidden within the data.</a:t>
            </a:r>
          </a:p>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6AEB79F-2236-3E8F-C186-6DA5CEB99CF1}"/>
              </a:ext>
            </a:extLst>
          </p:cNvPr>
          <p:cNvSpPr txBox="1"/>
          <p:nvPr/>
        </p:nvSpPr>
        <p:spPr>
          <a:xfrm>
            <a:off x="895280" y="2604488"/>
            <a:ext cx="6016250" cy="3139321"/>
          </a:xfrm>
          <a:prstGeom prst="rect">
            <a:avLst/>
          </a:prstGeom>
          <a:noFill/>
        </p:spPr>
        <p:txBody>
          <a:bodyPr wrap="square" rtlCol="0">
            <a:spAutoFit/>
          </a:bodyPr>
          <a:lstStyle/>
          <a:p>
            <a:pPr marL="285750" indent="-285750" algn="just">
              <a:buFont typeface="Wingdings" panose="05000000000000000000" pitchFamily="2" charset="2"/>
              <a:buChar char="§"/>
            </a:pPr>
            <a:r>
              <a:rPr lang="en-US" b="1" dirty="0"/>
              <a:t>Knowledge:</a:t>
            </a:r>
            <a:r>
              <a:rPr lang="en-US" dirty="0"/>
              <a:t> The ultimate goal of data mining is to transform raw data into actionable knowledge. </a:t>
            </a:r>
          </a:p>
          <a:p>
            <a:pPr marL="285750" indent="-285750" algn="just">
              <a:buFont typeface="Wingdings" panose="05000000000000000000" pitchFamily="2" charset="2"/>
              <a:buChar char="§"/>
            </a:pPr>
            <a:endParaRPr lang="en-US" b="1" dirty="0"/>
          </a:p>
          <a:p>
            <a:pPr marL="285750" indent="-285750" algn="just">
              <a:buFont typeface="Wingdings" panose="05000000000000000000" pitchFamily="2" charset="2"/>
              <a:buChar char="§"/>
            </a:pPr>
            <a:r>
              <a:rPr lang="en-US" b="1" dirty="0"/>
              <a:t>Patterns and Trends:</a:t>
            </a:r>
            <a:r>
              <a:rPr lang="en-US" dirty="0"/>
              <a:t> Data mining seeks to identify recurring patterns, trends, and associations within the data.</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b="1" dirty="0"/>
              <a:t>Large Datasets:</a:t>
            </a:r>
            <a:r>
              <a:rPr lang="en-US" dirty="0"/>
              <a:t> The term "data mining" often implies working with massive amounts of data, such as those generated by businesses, scientific experiments, or social media.</a:t>
            </a:r>
            <a:endParaRPr lang="en-IN" dirty="0"/>
          </a:p>
        </p:txBody>
      </p:sp>
      <p:sp>
        <p:nvSpPr>
          <p:cNvPr id="4" name="Action Button: Go Home 3">
            <a:hlinkClick r:id="rId3" action="ppaction://hlinksldjump" highlightClick="1"/>
            <a:extLst>
              <a:ext uri="{FF2B5EF4-FFF2-40B4-BE49-F238E27FC236}">
                <a16:creationId xmlns:a16="http://schemas.microsoft.com/office/drawing/2014/main" id="{2D635219-BDC2-B89B-6D3B-1CA767A8067B}"/>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605049B3-A46E-B9AE-21C8-305175E411B3}"/>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320FFE1B-3FAC-72BB-7B3B-BA02B2A1FEA1}"/>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81293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9E965-B1EF-E303-EA0B-58C856CB71E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E87D23D-BC4C-66FC-68A5-61F073C6FC3C}"/>
              </a:ext>
            </a:extLst>
          </p:cNvPr>
          <p:cNvSpPr txBox="1"/>
          <p:nvPr/>
        </p:nvSpPr>
        <p:spPr>
          <a:xfrm>
            <a:off x="846666" y="235150"/>
            <a:ext cx="5068711" cy="584775"/>
          </a:xfrm>
          <a:prstGeom prst="rect">
            <a:avLst/>
          </a:prstGeom>
          <a:noFill/>
        </p:spPr>
        <p:txBody>
          <a:bodyPr wrap="square" rtlCol="0">
            <a:spAutoFit/>
          </a:bodyPr>
          <a:lstStyle/>
          <a:p>
            <a:r>
              <a:rPr lang="en-IN" sz="3200" b="1" dirty="0">
                <a:latin typeface="+mj-lt"/>
                <a:cs typeface="Times New Roman" panose="02020603050405020304" pitchFamily="18" charset="0"/>
              </a:rPr>
              <a:t>Why Data Mining ?</a:t>
            </a:r>
          </a:p>
        </p:txBody>
      </p:sp>
      <p:sp>
        <p:nvSpPr>
          <p:cNvPr id="3" name="TextBox 2">
            <a:extLst>
              <a:ext uri="{FF2B5EF4-FFF2-40B4-BE49-F238E27FC236}">
                <a16:creationId xmlns:a16="http://schemas.microsoft.com/office/drawing/2014/main" id="{CF6DF84B-6A58-18AC-DA58-6C3F3E7BE976}"/>
              </a:ext>
            </a:extLst>
          </p:cNvPr>
          <p:cNvSpPr txBox="1"/>
          <p:nvPr/>
        </p:nvSpPr>
        <p:spPr>
          <a:xfrm>
            <a:off x="846666" y="1597377"/>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181A45A-F0AD-4E39-4498-779CFE16AD97}"/>
              </a:ext>
            </a:extLst>
          </p:cNvPr>
          <p:cNvSpPr txBox="1"/>
          <p:nvPr/>
        </p:nvSpPr>
        <p:spPr>
          <a:xfrm>
            <a:off x="846666" y="992150"/>
            <a:ext cx="6458486" cy="4873700"/>
          </a:xfrm>
          <a:prstGeom prst="rect">
            <a:avLst/>
          </a:prstGeom>
          <a:noFill/>
        </p:spPr>
        <p:txBody>
          <a:bodyPr wrap="square" rtlCol="0">
            <a:spAutoFit/>
          </a:bodyPr>
          <a:lstStyle/>
          <a:p>
            <a:pPr algn="just"/>
            <a:r>
              <a:rPr lang="en-US" b="1" dirty="0"/>
              <a:t>Improved Decision Making:</a:t>
            </a:r>
            <a:r>
              <a:rPr lang="en-US" dirty="0"/>
              <a:t> Uncovers hidden patterns and trends for better informed choices.</a:t>
            </a:r>
          </a:p>
          <a:p>
            <a:pPr algn="just"/>
            <a:endParaRPr lang="en-US" dirty="0"/>
          </a:p>
          <a:p>
            <a:pPr algn="just"/>
            <a:r>
              <a:rPr lang="en-US" b="1" dirty="0"/>
              <a:t>Competitive Advantage:</a:t>
            </a:r>
            <a:r>
              <a:rPr lang="en-US" dirty="0"/>
              <a:t> Gains insights to identify opportunities and stay ahead of competitors.</a:t>
            </a:r>
          </a:p>
          <a:p>
            <a:pPr algn="just"/>
            <a:endParaRPr lang="en-US" dirty="0"/>
          </a:p>
          <a:p>
            <a:pPr algn="just"/>
            <a:r>
              <a:rPr lang="en-US" b="1" dirty="0"/>
              <a:t>Risk Mitigation:</a:t>
            </a:r>
            <a:r>
              <a:rPr lang="en-US" dirty="0"/>
              <a:t> Helps identify and manage risks like fraud and credit defaults.</a:t>
            </a:r>
          </a:p>
          <a:p>
            <a:pPr algn="just"/>
            <a:endParaRPr lang="en-US" dirty="0"/>
          </a:p>
          <a:p>
            <a:pPr algn="just"/>
            <a:r>
              <a:rPr lang="en-US" b="1" dirty="0"/>
              <a:t>Increased Efficiency:</a:t>
            </a:r>
            <a:r>
              <a:rPr lang="en-US" dirty="0"/>
              <a:t> Automates tasks and optimizes processes for cost savings.</a:t>
            </a:r>
          </a:p>
          <a:p>
            <a:pPr algn="just"/>
            <a:endParaRPr lang="en-US" dirty="0"/>
          </a:p>
          <a:p>
            <a:pPr algn="just"/>
            <a:r>
              <a:rPr lang="en-US" b="1" dirty="0"/>
              <a:t>Personalized Experiences:</a:t>
            </a:r>
            <a:r>
              <a:rPr lang="en-US" dirty="0"/>
              <a:t> Enables tailored offers and services to individual customers.</a:t>
            </a:r>
          </a:p>
          <a:p>
            <a:pPr algn="just"/>
            <a:endParaRPr lang="en-US" dirty="0"/>
          </a:p>
          <a:p>
            <a:pPr algn="just"/>
            <a:r>
              <a:rPr lang="en-US" b="1" dirty="0"/>
              <a:t>Market Trend Identification:</a:t>
            </a:r>
            <a:r>
              <a:rPr lang="en-US" dirty="0"/>
              <a:t> Helps businesses anticipate and capitalize on emerging market trends.</a:t>
            </a:r>
            <a:endParaRPr lang="en-IN" dirty="0"/>
          </a:p>
        </p:txBody>
      </p:sp>
      <p:pic>
        <p:nvPicPr>
          <p:cNvPr id="2058" name="Picture 10" descr="Data mining - Free computer icons">
            <a:extLst>
              <a:ext uri="{FF2B5EF4-FFF2-40B4-BE49-F238E27FC236}">
                <a16:creationId xmlns:a16="http://schemas.microsoft.com/office/drawing/2014/main" id="{12C3745A-D4DB-5B53-335E-F40900299E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0167" y="1204087"/>
            <a:ext cx="3920067" cy="3920067"/>
          </a:xfrm>
          <a:prstGeom prst="rect">
            <a:avLst/>
          </a:prstGeom>
          <a:noFill/>
          <a:extLst>
            <a:ext uri="{909E8E84-426E-40DD-AFC4-6F175D3DCCD1}">
              <a14:hiddenFill xmlns:a14="http://schemas.microsoft.com/office/drawing/2010/main">
                <a:solidFill>
                  <a:srgbClr val="FFFFFF"/>
                </a:solidFill>
              </a14:hiddenFill>
            </a:ext>
          </a:extLst>
        </p:spPr>
      </p:pic>
      <p:sp>
        <p:nvSpPr>
          <p:cNvPr id="7" name="Action Button: Go Home 6">
            <a:hlinkClick r:id="rId3" action="ppaction://hlinksldjump" highlightClick="1"/>
            <a:extLst>
              <a:ext uri="{FF2B5EF4-FFF2-40B4-BE49-F238E27FC236}">
                <a16:creationId xmlns:a16="http://schemas.microsoft.com/office/drawing/2014/main" id="{CFD940CA-83AE-28F6-1758-05527951D5BB}"/>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ction Button: Go Forward or Next 7">
            <a:hlinkClick r:id="" action="ppaction://hlinkshowjump?jump=nextslide" highlightClick="1"/>
            <a:extLst>
              <a:ext uri="{FF2B5EF4-FFF2-40B4-BE49-F238E27FC236}">
                <a16:creationId xmlns:a16="http://schemas.microsoft.com/office/drawing/2014/main" id="{AB5C3232-BE6A-1724-3005-67342AE4703E}"/>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Action Button: Go Back or Previous 8">
            <a:hlinkClick r:id="" action="ppaction://hlinkshowjump?jump=previousslide" highlightClick="1"/>
            <a:extLst>
              <a:ext uri="{FF2B5EF4-FFF2-40B4-BE49-F238E27FC236}">
                <a16:creationId xmlns:a16="http://schemas.microsoft.com/office/drawing/2014/main" id="{836B9CC0-B3B3-F5A3-50DD-7D0FC9C5A71B}"/>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0802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F33DB-CF00-235E-9031-0F5701DE92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5CE9E2E-73D2-C176-E496-361CE21DE56F}"/>
              </a:ext>
            </a:extLst>
          </p:cNvPr>
          <p:cNvSpPr txBox="1"/>
          <p:nvPr/>
        </p:nvSpPr>
        <p:spPr>
          <a:xfrm>
            <a:off x="846666" y="282593"/>
            <a:ext cx="5068711" cy="584775"/>
          </a:xfrm>
          <a:prstGeom prst="rect">
            <a:avLst/>
          </a:prstGeom>
          <a:noFill/>
        </p:spPr>
        <p:txBody>
          <a:bodyPr wrap="square" rtlCol="0">
            <a:spAutoFit/>
          </a:bodyPr>
          <a:lstStyle/>
          <a:p>
            <a:r>
              <a:rPr lang="en-IN" sz="3200" b="1" dirty="0">
                <a:latin typeface="+mj-lt"/>
                <a:cs typeface="Times New Roman" panose="02020603050405020304" pitchFamily="18" charset="0"/>
              </a:rPr>
              <a:t>Data Mining Process </a:t>
            </a:r>
          </a:p>
        </p:txBody>
      </p:sp>
      <p:sp>
        <p:nvSpPr>
          <p:cNvPr id="3" name="TextBox 2">
            <a:extLst>
              <a:ext uri="{FF2B5EF4-FFF2-40B4-BE49-F238E27FC236}">
                <a16:creationId xmlns:a16="http://schemas.microsoft.com/office/drawing/2014/main" id="{4B0B85ED-D798-F0D1-D36C-2FF60F7268EA}"/>
              </a:ext>
            </a:extLst>
          </p:cNvPr>
          <p:cNvSpPr txBox="1"/>
          <p:nvPr/>
        </p:nvSpPr>
        <p:spPr>
          <a:xfrm>
            <a:off x="846666" y="1597377"/>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67A2A25-FCDF-9752-32AB-F423E2D724B0}"/>
              </a:ext>
            </a:extLst>
          </p:cNvPr>
          <p:cNvSpPr/>
          <p:nvPr/>
        </p:nvSpPr>
        <p:spPr>
          <a:xfrm>
            <a:off x="846666" y="1287731"/>
            <a:ext cx="9116405" cy="4469004"/>
          </a:xfrm>
          <a:prstGeom prst="rect">
            <a:avLst/>
          </a:prstGeom>
          <a:ln>
            <a:noFill/>
          </a:ln>
          <a:effectLst>
            <a:softEdge rad="63500"/>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3074" name="Picture 2" descr="Data Mining, an integral part of Knowledge Discovery Process">
            <a:extLst>
              <a:ext uri="{FF2B5EF4-FFF2-40B4-BE49-F238E27FC236}">
                <a16:creationId xmlns:a16="http://schemas.microsoft.com/office/drawing/2014/main" id="{188A070C-CFAE-BBDC-4BE6-457EB22EDA0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846666" y="1410911"/>
            <a:ext cx="9189056" cy="3849712"/>
          </a:xfrm>
          <a:prstGeom prst="rect">
            <a:avLst/>
          </a:prstGeom>
          <a:noFill/>
          <a:extLst>
            <a:ext uri="{909E8E84-426E-40DD-AFC4-6F175D3DCCD1}">
              <a14:hiddenFill xmlns:a14="http://schemas.microsoft.com/office/drawing/2010/main">
                <a:solidFill>
                  <a:srgbClr val="FFFFFF"/>
                </a:solidFill>
              </a14:hiddenFill>
            </a:ext>
          </a:extLst>
        </p:spPr>
      </p:pic>
      <p:sp>
        <p:nvSpPr>
          <p:cNvPr id="5" name="Action Button: Go Home 4">
            <a:hlinkClick r:id="rId4" action="ppaction://hlinksldjump" highlightClick="1"/>
            <a:extLst>
              <a:ext uri="{FF2B5EF4-FFF2-40B4-BE49-F238E27FC236}">
                <a16:creationId xmlns:a16="http://schemas.microsoft.com/office/drawing/2014/main" id="{31B7B0D4-519D-A8AB-0A2B-B862D101B6BE}"/>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Forward or Next 5">
            <a:hlinkClick r:id="" action="ppaction://hlinkshowjump?jump=nextslide" highlightClick="1"/>
            <a:extLst>
              <a:ext uri="{FF2B5EF4-FFF2-40B4-BE49-F238E27FC236}">
                <a16:creationId xmlns:a16="http://schemas.microsoft.com/office/drawing/2014/main" id="{8C8D902F-1E9C-57C7-2CC6-E59C914B8803}"/>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ction Button: Go Back or Previous 6">
            <a:hlinkClick r:id="" action="ppaction://hlinkshowjump?jump=previousslide" highlightClick="1"/>
            <a:extLst>
              <a:ext uri="{FF2B5EF4-FFF2-40B4-BE49-F238E27FC236}">
                <a16:creationId xmlns:a16="http://schemas.microsoft.com/office/drawing/2014/main" id="{0771D001-01C0-EB04-370F-34470391BC20}"/>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965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32F4C2-B48A-5ACD-F88C-B79468D86999}"/>
              </a:ext>
            </a:extLst>
          </p:cNvPr>
          <p:cNvSpPr txBox="1"/>
          <p:nvPr/>
        </p:nvSpPr>
        <p:spPr>
          <a:xfrm>
            <a:off x="952102" y="1052793"/>
            <a:ext cx="9104671" cy="4945625"/>
          </a:xfrm>
          <a:prstGeom prst="rect">
            <a:avLst/>
          </a:prstGeom>
          <a:noFill/>
        </p:spPr>
        <p:txBody>
          <a:bodyPr wrap="square" rtlCol="0">
            <a:spAutoFit/>
          </a:bodyPr>
          <a:lstStyle/>
          <a:p>
            <a:pPr marL="342900" indent="-342900" algn="just">
              <a:buFont typeface="+mj-lt"/>
              <a:buAutoNum type="arabicPeriod"/>
            </a:pPr>
            <a:r>
              <a:rPr lang="en-US" b="1" dirty="0"/>
              <a:t>Selection of Database</a:t>
            </a:r>
            <a:r>
              <a:rPr lang="en-US" dirty="0"/>
              <a:t>: Choosing relevant datasets for analysis based on objectives.</a:t>
            </a:r>
          </a:p>
          <a:p>
            <a:pPr marL="342900" indent="-342900" algn="just">
              <a:buFont typeface="+mj-lt"/>
              <a:buAutoNum type="arabicPeriod"/>
            </a:pPr>
            <a:endParaRPr lang="en-US" dirty="0"/>
          </a:p>
          <a:p>
            <a:pPr marL="342900" indent="-342900" algn="just">
              <a:buFont typeface="+mj-lt"/>
              <a:buAutoNum type="arabicPeriod"/>
            </a:pPr>
            <a:r>
              <a:rPr lang="en-US" b="1" dirty="0"/>
              <a:t>Data Cleaning</a:t>
            </a:r>
            <a:r>
              <a:rPr lang="en-US" dirty="0"/>
              <a:t>: Removing inconsistencies, handling missing values, and ensuring data quality.</a:t>
            </a:r>
          </a:p>
          <a:p>
            <a:pPr marL="342900" indent="-342900" algn="just">
              <a:buFont typeface="+mj-lt"/>
              <a:buAutoNum type="arabicPeriod"/>
            </a:pPr>
            <a:endParaRPr lang="en-US" dirty="0"/>
          </a:p>
          <a:p>
            <a:pPr marL="342900" indent="-342900" algn="just">
              <a:buFont typeface="+mj-lt"/>
              <a:buAutoNum type="arabicPeriod"/>
            </a:pPr>
            <a:r>
              <a:rPr lang="en-US" b="1" dirty="0"/>
              <a:t>Data Transformation</a:t>
            </a:r>
            <a:r>
              <a:rPr lang="en-US" dirty="0"/>
              <a:t>: Converting raw data into a format suitable for analysis, including normalization or aggregation.</a:t>
            </a:r>
          </a:p>
          <a:p>
            <a:pPr marL="342900" indent="-342900" algn="just">
              <a:buFont typeface="+mj-lt"/>
              <a:buAutoNum type="arabicPeriod"/>
            </a:pPr>
            <a:endParaRPr lang="en-US" dirty="0"/>
          </a:p>
          <a:p>
            <a:pPr marL="342900" indent="-342900" algn="just">
              <a:buFont typeface="+mj-lt"/>
              <a:buAutoNum type="arabicPeriod"/>
            </a:pPr>
            <a:r>
              <a:rPr lang="en-US" b="1" dirty="0"/>
              <a:t>Data Mining Process</a:t>
            </a:r>
            <a:r>
              <a:rPr lang="en-US" dirty="0"/>
              <a:t>: Applying algorithms to discover patterns, relationships, or trends from the data.</a:t>
            </a:r>
          </a:p>
          <a:p>
            <a:pPr marL="342900" indent="-342900" algn="just">
              <a:buFont typeface="+mj-lt"/>
              <a:buAutoNum type="arabicPeriod"/>
            </a:pPr>
            <a:endParaRPr lang="en-US" dirty="0"/>
          </a:p>
          <a:p>
            <a:pPr marL="342900" indent="-342900" algn="just">
              <a:buFont typeface="+mj-lt"/>
              <a:buAutoNum type="arabicPeriod"/>
            </a:pPr>
            <a:r>
              <a:rPr lang="en-US" b="1" dirty="0"/>
              <a:t>Patterns and Evaluation</a:t>
            </a:r>
            <a:r>
              <a:rPr lang="en-US" dirty="0"/>
              <a:t>: Identifying meaningful patterns and validating their significance through statistical or heuristic methods.</a:t>
            </a:r>
          </a:p>
          <a:p>
            <a:pPr marL="342900" indent="-342900" algn="just">
              <a:buFont typeface="+mj-lt"/>
              <a:buAutoNum type="arabicPeriod"/>
            </a:pPr>
            <a:endParaRPr lang="en-US" dirty="0"/>
          </a:p>
          <a:p>
            <a:pPr marL="342900" indent="-342900" algn="just">
              <a:buFont typeface="+mj-lt"/>
              <a:buAutoNum type="arabicPeriod"/>
            </a:pPr>
            <a:r>
              <a:rPr lang="en-US" b="1" dirty="0"/>
              <a:t>Knowledge Consolidation</a:t>
            </a:r>
            <a:r>
              <a:rPr lang="en-US" dirty="0"/>
              <a:t>: Integrating patterns and insights into actionable knowledge for decision-making.</a:t>
            </a:r>
            <a:endParaRPr lang="en-IN" dirty="0"/>
          </a:p>
        </p:txBody>
      </p:sp>
      <p:sp>
        <p:nvSpPr>
          <p:cNvPr id="2" name="Action Button: Go Home 1">
            <a:hlinkClick r:id="rId2" action="ppaction://hlinksldjump" highlightClick="1"/>
            <a:extLst>
              <a:ext uri="{FF2B5EF4-FFF2-40B4-BE49-F238E27FC236}">
                <a16:creationId xmlns:a16="http://schemas.microsoft.com/office/drawing/2014/main" id="{4D10A4DB-9BD3-B42E-3F12-89ADB2D0D42F}"/>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Action Button: Go Forward or Next 3">
            <a:hlinkClick r:id="" action="ppaction://hlinkshowjump?jump=nextslide" highlightClick="1"/>
            <a:extLst>
              <a:ext uri="{FF2B5EF4-FFF2-40B4-BE49-F238E27FC236}">
                <a16:creationId xmlns:a16="http://schemas.microsoft.com/office/drawing/2014/main" id="{A3DBD184-4C13-D2CA-59E7-B98B2ED17A07}"/>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Back or Previous 4">
            <a:hlinkClick r:id="" action="ppaction://hlinkshowjump?jump=previousslide" highlightClick="1"/>
            <a:extLst>
              <a:ext uri="{FF2B5EF4-FFF2-40B4-BE49-F238E27FC236}">
                <a16:creationId xmlns:a16="http://schemas.microsoft.com/office/drawing/2014/main" id="{F8D8459F-38D8-F7B9-70F6-046203CD0CCF}"/>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CD652FB-38BC-6B8C-54B2-12F66439DE88}"/>
              </a:ext>
            </a:extLst>
          </p:cNvPr>
          <p:cNvSpPr txBox="1"/>
          <p:nvPr/>
        </p:nvSpPr>
        <p:spPr>
          <a:xfrm>
            <a:off x="1019213" y="333530"/>
            <a:ext cx="6203708" cy="584775"/>
          </a:xfrm>
          <a:prstGeom prst="rect">
            <a:avLst/>
          </a:prstGeom>
          <a:noFill/>
        </p:spPr>
        <p:txBody>
          <a:bodyPr wrap="square" rtlCol="0">
            <a:spAutoFit/>
          </a:bodyPr>
          <a:lstStyle/>
          <a:p>
            <a:r>
              <a:rPr lang="en-IN" sz="3200" b="1" dirty="0">
                <a:latin typeface="+mj-lt"/>
                <a:cs typeface="Times New Roman" panose="02020603050405020304" pitchFamily="18" charset="0"/>
              </a:rPr>
              <a:t>Data Mining Process </a:t>
            </a:r>
            <a:r>
              <a:rPr lang="en-IN" sz="3200" b="1" dirty="0" err="1">
                <a:latin typeface="+mj-lt"/>
                <a:cs typeface="Times New Roman" panose="02020603050405020304" pitchFamily="18" charset="0"/>
              </a:rPr>
              <a:t>Cont</a:t>
            </a:r>
            <a:r>
              <a:rPr lang="en-IN" sz="3200" b="1" dirty="0">
                <a:latin typeface="+mj-lt"/>
                <a:cs typeface="Times New Roman" panose="02020603050405020304" pitchFamily="18" charset="0"/>
              </a:rPr>
              <a:t>… </a:t>
            </a:r>
          </a:p>
        </p:txBody>
      </p:sp>
    </p:spTree>
    <p:extLst>
      <p:ext uri="{BB962C8B-B14F-4D97-AF65-F5344CB8AC3E}">
        <p14:creationId xmlns:p14="http://schemas.microsoft.com/office/powerpoint/2010/main" val="2652264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1490E-5ED1-9854-17B2-332FDCBB1F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8A079C-466D-0372-83B5-BBAABCC23B6A}"/>
              </a:ext>
            </a:extLst>
          </p:cNvPr>
          <p:cNvSpPr txBox="1"/>
          <p:nvPr/>
        </p:nvSpPr>
        <p:spPr>
          <a:xfrm>
            <a:off x="846666" y="379817"/>
            <a:ext cx="5068711" cy="584775"/>
          </a:xfrm>
          <a:prstGeom prst="rect">
            <a:avLst/>
          </a:prstGeom>
          <a:noFill/>
        </p:spPr>
        <p:txBody>
          <a:bodyPr wrap="square" rtlCol="0">
            <a:spAutoFit/>
          </a:bodyPr>
          <a:lstStyle/>
          <a:p>
            <a:r>
              <a:rPr lang="en-IN" sz="3200" b="1" dirty="0">
                <a:latin typeface="+mj-lt"/>
                <a:cs typeface="Times New Roman" panose="02020603050405020304" pitchFamily="18" charset="0"/>
              </a:rPr>
              <a:t>Common Techniques </a:t>
            </a:r>
          </a:p>
        </p:txBody>
      </p:sp>
      <p:sp>
        <p:nvSpPr>
          <p:cNvPr id="3" name="TextBox 2">
            <a:extLst>
              <a:ext uri="{FF2B5EF4-FFF2-40B4-BE49-F238E27FC236}">
                <a16:creationId xmlns:a16="http://schemas.microsoft.com/office/drawing/2014/main" id="{C58FF91A-B739-5ED0-2C2D-494B21C2D8DB}"/>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75C581E-C243-78FF-40BB-8B201DEC6247}"/>
              </a:ext>
            </a:extLst>
          </p:cNvPr>
          <p:cNvSpPr txBox="1"/>
          <p:nvPr/>
        </p:nvSpPr>
        <p:spPr>
          <a:xfrm>
            <a:off x="846666" y="1247254"/>
            <a:ext cx="8607727" cy="3139321"/>
          </a:xfrm>
          <a:prstGeom prst="rect">
            <a:avLst/>
          </a:prstGeom>
          <a:noFill/>
        </p:spPr>
        <p:txBody>
          <a:bodyPr wrap="square" rtlCol="0">
            <a:spAutoFit/>
          </a:bodyPr>
          <a:lstStyle/>
          <a:p>
            <a:pPr algn="just"/>
            <a:r>
              <a:rPr lang="en-US" b="1" dirty="0"/>
              <a:t>Classification:</a:t>
            </a:r>
            <a:r>
              <a:rPr lang="en-US" dirty="0"/>
              <a:t> Sorting data into categories (e.g., email spam vs. not spam).</a:t>
            </a:r>
          </a:p>
          <a:p>
            <a:pPr marL="285750" indent="-285750" algn="just">
              <a:buFont typeface="Wingdings" panose="05000000000000000000" pitchFamily="2" charset="2"/>
              <a:buChar char="§"/>
            </a:pPr>
            <a:endParaRPr lang="en-US" dirty="0"/>
          </a:p>
          <a:p>
            <a:pPr algn="just"/>
            <a:r>
              <a:rPr lang="en-US" b="1" dirty="0"/>
              <a:t>Clustering:</a:t>
            </a:r>
            <a:r>
              <a:rPr lang="en-US" dirty="0"/>
              <a:t> Grouping similar data points together (e.g., customer segmentation).</a:t>
            </a:r>
          </a:p>
          <a:p>
            <a:pPr marL="285750" indent="-285750" algn="just">
              <a:buFont typeface="Wingdings" panose="05000000000000000000" pitchFamily="2" charset="2"/>
              <a:buChar char="§"/>
            </a:pPr>
            <a:endParaRPr lang="en-US" dirty="0"/>
          </a:p>
          <a:p>
            <a:pPr algn="just"/>
            <a:r>
              <a:rPr lang="en-US" b="1" dirty="0"/>
              <a:t>Association Rule Mining:</a:t>
            </a:r>
            <a:r>
              <a:rPr lang="en-US" dirty="0"/>
              <a:t> Discovering relationships between items (e.g., "If bread, then butter").</a:t>
            </a:r>
          </a:p>
          <a:p>
            <a:pPr marL="285750" indent="-285750" algn="just">
              <a:buFont typeface="Wingdings" panose="05000000000000000000" pitchFamily="2" charset="2"/>
              <a:buChar char="§"/>
            </a:pPr>
            <a:endParaRPr lang="en-US" dirty="0"/>
          </a:p>
          <a:p>
            <a:pPr algn="just"/>
            <a:r>
              <a:rPr lang="en-US" b="1" dirty="0"/>
              <a:t>Regression:</a:t>
            </a:r>
            <a:r>
              <a:rPr lang="en-US" dirty="0"/>
              <a:t> Predicting continuous values (e.g., predicting house prices).</a:t>
            </a:r>
          </a:p>
          <a:p>
            <a:pPr marL="285750" indent="-285750" algn="just">
              <a:buFont typeface="Wingdings" panose="05000000000000000000" pitchFamily="2" charset="2"/>
              <a:buChar char="§"/>
            </a:pPr>
            <a:endParaRPr lang="en-US" dirty="0"/>
          </a:p>
          <a:p>
            <a:pPr algn="just"/>
            <a:r>
              <a:rPr lang="en-US" b="1" dirty="0"/>
              <a:t>Anomaly Detection:</a:t>
            </a:r>
            <a:r>
              <a:rPr lang="en-US" dirty="0"/>
              <a:t> Identifying unusual data points (e.g., fraud detection).</a:t>
            </a:r>
            <a:endParaRPr lang="en-IN" dirty="0"/>
          </a:p>
        </p:txBody>
      </p:sp>
      <p:sp>
        <p:nvSpPr>
          <p:cNvPr id="4" name="Action Button: Go Home 3">
            <a:hlinkClick r:id="rId2" action="ppaction://hlinksldjump" highlightClick="1"/>
            <a:extLst>
              <a:ext uri="{FF2B5EF4-FFF2-40B4-BE49-F238E27FC236}">
                <a16:creationId xmlns:a16="http://schemas.microsoft.com/office/drawing/2014/main" id="{B4794C06-1707-AF9F-083C-DE0933F3C972}"/>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5830BC84-C0B8-4932-4CBE-C814AA21C9B4}"/>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7C2445A4-C43C-3D4E-78CC-BFD3EB7D50BC}"/>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7477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D547C-3473-5D19-BE96-8863E2FF57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5A2144-0EF2-E9B1-93D2-8E8DAF4EDE74}"/>
              </a:ext>
            </a:extLst>
          </p:cNvPr>
          <p:cNvSpPr txBox="1"/>
          <p:nvPr/>
        </p:nvSpPr>
        <p:spPr>
          <a:xfrm>
            <a:off x="846666" y="507635"/>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Applications of Data Mining </a:t>
            </a:r>
          </a:p>
        </p:txBody>
      </p:sp>
      <p:sp>
        <p:nvSpPr>
          <p:cNvPr id="3" name="TextBox 2">
            <a:extLst>
              <a:ext uri="{FF2B5EF4-FFF2-40B4-BE49-F238E27FC236}">
                <a16:creationId xmlns:a16="http://schemas.microsoft.com/office/drawing/2014/main" id="{E13F9B45-C2DA-05C6-E36F-725C25F88F03}"/>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6D8F776-C8C3-79B3-4419-E94D092067BD}"/>
              </a:ext>
            </a:extLst>
          </p:cNvPr>
          <p:cNvSpPr txBox="1"/>
          <p:nvPr/>
        </p:nvSpPr>
        <p:spPr>
          <a:xfrm>
            <a:off x="846666" y="1700981"/>
            <a:ext cx="7207045" cy="3416320"/>
          </a:xfrm>
          <a:prstGeom prst="rect">
            <a:avLst/>
          </a:prstGeom>
          <a:noFill/>
        </p:spPr>
        <p:txBody>
          <a:bodyPr wrap="square" rtlCol="0">
            <a:spAutoFit/>
          </a:bodyPr>
          <a:lstStyle/>
          <a:p>
            <a:pPr algn="just"/>
            <a:r>
              <a:rPr lang="en-US" b="1" dirty="0"/>
              <a:t>Business:</a:t>
            </a:r>
            <a:r>
              <a:rPr lang="en-US" dirty="0"/>
              <a:t> CRM, marketing, finance (fraud detection, risk assessment).</a:t>
            </a:r>
          </a:p>
          <a:p>
            <a:pPr algn="just"/>
            <a:endParaRPr lang="en-US" dirty="0"/>
          </a:p>
          <a:p>
            <a:pPr algn="just"/>
            <a:r>
              <a:rPr lang="en-US" b="1" dirty="0"/>
              <a:t>Healthcare:</a:t>
            </a:r>
            <a:r>
              <a:rPr lang="en-US" dirty="0"/>
              <a:t> Disease diagnosis, drug discovery, personalized medicine.</a:t>
            </a:r>
          </a:p>
          <a:p>
            <a:pPr algn="just"/>
            <a:endParaRPr lang="en-US" dirty="0"/>
          </a:p>
          <a:p>
            <a:pPr algn="just"/>
            <a:r>
              <a:rPr lang="en-US" b="1" dirty="0"/>
              <a:t>Science:</a:t>
            </a:r>
            <a:r>
              <a:rPr lang="en-US" dirty="0"/>
              <a:t> Climate modeling, genomics, astronomy.</a:t>
            </a:r>
          </a:p>
          <a:p>
            <a:pPr algn="just"/>
            <a:endParaRPr lang="en-IN" b="1" dirty="0"/>
          </a:p>
          <a:p>
            <a:pPr algn="just"/>
            <a:r>
              <a:rPr lang="en-IN" b="1" dirty="0"/>
              <a:t>Social Media:</a:t>
            </a:r>
            <a:r>
              <a:rPr lang="en-IN" dirty="0"/>
              <a:t> Sentiment analysis, trend analysis, recommendation systems.</a:t>
            </a:r>
            <a:endParaRPr lang="en-IN" b="1" dirty="0"/>
          </a:p>
          <a:p>
            <a:pPr algn="just"/>
            <a:endParaRPr lang="en-IN" b="1" dirty="0"/>
          </a:p>
          <a:p>
            <a:pPr algn="just"/>
            <a:r>
              <a:rPr lang="en-IN" b="1" dirty="0"/>
              <a:t>Web:</a:t>
            </a:r>
            <a:r>
              <a:rPr lang="en-IN" dirty="0"/>
              <a:t> Web usage mining.</a:t>
            </a:r>
          </a:p>
        </p:txBody>
      </p:sp>
      <p:sp>
        <p:nvSpPr>
          <p:cNvPr id="4" name="Action Button: Go Home 3">
            <a:hlinkClick r:id="rId2" action="ppaction://hlinksldjump" highlightClick="1"/>
            <a:extLst>
              <a:ext uri="{FF2B5EF4-FFF2-40B4-BE49-F238E27FC236}">
                <a16:creationId xmlns:a16="http://schemas.microsoft.com/office/drawing/2014/main" id="{C9657325-6810-9211-79F0-35F12E6EAF0D}"/>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5A8BC520-4AEE-C3C2-9712-47537018446E}"/>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E0492B14-75CA-93C2-E78C-9C4963FBC69D}"/>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6007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90796-5FBB-091B-317F-AFB9C17BAE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C3EAA48-066D-8A4C-32DB-5E5C7DDCCD95}"/>
              </a:ext>
            </a:extLst>
          </p:cNvPr>
          <p:cNvSpPr txBox="1"/>
          <p:nvPr/>
        </p:nvSpPr>
        <p:spPr>
          <a:xfrm>
            <a:off x="841750" y="438810"/>
            <a:ext cx="7087966" cy="584775"/>
          </a:xfrm>
          <a:prstGeom prst="rect">
            <a:avLst/>
          </a:prstGeom>
          <a:noFill/>
        </p:spPr>
        <p:txBody>
          <a:bodyPr wrap="square" rtlCol="0">
            <a:spAutoFit/>
          </a:bodyPr>
          <a:lstStyle/>
          <a:p>
            <a:r>
              <a:rPr lang="en-IN" sz="3200" b="1" dirty="0">
                <a:latin typeface="+mj-lt"/>
                <a:cs typeface="Times New Roman" panose="02020603050405020304" pitchFamily="18" charset="0"/>
              </a:rPr>
              <a:t>Tools and software  </a:t>
            </a:r>
          </a:p>
        </p:txBody>
      </p:sp>
      <p:sp>
        <p:nvSpPr>
          <p:cNvPr id="3" name="TextBox 2">
            <a:extLst>
              <a:ext uri="{FF2B5EF4-FFF2-40B4-BE49-F238E27FC236}">
                <a16:creationId xmlns:a16="http://schemas.microsoft.com/office/drawing/2014/main" id="{F0594C0B-7BDA-6FA3-3505-3F5FF82EDC34}"/>
              </a:ext>
            </a:extLst>
          </p:cNvPr>
          <p:cNvSpPr txBox="1"/>
          <p:nvPr/>
        </p:nvSpPr>
        <p:spPr>
          <a:xfrm>
            <a:off x="3678357" y="4665041"/>
            <a:ext cx="7405512" cy="707886"/>
          </a:xfrm>
          <a:prstGeom prst="rect">
            <a:avLst/>
          </a:prstGeom>
          <a:noFill/>
          <a:ln>
            <a:noFill/>
          </a:ln>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73CC9C9-6D49-D51F-4442-2638EA2A7E0A}"/>
              </a:ext>
            </a:extLst>
          </p:cNvPr>
          <p:cNvSpPr txBox="1"/>
          <p:nvPr/>
        </p:nvSpPr>
        <p:spPr>
          <a:xfrm>
            <a:off x="841750" y="1443840"/>
            <a:ext cx="10242119" cy="3693319"/>
          </a:xfrm>
          <a:prstGeom prst="rect">
            <a:avLst/>
          </a:prstGeom>
          <a:noFill/>
        </p:spPr>
        <p:txBody>
          <a:bodyPr wrap="square" rtlCol="0">
            <a:spAutoFit/>
          </a:bodyPr>
          <a:lstStyle/>
          <a:p>
            <a:pPr algn="just"/>
            <a:r>
              <a:rPr lang="en-US" b="1" dirty="0"/>
              <a:t>RapidMiner</a:t>
            </a:r>
            <a:r>
              <a:rPr lang="en-US" dirty="0"/>
              <a:t>: User-friendly platform with drag-and-drop functionality for predictive analytics and machine learning.</a:t>
            </a:r>
          </a:p>
          <a:p>
            <a:pPr algn="just"/>
            <a:endParaRPr lang="en-US" dirty="0"/>
          </a:p>
          <a:p>
            <a:pPr algn="just"/>
            <a:r>
              <a:rPr lang="en-US" b="1" dirty="0"/>
              <a:t>WEKA</a:t>
            </a:r>
            <a:r>
              <a:rPr lang="en-US" dirty="0"/>
              <a:t>: Open-source tool with various algorithms for classification, regression, and clustering.</a:t>
            </a:r>
          </a:p>
          <a:p>
            <a:pPr algn="just"/>
            <a:endParaRPr lang="en-US" dirty="0"/>
          </a:p>
          <a:p>
            <a:pPr algn="just"/>
            <a:r>
              <a:rPr lang="en-US" b="1" dirty="0"/>
              <a:t>Orange</a:t>
            </a:r>
            <a:r>
              <a:rPr lang="en-US" dirty="0"/>
              <a:t>: Interactive and visual data mining tool, ideal for beginners and education.</a:t>
            </a:r>
          </a:p>
          <a:p>
            <a:pPr algn="just"/>
            <a:endParaRPr lang="en-US" dirty="0"/>
          </a:p>
          <a:p>
            <a:pPr algn="just"/>
            <a:r>
              <a:rPr lang="en-US" b="1" dirty="0"/>
              <a:t>KNIME</a:t>
            </a:r>
            <a:r>
              <a:rPr lang="en-US" dirty="0"/>
              <a:t>: Workflow-based platform for analytics, integrating with Python, R, and big data tools.</a:t>
            </a:r>
          </a:p>
          <a:p>
            <a:pPr algn="just"/>
            <a:endParaRPr lang="en-US" dirty="0"/>
          </a:p>
          <a:p>
            <a:pPr algn="just"/>
            <a:r>
              <a:rPr lang="en-US" b="1" dirty="0"/>
              <a:t>Apache Mahout</a:t>
            </a:r>
            <a:r>
              <a:rPr lang="en-US" dirty="0"/>
              <a:t>: Scalable library for machine learning and distributed data mining on big data.</a:t>
            </a:r>
            <a:endParaRPr lang="en-IN" dirty="0"/>
          </a:p>
        </p:txBody>
      </p:sp>
      <p:sp>
        <p:nvSpPr>
          <p:cNvPr id="4" name="Action Button: Go Home 3">
            <a:hlinkClick r:id="rId2" action="ppaction://hlinksldjump" highlightClick="1"/>
            <a:extLst>
              <a:ext uri="{FF2B5EF4-FFF2-40B4-BE49-F238E27FC236}">
                <a16:creationId xmlns:a16="http://schemas.microsoft.com/office/drawing/2014/main" id="{FEC3ED53-178F-D4EF-FEB4-69C87239110D}"/>
              </a:ext>
            </a:extLst>
          </p:cNvPr>
          <p:cNvSpPr/>
          <p:nvPr/>
        </p:nvSpPr>
        <p:spPr>
          <a:xfrm>
            <a:off x="5638662" y="5939695"/>
            <a:ext cx="914676" cy="579092"/>
          </a:xfrm>
          <a:prstGeom prst="actionButtonHome">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ction Button: Go Forward or Next 4">
            <a:hlinkClick r:id="" action="ppaction://hlinkshowjump?jump=nextslide" highlightClick="1"/>
            <a:extLst>
              <a:ext uri="{FF2B5EF4-FFF2-40B4-BE49-F238E27FC236}">
                <a16:creationId xmlns:a16="http://schemas.microsoft.com/office/drawing/2014/main" id="{1CD6C54C-85C8-E74A-6EEE-BAB3518371D4}"/>
              </a:ext>
            </a:extLst>
          </p:cNvPr>
          <p:cNvSpPr/>
          <p:nvPr/>
        </p:nvSpPr>
        <p:spPr>
          <a:xfrm>
            <a:off x="7570839" y="5939696"/>
            <a:ext cx="717755" cy="579092"/>
          </a:xfrm>
          <a:prstGeom prst="actionButtonForwardNext">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Action Button: Go Back or Previous 5">
            <a:hlinkClick r:id="" action="ppaction://hlinkshowjump?jump=previousslide" highlightClick="1"/>
            <a:extLst>
              <a:ext uri="{FF2B5EF4-FFF2-40B4-BE49-F238E27FC236}">
                <a16:creationId xmlns:a16="http://schemas.microsoft.com/office/drawing/2014/main" id="{8089E10C-6AA8-63AA-04AD-2D0AB5679FA0}"/>
              </a:ext>
            </a:extLst>
          </p:cNvPr>
          <p:cNvSpPr/>
          <p:nvPr/>
        </p:nvSpPr>
        <p:spPr>
          <a:xfrm>
            <a:off x="3903405" y="5939695"/>
            <a:ext cx="717756" cy="579092"/>
          </a:xfrm>
          <a:prstGeom prst="actionButtonBackPrevious">
            <a:avLst/>
          </a:prstGeom>
          <a:solidFill>
            <a:schemeClr val="bg2">
              <a:lumMod val="20000"/>
              <a:lumOff val="8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20155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TM78884036_DIGITAL ION DESIGN_SL_V1.pptx" id="{AD58A1CE-E9E9-4C2E-83A0-65FD4522F93A}" vid="{1E9553B9-AA04-4A15-9836-1E06682578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48C88F1-1664-415F-AFCE-F6CF45809817}">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D16958A-754B-4396-9457-FD7A427A37DD}">
  <ds:schemaRefs>
    <ds:schemaRef ds:uri="http://schemas.microsoft.com/sharepoint/v3/contenttype/forms"/>
  </ds:schemaRefs>
</ds:datastoreItem>
</file>

<file path=customXml/itemProps3.xml><?xml version="1.0" encoding="utf-8"?>
<ds:datastoreItem xmlns:ds="http://schemas.openxmlformats.org/officeDocument/2006/customXml" ds:itemID="{CC30393A-FEC6-4A44-9E4A-6EA49F1F7D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TotalTime>
  <Words>832</Words>
  <Application>Microsoft Office PowerPoint</Application>
  <PresentationFormat>Widescreen</PresentationFormat>
  <Paragraphs>130</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Times New Roman</vt:lpstr>
      <vt:lpstr>Wingdings</vt:lpstr>
      <vt:lpstr>Wingdings 3</vt:lpstr>
      <vt:lpstr>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Gouda Dipak</dc:creator>
  <cp:lastModifiedBy>Gouda Dipak</cp:lastModifiedBy>
  <cp:revision>13</cp:revision>
  <dcterms:created xsi:type="dcterms:W3CDTF">2024-12-26T16:55:46Z</dcterms:created>
  <dcterms:modified xsi:type="dcterms:W3CDTF">2025-02-02T16:58:32Z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