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04-Apr-22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04-Apr-22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04-Apr-22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04-Apr-22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04-Apr-22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04-Apr-22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04-Apr-22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04-Apr-22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04-Apr-22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04-Apr-22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04-Apr-22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04-Apr-22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000" dirty="0"/>
              <a:t>Re-Evaluating YouTube Radical Content Pathways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Mika Desblancs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B5098BF-30FF-4C69-8448-F6436CC60C77}"/>
              </a:ext>
            </a:extLst>
          </p:cNvPr>
          <p:cNvPicPr>
            <a:picLocks noChangeAspect="1"/>
          </p:cNvPicPr>
          <p:nvPr/>
        </p:nvPicPr>
        <p:blipFill>
          <a:blip r:embed="rId3"/>
          <a:stretch>
            <a:fillRect/>
          </a:stretch>
        </p:blipFill>
        <p:spPr>
          <a:xfrm>
            <a:off x="0" y="0"/>
            <a:ext cx="4654446"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0187-FE61-407F-A6CC-F1AAC42347B2}"/>
              </a:ext>
            </a:extLst>
          </p:cNvPr>
          <p:cNvSpPr>
            <a:spLocks noGrp="1"/>
          </p:cNvSpPr>
          <p:nvPr>
            <p:ph type="title"/>
          </p:nvPr>
        </p:nvSpPr>
        <p:spPr/>
        <p:txBody>
          <a:bodyPr/>
          <a:lstStyle/>
          <a:p>
            <a:r>
              <a:rPr lang="en-US" dirty="0"/>
              <a:t>6. Termination and tree saving</a:t>
            </a:r>
          </a:p>
        </p:txBody>
      </p:sp>
      <p:sp>
        <p:nvSpPr>
          <p:cNvPr id="3" name="Content Placeholder 2">
            <a:extLst>
              <a:ext uri="{FF2B5EF4-FFF2-40B4-BE49-F238E27FC236}">
                <a16:creationId xmlns:a16="http://schemas.microsoft.com/office/drawing/2014/main" id="{EE4F7DC9-8D84-4264-9668-B7CFFFFDB593}"/>
              </a:ext>
            </a:extLst>
          </p:cNvPr>
          <p:cNvSpPr>
            <a:spLocks noGrp="1"/>
          </p:cNvSpPr>
          <p:nvPr>
            <p:ph idx="1"/>
          </p:nvPr>
        </p:nvSpPr>
        <p:spPr/>
        <p:txBody>
          <a:bodyPr/>
          <a:lstStyle/>
          <a:p>
            <a:r>
              <a:rPr lang="en-US" dirty="0"/>
              <a:t>Termination happens once the proper number of videos is watched where the proper number of videos is watched</a:t>
            </a:r>
          </a:p>
          <a:p>
            <a:r>
              <a:rPr lang="en-US" dirty="0"/>
              <a:t>Trees are saved into JSON dictionaries of parent nodes and children</a:t>
            </a:r>
          </a:p>
        </p:txBody>
      </p:sp>
    </p:spTree>
    <p:extLst>
      <p:ext uri="{BB962C8B-B14F-4D97-AF65-F5344CB8AC3E}">
        <p14:creationId xmlns:p14="http://schemas.microsoft.com/office/powerpoint/2010/main" val="310977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6F5D-4181-4839-BB29-1199053CE220}"/>
              </a:ext>
            </a:extLst>
          </p:cNvPr>
          <p:cNvSpPr>
            <a:spLocks noGrp="1"/>
          </p:cNvSpPr>
          <p:nvPr>
            <p:ph type="title"/>
          </p:nvPr>
        </p:nvSpPr>
        <p:spPr/>
        <p:txBody>
          <a:bodyPr/>
          <a:lstStyle/>
          <a:p>
            <a:r>
              <a:rPr lang="en-US" dirty="0"/>
              <a:t>7. Data analysis (</a:t>
            </a:r>
            <a:r>
              <a:rPr lang="en-US" dirty="0" err="1"/>
              <a:t>Jupyter</a:t>
            </a:r>
            <a:r>
              <a:rPr lang="en-US" dirty="0"/>
              <a:t> Notebook)</a:t>
            </a:r>
          </a:p>
        </p:txBody>
      </p:sp>
      <p:pic>
        <p:nvPicPr>
          <p:cNvPr id="5" name="Content Placeholder 4">
            <a:extLst>
              <a:ext uri="{FF2B5EF4-FFF2-40B4-BE49-F238E27FC236}">
                <a16:creationId xmlns:a16="http://schemas.microsoft.com/office/drawing/2014/main" id="{FC176F24-2AA1-4ADD-BA62-DF0C21F5D3C3}"/>
              </a:ext>
            </a:extLst>
          </p:cNvPr>
          <p:cNvPicPr>
            <a:picLocks noGrp="1" noChangeAspect="1"/>
          </p:cNvPicPr>
          <p:nvPr>
            <p:ph idx="1"/>
          </p:nvPr>
        </p:nvPicPr>
        <p:blipFill>
          <a:blip r:embed="rId2"/>
          <a:stretch>
            <a:fillRect/>
          </a:stretch>
        </p:blipFill>
        <p:spPr>
          <a:xfrm>
            <a:off x="3846837" y="2108200"/>
            <a:ext cx="4912152" cy="4052418"/>
          </a:xfrm>
        </p:spPr>
      </p:pic>
    </p:spTree>
    <p:extLst>
      <p:ext uri="{BB962C8B-B14F-4D97-AF65-F5344CB8AC3E}">
        <p14:creationId xmlns:p14="http://schemas.microsoft.com/office/powerpoint/2010/main" val="355211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225E-B653-4712-B2A5-24B17054260A}"/>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C4C1125A-9B09-4750-B397-198B573BCB67}"/>
              </a:ext>
            </a:extLst>
          </p:cNvPr>
          <p:cNvSpPr>
            <a:spLocks noGrp="1"/>
          </p:cNvSpPr>
          <p:nvPr>
            <p:ph idx="1"/>
          </p:nvPr>
        </p:nvSpPr>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Initialization</a:t>
            </a:r>
          </a:p>
          <a:p>
            <a:pPr marL="457200" indent="-457200">
              <a:buFont typeface="+mj-lt"/>
              <a:buAutoNum type="arabicPeriod"/>
            </a:pPr>
            <a:r>
              <a:rPr lang="en-US" dirty="0"/>
              <a:t>Login and history deletion</a:t>
            </a:r>
          </a:p>
          <a:p>
            <a:pPr marL="457200" indent="-457200">
              <a:buFont typeface="+mj-lt"/>
              <a:buAutoNum type="arabicPeriod"/>
            </a:pPr>
            <a:r>
              <a:rPr lang="en-US" dirty="0"/>
              <a:t>Video feature extraction</a:t>
            </a:r>
          </a:p>
          <a:p>
            <a:pPr marL="457200" indent="-457200">
              <a:buFont typeface="+mj-lt"/>
              <a:buAutoNum type="arabicPeriod"/>
            </a:pPr>
            <a:r>
              <a:rPr lang="en-US" dirty="0"/>
              <a:t>Recommendations and tree building</a:t>
            </a:r>
          </a:p>
          <a:p>
            <a:pPr marL="457200" indent="-457200">
              <a:buFont typeface="+mj-lt"/>
              <a:buAutoNum type="arabicPeriod"/>
            </a:pPr>
            <a:r>
              <a:rPr lang="en-US" dirty="0"/>
              <a:t>Termination and tree saving</a:t>
            </a:r>
          </a:p>
          <a:p>
            <a:pPr marL="457200" indent="-457200">
              <a:buFont typeface="+mj-lt"/>
              <a:buAutoNum type="arabicPeriod"/>
            </a:pPr>
            <a:r>
              <a:rPr lang="en-US" dirty="0"/>
              <a:t>Data analysis</a:t>
            </a:r>
          </a:p>
          <a:p>
            <a:pPr marL="457200" indent="-457200">
              <a:buFont typeface="+mj-lt"/>
              <a:buAutoNum type="arabicPeriod"/>
            </a:pPr>
            <a:endParaRPr lang="en-US" dirty="0"/>
          </a:p>
        </p:txBody>
      </p:sp>
    </p:spTree>
    <p:extLst>
      <p:ext uri="{BB962C8B-B14F-4D97-AF65-F5344CB8AC3E}">
        <p14:creationId xmlns:p14="http://schemas.microsoft.com/office/powerpoint/2010/main" val="207470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B881-EA81-4775-BC6C-886153E5F5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287DA5D-D7DD-48E2-8F0B-32329455E321}"/>
              </a:ext>
            </a:extLst>
          </p:cNvPr>
          <p:cNvSpPr>
            <a:spLocks noGrp="1"/>
          </p:cNvSpPr>
          <p:nvPr>
            <p:ph idx="1"/>
          </p:nvPr>
        </p:nvSpPr>
        <p:spPr/>
        <p:txBody>
          <a:bodyPr/>
          <a:lstStyle/>
          <a:p>
            <a:r>
              <a:rPr lang="en-US" b="1" u="sng" dirty="0"/>
              <a:t>Goal:</a:t>
            </a:r>
          </a:p>
          <a:p>
            <a:pPr lvl="1"/>
            <a:r>
              <a:rPr lang="en-US" dirty="0"/>
              <a:t>To study the “rabbit-hole effect” of the YouTube recommendation system]</a:t>
            </a:r>
          </a:p>
          <a:p>
            <a:pPr lvl="1"/>
            <a:r>
              <a:rPr lang="en-US" dirty="0"/>
              <a:t>To analyze the type of political content suggested by the algorithm</a:t>
            </a:r>
          </a:p>
          <a:p>
            <a:pPr lvl="1"/>
            <a:r>
              <a:rPr lang="en-US" dirty="0"/>
              <a:t>Collect data to determine whether there is any bias in the recommendation system</a:t>
            </a:r>
          </a:p>
          <a:p>
            <a:pPr lvl="1"/>
            <a:endParaRPr lang="en-US" dirty="0"/>
          </a:p>
          <a:p>
            <a:pPr marL="201168" lvl="1" indent="0">
              <a:buNone/>
            </a:pPr>
            <a:r>
              <a:rPr lang="en-US" b="1" u="sng" dirty="0"/>
              <a:t>Libraries:</a:t>
            </a:r>
          </a:p>
          <a:p>
            <a:pPr lvl="1"/>
            <a:r>
              <a:rPr lang="en-US" dirty="0"/>
              <a:t>Selenium: used to interact with webpages as well as chrome tabs and windows and locating elements in a tab</a:t>
            </a:r>
          </a:p>
          <a:p>
            <a:pPr lvl="1"/>
            <a:r>
              <a:rPr lang="en-US" dirty="0" err="1"/>
              <a:t>Asyncio</a:t>
            </a:r>
            <a:r>
              <a:rPr lang="en-US" dirty="0"/>
              <a:t>: library to run concurrent code so that different commands can be run in parallel or paused</a:t>
            </a:r>
          </a:p>
          <a:p>
            <a:pPr lvl="1"/>
            <a:r>
              <a:rPr lang="en-US" dirty="0" err="1"/>
              <a:t>Anytree</a:t>
            </a:r>
            <a:r>
              <a:rPr lang="en-US" dirty="0"/>
              <a:t>: implements a tree data structure where each node has four features (id, parent, video and title)</a:t>
            </a:r>
          </a:p>
          <a:p>
            <a:pPr lvl="1"/>
            <a:endParaRPr lang="en-US" dirty="0"/>
          </a:p>
          <a:p>
            <a:pPr marL="201168" lvl="1" indent="0">
              <a:buNone/>
            </a:pPr>
            <a:endParaRPr lang="en-US" dirty="0"/>
          </a:p>
          <a:p>
            <a:endParaRPr lang="en-US" b="1" dirty="0"/>
          </a:p>
        </p:txBody>
      </p:sp>
    </p:spTree>
    <p:extLst>
      <p:ext uri="{BB962C8B-B14F-4D97-AF65-F5344CB8AC3E}">
        <p14:creationId xmlns:p14="http://schemas.microsoft.com/office/powerpoint/2010/main" val="49087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33B2-DC44-47DD-B314-D26C2BE287E1}"/>
              </a:ext>
            </a:extLst>
          </p:cNvPr>
          <p:cNvSpPr>
            <a:spLocks noGrp="1"/>
          </p:cNvSpPr>
          <p:nvPr>
            <p:ph type="title"/>
          </p:nvPr>
        </p:nvSpPr>
        <p:spPr/>
        <p:txBody>
          <a:bodyPr/>
          <a:lstStyle/>
          <a:p>
            <a:r>
              <a:rPr lang="en-US" dirty="0"/>
              <a:t>2. Initialization</a:t>
            </a:r>
          </a:p>
        </p:txBody>
      </p:sp>
      <p:sp>
        <p:nvSpPr>
          <p:cNvPr id="3" name="Content Placeholder 2">
            <a:extLst>
              <a:ext uri="{FF2B5EF4-FFF2-40B4-BE49-F238E27FC236}">
                <a16:creationId xmlns:a16="http://schemas.microsoft.com/office/drawing/2014/main" id="{D3AB373D-471F-43C8-9DCA-754B8B63014E}"/>
              </a:ext>
            </a:extLst>
          </p:cNvPr>
          <p:cNvSpPr>
            <a:spLocks noGrp="1"/>
          </p:cNvSpPr>
          <p:nvPr>
            <p:ph idx="1"/>
          </p:nvPr>
        </p:nvSpPr>
        <p:spPr/>
        <p:txBody>
          <a:bodyPr>
            <a:normAutofit fontScale="92500" lnSpcReduction="20000"/>
          </a:bodyPr>
          <a:lstStyle/>
          <a:p>
            <a:r>
              <a:rPr lang="en-US" b="1" u="sng" dirty="0"/>
              <a:t>Input:</a:t>
            </a:r>
          </a:p>
          <a:p>
            <a:pPr lvl="1"/>
            <a:r>
              <a:rPr lang="en-US" dirty="0"/>
              <a:t>Text file containing a list of seed URLs separated by a newline “\n”</a:t>
            </a:r>
            <a:endParaRPr lang="en-US" b="1" u="sng" dirty="0"/>
          </a:p>
          <a:p>
            <a:pPr marL="201168" lvl="1" indent="0">
              <a:buNone/>
            </a:pPr>
            <a:endParaRPr lang="en-US" b="1" u="sng" dirty="0"/>
          </a:p>
          <a:p>
            <a:pPr marL="201168" lvl="1" indent="0">
              <a:buNone/>
            </a:pPr>
            <a:r>
              <a:rPr lang="en-US" b="1" u="sng" dirty="0"/>
              <a:t>Object</a:t>
            </a:r>
          </a:p>
          <a:p>
            <a:pPr lvl="1"/>
            <a:r>
              <a:rPr lang="en-US" dirty="0"/>
              <a:t>Category</a:t>
            </a:r>
          </a:p>
          <a:p>
            <a:pPr lvl="1"/>
            <a:r>
              <a:rPr lang="en-US" dirty="0" err="1"/>
              <a:t>url_seed</a:t>
            </a:r>
            <a:endParaRPr lang="en-US" dirty="0"/>
          </a:p>
          <a:p>
            <a:pPr lvl="1"/>
            <a:r>
              <a:rPr lang="en-US" dirty="0" err="1"/>
              <a:t>Max_wait</a:t>
            </a:r>
            <a:endParaRPr lang="en-US" dirty="0"/>
          </a:p>
          <a:p>
            <a:pPr lvl="1"/>
            <a:r>
              <a:rPr lang="en-US" dirty="0"/>
              <a:t>Username</a:t>
            </a:r>
          </a:p>
          <a:p>
            <a:pPr lvl="1"/>
            <a:r>
              <a:rPr lang="en-US" dirty="0"/>
              <a:t>Password</a:t>
            </a:r>
          </a:p>
          <a:p>
            <a:pPr lvl="1"/>
            <a:r>
              <a:rPr lang="en-US" dirty="0" err="1"/>
              <a:t>Num_reco</a:t>
            </a:r>
            <a:endParaRPr lang="en-US" dirty="0"/>
          </a:p>
          <a:p>
            <a:pPr lvl="1"/>
            <a:r>
              <a:rPr lang="en-US" dirty="0"/>
              <a:t>Depth</a:t>
            </a:r>
          </a:p>
          <a:p>
            <a:pPr lvl="1"/>
            <a:r>
              <a:rPr lang="en-US" dirty="0" err="1"/>
              <a:t>Videos_parallele</a:t>
            </a:r>
            <a:endParaRPr lang="en-US" dirty="0"/>
          </a:p>
          <a:p>
            <a:pPr lvl="1"/>
            <a:r>
              <a:rPr lang="en-US" dirty="0" err="1"/>
              <a:t>Trial_id</a:t>
            </a:r>
            <a:endParaRPr lang="en-US" dirty="0"/>
          </a:p>
        </p:txBody>
      </p:sp>
    </p:spTree>
    <p:extLst>
      <p:ext uri="{BB962C8B-B14F-4D97-AF65-F5344CB8AC3E}">
        <p14:creationId xmlns:p14="http://schemas.microsoft.com/office/powerpoint/2010/main" val="393899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67DD-D0AF-4BE1-AB3E-EBC085FD254D}"/>
              </a:ext>
            </a:extLst>
          </p:cNvPr>
          <p:cNvSpPr>
            <a:spLocks noGrp="1"/>
          </p:cNvSpPr>
          <p:nvPr>
            <p:ph type="title"/>
          </p:nvPr>
        </p:nvSpPr>
        <p:spPr/>
        <p:txBody>
          <a:bodyPr/>
          <a:lstStyle/>
          <a:p>
            <a:r>
              <a:rPr lang="en-US" dirty="0"/>
              <a:t>3.1.Login</a:t>
            </a:r>
          </a:p>
        </p:txBody>
      </p:sp>
      <p:sp>
        <p:nvSpPr>
          <p:cNvPr id="3" name="Content Placeholder 2">
            <a:extLst>
              <a:ext uri="{FF2B5EF4-FFF2-40B4-BE49-F238E27FC236}">
                <a16:creationId xmlns:a16="http://schemas.microsoft.com/office/drawing/2014/main" id="{4952C38B-224F-4A18-90A5-9DF91651AB0D}"/>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Accept the Google prompt about cookie tracking. There are two different types of messages so my code accounts for both</a:t>
            </a:r>
          </a:p>
          <a:p>
            <a:pPr marL="457200" indent="-457200">
              <a:buFont typeface="+mj-lt"/>
              <a:buAutoNum type="arabicPeriod"/>
            </a:pPr>
            <a:r>
              <a:rPr lang="en-US" dirty="0"/>
              <a:t>Enter the username sending each letter spaced out according to a Gaussian distribution with mean 1 and standard deviation 3 to avoid bot detection</a:t>
            </a:r>
          </a:p>
          <a:p>
            <a:pPr marL="457200" indent="-457200">
              <a:buFont typeface="+mj-lt"/>
              <a:buAutoNum type="arabicPeriod"/>
            </a:pPr>
            <a:r>
              <a:rPr lang="en-US" dirty="0"/>
              <a:t>Passing the Captcha security check (requires user input) </a:t>
            </a:r>
          </a:p>
          <a:p>
            <a:pPr marL="457200" indent="-457200">
              <a:buFont typeface="+mj-lt"/>
              <a:buAutoNum type="arabicPeriod"/>
            </a:pPr>
            <a:r>
              <a:rPr lang="en-US" dirty="0"/>
              <a:t>Enter the password in the same way as the username with the same procedure as the username</a:t>
            </a:r>
          </a:p>
          <a:p>
            <a:pPr marL="457200" indent="-457200">
              <a:buFont typeface="+mj-lt"/>
              <a:buAutoNum type="arabicPeriod"/>
            </a:pPr>
            <a:r>
              <a:rPr lang="en-US" dirty="0"/>
              <a:t>Bypassing the second security check: phone or email code verification (requires user input for code location and code numbers)</a:t>
            </a:r>
          </a:p>
          <a:p>
            <a:pPr marL="457200" indent="-457200">
              <a:buFont typeface="+mj-lt"/>
              <a:buAutoNum type="arabicPeriod"/>
            </a:pPr>
            <a:r>
              <a:rPr lang="en-US" dirty="0"/>
              <a:t>Checking that we are in fact logged in by looking for the “Notifications” button</a:t>
            </a:r>
          </a:p>
          <a:p>
            <a:pPr marL="0" indent="0">
              <a:buNone/>
            </a:pPr>
            <a:r>
              <a:rPr lang="en-US" dirty="0"/>
              <a:t>N.B. I </a:t>
            </a:r>
            <a:r>
              <a:rPr lang="en-US" dirty="0" err="1"/>
              <a:t>Iogin</a:t>
            </a:r>
            <a:r>
              <a:rPr lang="en-US" dirty="0"/>
              <a:t> before every pass of my algorithm in order to speed up the video scraping process.</a:t>
            </a:r>
          </a:p>
        </p:txBody>
      </p:sp>
    </p:spTree>
    <p:extLst>
      <p:ext uri="{BB962C8B-B14F-4D97-AF65-F5344CB8AC3E}">
        <p14:creationId xmlns:p14="http://schemas.microsoft.com/office/powerpoint/2010/main" val="11607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E16D-7561-47DB-844E-578C098C58CD}"/>
              </a:ext>
            </a:extLst>
          </p:cNvPr>
          <p:cNvSpPr>
            <a:spLocks noGrp="1"/>
          </p:cNvSpPr>
          <p:nvPr>
            <p:ph type="title"/>
          </p:nvPr>
        </p:nvSpPr>
        <p:spPr/>
        <p:txBody>
          <a:bodyPr/>
          <a:lstStyle/>
          <a:p>
            <a:r>
              <a:rPr lang="en-US" dirty="0"/>
              <a:t>3.2.History deletion</a:t>
            </a:r>
          </a:p>
        </p:txBody>
      </p:sp>
      <p:sp>
        <p:nvSpPr>
          <p:cNvPr id="3" name="Content Placeholder 2">
            <a:extLst>
              <a:ext uri="{FF2B5EF4-FFF2-40B4-BE49-F238E27FC236}">
                <a16:creationId xmlns:a16="http://schemas.microsoft.com/office/drawing/2014/main" id="{8264A0A0-8EA5-49F0-8E85-F5DA7CA97C7D}"/>
              </a:ext>
            </a:extLst>
          </p:cNvPr>
          <p:cNvSpPr>
            <a:spLocks noGrp="1"/>
          </p:cNvSpPr>
          <p:nvPr>
            <p:ph idx="1"/>
          </p:nvPr>
        </p:nvSpPr>
        <p:spPr/>
        <p:txBody>
          <a:bodyPr/>
          <a:lstStyle/>
          <a:p>
            <a:pPr marL="457200" indent="-457200">
              <a:buFont typeface="+mj-lt"/>
              <a:buAutoNum type="arabicPeriod"/>
            </a:pPr>
            <a:r>
              <a:rPr lang="en-US" dirty="0"/>
              <a:t>Go to the </a:t>
            </a:r>
            <a:r>
              <a:rPr lang="en-US" dirty="0" err="1"/>
              <a:t>MyActivity</a:t>
            </a:r>
            <a:r>
              <a:rPr lang="en-US" dirty="0"/>
              <a:t> page from which we can delete the YouTube history</a:t>
            </a:r>
          </a:p>
          <a:p>
            <a:pPr marL="457200" indent="-457200">
              <a:buFont typeface="+mj-lt"/>
              <a:buAutoNum type="arabicPeriod"/>
            </a:pPr>
            <a:r>
              <a:rPr lang="en-US" dirty="0"/>
              <a:t>Find the button which prompts the delete user history panel</a:t>
            </a:r>
          </a:p>
          <a:p>
            <a:pPr marL="457200" indent="-457200">
              <a:buFont typeface="+mj-lt"/>
              <a:buAutoNum type="arabicPeriod"/>
            </a:pPr>
            <a:r>
              <a:rPr lang="en-US" dirty="0"/>
              <a:t>Click on the delete user history with “All time” option</a:t>
            </a:r>
          </a:p>
          <a:p>
            <a:pPr marL="457200" indent="-457200">
              <a:buFont typeface="+mj-lt"/>
              <a:buAutoNum type="arabicPeriod"/>
            </a:pPr>
            <a:r>
              <a:rPr lang="en-US" dirty="0"/>
              <a:t>Click on the confirm button and close the tab</a:t>
            </a:r>
          </a:p>
          <a:p>
            <a:pPr marL="457200" indent="-457200">
              <a:buFont typeface="+mj-lt"/>
              <a:buAutoNum type="arabicPeriod"/>
            </a:pPr>
            <a:r>
              <a:rPr lang="en-US" dirty="0"/>
              <a:t>If the confirm button is not present, then it means we got the message indicating there is no video history and thus nothing to delete. My script will print “No history to delete” and close the tab</a:t>
            </a:r>
          </a:p>
        </p:txBody>
      </p:sp>
    </p:spTree>
    <p:extLst>
      <p:ext uri="{BB962C8B-B14F-4D97-AF65-F5344CB8AC3E}">
        <p14:creationId xmlns:p14="http://schemas.microsoft.com/office/powerpoint/2010/main" val="9303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C8DB-43FE-49F6-AB85-1358F2EEA155}"/>
              </a:ext>
            </a:extLst>
          </p:cNvPr>
          <p:cNvSpPr>
            <a:spLocks noGrp="1"/>
          </p:cNvSpPr>
          <p:nvPr>
            <p:ph type="title"/>
          </p:nvPr>
        </p:nvSpPr>
        <p:spPr/>
        <p:txBody>
          <a:bodyPr/>
          <a:lstStyle/>
          <a:p>
            <a:r>
              <a:rPr lang="en-US" dirty="0"/>
              <a:t>4. Video feature extraction (1)</a:t>
            </a:r>
          </a:p>
        </p:txBody>
      </p:sp>
      <p:sp>
        <p:nvSpPr>
          <p:cNvPr id="3" name="Content Placeholder 2">
            <a:extLst>
              <a:ext uri="{FF2B5EF4-FFF2-40B4-BE49-F238E27FC236}">
                <a16:creationId xmlns:a16="http://schemas.microsoft.com/office/drawing/2014/main" id="{1C4D61DA-5CFC-42DA-A3B1-76869EC01F58}"/>
              </a:ext>
            </a:extLst>
          </p:cNvPr>
          <p:cNvSpPr>
            <a:spLocks noGrp="1"/>
          </p:cNvSpPr>
          <p:nvPr>
            <p:ph idx="1"/>
          </p:nvPr>
        </p:nvSpPr>
        <p:spPr/>
        <p:txBody>
          <a:bodyPr/>
          <a:lstStyle/>
          <a:p>
            <a:pPr marL="457200" indent="-457200">
              <a:buFont typeface="+mj-lt"/>
              <a:buAutoNum type="arabicPeriod"/>
            </a:pPr>
            <a:r>
              <a:rPr lang="en-US" dirty="0"/>
              <a:t>Accept the data protection button (if it appears)</a:t>
            </a:r>
          </a:p>
          <a:p>
            <a:pPr marL="457200" indent="-457200">
              <a:buFont typeface="+mj-lt"/>
              <a:buAutoNum type="arabicPeriod"/>
            </a:pPr>
            <a:r>
              <a:rPr lang="en-US" dirty="0"/>
              <a:t>Skip ads</a:t>
            </a:r>
          </a:p>
          <a:p>
            <a:pPr marL="749808" lvl="1" indent="-457200">
              <a:buFont typeface="+mj-lt"/>
              <a:buAutoNum type="arabicPeriod"/>
            </a:pPr>
            <a:r>
              <a:rPr lang="en-US" dirty="0"/>
              <a:t>Look for a CSS selector which indicates how many ads are going to be played; if that number is over 0 then there are ads to be watched</a:t>
            </a:r>
          </a:p>
          <a:p>
            <a:pPr marL="749808" lvl="1" indent="-457200">
              <a:buFont typeface="+mj-lt"/>
              <a:buAutoNum type="arabicPeriod"/>
            </a:pPr>
            <a:r>
              <a:rPr lang="en-US" dirty="0"/>
              <a:t>Search &amp; click on the “Skip-ad” button every 5 seconds until there are no ads to be watched; 5 seconds is the typical time you need to wait until you can skip</a:t>
            </a:r>
          </a:p>
          <a:p>
            <a:pPr marL="457200" indent="-457200">
              <a:buFont typeface="+mj-lt"/>
              <a:buAutoNum type="arabicPeriod"/>
            </a:pPr>
            <a:r>
              <a:rPr lang="en-US" dirty="0"/>
              <a:t>Use Selenium </a:t>
            </a:r>
            <a:r>
              <a:rPr lang="en-US" i="1" dirty="0" err="1"/>
              <a:t>find_element_by_xpath</a:t>
            </a:r>
            <a:r>
              <a:rPr lang="en-US" i="1" dirty="0"/>
              <a:t>/</a:t>
            </a:r>
            <a:r>
              <a:rPr lang="en-US" i="1" dirty="0" err="1"/>
              <a:t>css</a:t>
            </a:r>
            <a:r>
              <a:rPr lang="en-US" i="1" dirty="0"/>
              <a:t>()</a:t>
            </a:r>
            <a:r>
              <a:rPr lang="en-US" dirty="0"/>
              <a:t> method to extract all the relevant information</a:t>
            </a:r>
          </a:p>
          <a:p>
            <a:pPr marL="457200" indent="-457200">
              <a:buFont typeface="+mj-lt"/>
              <a:buAutoNum type="arabicPeriod"/>
            </a:pPr>
            <a:r>
              <a:rPr lang="en-US" dirty="0"/>
              <a:t>Wait a number of seconds equal to min(video length, 180 seconds); and open other videos while I wait for this video to be watched. This is done by passing function control back to the event loop, suspending execution until the video is watched</a:t>
            </a:r>
          </a:p>
          <a:p>
            <a:pPr marL="292608" lvl="1" indent="0">
              <a:buNone/>
            </a:pPr>
            <a:endParaRPr lang="en-US" dirty="0"/>
          </a:p>
          <a:p>
            <a:pPr marL="292608" lvl="1" indent="0">
              <a:buNone/>
            </a:pPr>
            <a:endParaRPr lang="en-US" dirty="0"/>
          </a:p>
          <a:p>
            <a:pPr marL="749808" lvl="1" indent="-457200">
              <a:buFont typeface="+mj-lt"/>
              <a:buAutoNum type="arabicPeriod"/>
            </a:pPr>
            <a:endParaRPr lang="en-US" dirty="0"/>
          </a:p>
        </p:txBody>
      </p:sp>
    </p:spTree>
    <p:extLst>
      <p:ext uri="{BB962C8B-B14F-4D97-AF65-F5344CB8AC3E}">
        <p14:creationId xmlns:p14="http://schemas.microsoft.com/office/powerpoint/2010/main" val="16113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7968-1827-4B6C-855D-C1DFB347227E}"/>
              </a:ext>
            </a:extLst>
          </p:cNvPr>
          <p:cNvSpPr>
            <a:spLocks noGrp="1"/>
          </p:cNvSpPr>
          <p:nvPr>
            <p:ph type="title"/>
          </p:nvPr>
        </p:nvSpPr>
        <p:spPr/>
        <p:txBody>
          <a:bodyPr/>
          <a:lstStyle/>
          <a:p>
            <a:r>
              <a:rPr lang="en-US" dirty="0"/>
              <a:t>5. Recommendations and tree building (1)</a:t>
            </a:r>
          </a:p>
        </p:txBody>
      </p:sp>
      <p:sp>
        <p:nvSpPr>
          <p:cNvPr id="3" name="Content Placeholder 2">
            <a:extLst>
              <a:ext uri="{FF2B5EF4-FFF2-40B4-BE49-F238E27FC236}">
                <a16:creationId xmlns:a16="http://schemas.microsoft.com/office/drawing/2014/main" id="{95030F49-F354-4144-AF64-DB0E18C5AB3A}"/>
              </a:ext>
            </a:extLst>
          </p:cNvPr>
          <p:cNvSpPr>
            <a:spLocks noGrp="1"/>
          </p:cNvSpPr>
          <p:nvPr>
            <p:ph idx="1"/>
          </p:nvPr>
        </p:nvSpPr>
        <p:spPr/>
        <p:txBody>
          <a:bodyPr/>
          <a:lstStyle/>
          <a:p>
            <a:pPr marL="0" indent="0">
              <a:buNone/>
            </a:pPr>
            <a:r>
              <a:rPr lang="en-US" b="1" u="sng" dirty="0"/>
              <a:t>RECOMMENDATIONs:</a:t>
            </a:r>
          </a:p>
          <a:p>
            <a:pPr marL="457200" indent="-457200">
              <a:buFont typeface="+mj-lt"/>
              <a:buAutoNum type="arabicPeriod"/>
            </a:pPr>
            <a:r>
              <a:rPr lang="en-US" dirty="0"/>
              <a:t>Find the parent node with its URL</a:t>
            </a:r>
          </a:p>
          <a:p>
            <a:pPr marL="457200" indent="-457200">
              <a:buFont typeface="+mj-lt"/>
              <a:buAutoNum type="arabicPeriod"/>
            </a:pPr>
            <a:r>
              <a:rPr lang="en-US" dirty="0"/>
              <a:t>Find the URL of recommended videos using the “</a:t>
            </a:r>
            <a:r>
              <a:rPr lang="en-US" dirty="0" err="1"/>
              <a:t>href</a:t>
            </a:r>
            <a:r>
              <a:rPr lang="en-US" dirty="0"/>
              <a:t>” attribute</a:t>
            </a:r>
          </a:p>
          <a:p>
            <a:pPr marL="457200" indent="-457200">
              <a:buFont typeface="+mj-lt"/>
              <a:buAutoNum type="arabicPeriod"/>
            </a:pPr>
            <a:r>
              <a:rPr lang="en-US" dirty="0"/>
              <a:t>Check whether the video URL is not already in the tree nor in the recommended videos array</a:t>
            </a:r>
          </a:p>
          <a:p>
            <a:pPr marL="457200" indent="-457200">
              <a:buFont typeface="+mj-lt"/>
              <a:buAutoNum type="arabicPeriod"/>
            </a:pPr>
            <a:r>
              <a:rPr lang="en-US" dirty="0"/>
              <a:t>Add a node with parent the currently visited node and id the URL; since these videos have not been saved yet I had them with “video” feature and “title” empty</a:t>
            </a:r>
          </a:p>
          <a:p>
            <a:pPr marL="457200" indent="-457200">
              <a:buFont typeface="+mj-lt"/>
              <a:buAutoNum type="arabicPeriod"/>
            </a:pPr>
            <a:r>
              <a:rPr lang="en-US" dirty="0"/>
              <a:t>Append the recommended video URLs to the list of URLs that need to be visited</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29667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C329-10DE-4A75-BE9B-90B64985216C}"/>
              </a:ext>
            </a:extLst>
          </p:cNvPr>
          <p:cNvSpPr>
            <a:spLocks noGrp="1"/>
          </p:cNvSpPr>
          <p:nvPr>
            <p:ph type="title"/>
          </p:nvPr>
        </p:nvSpPr>
        <p:spPr/>
        <p:txBody>
          <a:bodyPr/>
          <a:lstStyle/>
          <a:p>
            <a:r>
              <a:rPr lang="en-US" dirty="0"/>
              <a:t>5. Recommendations and tree building (2)</a:t>
            </a:r>
          </a:p>
        </p:txBody>
      </p:sp>
      <p:sp>
        <p:nvSpPr>
          <p:cNvPr id="3" name="Content Placeholder 2">
            <a:extLst>
              <a:ext uri="{FF2B5EF4-FFF2-40B4-BE49-F238E27FC236}">
                <a16:creationId xmlns:a16="http://schemas.microsoft.com/office/drawing/2014/main" id="{C6B34E80-485F-43E4-A65D-68E9E344A81A}"/>
              </a:ext>
            </a:extLst>
          </p:cNvPr>
          <p:cNvSpPr>
            <a:spLocks noGrp="1"/>
          </p:cNvSpPr>
          <p:nvPr>
            <p:ph idx="1"/>
          </p:nvPr>
        </p:nvSpPr>
        <p:spPr/>
        <p:txBody>
          <a:bodyPr/>
          <a:lstStyle/>
          <a:p>
            <a:r>
              <a:rPr lang="en-US" b="1" u="sng" dirty="0"/>
              <a:t>TREE BUILDING</a:t>
            </a:r>
          </a:p>
          <a:p>
            <a:pPr marL="457200" indent="-457200">
              <a:buFont typeface="+mj-lt"/>
              <a:buAutoNum type="arabicPeriod"/>
            </a:pPr>
            <a:r>
              <a:rPr lang="en-US" dirty="0"/>
              <a:t>Add recommended video nodes to the tree with the correct parent</a:t>
            </a:r>
          </a:p>
          <a:p>
            <a:pPr marL="457200" indent="-457200">
              <a:buFont typeface="+mj-lt"/>
              <a:buAutoNum type="arabicPeriod"/>
            </a:pPr>
            <a:r>
              <a:rPr lang="en-US" dirty="0"/>
              <a:t>Append those URLs to the queue of videos to be watched</a:t>
            </a:r>
          </a:p>
          <a:p>
            <a:pPr marL="457200" indent="-457200">
              <a:buFont typeface="+mj-lt"/>
              <a:buAutoNum type="arabicPeriod"/>
            </a:pPr>
            <a:r>
              <a:rPr lang="en-US" dirty="0"/>
              <a:t>The </a:t>
            </a:r>
            <a:r>
              <a:rPr lang="en-US" i="1" dirty="0" err="1"/>
              <a:t>videos_handling</a:t>
            </a:r>
            <a:r>
              <a:rPr lang="en-US" i="1" dirty="0"/>
              <a:t>()</a:t>
            </a:r>
            <a:r>
              <a:rPr lang="en-US" dirty="0"/>
              <a:t> method will add a tuple to an array for each video that was dequeued; the tuple contains the video dictionary and the array of recommended videos</a:t>
            </a:r>
          </a:p>
          <a:p>
            <a:pPr marL="457200" indent="-457200">
              <a:buFont typeface="+mj-lt"/>
              <a:buAutoNum type="arabicPeriod"/>
            </a:pPr>
            <a:r>
              <a:rPr lang="en-US" dirty="0"/>
              <a:t>For each video, its URL is found again in the tree and video + title modified, and recommended videos appended to the queue</a:t>
            </a:r>
          </a:p>
        </p:txBody>
      </p:sp>
    </p:spTree>
    <p:extLst>
      <p:ext uri="{BB962C8B-B14F-4D97-AF65-F5344CB8AC3E}">
        <p14:creationId xmlns:p14="http://schemas.microsoft.com/office/powerpoint/2010/main" val="40591900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{E82A2347-4B50-4F79-AAA7-0DF737A1C9D7}tf56160789_win32</Template>
  <TotalTime>1476</TotalTime>
  <Words>778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Re-Evaluating YouTube Radical Content Pathways</vt:lpstr>
      <vt:lpstr>Table of contents</vt:lpstr>
      <vt:lpstr>Introduction:</vt:lpstr>
      <vt:lpstr>2. Initialization</vt:lpstr>
      <vt:lpstr>3.1.Login</vt:lpstr>
      <vt:lpstr>3.2.History deletion</vt:lpstr>
      <vt:lpstr>4. Video feature extraction (1)</vt:lpstr>
      <vt:lpstr>5. Recommendations and tree building (1)</vt:lpstr>
      <vt:lpstr>5. Recommendations and tree building (2)</vt:lpstr>
      <vt:lpstr>6. Termination and tree saving</vt:lpstr>
      <vt:lpstr>7. Data analysis (Jupyter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Re-Evaluating YouTube Radical Content Pathways</dc:title>
  <dc:creator>Mika Desblancs</dc:creator>
  <cp:lastModifiedBy>Mika Desblancs</cp:lastModifiedBy>
  <cp:revision>3</cp:revision>
  <dcterms:created xsi:type="dcterms:W3CDTF">2021-09-06T22:29:33Z</dcterms:created>
  <dcterms:modified xsi:type="dcterms:W3CDTF">2022-04-04T18:11:52Z</dcterms:modified>
</cp:coreProperties>
</file>