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4"/>
  </p:notesMasterIdLst>
  <p:sldIdLst>
    <p:sldId id="256" r:id="rId2"/>
    <p:sldId id="299" r:id="rId3"/>
    <p:sldId id="335" r:id="rId4"/>
    <p:sldId id="326" r:id="rId5"/>
    <p:sldId id="328" r:id="rId6"/>
    <p:sldId id="333" r:id="rId7"/>
    <p:sldId id="327" r:id="rId8"/>
    <p:sldId id="331" r:id="rId9"/>
    <p:sldId id="334" r:id="rId10"/>
    <p:sldId id="337" r:id="rId11"/>
    <p:sldId id="323" r:id="rId12"/>
    <p:sldId id="338"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117578-35F8-42E0-A028-1CD36AD51C87}" v="1048" dt="2019-03-23T03:56:54.458"/>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852" autoAdjust="0"/>
    <p:restoredTop sz="93737" autoAdjust="0"/>
  </p:normalViewPr>
  <p:slideViewPr>
    <p:cSldViewPr snapToGrid="0">
      <p:cViewPr varScale="1">
        <p:scale>
          <a:sx n="58" d="100"/>
          <a:sy n="58" d="100"/>
        </p:scale>
        <p:origin x="31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1D1017-6124-4770-ACEE-331FA7AE5C82}" type="datetimeFigureOut">
              <a:rPr kumimoji="1" lang="ja-JP" altLang="en-US" smtClean="0"/>
              <a:t>2019/3/27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DFBCC6-A2A6-4A7C-AFBB-9931591279D8}" type="slidenum">
              <a:rPr kumimoji="1" lang="ja-JP" altLang="en-US" smtClean="0"/>
              <a:t>‹#›</a:t>
            </a:fld>
            <a:endParaRPr kumimoji="1" lang="ja-JP" altLang="en-US"/>
          </a:p>
        </p:txBody>
      </p:sp>
    </p:spTree>
    <p:extLst>
      <p:ext uri="{BB962C8B-B14F-4D97-AF65-F5344CB8AC3E}">
        <p14:creationId xmlns:p14="http://schemas.microsoft.com/office/powerpoint/2010/main" val="15178582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DFBCC6-A2A6-4A7C-AFBB-9931591279D8}" type="slidenum">
              <a:rPr kumimoji="1" lang="ja-JP" altLang="en-US" smtClean="0"/>
              <a:t>1</a:t>
            </a:fld>
            <a:endParaRPr kumimoji="1" lang="ja-JP" altLang="en-US"/>
          </a:p>
        </p:txBody>
      </p:sp>
    </p:spTree>
    <p:extLst>
      <p:ext uri="{BB962C8B-B14F-4D97-AF65-F5344CB8AC3E}">
        <p14:creationId xmlns:p14="http://schemas.microsoft.com/office/powerpoint/2010/main" val="902852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01FFA1-E583-4F5E-8FC2-893BC2F8DDC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6F7FDE6-4095-43B7-A591-4F5CCDF8E2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E7F2781-2657-4408-A27B-A62AE0ACA07E}"/>
              </a:ext>
            </a:extLst>
          </p:cNvPr>
          <p:cNvSpPr>
            <a:spLocks noGrp="1"/>
          </p:cNvSpPr>
          <p:nvPr>
            <p:ph type="dt" sz="half" idx="10"/>
          </p:nvPr>
        </p:nvSpPr>
        <p:spPr/>
        <p:txBody>
          <a:bodyPr/>
          <a:lstStyle/>
          <a:p>
            <a:fld id="{691CF401-7451-449F-9045-314FEC1EA452}" type="datetime1">
              <a:rPr kumimoji="1" lang="ja-JP" altLang="en-US" smtClean="0"/>
              <a:t>2019/3/27</a:t>
            </a:fld>
            <a:endParaRPr kumimoji="1" lang="ja-JP" altLang="en-US"/>
          </a:p>
        </p:txBody>
      </p:sp>
      <p:sp>
        <p:nvSpPr>
          <p:cNvPr id="5" name="フッター プレースホルダー 4">
            <a:extLst>
              <a:ext uri="{FF2B5EF4-FFF2-40B4-BE49-F238E27FC236}">
                <a16:creationId xmlns:a16="http://schemas.microsoft.com/office/drawing/2014/main" id="{9E7D6BC5-C470-47E8-96CD-4B800953A47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E4E925C-B894-4EAD-943E-316FD11F672D}"/>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68235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F23B9-43CF-4761-9B52-34B9FA227BA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009729D-C4ED-4984-B016-527B536B074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CD1F71F-749F-41DE-B902-CAD521B53972}"/>
              </a:ext>
            </a:extLst>
          </p:cNvPr>
          <p:cNvSpPr>
            <a:spLocks noGrp="1"/>
          </p:cNvSpPr>
          <p:nvPr>
            <p:ph type="dt" sz="half" idx="10"/>
          </p:nvPr>
        </p:nvSpPr>
        <p:spPr/>
        <p:txBody>
          <a:bodyPr/>
          <a:lstStyle/>
          <a:p>
            <a:fld id="{7CC500AA-6A8E-4465-9E07-39680BCA8FDD}" type="datetime1">
              <a:rPr kumimoji="1" lang="ja-JP" altLang="en-US" smtClean="0"/>
              <a:t>2019/3/27</a:t>
            </a:fld>
            <a:endParaRPr kumimoji="1" lang="ja-JP" altLang="en-US"/>
          </a:p>
        </p:txBody>
      </p:sp>
      <p:sp>
        <p:nvSpPr>
          <p:cNvPr id="5" name="フッター プレースホルダー 4">
            <a:extLst>
              <a:ext uri="{FF2B5EF4-FFF2-40B4-BE49-F238E27FC236}">
                <a16:creationId xmlns:a16="http://schemas.microsoft.com/office/drawing/2014/main" id="{AE3FD878-B4AD-4761-A08B-BB2B42EC3C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A011C58-A2B9-43E8-8DD6-17A3E0EA6C70}"/>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05920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DB90925-D3B7-49BA-A6F3-2C6C89A35D1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8CCD363-DDE0-4901-BC1B-EEFFD5024B6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C16992-A88A-4C6E-B2C2-73AB02968FE8}"/>
              </a:ext>
            </a:extLst>
          </p:cNvPr>
          <p:cNvSpPr>
            <a:spLocks noGrp="1"/>
          </p:cNvSpPr>
          <p:nvPr>
            <p:ph type="dt" sz="half" idx="10"/>
          </p:nvPr>
        </p:nvSpPr>
        <p:spPr/>
        <p:txBody>
          <a:bodyPr/>
          <a:lstStyle/>
          <a:p>
            <a:fld id="{F3AC53D5-22AE-4BC1-B189-16F6346F6CF6}" type="datetime1">
              <a:rPr kumimoji="1" lang="ja-JP" altLang="en-US" smtClean="0"/>
              <a:t>2019/3/27</a:t>
            </a:fld>
            <a:endParaRPr kumimoji="1" lang="ja-JP" altLang="en-US"/>
          </a:p>
        </p:txBody>
      </p:sp>
      <p:sp>
        <p:nvSpPr>
          <p:cNvPr id="5" name="フッター プレースホルダー 4">
            <a:extLst>
              <a:ext uri="{FF2B5EF4-FFF2-40B4-BE49-F238E27FC236}">
                <a16:creationId xmlns:a16="http://schemas.microsoft.com/office/drawing/2014/main" id="{752BD3CD-C588-4791-ABF3-AA05572A204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F65366-E80B-4E51-BA1D-1A1625AE0E28}"/>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147164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0A3BC2-29FF-4611-B1E9-B47BABDDF41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8064C5-2F1C-4C8F-9D5F-D1827FB219B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726F1B2-AD4B-4ED8-AA53-EB16DC1D6B3E}"/>
              </a:ext>
            </a:extLst>
          </p:cNvPr>
          <p:cNvSpPr>
            <a:spLocks noGrp="1"/>
          </p:cNvSpPr>
          <p:nvPr>
            <p:ph type="dt" sz="half" idx="10"/>
          </p:nvPr>
        </p:nvSpPr>
        <p:spPr/>
        <p:txBody>
          <a:bodyPr/>
          <a:lstStyle/>
          <a:p>
            <a:fld id="{566AA3C8-7908-4954-AB09-67AE482239E9}" type="datetime1">
              <a:rPr kumimoji="1" lang="ja-JP" altLang="en-US" smtClean="0"/>
              <a:t>2019/3/27</a:t>
            </a:fld>
            <a:endParaRPr kumimoji="1" lang="ja-JP" altLang="en-US"/>
          </a:p>
        </p:txBody>
      </p:sp>
      <p:sp>
        <p:nvSpPr>
          <p:cNvPr id="5" name="フッター プレースホルダー 4">
            <a:extLst>
              <a:ext uri="{FF2B5EF4-FFF2-40B4-BE49-F238E27FC236}">
                <a16:creationId xmlns:a16="http://schemas.microsoft.com/office/drawing/2014/main" id="{6FAB4107-0C21-4D21-AE16-0C2BA2908B3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B6C13D2-6884-45A5-9903-0A92C0D52845}"/>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119556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2EB290-95D5-48FE-9DB5-9984158714F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2F6ED77-54A6-4B61-A734-849FAF5CF6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FCA5D53-3A3A-44F9-828E-21FA4B3D5853}"/>
              </a:ext>
            </a:extLst>
          </p:cNvPr>
          <p:cNvSpPr>
            <a:spLocks noGrp="1"/>
          </p:cNvSpPr>
          <p:nvPr>
            <p:ph type="dt" sz="half" idx="10"/>
          </p:nvPr>
        </p:nvSpPr>
        <p:spPr/>
        <p:txBody>
          <a:bodyPr/>
          <a:lstStyle/>
          <a:p>
            <a:fld id="{28E4A75B-F6D7-47BB-BD79-521FE60AAD39}" type="datetime1">
              <a:rPr kumimoji="1" lang="ja-JP" altLang="en-US" smtClean="0"/>
              <a:t>2019/3/27</a:t>
            </a:fld>
            <a:endParaRPr kumimoji="1" lang="ja-JP" altLang="en-US"/>
          </a:p>
        </p:txBody>
      </p:sp>
      <p:sp>
        <p:nvSpPr>
          <p:cNvPr id="5" name="フッター プレースホルダー 4">
            <a:extLst>
              <a:ext uri="{FF2B5EF4-FFF2-40B4-BE49-F238E27FC236}">
                <a16:creationId xmlns:a16="http://schemas.microsoft.com/office/drawing/2014/main" id="{0FEA48E3-2795-4179-9622-88610C0ED7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6CF6C1C-990D-4B0C-BE16-6FCEFB27EA1F}"/>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306418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09F17C-EC47-4032-9148-B84941967CC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95DED67-C494-48D8-8819-BE4B70782BF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8C6B21B-7C44-4C04-86E7-121E2768149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EFC4B73-8CBC-499B-8869-E4325DF8E5F1}"/>
              </a:ext>
            </a:extLst>
          </p:cNvPr>
          <p:cNvSpPr>
            <a:spLocks noGrp="1"/>
          </p:cNvSpPr>
          <p:nvPr>
            <p:ph type="dt" sz="half" idx="10"/>
          </p:nvPr>
        </p:nvSpPr>
        <p:spPr/>
        <p:txBody>
          <a:bodyPr/>
          <a:lstStyle/>
          <a:p>
            <a:fld id="{C670DEE2-20EC-4017-990B-B79A139EA16E}" type="datetime1">
              <a:rPr kumimoji="1" lang="ja-JP" altLang="en-US" smtClean="0"/>
              <a:t>2019/3/27</a:t>
            </a:fld>
            <a:endParaRPr kumimoji="1" lang="ja-JP" altLang="en-US"/>
          </a:p>
        </p:txBody>
      </p:sp>
      <p:sp>
        <p:nvSpPr>
          <p:cNvPr id="6" name="フッター プレースホルダー 5">
            <a:extLst>
              <a:ext uri="{FF2B5EF4-FFF2-40B4-BE49-F238E27FC236}">
                <a16:creationId xmlns:a16="http://schemas.microsoft.com/office/drawing/2014/main" id="{88C2F5EE-8060-4C8C-95A3-865F048B967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7C9F81E-AF97-4F4F-8D5D-A7B871533770}"/>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3890852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535F22-937B-46B6-B64C-7976BE04682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E2E6B4F-D068-4EA3-90A8-83E022144E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0C8AF36-BD3D-4E9E-BA41-3567DB8180E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AEC458C-B9A9-4711-A2F7-3E8F859145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2BBF247-4ECA-41AE-91E4-4C355AC9630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D5C0C4B-F495-4B3E-B0C4-F475F1F1B89B}"/>
              </a:ext>
            </a:extLst>
          </p:cNvPr>
          <p:cNvSpPr>
            <a:spLocks noGrp="1"/>
          </p:cNvSpPr>
          <p:nvPr>
            <p:ph type="dt" sz="half" idx="10"/>
          </p:nvPr>
        </p:nvSpPr>
        <p:spPr/>
        <p:txBody>
          <a:bodyPr/>
          <a:lstStyle/>
          <a:p>
            <a:fld id="{6EF4B15F-6752-4A22-A595-A28AF9B91A06}" type="datetime1">
              <a:rPr kumimoji="1" lang="ja-JP" altLang="en-US" smtClean="0"/>
              <a:t>2019/3/27</a:t>
            </a:fld>
            <a:endParaRPr kumimoji="1" lang="ja-JP" altLang="en-US"/>
          </a:p>
        </p:txBody>
      </p:sp>
      <p:sp>
        <p:nvSpPr>
          <p:cNvPr id="8" name="フッター プレースホルダー 7">
            <a:extLst>
              <a:ext uri="{FF2B5EF4-FFF2-40B4-BE49-F238E27FC236}">
                <a16:creationId xmlns:a16="http://schemas.microsoft.com/office/drawing/2014/main" id="{04A6CF15-EEBB-47AC-B9F1-12A32D926CF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1E28EF0-EE69-4F87-BB00-651D66415E3A}"/>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605334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734CF4-31F1-45D5-AFAF-9BB44379443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9BB7A53-F9BB-4855-A4DE-DA57DF047C84}"/>
              </a:ext>
            </a:extLst>
          </p:cNvPr>
          <p:cNvSpPr>
            <a:spLocks noGrp="1"/>
          </p:cNvSpPr>
          <p:nvPr>
            <p:ph type="dt" sz="half" idx="10"/>
          </p:nvPr>
        </p:nvSpPr>
        <p:spPr/>
        <p:txBody>
          <a:bodyPr/>
          <a:lstStyle/>
          <a:p>
            <a:fld id="{582CADB4-682C-4250-B8EA-15D7B8EF9865}" type="datetime1">
              <a:rPr kumimoji="1" lang="ja-JP" altLang="en-US" smtClean="0"/>
              <a:t>2019/3/27</a:t>
            </a:fld>
            <a:endParaRPr kumimoji="1" lang="ja-JP" altLang="en-US"/>
          </a:p>
        </p:txBody>
      </p:sp>
      <p:sp>
        <p:nvSpPr>
          <p:cNvPr id="4" name="フッター プレースホルダー 3">
            <a:extLst>
              <a:ext uri="{FF2B5EF4-FFF2-40B4-BE49-F238E27FC236}">
                <a16:creationId xmlns:a16="http://schemas.microsoft.com/office/drawing/2014/main" id="{4CB5566C-0F88-4B53-9F17-0D158C022C1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9FEA33B-21C1-4372-A1DE-9968C558F363}"/>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125439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bg>
      <p:bgRef idx="1001">
        <a:schemeClr val="bg1"/>
      </p:bgRef>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9718C88-AFC4-4264-B120-529E08ABD4CF}"/>
              </a:ext>
            </a:extLst>
          </p:cNvPr>
          <p:cNvSpPr>
            <a:spLocks noGrp="1"/>
          </p:cNvSpPr>
          <p:nvPr>
            <p:ph type="dt" sz="half" idx="10"/>
          </p:nvPr>
        </p:nvSpPr>
        <p:spPr/>
        <p:txBody>
          <a:bodyPr/>
          <a:lstStyle/>
          <a:p>
            <a:fld id="{AE871478-89DB-4992-89A8-FE747CDD676A}" type="datetime1">
              <a:rPr kumimoji="1" lang="ja-JP" altLang="en-US" smtClean="0"/>
              <a:t>2019/3/27</a:t>
            </a:fld>
            <a:endParaRPr kumimoji="1" lang="ja-JP" altLang="en-US"/>
          </a:p>
        </p:txBody>
      </p:sp>
      <p:sp>
        <p:nvSpPr>
          <p:cNvPr id="3" name="フッター プレースホルダー 2">
            <a:extLst>
              <a:ext uri="{FF2B5EF4-FFF2-40B4-BE49-F238E27FC236}">
                <a16:creationId xmlns:a16="http://schemas.microsoft.com/office/drawing/2014/main" id="{6A367E3B-5CEB-4262-957D-45C299A8CF6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3DEBF28-F157-4C1D-B721-52EFF13A5B50}"/>
              </a:ext>
            </a:extLst>
          </p:cNvPr>
          <p:cNvSpPr>
            <a:spLocks noGrp="1"/>
          </p:cNvSpPr>
          <p:nvPr>
            <p:ph type="sldNum" sz="quarter" idx="12"/>
          </p:nvPr>
        </p:nvSpPr>
        <p:spPr>
          <a:xfrm>
            <a:off x="9299713" y="6356350"/>
            <a:ext cx="2743200" cy="365125"/>
          </a:xfrm>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01654231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F1C566-8CF0-4C0D-922F-97204F1615B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0260C77-D4EA-4BAF-BE9F-90CAF35CA7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8A61D6A-9EAB-47A6-8580-5CDC1EA01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9141999-7824-4B48-881D-59BFC10987A8}"/>
              </a:ext>
            </a:extLst>
          </p:cNvPr>
          <p:cNvSpPr>
            <a:spLocks noGrp="1"/>
          </p:cNvSpPr>
          <p:nvPr>
            <p:ph type="dt" sz="half" idx="10"/>
          </p:nvPr>
        </p:nvSpPr>
        <p:spPr/>
        <p:txBody>
          <a:bodyPr/>
          <a:lstStyle/>
          <a:p>
            <a:fld id="{44699BCE-35B7-4C48-B8B0-92BD042B9C8C}" type="datetime1">
              <a:rPr kumimoji="1" lang="ja-JP" altLang="en-US" smtClean="0"/>
              <a:t>2019/3/27</a:t>
            </a:fld>
            <a:endParaRPr kumimoji="1" lang="ja-JP" altLang="en-US"/>
          </a:p>
        </p:txBody>
      </p:sp>
      <p:sp>
        <p:nvSpPr>
          <p:cNvPr id="6" name="フッター プレースホルダー 5">
            <a:extLst>
              <a:ext uri="{FF2B5EF4-FFF2-40B4-BE49-F238E27FC236}">
                <a16:creationId xmlns:a16="http://schemas.microsoft.com/office/drawing/2014/main" id="{FB7B4FB3-B131-4028-AF84-B58C0B05659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539D934-4338-4379-BDF3-752DE3BF8570}"/>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136894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049542-0FA9-47F5-92E0-179B1791C41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6D89D49-768E-4153-8357-37B2EA3168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21FA495-8C55-40D0-84CA-FB95D8C12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9C33388-01C3-4D7E-BC37-34DFE97CD507}"/>
              </a:ext>
            </a:extLst>
          </p:cNvPr>
          <p:cNvSpPr>
            <a:spLocks noGrp="1"/>
          </p:cNvSpPr>
          <p:nvPr>
            <p:ph type="dt" sz="half" idx="10"/>
          </p:nvPr>
        </p:nvSpPr>
        <p:spPr/>
        <p:txBody>
          <a:bodyPr/>
          <a:lstStyle/>
          <a:p>
            <a:fld id="{A7CBEA4C-02C9-4D6C-AEBE-222617CFDBD9}" type="datetime1">
              <a:rPr kumimoji="1" lang="ja-JP" altLang="en-US" smtClean="0"/>
              <a:t>2019/3/27</a:t>
            </a:fld>
            <a:endParaRPr kumimoji="1" lang="ja-JP" altLang="en-US"/>
          </a:p>
        </p:txBody>
      </p:sp>
      <p:sp>
        <p:nvSpPr>
          <p:cNvPr id="6" name="フッター プレースホルダー 5">
            <a:extLst>
              <a:ext uri="{FF2B5EF4-FFF2-40B4-BE49-F238E27FC236}">
                <a16:creationId xmlns:a16="http://schemas.microsoft.com/office/drawing/2014/main" id="{B02D2CC7-F2DB-494E-86F0-1672B423F2E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3A6EB2E-E94B-4B14-8D6F-B9F9EA2FD4A1}"/>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086068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C888FB-D6A6-4DF6-81AA-3B49013332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44AE352-8D71-466E-B57B-1ED2E30DAA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AD33562-B728-451E-9E45-8D12EF56C4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1A46E-D991-4089-B3FC-E2A360C8488A}" type="datetime1">
              <a:rPr kumimoji="1" lang="ja-JP" altLang="en-US" smtClean="0"/>
              <a:t>2019/3/27</a:t>
            </a:fld>
            <a:endParaRPr kumimoji="1" lang="ja-JP" altLang="en-US"/>
          </a:p>
        </p:txBody>
      </p:sp>
      <p:sp>
        <p:nvSpPr>
          <p:cNvPr id="5" name="フッター プレースホルダー 4">
            <a:extLst>
              <a:ext uri="{FF2B5EF4-FFF2-40B4-BE49-F238E27FC236}">
                <a16:creationId xmlns:a16="http://schemas.microsoft.com/office/drawing/2014/main" id="{F707A8E9-7F13-4E0A-AE9F-63F074B362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670BD48-4ABF-4896-91C7-AD1407F7E8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3763105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UedaShigenori/OpenModelica_Tutorials_Ja/tree/master/6_Tips/03_UsageTableModel"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modelica-buildingsystems.de/"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4AEB75-3461-4999-BA3E-15AE9A420783}"/>
              </a:ext>
            </a:extLst>
          </p:cNvPr>
          <p:cNvSpPr>
            <a:spLocks noGrp="1"/>
          </p:cNvSpPr>
          <p:nvPr>
            <p:ph type="ctrTitle"/>
          </p:nvPr>
        </p:nvSpPr>
        <p:spPr>
          <a:xfrm>
            <a:off x="0" y="2153270"/>
            <a:ext cx="12192000" cy="1654313"/>
          </a:xfrm>
        </p:spPr>
        <p:txBody>
          <a:bodyPr>
            <a:normAutofit/>
          </a:bodyPr>
          <a:lstStyle/>
          <a:p>
            <a:r>
              <a:rPr lang="en-US" altLang="ja-JP" sz="4800" dirty="0" err="1">
                <a:latin typeface="HG丸ｺﾞｼｯｸM-PRO" panose="020F0600000000000000" pitchFamily="50" charset="-128"/>
                <a:ea typeface="HG丸ｺﾞｼｯｸM-PRO" panose="020F0600000000000000" pitchFamily="50" charset="-128"/>
              </a:rPr>
              <a:t>BuildingSystems</a:t>
            </a:r>
            <a:r>
              <a:rPr lang="ja-JP" altLang="en-US" sz="4800" dirty="0">
                <a:latin typeface="HG丸ｺﾞｼｯｸM-PRO" panose="020F0600000000000000" pitchFamily="50" charset="-128"/>
                <a:ea typeface="HG丸ｺﾞｼｯｸM-PRO" panose="020F0600000000000000" pitchFamily="50" charset="-128"/>
              </a:rPr>
              <a:t>ライブラリの</a:t>
            </a:r>
            <a:br>
              <a:rPr lang="en-US" altLang="ja-JP" sz="4800" dirty="0">
                <a:latin typeface="HG丸ｺﾞｼｯｸM-PRO" panose="020F0600000000000000" pitchFamily="50" charset="-128"/>
                <a:ea typeface="HG丸ｺﾞｼｯｸM-PRO" panose="020F0600000000000000" pitchFamily="50" charset="-128"/>
              </a:rPr>
            </a:br>
            <a:r>
              <a:rPr lang="ja-JP" altLang="en-US" sz="4800" dirty="0">
                <a:latin typeface="HG丸ｺﾞｼｯｸM-PRO" panose="020F0600000000000000" pitchFamily="50" charset="-128"/>
                <a:ea typeface="HG丸ｺﾞｼｯｸM-PRO" panose="020F0600000000000000" pitchFamily="50" charset="-128"/>
              </a:rPr>
              <a:t>熱水分同時</a:t>
            </a:r>
            <a:r>
              <a:rPr kumimoji="1" lang="ja-JP" altLang="en-US" sz="4800" dirty="0">
                <a:latin typeface="HG丸ｺﾞｼｯｸM-PRO" panose="020F0600000000000000" pitchFamily="50" charset="-128"/>
                <a:ea typeface="HG丸ｺﾞｼｯｸM-PRO" panose="020F0600000000000000" pitchFamily="50" charset="-128"/>
              </a:rPr>
              <a:t>移動</a:t>
            </a:r>
            <a:r>
              <a:rPr lang="ja-JP" altLang="en-US" sz="4800" dirty="0">
                <a:latin typeface="HG丸ｺﾞｼｯｸM-PRO" panose="020F0600000000000000" pitchFamily="50" charset="-128"/>
                <a:ea typeface="HG丸ｺﾞｼｯｸM-PRO" panose="020F0600000000000000" pitchFamily="50" charset="-128"/>
              </a:rPr>
              <a:t>計算</a:t>
            </a:r>
            <a:endParaRPr kumimoji="1" lang="ja-JP" altLang="en-US" sz="4800" dirty="0">
              <a:latin typeface="HG丸ｺﾞｼｯｸM-PRO" panose="020F0600000000000000" pitchFamily="50" charset="-128"/>
              <a:ea typeface="HG丸ｺﾞｼｯｸM-PRO" panose="020F0600000000000000" pitchFamily="50" charset="-128"/>
            </a:endParaRPr>
          </a:p>
        </p:txBody>
      </p:sp>
      <p:sp>
        <p:nvSpPr>
          <p:cNvPr id="3" name="タイトル 1">
            <a:extLst>
              <a:ext uri="{FF2B5EF4-FFF2-40B4-BE49-F238E27FC236}">
                <a16:creationId xmlns:a16="http://schemas.microsoft.com/office/drawing/2014/main" id="{544AEB75-3461-4999-BA3E-15AE9A420783}"/>
              </a:ext>
            </a:extLst>
          </p:cNvPr>
          <p:cNvSpPr txBox="1">
            <a:spLocks/>
          </p:cNvSpPr>
          <p:nvPr/>
        </p:nvSpPr>
        <p:spPr>
          <a:xfrm>
            <a:off x="1214819" y="5404275"/>
            <a:ext cx="9793357" cy="96961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2000" dirty="0">
                <a:latin typeface="HG丸ｺﾞｼｯｸM-PRO" panose="020F0600000000000000" pitchFamily="50" charset="-128"/>
                <a:ea typeface="HG丸ｺﾞｼｯｸM-PRO" panose="020F0600000000000000" pitchFamily="50" charset="-128"/>
              </a:rPr>
              <a:t>2019</a:t>
            </a:r>
            <a:r>
              <a:rPr lang="ja-JP" altLang="en-US" sz="2000" dirty="0">
                <a:latin typeface="HG丸ｺﾞｼｯｸM-PRO" panose="020F0600000000000000" pitchFamily="50" charset="-128"/>
                <a:ea typeface="HG丸ｺﾞｼｯｸM-PRO" panose="020F0600000000000000" pitchFamily="50" charset="-128"/>
              </a:rPr>
              <a:t>年</a:t>
            </a:r>
            <a:r>
              <a:rPr lang="en-US" altLang="ja-JP" sz="2000" dirty="0">
                <a:latin typeface="HG丸ｺﾞｼｯｸM-PRO" panose="020F0600000000000000" pitchFamily="50" charset="-128"/>
                <a:ea typeface="HG丸ｺﾞｼｯｸM-PRO" panose="020F0600000000000000" pitchFamily="50" charset="-128"/>
              </a:rPr>
              <a:t>3</a:t>
            </a:r>
            <a:r>
              <a:rPr lang="ja-JP" altLang="en-US" sz="2000" dirty="0">
                <a:latin typeface="HG丸ｺﾞｼｯｸM-PRO" panose="020F0600000000000000" pitchFamily="50" charset="-128"/>
                <a:ea typeface="HG丸ｺﾞｼｯｸM-PRO" panose="020F0600000000000000" pitchFamily="50" charset="-128"/>
              </a:rPr>
              <a:t>月</a:t>
            </a:r>
            <a:r>
              <a:rPr lang="en-US" altLang="ja-JP" sz="2000" dirty="0">
                <a:latin typeface="HG丸ｺﾞｼｯｸM-PRO" panose="020F0600000000000000" pitchFamily="50" charset="-128"/>
                <a:ea typeface="HG丸ｺﾞｼｯｸM-PRO" panose="020F0600000000000000" pitchFamily="50" charset="-128"/>
              </a:rPr>
              <a:t>23</a:t>
            </a:r>
            <a:r>
              <a:rPr lang="ja-JP" altLang="en-US" sz="2000" dirty="0">
                <a:latin typeface="HG丸ｺﾞｼｯｸM-PRO" panose="020F0600000000000000" pitchFamily="50" charset="-128"/>
                <a:ea typeface="HG丸ｺﾞｼｯｸM-PRO" panose="020F0600000000000000" pitchFamily="50" charset="-128"/>
              </a:rPr>
              <a:t>日　第</a:t>
            </a:r>
            <a:r>
              <a:rPr lang="en-US" altLang="ja-JP" sz="2000" dirty="0">
                <a:latin typeface="HG丸ｺﾞｼｯｸM-PRO" panose="020F0600000000000000" pitchFamily="50" charset="-128"/>
                <a:ea typeface="HG丸ｺﾞｼｯｸM-PRO" panose="020F0600000000000000" pitchFamily="50" charset="-128"/>
              </a:rPr>
              <a:t>9</a:t>
            </a:r>
            <a:r>
              <a:rPr lang="ja-JP" altLang="en-US" sz="2000" dirty="0">
                <a:latin typeface="HG丸ｺﾞｼｯｸM-PRO" panose="020F0600000000000000" pitchFamily="50" charset="-128"/>
                <a:ea typeface="HG丸ｺﾞｼｯｸM-PRO" panose="020F0600000000000000" pitchFamily="50" charset="-128"/>
              </a:rPr>
              <a:t>回</a:t>
            </a:r>
            <a:r>
              <a:rPr lang="en-US" altLang="ja-JP" sz="2000" dirty="0" err="1">
                <a:latin typeface="HG丸ｺﾞｼｯｸM-PRO" panose="020F0600000000000000" pitchFamily="50" charset="-128"/>
                <a:ea typeface="HG丸ｺﾞｼｯｸM-PRO" panose="020F0600000000000000" pitchFamily="50" charset="-128"/>
              </a:rPr>
              <a:t>Modelica</a:t>
            </a:r>
            <a:r>
              <a:rPr lang="ja-JP" altLang="en-US" sz="2000" dirty="0">
                <a:latin typeface="HG丸ｺﾞｼｯｸM-PRO" panose="020F0600000000000000" pitchFamily="50" charset="-128"/>
                <a:ea typeface="HG丸ｺﾞｼｯｸM-PRO" panose="020F0600000000000000" pitchFamily="50" charset="-128"/>
              </a:rPr>
              <a:t>ライブラリ勉強会　</a:t>
            </a:r>
            <a:r>
              <a:rPr lang="en-US" altLang="ja-JP" sz="2000" dirty="0" err="1">
                <a:latin typeface="HG丸ｺﾞｼｯｸM-PRO" panose="020F0600000000000000" pitchFamily="50" charset="-128"/>
                <a:ea typeface="HG丸ｺﾞｼｯｸM-PRO" panose="020F0600000000000000" pitchFamily="50" charset="-128"/>
              </a:rPr>
              <a:t>kinonotofu</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4" name="スライド番号プレースホルダー 3"/>
          <p:cNvSpPr>
            <a:spLocks noGrp="1"/>
          </p:cNvSpPr>
          <p:nvPr>
            <p:ph type="sldNum" sz="quarter" idx="12"/>
          </p:nvPr>
        </p:nvSpPr>
        <p:spPr/>
        <p:txBody>
          <a:bodyPr/>
          <a:lstStyle/>
          <a:p>
            <a:fld id="{137EF923-415A-40D3-869E-BF2274ACA652}" type="slidenum">
              <a:rPr kumimoji="1" lang="ja-JP" altLang="en-US" smtClean="0"/>
              <a:t>1</a:t>
            </a:fld>
            <a:endParaRPr kumimoji="1" lang="ja-JP" altLang="en-US"/>
          </a:p>
        </p:txBody>
      </p:sp>
      <p:pic>
        <p:nvPicPr>
          <p:cNvPr id="6" name="図 5">
            <a:extLst>
              <a:ext uri="{FF2B5EF4-FFF2-40B4-BE49-F238E27FC236}">
                <a16:creationId xmlns:a16="http://schemas.microsoft.com/office/drawing/2014/main" id="{48C79AAA-65A0-40DB-A07E-465895764CE3}"/>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312851" y="5661025"/>
            <a:ext cx="695325" cy="695325"/>
          </a:xfrm>
          <a:prstGeom prst="rect">
            <a:avLst/>
          </a:prstGeom>
        </p:spPr>
      </p:pic>
    </p:spTree>
    <p:extLst>
      <p:ext uri="{BB962C8B-B14F-4D97-AF65-F5344CB8AC3E}">
        <p14:creationId xmlns:p14="http://schemas.microsoft.com/office/powerpoint/2010/main" val="31986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10</a:t>
            </a:fld>
            <a:endParaRPr kumimoji="1" lang="ja-JP" altLang="en-US"/>
          </a:p>
        </p:txBody>
      </p:sp>
      <p:sp>
        <p:nvSpPr>
          <p:cNvPr id="3" name="テキスト ボックス 2">
            <a:extLst>
              <a:ext uri="{FF2B5EF4-FFF2-40B4-BE49-F238E27FC236}">
                <a16:creationId xmlns:a16="http://schemas.microsoft.com/office/drawing/2014/main" id="{AB702EF0-3A81-43F4-A098-A13BAE91DF39}"/>
              </a:ext>
            </a:extLst>
          </p:cNvPr>
          <p:cNvSpPr txBox="1"/>
          <p:nvPr/>
        </p:nvSpPr>
        <p:spPr>
          <a:xfrm>
            <a:off x="347729" y="311596"/>
            <a:ext cx="8951984" cy="461665"/>
          </a:xfrm>
          <a:prstGeom prst="rect">
            <a:avLst/>
          </a:prstGeom>
          <a:noFill/>
        </p:spPr>
        <p:txBody>
          <a:bodyPr wrap="square" rtlCol="0">
            <a:spAutoFit/>
          </a:bodyPr>
          <a:lstStyle/>
          <a:p>
            <a:r>
              <a:rPr lang="ja-JP" altLang="en-US" sz="2400" dirty="0">
                <a:latin typeface="HG丸ｺﾞｼｯｸM-PRO" panose="020F0600000000000000" pitchFamily="50" charset="-128"/>
                <a:ea typeface="HG丸ｺﾞｼｯｸM-PRO" panose="020F0600000000000000" pitchFamily="50" charset="-128"/>
              </a:rPr>
              <a:t>数式の比較</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4" name="テキスト ボックス 3">
            <a:extLst>
              <a:ext uri="{FF2B5EF4-FFF2-40B4-BE49-F238E27FC236}">
                <a16:creationId xmlns:a16="http://schemas.microsoft.com/office/drawing/2014/main" id="{D794F631-D45A-4E81-988A-7B6030E70307}"/>
              </a:ext>
            </a:extLst>
          </p:cNvPr>
          <p:cNvSpPr txBox="1"/>
          <p:nvPr/>
        </p:nvSpPr>
        <p:spPr>
          <a:xfrm>
            <a:off x="347728" y="845324"/>
            <a:ext cx="10442192" cy="1200329"/>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このライブラリで使用しているのはおそらく以下の式（</a:t>
            </a:r>
            <a:r>
              <a:rPr lang="en-US" altLang="ja-JP" dirty="0" err="1">
                <a:latin typeface="HG丸ｺﾞｼｯｸM-PRO" panose="020F0600000000000000" pitchFamily="50" charset="-128"/>
                <a:ea typeface="HG丸ｺﾞｼｯｸM-PRO" panose="020F0600000000000000" pitchFamily="50" charset="-128"/>
              </a:rPr>
              <a:t>CMd</a:t>
            </a:r>
            <a:r>
              <a:rPr lang="ja-JP" altLang="en-US" dirty="0">
                <a:latin typeface="HG丸ｺﾞｼｯｸM-PRO" panose="020F0600000000000000" pitchFamily="50" charset="-128"/>
                <a:ea typeface="HG丸ｺﾞｼｯｸM-PRO" panose="020F0600000000000000" pitchFamily="50" charset="-128"/>
              </a:rPr>
              <a:t>などの扱いは厳密には異なる）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実装から書き出しているので違うかもしれない。</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元となった式が不明なので追いきれない。ドキュメント大事。</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ASHRAE</a:t>
            </a:r>
            <a:r>
              <a:rPr lang="ja-JP" altLang="en-US" dirty="0">
                <a:latin typeface="HG丸ｺﾞｼｯｸM-PRO" panose="020F0600000000000000" pitchFamily="50" charset="-128"/>
                <a:ea typeface="HG丸ｺﾞｼｯｸM-PRO" panose="020F0600000000000000" pitchFamily="50" charset="-128"/>
              </a:rPr>
              <a:t>の湿気移動も水蒸気分圧と相対湿度の差が駆動力になっていた。温度差は入っていない。</a:t>
            </a:r>
            <a:endParaRPr lang="en-US" altLang="ja-JP" dirty="0">
              <a:latin typeface="HG丸ｺﾞｼｯｸM-PRO" panose="020F0600000000000000" pitchFamily="50" charset="-128"/>
              <a:ea typeface="HG丸ｺﾞｼｯｸM-PRO" panose="020F0600000000000000" pitchFamily="50" charset="-128"/>
            </a:endParaRPr>
          </a:p>
        </p:txBody>
      </p:sp>
      <p:sp>
        <p:nvSpPr>
          <p:cNvPr id="9" name="テキスト ボックス 8">
            <a:extLst>
              <a:ext uri="{FF2B5EF4-FFF2-40B4-BE49-F238E27FC236}">
                <a16:creationId xmlns:a16="http://schemas.microsoft.com/office/drawing/2014/main" id="{568C5818-39F1-4F4C-B5D8-DB9D337F99F6}"/>
              </a:ext>
            </a:extLst>
          </p:cNvPr>
          <p:cNvSpPr txBox="1"/>
          <p:nvPr/>
        </p:nvSpPr>
        <p:spPr>
          <a:xfrm>
            <a:off x="207051" y="2184523"/>
            <a:ext cx="3000383"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エネルギー収支</a:t>
            </a:r>
            <a:endParaRPr lang="en-US" altLang="ja-JP" dirty="0">
              <a:latin typeface="HG丸ｺﾞｼｯｸM-PRO" panose="020F0600000000000000" pitchFamily="50" charset="-128"/>
              <a:ea typeface="HG丸ｺﾞｼｯｸM-PRO" panose="020F0600000000000000" pitchFamily="50" charset="-128"/>
            </a:endParaRPr>
          </a:p>
        </p:txBody>
      </p:sp>
      <p:sp>
        <p:nvSpPr>
          <p:cNvPr id="10" name="テキスト ボックス 9">
            <a:extLst>
              <a:ext uri="{FF2B5EF4-FFF2-40B4-BE49-F238E27FC236}">
                <a16:creationId xmlns:a16="http://schemas.microsoft.com/office/drawing/2014/main" id="{F48F9C36-5639-4F38-B401-321296DECEC3}"/>
              </a:ext>
            </a:extLst>
          </p:cNvPr>
          <p:cNvSpPr txBox="1"/>
          <p:nvPr/>
        </p:nvSpPr>
        <p:spPr>
          <a:xfrm>
            <a:off x="414102" y="4395987"/>
            <a:ext cx="3000383"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湿気の収支</a:t>
            </a:r>
            <a:endParaRPr lang="en-US" altLang="ja-JP" dirty="0">
              <a:latin typeface="HG丸ｺﾞｼｯｸM-PRO" panose="020F0600000000000000" pitchFamily="50" charset="-128"/>
              <a:ea typeface="HG丸ｺﾞｼｯｸM-PRO" panose="020F0600000000000000" pitchFamily="50" charset="-128"/>
            </a:endParaRPr>
          </a:p>
        </p:txBody>
      </p:sp>
      <p:sp>
        <p:nvSpPr>
          <p:cNvPr id="11" name="テキスト ボックス 10">
            <a:extLst>
              <a:ext uri="{FF2B5EF4-FFF2-40B4-BE49-F238E27FC236}">
                <a16:creationId xmlns:a16="http://schemas.microsoft.com/office/drawing/2014/main" id="{81D39549-6751-465A-85C3-8FAA91B0EC17}"/>
              </a:ext>
            </a:extLst>
          </p:cNvPr>
          <p:cNvSpPr txBox="1"/>
          <p:nvPr/>
        </p:nvSpPr>
        <p:spPr>
          <a:xfrm>
            <a:off x="2377735" y="5995422"/>
            <a:ext cx="1677725" cy="369332"/>
          </a:xfrm>
          <a:prstGeom prst="rect">
            <a:avLst/>
          </a:prstGeom>
          <a:noFill/>
        </p:spPr>
        <p:txBody>
          <a:bodyPr wrap="square" rtlCol="0">
            <a:spAutoFit/>
          </a:bodyPr>
          <a:lstStyle/>
          <a:p>
            <a:r>
              <a:rPr lang="ja-JP" altLang="en-US" dirty="0">
                <a:solidFill>
                  <a:srgbClr val="FF0000"/>
                </a:solidFill>
                <a:latin typeface="HG丸ｺﾞｼｯｸM-PRO" panose="020F0600000000000000" pitchFamily="50" charset="-128"/>
                <a:ea typeface="HG丸ｺﾞｼｯｸM-PRO" panose="020F0600000000000000" pitchFamily="50" charset="-128"/>
              </a:rPr>
              <a:t>水蒸気の輸送</a:t>
            </a:r>
            <a:endParaRPr lang="en-US" altLang="ja-JP" dirty="0">
              <a:solidFill>
                <a:srgbClr val="FF0000"/>
              </a:solidFill>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1C00E7EB-0DD4-4AEC-A7D2-EC015CC9EFC7}"/>
              </a:ext>
            </a:extLst>
          </p:cNvPr>
          <p:cNvSpPr txBox="1"/>
          <p:nvPr/>
        </p:nvSpPr>
        <p:spPr>
          <a:xfrm>
            <a:off x="5238430" y="5988744"/>
            <a:ext cx="1957680" cy="369332"/>
          </a:xfrm>
          <a:prstGeom prst="rect">
            <a:avLst/>
          </a:prstGeom>
          <a:noFill/>
        </p:spPr>
        <p:txBody>
          <a:bodyPr wrap="square" rtlCol="0">
            <a:spAutoFit/>
          </a:bodyPr>
          <a:lstStyle/>
          <a:p>
            <a:r>
              <a:rPr lang="ja-JP" altLang="en-US" dirty="0">
                <a:solidFill>
                  <a:srgbClr val="FF0000"/>
                </a:solidFill>
                <a:latin typeface="HG丸ｺﾞｼｯｸM-PRO" panose="020F0600000000000000" pitchFamily="50" charset="-128"/>
                <a:ea typeface="HG丸ｺﾞｼｯｸM-PRO" panose="020F0600000000000000" pitchFamily="50" charset="-128"/>
              </a:rPr>
              <a:t>液水の輸送</a:t>
            </a:r>
            <a:endParaRPr lang="en-US" altLang="ja-JP" dirty="0">
              <a:solidFill>
                <a:srgbClr val="FF0000"/>
              </a:solidFill>
              <a:latin typeface="HG丸ｺﾞｼｯｸM-PRO" panose="020F0600000000000000" pitchFamily="50" charset="-128"/>
              <a:ea typeface="HG丸ｺﾞｼｯｸM-PRO" panose="020F0600000000000000" pitchFamily="50" charset="-128"/>
            </a:endParaRPr>
          </a:p>
        </p:txBody>
      </p:sp>
      <p:sp>
        <p:nvSpPr>
          <p:cNvPr id="13" name="テキスト ボックス 12">
            <a:extLst>
              <a:ext uri="{FF2B5EF4-FFF2-40B4-BE49-F238E27FC236}">
                <a16:creationId xmlns:a16="http://schemas.microsoft.com/office/drawing/2014/main" id="{4ECFC165-A4DE-497F-BD08-633B9F9B9E9A}"/>
              </a:ext>
            </a:extLst>
          </p:cNvPr>
          <p:cNvSpPr txBox="1"/>
          <p:nvPr/>
        </p:nvSpPr>
        <p:spPr>
          <a:xfrm>
            <a:off x="9434606" y="3588553"/>
            <a:ext cx="1541005" cy="369332"/>
          </a:xfrm>
          <a:prstGeom prst="rect">
            <a:avLst/>
          </a:prstGeom>
          <a:noFill/>
        </p:spPr>
        <p:txBody>
          <a:bodyPr wrap="square" rtlCol="0">
            <a:spAutoFit/>
          </a:bodyPr>
          <a:lstStyle/>
          <a:p>
            <a:r>
              <a:rPr lang="ja-JP" altLang="en-US" dirty="0">
                <a:solidFill>
                  <a:srgbClr val="FF0000"/>
                </a:solidFill>
                <a:latin typeface="HG丸ｺﾞｼｯｸM-PRO" panose="020F0600000000000000" pitchFamily="50" charset="-128"/>
                <a:ea typeface="HG丸ｺﾞｼｯｸM-PRO" panose="020F0600000000000000" pitchFamily="50" charset="-128"/>
              </a:rPr>
              <a:t>潜熱変化量</a:t>
            </a:r>
            <a:endParaRPr lang="en-US" altLang="ja-JP" dirty="0">
              <a:solidFill>
                <a:srgbClr val="FF0000"/>
              </a:solidFill>
              <a:latin typeface="HG丸ｺﾞｼｯｸM-PRO" panose="020F0600000000000000" pitchFamily="50" charset="-128"/>
              <a:ea typeface="HG丸ｺﾞｼｯｸM-PRO" panose="020F0600000000000000" pitchFamily="50" charset="-128"/>
            </a:endParaRPr>
          </a:p>
        </p:txBody>
      </p:sp>
      <p:sp>
        <p:nvSpPr>
          <p:cNvPr id="14" name="テキスト ボックス 13">
            <a:extLst>
              <a:ext uri="{FF2B5EF4-FFF2-40B4-BE49-F238E27FC236}">
                <a16:creationId xmlns:a16="http://schemas.microsoft.com/office/drawing/2014/main" id="{D2137566-4D44-4458-9376-4EC7F82155F3}"/>
              </a:ext>
            </a:extLst>
          </p:cNvPr>
          <p:cNvSpPr txBox="1"/>
          <p:nvPr/>
        </p:nvSpPr>
        <p:spPr>
          <a:xfrm>
            <a:off x="6217270" y="3557292"/>
            <a:ext cx="1541005" cy="369332"/>
          </a:xfrm>
          <a:prstGeom prst="rect">
            <a:avLst/>
          </a:prstGeom>
          <a:noFill/>
        </p:spPr>
        <p:txBody>
          <a:bodyPr wrap="square" rtlCol="0">
            <a:spAutoFit/>
          </a:bodyPr>
          <a:lstStyle/>
          <a:p>
            <a:r>
              <a:rPr lang="ja-JP" altLang="en-US" dirty="0">
                <a:solidFill>
                  <a:srgbClr val="FF0000"/>
                </a:solidFill>
                <a:latin typeface="HG丸ｺﾞｼｯｸM-PRO" panose="020F0600000000000000" pitchFamily="50" charset="-128"/>
                <a:ea typeface="HG丸ｺﾞｼｯｸM-PRO" panose="020F0600000000000000" pitchFamily="50" charset="-128"/>
              </a:rPr>
              <a:t>顕熱変化量</a:t>
            </a:r>
            <a:endParaRPr lang="en-US" altLang="ja-JP" dirty="0">
              <a:solidFill>
                <a:srgbClr val="FF0000"/>
              </a:solidFill>
              <a:latin typeface="HG丸ｺﾞｼｯｸM-PRO" panose="020F0600000000000000" pitchFamily="50" charset="-128"/>
              <a:ea typeface="HG丸ｺﾞｼｯｸM-PRO" panose="020F0600000000000000" pitchFamily="50" charset="-128"/>
            </a:endParaRPr>
          </a:p>
        </p:txBody>
      </p:sp>
      <p:sp>
        <p:nvSpPr>
          <p:cNvPr id="15" name="テキスト ボックス 14">
            <a:extLst>
              <a:ext uri="{FF2B5EF4-FFF2-40B4-BE49-F238E27FC236}">
                <a16:creationId xmlns:a16="http://schemas.microsoft.com/office/drawing/2014/main" id="{1841A302-E9FC-4A34-A03C-C1555530DAF9}"/>
              </a:ext>
            </a:extLst>
          </p:cNvPr>
          <p:cNvSpPr txBox="1"/>
          <p:nvPr/>
        </p:nvSpPr>
        <p:spPr>
          <a:xfrm>
            <a:off x="2331204" y="3589935"/>
            <a:ext cx="1439232" cy="369332"/>
          </a:xfrm>
          <a:prstGeom prst="rect">
            <a:avLst/>
          </a:prstGeom>
          <a:noFill/>
        </p:spPr>
        <p:txBody>
          <a:bodyPr wrap="square" rtlCol="0">
            <a:spAutoFit/>
          </a:bodyPr>
          <a:lstStyle/>
          <a:p>
            <a:r>
              <a:rPr lang="ja-JP" altLang="en-US" dirty="0">
                <a:solidFill>
                  <a:srgbClr val="FF0000"/>
                </a:solidFill>
                <a:latin typeface="HG丸ｺﾞｼｯｸM-PRO" panose="020F0600000000000000" pitchFamily="50" charset="-128"/>
                <a:ea typeface="HG丸ｺﾞｼｯｸM-PRO" panose="020F0600000000000000" pitchFamily="50" charset="-128"/>
              </a:rPr>
              <a:t>温度変化</a:t>
            </a:r>
            <a:endParaRPr lang="en-US" altLang="ja-JP" dirty="0">
              <a:solidFill>
                <a:srgbClr val="FF0000"/>
              </a:solidFill>
              <a:latin typeface="HG丸ｺﾞｼｯｸM-PRO" panose="020F0600000000000000" pitchFamily="50" charset="-128"/>
              <a:ea typeface="HG丸ｺﾞｼｯｸM-PRO" panose="020F0600000000000000" pitchFamily="50" charset="-128"/>
            </a:endParaRPr>
          </a:p>
        </p:txBody>
      </p:sp>
      <p:sp>
        <p:nvSpPr>
          <p:cNvPr id="16" name="テキスト ボックス 15">
            <a:extLst>
              <a:ext uri="{FF2B5EF4-FFF2-40B4-BE49-F238E27FC236}">
                <a16:creationId xmlns:a16="http://schemas.microsoft.com/office/drawing/2014/main" id="{C92125DA-7217-4D6E-97C5-4FF880C5B5FE}"/>
              </a:ext>
            </a:extLst>
          </p:cNvPr>
          <p:cNvSpPr txBox="1"/>
          <p:nvPr/>
        </p:nvSpPr>
        <p:spPr>
          <a:xfrm>
            <a:off x="207051" y="5971942"/>
            <a:ext cx="1439232" cy="369332"/>
          </a:xfrm>
          <a:prstGeom prst="rect">
            <a:avLst/>
          </a:prstGeom>
          <a:noFill/>
        </p:spPr>
        <p:txBody>
          <a:bodyPr wrap="square" rtlCol="0">
            <a:spAutoFit/>
          </a:bodyPr>
          <a:lstStyle/>
          <a:p>
            <a:r>
              <a:rPr lang="ja-JP" altLang="en-US" dirty="0">
                <a:solidFill>
                  <a:srgbClr val="FF0000"/>
                </a:solidFill>
                <a:latin typeface="HG丸ｺﾞｼｯｸM-PRO" panose="020F0600000000000000" pitchFamily="50" charset="-128"/>
                <a:ea typeface="HG丸ｺﾞｼｯｸM-PRO" panose="020F0600000000000000" pitchFamily="50" charset="-128"/>
              </a:rPr>
              <a:t>含水率変化</a:t>
            </a:r>
            <a:endParaRPr lang="en-US" altLang="ja-JP" dirty="0">
              <a:solidFill>
                <a:srgbClr val="FF0000"/>
              </a:solidFill>
              <a:latin typeface="HG丸ｺﾞｼｯｸM-PRO" panose="020F0600000000000000" pitchFamily="50" charset="-128"/>
              <a:ea typeface="HG丸ｺﾞｼｯｸM-PRO" panose="020F0600000000000000" pitchFamily="50" charset="-128"/>
            </a:endParaRPr>
          </a:p>
        </p:txBody>
      </p:sp>
      <p:pic>
        <p:nvPicPr>
          <p:cNvPr id="19" name="図 18">
            <a:extLst>
              <a:ext uri="{FF2B5EF4-FFF2-40B4-BE49-F238E27FC236}">
                <a16:creationId xmlns:a16="http://schemas.microsoft.com/office/drawing/2014/main" id="{0A4B6B77-B885-41ED-BA9B-B05DCBBC32A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10396" y="4996513"/>
            <a:ext cx="6685714" cy="952381"/>
          </a:xfrm>
          <a:prstGeom prst="rect">
            <a:avLst/>
          </a:prstGeom>
        </p:spPr>
      </p:pic>
      <p:pic>
        <p:nvPicPr>
          <p:cNvPr id="21" name="図 20">
            <a:extLst>
              <a:ext uri="{FF2B5EF4-FFF2-40B4-BE49-F238E27FC236}">
                <a16:creationId xmlns:a16="http://schemas.microsoft.com/office/drawing/2014/main" id="{43B5B36F-EF4D-4B8D-9F41-A7D87F6F6306}"/>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47728" y="2615393"/>
            <a:ext cx="11095238" cy="952381"/>
          </a:xfrm>
          <a:prstGeom prst="rect">
            <a:avLst/>
          </a:prstGeom>
        </p:spPr>
      </p:pic>
      <p:sp>
        <p:nvSpPr>
          <p:cNvPr id="22" name="テキスト ボックス 21">
            <a:extLst>
              <a:ext uri="{FF2B5EF4-FFF2-40B4-BE49-F238E27FC236}">
                <a16:creationId xmlns:a16="http://schemas.microsoft.com/office/drawing/2014/main" id="{0A22F81E-0B5A-49D7-AB83-D1B6BE075C31}"/>
              </a:ext>
            </a:extLst>
          </p:cNvPr>
          <p:cNvSpPr txBox="1"/>
          <p:nvPr/>
        </p:nvSpPr>
        <p:spPr>
          <a:xfrm>
            <a:off x="414102" y="3331010"/>
            <a:ext cx="1758756" cy="307777"/>
          </a:xfrm>
          <a:prstGeom prst="rect">
            <a:avLst/>
          </a:prstGeom>
          <a:noFill/>
        </p:spPr>
        <p:txBody>
          <a:bodyPr wrap="square" rtlCol="0">
            <a:spAutoFit/>
          </a:bodyPr>
          <a:lstStyle/>
          <a:p>
            <a:r>
              <a:rPr lang="ja-JP" altLang="en-US"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rPr>
              <a:t>素材と水の熱容量</a:t>
            </a:r>
            <a:endParaRPr lang="en-US" altLang="ja-JP"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endParaRPr>
          </a:p>
        </p:txBody>
      </p:sp>
      <p:sp>
        <p:nvSpPr>
          <p:cNvPr id="24" name="テキスト ボックス 23">
            <a:extLst>
              <a:ext uri="{FF2B5EF4-FFF2-40B4-BE49-F238E27FC236}">
                <a16:creationId xmlns:a16="http://schemas.microsoft.com/office/drawing/2014/main" id="{38AD0ACF-8E0D-4BC2-AC6A-9AE5B2420709}"/>
              </a:ext>
            </a:extLst>
          </p:cNvPr>
          <p:cNvSpPr txBox="1"/>
          <p:nvPr/>
        </p:nvSpPr>
        <p:spPr>
          <a:xfrm>
            <a:off x="3121409" y="4461769"/>
            <a:ext cx="2409177" cy="523220"/>
          </a:xfrm>
          <a:prstGeom prst="rect">
            <a:avLst/>
          </a:prstGeom>
          <a:noFill/>
        </p:spPr>
        <p:txBody>
          <a:bodyPr wrap="square" rtlCol="0">
            <a:spAutoFit/>
          </a:bodyPr>
          <a:lstStyle/>
          <a:p>
            <a:r>
              <a:rPr lang="ja-JP" altLang="en-US"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rPr>
              <a:t>水蒸気分圧は</a:t>
            </a:r>
            <a:endParaRPr lang="en-US" altLang="ja-JP"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endParaRPr>
          </a:p>
          <a:p>
            <a:r>
              <a:rPr lang="ja-JP" altLang="en-US"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rPr>
              <a:t>温度と相対湿度の関数</a:t>
            </a:r>
            <a:endParaRPr lang="en-US" altLang="ja-JP"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endParaRPr>
          </a:p>
        </p:txBody>
      </p:sp>
      <p:sp>
        <p:nvSpPr>
          <p:cNvPr id="25" name="テキスト ボックス 24">
            <a:extLst>
              <a:ext uri="{FF2B5EF4-FFF2-40B4-BE49-F238E27FC236}">
                <a16:creationId xmlns:a16="http://schemas.microsoft.com/office/drawing/2014/main" id="{0CF5C689-4294-40CB-8629-859CA78A5583}"/>
              </a:ext>
            </a:extLst>
          </p:cNvPr>
          <p:cNvSpPr txBox="1"/>
          <p:nvPr/>
        </p:nvSpPr>
        <p:spPr>
          <a:xfrm>
            <a:off x="6247949" y="4450245"/>
            <a:ext cx="2409177" cy="523220"/>
          </a:xfrm>
          <a:prstGeom prst="rect">
            <a:avLst/>
          </a:prstGeom>
          <a:noFill/>
        </p:spPr>
        <p:txBody>
          <a:bodyPr wrap="square" rtlCol="0">
            <a:spAutoFit/>
          </a:bodyPr>
          <a:lstStyle/>
          <a:p>
            <a:r>
              <a:rPr lang="ja-JP" altLang="en-US"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rPr>
              <a:t>相対湿度は</a:t>
            </a:r>
            <a:endParaRPr lang="en-US" altLang="ja-JP"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endParaRPr>
          </a:p>
          <a:p>
            <a:r>
              <a:rPr lang="ja-JP" altLang="en-US"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rPr>
              <a:t>含水率の関数</a:t>
            </a:r>
            <a:endParaRPr lang="en-US" altLang="ja-JP"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endParaRPr>
          </a:p>
        </p:txBody>
      </p:sp>
      <p:sp>
        <p:nvSpPr>
          <p:cNvPr id="26" name="テキスト ボックス 25">
            <a:extLst>
              <a:ext uri="{FF2B5EF4-FFF2-40B4-BE49-F238E27FC236}">
                <a16:creationId xmlns:a16="http://schemas.microsoft.com/office/drawing/2014/main" id="{78B7308D-3A95-4D50-9497-0BBD8DA9573A}"/>
              </a:ext>
            </a:extLst>
          </p:cNvPr>
          <p:cNvSpPr txBox="1"/>
          <p:nvPr/>
        </p:nvSpPr>
        <p:spPr>
          <a:xfrm>
            <a:off x="6376298" y="3871989"/>
            <a:ext cx="1439232" cy="523220"/>
          </a:xfrm>
          <a:prstGeom prst="rect">
            <a:avLst/>
          </a:prstGeom>
          <a:noFill/>
        </p:spPr>
        <p:txBody>
          <a:bodyPr wrap="square" rtlCol="0">
            <a:spAutoFit/>
          </a:bodyPr>
          <a:lstStyle/>
          <a:p>
            <a:r>
              <a:rPr lang="ja-JP" altLang="en-US"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rPr>
              <a:t>熱伝導率は</a:t>
            </a:r>
            <a:endParaRPr lang="en-US" altLang="ja-JP"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endParaRPr>
          </a:p>
          <a:p>
            <a:r>
              <a:rPr lang="ja-JP" altLang="en-US"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rPr>
              <a:t>含水率の関数</a:t>
            </a:r>
            <a:endParaRPr lang="en-US" altLang="ja-JP"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endParaRPr>
          </a:p>
        </p:txBody>
      </p:sp>
      <p:sp>
        <p:nvSpPr>
          <p:cNvPr id="27" name="テキスト ボックス 26">
            <a:extLst>
              <a:ext uri="{FF2B5EF4-FFF2-40B4-BE49-F238E27FC236}">
                <a16:creationId xmlns:a16="http://schemas.microsoft.com/office/drawing/2014/main" id="{069FFB1C-74FD-41DA-8874-0732BC0EE4DD}"/>
              </a:ext>
            </a:extLst>
          </p:cNvPr>
          <p:cNvSpPr txBox="1"/>
          <p:nvPr/>
        </p:nvSpPr>
        <p:spPr>
          <a:xfrm>
            <a:off x="2209896" y="6334780"/>
            <a:ext cx="2409177" cy="523220"/>
          </a:xfrm>
          <a:prstGeom prst="rect">
            <a:avLst/>
          </a:prstGeom>
          <a:noFill/>
        </p:spPr>
        <p:txBody>
          <a:bodyPr wrap="square" rtlCol="0">
            <a:spAutoFit/>
          </a:bodyPr>
          <a:lstStyle/>
          <a:p>
            <a:r>
              <a:rPr lang="ja-JP" altLang="en-US"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rPr>
              <a:t>水蒸気の拡散係数は</a:t>
            </a:r>
            <a:endParaRPr lang="en-US" altLang="ja-JP"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endParaRPr>
          </a:p>
          <a:p>
            <a:r>
              <a:rPr lang="ja-JP" altLang="en-US"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rPr>
              <a:t>温度と相対湿度の関数</a:t>
            </a:r>
            <a:endParaRPr lang="en-US" altLang="ja-JP"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endParaRPr>
          </a:p>
        </p:txBody>
      </p:sp>
      <p:sp>
        <p:nvSpPr>
          <p:cNvPr id="28" name="テキスト ボックス 27">
            <a:extLst>
              <a:ext uri="{FF2B5EF4-FFF2-40B4-BE49-F238E27FC236}">
                <a16:creationId xmlns:a16="http://schemas.microsoft.com/office/drawing/2014/main" id="{41B84FEB-A7F9-4C1E-9A7E-CFD29F127EE1}"/>
              </a:ext>
            </a:extLst>
          </p:cNvPr>
          <p:cNvSpPr txBox="1"/>
          <p:nvPr/>
        </p:nvSpPr>
        <p:spPr>
          <a:xfrm>
            <a:off x="6859423" y="2276847"/>
            <a:ext cx="1797703" cy="307777"/>
          </a:xfrm>
          <a:prstGeom prst="rect">
            <a:avLst/>
          </a:prstGeom>
          <a:noFill/>
        </p:spPr>
        <p:txBody>
          <a:bodyPr wrap="square" rtlCol="0">
            <a:spAutoFit/>
          </a:bodyPr>
          <a:lstStyle/>
          <a:p>
            <a:r>
              <a:rPr lang="ja-JP" altLang="en-US"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rPr>
              <a:t>詳細不明のソース項</a:t>
            </a:r>
            <a:endParaRPr lang="en-US" altLang="ja-JP"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endParaRPr>
          </a:p>
        </p:txBody>
      </p:sp>
      <p:sp>
        <p:nvSpPr>
          <p:cNvPr id="29" name="テキスト ボックス 28">
            <a:extLst>
              <a:ext uri="{FF2B5EF4-FFF2-40B4-BE49-F238E27FC236}">
                <a16:creationId xmlns:a16="http://schemas.microsoft.com/office/drawing/2014/main" id="{460C80DA-6A41-45D6-A9F0-086C863A73F5}"/>
              </a:ext>
            </a:extLst>
          </p:cNvPr>
          <p:cNvSpPr txBox="1"/>
          <p:nvPr/>
        </p:nvSpPr>
        <p:spPr>
          <a:xfrm>
            <a:off x="5012681" y="6334780"/>
            <a:ext cx="3644445" cy="523220"/>
          </a:xfrm>
          <a:prstGeom prst="rect">
            <a:avLst/>
          </a:prstGeom>
          <a:noFill/>
        </p:spPr>
        <p:txBody>
          <a:bodyPr wrap="square" rtlCol="0">
            <a:spAutoFit/>
          </a:bodyPr>
          <a:lstStyle/>
          <a:p>
            <a:r>
              <a:rPr lang="ja-JP" altLang="en-US"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rPr>
              <a:t>液水の拡散係数は</a:t>
            </a:r>
            <a:endParaRPr lang="en-US" altLang="ja-JP"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endParaRPr>
          </a:p>
          <a:p>
            <a:r>
              <a:rPr lang="ja-JP" altLang="en-US"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rPr>
              <a:t>含水率と含水率の相対湿度微分の関数</a:t>
            </a:r>
            <a:endParaRPr lang="en-US" altLang="ja-JP"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42417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BE6A306-A083-4AF4-A32A-2065302E9078}"/>
              </a:ext>
            </a:extLst>
          </p:cNvPr>
          <p:cNvSpPr>
            <a:spLocks noGrp="1"/>
          </p:cNvSpPr>
          <p:nvPr>
            <p:ph type="sldNum" sz="quarter" idx="12"/>
          </p:nvPr>
        </p:nvSpPr>
        <p:spPr/>
        <p:txBody>
          <a:bodyPr/>
          <a:lstStyle/>
          <a:p>
            <a:fld id="{137EF923-415A-40D3-869E-BF2274ACA652}" type="slidenum">
              <a:rPr kumimoji="1" lang="ja-JP" altLang="en-US" smtClean="0"/>
              <a:t>11</a:t>
            </a:fld>
            <a:endParaRPr kumimoji="1" lang="ja-JP" altLang="en-US"/>
          </a:p>
        </p:txBody>
      </p:sp>
      <p:pic>
        <p:nvPicPr>
          <p:cNvPr id="4" name="図 3">
            <a:extLst>
              <a:ext uri="{FF2B5EF4-FFF2-40B4-BE49-F238E27FC236}">
                <a16:creationId xmlns:a16="http://schemas.microsoft.com/office/drawing/2014/main" id="{58E4D66A-8632-4B1A-B1C1-B3CDC601865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90361" y="3365692"/>
            <a:ext cx="6828571" cy="952381"/>
          </a:xfrm>
          <a:prstGeom prst="rect">
            <a:avLst/>
          </a:prstGeom>
        </p:spPr>
      </p:pic>
      <p:pic>
        <p:nvPicPr>
          <p:cNvPr id="6" name="図 5">
            <a:extLst>
              <a:ext uri="{FF2B5EF4-FFF2-40B4-BE49-F238E27FC236}">
                <a16:creationId xmlns:a16="http://schemas.microsoft.com/office/drawing/2014/main" id="{91784B5B-F493-4FBF-9211-6DAE9F479A7A}"/>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90361" y="4807111"/>
            <a:ext cx="9780952" cy="952381"/>
          </a:xfrm>
          <a:prstGeom prst="rect">
            <a:avLst/>
          </a:prstGeom>
        </p:spPr>
      </p:pic>
      <p:sp>
        <p:nvSpPr>
          <p:cNvPr id="9" name="テキスト ボックス 8">
            <a:extLst>
              <a:ext uri="{FF2B5EF4-FFF2-40B4-BE49-F238E27FC236}">
                <a16:creationId xmlns:a16="http://schemas.microsoft.com/office/drawing/2014/main" id="{4ECCA957-0E4B-4E3E-8E29-931E2B1D08B5}"/>
              </a:ext>
            </a:extLst>
          </p:cNvPr>
          <p:cNvSpPr txBox="1"/>
          <p:nvPr/>
        </p:nvSpPr>
        <p:spPr>
          <a:xfrm>
            <a:off x="347728" y="311596"/>
            <a:ext cx="6087795" cy="461665"/>
          </a:xfrm>
          <a:prstGeom prst="rect">
            <a:avLst/>
          </a:prstGeom>
          <a:noFill/>
        </p:spPr>
        <p:txBody>
          <a:bodyPr wrap="square" rtlCol="0">
            <a:spAutoFit/>
          </a:bodyPr>
          <a:lstStyle/>
          <a:p>
            <a:r>
              <a:rPr lang="ja-JP" altLang="en-US" sz="2400" dirty="0">
                <a:latin typeface="HG丸ｺﾞｼｯｸM-PRO" panose="020F0600000000000000" pitchFamily="50" charset="-128"/>
                <a:ea typeface="HG丸ｺﾞｼｯｸM-PRO" panose="020F0600000000000000" pitchFamily="50" charset="-128"/>
              </a:rPr>
              <a:t>数式の比較（前回の式）</a:t>
            </a:r>
            <a:endParaRPr kumimoji="1" lang="en-US" altLang="ja-JP" sz="2400" dirty="0">
              <a:latin typeface="HG丸ｺﾞｼｯｸM-PRO" panose="020F0600000000000000" pitchFamily="50" charset="-128"/>
              <a:ea typeface="HG丸ｺﾞｼｯｸM-PRO" panose="020F0600000000000000" pitchFamily="50" charset="-128"/>
            </a:endParaRPr>
          </a:p>
        </p:txBody>
      </p:sp>
      <p:pic>
        <p:nvPicPr>
          <p:cNvPr id="11" name="図 10">
            <a:extLst>
              <a:ext uri="{FF2B5EF4-FFF2-40B4-BE49-F238E27FC236}">
                <a16:creationId xmlns:a16="http://schemas.microsoft.com/office/drawing/2014/main" id="{816D6AC4-A994-4E18-B10B-F21CE455F4F1}"/>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90361" y="2050208"/>
            <a:ext cx="6523809" cy="952381"/>
          </a:xfrm>
          <a:prstGeom prst="rect">
            <a:avLst/>
          </a:prstGeom>
        </p:spPr>
      </p:pic>
      <p:sp>
        <p:nvSpPr>
          <p:cNvPr id="7" name="テキスト ボックス 6">
            <a:extLst>
              <a:ext uri="{FF2B5EF4-FFF2-40B4-BE49-F238E27FC236}">
                <a16:creationId xmlns:a16="http://schemas.microsoft.com/office/drawing/2014/main" id="{ED753942-CAE1-4BCD-9F0A-5631413933E2}"/>
              </a:ext>
            </a:extLst>
          </p:cNvPr>
          <p:cNvSpPr txBox="1"/>
          <p:nvPr/>
        </p:nvSpPr>
        <p:spPr>
          <a:xfrm>
            <a:off x="347728" y="1551507"/>
            <a:ext cx="9766943" cy="442878"/>
          </a:xfrm>
          <a:prstGeom prst="rect">
            <a:avLst/>
          </a:prstGeom>
          <a:noFill/>
        </p:spPr>
        <p:txBody>
          <a:bodyPr wrap="square" rtlCol="0">
            <a:spAutoFit/>
          </a:bodyPr>
          <a:lstStyle/>
          <a:p>
            <a:pPr>
              <a:lnSpc>
                <a:spcPct val="150000"/>
              </a:lnSpc>
            </a:pPr>
            <a:r>
              <a:rPr lang="ja-JP" altLang="en-US" dirty="0">
                <a:latin typeface="HG丸ｺﾞｼｯｸM-PRO" panose="020F0600000000000000" pitchFamily="50" charset="-128"/>
                <a:ea typeface="HG丸ｺﾞｼｯｸM-PRO" panose="020F0600000000000000" pitchFamily="50" charset="-128"/>
              </a:rPr>
              <a:t>熱伝導方程式</a:t>
            </a:r>
            <a:endParaRPr lang="en-US" altLang="ja-JP"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7D6B4A39-8FFE-4B57-8CF0-D7EE8EB652C2}"/>
              </a:ext>
            </a:extLst>
          </p:cNvPr>
          <p:cNvSpPr txBox="1"/>
          <p:nvPr/>
        </p:nvSpPr>
        <p:spPr>
          <a:xfrm>
            <a:off x="347728" y="2922814"/>
            <a:ext cx="9766943" cy="442878"/>
          </a:xfrm>
          <a:prstGeom prst="rect">
            <a:avLst/>
          </a:prstGeom>
          <a:noFill/>
        </p:spPr>
        <p:txBody>
          <a:bodyPr wrap="square" rtlCol="0">
            <a:spAutoFit/>
          </a:bodyPr>
          <a:lstStyle/>
          <a:p>
            <a:pPr>
              <a:lnSpc>
                <a:spcPct val="150000"/>
              </a:lnSpc>
            </a:pPr>
            <a:r>
              <a:rPr lang="ja-JP" altLang="en-US" dirty="0">
                <a:latin typeface="HG丸ｺﾞｼｯｸM-PRO" panose="020F0600000000000000" pitchFamily="50" charset="-128"/>
                <a:ea typeface="HG丸ｺﾞｼｯｸM-PRO" panose="020F0600000000000000" pitchFamily="50" charset="-128"/>
              </a:rPr>
              <a:t>水蒸気の輸送方程式</a:t>
            </a:r>
            <a:endParaRPr lang="en-US" altLang="ja-JP" dirty="0">
              <a:latin typeface="HG丸ｺﾞｼｯｸM-PRO" panose="020F0600000000000000" pitchFamily="50" charset="-128"/>
              <a:ea typeface="HG丸ｺﾞｼｯｸM-PRO" panose="020F0600000000000000" pitchFamily="50" charset="-128"/>
            </a:endParaRPr>
          </a:p>
        </p:txBody>
      </p:sp>
      <p:sp>
        <p:nvSpPr>
          <p:cNvPr id="10" name="テキスト ボックス 9">
            <a:extLst>
              <a:ext uri="{FF2B5EF4-FFF2-40B4-BE49-F238E27FC236}">
                <a16:creationId xmlns:a16="http://schemas.microsoft.com/office/drawing/2014/main" id="{D1F51A01-178D-45C6-AED3-956BBD1CEC9B}"/>
              </a:ext>
            </a:extLst>
          </p:cNvPr>
          <p:cNvSpPr txBox="1"/>
          <p:nvPr/>
        </p:nvSpPr>
        <p:spPr>
          <a:xfrm>
            <a:off x="347729" y="4333896"/>
            <a:ext cx="9766943" cy="442878"/>
          </a:xfrm>
          <a:prstGeom prst="rect">
            <a:avLst/>
          </a:prstGeom>
          <a:noFill/>
        </p:spPr>
        <p:txBody>
          <a:bodyPr wrap="square" rtlCol="0">
            <a:spAutoFit/>
          </a:bodyPr>
          <a:lstStyle/>
          <a:p>
            <a:pPr>
              <a:lnSpc>
                <a:spcPct val="150000"/>
              </a:lnSpc>
            </a:pPr>
            <a:r>
              <a:rPr lang="ja-JP" altLang="en-US" dirty="0">
                <a:latin typeface="HG丸ｺﾞｼｯｸM-PRO" panose="020F0600000000000000" pitchFamily="50" charset="-128"/>
                <a:ea typeface="HG丸ｺﾞｼｯｸM-PRO" panose="020F0600000000000000" pitchFamily="50" charset="-128"/>
              </a:rPr>
              <a:t>液水の輸送方程式</a:t>
            </a:r>
            <a:endParaRPr lang="en-US" altLang="ja-JP" dirty="0">
              <a:latin typeface="HG丸ｺﾞｼｯｸM-PRO" panose="020F0600000000000000" pitchFamily="50" charset="-128"/>
              <a:ea typeface="HG丸ｺﾞｼｯｸM-PRO" panose="020F0600000000000000" pitchFamily="50" charset="-128"/>
            </a:endParaRPr>
          </a:p>
        </p:txBody>
      </p:sp>
      <p:sp>
        <p:nvSpPr>
          <p:cNvPr id="13" name="テキスト ボックス 12">
            <a:extLst>
              <a:ext uri="{FF2B5EF4-FFF2-40B4-BE49-F238E27FC236}">
                <a16:creationId xmlns:a16="http://schemas.microsoft.com/office/drawing/2014/main" id="{D4E62A6F-B960-4AD4-BBA4-38AEE1DEED54}"/>
              </a:ext>
            </a:extLst>
          </p:cNvPr>
          <p:cNvSpPr txBox="1"/>
          <p:nvPr/>
        </p:nvSpPr>
        <p:spPr>
          <a:xfrm>
            <a:off x="5231199" y="5799002"/>
            <a:ext cx="4831527" cy="442878"/>
          </a:xfrm>
          <a:prstGeom prst="rect">
            <a:avLst/>
          </a:prstGeom>
          <a:noFill/>
        </p:spPr>
        <p:txBody>
          <a:bodyPr wrap="square" rtlCol="0">
            <a:spAutoFit/>
          </a:bodyPr>
          <a:lstStyle/>
          <a:p>
            <a:pPr>
              <a:lnSpc>
                <a:spcPct val="150000"/>
              </a:lnSpc>
            </a:pPr>
            <a:r>
              <a:rPr lang="en-US" altLang="ja-JP" dirty="0">
                <a:latin typeface="HG丸ｺﾞｼｯｸM-PRO" panose="020F0600000000000000" pitchFamily="50" charset="-128"/>
                <a:ea typeface="HG丸ｺﾞｼｯｸM-PRO" panose="020F0600000000000000" pitchFamily="50" charset="-128"/>
              </a:rPr>
              <a:t>WUFI</a:t>
            </a:r>
            <a:r>
              <a:rPr lang="ja-JP" altLang="en-US" dirty="0">
                <a:latin typeface="HG丸ｺﾞｼｯｸM-PRO" panose="020F0600000000000000" pitchFamily="50" charset="-128"/>
                <a:ea typeface="HG丸ｺﾞｼｯｸM-PRO" panose="020F0600000000000000" pitchFamily="50" charset="-128"/>
              </a:rPr>
              <a:t>も温度差による液水の輸送の項がある。</a:t>
            </a:r>
            <a:endParaRPr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970518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9CC56D92-252D-42F8-92A2-B777EA436254}"/>
              </a:ext>
            </a:extLst>
          </p:cNvPr>
          <p:cNvSpPr>
            <a:spLocks noGrp="1"/>
          </p:cNvSpPr>
          <p:nvPr>
            <p:ph type="sldNum" sz="quarter" idx="12"/>
          </p:nvPr>
        </p:nvSpPr>
        <p:spPr/>
        <p:txBody>
          <a:bodyPr/>
          <a:lstStyle/>
          <a:p>
            <a:fld id="{137EF923-415A-40D3-869E-BF2274ACA652}" type="slidenum">
              <a:rPr kumimoji="1" lang="ja-JP" altLang="en-US" smtClean="0"/>
              <a:t>12</a:t>
            </a:fld>
            <a:endParaRPr kumimoji="1" lang="ja-JP" altLang="en-US"/>
          </a:p>
        </p:txBody>
      </p:sp>
      <p:sp>
        <p:nvSpPr>
          <p:cNvPr id="3" name="テキスト ボックス 2">
            <a:extLst>
              <a:ext uri="{FF2B5EF4-FFF2-40B4-BE49-F238E27FC236}">
                <a16:creationId xmlns:a16="http://schemas.microsoft.com/office/drawing/2014/main" id="{DB227C89-39C0-43D0-8E80-9A089CC2F5FA}"/>
              </a:ext>
            </a:extLst>
          </p:cNvPr>
          <p:cNvSpPr txBox="1"/>
          <p:nvPr/>
        </p:nvSpPr>
        <p:spPr>
          <a:xfrm>
            <a:off x="347728" y="311596"/>
            <a:ext cx="6087795" cy="461665"/>
          </a:xfrm>
          <a:prstGeom prst="rect">
            <a:avLst/>
          </a:prstGeom>
          <a:noFill/>
        </p:spPr>
        <p:txBody>
          <a:bodyPr wrap="square" rtlCol="0">
            <a:spAutoFit/>
          </a:bodyPr>
          <a:lstStyle/>
          <a:p>
            <a:r>
              <a:rPr kumimoji="1" lang="ja-JP" altLang="en-US" sz="2400" dirty="0">
                <a:latin typeface="HG丸ｺﾞｼｯｸM-PRO" panose="020F0600000000000000" pitchFamily="50" charset="-128"/>
                <a:ea typeface="HG丸ｺﾞｼｯｸM-PRO" panose="020F0600000000000000" pitchFamily="50" charset="-128"/>
              </a:rPr>
              <a:t>まとめ</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4" name="テキスト ボックス 3">
            <a:extLst>
              <a:ext uri="{FF2B5EF4-FFF2-40B4-BE49-F238E27FC236}">
                <a16:creationId xmlns:a16="http://schemas.microsoft.com/office/drawing/2014/main" id="{F8E179E6-9B38-4E74-836D-F58F28440C4D}"/>
              </a:ext>
            </a:extLst>
          </p:cNvPr>
          <p:cNvSpPr txBox="1"/>
          <p:nvPr/>
        </p:nvSpPr>
        <p:spPr>
          <a:xfrm>
            <a:off x="347728" y="1551507"/>
            <a:ext cx="10793884" cy="3351367"/>
          </a:xfrm>
          <a:prstGeom prst="rect">
            <a:avLst/>
          </a:prstGeom>
          <a:noFill/>
        </p:spPr>
        <p:txBody>
          <a:bodyPr wrap="square" rtlCol="0">
            <a:spAutoFit/>
          </a:bodyPr>
          <a:lstStyle/>
          <a:p>
            <a:pPr>
              <a:lnSpc>
                <a:spcPct val="150000"/>
              </a:lnSpc>
            </a:pPr>
            <a:r>
              <a:rPr lang="ja-JP" altLang="en-US" dirty="0">
                <a:latin typeface="HG丸ｺﾞｼｯｸM-PRO" panose="020F0600000000000000" pitchFamily="50" charset="-128"/>
                <a:ea typeface="HG丸ｺﾞｼｯｸM-PRO" panose="020F0600000000000000" pitchFamily="50" charset="-128"/>
              </a:rPr>
              <a:t>サンプル計算結果の妥当性もよくわからない。</a:t>
            </a:r>
            <a:endParaRPr lang="en-US" altLang="ja-JP" dirty="0">
              <a:latin typeface="HG丸ｺﾞｼｯｸM-PRO" panose="020F0600000000000000" pitchFamily="50" charset="-128"/>
              <a:ea typeface="HG丸ｺﾞｼｯｸM-PRO" panose="020F0600000000000000" pitchFamily="50" charset="-128"/>
            </a:endParaRPr>
          </a:p>
          <a:p>
            <a:pPr>
              <a:lnSpc>
                <a:spcPct val="150000"/>
              </a:lnSpc>
            </a:pPr>
            <a:r>
              <a:rPr lang="ja-JP" altLang="en-US" dirty="0">
                <a:latin typeface="HG丸ｺﾞｼｯｸM-PRO" panose="020F0600000000000000" pitchFamily="50" charset="-128"/>
                <a:ea typeface="HG丸ｺﾞｼｯｸM-PRO" panose="020F0600000000000000" pitchFamily="50" charset="-128"/>
              </a:rPr>
              <a:t>数式についてはますますよくわからなくなってきた。</a:t>
            </a:r>
            <a:endParaRPr lang="en-US" altLang="ja-JP" dirty="0">
              <a:latin typeface="HG丸ｺﾞｼｯｸM-PRO" panose="020F0600000000000000" pitchFamily="50" charset="-128"/>
              <a:ea typeface="HG丸ｺﾞｼｯｸM-PRO" panose="020F0600000000000000" pitchFamily="50" charset="-128"/>
            </a:endParaRPr>
          </a:p>
          <a:p>
            <a:pPr>
              <a:lnSpc>
                <a:spcPct val="150000"/>
              </a:lnSpc>
            </a:pPr>
            <a:r>
              <a:rPr lang="ja-JP" altLang="en-US" dirty="0">
                <a:latin typeface="HG丸ｺﾞｼｯｸM-PRO" panose="020F0600000000000000" pitchFamily="50" charset="-128"/>
                <a:ea typeface="HG丸ｺﾞｼｯｸM-PRO" panose="020F0600000000000000" pitchFamily="50" charset="-128"/>
              </a:rPr>
              <a:t>温度差を駆動力としていないようでも係数が温度に依存していれば同じようなものかもしれない。</a:t>
            </a:r>
            <a:endParaRPr lang="en-US" altLang="ja-JP" dirty="0">
              <a:latin typeface="HG丸ｺﾞｼｯｸM-PRO" panose="020F0600000000000000" pitchFamily="50" charset="-128"/>
              <a:ea typeface="HG丸ｺﾞｼｯｸM-PRO" panose="020F0600000000000000" pitchFamily="50" charset="-128"/>
            </a:endParaRPr>
          </a:p>
          <a:p>
            <a:pPr>
              <a:lnSpc>
                <a:spcPct val="150000"/>
              </a:lnSpc>
            </a:pPr>
            <a:r>
              <a:rPr lang="ja-JP" altLang="en-US" dirty="0">
                <a:latin typeface="HG丸ｺﾞｼｯｸM-PRO" panose="020F0600000000000000" pitchFamily="50" charset="-128"/>
                <a:ea typeface="HG丸ｺﾞｼｯｸM-PRO" panose="020F0600000000000000" pitchFamily="50" charset="-128"/>
              </a:rPr>
              <a:t>今回の方式の方が物性値がいろいろありそうなのでよい気はするが元の文献が不明なのが気がかり。</a:t>
            </a:r>
            <a:endParaRPr lang="en-US" altLang="ja-JP" dirty="0">
              <a:latin typeface="HG丸ｺﾞｼｯｸM-PRO" panose="020F0600000000000000" pitchFamily="50" charset="-128"/>
              <a:ea typeface="HG丸ｺﾞｼｯｸM-PRO" panose="020F0600000000000000" pitchFamily="50" charset="-128"/>
            </a:endParaRPr>
          </a:p>
          <a:p>
            <a:pPr>
              <a:lnSpc>
                <a:spcPct val="150000"/>
              </a:lnSpc>
            </a:pPr>
            <a:r>
              <a:rPr lang="ja-JP" altLang="en-US"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initilal</a:t>
            </a:r>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algorithm</a:t>
            </a:r>
            <a:r>
              <a:rPr lang="ja-JP" altLang="en-US" dirty="0">
                <a:latin typeface="HG丸ｺﾞｼｯｸM-PRO" panose="020F0600000000000000" pitchFamily="50" charset="-128"/>
                <a:ea typeface="HG丸ｺﾞｼｯｸM-PRO" panose="020F0600000000000000" pitchFamily="50" charset="-128"/>
              </a:rPr>
              <a:t>を</a:t>
            </a:r>
            <a:r>
              <a:rPr lang="en-US" altLang="ja-JP" dirty="0">
                <a:latin typeface="HG丸ｺﾞｼｯｸM-PRO" panose="020F0600000000000000" pitchFamily="50" charset="-128"/>
                <a:ea typeface="HG丸ｺﾞｼｯｸM-PRO" panose="020F0600000000000000" pitchFamily="50" charset="-128"/>
              </a:rPr>
              <a:t>model</a:t>
            </a:r>
            <a:r>
              <a:rPr lang="ja-JP" altLang="en-US" dirty="0">
                <a:latin typeface="HG丸ｺﾞｼｯｸM-PRO" panose="020F0600000000000000" pitchFamily="50" charset="-128"/>
                <a:ea typeface="HG丸ｺﾞｼｯｸM-PRO" panose="020F0600000000000000" pitchFamily="50" charset="-128"/>
              </a:rPr>
              <a:t>で使っている</a:t>
            </a:r>
            <a:endParaRPr lang="en-US" altLang="ja-JP" dirty="0">
              <a:latin typeface="HG丸ｺﾞｼｯｸM-PRO" panose="020F0600000000000000" pitchFamily="50" charset="-128"/>
              <a:ea typeface="HG丸ｺﾞｼｯｸM-PRO" panose="020F0600000000000000" pitchFamily="50" charset="-128"/>
            </a:endParaRPr>
          </a:p>
          <a:p>
            <a:pPr>
              <a:lnSpc>
                <a:spcPct val="150000"/>
              </a:lnSpc>
            </a:pPr>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parameter</a:t>
            </a:r>
            <a:r>
              <a:rPr lang="ja-JP" altLang="en-US" dirty="0" err="1">
                <a:latin typeface="HG丸ｺﾞｼｯｸM-PRO" panose="020F0600000000000000" pitchFamily="50" charset="-128"/>
                <a:ea typeface="HG丸ｺﾞｼｯｸM-PRO" panose="020F0600000000000000" pitchFamily="50" charset="-128"/>
              </a:rPr>
              <a:t>で</a:t>
            </a:r>
            <a:r>
              <a:rPr lang="ja-JP" altLang="en-US" dirty="0">
                <a:latin typeface="HG丸ｺﾞｼｯｸM-PRO" panose="020F0600000000000000" pitchFamily="50" charset="-128"/>
                <a:ea typeface="HG丸ｺﾞｼｯｸM-PRO" panose="020F0600000000000000" pitchFamily="50" charset="-128"/>
              </a:rPr>
              <a:t>よさそうな変数に</a:t>
            </a:r>
            <a:r>
              <a:rPr lang="en-US" altLang="ja-JP" dirty="0">
                <a:latin typeface="HG丸ｺﾞｼｯｸM-PRO" panose="020F0600000000000000" pitchFamily="50" charset="-128"/>
                <a:ea typeface="HG丸ｺﾞｼｯｸM-PRO" panose="020F0600000000000000" pitchFamily="50" charset="-128"/>
              </a:rPr>
              <a:t>equation</a:t>
            </a:r>
            <a:r>
              <a:rPr lang="ja-JP" altLang="en-US" dirty="0">
                <a:latin typeface="HG丸ｺﾞｼｯｸM-PRO" panose="020F0600000000000000" pitchFamily="50" charset="-128"/>
                <a:ea typeface="HG丸ｺﾞｼｯｸM-PRO" panose="020F0600000000000000" pitchFamily="50" charset="-128"/>
              </a:rPr>
              <a:t>で値を与えている</a:t>
            </a:r>
            <a:endParaRPr lang="en-US" altLang="ja-JP" dirty="0">
              <a:latin typeface="HG丸ｺﾞｼｯｸM-PRO" panose="020F0600000000000000" pitchFamily="50" charset="-128"/>
              <a:ea typeface="HG丸ｺﾞｼｯｸM-PRO" panose="020F0600000000000000" pitchFamily="50" charset="-128"/>
            </a:endParaRPr>
          </a:p>
          <a:p>
            <a:pPr>
              <a:lnSpc>
                <a:spcPct val="150000"/>
              </a:lnSpc>
            </a:pPr>
            <a:r>
              <a:rPr lang="ja-JP" altLang="en-US" dirty="0">
                <a:latin typeface="HG丸ｺﾞｼｯｸM-PRO" panose="020F0600000000000000" pitchFamily="50" charset="-128"/>
                <a:ea typeface="HG丸ｺﾞｼｯｸM-PRO" panose="020F0600000000000000" pitchFamily="50" charset="-128"/>
              </a:rPr>
              <a:t>・補間がカクカク</a:t>
            </a:r>
            <a:endParaRPr lang="en-US" altLang="ja-JP" dirty="0">
              <a:latin typeface="HG丸ｺﾞｼｯｸM-PRO" panose="020F0600000000000000" pitchFamily="50" charset="-128"/>
              <a:ea typeface="HG丸ｺﾞｼｯｸM-PRO" panose="020F0600000000000000" pitchFamily="50" charset="-128"/>
            </a:endParaRPr>
          </a:p>
          <a:p>
            <a:pPr>
              <a:lnSpc>
                <a:spcPct val="150000"/>
              </a:lnSpc>
            </a:pPr>
            <a:r>
              <a:rPr lang="ja-JP" altLang="en-US" dirty="0">
                <a:latin typeface="HG丸ｺﾞｼｯｸM-PRO" panose="020F0600000000000000" pitchFamily="50" charset="-128"/>
                <a:ea typeface="HG丸ｺﾞｼｯｸM-PRO" panose="020F0600000000000000" pitchFamily="50" charset="-128"/>
              </a:rPr>
              <a:t>このあたりが少し気になった。</a:t>
            </a:r>
            <a:endParaRPr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915159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137EF923-415A-40D3-869E-BF2274ACA652}" type="slidenum">
              <a:rPr kumimoji="1" lang="ja-JP" altLang="en-US" smtClean="0"/>
              <a:t>2</a:t>
            </a:fld>
            <a:endParaRPr kumimoji="1" lang="ja-JP" altLang="en-US"/>
          </a:p>
        </p:txBody>
      </p:sp>
      <p:sp>
        <p:nvSpPr>
          <p:cNvPr id="12" name="テキスト ボックス 11">
            <a:extLst>
              <a:ext uri="{FF2B5EF4-FFF2-40B4-BE49-F238E27FC236}">
                <a16:creationId xmlns:a16="http://schemas.microsoft.com/office/drawing/2014/main" id="{DEAE9FD9-DD6D-4BEE-86A0-E2442FF0A771}"/>
              </a:ext>
            </a:extLst>
          </p:cNvPr>
          <p:cNvSpPr txBox="1"/>
          <p:nvPr/>
        </p:nvSpPr>
        <p:spPr>
          <a:xfrm>
            <a:off x="506828" y="3178596"/>
            <a:ext cx="9884842" cy="2308324"/>
          </a:xfrm>
          <a:prstGeom prst="rect">
            <a:avLst/>
          </a:prstGeom>
          <a:noFill/>
          <a:ln>
            <a:solidFill>
              <a:srgbClr val="FF0000"/>
            </a:solidFill>
          </a:ln>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テーブルは</a:t>
            </a:r>
            <a:r>
              <a:rPr lang="en-US" altLang="ja-JP" dirty="0">
                <a:latin typeface="HG丸ｺﾞｼｯｸM-PRO" panose="020F0600000000000000" pitchFamily="50" charset="-128"/>
                <a:ea typeface="HG丸ｺﾞｼｯｸM-PRO" panose="020F0600000000000000" pitchFamily="50" charset="-128"/>
              </a:rPr>
              <a:t>Modelica.Blocks.Tables.CombiTable1D</a:t>
            </a:r>
            <a:r>
              <a:rPr lang="ja-JP" altLang="en-US" dirty="0">
                <a:latin typeface="HG丸ｺﾞｼｯｸM-PRO" panose="020F0600000000000000" pitchFamily="50" charset="-128"/>
                <a:ea typeface="HG丸ｺﾞｼｯｸM-PRO" panose="020F0600000000000000" pitchFamily="50" charset="-128"/>
              </a:rPr>
              <a:t>がよさそう。以下のテーブル全体と</a:t>
            </a:r>
            <a:r>
              <a:rPr lang="en-US" altLang="ja-JP" dirty="0">
                <a:latin typeface="HG丸ｺﾞｼｯｸM-PRO" panose="020F0600000000000000" pitchFamily="50" charset="-128"/>
                <a:ea typeface="HG丸ｺﾞｼｯｸM-PRO" panose="020F0600000000000000" pitchFamily="50" charset="-128"/>
              </a:rPr>
              <a:t>combiTimeTable</a:t>
            </a:r>
            <a:r>
              <a:rPr lang="ja-JP" altLang="en-US" dirty="0">
                <a:latin typeface="HG丸ｺﾞｼｯｸM-PRO" panose="020F0600000000000000" pitchFamily="50" charset="-128"/>
                <a:ea typeface="HG丸ｺﾞｼｯｸM-PRO" panose="020F0600000000000000" pitchFamily="50" charset="-128"/>
              </a:rPr>
              <a:t>の使い方の資料をみれば使えそう。</a:t>
            </a:r>
            <a:endParaRPr lang="en-US" altLang="ja-JP" dirty="0">
              <a:latin typeface="HG丸ｺﾞｼｯｸM-PRO" panose="020F0600000000000000" pitchFamily="50" charset="-128"/>
              <a:ea typeface="HG丸ｺﾞｼｯｸM-PRO" panose="020F0600000000000000" pitchFamily="50" charset="-128"/>
              <a:hlinkClick r:id="rId2">
                <a:extLst>
                  <a:ext uri="{A12FA001-AC4F-418D-AE19-62706E023703}">
                    <ahyp:hlinkClr xmlns:ahyp="http://schemas.microsoft.com/office/drawing/2018/hyperlinkcolor" val="tx"/>
                  </a:ext>
                </a:extLst>
              </a:hlinkClick>
            </a:endParaRPr>
          </a:p>
          <a:p>
            <a:r>
              <a:rPr lang="en-US" altLang="ja-JP" dirty="0">
                <a:latin typeface="HG丸ｺﾞｼｯｸM-PRO" panose="020F0600000000000000" pitchFamily="50" charset="-128"/>
                <a:ea typeface="HG丸ｺﾞｼｯｸM-PRO" panose="020F0600000000000000" pitchFamily="50" charset="-128"/>
                <a:hlinkClick r:id="rId2">
                  <a:extLst>
                    <a:ext uri="{A12FA001-AC4F-418D-AE19-62706E023703}">
                      <ahyp:hlinkClr xmlns:ahyp="http://schemas.microsoft.com/office/drawing/2018/hyperlinkcolor" val="tx"/>
                    </a:ext>
                  </a:extLst>
                </a:hlinkClick>
              </a:rPr>
              <a:t>https://github.com/UedaShigenori/OpenModelica_Tutorials_Ja/tree/master/6_Tips/03_UsageTableModel</a:t>
            </a:r>
            <a:endParaRPr lang="en-US" altLang="ja-JP" dirty="0">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数式については教えていただいた資料をうまく消化できていない。</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もう少し熱水分同時移動について調べていたら資料が少し見つかってきた。</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err="1">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のライブラリもあったのでどんな計算をしているのか勉強してみる。</a:t>
            </a:r>
            <a:endParaRPr lang="en-US" altLang="ja-JP" dirty="0">
              <a:latin typeface="HG丸ｺﾞｼｯｸM-PRO" panose="020F0600000000000000" pitchFamily="50" charset="-128"/>
              <a:ea typeface="HG丸ｺﾞｼｯｸM-PRO" panose="020F0600000000000000" pitchFamily="50" charset="-128"/>
            </a:endParaRPr>
          </a:p>
        </p:txBody>
      </p:sp>
      <p:sp>
        <p:nvSpPr>
          <p:cNvPr id="6" name="テキスト ボックス 5">
            <a:extLst>
              <a:ext uri="{FF2B5EF4-FFF2-40B4-BE49-F238E27FC236}">
                <a16:creationId xmlns:a16="http://schemas.microsoft.com/office/drawing/2014/main" id="{934A89E9-05C7-406A-9DE0-D6B763F2354C}"/>
              </a:ext>
            </a:extLst>
          </p:cNvPr>
          <p:cNvSpPr txBox="1"/>
          <p:nvPr/>
        </p:nvSpPr>
        <p:spPr>
          <a:xfrm>
            <a:off x="347729" y="311596"/>
            <a:ext cx="8951984" cy="461665"/>
          </a:xfrm>
          <a:prstGeom prst="rect">
            <a:avLst/>
          </a:prstGeom>
          <a:noFill/>
        </p:spPr>
        <p:txBody>
          <a:bodyPr wrap="square" rtlCol="0">
            <a:spAutoFit/>
          </a:bodyPr>
          <a:lstStyle/>
          <a:p>
            <a:r>
              <a:rPr lang="ja-JP" altLang="en-US" sz="2400" dirty="0">
                <a:latin typeface="HG丸ｺﾞｼｯｸM-PRO" panose="020F0600000000000000" pitchFamily="50" charset="-128"/>
                <a:ea typeface="HG丸ｺﾞｼｯｸM-PRO" panose="020F0600000000000000" pitchFamily="50" charset="-128"/>
              </a:rPr>
              <a:t>前回の熱水分同時移動計算の指摘</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7" name="テキスト ボックス 6">
            <a:extLst>
              <a:ext uri="{FF2B5EF4-FFF2-40B4-BE49-F238E27FC236}">
                <a16:creationId xmlns:a16="http://schemas.microsoft.com/office/drawing/2014/main" id="{337DAE80-CE53-49FD-8348-68D1F1F1A5CB}"/>
              </a:ext>
            </a:extLst>
          </p:cNvPr>
          <p:cNvSpPr txBox="1"/>
          <p:nvPr/>
        </p:nvSpPr>
        <p:spPr>
          <a:xfrm>
            <a:off x="347729" y="1047915"/>
            <a:ext cx="10203040" cy="1477328"/>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・配列を自力で補間する関数を作っているけどテーブルのモデルを使用したら楽</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initial</a:t>
            </a:r>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equation</a:t>
            </a:r>
            <a:r>
              <a:rPr lang="ja-JP" altLang="en-US" dirty="0">
                <a:latin typeface="HG丸ｺﾞｼｯｸM-PRO" panose="020F0600000000000000" pitchFamily="50" charset="-128"/>
                <a:ea typeface="HG丸ｺﾞｼｯｸM-PRO" panose="020F0600000000000000" pitchFamily="50" charset="-128"/>
              </a:rPr>
              <a:t>で</a:t>
            </a:r>
            <a:r>
              <a:rPr lang="en-US" altLang="ja-JP" dirty="0">
                <a:latin typeface="HG丸ｺﾞｼｯｸM-PRO" panose="020F0600000000000000" pitchFamily="50" charset="-128"/>
                <a:ea typeface="HG丸ｺﾞｼｯｸM-PRO" panose="020F0600000000000000" pitchFamily="50" charset="-128"/>
              </a:rPr>
              <a:t>parameter</a:t>
            </a:r>
            <a:r>
              <a:rPr lang="ja-JP" altLang="en-US" dirty="0">
                <a:latin typeface="HG丸ｺﾞｼｯｸM-PRO" panose="020F0600000000000000" pitchFamily="50" charset="-128"/>
                <a:ea typeface="HG丸ｺﾞｼｯｸM-PRO" panose="020F0600000000000000" pitchFamily="50" charset="-128"/>
              </a:rPr>
              <a:t>に初期値を与えるのはバグにつながるのでやめたほうがいい。</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・数式がよくない。何か足りない。吸着の計算に似ているのでそれを参照したほうがいい。</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・フィックの法則からやり直したほうがいい。</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Buildings</a:t>
            </a:r>
            <a:r>
              <a:rPr lang="ja-JP" altLang="en-US" dirty="0">
                <a:latin typeface="HG丸ｺﾞｼｯｸM-PRO" panose="020F0600000000000000" pitchFamily="50" charset="-128"/>
                <a:ea typeface="HG丸ｺﾞｼｯｸM-PRO" panose="020F0600000000000000" pitchFamily="50" charset="-128"/>
              </a:rPr>
              <a:t>を参照</a:t>
            </a:r>
            <a:r>
              <a:rPr lang="ja-JP" altLang="en-US" dirty="0" err="1">
                <a:latin typeface="HG丸ｺﾞｼｯｸM-PRO" panose="020F0600000000000000" pitchFamily="50" charset="-128"/>
                <a:ea typeface="HG丸ｺﾞｼｯｸM-PRO" panose="020F0600000000000000" pitchFamily="50" charset="-128"/>
              </a:rPr>
              <a:t>するの</a:t>
            </a:r>
            <a:r>
              <a:rPr lang="ja-JP" altLang="en-US" dirty="0">
                <a:latin typeface="HG丸ｺﾞｼｯｸM-PRO" panose="020F0600000000000000" pitchFamily="50" charset="-128"/>
                <a:ea typeface="HG丸ｺﾞｼｯｸM-PRO" panose="020F0600000000000000" pitchFamily="50" charset="-128"/>
              </a:rPr>
              <a:t>はやめたほうがいい。</a:t>
            </a:r>
            <a:endParaRPr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563801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A7C1A8E-AFF4-4284-A548-93E2C5B9F2FE}"/>
              </a:ext>
            </a:extLst>
          </p:cNvPr>
          <p:cNvSpPr>
            <a:spLocks noGrp="1"/>
          </p:cNvSpPr>
          <p:nvPr>
            <p:ph type="sldNum" sz="quarter" idx="12"/>
          </p:nvPr>
        </p:nvSpPr>
        <p:spPr/>
        <p:txBody>
          <a:bodyPr/>
          <a:lstStyle/>
          <a:p>
            <a:fld id="{137EF923-415A-40D3-869E-BF2274ACA652}" type="slidenum">
              <a:rPr kumimoji="1" lang="ja-JP" altLang="en-US" smtClean="0"/>
              <a:t>3</a:t>
            </a:fld>
            <a:endParaRPr kumimoji="1" lang="ja-JP" altLang="en-US"/>
          </a:p>
        </p:txBody>
      </p:sp>
      <p:sp>
        <p:nvSpPr>
          <p:cNvPr id="3" name="テキスト ボックス 2">
            <a:extLst>
              <a:ext uri="{FF2B5EF4-FFF2-40B4-BE49-F238E27FC236}">
                <a16:creationId xmlns:a16="http://schemas.microsoft.com/office/drawing/2014/main" id="{4EED6601-20B0-495F-98F0-D8BE2B8BF548}"/>
              </a:ext>
            </a:extLst>
          </p:cNvPr>
          <p:cNvSpPr txBox="1"/>
          <p:nvPr/>
        </p:nvSpPr>
        <p:spPr>
          <a:xfrm>
            <a:off x="347729" y="311596"/>
            <a:ext cx="8951984" cy="461665"/>
          </a:xfrm>
          <a:prstGeom prst="rect">
            <a:avLst/>
          </a:prstGeom>
          <a:noFill/>
        </p:spPr>
        <p:txBody>
          <a:bodyPr wrap="square" rtlCol="0">
            <a:spAutoFit/>
          </a:bodyPr>
          <a:lstStyle/>
          <a:p>
            <a:r>
              <a:rPr lang="ja-JP" altLang="en-US" sz="2400" dirty="0">
                <a:latin typeface="HG丸ｺﾞｼｯｸM-PRO" panose="020F0600000000000000" pitchFamily="50" charset="-128"/>
                <a:ea typeface="HG丸ｺﾞｼｯｸM-PRO" panose="020F0600000000000000" pitchFamily="50" charset="-128"/>
              </a:rPr>
              <a:t>熱水分同時移動計算の資料</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6" name="正方形/長方形 5"/>
          <p:cNvSpPr/>
          <p:nvPr/>
        </p:nvSpPr>
        <p:spPr>
          <a:xfrm>
            <a:off x="222737" y="1475118"/>
            <a:ext cx="11748729" cy="646331"/>
          </a:xfrm>
          <a:prstGeom prst="rect">
            <a:avLst/>
          </a:prstGeom>
        </p:spPr>
        <p:txBody>
          <a:bodyPr wrap="none">
            <a:spAutoFit/>
          </a:bodyPr>
          <a:lstStyle/>
          <a:p>
            <a:r>
              <a:rPr lang="ja-JP" altLang="en-US" u="sng" dirty="0">
                <a:latin typeface="HG丸ｺﾞｼｯｸM-PRO" panose="020F0600000000000000" pitchFamily="50" charset="-128"/>
                <a:ea typeface="HG丸ｺﾞｼｯｸM-PRO" panose="020F0600000000000000" pitchFamily="50" charset="-128"/>
              </a:rPr>
              <a:t>■アメリカの文献（今回の内容に近い）</a:t>
            </a:r>
            <a:endParaRPr lang="en-US" altLang="ja-JP" u="sng" dirty="0">
              <a:latin typeface="HG丸ｺﾞｼｯｸM-PRO" panose="020F0600000000000000" pitchFamily="50" charset="-128"/>
              <a:ea typeface="HG丸ｺﾞｼｯｸM-PRO" panose="020F0600000000000000" pitchFamily="50" charset="-128"/>
            </a:endParaRPr>
          </a:p>
          <a:p>
            <a:r>
              <a:rPr lang="en-US" altLang="ja-JP" u="sng" dirty="0">
                <a:latin typeface="HG丸ｺﾞｼｯｸM-PRO" panose="020F0600000000000000" pitchFamily="50" charset="-128"/>
                <a:ea typeface="HG丸ｺﾞｼｯｸM-PRO" panose="020F0600000000000000" pitchFamily="50" charset="-128"/>
              </a:rPr>
              <a:t>2017 ASHRAE Handbook – Fundamentals</a:t>
            </a:r>
            <a:r>
              <a:rPr lang="ja-JP" altLang="en-US" u="sng" dirty="0">
                <a:latin typeface="HG丸ｺﾞｼｯｸM-PRO" panose="020F0600000000000000" pitchFamily="50" charset="-128"/>
                <a:ea typeface="HG丸ｺﾞｼｯｸM-PRO" panose="020F0600000000000000" pitchFamily="50" charset="-128"/>
              </a:rPr>
              <a:t>　</a:t>
            </a:r>
            <a:r>
              <a:rPr lang="en-US" altLang="ja-JP" u="sng" dirty="0">
                <a:latin typeface="HG丸ｺﾞｼｯｸM-PRO" panose="020F0600000000000000" pitchFamily="50" charset="-128"/>
                <a:ea typeface="HG丸ｺﾞｼｯｸM-PRO" panose="020F0600000000000000" pitchFamily="50" charset="-128"/>
              </a:rPr>
              <a:t>Heat, Air, and Moisture Control in </a:t>
            </a:r>
            <a:r>
              <a:rPr lang="en-US" altLang="ja-JP" u="sng" dirty="0" err="1">
                <a:latin typeface="HG丸ｺﾞｼｯｸM-PRO" panose="020F0600000000000000" pitchFamily="50" charset="-128"/>
                <a:ea typeface="HG丸ｺﾞｼｯｸM-PRO" panose="020F0600000000000000" pitchFamily="50" charset="-128"/>
              </a:rPr>
              <a:t>Builsing</a:t>
            </a:r>
            <a:r>
              <a:rPr lang="en-US" altLang="ja-JP" u="sng" dirty="0">
                <a:latin typeface="HG丸ｺﾞｼｯｸM-PRO" panose="020F0600000000000000" pitchFamily="50" charset="-128"/>
                <a:ea typeface="HG丸ｺﾞｼｯｸM-PRO" panose="020F0600000000000000" pitchFamily="50" charset="-128"/>
              </a:rPr>
              <a:t> Assemblies</a:t>
            </a:r>
            <a:endParaRPr lang="ja-JP" altLang="en-US" dirty="0">
              <a:latin typeface="HG丸ｺﾞｼｯｸM-PRO" panose="020F0600000000000000" pitchFamily="50" charset="-128"/>
              <a:ea typeface="HG丸ｺﾞｼｯｸM-PRO" panose="020F0600000000000000" pitchFamily="50" charset="-128"/>
            </a:endParaRPr>
          </a:p>
        </p:txBody>
      </p:sp>
      <p:sp>
        <p:nvSpPr>
          <p:cNvPr id="7" name="正方形/長方形 6"/>
          <p:cNvSpPr/>
          <p:nvPr/>
        </p:nvSpPr>
        <p:spPr>
          <a:xfrm>
            <a:off x="222737" y="3307439"/>
            <a:ext cx="9854713" cy="923330"/>
          </a:xfrm>
          <a:prstGeom prst="rect">
            <a:avLst/>
          </a:prstGeom>
        </p:spPr>
        <p:txBody>
          <a:bodyPr wrap="square">
            <a:spAutoFit/>
          </a:bodyPr>
          <a:lstStyle/>
          <a:p>
            <a:r>
              <a:rPr lang="ja-JP" altLang="en-US" u="sng" dirty="0">
                <a:latin typeface="HG丸ｺﾞｼｯｸM-PRO" panose="020F0600000000000000" pitchFamily="50" charset="-128"/>
                <a:ea typeface="HG丸ｺﾞｼｯｸM-PRO" panose="020F0600000000000000" pitchFamily="50" charset="-128"/>
              </a:rPr>
              <a:t>■ </a:t>
            </a:r>
            <a:r>
              <a:rPr lang="en-US" altLang="ja-JP" u="sng" dirty="0">
                <a:latin typeface="HG丸ｺﾞｼｯｸM-PRO" panose="020F0600000000000000" pitchFamily="50" charset="-128"/>
                <a:ea typeface="HG丸ｺﾞｼｯｸM-PRO" panose="020F0600000000000000" pitchFamily="50" charset="-128"/>
              </a:rPr>
              <a:t>WUFI</a:t>
            </a:r>
            <a:r>
              <a:rPr lang="ja-JP" altLang="en-US" u="sng" dirty="0">
                <a:latin typeface="HG丸ｺﾞｼｯｸM-PRO" panose="020F0600000000000000" pitchFamily="50" charset="-128"/>
                <a:ea typeface="HG丸ｺﾞｼｯｸM-PRO" panose="020F0600000000000000" pitchFamily="50" charset="-128"/>
              </a:rPr>
              <a:t>（ドイツの湿気計算ソフト）開発者の博士論文（前回の内容に近い）</a:t>
            </a:r>
            <a:endParaRPr lang="en-US" altLang="ja-JP" u="sng"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https://wufi.de/en/wp-content/uploads/sites/11/2014/12/K%C3%BCnzel-1995-Simultaneous-Heat-and-Moisture-Transport1.pdf</a:t>
            </a:r>
          </a:p>
        </p:txBody>
      </p:sp>
      <p:sp>
        <p:nvSpPr>
          <p:cNvPr id="8" name="正方形/長方形 7"/>
          <p:cNvSpPr/>
          <p:nvPr/>
        </p:nvSpPr>
        <p:spPr>
          <a:xfrm>
            <a:off x="186789" y="6269593"/>
            <a:ext cx="6391493" cy="369332"/>
          </a:xfrm>
          <a:prstGeom prst="rect">
            <a:avLst/>
          </a:prstGeom>
        </p:spPr>
        <p:txBody>
          <a:bodyPr wrap="none">
            <a:spAutoFit/>
          </a:bodyPr>
          <a:lstStyle/>
          <a:p>
            <a:r>
              <a:rPr lang="ja-JP" altLang="en-US" u="sng" dirty="0">
                <a:latin typeface="HG丸ｺﾞｼｯｸM-PRO" panose="020F0600000000000000" pitchFamily="50" charset="-128"/>
                <a:ea typeface="HG丸ｺﾞｼｯｸM-PRO" panose="020F0600000000000000" pitchFamily="50" charset="-128"/>
              </a:rPr>
              <a:t>■ </a:t>
            </a:r>
            <a:r>
              <a:rPr lang="en-US" altLang="ja-JP" u="sng" dirty="0">
                <a:latin typeface="HG丸ｺﾞｼｯｸM-PRO" panose="020F0600000000000000" pitchFamily="50" charset="-128"/>
                <a:ea typeface="HG丸ｺﾞｼｯｸM-PRO" panose="020F0600000000000000" pitchFamily="50" charset="-128"/>
              </a:rPr>
              <a:t>EN 15026</a:t>
            </a:r>
            <a:r>
              <a:rPr lang="ja-JP" altLang="en-US" dirty="0">
                <a:latin typeface="HG丸ｺﾞｼｯｸM-PRO" panose="020F0600000000000000" pitchFamily="50" charset="-128"/>
                <a:ea typeface="HG丸ｺﾞｼｯｸM-PRO" panose="020F0600000000000000" pitchFamily="50" charset="-128"/>
              </a:rPr>
              <a:t>　熱水分同時移動計算のベンチマークテスト</a:t>
            </a:r>
          </a:p>
        </p:txBody>
      </p:sp>
      <p:sp>
        <p:nvSpPr>
          <p:cNvPr id="9" name="正方形/長方形 8"/>
          <p:cNvSpPr/>
          <p:nvPr/>
        </p:nvSpPr>
        <p:spPr>
          <a:xfrm>
            <a:off x="222737" y="4235873"/>
            <a:ext cx="7027886" cy="646331"/>
          </a:xfrm>
          <a:prstGeom prst="rect">
            <a:avLst/>
          </a:prstGeom>
        </p:spPr>
        <p:txBody>
          <a:bodyPr wrap="none">
            <a:spAutoFit/>
          </a:bodyPr>
          <a:lstStyle/>
          <a:p>
            <a:r>
              <a:rPr lang="en-US" altLang="ja-JP" u="sng" dirty="0">
                <a:latin typeface="HG丸ｺﾞｼｯｸM-PRO" panose="020F0600000000000000" pitchFamily="50" charset="-128"/>
                <a:ea typeface="HG丸ｺﾞｼｯｸM-PRO" panose="020F0600000000000000" pitchFamily="50" charset="-128"/>
              </a:rPr>
              <a:t>WUFI</a:t>
            </a:r>
            <a:r>
              <a:rPr lang="ja-JP" altLang="en-US" u="sng" dirty="0">
                <a:latin typeface="HG丸ｺﾞｼｯｸM-PRO" panose="020F0600000000000000" pitchFamily="50" charset="-128"/>
                <a:ea typeface="HG丸ｺﾞｼｯｸM-PRO" panose="020F0600000000000000" pitchFamily="50" charset="-128"/>
              </a:rPr>
              <a:t>物性値ライブラリ</a:t>
            </a:r>
            <a:r>
              <a:rPr lang="ja-JP" altLang="en-US" dirty="0">
                <a:latin typeface="HG丸ｺﾞｼｯｸM-PRO" panose="020F0600000000000000" pitchFamily="50" charset="-128"/>
                <a:ea typeface="HG丸ｺﾞｼｯｸM-PRO" panose="020F0600000000000000" pitchFamily="50" charset="-128"/>
              </a:rPr>
              <a:t>　出典からググ</a:t>
            </a:r>
            <a:r>
              <a:rPr lang="ja-JP" altLang="en-US" dirty="0" err="1">
                <a:latin typeface="HG丸ｺﾞｼｯｸM-PRO" panose="020F0600000000000000" pitchFamily="50" charset="-128"/>
                <a:ea typeface="HG丸ｺﾞｼｯｸM-PRO" panose="020F0600000000000000" pitchFamily="50" charset="-128"/>
              </a:rPr>
              <a:t>れば</a:t>
            </a:r>
            <a:r>
              <a:rPr lang="ja-JP" altLang="en-US" dirty="0">
                <a:latin typeface="HG丸ｺﾞｼｯｸM-PRO" panose="020F0600000000000000" pitchFamily="50" charset="-128"/>
                <a:ea typeface="HG丸ｺﾞｼｯｸM-PRO" panose="020F0600000000000000" pitchFamily="50" charset="-128"/>
              </a:rPr>
              <a:t>みつかるかもしれない</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http://www.wufi.jp/database-2/</a:t>
            </a:r>
          </a:p>
        </p:txBody>
      </p:sp>
      <p:sp>
        <p:nvSpPr>
          <p:cNvPr id="10" name="正方形/長方形 9"/>
          <p:cNvSpPr/>
          <p:nvPr/>
        </p:nvSpPr>
        <p:spPr>
          <a:xfrm>
            <a:off x="186789" y="2121449"/>
            <a:ext cx="10160000" cy="923330"/>
          </a:xfrm>
          <a:prstGeom prst="rect">
            <a:avLst/>
          </a:prstGeom>
        </p:spPr>
        <p:txBody>
          <a:bodyPr wrap="square">
            <a:spAutoFit/>
          </a:bodyPr>
          <a:lstStyle/>
          <a:p>
            <a:pPr fontAlgn="ctr"/>
            <a:r>
              <a:rPr lang="ja-JP" altLang="en-US" u="sng" dirty="0">
                <a:latin typeface="HG丸ｺﾞｼｯｸM-PRO" panose="020F0600000000000000" pitchFamily="50" charset="-128"/>
                <a:ea typeface="HG丸ｺﾞｼｯｸM-PRO" panose="020F0600000000000000" pitchFamily="50" charset="-128"/>
              </a:rPr>
              <a:t>アメリカの物性値</a:t>
            </a:r>
            <a:endParaRPr lang="en-US" altLang="ja-JP" cap="all" dirty="0">
              <a:latin typeface="HG丸ｺﾞｼｯｸM-PRO" panose="020F0600000000000000" pitchFamily="50" charset="-128"/>
              <a:ea typeface="HG丸ｺﾞｼｯｸM-PRO" panose="020F0600000000000000" pitchFamily="50" charset="-128"/>
            </a:endParaRPr>
          </a:p>
          <a:p>
            <a:pPr fontAlgn="ctr"/>
            <a:r>
              <a:rPr lang="en-US" altLang="ja-JP" cap="all" dirty="0">
                <a:latin typeface="HG丸ｺﾞｼｯｸM-PRO" panose="020F0600000000000000" pitchFamily="50" charset="-128"/>
                <a:ea typeface="HG丸ｺﾞｼｯｸM-PRO" panose="020F0600000000000000" pitchFamily="50" charset="-128"/>
              </a:rPr>
              <a:t>ASHRAE</a:t>
            </a:r>
            <a:r>
              <a:rPr lang="ja-JP" altLang="en-US" cap="all" dirty="0">
                <a:latin typeface="HG丸ｺﾞｼｯｸM-PRO" panose="020F0600000000000000" pitchFamily="50" charset="-128"/>
                <a:ea typeface="HG丸ｺﾞｼｯｸM-PRO" panose="020F0600000000000000" pitchFamily="50" charset="-128"/>
              </a:rPr>
              <a:t> </a:t>
            </a:r>
            <a:r>
              <a:rPr lang="en-US" altLang="ja-JP" cap="all" dirty="0">
                <a:latin typeface="HG丸ｺﾞｼｯｸM-PRO" panose="020F0600000000000000" pitchFamily="50" charset="-128"/>
                <a:ea typeface="HG丸ｺﾞｼｯｸM-PRO" panose="020F0600000000000000" pitchFamily="50" charset="-128"/>
              </a:rPr>
              <a:t>RP-1018 -- A THERMAL AND MOISTURE TRANSPORT DATABASE FOR COMMON BUILDING AND INSULATING MATERIALS </a:t>
            </a:r>
          </a:p>
        </p:txBody>
      </p:sp>
      <p:sp>
        <p:nvSpPr>
          <p:cNvPr id="11" name="正方形/長方形 10"/>
          <p:cNvSpPr/>
          <p:nvPr/>
        </p:nvSpPr>
        <p:spPr>
          <a:xfrm>
            <a:off x="222737" y="5144864"/>
            <a:ext cx="7981672" cy="923330"/>
          </a:xfrm>
          <a:prstGeom prst="rect">
            <a:avLst/>
          </a:prstGeom>
        </p:spPr>
        <p:txBody>
          <a:bodyPr wrap="none">
            <a:spAutoFit/>
          </a:bodyPr>
          <a:lstStyle/>
          <a:p>
            <a:r>
              <a:rPr lang="ja-JP" altLang="en-US" u="sng" dirty="0">
                <a:latin typeface="HG丸ｺﾞｼｯｸM-PRO" panose="020F0600000000000000" pitchFamily="50" charset="-128"/>
                <a:ea typeface="HG丸ｺﾞｼｯｸM-PRO" panose="020F0600000000000000" pitchFamily="50" charset="-128"/>
              </a:rPr>
              <a:t>■ </a:t>
            </a:r>
            <a:r>
              <a:rPr lang="en-US" altLang="ja-JP" u="sng" cap="all" dirty="0">
                <a:latin typeface="HG丸ｺﾞｼｯｸM-PRO" panose="020F0600000000000000" pitchFamily="50" charset="-128"/>
                <a:ea typeface="HG丸ｺﾞｼｯｸM-PRO" panose="020F0600000000000000" pitchFamily="50" charset="-128"/>
              </a:rPr>
              <a:t>IEA-EBC</a:t>
            </a:r>
            <a:r>
              <a:rPr lang="ja-JP" altLang="en-US" u="sng" cap="all" dirty="0">
                <a:latin typeface="HG丸ｺﾞｼｯｸM-PRO" panose="020F0600000000000000" pitchFamily="50" charset="-128"/>
                <a:ea typeface="HG丸ｺﾞｼｯｸM-PRO" panose="020F0600000000000000" pitchFamily="50" charset="-128"/>
              </a:rPr>
              <a:t>の熱水分同時移動の分科会</a:t>
            </a:r>
            <a:r>
              <a:rPr lang="ja-JP" altLang="en-US" cap="all" dirty="0">
                <a:latin typeface="HG丸ｺﾞｼｯｸM-PRO" panose="020F0600000000000000" pitchFamily="50" charset="-128"/>
                <a:ea typeface="HG丸ｺﾞｼｯｸM-PRO" panose="020F0600000000000000" pitchFamily="50" charset="-128"/>
              </a:rPr>
              <a:t>　複数のモデルを比較している。</a:t>
            </a:r>
            <a:endParaRPr lang="en-US" altLang="ja-JP" cap="all" dirty="0">
              <a:latin typeface="HG丸ｺﾞｼｯｸM-PRO" panose="020F0600000000000000" pitchFamily="50" charset="-128"/>
              <a:ea typeface="HG丸ｺﾞｼｯｸM-PRO" panose="020F0600000000000000" pitchFamily="50" charset="-128"/>
            </a:endParaRPr>
          </a:p>
          <a:p>
            <a:r>
              <a:rPr lang="en-US" altLang="ja-JP" cap="all" dirty="0">
                <a:latin typeface="HG丸ｺﾞｼｯｸM-PRO" panose="020F0600000000000000" pitchFamily="50" charset="-128"/>
                <a:ea typeface="HG丸ｺﾞｼｯｸM-PRO" panose="020F0600000000000000" pitchFamily="50" charset="-128"/>
              </a:rPr>
              <a:t>ANNEX 24</a:t>
            </a:r>
            <a:r>
              <a:rPr lang="ja-JP" altLang="en-US" cap="all" dirty="0">
                <a:latin typeface="HG丸ｺﾞｼｯｸM-PRO" panose="020F0600000000000000" pitchFamily="50" charset="-128"/>
                <a:ea typeface="HG丸ｺﾞｼｯｸM-PRO" panose="020F0600000000000000" pitchFamily="50" charset="-128"/>
              </a:rPr>
              <a:t> </a:t>
            </a:r>
            <a:r>
              <a:rPr lang="en-US" altLang="ja-JP" cap="all" dirty="0">
                <a:latin typeface="HG丸ｺﾞｼｯｸM-PRO" panose="020F0600000000000000" pitchFamily="50" charset="-128"/>
                <a:ea typeface="HG丸ｺﾞｼｯｸM-PRO" panose="020F0600000000000000" pitchFamily="50" charset="-128"/>
              </a:rPr>
              <a:t>1991-1995</a:t>
            </a:r>
          </a:p>
          <a:p>
            <a:r>
              <a:rPr lang="en-US" altLang="ja-JP" dirty="0">
                <a:latin typeface="HG丸ｺﾞｼｯｸM-PRO" panose="020F0600000000000000" pitchFamily="50" charset="-128"/>
                <a:ea typeface="HG丸ｺﾞｼｯｸM-PRO" panose="020F0600000000000000" pitchFamily="50" charset="-128"/>
              </a:rPr>
              <a:t>http://www.iea-ebc.org/projects/project?AnnexID=24</a:t>
            </a:r>
            <a:endParaRPr lang="ja-JP" altLang="en-US" dirty="0">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CD3BABE8-312F-4896-82F0-5EFA525A05BA}"/>
              </a:ext>
            </a:extLst>
          </p:cNvPr>
          <p:cNvSpPr txBox="1"/>
          <p:nvPr/>
        </p:nvSpPr>
        <p:spPr>
          <a:xfrm>
            <a:off x="347729" y="877962"/>
            <a:ext cx="8128614"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少しずつ資料が見つかってきた。</a:t>
            </a:r>
            <a:endParaRPr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955095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4</a:t>
            </a:fld>
            <a:endParaRPr kumimoji="1" lang="ja-JP" altLang="en-US"/>
          </a:p>
        </p:txBody>
      </p:sp>
      <p:sp>
        <p:nvSpPr>
          <p:cNvPr id="4" name="テキスト ボックス 3">
            <a:extLst>
              <a:ext uri="{FF2B5EF4-FFF2-40B4-BE49-F238E27FC236}">
                <a16:creationId xmlns:a16="http://schemas.microsoft.com/office/drawing/2014/main" id="{EADDDAA5-B5C7-4FDE-BCE3-E01E1934356E}"/>
              </a:ext>
            </a:extLst>
          </p:cNvPr>
          <p:cNvSpPr txBox="1"/>
          <p:nvPr/>
        </p:nvSpPr>
        <p:spPr>
          <a:xfrm>
            <a:off x="347729" y="1047915"/>
            <a:ext cx="11191128" cy="2308324"/>
          </a:xfrm>
          <a:prstGeom prst="rect">
            <a:avLst/>
          </a:prstGeom>
          <a:noFill/>
        </p:spPr>
        <p:txBody>
          <a:bodyPr wrap="square" rtlCol="0">
            <a:spAutoFit/>
          </a:bodyPr>
          <a:lstStyle/>
          <a:p>
            <a:r>
              <a:rPr lang="en-US" altLang="ja-JP" dirty="0" err="1">
                <a:latin typeface="HG丸ｺﾞｼｯｸM-PRO" panose="020F0600000000000000" pitchFamily="50" charset="-128"/>
                <a:ea typeface="HG丸ｺﾞｼｯｸM-PRO" panose="020F0600000000000000" pitchFamily="50" charset="-128"/>
              </a:rPr>
              <a:t>BuildingSystems</a:t>
            </a:r>
            <a:r>
              <a:rPr lang="ja-JP" altLang="en-US" dirty="0">
                <a:latin typeface="HG丸ｺﾞｼｯｸM-PRO" panose="020F0600000000000000" pitchFamily="50" charset="-128"/>
                <a:ea typeface="HG丸ｺﾞｼｯｸM-PRO" panose="020F0600000000000000" pitchFamily="50" charset="-128"/>
              </a:rPr>
              <a:t>ライブラリ</a:t>
            </a:r>
            <a:r>
              <a:rPr lang="en-US" altLang="ja-JP"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hlinkClick r:id="rId2"/>
              </a:rPr>
              <a:t>https://modelica-buildingsystems.de/</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はドイツのベルリン芸術大学が開発しているライブラリ。</a:t>
            </a:r>
            <a:r>
              <a:rPr lang="en-US" altLang="ja-JP" dirty="0">
                <a:latin typeface="HG丸ｺﾞｼｯｸM-PRO" panose="020F0600000000000000" pitchFamily="50" charset="-128"/>
                <a:ea typeface="HG丸ｺﾞｼｯｸM-PRO" panose="020F0600000000000000" pitchFamily="50" charset="-128"/>
              </a:rPr>
              <a:t>Buildings(</a:t>
            </a:r>
            <a:r>
              <a:rPr lang="ja-JP" altLang="en-US" dirty="0">
                <a:latin typeface="HG丸ｺﾞｼｯｸM-PRO" panose="020F0600000000000000" pitchFamily="50" charset="-128"/>
                <a:ea typeface="HG丸ｺﾞｼｯｸM-PRO" panose="020F0600000000000000" pitchFamily="50" charset="-128"/>
              </a:rPr>
              <a:t>アメリカ、ローレンスバークレー国立研究所</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や</a:t>
            </a:r>
            <a:r>
              <a:rPr lang="en-US" altLang="ja-JP" dirty="0" err="1">
                <a:latin typeface="HG丸ｺﾞｼｯｸM-PRO" panose="020F0600000000000000" pitchFamily="50" charset="-128"/>
                <a:ea typeface="HG丸ｺﾞｼｯｸM-PRO" panose="020F0600000000000000" pitchFamily="50" charset="-128"/>
              </a:rPr>
              <a:t>AixLib</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ドイツ、アーヘン工科大学</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や</a:t>
            </a:r>
            <a:r>
              <a:rPr lang="en-US" altLang="ja-JP" dirty="0">
                <a:latin typeface="HG丸ｺﾞｼｯｸM-PRO" panose="020F0600000000000000" pitchFamily="50" charset="-128"/>
                <a:ea typeface="HG丸ｺﾞｼｯｸM-PRO" panose="020F0600000000000000" pitchFamily="50" charset="-128"/>
              </a:rPr>
              <a:t>IDEAS (</a:t>
            </a:r>
            <a:r>
              <a:rPr lang="ja-JP" altLang="en-US" dirty="0">
                <a:latin typeface="HG丸ｺﾞｼｯｸM-PRO" panose="020F0600000000000000" pitchFamily="50" charset="-128"/>
                <a:ea typeface="HG丸ｺﾞｼｯｸM-PRO" panose="020F0600000000000000" pitchFamily="50" charset="-128"/>
              </a:rPr>
              <a:t>ベルギー、ルーベン・カトリック大学</a:t>
            </a:r>
            <a:r>
              <a:rPr lang="en-US" altLang="ja-JP" dirty="0">
                <a:latin typeface="HG丸ｺﾞｼｯｸM-PRO" panose="020F0600000000000000" pitchFamily="50" charset="-128"/>
                <a:ea typeface="HG丸ｺﾞｼｯｸM-PRO" panose="020F0600000000000000" pitchFamily="50" charset="-128"/>
              </a:rPr>
              <a:t>) </a:t>
            </a:r>
            <a:r>
              <a:rPr lang="ja-JP" altLang="en-US" dirty="0">
                <a:latin typeface="HG丸ｺﾞｼｯｸM-PRO" panose="020F0600000000000000" pitchFamily="50" charset="-128"/>
                <a:ea typeface="HG丸ｺﾞｼｯｸM-PRO" panose="020F0600000000000000" pitchFamily="50" charset="-128"/>
              </a:rPr>
              <a:t>などと同じく</a:t>
            </a:r>
            <a:r>
              <a:rPr lang="en-US" altLang="ja-JP" dirty="0">
                <a:latin typeface="HG丸ｺﾞｼｯｸM-PRO" panose="020F0600000000000000" pitchFamily="50" charset="-128"/>
                <a:ea typeface="HG丸ｺﾞｼｯｸM-PRO" panose="020F0600000000000000" pitchFamily="50" charset="-128"/>
              </a:rPr>
              <a:t>IBPSA</a:t>
            </a:r>
            <a:r>
              <a:rPr lang="ja-JP" altLang="en-US" dirty="0">
                <a:latin typeface="HG丸ｺﾞｼｯｸM-PRO" panose="020F0600000000000000" pitchFamily="50" charset="-128"/>
                <a:ea typeface="HG丸ｺﾞｼｯｸM-PRO" panose="020F0600000000000000" pitchFamily="50" charset="-128"/>
              </a:rPr>
              <a:t>の</a:t>
            </a:r>
            <a:r>
              <a:rPr lang="en-US" altLang="ja-JP" dirty="0">
                <a:latin typeface="HG丸ｺﾞｼｯｸM-PRO" panose="020F0600000000000000" pitchFamily="50" charset="-128"/>
                <a:ea typeface="HG丸ｺﾞｼｯｸM-PRO" panose="020F0600000000000000" pitchFamily="50" charset="-128"/>
              </a:rPr>
              <a:t>Project 1</a:t>
            </a:r>
            <a:r>
              <a:rPr lang="ja-JP" altLang="en-US" dirty="0">
                <a:latin typeface="HG丸ｺﾞｼｯｸM-PRO" panose="020F0600000000000000" pitchFamily="50" charset="-128"/>
                <a:ea typeface="HG丸ｺﾞｼｯｸM-PRO" panose="020F0600000000000000" pitchFamily="50" charset="-128"/>
              </a:rPr>
              <a:t>による</a:t>
            </a:r>
            <a:r>
              <a:rPr lang="en-US" altLang="ja-JP" dirty="0" err="1">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ライブラリをベースに開発されている。けれどもそれぞれに互換性があるわけでもなさそう。</a:t>
            </a:r>
          </a:p>
          <a:p>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ライブラリはかなり充実しており、ホームページもしっかりしている。個々のコンポーネントのドキュメントはやや少ないかもしれない</a:t>
            </a:r>
            <a:r>
              <a:rPr lang="en-US" altLang="ja-JP" dirty="0">
                <a:latin typeface="HG丸ｺﾞｼｯｸM-PRO" panose="020F0600000000000000" pitchFamily="50" charset="-128"/>
                <a:ea typeface="HG丸ｺﾞｼｯｸM-PRO" panose="020F0600000000000000" pitchFamily="50" charset="-128"/>
              </a:rPr>
              <a:t> </a:t>
            </a:r>
            <a:r>
              <a:rPr lang="ja-JP" altLang="en-US" dirty="0" err="1">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関連プロジェクトに</a:t>
            </a:r>
            <a:r>
              <a:rPr lang="en-US" altLang="ja-JP" dirty="0">
                <a:latin typeface="HG丸ｺﾞｼｯｸM-PRO" panose="020F0600000000000000" pitchFamily="50" charset="-128"/>
                <a:ea typeface="HG丸ｺﾞｼｯｸM-PRO" panose="020F0600000000000000" pitchFamily="50" charset="-128"/>
              </a:rPr>
              <a:t>BIM2Modelica</a:t>
            </a:r>
            <a:r>
              <a:rPr lang="ja-JP" altLang="en-US" dirty="0">
                <a:latin typeface="HG丸ｺﾞｼｯｸM-PRO" panose="020F0600000000000000" pitchFamily="50" charset="-128"/>
                <a:ea typeface="HG丸ｺﾞｼｯｸM-PRO" panose="020F0600000000000000" pitchFamily="50" charset="-128"/>
              </a:rPr>
              <a:t>というものがあり、</a:t>
            </a:r>
            <a:r>
              <a:rPr lang="en-US" altLang="ja-JP" dirty="0">
                <a:latin typeface="HG丸ｺﾞｼｯｸM-PRO" panose="020F0600000000000000" pitchFamily="50" charset="-128"/>
                <a:ea typeface="HG丸ｺﾞｼｯｸM-PRO" panose="020F0600000000000000" pitchFamily="50" charset="-128"/>
              </a:rPr>
              <a:t>BIM</a:t>
            </a:r>
            <a:r>
              <a:rPr lang="ja-JP" altLang="en-US" dirty="0">
                <a:latin typeface="HG丸ｺﾞｼｯｸM-PRO" panose="020F0600000000000000" pitchFamily="50" charset="-128"/>
                <a:ea typeface="HG丸ｺﾞｼｯｸM-PRO" panose="020F0600000000000000" pitchFamily="50" charset="-128"/>
              </a:rPr>
              <a:t>による建物情報ファイル</a:t>
            </a:r>
            <a:r>
              <a:rPr lang="en-US" altLang="ja-JP" dirty="0">
                <a:latin typeface="HG丸ｺﾞｼｯｸM-PRO" panose="020F0600000000000000" pitchFamily="50" charset="-128"/>
                <a:ea typeface="HG丸ｺﾞｼｯｸM-PRO" panose="020F0600000000000000" pitchFamily="50" charset="-128"/>
              </a:rPr>
              <a:t>(IFC)</a:t>
            </a:r>
            <a:r>
              <a:rPr lang="ja-JP" altLang="en-US" dirty="0">
                <a:latin typeface="HG丸ｺﾞｼｯｸM-PRO" panose="020F0600000000000000" pitchFamily="50" charset="-128"/>
                <a:ea typeface="HG丸ｺﾞｼｯｸM-PRO" panose="020F0600000000000000" pitchFamily="50" charset="-128"/>
              </a:rPr>
              <a:t>から</a:t>
            </a:r>
            <a:r>
              <a:rPr lang="en-US" altLang="ja-JP" dirty="0" err="1">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の計算ファイルを書き出すらしい。</a:t>
            </a:r>
            <a:endParaRPr lang="en-US" altLang="ja-JP" dirty="0">
              <a:latin typeface="HG丸ｺﾞｼｯｸM-PRO" panose="020F0600000000000000" pitchFamily="50" charset="-128"/>
              <a:ea typeface="HG丸ｺﾞｼｯｸM-PRO" panose="020F0600000000000000" pitchFamily="50" charset="-128"/>
            </a:endParaRPr>
          </a:p>
        </p:txBody>
      </p:sp>
      <p:pic>
        <p:nvPicPr>
          <p:cNvPr id="5" name="図 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478243" y="3715656"/>
            <a:ext cx="3457846" cy="2640693"/>
          </a:xfrm>
          <a:prstGeom prst="rect">
            <a:avLst/>
          </a:prstGeom>
        </p:spPr>
      </p:pic>
      <p:sp>
        <p:nvSpPr>
          <p:cNvPr id="7" name="テキスト ボックス 6">
            <a:extLst>
              <a:ext uri="{FF2B5EF4-FFF2-40B4-BE49-F238E27FC236}">
                <a16:creationId xmlns:a16="http://schemas.microsoft.com/office/drawing/2014/main" id="{4FE0810C-7564-4301-BC86-F9B55B7399B6}"/>
              </a:ext>
            </a:extLst>
          </p:cNvPr>
          <p:cNvSpPr txBox="1"/>
          <p:nvPr/>
        </p:nvSpPr>
        <p:spPr>
          <a:xfrm>
            <a:off x="347728" y="311596"/>
            <a:ext cx="8070557" cy="461665"/>
          </a:xfrm>
          <a:prstGeom prst="rect">
            <a:avLst/>
          </a:prstGeom>
          <a:noFill/>
        </p:spPr>
        <p:txBody>
          <a:bodyPr wrap="square" rtlCol="0">
            <a:spAutoFit/>
          </a:bodyPr>
          <a:lstStyle/>
          <a:p>
            <a:r>
              <a:rPr lang="en-US" altLang="ja-JP" sz="2400" dirty="0" err="1">
                <a:latin typeface="HG丸ｺﾞｼｯｸM-PRO" panose="020F0600000000000000" pitchFamily="50" charset="-128"/>
                <a:ea typeface="HG丸ｺﾞｼｯｸM-PRO" panose="020F0600000000000000" pitchFamily="50" charset="-128"/>
              </a:rPr>
              <a:t>BuildingSystems</a:t>
            </a:r>
            <a:r>
              <a:rPr lang="ja-JP" altLang="en-US" sz="2400" dirty="0">
                <a:latin typeface="HG丸ｺﾞｼｯｸM-PRO" panose="020F0600000000000000" pitchFamily="50" charset="-128"/>
                <a:ea typeface="HG丸ｺﾞｼｯｸM-PRO" panose="020F0600000000000000" pitchFamily="50" charset="-128"/>
              </a:rPr>
              <a:t>ライブラリ、現状</a:t>
            </a:r>
            <a:r>
              <a:rPr lang="en-US" altLang="ja-JP" sz="2400" dirty="0">
                <a:latin typeface="HG丸ｺﾞｼｯｸM-PRO" panose="020F0600000000000000" pitchFamily="50" charset="-128"/>
                <a:ea typeface="HG丸ｺﾞｼｯｸM-PRO" panose="020F0600000000000000" pitchFamily="50" charset="-128"/>
              </a:rPr>
              <a:t>2.0.0-beta</a:t>
            </a:r>
            <a:r>
              <a:rPr lang="ja-JP" altLang="en-US" sz="2400" dirty="0">
                <a:latin typeface="HG丸ｺﾞｼｯｸM-PRO" panose="020F0600000000000000" pitchFamily="50" charset="-128"/>
                <a:ea typeface="HG丸ｺﾞｼｯｸM-PRO" panose="020F0600000000000000" pitchFamily="50" charset="-128"/>
              </a:rPr>
              <a:t>が最新</a:t>
            </a:r>
            <a:endParaRPr lang="en-US" altLang="ja-JP" sz="2400" dirty="0">
              <a:latin typeface="HG丸ｺﾞｼｯｸM-PRO" panose="020F0600000000000000" pitchFamily="50" charset="-128"/>
              <a:ea typeface="HG丸ｺﾞｼｯｸM-PRO" panose="020F0600000000000000" pitchFamily="50" charset="-128"/>
            </a:endParaRPr>
          </a:p>
        </p:txBody>
      </p:sp>
      <p:pic>
        <p:nvPicPr>
          <p:cNvPr id="8" name="図 7"/>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008915" y="3715656"/>
            <a:ext cx="4419344" cy="2640694"/>
          </a:xfrm>
          <a:prstGeom prst="rect">
            <a:avLst/>
          </a:prstGeom>
        </p:spPr>
      </p:pic>
      <p:sp>
        <p:nvSpPr>
          <p:cNvPr id="10" name="テキスト ボックス 9">
            <a:extLst>
              <a:ext uri="{FF2B5EF4-FFF2-40B4-BE49-F238E27FC236}">
                <a16:creationId xmlns:a16="http://schemas.microsoft.com/office/drawing/2014/main" id="{EADDDAA5-B5C7-4FDE-BCE3-E01E1934356E}"/>
              </a:ext>
            </a:extLst>
          </p:cNvPr>
          <p:cNvSpPr txBox="1"/>
          <p:nvPr/>
        </p:nvSpPr>
        <p:spPr>
          <a:xfrm>
            <a:off x="2066070" y="6446338"/>
            <a:ext cx="2997814"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充実したライブラリ</a:t>
            </a:r>
            <a:endParaRPr lang="en-US" altLang="ja-JP" dirty="0">
              <a:latin typeface="HG丸ｺﾞｼｯｸM-PRO" panose="020F0600000000000000" pitchFamily="50" charset="-128"/>
              <a:ea typeface="HG丸ｺﾞｼｯｸM-PRO" panose="020F0600000000000000" pitchFamily="50" charset="-128"/>
            </a:endParaRPr>
          </a:p>
        </p:txBody>
      </p:sp>
      <p:sp>
        <p:nvSpPr>
          <p:cNvPr id="11" name="テキスト ボックス 10">
            <a:extLst>
              <a:ext uri="{FF2B5EF4-FFF2-40B4-BE49-F238E27FC236}">
                <a16:creationId xmlns:a16="http://schemas.microsoft.com/office/drawing/2014/main" id="{EADDDAA5-B5C7-4FDE-BCE3-E01E1934356E}"/>
              </a:ext>
            </a:extLst>
          </p:cNvPr>
          <p:cNvSpPr txBox="1"/>
          <p:nvPr/>
        </p:nvSpPr>
        <p:spPr>
          <a:xfrm>
            <a:off x="6645385" y="6444218"/>
            <a:ext cx="3400405" cy="369332"/>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IFC</a:t>
            </a:r>
            <a:r>
              <a:rPr lang="ja-JP" altLang="en-US" dirty="0">
                <a:latin typeface="HG丸ｺﾞｼｯｸM-PRO" panose="020F0600000000000000" pitchFamily="50" charset="-128"/>
                <a:ea typeface="HG丸ｺﾞｼｯｸM-PRO" panose="020F0600000000000000" pitchFamily="50" charset="-128"/>
              </a:rPr>
              <a:t>ファイルの読み込み画面</a:t>
            </a:r>
            <a:endParaRPr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827831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図 25">
            <a:extLst>
              <a:ext uri="{FF2B5EF4-FFF2-40B4-BE49-F238E27FC236}">
                <a16:creationId xmlns:a16="http://schemas.microsoft.com/office/drawing/2014/main" id="{B5A85F8C-6444-4C4C-89D3-51D6D2E08EF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913755" y="4405351"/>
            <a:ext cx="2368070" cy="1831123"/>
          </a:xfrm>
          <a:prstGeom prst="rect">
            <a:avLst/>
          </a:prstGeom>
        </p:spPr>
      </p:pic>
      <p:pic>
        <p:nvPicPr>
          <p:cNvPr id="5" name="図 4">
            <a:extLst>
              <a:ext uri="{FF2B5EF4-FFF2-40B4-BE49-F238E27FC236}">
                <a16:creationId xmlns:a16="http://schemas.microsoft.com/office/drawing/2014/main" id="{FD780D6F-D332-4FA3-BB17-F54C1C5B419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1837" y="1679953"/>
            <a:ext cx="3953387" cy="1443381"/>
          </a:xfrm>
          <a:prstGeom prst="rect">
            <a:avLst/>
          </a:prstGeom>
        </p:spPr>
      </p:pic>
      <p:pic>
        <p:nvPicPr>
          <p:cNvPr id="9" name="図 8">
            <a:extLst>
              <a:ext uri="{FF2B5EF4-FFF2-40B4-BE49-F238E27FC236}">
                <a16:creationId xmlns:a16="http://schemas.microsoft.com/office/drawing/2014/main" id="{85DC8B00-9339-43AD-B71A-AA0003285A80}"/>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985404" y="4740963"/>
            <a:ext cx="2458695" cy="1831123"/>
          </a:xfrm>
          <a:prstGeom prst="rect">
            <a:avLst/>
          </a:prstGeom>
        </p:spPr>
      </p:pic>
      <p:pic>
        <p:nvPicPr>
          <p:cNvPr id="16" name="図 15">
            <a:extLst>
              <a:ext uri="{FF2B5EF4-FFF2-40B4-BE49-F238E27FC236}">
                <a16:creationId xmlns:a16="http://schemas.microsoft.com/office/drawing/2014/main" id="{34C5969B-3D47-4C33-8762-D936CB0042B8}"/>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969189" y="366862"/>
            <a:ext cx="3985450" cy="3532433"/>
          </a:xfrm>
          <a:prstGeom prst="rect">
            <a:avLst/>
          </a:prstGeom>
        </p:spPr>
      </p:pic>
      <p:pic>
        <p:nvPicPr>
          <p:cNvPr id="25" name="図 24">
            <a:extLst>
              <a:ext uri="{FF2B5EF4-FFF2-40B4-BE49-F238E27FC236}">
                <a16:creationId xmlns:a16="http://schemas.microsoft.com/office/drawing/2014/main" id="{7B46BE19-5E94-4071-9B9F-9B8EFE5BA3F1}"/>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130261" y="3544229"/>
            <a:ext cx="2552139" cy="2692245"/>
          </a:xfrm>
          <a:prstGeom prst="rect">
            <a:avLst/>
          </a:prstGeom>
        </p:spPr>
      </p:pic>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5</a:t>
            </a:fld>
            <a:endParaRPr kumimoji="1" lang="ja-JP" altLang="en-US"/>
          </a:p>
        </p:txBody>
      </p:sp>
      <p:sp>
        <p:nvSpPr>
          <p:cNvPr id="3" name="テキスト ボックス 2">
            <a:extLst>
              <a:ext uri="{FF2B5EF4-FFF2-40B4-BE49-F238E27FC236}">
                <a16:creationId xmlns:a16="http://schemas.microsoft.com/office/drawing/2014/main" id="{EADDDAA5-B5C7-4FDE-BCE3-E01E1934356E}"/>
              </a:ext>
            </a:extLst>
          </p:cNvPr>
          <p:cNvSpPr txBox="1"/>
          <p:nvPr/>
        </p:nvSpPr>
        <p:spPr>
          <a:xfrm>
            <a:off x="347729" y="877962"/>
            <a:ext cx="8128614" cy="646331"/>
          </a:xfrm>
          <a:prstGeom prst="rect">
            <a:avLst/>
          </a:prstGeom>
          <a:noFill/>
        </p:spPr>
        <p:txBody>
          <a:bodyPr wrap="square" rtlCol="0">
            <a:spAutoFit/>
          </a:bodyPr>
          <a:lstStyle/>
          <a:p>
            <a:r>
              <a:rPr lang="en-US" altLang="ja-JP" dirty="0" err="1">
                <a:latin typeface="HG丸ｺﾞｼｯｸM-PRO" panose="020F0600000000000000" pitchFamily="50" charset="-128"/>
                <a:ea typeface="HG丸ｺﾞｼｯｸM-PRO" panose="020F0600000000000000" pitchFamily="50" charset="-128"/>
              </a:rPr>
              <a:t>OpenModelica</a:t>
            </a:r>
            <a:r>
              <a:rPr lang="ja-JP" altLang="en-US" dirty="0">
                <a:latin typeface="HG丸ｺﾞｼｯｸM-PRO" panose="020F0600000000000000" pitchFamily="50" charset="-128"/>
                <a:ea typeface="HG丸ｺﾞｼｯｸM-PRO" panose="020F0600000000000000" pitchFamily="50" charset="-128"/>
              </a:rPr>
              <a:t>はシステムライブラリから読み込める（多分）</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err="1">
                <a:latin typeface="HG丸ｺﾞｼｯｸM-PRO" panose="020F0600000000000000" pitchFamily="50" charset="-128"/>
                <a:ea typeface="HG丸ｺﾞｼｯｸM-PRO" panose="020F0600000000000000" pitchFamily="50" charset="-128"/>
              </a:rPr>
              <a:t>BuildingSystems.HAM.HeatAndMoistureTransport</a:t>
            </a:r>
            <a:endParaRPr lang="en-US" altLang="ja-JP" dirty="0">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EADDDAA5-B5C7-4FDE-BCE3-E01E1934356E}"/>
              </a:ext>
            </a:extLst>
          </p:cNvPr>
          <p:cNvSpPr txBox="1"/>
          <p:nvPr/>
        </p:nvSpPr>
        <p:spPr>
          <a:xfrm>
            <a:off x="4148501" y="1910818"/>
            <a:ext cx="3788842" cy="369332"/>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1</a:t>
            </a:r>
            <a:r>
              <a:rPr lang="ja-JP" altLang="en-US" dirty="0">
                <a:latin typeface="HG丸ｺﾞｼｯｸM-PRO" panose="020F0600000000000000" pitchFamily="50" charset="-128"/>
                <a:ea typeface="HG丸ｺﾞｼｯｸM-PRO" panose="020F0600000000000000" pitchFamily="50" charset="-128"/>
              </a:rPr>
              <a:t>次元単層</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分割無し</a:t>
            </a:r>
            <a:r>
              <a:rPr lang="en-US" altLang="ja-JP" dirty="0">
                <a:latin typeface="HG丸ｺﾞｼｯｸM-PRO" panose="020F0600000000000000" pitchFamily="50" charset="-128"/>
                <a:ea typeface="HG丸ｺﾞｼｯｸM-PRO" panose="020F0600000000000000" pitchFamily="50" charset="-128"/>
              </a:rPr>
              <a:t>)</a:t>
            </a:r>
          </a:p>
        </p:txBody>
      </p:sp>
      <p:sp>
        <p:nvSpPr>
          <p:cNvPr id="13" name="テキスト ボックス 12">
            <a:extLst>
              <a:ext uri="{FF2B5EF4-FFF2-40B4-BE49-F238E27FC236}">
                <a16:creationId xmlns:a16="http://schemas.microsoft.com/office/drawing/2014/main" id="{EADDDAA5-B5C7-4FDE-BCE3-E01E1934356E}"/>
              </a:ext>
            </a:extLst>
          </p:cNvPr>
          <p:cNvSpPr txBox="1"/>
          <p:nvPr/>
        </p:nvSpPr>
        <p:spPr>
          <a:xfrm>
            <a:off x="4148501" y="2224497"/>
            <a:ext cx="3050585" cy="369332"/>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1</a:t>
            </a:r>
            <a:r>
              <a:rPr lang="ja-JP" altLang="en-US" dirty="0">
                <a:latin typeface="HG丸ｺﾞｼｯｸM-PRO" panose="020F0600000000000000" pitchFamily="50" charset="-128"/>
                <a:ea typeface="HG丸ｺﾞｼｯｸM-PRO" panose="020F0600000000000000" pitchFamily="50" charset="-128"/>
              </a:rPr>
              <a:t>次元単層</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分割有り</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無し</a:t>
            </a:r>
            <a:r>
              <a:rPr lang="en-US" altLang="ja-JP" dirty="0">
                <a:latin typeface="HG丸ｺﾞｼｯｸM-PRO" panose="020F0600000000000000" pitchFamily="50" charset="-128"/>
                <a:ea typeface="HG丸ｺﾞｼｯｸM-PRO" panose="020F0600000000000000" pitchFamily="50" charset="-128"/>
              </a:rPr>
              <a:t>)</a:t>
            </a:r>
          </a:p>
        </p:txBody>
      </p:sp>
      <p:sp>
        <p:nvSpPr>
          <p:cNvPr id="14" name="テキスト ボックス 13">
            <a:extLst>
              <a:ext uri="{FF2B5EF4-FFF2-40B4-BE49-F238E27FC236}">
                <a16:creationId xmlns:a16="http://schemas.microsoft.com/office/drawing/2014/main" id="{EADDDAA5-B5C7-4FDE-BCE3-E01E1934356E}"/>
              </a:ext>
            </a:extLst>
          </p:cNvPr>
          <p:cNvSpPr txBox="1"/>
          <p:nvPr/>
        </p:nvSpPr>
        <p:spPr>
          <a:xfrm>
            <a:off x="4116848" y="2830138"/>
            <a:ext cx="3788842" cy="369332"/>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1</a:t>
            </a:r>
            <a:r>
              <a:rPr lang="ja-JP" altLang="en-US" dirty="0">
                <a:latin typeface="HG丸ｺﾞｼｯｸM-PRO" panose="020F0600000000000000" pitchFamily="50" charset="-128"/>
                <a:ea typeface="HG丸ｺﾞｼｯｸM-PRO" panose="020F0600000000000000" pitchFamily="50" charset="-128"/>
              </a:rPr>
              <a:t>次元多層</a:t>
            </a:r>
            <a:endParaRPr lang="en-US" altLang="ja-JP" dirty="0">
              <a:latin typeface="HG丸ｺﾞｼｯｸM-PRO" panose="020F0600000000000000" pitchFamily="50" charset="-128"/>
              <a:ea typeface="HG丸ｺﾞｼｯｸM-PRO" panose="020F0600000000000000" pitchFamily="50" charset="-128"/>
            </a:endParaRPr>
          </a:p>
        </p:txBody>
      </p:sp>
      <p:sp>
        <p:nvSpPr>
          <p:cNvPr id="15" name="テキスト ボックス 14">
            <a:extLst>
              <a:ext uri="{FF2B5EF4-FFF2-40B4-BE49-F238E27FC236}">
                <a16:creationId xmlns:a16="http://schemas.microsoft.com/office/drawing/2014/main" id="{EADDDAA5-B5C7-4FDE-BCE3-E01E1934356E}"/>
              </a:ext>
            </a:extLst>
          </p:cNvPr>
          <p:cNvSpPr txBox="1"/>
          <p:nvPr/>
        </p:nvSpPr>
        <p:spPr>
          <a:xfrm>
            <a:off x="4159977" y="2516459"/>
            <a:ext cx="3788842" cy="369332"/>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3</a:t>
            </a:r>
            <a:r>
              <a:rPr lang="ja-JP" altLang="en-US" dirty="0">
                <a:latin typeface="HG丸ｺﾞｼｯｸM-PRO" panose="020F0600000000000000" pitchFamily="50" charset="-128"/>
                <a:ea typeface="HG丸ｺﾞｼｯｸM-PRO" panose="020F0600000000000000" pitchFamily="50" charset="-128"/>
              </a:rPr>
              <a:t>次元単一素材</a:t>
            </a:r>
            <a:endParaRPr lang="en-US" altLang="ja-JP" dirty="0">
              <a:latin typeface="HG丸ｺﾞｼｯｸM-PRO" panose="020F0600000000000000" pitchFamily="50" charset="-128"/>
              <a:ea typeface="HG丸ｺﾞｼｯｸM-PRO" panose="020F0600000000000000" pitchFamily="50" charset="-128"/>
            </a:endParaRPr>
          </a:p>
        </p:txBody>
      </p:sp>
      <p:sp>
        <p:nvSpPr>
          <p:cNvPr id="20" name="テキスト ボックス 19">
            <a:extLst>
              <a:ext uri="{FF2B5EF4-FFF2-40B4-BE49-F238E27FC236}">
                <a16:creationId xmlns:a16="http://schemas.microsoft.com/office/drawing/2014/main" id="{4FE0810C-7564-4301-BC86-F9B55B7399B6}"/>
              </a:ext>
            </a:extLst>
          </p:cNvPr>
          <p:cNvSpPr txBox="1"/>
          <p:nvPr/>
        </p:nvSpPr>
        <p:spPr>
          <a:xfrm>
            <a:off x="347729" y="311596"/>
            <a:ext cx="4195242" cy="461665"/>
          </a:xfrm>
          <a:prstGeom prst="rect">
            <a:avLst/>
          </a:prstGeom>
          <a:noFill/>
        </p:spPr>
        <p:txBody>
          <a:bodyPr wrap="square" rtlCol="0">
            <a:spAutoFit/>
          </a:bodyPr>
          <a:lstStyle/>
          <a:p>
            <a:r>
              <a:rPr lang="ja-JP" altLang="en-US" sz="2400" dirty="0">
                <a:latin typeface="HG丸ｺﾞｼｯｸM-PRO" panose="020F0600000000000000" pitchFamily="50" charset="-128"/>
                <a:ea typeface="HG丸ｺﾞｼｯｸM-PRO" panose="020F0600000000000000" pitchFamily="50" charset="-128"/>
              </a:rPr>
              <a:t>熱水分同時移動パッケージ</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22" name="正方形/長方形 21"/>
          <p:cNvSpPr/>
          <p:nvPr/>
        </p:nvSpPr>
        <p:spPr>
          <a:xfrm>
            <a:off x="6985404" y="4405787"/>
            <a:ext cx="3522939" cy="369332"/>
          </a:xfrm>
          <a:prstGeom prst="rect">
            <a:avLst/>
          </a:prstGeom>
        </p:spPr>
        <p:txBody>
          <a:bodyPr wrap="square">
            <a:spAutoFit/>
          </a:bodyPr>
          <a:lstStyle/>
          <a:p>
            <a:r>
              <a:rPr lang="en-US" altLang="ja-JP" dirty="0" err="1">
                <a:latin typeface="HG丸ｺﾞｼｯｸM-PRO" panose="020F0600000000000000" pitchFamily="50" charset="-128"/>
                <a:ea typeface="HG丸ｺﾞｼｯｸM-PRO" panose="020F0600000000000000" pitchFamily="50" charset="-128"/>
              </a:rPr>
              <a:t>BuildingSystems.Interfaces</a:t>
            </a:r>
            <a:endParaRPr lang="en-US" altLang="ja-JP" dirty="0">
              <a:latin typeface="HG丸ｺﾞｼｯｸM-PRO" panose="020F0600000000000000" pitchFamily="50" charset="-128"/>
              <a:ea typeface="HG丸ｺﾞｼｯｸM-PRO" panose="020F0600000000000000" pitchFamily="50" charset="-128"/>
            </a:endParaRPr>
          </a:p>
        </p:txBody>
      </p:sp>
      <p:sp>
        <p:nvSpPr>
          <p:cNvPr id="23" name="テキスト ボックス 22">
            <a:extLst>
              <a:ext uri="{FF2B5EF4-FFF2-40B4-BE49-F238E27FC236}">
                <a16:creationId xmlns:a16="http://schemas.microsoft.com/office/drawing/2014/main" id="{EADDDAA5-B5C7-4FDE-BCE3-E01E1934356E}"/>
              </a:ext>
            </a:extLst>
          </p:cNvPr>
          <p:cNvSpPr txBox="1"/>
          <p:nvPr/>
        </p:nvSpPr>
        <p:spPr>
          <a:xfrm>
            <a:off x="6969189" y="4154279"/>
            <a:ext cx="3788842"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コネクタ</a:t>
            </a:r>
            <a:endParaRPr lang="en-US" altLang="ja-JP" dirty="0">
              <a:latin typeface="HG丸ｺﾞｼｯｸM-PRO" panose="020F0600000000000000" pitchFamily="50" charset="-128"/>
              <a:ea typeface="HG丸ｺﾞｼｯｸM-PRO" panose="020F0600000000000000" pitchFamily="50" charset="-128"/>
            </a:endParaRPr>
          </a:p>
        </p:txBody>
      </p:sp>
      <p:sp>
        <p:nvSpPr>
          <p:cNvPr id="24" name="テキスト ボックス 23">
            <a:extLst>
              <a:ext uri="{FF2B5EF4-FFF2-40B4-BE49-F238E27FC236}">
                <a16:creationId xmlns:a16="http://schemas.microsoft.com/office/drawing/2014/main" id="{EADDDAA5-B5C7-4FDE-BCE3-E01E1934356E}"/>
              </a:ext>
            </a:extLst>
          </p:cNvPr>
          <p:cNvSpPr txBox="1"/>
          <p:nvPr/>
        </p:nvSpPr>
        <p:spPr>
          <a:xfrm>
            <a:off x="8403158" y="296622"/>
            <a:ext cx="2105185"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境界条件</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ソース</a:t>
            </a:r>
            <a:r>
              <a:rPr lang="en-US" altLang="ja-JP" dirty="0">
                <a:latin typeface="HG丸ｺﾞｼｯｸM-PRO" panose="020F0600000000000000" pitchFamily="50" charset="-128"/>
                <a:ea typeface="HG丸ｺﾞｼｯｸM-PRO" panose="020F0600000000000000" pitchFamily="50" charset="-128"/>
              </a:rPr>
              <a:t>)</a:t>
            </a:r>
          </a:p>
        </p:txBody>
      </p:sp>
      <p:sp>
        <p:nvSpPr>
          <p:cNvPr id="27" name="テキスト ボックス 26">
            <a:extLst>
              <a:ext uri="{FF2B5EF4-FFF2-40B4-BE49-F238E27FC236}">
                <a16:creationId xmlns:a16="http://schemas.microsoft.com/office/drawing/2014/main" id="{EADDDAA5-B5C7-4FDE-BCE3-E01E1934356E}"/>
              </a:ext>
            </a:extLst>
          </p:cNvPr>
          <p:cNvSpPr txBox="1"/>
          <p:nvPr/>
        </p:nvSpPr>
        <p:spPr>
          <a:xfrm>
            <a:off x="1714552" y="3514459"/>
            <a:ext cx="967848"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関数</a:t>
            </a:r>
            <a:endParaRPr lang="en-US" altLang="ja-JP" dirty="0">
              <a:latin typeface="HG丸ｺﾞｼｯｸM-PRO" panose="020F0600000000000000" pitchFamily="50" charset="-128"/>
              <a:ea typeface="HG丸ｺﾞｼｯｸM-PRO" panose="020F0600000000000000" pitchFamily="50" charset="-128"/>
            </a:endParaRPr>
          </a:p>
        </p:txBody>
      </p:sp>
      <p:sp>
        <p:nvSpPr>
          <p:cNvPr id="28" name="テキスト ボックス 27">
            <a:extLst>
              <a:ext uri="{FF2B5EF4-FFF2-40B4-BE49-F238E27FC236}">
                <a16:creationId xmlns:a16="http://schemas.microsoft.com/office/drawing/2014/main" id="{EADDDAA5-B5C7-4FDE-BCE3-E01E1934356E}"/>
              </a:ext>
            </a:extLst>
          </p:cNvPr>
          <p:cNvSpPr txBox="1"/>
          <p:nvPr/>
        </p:nvSpPr>
        <p:spPr>
          <a:xfrm>
            <a:off x="4405714" y="4050556"/>
            <a:ext cx="1697339"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関数の使用例</a:t>
            </a:r>
            <a:endParaRPr lang="en-US" altLang="ja-JP" dirty="0">
              <a:latin typeface="HG丸ｺﾞｼｯｸM-PRO" panose="020F0600000000000000" pitchFamily="50" charset="-128"/>
              <a:ea typeface="HG丸ｺﾞｼｯｸM-PRO" panose="020F0600000000000000" pitchFamily="50" charset="-128"/>
            </a:endParaRPr>
          </a:p>
        </p:txBody>
      </p:sp>
      <p:sp>
        <p:nvSpPr>
          <p:cNvPr id="29" name="テキスト ボックス 28">
            <a:extLst>
              <a:ext uri="{FF2B5EF4-FFF2-40B4-BE49-F238E27FC236}">
                <a16:creationId xmlns:a16="http://schemas.microsoft.com/office/drawing/2014/main" id="{EADDDAA5-B5C7-4FDE-BCE3-E01E1934356E}"/>
              </a:ext>
            </a:extLst>
          </p:cNvPr>
          <p:cNvSpPr txBox="1"/>
          <p:nvPr/>
        </p:nvSpPr>
        <p:spPr>
          <a:xfrm>
            <a:off x="2830330" y="1600181"/>
            <a:ext cx="3050585"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メインのモデル</a:t>
            </a:r>
            <a:endParaRPr lang="en-US" altLang="ja-JP" dirty="0">
              <a:latin typeface="HG丸ｺﾞｼｯｸM-PRO" panose="020F0600000000000000" pitchFamily="50" charset="-128"/>
              <a:ea typeface="HG丸ｺﾞｼｯｸM-PRO" panose="020F0600000000000000" pitchFamily="50" charset="-128"/>
            </a:endParaRPr>
          </a:p>
        </p:txBody>
      </p:sp>
      <p:sp>
        <p:nvSpPr>
          <p:cNvPr id="30" name="テキスト ボックス 29">
            <a:extLst>
              <a:ext uri="{FF2B5EF4-FFF2-40B4-BE49-F238E27FC236}">
                <a16:creationId xmlns:a16="http://schemas.microsoft.com/office/drawing/2014/main" id="{EADDDAA5-B5C7-4FDE-BCE3-E01E1934356E}"/>
              </a:ext>
            </a:extLst>
          </p:cNvPr>
          <p:cNvSpPr txBox="1"/>
          <p:nvPr/>
        </p:nvSpPr>
        <p:spPr>
          <a:xfrm>
            <a:off x="8486913" y="2268516"/>
            <a:ext cx="2021430"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モデルの使用例</a:t>
            </a:r>
            <a:endParaRPr lang="en-US" altLang="ja-JP" dirty="0">
              <a:latin typeface="HG丸ｺﾞｼｯｸM-PRO" panose="020F0600000000000000" pitchFamily="50" charset="-128"/>
              <a:ea typeface="HG丸ｺﾞｼｯｸM-PRO" panose="020F0600000000000000" pitchFamily="50" charset="-128"/>
            </a:endParaRPr>
          </a:p>
        </p:txBody>
      </p:sp>
      <p:sp>
        <p:nvSpPr>
          <p:cNvPr id="31" name="テキスト ボックス 30">
            <a:extLst>
              <a:ext uri="{FF2B5EF4-FFF2-40B4-BE49-F238E27FC236}">
                <a16:creationId xmlns:a16="http://schemas.microsoft.com/office/drawing/2014/main" id="{EADDDAA5-B5C7-4FDE-BCE3-E01E1934356E}"/>
              </a:ext>
            </a:extLst>
          </p:cNvPr>
          <p:cNvSpPr txBox="1"/>
          <p:nvPr/>
        </p:nvSpPr>
        <p:spPr>
          <a:xfrm>
            <a:off x="8607367" y="3212851"/>
            <a:ext cx="1397315"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部分クラス</a:t>
            </a:r>
            <a:endParaRPr lang="en-US" altLang="ja-JP" dirty="0">
              <a:latin typeface="HG丸ｺﾞｼｯｸM-PRO" panose="020F0600000000000000" pitchFamily="50" charset="-128"/>
              <a:ea typeface="HG丸ｺﾞｼｯｸM-PRO" panose="020F0600000000000000" pitchFamily="50" charset="-128"/>
            </a:endParaRPr>
          </a:p>
        </p:txBody>
      </p:sp>
      <p:sp>
        <p:nvSpPr>
          <p:cNvPr id="32" name="テキスト ボックス 31">
            <a:extLst>
              <a:ext uri="{FF2B5EF4-FFF2-40B4-BE49-F238E27FC236}">
                <a16:creationId xmlns:a16="http://schemas.microsoft.com/office/drawing/2014/main" id="{EADDDAA5-B5C7-4FDE-BCE3-E01E1934356E}"/>
              </a:ext>
            </a:extLst>
          </p:cNvPr>
          <p:cNvSpPr txBox="1"/>
          <p:nvPr/>
        </p:nvSpPr>
        <p:spPr>
          <a:xfrm>
            <a:off x="10641230" y="2553623"/>
            <a:ext cx="1384098" cy="369332"/>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1</a:t>
            </a:r>
            <a:r>
              <a:rPr lang="ja-JP" altLang="en-US" dirty="0">
                <a:latin typeface="HG丸ｺﾞｼｯｸM-PRO" panose="020F0600000000000000" pitchFamily="50" charset="-128"/>
                <a:ea typeface="HG丸ｺﾞｼｯｸM-PRO" panose="020F0600000000000000" pitchFamily="50" charset="-128"/>
              </a:rPr>
              <a:t>次元の例</a:t>
            </a:r>
            <a:endParaRPr lang="en-US" altLang="ja-JP" dirty="0">
              <a:latin typeface="HG丸ｺﾞｼｯｸM-PRO" panose="020F0600000000000000" pitchFamily="50" charset="-128"/>
              <a:ea typeface="HG丸ｺﾞｼｯｸM-PRO" panose="020F0600000000000000" pitchFamily="50" charset="-128"/>
            </a:endParaRPr>
          </a:p>
        </p:txBody>
      </p:sp>
      <p:sp>
        <p:nvSpPr>
          <p:cNvPr id="33" name="テキスト ボックス 32">
            <a:extLst>
              <a:ext uri="{FF2B5EF4-FFF2-40B4-BE49-F238E27FC236}">
                <a16:creationId xmlns:a16="http://schemas.microsoft.com/office/drawing/2014/main" id="{EADDDAA5-B5C7-4FDE-BCE3-E01E1934356E}"/>
              </a:ext>
            </a:extLst>
          </p:cNvPr>
          <p:cNvSpPr txBox="1"/>
          <p:nvPr/>
        </p:nvSpPr>
        <p:spPr>
          <a:xfrm>
            <a:off x="10658815" y="2918135"/>
            <a:ext cx="1384098" cy="369332"/>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3</a:t>
            </a:r>
            <a:r>
              <a:rPr lang="ja-JP" altLang="en-US" dirty="0">
                <a:latin typeface="HG丸ｺﾞｼｯｸM-PRO" panose="020F0600000000000000" pitchFamily="50" charset="-128"/>
                <a:ea typeface="HG丸ｺﾞｼｯｸM-PRO" panose="020F0600000000000000" pitchFamily="50" charset="-128"/>
              </a:rPr>
              <a:t>次元の例</a:t>
            </a:r>
            <a:endParaRPr lang="en-US" altLang="ja-JP" dirty="0">
              <a:latin typeface="HG丸ｺﾞｼｯｸM-PRO" panose="020F0600000000000000" pitchFamily="50" charset="-128"/>
              <a:ea typeface="HG丸ｺﾞｼｯｸM-PRO" panose="020F0600000000000000" pitchFamily="50" charset="-128"/>
            </a:endParaRPr>
          </a:p>
        </p:txBody>
      </p:sp>
      <p:sp>
        <p:nvSpPr>
          <p:cNvPr id="34" name="テキスト ボックス 33">
            <a:extLst>
              <a:ext uri="{FF2B5EF4-FFF2-40B4-BE49-F238E27FC236}">
                <a16:creationId xmlns:a16="http://schemas.microsoft.com/office/drawing/2014/main" id="{EADDDAA5-B5C7-4FDE-BCE3-E01E1934356E}"/>
              </a:ext>
            </a:extLst>
          </p:cNvPr>
          <p:cNvSpPr txBox="1"/>
          <p:nvPr/>
        </p:nvSpPr>
        <p:spPr>
          <a:xfrm>
            <a:off x="746703" y="6356350"/>
            <a:ext cx="3167051"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補間は区分毎に線形補間</a:t>
            </a:r>
            <a:endParaRPr lang="en-US" altLang="ja-JP" dirty="0">
              <a:latin typeface="HG丸ｺﾞｼｯｸM-PRO" panose="020F0600000000000000" pitchFamily="50" charset="-128"/>
              <a:ea typeface="HG丸ｺﾞｼｯｸM-PRO" panose="020F0600000000000000" pitchFamily="50" charset="-128"/>
            </a:endParaRPr>
          </a:p>
        </p:txBody>
      </p:sp>
      <p:sp>
        <p:nvSpPr>
          <p:cNvPr id="35" name="テキスト ボックス 34">
            <a:extLst>
              <a:ext uri="{FF2B5EF4-FFF2-40B4-BE49-F238E27FC236}">
                <a16:creationId xmlns:a16="http://schemas.microsoft.com/office/drawing/2014/main" id="{482BFE83-915A-46A9-A32E-9D8EB72F344A}"/>
              </a:ext>
            </a:extLst>
          </p:cNvPr>
          <p:cNvSpPr txBox="1"/>
          <p:nvPr/>
        </p:nvSpPr>
        <p:spPr>
          <a:xfrm>
            <a:off x="9497628" y="5987018"/>
            <a:ext cx="1384098"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絶対湿度</a:t>
            </a:r>
            <a:endParaRPr lang="en-US" altLang="ja-JP" dirty="0">
              <a:latin typeface="HG丸ｺﾞｼｯｸM-PRO" panose="020F0600000000000000" pitchFamily="50" charset="-128"/>
              <a:ea typeface="HG丸ｺﾞｼｯｸM-PRO" panose="020F0600000000000000" pitchFamily="50" charset="-128"/>
            </a:endParaRPr>
          </a:p>
        </p:txBody>
      </p:sp>
      <p:sp>
        <p:nvSpPr>
          <p:cNvPr id="36" name="テキスト ボックス 35">
            <a:extLst>
              <a:ext uri="{FF2B5EF4-FFF2-40B4-BE49-F238E27FC236}">
                <a16:creationId xmlns:a16="http://schemas.microsoft.com/office/drawing/2014/main" id="{D79E5F5C-9642-411E-B41C-5B12A2DE506D}"/>
              </a:ext>
            </a:extLst>
          </p:cNvPr>
          <p:cNvSpPr txBox="1"/>
          <p:nvPr/>
        </p:nvSpPr>
        <p:spPr>
          <a:xfrm>
            <a:off x="9497628" y="5023575"/>
            <a:ext cx="1384098" cy="646331"/>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絶対湿度と</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湿流</a:t>
            </a:r>
            <a:endParaRPr lang="en-US" altLang="ja-JP" dirty="0">
              <a:latin typeface="HG丸ｺﾞｼｯｸM-PRO" panose="020F0600000000000000" pitchFamily="50" charset="-128"/>
              <a:ea typeface="HG丸ｺﾞｼｯｸM-PRO" panose="020F0600000000000000" pitchFamily="50" charset="-128"/>
            </a:endParaRPr>
          </a:p>
        </p:txBody>
      </p:sp>
      <p:sp>
        <p:nvSpPr>
          <p:cNvPr id="37" name="テキスト ボックス 36">
            <a:extLst>
              <a:ext uri="{FF2B5EF4-FFF2-40B4-BE49-F238E27FC236}">
                <a16:creationId xmlns:a16="http://schemas.microsoft.com/office/drawing/2014/main" id="{6B5A58B6-A30F-4B61-9D83-5F354A057542}"/>
              </a:ext>
            </a:extLst>
          </p:cNvPr>
          <p:cNvSpPr txBox="1"/>
          <p:nvPr/>
        </p:nvSpPr>
        <p:spPr>
          <a:xfrm>
            <a:off x="10086815" y="1001964"/>
            <a:ext cx="2105185" cy="923330"/>
          </a:xfrm>
          <a:prstGeom prst="rect">
            <a:avLst/>
          </a:prstGeom>
          <a:noFill/>
        </p:spPr>
        <p:txBody>
          <a:bodyPr wrap="square" rtlCol="0">
            <a:spAutoFit/>
          </a:bodyPr>
          <a:lstStyle/>
          <a:p>
            <a:r>
              <a:rPr lang="en-US" altLang="ja-JP" dirty="0" err="1">
                <a:latin typeface="HG丸ｺﾞｼｯｸM-PRO" panose="020F0600000000000000" pitchFamily="50" charset="-128"/>
                <a:ea typeface="HG丸ｺﾞｼｯｸM-PRO" panose="020F0600000000000000" pitchFamily="50" charset="-128"/>
              </a:rPr>
              <a:t>MoisturePort</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General</a:t>
            </a:r>
            <a:r>
              <a:rPr lang="ja-JP" altLang="en-US" dirty="0">
                <a:latin typeface="HG丸ｺﾞｼｯｸM-PRO" panose="020F0600000000000000" pitchFamily="50" charset="-128"/>
                <a:ea typeface="HG丸ｺﾞｼｯｸM-PRO" panose="020F0600000000000000" pitchFamily="50" charset="-128"/>
              </a:rPr>
              <a:t>に固定値</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または</a:t>
            </a:r>
            <a:r>
              <a:rPr lang="en-US" altLang="ja-JP" dirty="0">
                <a:latin typeface="HG丸ｺﾞｼｯｸM-PRO" panose="020F0600000000000000" pitchFamily="50" charset="-128"/>
                <a:ea typeface="HG丸ｺﾞｼｯｸM-PRO" panose="020F0600000000000000" pitchFamily="50" charset="-128"/>
              </a:rPr>
              <a:t>input</a:t>
            </a:r>
          </a:p>
        </p:txBody>
      </p:sp>
      <p:sp>
        <p:nvSpPr>
          <p:cNvPr id="38" name="テキスト ボックス 37">
            <a:extLst>
              <a:ext uri="{FF2B5EF4-FFF2-40B4-BE49-F238E27FC236}">
                <a16:creationId xmlns:a16="http://schemas.microsoft.com/office/drawing/2014/main" id="{E23EF168-BD97-47ED-A0A9-40E938D51CFA}"/>
              </a:ext>
            </a:extLst>
          </p:cNvPr>
          <p:cNvSpPr txBox="1"/>
          <p:nvPr/>
        </p:nvSpPr>
        <p:spPr>
          <a:xfrm>
            <a:off x="2191848" y="4391946"/>
            <a:ext cx="2351123" cy="1200329"/>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物性値を</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計算する関数</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実験値からは</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区分毎に線形補間</a:t>
            </a:r>
            <a:endParaRPr lang="en-US" altLang="ja-JP" dirty="0">
              <a:latin typeface="HG丸ｺﾞｼｯｸM-PRO" panose="020F0600000000000000" pitchFamily="50" charset="-128"/>
              <a:ea typeface="HG丸ｺﾞｼｯｸM-PRO" panose="020F0600000000000000" pitchFamily="50" charset="-128"/>
            </a:endParaRPr>
          </a:p>
        </p:txBody>
      </p:sp>
      <p:sp>
        <p:nvSpPr>
          <p:cNvPr id="7" name="右大かっこ 6">
            <a:extLst>
              <a:ext uri="{FF2B5EF4-FFF2-40B4-BE49-F238E27FC236}">
                <a16:creationId xmlns:a16="http://schemas.microsoft.com/office/drawing/2014/main" id="{B7F72CD7-2A26-4829-B3E8-D0536687F9E0}"/>
              </a:ext>
            </a:extLst>
          </p:cNvPr>
          <p:cNvSpPr/>
          <p:nvPr/>
        </p:nvSpPr>
        <p:spPr>
          <a:xfrm>
            <a:off x="9204365" y="4866833"/>
            <a:ext cx="95348" cy="894787"/>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0" name="右大かっこ 39">
            <a:extLst>
              <a:ext uri="{FF2B5EF4-FFF2-40B4-BE49-F238E27FC236}">
                <a16:creationId xmlns:a16="http://schemas.microsoft.com/office/drawing/2014/main" id="{6CFE2018-9289-4A6F-B6F3-720EBD509C92}"/>
              </a:ext>
            </a:extLst>
          </p:cNvPr>
          <p:cNvSpPr/>
          <p:nvPr/>
        </p:nvSpPr>
        <p:spPr>
          <a:xfrm>
            <a:off x="9204366" y="5930189"/>
            <a:ext cx="95347" cy="517876"/>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923654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98896493-C1BF-41D1-BA8A-8E1B8C5D3D6B}"/>
              </a:ext>
            </a:extLst>
          </p:cNvPr>
          <p:cNvGraphicFramePr>
            <a:graphicFrameLocks noGrp="1"/>
          </p:cNvGraphicFramePr>
          <p:nvPr>
            <p:extLst>
              <p:ext uri="{D42A27DB-BD31-4B8C-83A1-F6EECF244321}">
                <p14:modId xmlns:p14="http://schemas.microsoft.com/office/powerpoint/2010/main" val="3719918735"/>
              </p:ext>
            </p:extLst>
          </p:nvPr>
        </p:nvGraphicFramePr>
        <p:xfrm>
          <a:off x="6524009" y="114367"/>
          <a:ext cx="4786416" cy="6697278"/>
        </p:xfrm>
        <a:graphic>
          <a:graphicData uri="http://schemas.openxmlformats.org/drawingml/2006/table">
            <a:tbl>
              <a:tblPr>
                <a:tableStyleId>{5C22544A-7EE6-4342-B048-85BDC9FD1C3A}</a:tableStyleId>
              </a:tblPr>
              <a:tblGrid>
                <a:gridCol w="1397498">
                  <a:extLst>
                    <a:ext uri="{9D8B030D-6E8A-4147-A177-3AD203B41FA5}">
                      <a16:colId xmlns:a16="http://schemas.microsoft.com/office/drawing/2014/main" val="519737051"/>
                    </a:ext>
                  </a:extLst>
                </a:gridCol>
                <a:gridCol w="3388918">
                  <a:extLst>
                    <a:ext uri="{9D8B030D-6E8A-4147-A177-3AD203B41FA5}">
                      <a16:colId xmlns:a16="http://schemas.microsoft.com/office/drawing/2014/main" val="321322524"/>
                    </a:ext>
                  </a:extLst>
                </a:gridCol>
              </a:tblGrid>
              <a:tr h="291186">
                <a:tc>
                  <a:txBody>
                    <a:bodyPr/>
                    <a:lstStyle/>
                    <a:p>
                      <a:pPr algn="l" fontAlgn="ctr"/>
                      <a:r>
                        <a:rPr lang="en-US" sz="1400" u="none" strike="noStrike">
                          <a:effectLst/>
                          <a:latin typeface="HG丸ｺﾞｼｯｸM-PRO" panose="020F0600000000000000" pitchFamily="50" charset="-128"/>
                          <a:ea typeface="HG丸ｺﾞｼｯｸM-PRO" panose="020F0600000000000000" pitchFamily="50" charset="-128"/>
                        </a:rPr>
                        <a:t>    id</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400" u="none" strike="noStrike">
                          <a:effectLst/>
                          <a:latin typeface="HG丸ｺﾞｼｯｸM-PRO" panose="020F0600000000000000" pitchFamily="50" charset="-128"/>
                          <a:ea typeface="HG丸ｺﾞｼｯｸM-PRO" panose="020F0600000000000000" pitchFamily="50" charset="-128"/>
                        </a:rPr>
                        <a:t>通し番号</a:t>
                      </a:r>
                      <a:endParaRPr lang="ja-JP" alt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904219366"/>
                  </a:ext>
                </a:extLst>
              </a:tr>
              <a:tr h="291186">
                <a:tc>
                  <a:txBody>
                    <a:bodyPr/>
                    <a:lstStyle/>
                    <a:p>
                      <a:pPr algn="l" fontAlgn="ctr"/>
                      <a:r>
                        <a:rPr lang="en-US" sz="1400" u="none" strike="noStrike">
                          <a:effectLst/>
                          <a:latin typeface="HG丸ｺﾞｼｯｸM-PRO" panose="020F0600000000000000" pitchFamily="50" charset="-128"/>
                          <a:ea typeface="HG丸ｺﾞｼｯｸM-PRO" panose="020F0600000000000000" pitchFamily="50" charset="-128"/>
                        </a:rPr>
                        <a:t>    name</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400" u="none" strike="noStrike" dirty="0">
                          <a:effectLst/>
                          <a:latin typeface="HG丸ｺﾞｼｯｸM-PRO" panose="020F0600000000000000" pitchFamily="50" charset="-128"/>
                          <a:ea typeface="HG丸ｺﾞｼｯｸM-PRO" panose="020F0600000000000000" pitchFamily="50" charset="-128"/>
                        </a:rPr>
                        <a:t>名前</a:t>
                      </a:r>
                      <a:endPar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41757210"/>
                  </a:ext>
                </a:extLst>
              </a:tr>
              <a:tr h="291186">
                <a:tc>
                  <a:txBody>
                    <a:bodyPr/>
                    <a:lstStyle/>
                    <a:p>
                      <a:pPr algn="l" fontAlgn="ctr"/>
                      <a:r>
                        <a:rPr lang="en-US" sz="1400" u="none" strike="noStrike">
                          <a:effectLst/>
                          <a:latin typeface="HG丸ｺﾞｼｯｸM-PRO" panose="020F0600000000000000" pitchFamily="50" charset="-128"/>
                          <a:ea typeface="HG丸ｺﾞｼｯｸM-PRO" panose="020F0600000000000000" pitchFamily="50" charset="-128"/>
                        </a:rPr>
                        <a:t>    rho</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400" u="none" strike="noStrike">
                          <a:effectLst/>
                          <a:latin typeface="HG丸ｺﾞｼｯｸM-PRO" panose="020F0600000000000000" pitchFamily="50" charset="-128"/>
                          <a:ea typeface="HG丸ｺﾞｼｯｸM-PRO" panose="020F0600000000000000" pitchFamily="50" charset="-128"/>
                        </a:rPr>
                        <a:t>密度</a:t>
                      </a:r>
                      <a:endParaRPr lang="ja-JP" alt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55267485"/>
                  </a:ext>
                </a:extLst>
              </a:tr>
              <a:tr h="291186">
                <a:tc>
                  <a:txBody>
                    <a:bodyPr/>
                    <a:lstStyle/>
                    <a:p>
                      <a:pPr algn="l" fontAlgn="ctr"/>
                      <a:r>
                        <a:rPr lang="en-US" sz="1400" u="none" strike="noStrike">
                          <a:effectLst/>
                          <a:latin typeface="HG丸ｺﾞｼｯｸM-PRO" panose="020F0600000000000000" pitchFamily="50" charset="-128"/>
                          <a:ea typeface="HG丸ｺﾞｼｯｸM-PRO" panose="020F0600000000000000" pitchFamily="50" charset="-128"/>
                        </a:rPr>
                        <a:t>    c</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400" u="none" strike="noStrike">
                          <a:effectLst/>
                          <a:latin typeface="HG丸ｺﾞｼｯｸM-PRO" panose="020F0600000000000000" pitchFamily="50" charset="-128"/>
                          <a:ea typeface="HG丸ｺﾞｼｯｸM-PRO" panose="020F0600000000000000" pitchFamily="50" charset="-128"/>
                        </a:rPr>
                        <a:t>比熱</a:t>
                      </a:r>
                      <a:endParaRPr lang="ja-JP" alt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95521273"/>
                  </a:ext>
                </a:extLst>
              </a:tr>
              <a:tr h="291186">
                <a:tc>
                  <a:txBody>
                    <a:bodyPr/>
                    <a:lstStyle/>
                    <a:p>
                      <a:pPr algn="l" fontAlgn="ctr"/>
                      <a:r>
                        <a:rPr lang="en-US" sz="1400" u="none" strike="noStrike">
                          <a:effectLst/>
                          <a:latin typeface="HG丸ｺﾞｼｯｸM-PRO" panose="020F0600000000000000" pitchFamily="50" charset="-128"/>
                          <a:ea typeface="HG丸ｺﾞｼｯｸM-PRO" panose="020F0600000000000000" pitchFamily="50" charset="-128"/>
                        </a:rPr>
                        <a:t>    sorTabX</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400" u="none" strike="noStrike">
                          <a:effectLst/>
                          <a:latin typeface="HG丸ｺﾞｼｯｸM-PRO" panose="020F0600000000000000" pitchFamily="50" charset="-128"/>
                          <a:ea typeface="HG丸ｺﾞｼｯｸM-PRO" panose="020F0600000000000000" pitchFamily="50" charset="-128"/>
                        </a:rPr>
                        <a:t>相対湿度</a:t>
                      </a:r>
                      <a:endParaRPr lang="ja-JP" alt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58223720"/>
                  </a:ext>
                </a:extLst>
              </a:tr>
              <a:tr h="291186">
                <a:tc>
                  <a:txBody>
                    <a:bodyPr/>
                    <a:lstStyle/>
                    <a:p>
                      <a:pPr algn="l" fontAlgn="ctr"/>
                      <a:r>
                        <a:rPr lang="en-US" sz="1400" u="none" strike="noStrike">
                          <a:effectLst/>
                          <a:latin typeface="HG丸ｺﾞｼｯｸM-PRO" panose="020F0600000000000000" pitchFamily="50" charset="-128"/>
                          <a:ea typeface="HG丸ｺﾞｼｯｸM-PRO" panose="020F0600000000000000" pitchFamily="50" charset="-128"/>
                        </a:rPr>
                        <a:t>    sorTabY</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400" u="none" strike="noStrike">
                          <a:effectLst/>
                          <a:latin typeface="HG丸ｺﾞｼｯｸM-PRO" panose="020F0600000000000000" pitchFamily="50" charset="-128"/>
                          <a:ea typeface="HG丸ｺﾞｼｯｸM-PRO" panose="020F0600000000000000" pitchFamily="50" charset="-128"/>
                        </a:rPr>
                        <a:t>含水率</a:t>
                      </a:r>
                      <a:endParaRPr lang="ja-JP" alt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582236680"/>
                  </a:ext>
                </a:extLst>
              </a:tr>
              <a:tr h="291186">
                <a:tc>
                  <a:txBody>
                    <a:bodyPr/>
                    <a:lstStyle/>
                    <a:p>
                      <a:pPr algn="l" fontAlgn="ctr"/>
                      <a:r>
                        <a:rPr lang="en-US" sz="1400" u="none" strike="noStrike">
                          <a:effectLst/>
                          <a:latin typeface="HG丸ｺﾞｼｯｸM-PRO" panose="020F0600000000000000" pitchFamily="50" charset="-128"/>
                          <a:ea typeface="HG丸ｺﾞｼｯｸM-PRO" panose="020F0600000000000000" pitchFamily="50" charset="-128"/>
                        </a:rPr>
                        <a:t>    myTabX</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400" u="none" strike="noStrike">
                          <a:effectLst/>
                          <a:latin typeface="HG丸ｺﾞｼｯｸM-PRO" panose="020F0600000000000000" pitchFamily="50" charset="-128"/>
                          <a:ea typeface="HG丸ｺﾞｼｯｸM-PRO" panose="020F0600000000000000" pitchFamily="50" charset="-128"/>
                        </a:rPr>
                        <a:t>相対湿度</a:t>
                      </a:r>
                      <a:endParaRPr lang="ja-JP" alt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919270659"/>
                  </a:ext>
                </a:extLst>
              </a:tr>
              <a:tr h="291186">
                <a:tc>
                  <a:txBody>
                    <a:bodyPr/>
                    <a:lstStyle/>
                    <a:p>
                      <a:pPr algn="l" fontAlgn="ctr"/>
                      <a:r>
                        <a:rPr lang="en-US" sz="1400" u="none" strike="noStrike">
                          <a:effectLst/>
                          <a:latin typeface="HG丸ｺﾞｼｯｸM-PRO" panose="020F0600000000000000" pitchFamily="50" charset="-128"/>
                          <a:ea typeface="HG丸ｺﾞｼｯｸM-PRO" panose="020F0600000000000000" pitchFamily="50" charset="-128"/>
                        </a:rPr>
                        <a:t>    myTabY</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400" u="none" strike="noStrike">
                          <a:effectLst/>
                          <a:latin typeface="HG丸ｺﾞｼｯｸM-PRO" panose="020F0600000000000000" pitchFamily="50" charset="-128"/>
                          <a:ea typeface="HG丸ｺﾞｼｯｸM-PRO" panose="020F0600000000000000" pitchFamily="50" charset="-128"/>
                        </a:rPr>
                        <a:t>水蒸気の拡散率</a:t>
                      </a:r>
                      <a:endParaRPr lang="ja-JP" alt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9728935"/>
                  </a:ext>
                </a:extLst>
              </a:tr>
              <a:tr h="291186">
                <a:tc>
                  <a:txBody>
                    <a:bodyPr/>
                    <a:lstStyle/>
                    <a:p>
                      <a:pPr algn="l" fontAlgn="ctr"/>
                      <a:r>
                        <a:rPr lang="en-US" sz="1400" u="none" strike="noStrike">
                          <a:effectLst/>
                          <a:latin typeface="HG丸ｺﾞｼｯｸM-PRO" panose="020F0600000000000000" pitchFamily="50" charset="-128"/>
                          <a:ea typeface="HG丸ｺﾞｼｯｸM-PRO" panose="020F0600000000000000" pitchFamily="50" charset="-128"/>
                        </a:rPr>
                        <a:t>    lambdaTabX</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400" u="none" strike="noStrike">
                          <a:effectLst/>
                          <a:latin typeface="HG丸ｺﾞｼｯｸM-PRO" panose="020F0600000000000000" pitchFamily="50" charset="-128"/>
                          <a:ea typeface="HG丸ｺﾞｼｯｸM-PRO" panose="020F0600000000000000" pitchFamily="50" charset="-128"/>
                        </a:rPr>
                        <a:t>含水率</a:t>
                      </a:r>
                      <a:endParaRPr lang="ja-JP" alt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145343985"/>
                  </a:ext>
                </a:extLst>
              </a:tr>
              <a:tr h="291186">
                <a:tc>
                  <a:txBody>
                    <a:bodyPr/>
                    <a:lstStyle/>
                    <a:p>
                      <a:pPr algn="l" fontAlgn="ctr"/>
                      <a:r>
                        <a:rPr lang="en-US" sz="1400" u="none" strike="noStrike">
                          <a:effectLst/>
                          <a:latin typeface="HG丸ｺﾞｼｯｸM-PRO" panose="020F0600000000000000" pitchFamily="50" charset="-128"/>
                          <a:ea typeface="HG丸ｺﾞｼｯｸM-PRO" panose="020F0600000000000000" pitchFamily="50" charset="-128"/>
                        </a:rPr>
                        <a:t>    lambdaTabY</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400" u="none" strike="noStrike">
                          <a:effectLst/>
                          <a:latin typeface="HG丸ｺﾞｼｯｸM-PRO" panose="020F0600000000000000" pitchFamily="50" charset="-128"/>
                          <a:ea typeface="HG丸ｺﾞｼｯｸM-PRO" panose="020F0600000000000000" pitchFamily="50" charset="-128"/>
                        </a:rPr>
                        <a:t>熱伝導率</a:t>
                      </a:r>
                      <a:endParaRPr lang="ja-JP" alt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607230220"/>
                  </a:ext>
                </a:extLst>
              </a:tr>
              <a:tr h="291186">
                <a:tc>
                  <a:txBody>
                    <a:bodyPr/>
                    <a:lstStyle/>
                    <a:p>
                      <a:pPr algn="l" fontAlgn="ctr"/>
                      <a:r>
                        <a:rPr lang="en-US" sz="1400" u="none" strike="noStrike">
                          <a:effectLst/>
                          <a:latin typeface="HG丸ｺﾞｼｯｸM-PRO" panose="020F0600000000000000" pitchFamily="50" charset="-128"/>
                          <a:ea typeface="HG丸ｺﾞｼｯｸM-PRO" panose="020F0600000000000000" pitchFamily="50" charset="-128"/>
                        </a:rPr>
                        <a:t>    dwwTabX</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400" u="none" strike="noStrike">
                          <a:effectLst/>
                          <a:latin typeface="HG丸ｺﾞｼｯｸM-PRO" panose="020F0600000000000000" pitchFamily="50" charset="-128"/>
                          <a:ea typeface="HG丸ｺﾞｼｯｸM-PRO" panose="020F0600000000000000" pitchFamily="50" charset="-128"/>
                        </a:rPr>
                        <a:t>含水率</a:t>
                      </a:r>
                      <a:endParaRPr lang="ja-JP" alt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715694658"/>
                  </a:ext>
                </a:extLst>
              </a:tr>
              <a:tr h="291186">
                <a:tc>
                  <a:txBody>
                    <a:bodyPr/>
                    <a:lstStyle/>
                    <a:p>
                      <a:pPr algn="l" fontAlgn="ctr"/>
                      <a:r>
                        <a:rPr lang="en-US" sz="1400" u="none" strike="noStrike">
                          <a:effectLst/>
                          <a:latin typeface="HG丸ｺﾞｼｯｸM-PRO" panose="020F0600000000000000" pitchFamily="50" charset="-128"/>
                          <a:ea typeface="HG丸ｺﾞｼｯｸM-PRO" panose="020F0600000000000000" pitchFamily="50" charset="-128"/>
                        </a:rPr>
                        <a:t>    dwwTabY</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400" u="none" strike="noStrike">
                          <a:effectLst/>
                          <a:latin typeface="HG丸ｺﾞｼｯｸM-PRO" panose="020F0600000000000000" pitchFamily="50" charset="-128"/>
                          <a:ea typeface="HG丸ｺﾞｼｯｸM-PRO" panose="020F0600000000000000" pitchFamily="50" charset="-128"/>
                        </a:rPr>
                        <a:t>液水の再配分による拡散率</a:t>
                      </a:r>
                      <a:endParaRPr lang="ja-JP" alt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187227012"/>
                  </a:ext>
                </a:extLst>
              </a:tr>
              <a:tr h="291186">
                <a:tc>
                  <a:txBody>
                    <a:bodyPr/>
                    <a:lstStyle/>
                    <a:p>
                      <a:pPr algn="l" fontAlgn="ctr"/>
                      <a:r>
                        <a:rPr lang="en-US" sz="1400" u="none" strike="noStrike">
                          <a:effectLst/>
                          <a:latin typeface="HG丸ｺﾞｼｯｸM-PRO" panose="020F0600000000000000" pitchFamily="50" charset="-128"/>
                          <a:ea typeface="HG丸ｺﾞｼｯｸM-PRO" panose="020F0600000000000000" pitchFamily="50" charset="-128"/>
                        </a:rPr>
                        <a:t>    dwsTabX</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400" u="none" strike="noStrike">
                          <a:effectLst/>
                          <a:latin typeface="HG丸ｺﾞｼｯｸM-PRO" panose="020F0600000000000000" pitchFamily="50" charset="-128"/>
                          <a:ea typeface="HG丸ｺﾞｼｯｸM-PRO" panose="020F0600000000000000" pitchFamily="50" charset="-128"/>
                        </a:rPr>
                        <a:t>含水率</a:t>
                      </a:r>
                      <a:endParaRPr lang="ja-JP" alt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52528326"/>
                  </a:ext>
                </a:extLst>
              </a:tr>
              <a:tr h="291186">
                <a:tc>
                  <a:txBody>
                    <a:bodyPr/>
                    <a:lstStyle/>
                    <a:p>
                      <a:pPr algn="l" fontAlgn="ctr"/>
                      <a:r>
                        <a:rPr lang="en-US" sz="1400" u="none" strike="noStrike">
                          <a:effectLst/>
                          <a:latin typeface="HG丸ｺﾞｼｯｸM-PRO" panose="020F0600000000000000" pitchFamily="50" charset="-128"/>
                          <a:ea typeface="HG丸ｺﾞｼｯｸM-PRO" panose="020F0600000000000000" pitchFamily="50" charset="-128"/>
                        </a:rPr>
                        <a:t>    dwsTabY</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400" u="none" strike="noStrike">
                          <a:effectLst/>
                          <a:latin typeface="HG丸ｺﾞｼｯｸM-PRO" panose="020F0600000000000000" pitchFamily="50" charset="-128"/>
                          <a:ea typeface="HG丸ｺﾞｼｯｸM-PRO" panose="020F0600000000000000" pitchFamily="50" charset="-128"/>
                        </a:rPr>
                        <a:t>液水の吸引による拡散率</a:t>
                      </a:r>
                      <a:endParaRPr lang="ja-JP" alt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587820726"/>
                  </a:ext>
                </a:extLst>
              </a:tr>
              <a:tr h="291186">
                <a:tc>
                  <a:txBody>
                    <a:bodyPr/>
                    <a:lstStyle/>
                    <a:p>
                      <a:pPr algn="l" fontAlgn="ctr"/>
                      <a:r>
                        <a:rPr lang="en-US" sz="1400" u="none" strike="noStrike" dirty="0">
                          <a:effectLst/>
                          <a:latin typeface="HG丸ｺﾞｼｯｸM-PRO" panose="020F0600000000000000" pitchFamily="50" charset="-128"/>
                          <a:ea typeface="HG丸ｺﾞｼｯｸM-PRO" panose="020F0600000000000000" pitchFamily="50" charset="-128"/>
                        </a:rPr>
                        <a:t>    </a:t>
                      </a:r>
                      <a:r>
                        <a:rPr lang="en-US" sz="1400" u="none" strike="noStrike" dirty="0" err="1">
                          <a:effectLst/>
                          <a:latin typeface="HG丸ｺﾞｼｯｸM-PRO" panose="020F0600000000000000" pitchFamily="50" charset="-128"/>
                          <a:ea typeface="HG丸ｺﾞｼｯｸM-PRO" panose="020F0600000000000000" pitchFamily="50" charset="-128"/>
                        </a:rPr>
                        <a:t>lambdaDry</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tc>
                  <a:txBody>
                    <a:bodyPr/>
                    <a:lstStyle/>
                    <a:p>
                      <a:pPr algn="l" fontAlgn="ctr"/>
                      <a:r>
                        <a:rPr lang="zh-TW" altLang="en-US" sz="1400" u="none" strike="noStrike">
                          <a:effectLst/>
                          <a:latin typeface="HG丸ｺﾞｼｯｸM-PRO" panose="020F0600000000000000" pitchFamily="50" charset="-128"/>
                          <a:ea typeface="HG丸ｺﾞｼｯｸM-PRO" panose="020F0600000000000000" pitchFamily="50" charset="-128"/>
                        </a:rPr>
                        <a:t>乾燥時熱伝導率</a:t>
                      </a:r>
                      <a:endParaRPr lang="zh-TW" alt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020925635"/>
                  </a:ext>
                </a:extLst>
              </a:tr>
              <a:tr h="291186">
                <a:tc>
                  <a:txBody>
                    <a:bodyPr/>
                    <a:lstStyle/>
                    <a:p>
                      <a:pPr algn="l" fontAlgn="ctr"/>
                      <a:r>
                        <a:rPr lang="en-US" sz="1400" u="none" strike="noStrike">
                          <a:effectLst/>
                          <a:latin typeface="HG丸ｺﾞｼｯｸM-PRO" panose="020F0600000000000000" pitchFamily="50" charset="-128"/>
                          <a:ea typeface="HG丸ｺﾞｼｯｸM-PRO" panose="020F0600000000000000" pitchFamily="50" charset="-128"/>
                        </a:rPr>
                        <a:t>    w80</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400" u="none" strike="noStrike">
                          <a:effectLst/>
                          <a:latin typeface="HG丸ｺﾞｼｯｸM-PRO" panose="020F0600000000000000" pitchFamily="50" charset="-128"/>
                          <a:ea typeface="HG丸ｺﾞｼｯｸM-PRO" panose="020F0600000000000000" pitchFamily="50" charset="-128"/>
                        </a:rPr>
                        <a:t>相対湿度</a:t>
                      </a:r>
                      <a:r>
                        <a:rPr lang="en-US" altLang="ja-JP" sz="1400" u="none" strike="noStrike">
                          <a:effectLst/>
                          <a:latin typeface="HG丸ｺﾞｼｯｸM-PRO" panose="020F0600000000000000" pitchFamily="50" charset="-128"/>
                          <a:ea typeface="HG丸ｺﾞｼｯｸM-PRO" panose="020F0600000000000000" pitchFamily="50" charset="-128"/>
                        </a:rPr>
                        <a:t>80%</a:t>
                      </a:r>
                      <a:r>
                        <a:rPr lang="ja-JP" altLang="en-US" sz="1400" u="none" strike="noStrike">
                          <a:effectLst/>
                          <a:latin typeface="HG丸ｺﾞｼｯｸM-PRO" panose="020F0600000000000000" pitchFamily="50" charset="-128"/>
                          <a:ea typeface="HG丸ｺﾞｼｯｸM-PRO" panose="020F0600000000000000" pitchFamily="50" charset="-128"/>
                        </a:rPr>
                        <a:t>の含水率</a:t>
                      </a:r>
                      <a:endParaRPr lang="ja-JP" alt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54328751"/>
                  </a:ext>
                </a:extLst>
              </a:tr>
              <a:tr h="291186">
                <a:tc>
                  <a:txBody>
                    <a:bodyPr/>
                    <a:lstStyle/>
                    <a:p>
                      <a:pPr algn="l" fontAlgn="ctr"/>
                      <a:r>
                        <a:rPr lang="en-US" sz="1400" u="none" strike="noStrike">
                          <a:effectLst/>
                          <a:latin typeface="HG丸ｺﾞｼｯｸM-PRO" panose="020F0600000000000000" pitchFamily="50" charset="-128"/>
                          <a:ea typeface="HG丸ｺﾞｼｯｸM-PRO" panose="020F0600000000000000" pitchFamily="50" charset="-128"/>
                        </a:rPr>
                        <a:t>    w95</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400" u="none" strike="noStrike">
                          <a:effectLst/>
                          <a:latin typeface="HG丸ｺﾞｼｯｸM-PRO" panose="020F0600000000000000" pitchFamily="50" charset="-128"/>
                          <a:ea typeface="HG丸ｺﾞｼｯｸM-PRO" panose="020F0600000000000000" pitchFamily="50" charset="-128"/>
                        </a:rPr>
                        <a:t>相対湿度</a:t>
                      </a:r>
                      <a:r>
                        <a:rPr lang="en-US" altLang="ja-JP" sz="1400" u="none" strike="noStrike">
                          <a:effectLst/>
                          <a:latin typeface="HG丸ｺﾞｼｯｸM-PRO" panose="020F0600000000000000" pitchFamily="50" charset="-128"/>
                          <a:ea typeface="HG丸ｺﾞｼｯｸM-PRO" panose="020F0600000000000000" pitchFamily="50" charset="-128"/>
                        </a:rPr>
                        <a:t>95%</a:t>
                      </a:r>
                      <a:r>
                        <a:rPr lang="ja-JP" altLang="en-US" sz="1400" u="none" strike="noStrike">
                          <a:effectLst/>
                          <a:latin typeface="HG丸ｺﾞｼｯｸM-PRO" panose="020F0600000000000000" pitchFamily="50" charset="-128"/>
                          <a:ea typeface="HG丸ｺﾞｼｯｸM-PRO" panose="020F0600000000000000" pitchFamily="50" charset="-128"/>
                        </a:rPr>
                        <a:t>の含水率</a:t>
                      </a:r>
                      <a:endParaRPr lang="ja-JP" alt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37693345"/>
                  </a:ext>
                </a:extLst>
              </a:tr>
              <a:tr h="291186">
                <a:tc>
                  <a:txBody>
                    <a:bodyPr/>
                    <a:lstStyle/>
                    <a:p>
                      <a:pPr algn="l" fontAlgn="ctr"/>
                      <a:r>
                        <a:rPr lang="en-US" sz="1400" u="none" strike="noStrike">
                          <a:effectLst/>
                          <a:latin typeface="HG丸ｺﾞｼｯｸM-PRO" panose="020F0600000000000000" pitchFamily="50" charset="-128"/>
                          <a:ea typeface="HG丸ｺﾞｼｯｸM-PRO" panose="020F0600000000000000" pitchFamily="50" charset="-128"/>
                        </a:rPr>
                        <a:t>    wF</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400" u="none" strike="noStrike">
                          <a:effectLst/>
                          <a:latin typeface="HG丸ｺﾞｼｯｸM-PRO" panose="020F0600000000000000" pitchFamily="50" charset="-128"/>
                          <a:ea typeface="HG丸ｺﾞｼｯｸM-PRO" panose="020F0600000000000000" pitchFamily="50" charset="-128"/>
                        </a:rPr>
                        <a:t>飽和時の含水率？</a:t>
                      </a:r>
                      <a:endParaRPr lang="ja-JP" alt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477395294"/>
                  </a:ext>
                </a:extLst>
              </a:tr>
              <a:tr h="291186">
                <a:tc>
                  <a:txBody>
                    <a:bodyPr/>
                    <a:lstStyle/>
                    <a:p>
                      <a:pPr algn="l" fontAlgn="ctr"/>
                      <a:r>
                        <a:rPr lang="en-US" sz="1400" u="none" strike="noStrike">
                          <a:effectLst/>
                          <a:latin typeface="HG丸ｺﾞｼｯｸM-PRO" panose="020F0600000000000000" pitchFamily="50" charset="-128"/>
                          <a:ea typeface="HG丸ｺﾞｼｯｸM-PRO" panose="020F0600000000000000" pitchFamily="50" charset="-128"/>
                        </a:rPr>
                        <a:t>    porosity</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400" u="none" strike="noStrike">
                          <a:effectLst/>
                          <a:latin typeface="HG丸ｺﾞｼｯｸM-PRO" panose="020F0600000000000000" pitchFamily="50" charset="-128"/>
                          <a:ea typeface="HG丸ｺﾞｼｯｸM-PRO" panose="020F0600000000000000" pitchFamily="50" charset="-128"/>
                        </a:rPr>
                        <a:t>空隙率</a:t>
                      </a:r>
                      <a:endParaRPr lang="ja-JP" alt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300818861"/>
                  </a:ext>
                </a:extLst>
              </a:tr>
              <a:tr h="291186">
                <a:tc>
                  <a:txBody>
                    <a:bodyPr/>
                    <a:lstStyle/>
                    <a:p>
                      <a:pPr algn="l" fontAlgn="ctr"/>
                      <a:r>
                        <a:rPr lang="en-US" sz="1400" u="none" strike="noStrike">
                          <a:effectLst/>
                          <a:latin typeface="HG丸ｺﾞｼｯｸM-PRO" panose="020F0600000000000000" pitchFamily="50" charset="-128"/>
                          <a:ea typeface="HG丸ｺﾞｼｯｸM-PRO" panose="020F0600000000000000" pitchFamily="50" charset="-128"/>
                        </a:rPr>
                        <a:t>    A</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400" u="none" strike="noStrike">
                          <a:effectLst/>
                          <a:latin typeface="HG丸ｺﾞｼｯｸM-PRO" panose="020F0600000000000000" pitchFamily="50" charset="-128"/>
                          <a:ea typeface="HG丸ｺﾞｼｯｸM-PRO" panose="020F0600000000000000" pitchFamily="50" charset="-128"/>
                        </a:rPr>
                        <a:t>水分吸収係数？</a:t>
                      </a:r>
                      <a:endParaRPr lang="ja-JP" alt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10468022"/>
                  </a:ext>
                </a:extLst>
              </a:tr>
              <a:tr h="291186">
                <a:tc>
                  <a:txBody>
                    <a:bodyPr/>
                    <a:lstStyle/>
                    <a:p>
                      <a:pPr algn="l" fontAlgn="ctr"/>
                      <a:r>
                        <a:rPr lang="en-US" sz="1400" u="none" strike="noStrike">
                          <a:effectLst/>
                          <a:latin typeface="HG丸ｺﾞｼｯｸM-PRO" panose="020F0600000000000000" pitchFamily="50" charset="-128"/>
                          <a:ea typeface="HG丸ｺﾞｼｯｸM-PRO" panose="020F0600000000000000" pitchFamily="50" charset="-128"/>
                        </a:rPr>
                        <a:t>    myDry</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400" u="none" strike="noStrike">
                          <a:effectLst/>
                          <a:latin typeface="HG丸ｺﾞｼｯｸM-PRO" panose="020F0600000000000000" pitchFamily="50" charset="-128"/>
                          <a:ea typeface="HG丸ｺﾞｼｯｸM-PRO" panose="020F0600000000000000" pitchFamily="50" charset="-128"/>
                        </a:rPr>
                        <a:t>乾燥時の水蒸気拡散抵抗の係数</a:t>
                      </a:r>
                      <a:endParaRPr lang="ja-JP" alt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68242447"/>
                  </a:ext>
                </a:extLst>
              </a:tr>
              <a:tr h="291186">
                <a:tc>
                  <a:txBody>
                    <a:bodyPr/>
                    <a:lstStyle/>
                    <a:p>
                      <a:pPr algn="l" fontAlgn="ctr"/>
                      <a:r>
                        <a:rPr lang="en-US" sz="1400" u="none" strike="noStrike">
                          <a:effectLst/>
                          <a:latin typeface="HG丸ｺﾞｼｯｸM-PRO" panose="020F0600000000000000" pitchFamily="50" charset="-128"/>
                          <a:ea typeface="HG丸ｺﾞｼｯｸM-PRO" panose="020F0600000000000000" pitchFamily="50" charset="-128"/>
                        </a:rPr>
                        <a:t>    myMoistF</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400" u="none" strike="noStrike">
                          <a:effectLst/>
                          <a:latin typeface="HG丸ｺﾞｼｯｸM-PRO" panose="020F0600000000000000" pitchFamily="50" charset="-128"/>
                          <a:ea typeface="HG丸ｺﾞｼｯｸM-PRO" panose="020F0600000000000000" pitchFamily="50" charset="-128"/>
                        </a:rPr>
                        <a:t>湿潤時の仮の水蒸気拡散抵抗の係数</a:t>
                      </a:r>
                      <a:endParaRPr lang="ja-JP" alt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162394602"/>
                  </a:ext>
                </a:extLst>
              </a:tr>
              <a:tr h="291186">
                <a:tc>
                  <a:txBody>
                    <a:bodyPr/>
                    <a:lstStyle/>
                    <a:p>
                      <a:pPr algn="l" fontAlgn="ctr"/>
                      <a:r>
                        <a:rPr lang="en-US" sz="1400" u="none" strike="noStrike">
                          <a:effectLst/>
                          <a:latin typeface="HG丸ｺﾞｼｯｸM-PRO" panose="020F0600000000000000" pitchFamily="50" charset="-128"/>
                          <a:ea typeface="HG丸ｺﾞｼｯｸM-PRO" panose="020F0600000000000000" pitchFamily="50" charset="-128"/>
                        </a:rPr>
                        <a:t>    moistSup</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400" u="none" strike="noStrike" dirty="0">
                          <a:effectLst/>
                          <a:latin typeface="HG丸ｺﾞｼｯｸM-PRO" panose="020F0600000000000000" pitchFamily="50" charset="-128"/>
                          <a:ea typeface="HG丸ｺﾞｼｯｸM-PRO" panose="020F0600000000000000" pitchFamily="50" charset="-128"/>
                        </a:rPr>
                        <a:t>水分による熱伝導率の増分</a:t>
                      </a:r>
                      <a:endPar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088857404"/>
                  </a:ext>
                </a:extLst>
              </a:tr>
            </a:tbl>
          </a:graphicData>
        </a:graphic>
      </p:graphicFrame>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6</a:t>
            </a:fld>
            <a:endParaRPr kumimoji="1" lang="ja-JP" altLang="en-US"/>
          </a:p>
        </p:txBody>
      </p:sp>
      <p:pic>
        <p:nvPicPr>
          <p:cNvPr id="6" name="図 5">
            <a:extLst>
              <a:ext uri="{FF2B5EF4-FFF2-40B4-BE49-F238E27FC236}">
                <a16:creationId xmlns:a16="http://schemas.microsoft.com/office/drawing/2014/main" id="{F87E8982-A9B9-48BA-A024-C6F96409021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47728" y="2658794"/>
            <a:ext cx="2559835" cy="3478096"/>
          </a:xfrm>
          <a:prstGeom prst="rect">
            <a:avLst/>
          </a:prstGeom>
        </p:spPr>
      </p:pic>
      <p:pic>
        <p:nvPicPr>
          <p:cNvPr id="7" name="図 6">
            <a:extLst>
              <a:ext uri="{FF2B5EF4-FFF2-40B4-BE49-F238E27FC236}">
                <a16:creationId xmlns:a16="http://schemas.microsoft.com/office/drawing/2014/main" id="{2075762C-B1B5-44D1-9A11-53AA00645E0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445350" y="2854924"/>
            <a:ext cx="2247286" cy="3302971"/>
          </a:xfrm>
          <a:prstGeom prst="rect">
            <a:avLst/>
          </a:prstGeom>
        </p:spPr>
      </p:pic>
      <p:sp>
        <p:nvSpPr>
          <p:cNvPr id="8" name="テキスト ボックス 7">
            <a:extLst>
              <a:ext uri="{FF2B5EF4-FFF2-40B4-BE49-F238E27FC236}">
                <a16:creationId xmlns:a16="http://schemas.microsoft.com/office/drawing/2014/main" id="{EADDDAA5-B5C7-4FDE-BCE3-E01E1934356E}"/>
              </a:ext>
            </a:extLst>
          </p:cNvPr>
          <p:cNvSpPr txBox="1"/>
          <p:nvPr/>
        </p:nvSpPr>
        <p:spPr>
          <a:xfrm>
            <a:off x="588736" y="6201015"/>
            <a:ext cx="5095130" cy="646331"/>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MASEA</a:t>
            </a:r>
            <a:r>
              <a:rPr lang="ja-JP" altLang="en-US" dirty="0">
                <a:latin typeface="HG丸ｺﾞｼｯｸM-PRO" panose="020F0600000000000000" pitchFamily="50" charset="-128"/>
                <a:ea typeface="HG丸ｺﾞｼｯｸM-PRO" panose="020F0600000000000000" pitchFamily="50" charset="-128"/>
              </a:rPr>
              <a:t>はドイツの建材データベース</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https://www.masea-ensan.de/</a:t>
            </a:r>
          </a:p>
        </p:txBody>
      </p:sp>
      <p:sp>
        <p:nvSpPr>
          <p:cNvPr id="14" name="テキスト ボックス 13">
            <a:extLst>
              <a:ext uri="{FF2B5EF4-FFF2-40B4-BE49-F238E27FC236}">
                <a16:creationId xmlns:a16="http://schemas.microsoft.com/office/drawing/2014/main" id="{EADDDAA5-B5C7-4FDE-BCE3-E01E1934356E}"/>
              </a:ext>
            </a:extLst>
          </p:cNvPr>
          <p:cNvSpPr txBox="1"/>
          <p:nvPr/>
        </p:nvSpPr>
        <p:spPr>
          <a:xfrm>
            <a:off x="347729" y="877961"/>
            <a:ext cx="5884259" cy="2031325"/>
          </a:xfrm>
          <a:prstGeom prst="rect">
            <a:avLst/>
          </a:prstGeom>
          <a:noFill/>
        </p:spPr>
        <p:txBody>
          <a:bodyPr wrap="square" rtlCol="0">
            <a:spAutoFit/>
          </a:bodyPr>
          <a:lstStyle/>
          <a:p>
            <a:r>
              <a:rPr lang="en-US" altLang="ja-JP" dirty="0" err="1">
                <a:latin typeface="HG丸ｺﾞｼｯｸM-PRO" panose="020F0600000000000000" pitchFamily="50" charset="-128"/>
                <a:ea typeface="HG丸ｺﾞｼｯｸM-PRO" panose="020F0600000000000000" pitchFamily="50" charset="-128"/>
              </a:rPr>
              <a:t>BuildingSystems.HAM.Data.MaterialProperties.HygroThermal</a:t>
            </a:r>
            <a:r>
              <a:rPr lang="ja-JP" altLang="en-US" dirty="0">
                <a:latin typeface="HG丸ｺﾞｼｯｸM-PRO" panose="020F0600000000000000" pitchFamily="50" charset="-128"/>
                <a:ea typeface="HG丸ｺﾞｼｯｸM-PRO" panose="020F0600000000000000" pitchFamily="50" charset="-128"/>
              </a:rPr>
              <a:t>　に物性値レコードがまとまっている。ドイツ語名と英語名でグループ分けしている。全て</a:t>
            </a:r>
            <a:r>
              <a:rPr lang="en-US" altLang="ja-JP" dirty="0">
                <a:latin typeface="HG丸ｺﾞｼｯｸM-PRO" panose="020F0600000000000000" pitchFamily="50" charset="-128"/>
                <a:ea typeface="HG丸ｺﾞｼｯｸM-PRO" panose="020F0600000000000000" pitchFamily="50" charset="-128"/>
              </a:rPr>
              <a:t>BuildingSystems.HAM.Data.MaterialProperties.BaseClasses.MaterialHygroThermalGeneral</a:t>
            </a:r>
          </a:p>
          <a:p>
            <a:r>
              <a:rPr lang="ja-JP" altLang="en-US" dirty="0">
                <a:latin typeface="HG丸ｺﾞｼｯｸM-PRO" panose="020F0600000000000000" pitchFamily="50" charset="-128"/>
                <a:ea typeface="HG丸ｺﾞｼｯｸM-PRO" panose="020F0600000000000000" pitchFamily="50" charset="-128"/>
              </a:rPr>
              <a:t>のパラメータに値を入れたものになっている。</a:t>
            </a:r>
            <a:endParaRPr lang="en-US" altLang="ja-JP" dirty="0">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p:txBody>
      </p:sp>
      <p:sp>
        <p:nvSpPr>
          <p:cNvPr id="15" name="テキスト ボックス 14">
            <a:extLst>
              <a:ext uri="{FF2B5EF4-FFF2-40B4-BE49-F238E27FC236}">
                <a16:creationId xmlns:a16="http://schemas.microsoft.com/office/drawing/2014/main" id="{4FE0810C-7564-4301-BC86-F9B55B7399B6}"/>
              </a:ext>
            </a:extLst>
          </p:cNvPr>
          <p:cNvSpPr txBox="1"/>
          <p:nvPr/>
        </p:nvSpPr>
        <p:spPr>
          <a:xfrm>
            <a:off x="347729" y="311596"/>
            <a:ext cx="4195242" cy="461665"/>
          </a:xfrm>
          <a:prstGeom prst="rect">
            <a:avLst/>
          </a:prstGeom>
          <a:noFill/>
        </p:spPr>
        <p:txBody>
          <a:bodyPr wrap="square" rtlCol="0">
            <a:spAutoFit/>
          </a:bodyPr>
          <a:lstStyle/>
          <a:p>
            <a:r>
              <a:rPr lang="ja-JP" altLang="en-US" sz="2400" dirty="0">
                <a:latin typeface="HG丸ｺﾞｼｯｸM-PRO" panose="020F0600000000000000" pitchFamily="50" charset="-128"/>
                <a:ea typeface="HG丸ｺﾞｼｯｸM-PRO" panose="020F0600000000000000" pitchFamily="50" charset="-128"/>
              </a:rPr>
              <a:t>物性値パッケージ</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11" name="テキスト ボックス 10">
            <a:extLst>
              <a:ext uri="{FF2B5EF4-FFF2-40B4-BE49-F238E27FC236}">
                <a16:creationId xmlns:a16="http://schemas.microsoft.com/office/drawing/2014/main" id="{607191C4-C4A1-429C-AFE9-3D9120DD4781}"/>
              </a:ext>
            </a:extLst>
          </p:cNvPr>
          <p:cNvSpPr txBox="1"/>
          <p:nvPr/>
        </p:nvSpPr>
        <p:spPr>
          <a:xfrm>
            <a:off x="9237377" y="1247292"/>
            <a:ext cx="2743200" cy="646331"/>
          </a:xfrm>
          <a:prstGeom prst="rect">
            <a:avLst/>
          </a:prstGeom>
          <a:solidFill>
            <a:schemeClr val="bg1"/>
          </a:solidFill>
          <a:ln>
            <a:solidFill>
              <a:schemeClr val="tx1"/>
            </a:solidFill>
          </a:ln>
        </p:spPr>
        <p:txBody>
          <a:bodyPr wrap="square" rtlCol="0">
            <a:spAutoFit/>
          </a:bodyPr>
          <a:lstStyle/>
          <a:p>
            <a:r>
              <a:rPr lang="en-US" altLang="ja-JP" dirty="0" err="1">
                <a:latin typeface="HG丸ｺﾞｼｯｸM-PRO" panose="020F0600000000000000" pitchFamily="50" charset="-128"/>
                <a:ea typeface="HG丸ｺﾞｼｯｸM-PRO" panose="020F0600000000000000" pitchFamily="50" charset="-128"/>
              </a:rPr>
              <a:t>TabX</a:t>
            </a:r>
            <a:r>
              <a:rPr lang="ja-JP" altLang="en-US" dirty="0" err="1">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TabY</a:t>
            </a:r>
            <a:r>
              <a:rPr lang="ja-JP" altLang="en-US" dirty="0">
                <a:latin typeface="HG丸ｺﾞｼｯｸM-PRO" panose="020F0600000000000000" pitchFamily="50" charset="-128"/>
                <a:ea typeface="HG丸ｺﾞｼｯｸM-PRO" panose="020F0600000000000000" pitchFamily="50" charset="-128"/>
              </a:rPr>
              <a:t>は配列</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含水率の単位は</a:t>
            </a:r>
            <a:r>
              <a:rPr lang="en-US" altLang="ja-JP" dirty="0">
                <a:latin typeface="HG丸ｺﾞｼｯｸM-PRO" panose="020F0600000000000000" pitchFamily="50" charset="-128"/>
                <a:ea typeface="HG丸ｺﾞｼｯｸM-PRO" panose="020F0600000000000000" pitchFamily="50" charset="-128"/>
              </a:rPr>
              <a:t>kg/m3</a:t>
            </a:r>
            <a:endParaRPr lang="ja-JP" altLang="en-US"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529150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7</a:t>
            </a:fld>
            <a:endParaRPr kumimoji="1" lang="ja-JP" altLang="en-US"/>
          </a:p>
        </p:txBody>
      </p:sp>
      <p:sp>
        <p:nvSpPr>
          <p:cNvPr id="5" name="テキスト ボックス 4">
            <a:extLst>
              <a:ext uri="{FF2B5EF4-FFF2-40B4-BE49-F238E27FC236}">
                <a16:creationId xmlns:a16="http://schemas.microsoft.com/office/drawing/2014/main" id="{4FE0810C-7564-4301-BC86-F9B55B7399B6}"/>
              </a:ext>
            </a:extLst>
          </p:cNvPr>
          <p:cNvSpPr txBox="1"/>
          <p:nvPr/>
        </p:nvSpPr>
        <p:spPr>
          <a:xfrm>
            <a:off x="347729" y="311596"/>
            <a:ext cx="8951984" cy="461665"/>
          </a:xfrm>
          <a:prstGeom prst="rect">
            <a:avLst/>
          </a:prstGeom>
          <a:noFill/>
        </p:spPr>
        <p:txBody>
          <a:bodyPr wrap="square" rtlCol="0">
            <a:spAutoFit/>
          </a:bodyPr>
          <a:lstStyle/>
          <a:p>
            <a:r>
              <a:rPr lang="ja-JP" altLang="en-US" sz="2400" dirty="0">
                <a:latin typeface="HG丸ｺﾞｼｯｸM-PRO" panose="020F0600000000000000" pitchFamily="50" charset="-128"/>
                <a:ea typeface="HG丸ｺﾞｼｯｸM-PRO" panose="020F0600000000000000" pitchFamily="50" charset="-128"/>
              </a:rPr>
              <a:t>サンプルの実行</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6" name="テキスト ボックス 5">
            <a:extLst>
              <a:ext uri="{FF2B5EF4-FFF2-40B4-BE49-F238E27FC236}">
                <a16:creationId xmlns:a16="http://schemas.microsoft.com/office/drawing/2014/main" id="{EADDDAA5-B5C7-4FDE-BCE3-E01E1934356E}"/>
              </a:ext>
            </a:extLst>
          </p:cNvPr>
          <p:cNvSpPr txBox="1"/>
          <p:nvPr/>
        </p:nvSpPr>
        <p:spPr>
          <a:xfrm>
            <a:off x="347729" y="877962"/>
            <a:ext cx="11695184" cy="646331"/>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サンプルは</a:t>
            </a:r>
            <a:r>
              <a:rPr lang="en-US" altLang="ja-JP" dirty="0">
                <a:latin typeface="HG丸ｺﾞｼｯｸM-PRO" panose="020F0600000000000000" pitchFamily="50" charset="-128"/>
                <a:ea typeface="HG丸ｺﾞｼｯｸM-PRO" panose="020F0600000000000000" pitchFamily="50" charset="-128"/>
              </a:rPr>
              <a:t>1</a:t>
            </a:r>
            <a:r>
              <a:rPr lang="ja-JP" altLang="en-US" dirty="0">
                <a:latin typeface="HG丸ｺﾞｼｯｸM-PRO" panose="020F0600000000000000" pitchFamily="50" charset="-128"/>
                <a:ea typeface="HG丸ｺﾞｼｯｸM-PRO" panose="020F0600000000000000" pitchFamily="50" charset="-128"/>
              </a:rPr>
              <a:t>次元のものと</a:t>
            </a:r>
            <a:r>
              <a:rPr lang="en-US" altLang="ja-JP" dirty="0">
                <a:latin typeface="HG丸ｺﾞｼｯｸM-PRO" panose="020F0600000000000000" pitchFamily="50" charset="-128"/>
                <a:ea typeface="HG丸ｺﾞｼｯｸM-PRO" panose="020F0600000000000000" pitchFamily="50" charset="-128"/>
              </a:rPr>
              <a:t>3</a:t>
            </a:r>
            <a:r>
              <a:rPr lang="ja-JP" altLang="en-US" dirty="0">
                <a:latin typeface="HG丸ｺﾞｼｯｸM-PRO" panose="020F0600000000000000" pitchFamily="50" charset="-128"/>
                <a:ea typeface="HG丸ｺﾞｼｯｸM-PRO" panose="020F0600000000000000" pitchFamily="50" charset="-128"/>
              </a:rPr>
              <a:t>次元のものがあるので</a:t>
            </a:r>
            <a:r>
              <a:rPr lang="en-US" altLang="ja-JP" dirty="0">
                <a:latin typeface="HG丸ｺﾞｼｯｸM-PRO" panose="020F0600000000000000" pitchFamily="50" charset="-128"/>
                <a:ea typeface="HG丸ｺﾞｼｯｸM-PRO" panose="020F0600000000000000" pitchFamily="50" charset="-128"/>
              </a:rPr>
              <a:t>1</a:t>
            </a:r>
            <a:r>
              <a:rPr lang="ja-JP" altLang="en-US" dirty="0">
                <a:latin typeface="HG丸ｺﾞｼｯｸM-PRO" panose="020F0600000000000000" pitchFamily="50" charset="-128"/>
                <a:ea typeface="HG丸ｺﾞｼｯｸM-PRO" panose="020F0600000000000000" pitchFamily="50" charset="-128"/>
              </a:rPr>
              <a:t>次元のものを使ってみる。</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BuildingSystems.HAM.HeatAndMoistureTransport.Examples.HeatAndMoistureTransport1DNodes</a:t>
            </a:r>
          </a:p>
        </p:txBody>
      </p:sp>
      <p:sp>
        <p:nvSpPr>
          <p:cNvPr id="8" name="テキスト ボックス 7">
            <a:extLst>
              <a:ext uri="{FF2B5EF4-FFF2-40B4-BE49-F238E27FC236}">
                <a16:creationId xmlns:a16="http://schemas.microsoft.com/office/drawing/2014/main" id="{EADDDAA5-B5C7-4FDE-BCE3-E01E1934356E}"/>
              </a:ext>
            </a:extLst>
          </p:cNvPr>
          <p:cNvSpPr txBox="1"/>
          <p:nvPr/>
        </p:nvSpPr>
        <p:spPr>
          <a:xfrm>
            <a:off x="347729" y="1914993"/>
            <a:ext cx="1945528"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モデルの構成</a:t>
            </a:r>
            <a:endParaRPr lang="en-US" altLang="ja-JP" dirty="0">
              <a:latin typeface="HG丸ｺﾞｼｯｸM-PRO" panose="020F0600000000000000" pitchFamily="50" charset="-128"/>
              <a:ea typeface="HG丸ｺﾞｼｯｸM-PRO" panose="020F0600000000000000" pitchFamily="50" charset="-128"/>
            </a:endParaRPr>
          </a:p>
        </p:txBody>
      </p:sp>
      <p:pic>
        <p:nvPicPr>
          <p:cNvPr id="3" name="図 2">
            <a:extLst>
              <a:ext uri="{FF2B5EF4-FFF2-40B4-BE49-F238E27FC236}">
                <a16:creationId xmlns:a16="http://schemas.microsoft.com/office/drawing/2014/main" id="{85F52DAA-72A0-458F-8C6C-403C05D14109}"/>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18148" y="2284325"/>
            <a:ext cx="5900133" cy="2656643"/>
          </a:xfrm>
          <a:prstGeom prst="rect">
            <a:avLst/>
          </a:prstGeom>
        </p:spPr>
      </p:pic>
      <p:sp>
        <p:nvSpPr>
          <p:cNvPr id="7" name="テキスト ボックス 6">
            <a:extLst>
              <a:ext uri="{FF2B5EF4-FFF2-40B4-BE49-F238E27FC236}">
                <a16:creationId xmlns:a16="http://schemas.microsoft.com/office/drawing/2014/main" id="{35666CA9-CB28-4C15-80D0-1931115EE7EE}"/>
              </a:ext>
            </a:extLst>
          </p:cNvPr>
          <p:cNvSpPr txBox="1"/>
          <p:nvPr/>
        </p:nvSpPr>
        <p:spPr>
          <a:xfrm>
            <a:off x="347729" y="5125634"/>
            <a:ext cx="1945528"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境界条件</a:t>
            </a:r>
            <a:endParaRPr lang="en-US" altLang="ja-JP" dirty="0">
              <a:latin typeface="HG丸ｺﾞｼｯｸM-PRO" panose="020F0600000000000000" pitchFamily="50" charset="-128"/>
              <a:ea typeface="HG丸ｺﾞｼｯｸM-PRO" panose="020F0600000000000000" pitchFamily="50" charset="-128"/>
            </a:endParaRPr>
          </a:p>
        </p:txBody>
      </p:sp>
      <p:sp>
        <p:nvSpPr>
          <p:cNvPr id="9" name="テキスト ボックス 8">
            <a:extLst>
              <a:ext uri="{FF2B5EF4-FFF2-40B4-BE49-F238E27FC236}">
                <a16:creationId xmlns:a16="http://schemas.microsoft.com/office/drawing/2014/main" id="{35666CA9-CB28-4C15-80D0-1931115EE7EE}"/>
              </a:ext>
            </a:extLst>
          </p:cNvPr>
          <p:cNvSpPr txBox="1"/>
          <p:nvPr/>
        </p:nvSpPr>
        <p:spPr>
          <a:xfrm>
            <a:off x="818148" y="5494966"/>
            <a:ext cx="10098382" cy="646331"/>
          </a:xfrm>
          <a:prstGeom prst="rect">
            <a:avLst/>
          </a:prstGeom>
          <a:noFill/>
          <a:ln>
            <a:solidFill>
              <a:schemeClr val="tx1"/>
            </a:solidFill>
          </a:ln>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左側は三角関数で、温度</a:t>
            </a:r>
            <a:r>
              <a:rPr lang="en-US" altLang="ja-JP" dirty="0">
                <a:latin typeface="HG丸ｺﾞｼｯｸM-PRO" panose="020F0600000000000000" pitchFamily="50" charset="-128"/>
                <a:ea typeface="HG丸ｺﾞｼｯｸM-PRO" panose="020F0600000000000000" pitchFamily="50" charset="-128"/>
              </a:rPr>
              <a:t>20±10</a:t>
            </a:r>
            <a:r>
              <a:rPr lang="ja-JP" altLang="en-US" dirty="0">
                <a:latin typeface="HG丸ｺﾞｼｯｸM-PRO" panose="020F0600000000000000" pitchFamily="50" charset="-128"/>
                <a:ea typeface="HG丸ｺﾞｼｯｸM-PRO" panose="020F0600000000000000" pitchFamily="50" charset="-128"/>
              </a:rPr>
              <a:t>℃、 、絶対湿度</a:t>
            </a:r>
            <a:r>
              <a:rPr lang="en-US" altLang="ja-JP" dirty="0">
                <a:latin typeface="HG丸ｺﾞｼｯｸM-PRO" panose="020F0600000000000000" pitchFamily="50" charset="-128"/>
                <a:ea typeface="HG丸ｺﾞｼｯｸM-PRO" panose="020F0600000000000000" pitchFamily="50" charset="-128"/>
              </a:rPr>
              <a:t>0.008±0.004kg/kg(DA)</a:t>
            </a:r>
            <a:r>
              <a:rPr lang="ja-JP" altLang="en-US" dirty="0">
                <a:latin typeface="HG丸ｺﾞｼｯｸM-PRO" panose="020F0600000000000000" pitchFamily="50" charset="-128"/>
                <a:ea typeface="HG丸ｺﾞｼｯｸM-PRO" panose="020F0600000000000000" pitchFamily="50" charset="-128"/>
              </a:rPr>
              <a:t>になっている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右側は一定値で、温度</a:t>
            </a:r>
            <a:r>
              <a:rPr lang="en-US" altLang="ja-JP" dirty="0">
                <a:latin typeface="HG丸ｺﾞｼｯｸM-PRO" panose="020F0600000000000000" pitchFamily="50" charset="-128"/>
                <a:ea typeface="HG丸ｺﾞｼｯｸM-PRO" panose="020F0600000000000000" pitchFamily="50" charset="-128"/>
              </a:rPr>
              <a:t>20</a:t>
            </a:r>
            <a:r>
              <a:rPr lang="ja-JP" altLang="en-US" dirty="0">
                <a:latin typeface="HG丸ｺﾞｼｯｸM-PRO" panose="020F0600000000000000" pitchFamily="50" charset="-128"/>
                <a:ea typeface="HG丸ｺﾞｼｯｸM-PRO" panose="020F0600000000000000" pitchFamily="50" charset="-128"/>
              </a:rPr>
              <a:t>℃、絶対湿度</a:t>
            </a:r>
            <a:r>
              <a:rPr lang="en-US" altLang="ja-JP" dirty="0">
                <a:latin typeface="HG丸ｺﾞｼｯｸM-PRO" panose="020F0600000000000000" pitchFamily="50" charset="-128"/>
                <a:ea typeface="HG丸ｺﾞｼｯｸM-PRO" panose="020F0600000000000000" pitchFamily="50" charset="-128"/>
              </a:rPr>
              <a:t>0.008kg/kg(DA)</a:t>
            </a:r>
            <a:r>
              <a:rPr lang="ja-JP" altLang="en-US" dirty="0">
                <a:latin typeface="HG丸ｺﾞｼｯｸM-PRO" panose="020F0600000000000000" pitchFamily="50" charset="-128"/>
                <a:ea typeface="HG丸ｺﾞｼｯｸM-PRO" panose="020F0600000000000000" pitchFamily="50" charset="-128"/>
              </a:rPr>
              <a:t>になっている</a:t>
            </a:r>
            <a:endParaRPr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893085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8</a:t>
            </a:fld>
            <a:endParaRPr kumimoji="1" lang="ja-JP" altLang="en-US"/>
          </a:p>
        </p:txBody>
      </p:sp>
      <p:sp>
        <p:nvSpPr>
          <p:cNvPr id="3" name="テキスト ボックス 2">
            <a:extLst>
              <a:ext uri="{FF2B5EF4-FFF2-40B4-BE49-F238E27FC236}">
                <a16:creationId xmlns:a16="http://schemas.microsoft.com/office/drawing/2014/main" id="{EADDDAA5-B5C7-4FDE-BCE3-E01E1934356E}"/>
              </a:ext>
            </a:extLst>
          </p:cNvPr>
          <p:cNvSpPr txBox="1"/>
          <p:nvPr/>
        </p:nvSpPr>
        <p:spPr>
          <a:xfrm>
            <a:off x="379812" y="897529"/>
            <a:ext cx="6167038"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壁体の設定は真ん中のモデルをダブルクリック</a:t>
            </a:r>
            <a:endParaRPr lang="en-US" altLang="ja-JP" dirty="0">
              <a:latin typeface="HG丸ｺﾞｼｯｸM-PRO" panose="020F0600000000000000" pitchFamily="50" charset="-128"/>
              <a:ea typeface="HG丸ｺﾞｼｯｸM-PRO" panose="020F0600000000000000" pitchFamily="50" charset="-128"/>
            </a:endParaRPr>
          </a:p>
        </p:txBody>
      </p:sp>
      <p:pic>
        <p:nvPicPr>
          <p:cNvPr id="5" name="図 4">
            <a:extLst>
              <a:ext uri="{FF2B5EF4-FFF2-40B4-BE49-F238E27FC236}">
                <a16:creationId xmlns:a16="http://schemas.microsoft.com/office/drawing/2014/main" id="{A025189A-E977-44DF-BC9D-CDA087FD5B3A}"/>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t="36433" r="73435"/>
          <a:stretch/>
        </p:blipFill>
        <p:spPr>
          <a:xfrm>
            <a:off x="448787" y="1543860"/>
            <a:ext cx="4330259" cy="3646780"/>
          </a:xfrm>
          <a:prstGeom prst="rect">
            <a:avLst/>
          </a:prstGeom>
        </p:spPr>
      </p:pic>
      <p:pic>
        <p:nvPicPr>
          <p:cNvPr id="6" name="図 5">
            <a:extLst>
              <a:ext uri="{FF2B5EF4-FFF2-40B4-BE49-F238E27FC236}">
                <a16:creationId xmlns:a16="http://schemas.microsoft.com/office/drawing/2014/main" id="{1E5D2CA4-2201-47CC-B1EC-6C8972525112}"/>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t="29128" r="61940" b="9168"/>
          <a:stretch/>
        </p:blipFill>
        <p:spPr>
          <a:xfrm>
            <a:off x="5210846" y="1620809"/>
            <a:ext cx="5647212" cy="965200"/>
          </a:xfrm>
          <a:prstGeom prst="rect">
            <a:avLst/>
          </a:prstGeom>
        </p:spPr>
      </p:pic>
      <p:sp>
        <p:nvSpPr>
          <p:cNvPr id="7" name="テキスト ボックス 6">
            <a:extLst>
              <a:ext uri="{FF2B5EF4-FFF2-40B4-BE49-F238E27FC236}">
                <a16:creationId xmlns:a16="http://schemas.microsoft.com/office/drawing/2014/main" id="{E0D8B6CC-53B7-42E3-87A9-10D8C18537B1}"/>
              </a:ext>
            </a:extLst>
          </p:cNvPr>
          <p:cNvSpPr txBox="1"/>
          <p:nvPr/>
        </p:nvSpPr>
        <p:spPr>
          <a:xfrm>
            <a:off x="347729" y="311596"/>
            <a:ext cx="8951984" cy="461665"/>
          </a:xfrm>
          <a:prstGeom prst="rect">
            <a:avLst/>
          </a:prstGeom>
          <a:noFill/>
        </p:spPr>
        <p:txBody>
          <a:bodyPr wrap="square" rtlCol="0">
            <a:spAutoFit/>
          </a:bodyPr>
          <a:lstStyle/>
          <a:p>
            <a:r>
              <a:rPr lang="ja-JP" altLang="en-US" sz="2400" dirty="0">
                <a:latin typeface="HG丸ｺﾞｼｯｸM-PRO" panose="020F0600000000000000" pitchFamily="50" charset="-128"/>
                <a:ea typeface="HG丸ｺﾞｼｯｸM-PRO" panose="020F0600000000000000" pitchFamily="50" charset="-128"/>
              </a:rPr>
              <a:t>サンプルの実行</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28BCCE23-1EB5-42A7-A471-C18E8308668E}"/>
              </a:ext>
            </a:extLst>
          </p:cNvPr>
          <p:cNvSpPr txBox="1"/>
          <p:nvPr/>
        </p:nvSpPr>
        <p:spPr>
          <a:xfrm>
            <a:off x="2153606" y="1833632"/>
            <a:ext cx="1150871" cy="369332"/>
          </a:xfrm>
          <a:prstGeom prst="rect">
            <a:avLst/>
          </a:prstGeom>
          <a:solidFill>
            <a:schemeClr val="bg1"/>
          </a:solid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分割数</a:t>
            </a:r>
            <a:endParaRPr lang="en-US" altLang="ja-JP" dirty="0">
              <a:latin typeface="HG丸ｺﾞｼｯｸM-PRO" panose="020F0600000000000000" pitchFamily="50" charset="-128"/>
              <a:ea typeface="HG丸ｺﾞｼｯｸM-PRO" panose="020F0600000000000000" pitchFamily="50" charset="-128"/>
            </a:endParaRPr>
          </a:p>
        </p:txBody>
      </p:sp>
      <p:sp>
        <p:nvSpPr>
          <p:cNvPr id="9" name="テキスト ボックス 8">
            <a:extLst>
              <a:ext uri="{FF2B5EF4-FFF2-40B4-BE49-F238E27FC236}">
                <a16:creationId xmlns:a16="http://schemas.microsoft.com/office/drawing/2014/main" id="{28BCCE23-1EB5-42A7-A471-C18E8308668E}"/>
              </a:ext>
            </a:extLst>
          </p:cNvPr>
          <p:cNvSpPr txBox="1"/>
          <p:nvPr/>
        </p:nvSpPr>
        <p:spPr>
          <a:xfrm>
            <a:off x="2153606" y="2202964"/>
            <a:ext cx="3154814" cy="369332"/>
          </a:xfrm>
          <a:prstGeom prst="rect">
            <a:avLst/>
          </a:prstGeom>
          <a:solidFill>
            <a:schemeClr val="bg1"/>
          </a:solid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素材（直接</a:t>
            </a:r>
            <a:r>
              <a:rPr lang="en-US" altLang="ja-JP" dirty="0">
                <a:latin typeface="HG丸ｺﾞｼｯｸM-PRO" panose="020F0600000000000000" pitchFamily="50" charset="-128"/>
                <a:ea typeface="HG丸ｺﾞｼｯｸM-PRO" panose="020F0600000000000000" pitchFamily="50" charset="-128"/>
              </a:rPr>
              <a:t>redeclare</a:t>
            </a:r>
            <a:r>
              <a:rPr lang="ja-JP" altLang="en-US" dirty="0">
                <a:latin typeface="HG丸ｺﾞｼｯｸM-PRO" panose="020F0600000000000000" pitchFamily="50" charset="-128"/>
                <a:ea typeface="HG丸ｺﾞｼｯｸM-PRO" panose="020F0600000000000000" pitchFamily="50" charset="-128"/>
              </a:rPr>
              <a:t>する）</a:t>
            </a:r>
            <a:endParaRPr lang="en-US" altLang="ja-JP" dirty="0">
              <a:latin typeface="HG丸ｺﾞｼｯｸM-PRO" panose="020F0600000000000000" pitchFamily="50" charset="-128"/>
              <a:ea typeface="HG丸ｺﾞｼｯｸM-PRO" panose="020F0600000000000000" pitchFamily="50" charset="-128"/>
            </a:endParaRPr>
          </a:p>
        </p:txBody>
      </p:sp>
      <p:sp>
        <p:nvSpPr>
          <p:cNvPr id="10" name="テキスト ボックス 9">
            <a:extLst>
              <a:ext uri="{FF2B5EF4-FFF2-40B4-BE49-F238E27FC236}">
                <a16:creationId xmlns:a16="http://schemas.microsoft.com/office/drawing/2014/main" id="{28BCCE23-1EB5-42A7-A471-C18E8308668E}"/>
              </a:ext>
            </a:extLst>
          </p:cNvPr>
          <p:cNvSpPr txBox="1"/>
          <p:nvPr/>
        </p:nvSpPr>
        <p:spPr>
          <a:xfrm>
            <a:off x="2153606" y="2581291"/>
            <a:ext cx="3446552" cy="369332"/>
          </a:xfrm>
          <a:prstGeom prst="rect">
            <a:avLst/>
          </a:prstGeom>
          <a:solidFill>
            <a:schemeClr val="bg1"/>
          </a:solid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X</a:t>
            </a:r>
            <a:r>
              <a:rPr lang="ja-JP" altLang="en-US" dirty="0">
                <a:latin typeface="HG丸ｺﾞｼｯｸM-PRO" panose="020F0600000000000000" pitchFamily="50" charset="-128"/>
                <a:ea typeface="HG丸ｺﾞｼｯｸM-PRO" panose="020F0600000000000000" pitchFamily="50" charset="-128"/>
              </a:rPr>
              <a:t>方向厚み（メインの厚み）</a:t>
            </a:r>
            <a:endParaRPr lang="en-US" altLang="ja-JP" dirty="0">
              <a:latin typeface="HG丸ｺﾞｼｯｸM-PRO" panose="020F0600000000000000" pitchFamily="50" charset="-128"/>
              <a:ea typeface="HG丸ｺﾞｼｯｸM-PRO" panose="020F0600000000000000" pitchFamily="50" charset="-128"/>
            </a:endParaRPr>
          </a:p>
        </p:txBody>
      </p:sp>
      <p:sp>
        <p:nvSpPr>
          <p:cNvPr id="11" name="テキスト ボックス 10">
            <a:extLst>
              <a:ext uri="{FF2B5EF4-FFF2-40B4-BE49-F238E27FC236}">
                <a16:creationId xmlns:a16="http://schemas.microsoft.com/office/drawing/2014/main" id="{28BCCE23-1EB5-42A7-A471-C18E8308668E}"/>
              </a:ext>
            </a:extLst>
          </p:cNvPr>
          <p:cNvSpPr txBox="1"/>
          <p:nvPr/>
        </p:nvSpPr>
        <p:spPr>
          <a:xfrm>
            <a:off x="2153606" y="2959780"/>
            <a:ext cx="1516152" cy="369332"/>
          </a:xfrm>
          <a:prstGeom prst="rect">
            <a:avLst/>
          </a:prstGeom>
          <a:solidFill>
            <a:schemeClr val="bg1"/>
          </a:solid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Y</a:t>
            </a:r>
            <a:r>
              <a:rPr lang="ja-JP" altLang="en-US" dirty="0">
                <a:latin typeface="HG丸ｺﾞｼｯｸM-PRO" panose="020F0600000000000000" pitchFamily="50" charset="-128"/>
                <a:ea typeface="HG丸ｺﾞｼｯｸM-PRO" panose="020F0600000000000000" pitchFamily="50" charset="-128"/>
              </a:rPr>
              <a:t>方向厚み</a:t>
            </a:r>
            <a:endParaRPr lang="en-US" altLang="ja-JP" dirty="0">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28BCCE23-1EB5-42A7-A471-C18E8308668E}"/>
              </a:ext>
            </a:extLst>
          </p:cNvPr>
          <p:cNvSpPr txBox="1"/>
          <p:nvPr/>
        </p:nvSpPr>
        <p:spPr>
          <a:xfrm>
            <a:off x="2153606" y="3318394"/>
            <a:ext cx="1516152" cy="369332"/>
          </a:xfrm>
          <a:prstGeom prst="rect">
            <a:avLst/>
          </a:prstGeom>
          <a:solidFill>
            <a:schemeClr val="bg1"/>
          </a:solid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Z</a:t>
            </a:r>
            <a:r>
              <a:rPr lang="ja-JP" altLang="en-US" dirty="0">
                <a:latin typeface="HG丸ｺﾞｼｯｸM-PRO" panose="020F0600000000000000" pitchFamily="50" charset="-128"/>
                <a:ea typeface="HG丸ｺﾞｼｯｸM-PRO" panose="020F0600000000000000" pitchFamily="50" charset="-128"/>
              </a:rPr>
              <a:t>方向厚み</a:t>
            </a:r>
            <a:endParaRPr lang="en-US" altLang="ja-JP" dirty="0">
              <a:latin typeface="HG丸ｺﾞｼｯｸM-PRO" panose="020F0600000000000000" pitchFamily="50" charset="-128"/>
              <a:ea typeface="HG丸ｺﾞｼｯｸM-PRO" panose="020F0600000000000000" pitchFamily="50" charset="-128"/>
            </a:endParaRPr>
          </a:p>
        </p:txBody>
      </p:sp>
      <p:sp>
        <p:nvSpPr>
          <p:cNvPr id="16" name="テキスト ボックス 15">
            <a:extLst>
              <a:ext uri="{FF2B5EF4-FFF2-40B4-BE49-F238E27FC236}">
                <a16:creationId xmlns:a16="http://schemas.microsoft.com/office/drawing/2014/main" id="{28BCCE23-1EB5-42A7-A471-C18E8308668E}"/>
              </a:ext>
            </a:extLst>
          </p:cNvPr>
          <p:cNvSpPr txBox="1"/>
          <p:nvPr/>
        </p:nvSpPr>
        <p:spPr>
          <a:xfrm>
            <a:off x="6883581" y="1842103"/>
            <a:ext cx="2811552" cy="369332"/>
          </a:xfrm>
          <a:prstGeom prst="rect">
            <a:avLst/>
          </a:prstGeom>
          <a:solidFill>
            <a:schemeClr val="bg1"/>
          </a:solid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初期温度</a:t>
            </a:r>
            <a:endParaRPr lang="en-US" altLang="ja-JP" dirty="0">
              <a:latin typeface="HG丸ｺﾞｼｯｸM-PRO" panose="020F0600000000000000" pitchFamily="50" charset="-128"/>
              <a:ea typeface="HG丸ｺﾞｼｯｸM-PRO" panose="020F0600000000000000" pitchFamily="50" charset="-128"/>
            </a:endParaRPr>
          </a:p>
        </p:txBody>
      </p:sp>
      <p:sp>
        <p:nvSpPr>
          <p:cNvPr id="17" name="テキスト ボックス 16">
            <a:extLst>
              <a:ext uri="{FF2B5EF4-FFF2-40B4-BE49-F238E27FC236}">
                <a16:creationId xmlns:a16="http://schemas.microsoft.com/office/drawing/2014/main" id="{28BCCE23-1EB5-42A7-A471-C18E8308668E}"/>
              </a:ext>
            </a:extLst>
          </p:cNvPr>
          <p:cNvSpPr txBox="1"/>
          <p:nvPr/>
        </p:nvSpPr>
        <p:spPr>
          <a:xfrm>
            <a:off x="6883581" y="2177824"/>
            <a:ext cx="2379752" cy="369332"/>
          </a:xfrm>
          <a:prstGeom prst="rect">
            <a:avLst/>
          </a:prstGeom>
          <a:solidFill>
            <a:schemeClr val="bg1"/>
          </a:solid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初期相対湿度</a:t>
            </a:r>
            <a:endParaRPr lang="en-US" altLang="ja-JP" dirty="0">
              <a:latin typeface="HG丸ｺﾞｼｯｸM-PRO" panose="020F0600000000000000" pitchFamily="50" charset="-128"/>
              <a:ea typeface="HG丸ｺﾞｼｯｸM-PRO" panose="020F0600000000000000" pitchFamily="50" charset="-128"/>
            </a:endParaRPr>
          </a:p>
        </p:txBody>
      </p:sp>
      <p:sp>
        <p:nvSpPr>
          <p:cNvPr id="18" name="テキスト ボックス 17">
            <a:extLst>
              <a:ext uri="{FF2B5EF4-FFF2-40B4-BE49-F238E27FC236}">
                <a16:creationId xmlns:a16="http://schemas.microsoft.com/office/drawing/2014/main" id="{EADDDAA5-B5C7-4FDE-BCE3-E01E1934356E}"/>
              </a:ext>
            </a:extLst>
          </p:cNvPr>
          <p:cNvSpPr txBox="1"/>
          <p:nvPr/>
        </p:nvSpPr>
        <p:spPr>
          <a:xfrm>
            <a:off x="3726838" y="4073325"/>
            <a:ext cx="4853228" cy="923330"/>
          </a:xfrm>
          <a:prstGeom prst="rect">
            <a:avLst/>
          </a:prstGeom>
          <a:solidFill>
            <a:schemeClr val="bg1">
              <a:lumMod val="85000"/>
            </a:schemeClr>
          </a:solidFill>
          <a:ln>
            <a:solidFill>
              <a:schemeClr val="tx1"/>
            </a:solidFill>
          </a:ln>
        </p:spPr>
        <p:txBody>
          <a:bodyPr wrap="square" rtlCol="0">
            <a:spAutoFit/>
          </a:bodyPr>
          <a:lstStyle/>
          <a:p>
            <a:endParaRPr lang="en-US" altLang="ja-JP" dirty="0">
              <a:latin typeface="HG丸ｺﾞｼｯｸM-PRO" panose="020F0600000000000000" pitchFamily="50" charset="-128"/>
              <a:ea typeface="HG丸ｺﾞｼｯｸM-PRO" panose="020F0600000000000000" pitchFamily="50" charset="-128"/>
            </a:endParaRPr>
          </a:p>
          <a:p>
            <a:r>
              <a:rPr lang="ja-JP" altLang="en-US" dirty="0" err="1">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おそらく使用しない謎のパラメータ</a:t>
            </a:r>
            <a:endParaRPr lang="en-US" altLang="ja-JP" dirty="0">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p:txBody>
      </p:sp>
      <p:sp>
        <p:nvSpPr>
          <p:cNvPr id="19" name="テキスト ボックス 18">
            <a:extLst>
              <a:ext uri="{FF2B5EF4-FFF2-40B4-BE49-F238E27FC236}">
                <a16:creationId xmlns:a16="http://schemas.microsoft.com/office/drawing/2014/main" id="{EADDDAA5-B5C7-4FDE-BCE3-E01E1934356E}"/>
              </a:ext>
            </a:extLst>
          </p:cNvPr>
          <p:cNvSpPr txBox="1"/>
          <p:nvPr/>
        </p:nvSpPr>
        <p:spPr>
          <a:xfrm>
            <a:off x="3667332" y="3003109"/>
            <a:ext cx="4041026" cy="646331"/>
          </a:xfrm>
          <a:prstGeom prst="rect">
            <a:avLst/>
          </a:prstGeom>
          <a:solidFill>
            <a:schemeClr val="bg1">
              <a:lumMod val="85000"/>
            </a:schemeClr>
          </a:solidFill>
          <a:ln w="12700">
            <a:solidFill>
              <a:schemeClr val="tx1"/>
            </a:solidFill>
          </a:ln>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Y</a:t>
            </a:r>
            <a:r>
              <a:rPr lang="ja-JP" altLang="en-US" dirty="0">
                <a:latin typeface="HG丸ｺﾞｼｯｸM-PRO" panose="020F0600000000000000" pitchFamily="50" charset="-128"/>
                <a:ea typeface="HG丸ｺﾞｼｯｸM-PRO" panose="020F0600000000000000" pitchFamily="50" charset="-128"/>
              </a:rPr>
              <a:t>と</a:t>
            </a:r>
            <a:r>
              <a:rPr lang="en-US" altLang="ja-JP" dirty="0">
                <a:latin typeface="HG丸ｺﾞｼｯｸM-PRO" panose="020F0600000000000000" pitchFamily="50" charset="-128"/>
                <a:ea typeface="HG丸ｺﾞｼｯｸM-PRO" panose="020F0600000000000000" pitchFamily="50" charset="-128"/>
              </a:rPr>
              <a:t>Z</a:t>
            </a:r>
            <a:r>
              <a:rPr lang="ja-JP" altLang="en-US" dirty="0">
                <a:latin typeface="HG丸ｺﾞｼｯｸM-PRO" panose="020F0600000000000000" pitchFamily="50" charset="-128"/>
                <a:ea typeface="HG丸ｺﾞｼｯｸM-PRO" panose="020F0600000000000000" pitchFamily="50" charset="-128"/>
              </a:rPr>
              <a:t>は</a:t>
            </a:r>
            <a:r>
              <a:rPr lang="en-US" altLang="ja-JP" dirty="0">
                <a:latin typeface="HG丸ｺﾞｼｯｸM-PRO" panose="020F0600000000000000" pitchFamily="50" charset="-128"/>
                <a:ea typeface="HG丸ｺﾞｼｯｸM-PRO" panose="020F0600000000000000" pitchFamily="50" charset="-128"/>
              </a:rPr>
              <a:t>1</a:t>
            </a:r>
            <a:r>
              <a:rPr lang="ja-JP" altLang="en-US" dirty="0">
                <a:latin typeface="HG丸ｺﾞｼｯｸM-PRO" panose="020F0600000000000000" pitchFamily="50" charset="-128"/>
                <a:ea typeface="HG丸ｺﾞｼｯｸM-PRO" panose="020F0600000000000000" pitchFamily="50" charset="-128"/>
              </a:rPr>
              <a:t>にする。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どちらも</a:t>
            </a:r>
            <a:r>
              <a:rPr lang="en-US" altLang="ja-JP" dirty="0" err="1">
                <a:latin typeface="HG丸ｺﾞｼｯｸM-PRO" panose="020F0600000000000000" pitchFamily="50" charset="-128"/>
                <a:ea typeface="HG丸ｺﾞｼｯｸM-PRO" panose="020F0600000000000000" pitchFamily="50" charset="-128"/>
              </a:rPr>
              <a:t>lengthX</a:t>
            </a:r>
            <a:r>
              <a:rPr lang="ja-JP" altLang="en-US" dirty="0" err="1">
                <a:latin typeface="HG丸ｺﾞｼｯｸM-PRO" panose="020F0600000000000000" pitchFamily="50" charset="-128"/>
                <a:ea typeface="HG丸ｺﾞｼｯｸM-PRO" panose="020F0600000000000000" pitchFamily="50" charset="-128"/>
              </a:rPr>
              <a:t>に乗</a:t>
            </a:r>
            <a:r>
              <a:rPr lang="ja-JP" altLang="en-US" dirty="0">
                <a:latin typeface="HG丸ｺﾞｼｯｸM-PRO" panose="020F0600000000000000" pitchFamily="50" charset="-128"/>
                <a:ea typeface="HG丸ｺﾞｼｯｸM-PRO" panose="020F0600000000000000" pitchFamily="50" charset="-128"/>
              </a:rPr>
              <a:t>算されている。</a:t>
            </a:r>
            <a:endParaRPr lang="en-US" altLang="ja-JP" dirty="0">
              <a:latin typeface="HG丸ｺﾞｼｯｸM-PRO" panose="020F0600000000000000" pitchFamily="50" charset="-128"/>
              <a:ea typeface="HG丸ｺﾞｼｯｸM-PRO" panose="020F0600000000000000" pitchFamily="50" charset="-128"/>
            </a:endParaRPr>
          </a:p>
        </p:txBody>
      </p:sp>
      <p:sp>
        <p:nvSpPr>
          <p:cNvPr id="23" name="テキスト ボックス 22">
            <a:extLst>
              <a:ext uri="{FF2B5EF4-FFF2-40B4-BE49-F238E27FC236}">
                <a16:creationId xmlns:a16="http://schemas.microsoft.com/office/drawing/2014/main" id="{EADDDAA5-B5C7-4FDE-BCE3-E01E1934356E}"/>
              </a:ext>
            </a:extLst>
          </p:cNvPr>
          <p:cNvSpPr txBox="1"/>
          <p:nvPr/>
        </p:nvSpPr>
        <p:spPr>
          <a:xfrm>
            <a:off x="8480386" y="1842103"/>
            <a:ext cx="3601427" cy="646331"/>
          </a:xfrm>
          <a:prstGeom prst="rect">
            <a:avLst/>
          </a:prstGeom>
          <a:solidFill>
            <a:schemeClr val="bg1">
              <a:lumMod val="85000"/>
            </a:schemeClr>
          </a:solidFill>
          <a:ln>
            <a:solidFill>
              <a:schemeClr val="tx1"/>
            </a:solidFill>
          </a:ln>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初期値に定常条件などで分布をつけることはできない。</a:t>
            </a:r>
            <a:endParaRPr lang="en-US" altLang="ja-JP" dirty="0">
              <a:latin typeface="HG丸ｺﾞｼｯｸM-PRO" panose="020F0600000000000000" pitchFamily="50" charset="-128"/>
              <a:ea typeface="HG丸ｺﾞｼｯｸM-PRO" panose="020F0600000000000000" pitchFamily="50" charset="-128"/>
            </a:endParaRPr>
          </a:p>
        </p:txBody>
      </p:sp>
      <p:pic>
        <p:nvPicPr>
          <p:cNvPr id="4" name="図 3">
            <a:extLst>
              <a:ext uri="{FF2B5EF4-FFF2-40B4-BE49-F238E27FC236}">
                <a16:creationId xmlns:a16="http://schemas.microsoft.com/office/drawing/2014/main" id="{93D0863B-E422-4E1A-B787-CF717C9FCE55}"/>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62554" y="5250780"/>
            <a:ext cx="8243668" cy="1520672"/>
          </a:xfrm>
          <a:prstGeom prst="rect">
            <a:avLst/>
          </a:prstGeom>
        </p:spPr>
      </p:pic>
      <p:sp>
        <p:nvSpPr>
          <p:cNvPr id="20" name="テキスト ボックス 19">
            <a:extLst>
              <a:ext uri="{FF2B5EF4-FFF2-40B4-BE49-F238E27FC236}">
                <a16:creationId xmlns:a16="http://schemas.microsoft.com/office/drawing/2014/main" id="{D94972E1-335C-4388-9987-344F16B46A67}"/>
              </a:ext>
            </a:extLst>
          </p:cNvPr>
          <p:cNvSpPr txBox="1"/>
          <p:nvPr/>
        </p:nvSpPr>
        <p:spPr>
          <a:xfrm>
            <a:off x="6862761" y="6072435"/>
            <a:ext cx="3054961" cy="369332"/>
          </a:xfrm>
          <a:prstGeom prst="rect">
            <a:avLst/>
          </a:prstGeom>
          <a:noFill/>
        </p:spPr>
        <p:txBody>
          <a:bodyPr wrap="square" rtlCol="0">
            <a:spAutoFit/>
          </a:bodyPr>
          <a:lstStyle/>
          <a:p>
            <a:r>
              <a:rPr lang="ja-JP" altLang="en-US" dirty="0">
                <a:solidFill>
                  <a:srgbClr val="FF0000"/>
                </a:solidFill>
                <a:latin typeface="HG丸ｺﾞｼｯｸM-PRO" panose="020F0600000000000000" pitchFamily="50" charset="-128"/>
                <a:ea typeface="HG丸ｺﾞｼｯｸM-PRO" panose="020F0600000000000000" pitchFamily="50" charset="-128"/>
              </a:rPr>
              <a:t>素材は</a:t>
            </a:r>
            <a:r>
              <a:rPr lang="en-US" altLang="ja-JP" dirty="0" err="1">
                <a:solidFill>
                  <a:srgbClr val="FF0000"/>
                </a:solidFill>
                <a:latin typeface="HG丸ｺﾞｼｯｸM-PRO" panose="020F0600000000000000" pitchFamily="50" charset="-128"/>
                <a:ea typeface="HG丸ｺﾞｼｯｸM-PRO" panose="020F0600000000000000" pitchFamily="50" charset="-128"/>
              </a:rPr>
              <a:t>Beton</a:t>
            </a:r>
            <a:r>
              <a:rPr lang="ja-JP" altLang="en-US" dirty="0">
                <a:solidFill>
                  <a:srgbClr val="FF0000"/>
                </a:solidFill>
                <a:latin typeface="HG丸ｺﾞｼｯｸM-PRO" panose="020F0600000000000000" pitchFamily="50" charset="-128"/>
                <a:ea typeface="HG丸ｺﾞｼｯｸM-PRO" panose="020F0600000000000000" pitchFamily="50" charset="-128"/>
              </a:rPr>
              <a:t>が入っている</a:t>
            </a:r>
            <a:endParaRPr lang="en-US" altLang="ja-JP" dirty="0">
              <a:solidFill>
                <a:srgbClr val="FF0000"/>
              </a:solidFill>
              <a:latin typeface="HG丸ｺﾞｼｯｸM-PRO" panose="020F0600000000000000" pitchFamily="50" charset="-128"/>
              <a:ea typeface="HG丸ｺﾞｼｯｸM-PRO" panose="020F0600000000000000" pitchFamily="50" charset="-128"/>
            </a:endParaRPr>
          </a:p>
        </p:txBody>
      </p:sp>
      <p:sp>
        <p:nvSpPr>
          <p:cNvPr id="21" name="テキスト ボックス 20">
            <a:extLst>
              <a:ext uri="{FF2B5EF4-FFF2-40B4-BE49-F238E27FC236}">
                <a16:creationId xmlns:a16="http://schemas.microsoft.com/office/drawing/2014/main" id="{5E9F18EE-55B5-4295-BB80-C42159398FD9}"/>
              </a:ext>
            </a:extLst>
          </p:cNvPr>
          <p:cNvSpPr txBox="1"/>
          <p:nvPr/>
        </p:nvSpPr>
        <p:spPr>
          <a:xfrm>
            <a:off x="371529" y="1259169"/>
            <a:ext cx="1782077" cy="369332"/>
          </a:xfrm>
          <a:prstGeom prst="rect">
            <a:avLst/>
          </a:prstGeom>
          <a:solidFill>
            <a:schemeClr val="bg1"/>
          </a:solid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General</a:t>
            </a:r>
            <a:r>
              <a:rPr lang="ja-JP" altLang="en-US" dirty="0">
                <a:latin typeface="HG丸ｺﾞｼｯｸM-PRO" panose="020F0600000000000000" pitchFamily="50" charset="-128"/>
                <a:ea typeface="HG丸ｺﾞｼｯｸM-PRO" panose="020F0600000000000000" pitchFamily="50" charset="-128"/>
              </a:rPr>
              <a:t>タブ</a:t>
            </a:r>
            <a:endParaRPr lang="en-US" altLang="ja-JP" dirty="0">
              <a:latin typeface="HG丸ｺﾞｼｯｸM-PRO" panose="020F0600000000000000" pitchFamily="50" charset="-128"/>
              <a:ea typeface="HG丸ｺﾞｼｯｸM-PRO" panose="020F0600000000000000" pitchFamily="50" charset="-128"/>
            </a:endParaRPr>
          </a:p>
        </p:txBody>
      </p:sp>
      <p:sp>
        <p:nvSpPr>
          <p:cNvPr id="22" name="テキスト ボックス 21">
            <a:extLst>
              <a:ext uri="{FF2B5EF4-FFF2-40B4-BE49-F238E27FC236}">
                <a16:creationId xmlns:a16="http://schemas.microsoft.com/office/drawing/2014/main" id="{5FDA5502-F97E-49AD-8BDE-D32BE73A816E}"/>
              </a:ext>
            </a:extLst>
          </p:cNvPr>
          <p:cNvSpPr txBox="1"/>
          <p:nvPr/>
        </p:nvSpPr>
        <p:spPr>
          <a:xfrm>
            <a:off x="5175329" y="1259169"/>
            <a:ext cx="2379752" cy="369332"/>
          </a:xfrm>
          <a:prstGeom prst="rect">
            <a:avLst/>
          </a:prstGeom>
          <a:solidFill>
            <a:schemeClr val="bg1"/>
          </a:solid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Initialization</a:t>
            </a:r>
            <a:r>
              <a:rPr lang="ja-JP" altLang="en-US" dirty="0">
                <a:latin typeface="HG丸ｺﾞｼｯｸM-PRO" panose="020F0600000000000000" pitchFamily="50" charset="-128"/>
                <a:ea typeface="HG丸ｺﾞｼｯｸM-PRO" panose="020F0600000000000000" pitchFamily="50" charset="-128"/>
              </a:rPr>
              <a:t>タブ</a:t>
            </a:r>
            <a:endParaRPr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843544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7354C08-E02E-4772-839E-A9121C1A208D}"/>
              </a:ext>
            </a:extLst>
          </p:cNvPr>
          <p:cNvSpPr>
            <a:spLocks noGrp="1"/>
          </p:cNvSpPr>
          <p:nvPr>
            <p:ph type="sldNum" sz="quarter" idx="12"/>
          </p:nvPr>
        </p:nvSpPr>
        <p:spPr/>
        <p:txBody>
          <a:bodyPr/>
          <a:lstStyle/>
          <a:p>
            <a:fld id="{137EF923-415A-40D3-869E-BF2274ACA652}" type="slidenum">
              <a:rPr kumimoji="1" lang="ja-JP" altLang="en-US" smtClean="0"/>
              <a:t>9</a:t>
            </a:fld>
            <a:endParaRPr kumimoji="1" lang="ja-JP" altLang="en-US"/>
          </a:p>
        </p:txBody>
      </p:sp>
      <p:sp>
        <p:nvSpPr>
          <p:cNvPr id="3" name="テキスト ボックス 2">
            <a:extLst>
              <a:ext uri="{FF2B5EF4-FFF2-40B4-BE49-F238E27FC236}">
                <a16:creationId xmlns:a16="http://schemas.microsoft.com/office/drawing/2014/main" id="{78E3D87A-E208-471A-B275-1CF49F165985}"/>
              </a:ext>
            </a:extLst>
          </p:cNvPr>
          <p:cNvSpPr txBox="1"/>
          <p:nvPr/>
        </p:nvSpPr>
        <p:spPr>
          <a:xfrm>
            <a:off x="347729" y="311596"/>
            <a:ext cx="8951984" cy="461665"/>
          </a:xfrm>
          <a:prstGeom prst="rect">
            <a:avLst/>
          </a:prstGeom>
          <a:noFill/>
        </p:spPr>
        <p:txBody>
          <a:bodyPr wrap="square" rtlCol="0">
            <a:spAutoFit/>
          </a:bodyPr>
          <a:lstStyle/>
          <a:p>
            <a:r>
              <a:rPr lang="ja-JP" altLang="en-US" sz="2400" dirty="0">
                <a:latin typeface="HG丸ｺﾞｼｯｸM-PRO" panose="020F0600000000000000" pitchFamily="50" charset="-128"/>
                <a:ea typeface="HG丸ｺﾞｼｯｸM-PRO" panose="020F0600000000000000" pitchFamily="50" charset="-128"/>
              </a:rPr>
              <a:t>サンプルの実行</a:t>
            </a:r>
            <a:endParaRPr lang="en-US" altLang="ja-JP" sz="2400" dirty="0">
              <a:latin typeface="HG丸ｺﾞｼｯｸM-PRO" panose="020F0600000000000000" pitchFamily="50" charset="-128"/>
              <a:ea typeface="HG丸ｺﾞｼｯｸM-PRO" panose="020F0600000000000000" pitchFamily="50" charset="-128"/>
            </a:endParaRPr>
          </a:p>
        </p:txBody>
      </p:sp>
      <p:grpSp>
        <p:nvGrpSpPr>
          <p:cNvPr id="10" name="グループ化 9"/>
          <p:cNvGrpSpPr/>
          <p:nvPr/>
        </p:nvGrpSpPr>
        <p:grpSpPr>
          <a:xfrm>
            <a:off x="4005741" y="2057970"/>
            <a:ext cx="3900541" cy="4336694"/>
            <a:chOff x="489384" y="981301"/>
            <a:chExt cx="4882400" cy="5428343"/>
          </a:xfrm>
        </p:grpSpPr>
        <p:pic>
          <p:nvPicPr>
            <p:cNvPr id="4" name="図 3">
              <a:extLst>
                <a:ext uri="{FF2B5EF4-FFF2-40B4-BE49-F238E27FC236}">
                  <a16:creationId xmlns:a16="http://schemas.microsoft.com/office/drawing/2014/main" id="{10E4688C-3688-4F43-9DEB-DAD9D1AD5AC6}"/>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53041" y="4203472"/>
              <a:ext cx="4818743" cy="2206172"/>
            </a:xfrm>
            <a:prstGeom prst="rect">
              <a:avLst/>
            </a:prstGeom>
          </p:spPr>
        </p:pic>
        <p:pic>
          <p:nvPicPr>
            <p:cNvPr id="5" name="図 4">
              <a:extLst>
                <a:ext uri="{FF2B5EF4-FFF2-40B4-BE49-F238E27FC236}">
                  <a16:creationId xmlns:a16="http://schemas.microsoft.com/office/drawing/2014/main" id="{9AEA5CDF-31AD-49AA-9B2A-8EA20AE17E1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89384" y="981301"/>
              <a:ext cx="4746172" cy="3222171"/>
            </a:xfrm>
            <a:prstGeom prst="rect">
              <a:avLst/>
            </a:prstGeom>
          </p:spPr>
        </p:pic>
      </p:grpSp>
      <p:grpSp>
        <p:nvGrpSpPr>
          <p:cNvPr id="9" name="グループ化 8"/>
          <p:cNvGrpSpPr/>
          <p:nvPr/>
        </p:nvGrpSpPr>
        <p:grpSpPr>
          <a:xfrm>
            <a:off x="8125104" y="2059720"/>
            <a:ext cx="3917809" cy="4334944"/>
            <a:chOff x="5338970" y="1027878"/>
            <a:chExt cx="4904014" cy="5426152"/>
          </a:xfrm>
        </p:grpSpPr>
        <p:pic>
          <p:nvPicPr>
            <p:cNvPr id="6" name="図 5">
              <a:extLst>
                <a:ext uri="{FF2B5EF4-FFF2-40B4-BE49-F238E27FC236}">
                  <a16:creationId xmlns:a16="http://schemas.microsoft.com/office/drawing/2014/main" id="{86FBA29B-E7C2-4B04-93CF-650C51906D25}"/>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371784" y="4250049"/>
              <a:ext cx="4871200" cy="2203981"/>
            </a:xfrm>
            <a:prstGeom prst="rect">
              <a:avLst/>
            </a:prstGeom>
          </p:spPr>
        </p:pic>
        <p:pic>
          <p:nvPicPr>
            <p:cNvPr id="7" name="図 6">
              <a:extLst>
                <a:ext uri="{FF2B5EF4-FFF2-40B4-BE49-F238E27FC236}">
                  <a16:creationId xmlns:a16="http://schemas.microsoft.com/office/drawing/2014/main" id="{DD63929B-D313-4AC9-B29F-C7BE5E6B0663}"/>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338970" y="1027878"/>
              <a:ext cx="4887686" cy="3175594"/>
            </a:xfrm>
            <a:prstGeom prst="rect">
              <a:avLst/>
            </a:prstGeom>
          </p:spPr>
        </p:pic>
      </p:grpSp>
      <p:pic>
        <p:nvPicPr>
          <p:cNvPr id="8" name="図 7">
            <a:extLst>
              <a:ext uri="{FF2B5EF4-FFF2-40B4-BE49-F238E27FC236}">
                <a16:creationId xmlns:a16="http://schemas.microsoft.com/office/drawing/2014/main" id="{172B6D71-E9B9-47E0-8B98-25BF934CA6AA}"/>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74887" y="2937473"/>
            <a:ext cx="3930854" cy="2574187"/>
          </a:xfrm>
          <a:prstGeom prst="rect">
            <a:avLst/>
          </a:prstGeom>
        </p:spPr>
      </p:pic>
      <p:sp>
        <p:nvSpPr>
          <p:cNvPr id="11" name="テキスト ボックス 10">
            <a:extLst>
              <a:ext uri="{FF2B5EF4-FFF2-40B4-BE49-F238E27FC236}">
                <a16:creationId xmlns:a16="http://schemas.microsoft.com/office/drawing/2014/main" id="{EADDDAA5-B5C7-4FDE-BCE3-E01E1934356E}"/>
              </a:ext>
            </a:extLst>
          </p:cNvPr>
          <p:cNvSpPr txBox="1"/>
          <p:nvPr/>
        </p:nvSpPr>
        <p:spPr>
          <a:xfrm>
            <a:off x="243699" y="884675"/>
            <a:ext cx="9608251" cy="923330"/>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そのまま実行。</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Initial</a:t>
            </a:r>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equation</a:t>
            </a:r>
            <a:r>
              <a:rPr lang="ja-JP" altLang="en-US" dirty="0">
                <a:latin typeface="HG丸ｺﾞｼｯｸM-PRO" panose="020F0600000000000000" pitchFamily="50" charset="-128"/>
                <a:ea typeface="HG丸ｺﾞｼｯｸM-PRO" panose="020F0600000000000000" pitchFamily="50" charset="-128"/>
              </a:rPr>
              <a:t>がないので温度と相対湿度の初期値に警告がでる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含水率と相対湿度は右端が直線になっており、左端はよくわからない曲線になっている。</a:t>
            </a:r>
            <a:endParaRPr lang="en-US" altLang="ja-JP" dirty="0">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EADDDAA5-B5C7-4FDE-BCE3-E01E1934356E}"/>
              </a:ext>
            </a:extLst>
          </p:cNvPr>
          <p:cNvSpPr txBox="1"/>
          <p:nvPr/>
        </p:nvSpPr>
        <p:spPr>
          <a:xfrm>
            <a:off x="1678676" y="5525267"/>
            <a:ext cx="723275"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温度</a:t>
            </a:r>
            <a:endParaRPr lang="en-US" altLang="ja-JP" dirty="0">
              <a:latin typeface="HG丸ｺﾞｼｯｸM-PRO" panose="020F0600000000000000" pitchFamily="50" charset="-128"/>
              <a:ea typeface="HG丸ｺﾞｼｯｸM-PRO" panose="020F0600000000000000" pitchFamily="50" charset="-128"/>
            </a:endParaRPr>
          </a:p>
        </p:txBody>
      </p:sp>
      <p:sp>
        <p:nvSpPr>
          <p:cNvPr id="13" name="テキスト ボックス 12">
            <a:extLst>
              <a:ext uri="{FF2B5EF4-FFF2-40B4-BE49-F238E27FC236}">
                <a16:creationId xmlns:a16="http://schemas.microsoft.com/office/drawing/2014/main" id="{EADDDAA5-B5C7-4FDE-BCE3-E01E1934356E}"/>
              </a:ext>
            </a:extLst>
          </p:cNvPr>
          <p:cNvSpPr txBox="1"/>
          <p:nvPr/>
        </p:nvSpPr>
        <p:spPr>
          <a:xfrm>
            <a:off x="5619801" y="6394664"/>
            <a:ext cx="1056770"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含水率</a:t>
            </a:r>
            <a:endParaRPr lang="en-US" altLang="ja-JP" dirty="0">
              <a:latin typeface="HG丸ｺﾞｼｯｸM-PRO" panose="020F0600000000000000" pitchFamily="50" charset="-128"/>
              <a:ea typeface="HG丸ｺﾞｼｯｸM-PRO" panose="020F0600000000000000" pitchFamily="50" charset="-128"/>
            </a:endParaRPr>
          </a:p>
        </p:txBody>
      </p:sp>
      <p:sp>
        <p:nvSpPr>
          <p:cNvPr id="14" name="テキスト ボックス 13">
            <a:extLst>
              <a:ext uri="{FF2B5EF4-FFF2-40B4-BE49-F238E27FC236}">
                <a16:creationId xmlns:a16="http://schemas.microsoft.com/office/drawing/2014/main" id="{EADDDAA5-B5C7-4FDE-BCE3-E01E1934356E}"/>
              </a:ext>
            </a:extLst>
          </p:cNvPr>
          <p:cNvSpPr txBox="1"/>
          <p:nvPr/>
        </p:nvSpPr>
        <p:spPr>
          <a:xfrm>
            <a:off x="9681029" y="6394664"/>
            <a:ext cx="1204685"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相対湿度</a:t>
            </a:r>
            <a:endParaRPr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28242703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1239</Words>
  <Application>Microsoft Office PowerPoint</Application>
  <PresentationFormat>ワイド画面</PresentationFormat>
  <Paragraphs>198</Paragraphs>
  <Slides>12</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HG丸ｺﾞｼｯｸM-PRO</vt:lpstr>
      <vt:lpstr>游ゴシック</vt:lpstr>
      <vt:lpstr>游ゴシック Light</vt:lpstr>
      <vt:lpstr>Arial</vt:lpstr>
      <vt:lpstr>Calibri</vt:lpstr>
      <vt:lpstr>Office テーマ</vt:lpstr>
      <vt:lpstr>BuildingSystemsライブラリの 熱水分同時移動計算</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2018-11-25T14:07:37Z</dcterms:created>
  <dcterms:modified xsi:type="dcterms:W3CDTF">2019-03-27T02:08:22Z</dcterms:modified>
</cp:coreProperties>
</file>