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361982407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2202692224"/>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1645663198"/>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0706746"/>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184501809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224408847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395386831"/>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215080630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377416601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270152137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61469736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4044480389"/>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307448353"/>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906238299"/>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3612381801"/>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366877600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E6CF80-0A74-4944-936F-4E6FC35C0BDE}" type="datetimeFigureOut">
              <a:rPr kumimoji="1" lang="ja-JP" altLang="en-US" smtClean="0"/>
              <a:t>2019/3/23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1982861586"/>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9E6CF80-0A74-4944-936F-4E6FC35C0BDE}" type="datetimeFigureOut">
              <a:rPr kumimoji="1" lang="ja-JP" altLang="en-US" smtClean="0"/>
              <a:t>2019/3/23</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2D9E90-E060-4D2E-986C-43CC8B107DBC}" type="slidenum">
              <a:rPr kumimoji="1" lang="ja-JP" altLang="en-US" smtClean="0"/>
              <a:t>‹#›</a:t>
            </a:fld>
            <a:endParaRPr kumimoji="1" lang="ja-JP" altLang="en-US"/>
          </a:p>
        </p:txBody>
      </p:sp>
    </p:spTree>
    <p:extLst>
      <p:ext uri="{BB962C8B-B14F-4D97-AF65-F5344CB8AC3E}">
        <p14:creationId xmlns:p14="http://schemas.microsoft.com/office/powerpoint/2010/main" val="40798345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2E9A-8E6D-40D9-A609-1ABA95DDB964}"/>
              </a:ext>
            </a:extLst>
          </p:cNvPr>
          <p:cNvSpPr>
            <a:spLocks noGrp="1"/>
          </p:cNvSpPr>
          <p:nvPr>
            <p:ph type="title"/>
          </p:nvPr>
        </p:nvSpPr>
        <p:spPr>
          <a:xfrm>
            <a:off x="1587016" y="1526143"/>
            <a:ext cx="9404723" cy="2886829"/>
          </a:xfrm>
        </p:spPr>
        <p:txBody>
          <a:bodyPr/>
          <a:lstStyle/>
          <a:p>
            <a:pPr algn="ctr"/>
            <a:r>
              <a:rPr kumimoji="1" lang="en-US" altLang="ja-JP" sz="5400" dirty="0"/>
              <a:t>Modelica</a:t>
            </a:r>
            <a:r>
              <a:rPr kumimoji="1" lang="ja-JP" altLang="en-US" sz="5400" dirty="0"/>
              <a:t>ライブラリ勉強会</a:t>
            </a:r>
            <a:br>
              <a:rPr kumimoji="1" lang="en-US" altLang="ja-JP" sz="5400" dirty="0"/>
            </a:br>
            <a:br>
              <a:rPr kumimoji="1" lang="en-US" altLang="ja-JP" sz="5400" dirty="0"/>
            </a:br>
            <a:r>
              <a:rPr kumimoji="1" lang="ja-JP" altLang="en-US" sz="5400" dirty="0"/>
              <a:t>ご連絡事項</a:t>
            </a:r>
          </a:p>
        </p:txBody>
      </p:sp>
    </p:spTree>
    <p:extLst>
      <p:ext uri="{BB962C8B-B14F-4D97-AF65-F5344CB8AC3E}">
        <p14:creationId xmlns:p14="http://schemas.microsoft.com/office/powerpoint/2010/main" val="3874421869"/>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ED0A34-6F8A-420D-962D-27603CB3669F}"/>
              </a:ext>
            </a:extLst>
          </p:cNvPr>
          <p:cNvSpPr txBox="1"/>
          <p:nvPr/>
        </p:nvSpPr>
        <p:spPr>
          <a:xfrm>
            <a:off x="1187713" y="515590"/>
            <a:ext cx="9161482" cy="523220"/>
          </a:xfrm>
          <a:prstGeom prst="rect">
            <a:avLst/>
          </a:prstGeom>
          <a:noFill/>
        </p:spPr>
        <p:txBody>
          <a:bodyPr wrap="none" rtlCol="0">
            <a:spAutoFit/>
          </a:bodyPr>
          <a:lstStyle/>
          <a:p>
            <a:r>
              <a:rPr kumimoji="1" lang="ja-JP" altLang="en-US" sz="2800" dirty="0"/>
              <a:t>発表資料がある方は以下のいずれかで発表してください</a:t>
            </a:r>
          </a:p>
        </p:txBody>
      </p:sp>
      <p:sp>
        <p:nvSpPr>
          <p:cNvPr id="5" name="テキスト ボックス 4">
            <a:extLst>
              <a:ext uri="{FF2B5EF4-FFF2-40B4-BE49-F238E27FC236}">
                <a16:creationId xmlns:a16="http://schemas.microsoft.com/office/drawing/2014/main" id="{39E9AF99-B668-477A-9856-02AADCD3D751}"/>
              </a:ext>
            </a:extLst>
          </p:cNvPr>
          <p:cNvSpPr txBox="1"/>
          <p:nvPr/>
        </p:nvSpPr>
        <p:spPr>
          <a:xfrm>
            <a:off x="2510255" y="1359034"/>
            <a:ext cx="7582525" cy="3539430"/>
          </a:xfrm>
          <a:prstGeom prst="rect">
            <a:avLst/>
          </a:prstGeom>
          <a:noFill/>
        </p:spPr>
        <p:txBody>
          <a:bodyPr wrap="none" rtlCol="0">
            <a:spAutoFit/>
          </a:bodyPr>
          <a:lstStyle/>
          <a:p>
            <a:r>
              <a:rPr kumimoji="1" lang="ja-JP" altLang="en-US" sz="2800" dirty="0"/>
              <a:t>①　自分の</a:t>
            </a:r>
            <a:r>
              <a:rPr kumimoji="1" lang="en-US" altLang="ja-JP" sz="2800" dirty="0"/>
              <a:t>PC</a:t>
            </a:r>
            <a:r>
              <a:rPr kumimoji="1" lang="ja-JP" altLang="en-US" sz="2800" dirty="0"/>
              <a:t>から発表する場合</a:t>
            </a:r>
            <a:endParaRPr kumimoji="1" lang="en-US" altLang="ja-JP" sz="2800" dirty="0"/>
          </a:p>
          <a:p>
            <a:endParaRPr lang="en-US" altLang="ja-JP" sz="2800" dirty="0"/>
          </a:p>
          <a:p>
            <a:r>
              <a:rPr kumimoji="1" lang="ja-JP" altLang="en-US" sz="2800" dirty="0"/>
              <a:t>　　</a:t>
            </a:r>
            <a:r>
              <a:rPr kumimoji="1" lang="en-US" altLang="ja-JP" sz="2800" dirty="0"/>
              <a:t>Zoom</a:t>
            </a:r>
            <a:r>
              <a:rPr kumimoji="1" lang="ja-JP" altLang="en-US" sz="2800" dirty="0"/>
              <a:t>から画面を共有してご発表ください</a:t>
            </a:r>
            <a:endParaRPr kumimoji="1" lang="en-US" altLang="ja-JP" sz="2800" dirty="0"/>
          </a:p>
          <a:p>
            <a:endParaRPr lang="en-US" altLang="ja-JP" sz="2800" dirty="0"/>
          </a:p>
          <a:p>
            <a:r>
              <a:rPr kumimoji="1" lang="ja-JP" altLang="en-US" sz="2800" dirty="0"/>
              <a:t>②　幹事の</a:t>
            </a:r>
            <a:r>
              <a:rPr kumimoji="1" lang="en-US" altLang="ja-JP" sz="2800" dirty="0"/>
              <a:t>PC</a:t>
            </a:r>
            <a:r>
              <a:rPr kumimoji="1" lang="ja-JP" altLang="en-US" sz="2800" dirty="0"/>
              <a:t>から発表する場合</a:t>
            </a:r>
            <a:endParaRPr kumimoji="1" lang="en-US" altLang="ja-JP" sz="2800" dirty="0"/>
          </a:p>
          <a:p>
            <a:endParaRPr lang="en-US" altLang="ja-JP" sz="2800" dirty="0"/>
          </a:p>
          <a:p>
            <a:r>
              <a:rPr lang="ja-JP" altLang="en-US" sz="2800" dirty="0"/>
              <a:t>　　</a:t>
            </a:r>
            <a:r>
              <a:rPr lang="en-US" altLang="ja-JP" sz="2800" dirty="0"/>
              <a:t>web</a:t>
            </a:r>
            <a:r>
              <a:rPr lang="ja-JP" altLang="en-US" sz="2800" dirty="0"/>
              <a:t>上に発表資料をアップするか</a:t>
            </a:r>
            <a:endParaRPr lang="en-US" altLang="ja-JP" sz="2800" dirty="0"/>
          </a:p>
          <a:p>
            <a:r>
              <a:rPr lang="ja-JP" altLang="en-US" sz="2800" dirty="0"/>
              <a:t>　　幹事に発表資料をお渡しください</a:t>
            </a:r>
            <a:endParaRPr lang="en-US" altLang="ja-JP" sz="2800" dirty="0"/>
          </a:p>
        </p:txBody>
      </p:sp>
      <p:sp>
        <p:nvSpPr>
          <p:cNvPr id="6" name="テキスト ボックス 5">
            <a:extLst>
              <a:ext uri="{FF2B5EF4-FFF2-40B4-BE49-F238E27FC236}">
                <a16:creationId xmlns:a16="http://schemas.microsoft.com/office/drawing/2014/main" id="{98B82A05-09B5-4770-A884-EF1343A4E697}"/>
              </a:ext>
            </a:extLst>
          </p:cNvPr>
          <p:cNvSpPr txBox="1"/>
          <p:nvPr/>
        </p:nvSpPr>
        <p:spPr>
          <a:xfrm>
            <a:off x="478029" y="5065137"/>
            <a:ext cx="11702242" cy="1015663"/>
          </a:xfrm>
          <a:prstGeom prst="rect">
            <a:avLst/>
          </a:prstGeom>
          <a:noFill/>
        </p:spPr>
        <p:txBody>
          <a:bodyPr wrap="none" rtlCol="0">
            <a:spAutoFit/>
          </a:bodyPr>
          <a:lstStyle/>
          <a:p>
            <a:r>
              <a:rPr kumimoji="1" lang="ja-JP" altLang="en-US" sz="2000" dirty="0"/>
              <a:t>* 発表時間の目安をお知らせください    </a:t>
            </a:r>
          </a:p>
          <a:p>
            <a:r>
              <a:rPr kumimoji="1" lang="ja-JP" altLang="en-US" sz="2000" dirty="0"/>
              <a:t>* 簡単な自己紹介</a:t>
            </a:r>
            <a:r>
              <a:rPr kumimoji="1" lang="en-US" altLang="ja-JP" sz="2000" dirty="0"/>
              <a:t>(</a:t>
            </a:r>
            <a:r>
              <a:rPr kumimoji="1" lang="ja-JP" altLang="en-US" sz="2000" dirty="0"/>
              <a:t>お名前、</a:t>
            </a:r>
            <a:r>
              <a:rPr kumimoji="1" lang="en-US" altLang="ja-JP" sz="2000" dirty="0"/>
              <a:t>CAE</a:t>
            </a:r>
            <a:r>
              <a:rPr kumimoji="1" lang="ja-JP" altLang="en-US" sz="2000" dirty="0"/>
              <a:t>や</a:t>
            </a:r>
            <a:r>
              <a:rPr kumimoji="1" lang="en-US" altLang="ja-JP" sz="2000" dirty="0"/>
              <a:t>Modelica</a:t>
            </a:r>
            <a:r>
              <a:rPr kumimoji="1" lang="ja-JP" altLang="en-US" sz="2000" dirty="0"/>
              <a:t>との関わり、最近のトピック </a:t>
            </a:r>
            <a:r>
              <a:rPr kumimoji="1" lang="en-US" altLang="ja-JP" sz="2000" dirty="0"/>
              <a:t>etc.)</a:t>
            </a:r>
            <a:r>
              <a:rPr kumimoji="1" lang="ja-JP" altLang="en-US" sz="2000" dirty="0"/>
              <a:t>があれば嬉しいです  </a:t>
            </a:r>
          </a:p>
          <a:p>
            <a:r>
              <a:rPr kumimoji="1" lang="ja-JP" altLang="en-US" sz="2000" dirty="0"/>
              <a:t>* 発表資料をアーカイブに載せても良い方は自分でアップするか資料を幹事にお渡しください </a:t>
            </a:r>
          </a:p>
        </p:txBody>
      </p:sp>
    </p:spTree>
    <p:extLst>
      <p:ext uri="{BB962C8B-B14F-4D97-AF65-F5344CB8AC3E}">
        <p14:creationId xmlns:p14="http://schemas.microsoft.com/office/powerpoint/2010/main" val="2637701948"/>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8BDC9-0B49-4123-B7B6-91310680B101}"/>
              </a:ext>
            </a:extLst>
          </p:cNvPr>
          <p:cNvSpPr>
            <a:spLocks noGrp="1"/>
          </p:cNvSpPr>
          <p:nvPr>
            <p:ph type="title"/>
          </p:nvPr>
        </p:nvSpPr>
        <p:spPr/>
        <p:txBody>
          <a:bodyPr/>
          <a:lstStyle/>
          <a:p>
            <a:r>
              <a:rPr kumimoji="1" lang="ja-JP" altLang="en-US" dirty="0"/>
              <a:t>終わったら机を元に戻してください</a:t>
            </a:r>
          </a:p>
        </p:txBody>
      </p:sp>
      <p:sp>
        <p:nvSpPr>
          <p:cNvPr id="4" name="正方形/長方形 3">
            <a:extLst>
              <a:ext uri="{FF2B5EF4-FFF2-40B4-BE49-F238E27FC236}">
                <a16:creationId xmlns:a16="http://schemas.microsoft.com/office/drawing/2014/main" id="{39204CDA-9C20-40C8-89A5-5D8797E77E69}"/>
              </a:ext>
            </a:extLst>
          </p:cNvPr>
          <p:cNvSpPr/>
          <p:nvPr/>
        </p:nvSpPr>
        <p:spPr>
          <a:xfrm>
            <a:off x="3616656" y="1484404"/>
            <a:ext cx="5650173" cy="2325440"/>
          </a:xfrm>
          <a:prstGeom prst="rect">
            <a:avLst/>
          </a:prstGeom>
          <a:solidFill>
            <a:schemeClr val="accent5">
              <a:lumMod val="20000"/>
              <a:lumOff val="8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F6D33A1-B865-4A73-9FB0-A54BB3C729E6}"/>
              </a:ext>
            </a:extLst>
          </p:cNvPr>
          <p:cNvSpPr/>
          <p:nvPr/>
        </p:nvSpPr>
        <p:spPr>
          <a:xfrm>
            <a:off x="3616657" y="4011705"/>
            <a:ext cx="4885898" cy="2393577"/>
          </a:xfrm>
          <a:prstGeom prst="rect">
            <a:avLst/>
          </a:prstGeom>
          <a:solidFill>
            <a:schemeClr val="accent5">
              <a:lumMod val="20000"/>
              <a:lumOff val="8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319E8F4-5745-4EDD-8E13-7DF2CE76DC23}"/>
              </a:ext>
            </a:extLst>
          </p:cNvPr>
          <p:cNvSpPr txBox="1"/>
          <p:nvPr/>
        </p:nvSpPr>
        <p:spPr>
          <a:xfrm>
            <a:off x="5520518" y="6403020"/>
            <a:ext cx="1261884" cy="523220"/>
          </a:xfrm>
          <a:prstGeom prst="rect">
            <a:avLst/>
          </a:prstGeom>
          <a:noFill/>
        </p:spPr>
        <p:txBody>
          <a:bodyPr wrap="none" rtlCol="0">
            <a:spAutoFit/>
          </a:bodyPr>
          <a:lstStyle/>
          <a:p>
            <a:r>
              <a:rPr kumimoji="1" lang="ja-JP" altLang="en-US" sz="2800" dirty="0"/>
              <a:t>玄関側</a:t>
            </a:r>
          </a:p>
        </p:txBody>
      </p:sp>
      <p:sp>
        <p:nvSpPr>
          <p:cNvPr id="7" name="テキスト ボックス 6">
            <a:extLst>
              <a:ext uri="{FF2B5EF4-FFF2-40B4-BE49-F238E27FC236}">
                <a16:creationId xmlns:a16="http://schemas.microsoft.com/office/drawing/2014/main" id="{DF2D1DE4-9D54-43FE-AEFE-B082C5C9F9EB}"/>
              </a:ext>
            </a:extLst>
          </p:cNvPr>
          <p:cNvSpPr txBox="1"/>
          <p:nvPr/>
        </p:nvSpPr>
        <p:spPr>
          <a:xfrm>
            <a:off x="4715224" y="1070605"/>
            <a:ext cx="3057247" cy="523220"/>
          </a:xfrm>
          <a:prstGeom prst="rect">
            <a:avLst/>
          </a:prstGeom>
          <a:noFill/>
        </p:spPr>
        <p:txBody>
          <a:bodyPr wrap="none" rtlCol="0">
            <a:spAutoFit/>
          </a:bodyPr>
          <a:lstStyle/>
          <a:p>
            <a:r>
              <a:rPr kumimoji="1" lang="ja-JP" altLang="en-US" sz="2800" dirty="0"/>
              <a:t>プロジェクター側</a:t>
            </a:r>
          </a:p>
        </p:txBody>
      </p:sp>
      <p:grpSp>
        <p:nvGrpSpPr>
          <p:cNvPr id="28" name="グループ化 27">
            <a:extLst>
              <a:ext uri="{FF2B5EF4-FFF2-40B4-BE49-F238E27FC236}">
                <a16:creationId xmlns:a16="http://schemas.microsoft.com/office/drawing/2014/main" id="{8B58AB09-E5B6-4369-93C9-698F58DD378F}"/>
              </a:ext>
            </a:extLst>
          </p:cNvPr>
          <p:cNvGrpSpPr/>
          <p:nvPr/>
        </p:nvGrpSpPr>
        <p:grpSpPr>
          <a:xfrm>
            <a:off x="5289750" y="4550799"/>
            <a:ext cx="1982296" cy="1167449"/>
            <a:chOff x="5036024" y="4505187"/>
            <a:chExt cx="2292824" cy="1350331"/>
          </a:xfrm>
        </p:grpSpPr>
        <p:sp>
          <p:nvSpPr>
            <p:cNvPr id="8" name="正方形/長方形 7">
              <a:extLst>
                <a:ext uri="{FF2B5EF4-FFF2-40B4-BE49-F238E27FC236}">
                  <a16:creationId xmlns:a16="http://schemas.microsoft.com/office/drawing/2014/main" id="{143245FE-2312-4FD1-8669-024F5B534415}"/>
                </a:ext>
              </a:extLst>
            </p:cNvPr>
            <p:cNvSpPr/>
            <p:nvPr/>
          </p:nvSpPr>
          <p:spPr>
            <a:xfrm>
              <a:off x="5036024" y="4505187"/>
              <a:ext cx="2292824" cy="655093"/>
            </a:xfrm>
            <a:prstGeom prst="rect">
              <a:avLst/>
            </a:prstGeom>
            <a:solidFill>
              <a:srgbClr val="CC66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机</a:t>
              </a:r>
            </a:p>
          </p:txBody>
        </p:sp>
        <p:sp>
          <p:nvSpPr>
            <p:cNvPr id="9" name="正方形/長方形 8">
              <a:extLst>
                <a:ext uri="{FF2B5EF4-FFF2-40B4-BE49-F238E27FC236}">
                  <a16:creationId xmlns:a16="http://schemas.microsoft.com/office/drawing/2014/main" id="{687F66C8-D2C1-4E5E-B918-32EDAD564D48}"/>
                </a:ext>
              </a:extLst>
            </p:cNvPr>
            <p:cNvSpPr/>
            <p:nvPr/>
          </p:nvSpPr>
          <p:spPr>
            <a:xfrm>
              <a:off x="5036024" y="5200425"/>
              <a:ext cx="2292824" cy="655093"/>
            </a:xfrm>
            <a:prstGeom prst="rect">
              <a:avLst/>
            </a:prstGeom>
            <a:solidFill>
              <a:srgbClr val="CC66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机</a:t>
              </a:r>
            </a:p>
          </p:txBody>
        </p:sp>
      </p:grpSp>
      <p:grpSp>
        <p:nvGrpSpPr>
          <p:cNvPr id="27" name="グループ化 26">
            <a:extLst>
              <a:ext uri="{FF2B5EF4-FFF2-40B4-BE49-F238E27FC236}">
                <a16:creationId xmlns:a16="http://schemas.microsoft.com/office/drawing/2014/main" id="{D0267626-F2A0-4B38-BEFD-C8EEEA09814B}"/>
              </a:ext>
            </a:extLst>
          </p:cNvPr>
          <p:cNvGrpSpPr/>
          <p:nvPr/>
        </p:nvGrpSpPr>
        <p:grpSpPr>
          <a:xfrm>
            <a:off x="5274858" y="2087971"/>
            <a:ext cx="1870367" cy="1101530"/>
            <a:chOff x="5036024" y="2085197"/>
            <a:chExt cx="2292824" cy="1350331"/>
          </a:xfrm>
        </p:grpSpPr>
        <p:sp>
          <p:nvSpPr>
            <p:cNvPr id="10" name="正方形/長方形 9">
              <a:extLst>
                <a:ext uri="{FF2B5EF4-FFF2-40B4-BE49-F238E27FC236}">
                  <a16:creationId xmlns:a16="http://schemas.microsoft.com/office/drawing/2014/main" id="{7458BBCF-EF5A-4CB8-A04F-9B7D2E77AF12}"/>
                </a:ext>
              </a:extLst>
            </p:cNvPr>
            <p:cNvSpPr/>
            <p:nvPr/>
          </p:nvSpPr>
          <p:spPr>
            <a:xfrm>
              <a:off x="5036024" y="2085197"/>
              <a:ext cx="2292824" cy="655093"/>
            </a:xfrm>
            <a:prstGeom prst="rect">
              <a:avLst/>
            </a:prstGeom>
            <a:solidFill>
              <a:srgbClr val="CC66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机</a:t>
              </a:r>
            </a:p>
          </p:txBody>
        </p:sp>
        <p:sp>
          <p:nvSpPr>
            <p:cNvPr id="11" name="正方形/長方形 10">
              <a:extLst>
                <a:ext uri="{FF2B5EF4-FFF2-40B4-BE49-F238E27FC236}">
                  <a16:creationId xmlns:a16="http://schemas.microsoft.com/office/drawing/2014/main" id="{D84B8009-ADAA-48BF-8644-F70C36ADD341}"/>
                </a:ext>
              </a:extLst>
            </p:cNvPr>
            <p:cNvSpPr/>
            <p:nvPr/>
          </p:nvSpPr>
          <p:spPr>
            <a:xfrm>
              <a:off x="5036024" y="2780435"/>
              <a:ext cx="2292824" cy="655093"/>
            </a:xfrm>
            <a:prstGeom prst="rect">
              <a:avLst/>
            </a:prstGeom>
            <a:solidFill>
              <a:srgbClr val="CC66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机</a:t>
              </a:r>
            </a:p>
          </p:txBody>
        </p:sp>
      </p:grpSp>
      <p:sp>
        <p:nvSpPr>
          <p:cNvPr id="12" name="正方形/長方形 11">
            <a:extLst>
              <a:ext uri="{FF2B5EF4-FFF2-40B4-BE49-F238E27FC236}">
                <a16:creationId xmlns:a16="http://schemas.microsoft.com/office/drawing/2014/main" id="{F1E6A6DE-D2AB-4EB7-97E6-4706967D6E5A}"/>
              </a:ext>
            </a:extLst>
          </p:cNvPr>
          <p:cNvSpPr/>
          <p:nvPr/>
        </p:nvSpPr>
        <p:spPr>
          <a:xfrm>
            <a:off x="3616657" y="3809844"/>
            <a:ext cx="1542197" cy="20186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D5AD167-4DEE-408F-B248-F2B7FE5EFF7F}"/>
              </a:ext>
            </a:extLst>
          </p:cNvPr>
          <p:cNvSpPr/>
          <p:nvPr/>
        </p:nvSpPr>
        <p:spPr>
          <a:xfrm>
            <a:off x="6960358" y="3796718"/>
            <a:ext cx="1542197" cy="20186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BBE412D-5758-4C86-A6A8-2E156CFC0F22}"/>
              </a:ext>
            </a:extLst>
          </p:cNvPr>
          <p:cNvSpPr/>
          <p:nvPr/>
        </p:nvSpPr>
        <p:spPr>
          <a:xfrm>
            <a:off x="5274858" y="4024437"/>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15" name="楕円 14">
            <a:extLst>
              <a:ext uri="{FF2B5EF4-FFF2-40B4-BE49-F238E27FC236}">
                <a16:creationId xmlns:a16="http://schemas.microsoft.com/office/drawing/2014/main" id="{CD45180B-F587-4B1D-AAE4-FD400D66094A}"/>
              </a:ext>
            </a:extLst>
          </p:cNvPr>
          <p:cNvSpPr/>
          <p:nvPr/>
        </p:nvSpPr>
        <p:spPr>
          <a:xfrm>
            <a:off x="5998189" y="4013867"/>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16" name="楕円 15">
            <a:extLst>
              <a:ext uri="{FF2B5EF4-FFF2-40B4-BE49-F238E27FC236}">
                <a16:creationId xmlns:a16="http://schemas.microsoft.com/office/drawing/2014/main" id="{89B2F60F-5682-436A-811A-613A53294003}"/>
              </a:ext>
            </a:extLst>
          </p:cNvPr>
          <p:cNvSpPr/>
          <p:nvPr/>
        </p:nvSpPr>
        <p:spPr>
          <a:xfrm>
            <a:off x="6721520" y="4003297"/>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17" name="楕円 16">
            <a:extLst>
              <a:ext uri="{FF2B5EF4-FFF2-40B4-BE49-F238E27FC236}">
                <a16:creationId xmlns:a16="http://schemas.microsoft.com/office/drawing/2014/main" id="{A0356F7F-DD9C-4E67-8300-49F4A585FDC1}"/>
              </a:ext>
            </a:extLst>
          </p:cNvPr>
          <p:cNvSpPr/>
          <p:nvPr/>
        </p:nvSpPr>
        <p:spPr>
          <a:xfrm>
            <a:off x="5289750" y="5800200"/>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18" name="楕円 17">
            <a:extLst>
              <a:ext uri="{FF2B5EF4-FFF2-40B4-BE49-F238E27FC236}">
                <a16:creationId xmlns:a16="http://schemas.microsoft.com/office/drawing/2014/main" id="{2F34EDC0-3875-4099-AEB3-F2C597531836}"/>
              </a:ext>
            </a:extLst>
          </p:cNvPr>
          <p:cNvSpPr/>
          <p:nvPr/>
        </p:nvSpPr>
        <p:spPr>
          <a:xfrm>
            <a:off x="6013081" y="5789630"/>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19" name="楕円 18">
            <a:extLst>
              <a:ext uri="{FF2B5EF4-FFF2-40B4-BE49-F238E27FC236}">
                <a16:creationId xmlns:a16="http://schemas.microsoft.com/office/drawing/2014/main" id="{11F2D9F5-B7BB-491D-A80F-D7F07DD778D0}"/>
              </a:ext>
            </a:extLst>
          </p:cNvPr>
          <p:cNvSpPr/>
          <p:nvPr/>
        </p:nvSpPr>
        <p:spPr>
          <a:xfrm>
            <a:off x="6736412" y="5779060"/>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20" name="楕円 19">
            <a:extLst>
              <a:ext uri="{FF2B5EF4-FFF2-40B4-BE49-F238E27FC236}">
                <a16:creationId xmlns:a16="http://schemas.microsoft.com/office/drawing/2014/main" id="{C4F9097C-C478-4665-936F-45D9061C521D}"/>
              </a:ext>
            </a:extLst>
          </p:cNvPr>
          <p:cNvSpPr/>
          <p:nvPr/>
        </p:nvSpPr>
        <p:spPr>
          <a:xfrm>
            <a:off x="5274858" y="1505544"/>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21" name="楕円 20">
            <a:extLst>
              <a:ext uri="{FF2B5EF4-FFF2-40B4-BE49-F238E27FC236}">
                <a16:creationId xmlns:a16="http://schemas.microsoft.com/office/drawing/2014/main" id="{F890FA26-99DC-48B0-9A30-C2988F850415}"/>
              </a:ext>
            </a:extLst>
          </p:cNvPr>
          <p:cNvSpPr/>
          <p:nvPr/>
        </p:nvSpPr>
        <p:spPr>
          <a:xfrm>
            <a:off x="5998189" y="1494974"/>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22" name="楕円 21">
            <a:extLst>
              <a:ext uri="{FF2B5EF4-FFF2-40B4-BE49-F238E27FC236}">
                <a16:creationId xmlns:a16="http://schemas.microsoft.com/office/drawing/2014/main" id="{B5743B18-DC7F-44E3-888C-9D9B867CAA34}"/>
              </a:ext>
            </a:extLst>
          </p:cNvPr>
          <p:cNvSpPr/>
          <p:nvPr/>
        </p:nvSpPr>
        <p:spPr>
          <a:xfrm>
            <a:off x="6721520" y="1484404"/>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23" name="楕円 22">
            <a:extLst>
              <a:ext uri="{FF2B5EF4-FFF2-40B4-BE49-F238E27FC236}">
                <a16:creationId xmlns:a16="http://schemas.microsoft.com/office/drawing/2014/main" id="{9DE5BA06-A566-43D0-8B64-5D80883EE79E}"/>
              </a:ext>
            </a:extLst>
          </p:cNvPr>
          <p:cNvSpPr/>
          <p:nvPr/>
        </p:nvSpPr>
        <p:spPr>
          <a:xfrm>
            <a:off x="5255633" y="3226679"/>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24" name="楕円 23">
            <a:extLst>
              <a:ext uri="{FF2B5EF4-FFF2-40B4-BE49-F238E27FC236}">
                <a16:creationId xmlns:a16="http://schemas.microsoft.com/office/drawing/2014/main" id="{09317D4D-1340-4883-B72D-0940DBED2393}"/>
              </a:ext>
            </a:extLst>
          </p:cNvPr>
          <p:cNvSpPr/>
          <p:nvPr/>
        </p:nvSpPr>
        <p:spPr>
          <a:xfrm>
            <a:off x="5978964" y="3216109"/>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25" name="楕円 24">
            <a:extLst>
              <a:ext uri="{FF2B5EF4-FFF2-40B4-BE49-F238E27FC236}">
                <a16:creationId xmlns:a16="http://schemas.microsoft.com/office/drawing/2014/main" id="{C8CB7DBA-59D2-4FC8-974D-2ABB89D4407D}"/>
              </a:ext>
            </a:extLst>
          </p:cNvPr>
          <p:cNvSpPr/>
          <p:nvPr/>
        </p:nvSpPr>
        <p:spPr>
          <a:xfrm>
            <a:off x="6702295" y="3205539"/>
            <a:ext cx="491319" cy="491319"/>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椅子</a:t>
            </a:r>
          </a:p>
        </p:txBody>
      </p:sp>
      <p:sp>
        <p:nvSpPr>
          <p:cNvPr id="26" name="正方形/長方形 25">
            <a:extLst>
              <a:ext uri="{FF2B5EF4-FFF2-40B4-BE49-F238E27FC236}">
                <a16:creationId xmlns:a16="http://schemas.microsoft.com/office/drawing/2014/main" id="{4B402CB1-CF87-4C3F-9EE4-37AE0E86BA0B}"/>
              </a:ext>
            </a:extLst>
          </p:cNvPr>
          <p:cNvSpPr/>
          <p:nvPr/>
        </p:nvSpPr>
        <p:spPr>
          <a:xfrm rot="5400000">
            <a:off x="3227551" y="2314051"/>
            <a:ext cx="1583431" cy="614147"/>
          </a:xfrm>
          <a:prstGeom prst="rect">
            <a:avLst/>
          </a:prstGeom>
          <a:solidFill>
            <a:srgbClr val="CC66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机</a:t>
            </a:r>
          </a:p>
        </p:txBody>
      </p:sp>
    </p:spTree>
    <p:extLst>
      <p:ext uri="{BB962C8B-B14F-4D97-AF65-F5344CB8AC3E}">
        <p14:creationId xmlns:p14="http://schemas.microsoft.com/office/powerpoint/2010/main" val="4136767866"/>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D38F2-DA2C-4C6A-9D48-FF93B8DD4B29}"/>
              </a:ext>
            </a:extLst>
          </p:cNvPr>
          <p:cNvSpPr>
            <a:spLocks noGrp="1"/>
          </p:cNvSpPr>
          <p:nvPr>
            <p:ph type="title"/>
          </p:nvPr>
        </p:nvSpPr>
        <p:spPr>
          <a:xfrm>
            <a:off x="550518" y="1380764"/>
            <a:ext cx="11090964" cy="4651545"/>
          </a:xfrm>
        </p:spPr>
        <p:txBody>
          <a:bodyPr/>
          <a:lstStyle/>
          <a:p>
            <a:r>
              <a:rPr kumimoji="1" lang="ja-JP" altLang="en-US" dirty="0"/>
              <a:t>・次回日程についてお伺いさせてください</a:t>
            </a:r>
            <a:br>
              <a:rPr kumimoji="1" lang="en-US" altLang="ja-JP" dirty="0"/>
            </a:br>
            <a:br>
              <a:rPr kumimoji="1" lang="en-US" altLang="ja-JP" dirty="0"/>
            </a:br>
            <a:r>
              <a:rPr kumimoji="1" lang="ja-JP" altLang="en-US" dirty="0"/>
              <a:t>・会場代をお支払いください</a:t>
            </a:r>
            <a:br>
              <a:rPr kumimoji="1" lang="en-US" altLang="ja-JP" dirty="0"/>
            </a:br>
            <a:br>
              <a:rPr kumimoji="1" lang="en-US" altLang="ja-JP" dirty="0"/>
            </a:br>
            <a:r>
              <a:rPr kumimoji="1" lang="ja-JP" altLang="en-US" dirty="0"/>
              <a:t>・勉強会終了後、懇親会がある場合</a:t>
            </a:r>
            <a:br>
              <a:rPr kumimoji="1" lang="en-US" altLang="ja-JP" dirty="0"/>
            </a:br>
            <a:r>
              <a:rPr kumimoji="1" lang="ja-JP" altLang="en-US" dirty="0"/>
              <a:t>　参加される方はお教えください</a:t>
            </a:r>
          </a:p>
        </p:txBody>
      </p:sp>
      <p:sp>
        <p:nvSpPr>
          <p:cNvPr id="4" name="タイトル 1">
            <a:extLst>
              <a:ext uri="{FF2B5EF4-FFF2-40B4-BE49-F238E27FC236}">
                <a16:creationId xmlns:a16="http://schemas.microsoft.com/office/drawing/2014/main" id="{92A486AF-89BE-4158-BCAB-0B1912E1E643}"/>
              </a:ext>
            </a:extLst>
          </p:cNvPr>
          <p:cNvSpPr txBox="1">
            <a:spLocks/>
          </p:cNvSpPr>
          <p:nvPr/>
        </p:nvSpPr>
        <p:spPr>
          <a:xfrm>
            <a:off x="550518" y="234353"/>
            <a:ext cx="2820479" cy="966650"/>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t>諸連絡</a:t>
            </a:r>
          </a:p>
        </p:txBody>
      </p:sp>
    </p:spTree>
    <p:extLst>
      <p:ext uri="{BB962C8B-B14F-4D97-AF65-F5344CB8AC3E}">
        <p14:creationId xmlns:p14="http://schemas.microsoft.com/office/powerpoint/2010/main" val="3197597287"/>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6C71CB5-C627-4D7D-A4FD-A0FBA8F918AF}"/>
              </a:ext>
            </a:extLst>
          </p:cNvPr>
          <p:cNvSpPr>
            <a:spLocks noGrp="1"/>
          </p:cNvSpPr>
          <p:nvPr>
            <p:ph type="title"/>
          </p:nvPr>
        </p:nvSpPr>
        <p:spPr>
          <a:xfrm>
            <a:off x="550518" y="1380764"/>
            <a:ext cx="11090964" cy="4651545"/>
          </a:xfrm>
        </p:spPr>
        <p:txBody>
          <a:bodyPr/>
          <a:lstStyle/>
          <a:p>
            <a:r>
              <a:rPr kumimoji="1" lang="ja-JP" altLang="en-US" dirty="0"/>
              <a:t>会場の手配、プロジェクターなどの備品の提供、勉強会の運営全般は幹事の</a:t>
            </a:r>
            <a:r>
              <a:rPr kumimoji="1" lang="en-US" altLang="ja-JP" dirty="0"/>
              <a:t>finback</a:t>
            </a:r>
            <a:r>
              <a:rPr kumimoji="1" lang="ja-JP" altLang="en-US" dirty="0"/>
              <a:t>様によるものです。</a:t>
            </a:r>
            <a:br>
              <a:rPr kumimoji="1" lang="en-US" altLang="ja-JP" dirty="0"/>
            </a:br>
            <a:br>
              <a:rPr kumimoji="1" lang="en-US" altLang="ja-JP" dirty="0"/>
            </a:br>
            <a:r>
              <a:rPr kumimoji="1" lang="ja-JP" altLang="en-US" dirty="0"/>
              <a:t>本当にありがとうございます。</a:t>
            </a:r>
          </a:p>
        </p:txBody>
      </p:sp>
    </p:spTree>
    <p:extLst>
      <p:ext uri="{BB962C8B-B14F-4D97-AF65-F5344CB8AC3E}">
        <p14:creationId xmlns:p14="http://schemas.microsoft.com/office/powerpoint/2010/main" val="246138042"/>
      </p:ext>
    </p:extLst>
  </p:cSld>
  <p:clrMapOvr>
    <a:masterClrMapping/>
  </p:clrMapOvr>
  <mc:AlternateContent xmlns:mc="http://schemas.openxmlformats.org/markup-compatibility/2006">
    <mc:Choice xmlns:p14="http://schemas.microsoft.com/office/powerpoint/2010/main" Requires="p14">
      <p:transition spd="med" p14:dur="700" advClick="0" advTm="10000">
        <p:fade/>
      </p:transition>
    </mc:Choice>
    <mc:Fallback>
      <p:transition spd="med" advClick="0" advTm="1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132</Words>
  <Application>Microsoft Office PowerPoint</Application>
  <PresentationFormat>ワイド画面</PresentationFormat>
  <Paragraphs>36</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Arial</vt:lpstr>
      <vt:lpstr>Century Gothic</vt:lpstr>
      <vt:lpstr>Wingdings 3</vt:lpstr>
      <vt:lpstr>イオン</vt:lpstr>
      <vt:lpstr>Modelicaライブラリ勉強会  ご連絡事項</vt:lpstr>
      <vt:lpstr>PowerPoint プレゼンテーション</vt:lpstr>
      <vt:lpstr>終わったら机を元に戻してください</vt:lpstr>
      <vt:lpstr>・次回日程についてお伺いさせてください  ・会場代をお支払いください  ・勉強会終了後、懇親会がある場合 　参加される方はお教えください</vt:lpstr>
      <vt:lpstr>会場の手配、プロジェクターなどの備品の提供、勉強会の運営全般は幹事のfinback様によるものです。  本当にありがとうございます。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 惠法</dc:creator>
  <cp:lastModifiedBy>植田 惠法</cp:lastModifiedBy>
  <cp:revision>13</cp:revision>
  <dcterms:created xsi:type="dcterms:W3CDTF">2019-03-22T15:49:44Z</dcterms:created>
  <dcterms:modified xsi:type="dcterms:W3CDTF">2019-03-22T16:34:24Z</dcterms:modified>
</cp:coreProperties>
</file>