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4"/>
  </p:notesMasterIdLst>
  <p:sldIdLst>
    <p:sldId id="256" r:id="rId2"/>
    <p:sldId id="261" r:id="rId3"/>
    <p:sldId id="260" r:id="rId4"/>
    <p:sldId id="306" r:id="rId5"/>
    <p:sldId id="337" r:id="rId6"/>
    <p:sldId id="307" r:id="rId7"/>
    <p:sldId id="364" r:id="rId8"/>
    <p:sldId id="365" r:id="rId9"/>
    <p:sldId id="366" r:id="rId10"/>
    <p:sldId id="367" r:id="rId11"/>
    <p:sldId id="368" r:id="rId12"/>
    <p:sldId id="369" r:id="rId13"/>
  </p:sldIdLst>
  <p:sldSz cx="9144000" cy="5143500" type="screen16x9"/>
  <p:notesSz cx="6858000" cy="9144000"/>
  <p:embeddedFontLst>
    <p:embeddedFont>
      <p:font typeface="Fira Sans Condensed Light" panose="02020500000000000000" charset="0"/>
      <p:regular r:id="rId15"/>
      <p:bold r:id="rId16"/>
      <p:italic r:id="rId17"/>
      <p:boldItalic r:id="rId18"/>
    </p:embeddedFont>
    <p:embeddedFont>
      <p:font typeface="Anton" panose="02020500000000000000" charset="0"/>
      <p:regular r:id="rId19"/>
    </p:embeddedFont>
    <p:embeddedFont>
      <p:font typeface="Rajdhani" panose="02020500000000000000" charset="0"/>
      <p:regular r:id="rId20"/>
      <p:bold r:id="rId21"/>
    </p:embeddedFont>
    <p:embeddedFont>
      <p:font typeface="Advent Pro Light" panose="02020500000000000000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12C155-5C4C-4E20-A0DE-D12549B04A22}">
  <a:tblStyle styleId="{F212C155-5C4C-4E20-A0DE-D12549B04A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5818" autoAdjust="0"/>
  </p:normalViewPr>
  <p:slideViewPr>
    <p:cSldViewPr snapToGrid="0">
      <p:cViewPr varScale="1">
        <p:scale>
          <a:sx n="76" d="100"/>
          <a:sy n="76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dirty="0" smtClean="0"/>
              <a:t>Hi everyone we are team</a:t>
            </a:r>
            <a:r>
              <a:rPr lang="en-US" altLang="zh-TW" baseline="0" dirty="0" smtClean="0"/>
              <a:t> 16, my name is…</a:t>
            </a:r>
            <a:endParaRPr lang="en-US" altLang="zh-TW" sz="1100" dirty="0" smtClean="0">
              <a:latin typeface="Rajdhani"/>
              <a:ea typeface="Rajdhani"/>
              <a:cs typeface="Rajdhan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8a6ee8a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8a6ee8a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This is SOM, we can see k = 4 is better than others, so we choose k = 4 for SOM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2928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This is the accuracy table for each approach,</a:t>
            </a:r>
            <a:r>
              <a:rPr lang="en-US" altLang="zh-TW" baseline="0" dirty="0" smtClean="0"/>
              <a:t> we can see best approach is SOM + MLP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7448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8a6ee8a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8a6ee8a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</a:t>
            </a:r>
            <a:r>
              <a:rPr lang="en-US" baseline="0" dirty="0" smtClean="0"/>
              <a:t> best cluster </a:t>
            </a:r>
            <a:r>
              <a:rPr lang="en-US" altLang="zh-TW" baseline="0" dirty="0" smtClean="0"/>
              <a:t>approach</a:t>
            </a:r>
            <a:r>
              <a:rPr lang="en-US" baseline="0" dirty="0" smtClean="0"/>
              <a:t> is SOM, then K-Means, and if we didn’t  use cluster, the result is the worst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And in classification approach, MLP and RF is very close, they are all better than KNN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So our final model is SOM with 4 clusters and MLP with 46 hidden layer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2365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aseline="0" dirty="0" smtClean="0"/>
              <a:t>In our data, each row represents one Android App.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aseline="0" dirty="0" smtClean="0"/>
              <a:t>Each column of attributes against Rating to </a:t>
            </a:r>
            <a:r>
              <a:rPr lang="en-US" altLang="zh-TW" sz="1100" dirty="0" smtClean="0">
                <a:latin typeface="Rajdhani"/>
                <a:ea typeface="Rajdhani"/>
                <a:cs typeface="Rajdhani"/>
              </a:rPr>
              <a:t>make App rating prediction.</a:t>
            </a:r>
            <a:endParaRPr lang="en-US" altLang="zh-TW" sz="1100" b="0" baseline="0" dirty="0" smtClean="0">
              <a:solidFill>
                <a:srgbClr val="FFFF00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8a6ee8a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8a6ee8a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 preprocessing we …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8a6ee8a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8a6ee8a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For both free and paid table,</a:t>
            </a:r>
            <a:r>
              <a:rPr lang="en-US" baseline="0" dirty="0" smtClean="0"/>
              <a:t> all the columns analyzed against rating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1467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8a6ee8a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8a6ee8a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 found</a:t>
            </a:r>
            <a:r>
              <a:rPr lang="en-US" altLang="zh-TW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that 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Android version and install are less relevant to rating.</a:t>
            </a:r>
          </a:p>
        </p:txBody>
      </p:sp>
    </p:spTree>
    <p:extLst>
      <p:ext uri="{BB962C8B-B14F-4D97-AF65-F5344CB8AC3E}">
        <p14:creationId xmlns:p14="http://schemas.microsoft.com/office/powerpoint/2010/main" val="1411362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8a6ee8a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8a6ee8a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tabLst/>
              <a:defRPr/>
            </a:pPr>
            <a:r>
              <a:rPr lang="en-US" altLang="zh-TW" sz="1100" b="0" dirty="0" smtClean="0"/>
              <a:t>However Reviews,</a:t>
            </a:r>
            <a:r>
              <a:rPr lang="zh-TW" altLang="en-US" sz="1100" b="0" dirty="0" smtClean="0"/>
              <a:t> </a:t>
            </a:r>
            <a:r>
              <a:rPr lang="en-US" altLang="zh-TW" sz="1100" b="0" dirty="0" smtClean="0"/>
              <a:t>Size,</a:t>
            </a:r>
            <a:r>
              <a:rPr lang="zh-TW" altLang="en-US" sz="1100" b="0" dirty="0" smtClean="0"/>
              <a:t> </a:t>
            </a:r>
            <a:r>
              <a:rPr lang="en-US" altLang="zh-TW" sz="1100" b="0" dirty="0" smtClean="0"/>
              <a:t>Price,</a:t>
            </a:r>
            <a:r>
              <a:rPr lang="zh-TW" altLang="en-US" sz="1100" b="0" dirty="0" smtClean="0"/>
              <a:t> </a:t>
            </a:r>
            <a:r>
              <a:rPr lang="en-US" altLang="zh-TW" sz="1100" b="0" dirty="0" smtClean="0"/>
              <a:t>last updated, Category </a:t>
            </a:r>
            <a:r>
              <a:rPr lang="en-US" altLang="zh-TW" sz="1100" b="0" baseline="0" dirty="0" smtClean="0">
                <a:solidFill>
                  <a:srgbClr val="EFEFEF"/>
                </a:solidFill>
                <a:uFill>
                  <a:noFill/>
                </a:uFill>
              </a:rPr>
              <a:t>are r</a:t>
            </a:r>
            <a:r>
              <a:rPr lang="en-US" altLang="zh-TW" sz="1100" b="0" dirty="0" smtClean="0">
                <a:solidFill>
                  <a:srgbClr val="EFEFEF"/>
                </a:solidFill>
                <a:uFill>
                  <a:noFill/>
                </a:uFill>
              </a:rPr>
              <a:t>elevant</a:t>
            </a:r>
            <a:r>
              <a:rPr lang="en-US" altLang="zh-TW" sz="1100" b="0" baseline="0" dirty="0" smtClean="0">
                <a:solidFill>
                  <a:srgbClr val="EFEFEF"/>
                </a:solidFill>
                <a:uFill>
                  <a:noFill/>
                </a:uFill>
              </a:rPr>
              <a:t> to </a:t>
            </a:r>
            <a:r>
              <a:rPr lang="en-US" altLang="zh-TW" sz="1100" b="0" dirty="0" smtClean="0">
                <a:solidFill>
                  <a:srgbClr val="EFEFEF"/>
                </a:solidFill>
                <a:uFill>
                  <a:noFill/>
                </a:uFill>
              </a:rPr>
              <a:t>Rating,</a:t>
            </a:r>
            <a:r>
              <a:rPr lang="en-US" altLang="zh-TW" sz="1100" b="0" baseline="0" dirty="0" smtClean="0">
                <a:solidFill>
                  <a:srgbClr val="EFEFEF"/>
                </a:solidFill>
                <a:uFill>
                  <a:noFill/>
                </a:uFill>
              </a:rPr>
              <a:t> thus we will used for further analysis.</a:t>
            </a:r>
            <a:r>
              <a:rPr lang="en-US" altLang="zh-TW" sz="1100" b="0" dirty="0" smtClean="0">
                <a:solidFill>
                  <a:srgbClr val="EFEFEF"/>
                </a:solidFill>
                <a:uFill>
                  <a:noFill/>
                </a:uFill>
              </a:rPr>
              <a:t> </a:t>
            </a:r>
            <a:r>
              <a:rPr lang="en-US" altLang="zh-TW" sz="1100" b="0" baseline="0" dirty="0" smtClean="0">
                <a:solidFill>
                  <a:srgbClr val="EFEFEF"/>
                </a:solidFill>
                <a:uFill>
                  <a:noFill/>
                </a:uFill>
              </a:rPr>
              <a:t/>
            </a:r>
            <a:br>
              <a:rPr lang="en-US" altLang="zh-TW" sz="1100" b="0" baseline="0" dirty="0" smtClean="0">
                <a:solidFill>
                  <a:srgbClr val="EFEFEF"/>
                </a:solidFill>
                <a:uFill>
                  <a:noFill/>
                </a:uFill>
              </a:rPr>
            </a:br>
            <a:endParaRPr lang="en-US" altLang="zh-TW" sz="1100" b="0" baseline="0" dirty="0" smtClean="0">
              <a:solidFill>
                <a:srgbClr val="EFEFEF"/>
              </a:solidFill>
              <a:uFill>
                <a:noFill/>
              </a:u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tabLst/>
              <a:defRPr/>
            </a:pPr>
            <a:endParaRPr lang="en-US" altLang="zh-TW" sz="1100" b="0" baseline="0" dirty="0" smtClean="0">
              <a:solidFill>
                <a:srgbClr val="EFEFEF"/>
              </a:solidFill>
              <a:uFill>
                <a:noFill/>
              </a:u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tabLst/>
              <a:defRPr/>
            </a:pPr>
            <a:r>
              <a:rPr lang="en-US" altLang="zh-TW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category, it is not enough data to make conclusion, so we still want to keep it for further analysis</a:t>
            </a:r>
            <a:endParaRPr lang="en-US" altLang="zh-TW" sz="1100" b="0" baseline="0" dirty="0" smtClean="0">
              <a:solidFill>
                <a:srgbClr val="EFEFEF"/>
              </a:solidFill>
              <a:uFill>
                <a:noFill/>
              </a:u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tabLst/>
              <a:defRPr/>
            </a:pPr>
            <a:r>
              <a:rPr lang="en-US" altLang="zh-TW" sz="1100" b="0" baseline="0" dirty="0" smtClean="0">
                <a:solidFill>
                  <a:srgbClr val="EFEFEF"/>
                </a:solidFill>
                <a:uFill>
                  <a:noFill/>
                </a:uFill>
              </a:rPr>
              <a:t>Each column divide into intervals, each interval represent mean of Rating.</a:t>
            </a:r>
            <a:endParaRPr lang="en-US" altLang="zh-TW" sz="1100" b="0" dirty="0" smtClean="0"/>
          </a:p>
        </p:txBody>
      </p:sp>
    </p:spTree>
    <p:extLst>
      <p:ext uri="{BB962C8B-B14F-4D97-AF65-F5344CB8AC3E}">
        <p14:creationId xmlns:p14="http://schemas.microsoft.com/office/powerpoint/2010/main" val="3033748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8a6ee8a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8a6ee8a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First, because we want to do classification problem, so we divide the continuous</a:t>
            </a:r>
            <a:r>
              <a:rPr lang="en-US" baseline="0" dirty="0" smtClean="0"/>
              <a:t> data rating into 5 parts by number of its occurrences, and its labels is 0, 1, 2, 3, 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Then, we divide the dataset into training data and testing data, which are 70% and 30%.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9110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8a6ee8a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8a6ee8a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We</a:t>
            </a:r>
            <a:r>
              <a:rPr lang="en-US" baseline="0" dirty="0" smtClean="0"/>
              <a:t> use 3 classification approaches, KNN, MLP, and Random forest.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The figure’s x axis is parameter, y axis is accuracy.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So we choose K = 19 for KNN, hidden layer = 46 for MLP, and depth = 28 for Random forest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And we can see the random forest’s accuracy is the highest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6706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8a6ee8a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8a6ee8a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Then we cluster</a:t>
            </a:r>
            <a:r>
              <a:rPr lang="en-US" baseline="0" dirty="0" smtClean="0"/>
              <a:t> the data to see if there any correlation in each cluster.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This is K-Means with different k, we choose the k = 5, but there are some data overlapping, so this approach not very good.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6786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969788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2"/>
          </p:nvPr>
        </p:nvSpPr>
        <p:spPr>
          <a:xfrm>
            <a:off x="59611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3"/>
          </p:nvPr>
        </p:nvSpPr>
        <p:spPr>
          <a:xfrm>
            <a:off x="34650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960113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 idx="4"/>
          </p:nvPr>
        </p:nvSpPr>
        <p:spPr>
          <a:xfrm>
            <a:off x="6628688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 idx="5"/>
          </p:nvPr>
        </p:nvSpPr>
        <p:spPr>
          <a:xfrm>
            <a:off x="3805336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 idx="6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9" r:id="rId3"/>
    <p:sldLayoutId id="2147483662" r:id="rId4"/>
    <p:sldLayoutId id="2147483666" r:id="rId5"/>
    <p:sldLayoutId id="2147483667" r:id="rId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458742" y="1020616"/>
            <a:ext cx="4447693" cy="26098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ajdhani"/>
                <a:ea typeface="Rajdhani"/>
                <a:cs typeface="Rajdhani"/>
                <a:sym typeface="Rajdhani"/>
              </a:rPr>
              <a:t>Forecast </a:t>
            </a:r>
            <a:r>
              <a:rPr lang="en-US" dirty="0">
                <a:latin typeface="Rajdhani"/>
                <a:ea typeface="Rajdhani"/>
                <a:cs typeface="Rajdhani"/>
                <a:sym typeface="Rajdhani"/>
              </a:rPr>
              <a:t>of </a:t>
            </a:r>
            <a:r>
              <a:rPr lang="en" dirty="0">
                <a:latin typeface="Rajdhani"/>
                <a:ea typeface="Rajdhani"/>
                <a:cs typeface="Rajdhani"/>
                <a:sym typeface="Rajdhani"/>
              </a:rPr>
              <a:t> App </a:t>
            </a:r>
            <a:r>
              <a:rPr lang="en-US" dirty="0" smtClean="0">
                <a:latin typeface="Rajdhani"/>
                <a:ea typeface="Rajdhani"/>
                <a:cs typeface="Rajdhani"/>
                <a:sym typeface="Rajdhani"/>
              </a:rPr>
              <a:t>Rating</a:t>
            </a:r>
            <a:br>
              <a:rPr lang="en-US" dirty="0" smtClean="0">
                <a:latin typeface="Rajdhani"/>
                <a:ea typeface="Rajdhani"/>
                <a:cs typeface="Rajdhani"/>
                <a:sym typeface="Rajdhani"/>
              </a:rPr>
            </a:br>
            <a:endParaRPr sz="1600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458742" y="3850786"/>
            <a:ext cx="3602619" cy="661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M</a:t>
            </a:r>
            <a:r>
              <a:rPr lang="en" sz="1800" dirty="0" smtClean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embers : Bonbon Lin, Freddy Wen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Date </a:t>
            </a:r>
            <a:r>
              <a:rPr lang="en" sz="1800" dirty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: 20200422</a:t>
            </a:r>
            <a:endParaRPr sz="1800" dirty="0"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2;p28"/>
          <p:cNvSpPr txBox="1">
            <a:spLocks noGrp="1"/>
          </p:cNvSpPr>
          <p:nvPr>
            <p:ph type="title"/>
          </p:nvPr>
        </p:nvSpPr>
        <p:spPr>
          <a:xfrm>
            <a:off x="207818" y="74332"/>
            <a:ext cx="8728363" cy="751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3000" b="0" dirty="0" smtClean="0"/>
              <a:t>SOM</a:t>
            </a:r>
            <a:endParaRPr sz="3000" b="0" dirty="0"/>
          </a:p>
        </p:txBody>
      </p:sp>
      <p:sp>
        <p:nvSpPr>
          <p:cNvPr id="13" name="Google Shape;142;p28"/>
          <p:cNvSpPr txBox="1">
            <a:spLocks/>
          </p:cNvSpPr>
          <p:nvPr/>
        </p:nvSpPr>
        <p:spPr>
          <a:xfrm>
            <a:off x="6876603" y="3530391"/>
            <a:ext cx="2059578" cy="751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45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l"/>
            <a:r>
              <a:rPr lang="en-US" sz="3000" b="0" dirty="0" smtClean="0"/>
              <a:t>K = 4</a:t>
            </a:r>
            <a:endParaRPr lang="en-US" sz="3000" b="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07" y="622886"/>
            <a:ext cx="2898075" cy="209062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632" y="610360"/>
            <a:ext cx="2778329" cy="2090624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8623" y="2874903"/>
            <a:ext cx="2761220" cy="206285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5211" y="610360"/>
            <a:ext cx="2778328" cy="2090624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306" y="2874903"/>
            <a:ext cx="2898075" cy="206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66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524000" y="330930"/>
          <a:ext cx="6096000" cy="4511040"/>
        </p:xfrm>
        <a:graphic>
          <a:graphicData uri="http://schemas.openxmlformats.org/drawingml/2006/table">
            <a:tbl>
              <a:tblPr firstRow="1" bandRow="1">
                <a:tableStyleId>{F212C155-5C4C-4E20-A0DE-D12549B04A22}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77666140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99185202"/>
                    </a:ext>
                  </a:extLst>
                </a:gridCol>
              </a:tblGrid>
              <a:tr h="4511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tx2"/>
                          </a:solidFill>
                          <a:latin typeface="Rajdhani" panose="02020500000000000000" charset="0"/>
                          <a:cs typeface="Rajdhani" panose="02020500000000000000" charset="0"/>
                        </a:rPr>
                        <a:t>Approach</a:t>
                      </a:r>
                      <a:endParaRPr lang="zh-TW" altLang="en-US" sz="2000" b="1" dirty="0">
                        <a:solidFill>
                          <a:schemeClr val="tx2"/>
                        </a:solidFill>
                        <a:latin typeface="Rajdhani" panose="02020500000000000000" charset="0"/>
                        <a:cs typeface="Rajdhani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tx2"/>
                          </a:solidFill>
                          <a:latin typeface="Rajdhani" panose="02020500000000000000" charset="0"/>
                          <a:cs typeface="Rajdhani" panose="02020500000000000000" charset="0"/>
                        </a:rPr>
                        <a:t>Accuracy</a:t>
                      </a:r>
                      <a:endParaRPr lang="zh-TW" altLang="en-US" sz="2000" b="1" dirty="0">
                        <a:solidFill>
                          <a:schemeClr val="tx2"/>
                        </a:solidFill>
                        <a:latin typeface="Rajdhani" panose="02020500000000000000" charset="0"/>
                        <a:cs typeface="Rajdhani" panose="0202050000000000000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471113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2"/>
                          </a:solidFill>
                          <a:latin typeface="Rajdhani" panose="02020500000000000000" charset="0"/>
                          <a:cs typeface="Rajdhani" panose="02020500000000000000" charset="0"/>
                        </a:rPr>
                        <a:t>KNN</a:t>
                      </a:r>
                      <a:endParaRPr lang="zh-TW" altLang="en-US" sz="2000" dirty="0">
                        <a:solidFill>
                          <a:schemeClr val="tx2"/>
                        </a:solidFill>
                        <a:latin typeface="Rajdhani" panose="02020500000000000000" charset="0"/>
                        <a:cs typeface="Rajdhani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2"/>
                          </a:solidFill>
                          <a:latin typeface="Rajdhani" panose="02020500000000000000" charset="0"/>
                          <a:cs typeface="Rajdhani" panose="02020500000000000000" charset="0"/>
                        </a:rPr>
                        <a:t>26.83 %</a:t>
                      </a:r>
                      <a:endParaRPr lang="zh-TW" altLang="en-US" sz="2000" dirty="0">
                        <a:solidFill>
                          <a:schemeClr val="tx2"/>
                        </a:solidFill>
                        <a:latin typeface="Rajdhani" panose="02020500000000000000" charset="0"/>
                        <a:cs typeface="Rajdhani" panose="0202050000000000000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919169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2"/>
                          </a:solidFill>
                          <a:latin typeface="Rajdhani" panose="02020500000000000000" charset="0"/>
                          <a:cs typeface="Rajdhani" panose="02020500000000000000" charset="0"/>
                        </a:rPr>
                        <a:t>MLP</a:t>
                      </a:r>
                      <a:endParaRPr lang="zh-TW" altLang="en-US" sz="2000" dirty="0">
                        <a:solidFill>
                          <a:schemeClr val="tx2"/>
                        </a:solidFill>
                        <a:latin typeface="Rajdhani" panose="02020500000000000000" charset="0"/>
                        <a:cs typeface="Rajdhani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2"/>
                          </a:solidFill>
                          <a:latin typeface="Rajdhani" panose="02020500000000000000" charset="0"/>
                          <a:cs typeface="Rajdhani" panose="02020500000000000000" charset="0"/>
                        </a:rPr>
                        <a:t>27.40 %</a:t>
                      </a:r>
                      <a:endParaRPr lang="zh-TW" altLang="en-US" sz="2000" dirty="0">
                        <a:solidFill>
                          <a:schemeClr val="tx2"/>
                        </a:solidFill>
                        <a:latin typeface="Rajdhani" panose="02020500000000000000" charset="0"/>
                        <a:cs typeface="Rajdhani" panose="0202050000000000000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374632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2"/>
                          </a:solidFill>
                          <a:latin typeface="Rajdhani" panose="02020500000000000000" charset="0"/>
                          <a:cs typeface="Rajdhani" panose="02020500000000000000" charset="0"/>
                        </a:rPr>
                        <a:t>RF</a:t>
                      </a:r>
                      <a:endParaRPr lang="zh-TW" altLang="en-US" sz="2000" dirty="0">
                        <a:solidFill>
                          <a:schemeClr val="tx2"/>
                        </a:solidFill>
                        <a:latin typeface="Rajdhani" panose="02020500000000000000" charset="0"/>
                        <a:cs typeface="Rajdhani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2"/>
                          </a:solidFill>
                          <a:latin typeface="Rajdhani" panose="02020500000000000000" charset="0"/>
                          <a:cs typeface="Rajdhani" panose="02020500000000000000" charset="0"/>
                        </a:rPr>
                        <a:t>29.85 %</a:t>
                      </a:r>
                      <a:endParaRPr lang="zh-TW" altLang="en-US" sz="2000" dirty="0">
                        <a:solidFill>
                          <a:schemeClr val="tx2"/>
                        </a:solidFill>
                        <a:latin typeface="Rajdhani" panose="02020500000000000000" charset="0"/>
                        <a:cs typeface="Rajdhani" panose="0202050000000000000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768767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2"/>
                          </a:solidFill>
                          <a:latin typeface="Rajdhani" panose="02020500000000000000" charset="0"/>
                          <a:cs typeface="Rajdhani" panose="02020500000000000000" charset="0"/>
                        </a:rPr>
                        <a:t>K</a:t>
                      </a:r>
                      <a:r>
                        <a:rPr lang="en-US" altLang="zh-TW" sz="2000" baseline="0" dirty="0" smtClean="0">
                          <a:solidFill>
                            <a:schemeClr val="tx2"/>
                          </a:solidFill>
                          <a:latin typeface="Rajdhani" panose="02020500000000000000" charset="0"/>
                          <a:cs typeface="Rajdhani" panose="02020500000000000000" charset="0"/>
                        </a:rPr>
                        <a:t> – Means + KNN</a:t>
                      </a:r>
                      <a:endParaRPr lang="zh-TW" altLang="en-US" sz="2000" dirty="0">
                        <a:solidFill>
                          <a:schemeClr val="tx2"/>
                        </a:solidFill>
                        <a:latin typeface="Rajdhani" panose="02020500000000000000" charset="0"/>
                        <a:cs typeface="Rajdhani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2"/>
                          </a:solidFill>
                          <a:latin typeface="Rajdhani" panose="02020500000000000000" charset="0"/>
                          <a:cs typeface="Rajdhani" panose="02020500000000000000" charset="0"/>
                        </a:rPr>
                        <a:t>27.95 %</a:t>
                      </a:r>
                      <a:endParaRPr lang="zh-TW" altLang="en-US" sz="2000" dirty="0">
                        <a:solidFill>
                          <a:schemeClr val="tx2"/>
                        </a:solidFill>
                        <a:latin typeface="Rajdhani" panose="02020500000000000000" charset="0"/>
                        <a:cs typeface="Rajdhani" panose="0202050000000000000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819082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2"/>
                          </a:solidFill>
                          <a:latin typeface="Rajdhani" panose="02020500000000000000" charset="0"/>
                          <a:cs typeface="Rajdhani" panose="02020500000000000000" charset="0"/>
                        </a:rPr>
                        <a:t>K</a:t>
                      </a:r>
                      <a:r>
                        <a:rPr lang="en-US" altLang="zh-TW" sz="2000" baseline="0" dirty="0" smtClean="0">
                          <a:solidFill>
                            <a:schemeClr val="tx2"/>
                          </a:solidFill>
                          <a:latin typeface="Rajdhani" panose="02020500000000000000" charset="0"/>
                          <a:cs typeface="Rajdhani" panose="02020500000000000000" charset="0"/>
                        </a:rPr>
                        <a:t> – Means + MLP</a:t>
                      </a:r>
                      <a:endParaRPr lang="zh-TW" altLang="en-US" sz="2000" dirty="0">
                        <a:solidFill>
                          <a:schemeClr val="tx2"/>
                        </a:solidFill>
                        <a:latin typeface="Rajdhani" panose="02020500000000000000" charset="0"/>
                        <a:cs typeface="Rajdhani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2"/>
                          </a:solidFill>
                          <a:latin typeface="Rajdhani" panose="02020500000000000000" charset="0"/>
                          <a:cs typeface="Rajdhani" panose="02020500000000000000" charset="0"/>
                        </a:rPr>
                        <a:t>29.66 %</a:t>
                      </a:r>
                      <a:endParaRPr lang="zh-TW" altLang="en-US" sz="2000" dirty="0">
                        <a:solidFill>
                          <a:schemeClr val="tx2"/>
                        </a:solidFill>
                        <a:latin typeface="Rajdhani" panose="02020500000000000000" charset="0"/>
                        <a:cs typeface="Rajdhani" panose="0202050000000000000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970958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2"/>
                          </a:solidFill>
                          <a:latin typeface="Rajdhani" panose="02020500000000000000" charset="0"/>
                          <a:cs typeface="Rajdhani" panose="02020500000000000000" charset="0"/>
                        </a:rPr>
                        <a:t>K –</a:t>
                      </a:r>
                      <a:r>
                        <a:rPr lang="en-US" altLang="zh-TW" sz="2000" baseline="0" dirty="0" smtClean="0">
                          <a:solidFill>
                            <a:schemeClr val="tx2"/>
                          </a:solidFill>
                          <a:latin typeface="Rajdhani" panose="02020500000000000000" charset="0"/>
                          <a:cs typeface="Rajdhani" panose="02020500000000000000" charset="0"/>
                        </a:rPr>
                        <a:t> Means + RF</a:t>
                      </a:r>
                      <a:endParaRPr lang="zh-TW" altLang="en-US" sz="2000" dirty="0">
                        <a:solidFill>
                          <a:schemeClr val="tx2"/>
                        </a:solidFill>
                        <a:latin typeface="Rajdhani" panose="02020500000000000000" charset="0"/>
                        <a:cs typeface="Rajdhani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2"/>
                          </a:solidFill>
                          <a:latin typeface="Rajdhani" panose="02020500000000000000" charset="0"/>
                          <a:cs typeface="Rajdhani" panose="02020500000000000000" charset="0"/>
                        </a:rPr>
                        <a:t>31.90 %</a:t>
                      </a:r>
                      <a:endParaRPr lang="zh-TW" altLang="en-US" sz="2000" dirty="0">
                        <a:solidFill>
                          <a:schemeClr val="tx2"/>
                        </a:solidFill>
                        <a:latin typeface="Rajdhani" panose="02020500000000000000" charset="0"/>
                        <a:cs typeface="Rajdhani" panose="0202050000000000000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08337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rgbClr val="FFFF00"/>
                          </a:solidFill>
                          <a:latin typeface="Rajdhani" panose="02020500000000000000" charset="0"/>
                          <a:cs typeface="Rajdhani" panose="02020500000000000000" charset="0"/>
                        </a:rPr>
                        <a:t>SOM + KNN</a:t>
                      </a:r>
                      <a:endParaRPr lang="zh-TW" altLang="en-US" sz="2000" dirty="0">
                        <a:solidFill>
                          <a:srgbClr val="FFFF00"/>
                        </a:solidFill>
                        <a:latin typeface="Rajdhani" panose="02020500000000000000" charset="0"/>
                        <a:cs typeface="Rajdhani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FF00"/>
                          </a:solidFill>
                          <a:latin typeface="Rajdhani" panose="02020500000000000000" charset="0"/>
                          <a:cs typeface="Rajdhani" panose="02020500000000000000" charset="0"/>
                        </a:rPr>
                        <a:t>29.11 %</a:t>
                      </a:r>
                      <a:endParaRPr lang="zh-TW" altLang="en-US" sz="2000" dirty="0">
                        <a:solidFill>
                          <a:srgbClr val="FFFF00"/>
                        </a:solidFill>
                        <a:latin typeface="Rajdhani" panose="02020500000000000000" charset="0"/>
                        <a:cs typeface="Rajdhani" panose="0202050000000000000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066870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  <a:latin typeface="Rajdhani" panose="02020500000000000000" charset="0"/>
                          <a:cs typeface="Rajdhani" panose="02020500000000000000" charset="0"/>
                        </a:rPr>
                        <a:t>SOM + MLP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Rajdhani" panose="02020500000000000000" charset="0"/>
                        <a:cs typeface="Rajdhani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  <a:latin typeface="Rajdhani" panose="02020500000000000000" charset="0"/>
                          <a:cs typeface="Rajdhani" panose="02020500000000000000" charset="0"/>
                        </a:rPr>
                        <a:t>33.11 %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Rajdhani" panose="02020500000000000000" charset="0"/>
                        <a:cs typeface="Rajdhani" panose="0202050000000000000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897324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rgbClr val="FFFF00"/>
                          </a:solidFill>
                          <a:latin typeface="Rajdhani" panose="02020500000000000000" charset="0"/>
                          <a:cs typeface="Rajdhani" panose="02020500000000000000" charset="0"/>
                        </a:rPr>
                        <a:t>SOM + RF</a:t>
                      </a:r>
                      <a:endParaRPr lang="zh-TW" altLang="en-US" sz="2000" dirty="0">
                        <a:solidFill>
                          <a:srgbClr val="FFFF00"/>
                        </a:solidFill>
                        <a:latin typeface="Rajdhani" panose="02020500000000000000" charset="0"/>
                        <a:cs typeface="Rajdhani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FF00"/>
                          </a:solidFill>
                          <a:latin typeface="Rajdhani" panose="02020500000000000000" charset="0"/>
                          <a:cs typeface="Rajdhani" panose="02020500000000000000" charset="0"/>
                        </a:rPr>
                        <a:t>32.28 %</a:t>
                      </a:r>
                      <a:endParaRPr lang="zh-TW" altLang="en-US" sz="2000" dirty="0">
                        <a:solidFill>
                          <a:srgbClr val="FFFF00"/>
                        </a:solidFill>
                        <a:latin typeface="Rajdhani" panose="02020500000000000000" charset="0"/>
                        <a:cs typeface="Rajdhani" panose="0202050000000000000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01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488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207818" y="249800"/>
            <a:ext cx="8728363" cy="751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3000" dirty="0" smtClean="0"/>
              <a:t>Result</a:t>
            </a:r>
            <a:endParaRPr sz="3000" dirty="0"/>
          </a:p>
        </p:txBody>
      </p:sp>
      <p:sp>
        <p:nvSpPr>
          <p:cNvPr id="11" name="Google Shape;142;p28"/>
          <p:cNvSpPr txBox="1">
            <a:spLocks/>
          </p:cNvSpPr>
          <p:nvPr/>
        </p:nvSpPr>
        <p:spPr>
          <a:xfrm>
            <a:off x="1132114" y="1001679"/>
            <a:ext cx="7175863" cy="386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45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dirty="0" smtClean="0"/>
              <a:t>SOM &gt; K – Means &gt; No cluster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dirty="0" smtClean="0"/>
              <a:t>MLP = RF &gt; KNN</a:t>
            </a:r>
            <a:endParaRPr lang="en-US" sz="2000" b="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dirty="0" smtClean="0"/>
              <a:t>Final Model : SOM ( 4 cluster ) + MLP ( hidden layer = 46)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sz="2000" b="0" dirty="0"/>
              <a:t>KNN use the data next to it, so cluster has little impact on it</a:t>
            </a:r>
            <a:r>
              <a:rPr lang="en-US" altLang="zh-TW" sz="2000" b="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sz="2000" b="0" dirty="0"/>
              <a:t>As this is tabular data, we compare MLP and RF to decide which is better</a:t>
            </a:r>
            <a:r>
              <a:rPr lang="en-US" altLang="zh-TW" sz="2000" b="0" dirty="0" smtClean="0"/>
              <a:t>.</a:t>
            </a:r>
            <a:endParaRPr lang="en-US" altLang="zh-TW" sz="2000" b="0" dirty="0"/>
          </a:p>
        </p:txBody>
      </p:sp>
      <p:sp>
        <p:nvSpPr>
          <p:cNvPr id="4" name="Google Shape;142;p28"/>
          <p:cNvSpPr txBox="1">
            <a:spLocks/>
          </p:cNvSpPr>
          <p:nvPr/>
        </p:nvSpPr>
        <p:spPr>
          <a:xfrm>
            <a:off x="207817" y="2838067"/>
            <a:ext cx="8728363" cy="751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45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ctr"/>
            <a:r>
              <a:rPr lang="en-US" sz="3000" dirty="0" smtClean="0"/>
              <a:t>Conclusion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288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 idx="6"/>
          </p:nvPr>
        </p:nvSpPr>
        <p:spPr>
          <a:xfrm>
            <a:off x="7200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Our </a:t>
            </a:r>
            <a:r>
              <a:rPr lang="en" dirty="0"/>
              <a:t>Data</a:t>
            </a:r>
            <a:endParaRPr sz="3000" dirty="0">
              <a:solidFill>
                <a:srgbClr val="F3F3F3"/>
              </a:solidFill>
            </a:endParaRPr>
          </a:p>
        </p:txBody>
      </p:sp>
      <p:sp>
        <p:nvSpPr>
          <p:cNvPr id="26" name="Google Shape;161;p29"/>
          <p:cNvSpPr txBox="1">
            <a:spLocks noGrp="1"/>
          </p:cNvSpPr>
          <p:nvPr>
            <p:ph type="subTitle" idx="1"/>
          </p:nvPr>
        </p:nvSpPr>
        <p:spPr>
          <a:xfrm>
            <a:off x="5063425" y="1228482"/>
            <a:ext cx="4663448" cy="34705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ajdhani"/>
                <a:ea typeface="Rajdhani"/>
                <a:cs typeface="Rajdhani"/>
                <a:sym typeface="Rajdhani"/>
              </a:rPr>
              <a:t>Source : </a:t>
            </a:r>
            <a:r>
              <a:rPr lang="en-US" sz="2000" dirty="0" err="1">
                <a:latin typeface="Rajdhani"/>
                <a:ea typeface="Rajdhani"/>
                <a:cs typeface="Rajdhani"/>
                <a:sym typeface="Rajdhani"/>
              </a:rPr>
              <a:t>Kaggle</a:t>
            </a:r>
            <a:r>
              <a:rPr lang="en-US" sz="2000" dirty="0">
                <a:latin typeface="Rajdhani"/>
                <a:ea typeface="Rajdhani"/>
                <a:cs typeface="Rajdhani"/>
                <a:sym typeface="Rajdhani"/>
              </a:rPr>
              <a:t> </a:t>
            </a:r>
          </a:p>
          <a:p>
            <a:pPr marL="342900" indent="-34290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ajdhani"/>
                <a:ea typeface="Rajdhani"/>
                <a:cs typeface="Rajdhani"/>
                <a:sym typeface="Rajdhani"/>
              </a:rPr>
              <a:t>Type : CSV</a:t>
            </a:r>
          </a:p>
          <a:p>
            <a:pPr marL="342900" indent="-34290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ajdhani"/>
                <a:ea typeface="Rajdhani"/>
                <a:cs typeface="Rajdhani"/>
                <a:sym typeface="Rajdhani"/>
              </a:rPr>
              <a:t>Each row represents one App</a:t>
            </a:r>
          </a:p>
          <a:p>
            <a:pPr marL="342900" indent="-34290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ajdhani"/>
                <a:ea typeface="Rajdhani"/>
                <a:cs typeface="Rajdhani"/>
                <a:sym typeface="Rajdhani"/>
              </a:rPr>
              <a:t>Each column represents different attributes</a:t>
            </a:r>
          </a:p>
          <a:p>
            <a:pPr marL="342900" indent="-34290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ajdhani"/>
                <a:ea typeface="Rajdhani"/>
                <a:cs typeface="Rajdhani"/>
                <a:sym typeface="Rajdhani"/>
              </a:rPr>
              <a:t>Total rows : </a:t>
            </a:r>
            <a:r>
              <a:rPr lang="en-US" altLang="zh-TW" sz="2000" dirty="0">
                <a:latin typeface="Rajdhani"/>
                <a:ea typeface="Rajdhani"/>
                <a:cs typeface="Rajdhani"/>
                <a:sym typeface="Rajdhani"/>
              </a:rPr>
              <a:t>5063(Free)+</a:t>
            </a:r>
            <a:r>
              <a:rPr lang="en-US" sz="2000" dirty="0">
                <a:latin typeface="Rajdhani"/>
                <a:ea typeface="Rajdhani"/>
                <a:cs typeface="Rajdhani"/>
                <a:sym typeface="Rajdhani"/>
              </a:rPr>
              <a:t>320(Paid)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61" y="1596688"/>
            <a:ext cx="4877564" cy="2530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498800" y="0"/>
            <a:ext cx="8165107" cy="930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sz="3000" dirty="0"/>
              <a:t>Pre-processing</a:t>
            </a:r>
            <a:endParaRPr sz="3000" dirty="0"/>
          </a:p>
        </p:txBody>
      </p:sp>
      <p:cxnSp>
        <p:nvCxnSpPr>
          <p:cNvPr id="143" name="Google Shape;143;p28"/>
          <p:cNvCxnSpPr/>
          <p:nvPr/>
        </p:nvCxnSpPr>
        <p:spPr>
          <a:xfrm>
            <a:off x="470468" y="687347"/>
            <a:ext cx="8075" cy="4166362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5" name="Google Shape;145;p28"/>
          <p:cNvSpPr txBox="1"/>
          <p:nvPr/>
        </p:nvSpPr>
        <p:spPr>
          <a:xfrm>
            <a:off x="670867" y="764996"/>
            <a:ext cx="7802540" cy="808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FF00"/>
                </a:solidFill>
                <a:latin typeface="Rajdhani"/>
                <a:ea typeface="Rajdhani"/>
                <a:cs typeface="Rajdhani"/>
                <a:sym typeface="Rajdhani"/>
              </a:rPr>
              <a:t>D</a:t>
            </a:r>
            <a:r>
              <a:rPr lang="en" sz="2000" b="1" dirty="0">
                <a:solidFill>
                  <a:srgbClr val="FFFF00"/>
                </a:solidFill>
                <a:latin typeface="Rajdhani"/>
                <a:ea typeface="Rajdhani"/>
                <a:cs typeface="Rajdhani"/>
                <a:sym typeface="Rajdhani"/>
              </a:rPr>
              <a:t>elete unessary column </a:t>
            </a:r>
            <a:r>
              <a:rPr lang="en" sz="2000" b="1" dirty="0" smtClean="0">
                <a:solidFill>
                  <a:srgbClr val="FFFF00"/>
                </a:solidFill>
                <a:latin typeface="Rajdhani"/>
                <a:ea typeface="Rajdhani"/>
                <a:cs typeface="Rajdhani"/>
                <a:sym typeface="Rajdhani"/>
              </a:rPr>
              <a:t>(App name and Genre)</a:t>
            </a:r>
            <a:endParaRPr lang="en" sz="2000" b="1" dirty="0">
              <a:solidFill>
                <a:srgbClr val="FFFF00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keep </a:t>
            </a:r>
            <a:r>
              <a:rPr lang="en" sz="1800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data that can be used for meaningful </a:t>
            </a:r>
            <a:r>
              <a:rPr lang="en" sz="1800" dirty="0" smtClean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analysis</a:t>
            </a:r>
            <a:endParaRPr sz="1800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152;p28"/>
          <p:cNvCxnSpPr/>
          <p:nvPr/>
        </p:nvCxnSpPr>
        <p:spPr>
          <a:xfrm>
            <a:off x="366193" y="993922"/>
            <a:ext cx="2085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8"/>
          <p:cNvCxnSpPr/>
          <p:nvPr/>
        </p:nvCxnSpPr>
        <p:spPr>
          <a:xfrm>
            <a:off x="366193" y="1692315"/>
            <a:ext cx="2085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8"/>
          <p:cNvCxnSpPr/>
          <p:nvPr/>
        </p:nvCxnSpPr>
        <p:spPr>
          <a:xfrm>
            <a:off x="366193" y="2090801"/>
            <a:ext cx="2085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8"/>
          <p:cNvCxnSpPr/>
          <p:nvPr/>
        </p:nvCxnSpPr>
        <p:spPr>
          <a:xfrm rot="10800000" flipH="1">
            <a:off x="366193" y="2771510"/>
            <a:ext cx="208500" cy="18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45;p28"/>
          <p:cNvSpPr txBox="1"/>
          <p:nvPr/>
        </p:nvSpPr>
        <p:spPr>
          <a:xfrm>
            <a:off x="670867" y="1470262"/>
            <a:ext cx="2567676" cy="457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FF00"/>
                </a:solidFill>
                <a:latin typeface="Rajdhani"/>
                <a:ea typeface="Rajdhani"/>
                <a:cs typeface="Rajdhani"/>
                <a:sym typeface="Rajdhani"/>
              </a:rPr>
              <a:t>Drop NAN data</a:t>
            </a:r>
            <a:endParaRPr sz="2000" b="1" dirty="0">
              <a:solidFill>
                <a:srgbClr val="FFFF00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" name="Google Shape;145;p28"/>
          <p:cNvSpPr txBox="1"/>
          <p:nvPr/>
        </p:nvSpPr>
        <p:spPr>
          <a:xfrm>
            <a:off x="655744" y="1896565"/>
            <a:ext cx="7802539" cy="66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FF00"/>
                </a:solidFill>
                <a:latin typeface="Rajdhani"/>
                <a:ea typeface="Rajdhani"/>
                <a:cs typeface="Rajdhani"/>
                <a:sym typeface="Rajdhani"/>
              </a:rPr>
              <a:t>Delete extreme values </a:t>
            </a:r>
            <a:r>
              <a:rPr lang="en-US" sz="2000" b="1" dirty="0" smtClean="0">
                <a:solidFill>
                  <a:srgbClr val="FFFF00"/>
                </a:solidFill>
                <a:latin typeface="Rajdhani"/>
                <a:ea typeface="Rajdhani"/>
                <a:cs typeface="Rajdhani"/>
                <a:sym typeface="Rajdhani"/>
              </a:rPr>
              <a:t>data (5% outliers in both ends)</a:t>
            </a:r>
            <a:endParaRPr lang="en-US" sz="2000" b="1" dirty="0">
              <a:solidFill>
                <a:srgbClr val="FFFF00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Consider </a:t>
            </a:r>
            <a:r>
              <a:rPr lang="en-US" sz="1800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most of the conditions and reduce statistic impact on </a:t>
            </a:r>
            <a:r>
              <a:rPr lang="en-US" sz="1800" dirty="0" smtClean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outliers</a:t>
            </a:r>
            <a:endParaRPr lang="en-US" sz="1800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" name="Google Shape;145;p28"/>
          <p:cNvSpPr txBox="1"/>
          <p:nvPr/>
        </p:nvSpPr>
        <p:spPr>
          <a:xfrm>
            <a:off x="655744" y="2697183"/>
            <a:ext cx="7288584" cy="457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FF00"/>
                </a:solidFill>
                <a:latin typeface="Rajdhani"/>
                <a:ea typeface="Rajdhani"/>
                <a:cs typeface="Rajdhani"/>
                <a:sym typeface="Rajdhani"/>
              </a:rPr>
              <a:t>Normalization</a:t>
            </a:r>
          </a:p>
          <a:p>
            <a:pPr lvl="0"/>
            <a:r>
              <a:rPr lang="en-US" sz="1800" dirty="0" smtClean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all </a:t>
            </a:r>
            <a:r>
              <a:rPr lang="en-US" sz="1800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the input variables have the same treatment in the model </a:t>
            </a:r>
            <a:endParaRPr sz="1800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20" name="Google Shape;155;p28"/>
          <p:cNvCxnSpPr/>
          <p:nvPr/>
        </p:nvCxnSpPr>
        <p:spPr>
          <a:xfrm rot="10800000" flipH="1">
            <a:off x="374293" y="3358260"/>
            <a:ext cx="208500" cy="18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45;p28"/>
          <p:cNvSpPr txBox="1"/>
          <p:nvPr/>
        </p:nvSpPr>
        <p:spPr>
          <a:xfrm>
            <a:off x="655743" y="3286422"/>
            <a:ext cx="7802539" cy="830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FFFF00"/>
                </a:solidFill>
                <a:latin typeface="Rajdhani"/>
                <a:ea typeface="Rajdhani"/>
                <a:cs typeface="Rajdhani"/>
                <a:sym typeface="Rajdhani"/>
              </a:rPr>
              <a:t>Feature Encoding</a:t>
            </a:r>
            <a:endParaRPr lang="en-US" sz="2000" b="1" dirty="0">
              <a:solidFill>
                <a:srgbClr val="FFFF00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lvl="0"/>
            <a:r>
              <a:rPr lang="en-US" sz="1800" dirty="0" smtClean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Easier </a:t>
            </a:r>
            <a:r>
              <a:rPr lang="en-US" sz="1800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to deal with discrete values and to do further </a:t>
            </a:r>
            <a:r>
              <a:rPr lang="en-US" sz="1800" dirty="0" smtClean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analysis</a:t>
            </a:r>
            <a:endParaRPr lang="en-US" sz="1800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lvl="0"/>
            <a:r>
              <a:rPr lang="en-US" sz="1800" dirty="0" smtClean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If </a:t>
            </a:r>
            <a:r>
              <a:rPr lang="en-US" sz="1800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the categories repeat then assign the same number of </a:t>
            </a:r>
            <a:r>
              <a:rPr lang="en-US" sz="1800" dirty="0" smtClean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value</a:t>
            </a:r>
            <a:endParaRPr sz="1800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22" name="Google Shape;155;p28"/>
          <p:cNvCxnSpPr/>
          <p:nvPr/>
        </p:nvCxnSpPr>
        <p:spPr>
          <a:xfrm rot="10800000" flipH="1">
            <a:off x="349436" y="4308407"/>
            <a:ext cx="208500" cy="18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45;p28"/>
          <p:cNvSpPr txBox="1"/>
          <p:nvPr/>
        </p:nvSpPr>
        <p:spPr>
          <a:xfrm>
            <a:off x="654111" y="4248241"/>
            <a:ext cx="8044508" cy="587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FFFF00"/>
                </a:solidFill>
                <a:latin typeface="Rajdhani"/>
                <a:ea typeface="Rajdhani"/>
                <a:cs typeface="Rajdhani"/>
                <a:sym typeface="Rajdhani"/>
              </a:rPr>
              <a:t>Split data in to Free and Paid </a:t>
            </a:r>
            <a:r>
              <a:rPr lang="en-US" sz="2000" b="1" dirty="0">
                <a:solidFill>
                  <a:srgbClr val="FFFF00"/>
                </a:solidFill>
                <a:latin typeface="Rajdhani"/>
                <a:ea typeface="Rajdhani"/>
                <a:cs typeface="Rajdhani"/>
                <a:sym typeface="Rajdhani"/>
              </a:rPr>
              <a:t>tables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Clear </a:t>
            </a:r>
            <a:r>
              <a:rPr lang="en-US" sz="1800" dirty="0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distinction in price related </a:t>
            </a:r>
            <a:r>
              <a:rPr lang="en-US" sz="1800" dirty="0" smtClean="0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data</a:t>
            </a:r>
            <a:endParaRPr sz="1800" dirty="0">
              <a:solidFill>
                <a:schemeClr val="accent4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519" y="1896565"/>
            <a:ext cx="4991100" cy="1866900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6866" y="554896"/>
            <a:ext cx="1508513" cy="4408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7" grpId="0"/>
      <p:bldP spid="18" grpId="0"/>
      <p:bldP spid="19" grpId="0"/>
      <p:bldP spid="21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451" y="1533552"/>
            <a:ext cx="4594458" cy="2516373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15" y="1533552"/>
            <a:ext cx="4173682" cy="2516373"/>
          </a:xfrm>
          <a:prstGeom prst="rect">
            <a:avLst/>
          </a:prstGeom>
        </p:spPr>
      </p:pic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207818" y="249800"/>
            <a:ext cx="8728363" cy="751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3000" b="0" dirty="0"/>
              <a:t>All columns analyzed against rating </a:t>
            </a:r>
            <a:r>
              <a:rPr lang="en-US" altLang="zh-TW" sz="3000" b="0" dirty="0"/>
              <a:t> </a:t>
            </a:r>
            <a:endParaRPr sz="3000" b="0" dirty="0"/>
          </a:p>
        </p:txBody>
      </p:sp>
      <p:sp>
        <p:nvSpPr>
          <p:cNvPr id="4" name="Google Shape;142;p28"/>
          <p:cNvSpPr txBox="1">
            <a:spLocks/>
          </p:cNvSpPr>
          <p:nvPr/>
        </p:nvSpPr>
        <p:spPr>
          <a:xfrm>
            <a:off x="5827773" y="1043240"/>
            <a:ext cx="1787237" cy="448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45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ctr"/>
            <a:r>
              <a:rPr lang="en-US" sz="2000" b="0" dirty="0"/>
              <a:t>Paid table</a:t>
            </a:r>
          </a:p>
        </p:txBody>
      </p:sp>
      <p:sp>
        <p:nvSpPr>
          <p:cNvPr id="7" name="Google Shape;142;p28"/>
          <p:cNvSpPr txBox="1">
            <a:spLocks/>
          </p:cNvSpPr>
          <p:nvPr/>
        </p:nvSpPr>
        <p:spPr>
          <a:xfrm>
            <a:off x="1304263" y="1043240"/>
            <a:ext cx="1787237" cy="448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45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ctr"/>
            <a:r>
              <a:rPr lang="en-US" sz="2000" b="0" dirty="0"/>
              <a:t>Free table</a:t>
            </a:r>
          </a:p>
        </p:txBody>
      </p:sp>
      <p:sp>
        <p:nvSpPr>
          <p:cNvPr id="10" name="矩形 9"/>
          <p:cNvSpPr/>
          <p:nvPr/>
        </p:nvSpPr>
        <p:spPr>
          <a:xfrm>
            <a:off x="125647" y="1533552"/>
            <a:ext cx="4187650" cy="1714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458451" y="1533552"/>
            <a:ext cx="4594458" cy="1714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94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2;p28"/>
          <p:cNvSpPr txBox="1">
            <a:spLocks noGrp="1"/>
          </p:cNvSpPr>
          <p:nvPr>
            <p:ph type="title"/>
          </p:nvPr>
        </p:nvSpPr>
        <p:spPr>
          <a:xfrm>
            <a:off x="207817" y="145297"/>
            <a:ext cx="8728363" cy="825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sz="2400" b="0" dirty="0" smtClean="0"/>
              <a:t> </a:t>
            </a:r>
            <a:r>
              <a:rPr lang="en-US" altLang="zh-TW" sz="3000" dirty="0" smtClean="0"/>
              <a:t>Removed Features</a:t>
            </a:r>
            <a:r>
              <a:rPr lang="en-US" altLang="zh-TW" sz="2400" b="0" dirty="0" smtClean="0"/>
              <a:t/>
            </a:r>
            <a:br>
              <a:rPr lang="en-US" altLang="zh-TW" sz="2400" b="0" dirty="0" smtClean="0"/>
            </a:br>
            <a:r>
              <a:rPr lang="en-US" altLang="zh-TW" sz="2000" b="0" dirty="0" smtClean="0"/>
              <a:t>( Android Version, Install )</a:t>
            </a:r>
            <a:endParaRPr sz="2000" b="0" dirty="0"/>
          </a:p>
        </p:txBody>
      </p:sp>
      <p:sp>
        <p:nvSpPr>
          <p:cNvPr id="7" name="Google Shape;142;p28"/>
          <p:cNvSpPr txBox="1">
            <a:spLocks/>
          </p:cNvSpPr>
          <p:nvPr/>
        </p:nvSpPr>
        <p:spPr>
          <a:xfrm>
            <a:off x="2141700" y="4079595"/>
            <a:ext cx="4860596" cy="106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45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dirty="0" smtClean="0"/>
              <a:t>Android </a:t>
            </a:r>
            <a:r>
              <a:rPr lang="en-US" sz="2000" b="0" dirty="0"/>
              <a:t>version </a:t>
            </a:r>
            <a:r>
              <a:rPr lang="en-US" sz="2000" b="0" dirty="0" smtClean="0"/>
              <a:t>is low </a:t>
            </a:r>
            <a:r>
              <a:rPr lang="en-US" sz="2000" b="0" dirty="0"/>
              <a:t>relevance </a:t>
            </a:r>
            <a:r>
              <a:rPr lang="en-US" sz="2000" b="0" dirty="0" smtClean="0"/>
              <a:t>to Rating.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zh-TW" sz="2000" b="0" dirty="0"/>
              <a:t>I</a:t>
            </a:r>
            <a:r>
              <a:rPr lang="en-US" altLang="zh-TW" sz="2000" b="0" dirty="0" smtClean="0"/>
              <a:t>nstall has </a:t>
            </a:r>
            <a:r>
              <a:rPr lang="en-US" altLang="zh-TW" sz="2000" b="0" dirty="0"/>
              <a:t>high correlation with </a:t>
            </a:r>
            <a:r>
              <a:rPr lang="en-US" altLang="zh-TW" sz="2000" b="0" dirty="0" smtClean="0"/>
              <a:t>reviews.</a:t>
            </a:r>
            <a:endParaRPr lang="en-US" altLang="zh-TW" sz="20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82373" y="1188477"/>
            <a:ext cx="3522312" cy="277840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632" y="1188477"/>
            <a:ext cx="3715801" cy="277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393021" y="198351"/>
            <a:ext cx="8197387" cy="854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altLang="zh-TW" sz="3000" dirty="0" smtClean="0"/>
              <a:t>Selected Features</a:t>
            </a:r>
            <a:r>
              <a:rPr lang="en-US" altLang="zh-TW" sz="3000" b="0" dirty="0" smtClean="0"/>
              <a:t/>
            </a:r>
            <a:br>
              <a:rPr lang="en-US" altLang="zh-TW" sz="3000" b="0" dirty="0" smtClean="0"/>
            </a:br>
            <a:r>
              <a:rPr lang="en-US" altLang="zh-TW" sz="2000" b="0" dirty="0" smtClean="0"/>
              <a:t>(Reviews,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Size,</a:t>
            </a:r>
            <a:r>
              <a:rPr lang="zh-TW" altLang="en-US" sz="2000" b="0" dirty="0" smtClean="0"/>
              <a:t> </a:t>
            </a:r>
            <a:r>
              <a:rPr lang="en-US" altLang="zh-TW" sz="2000" b="0" dirty="0"/>
              <a:t>Price</a:t>
            </a:r>
            <a:r>
              <a:rPr lang="en-US" altLang="zh-TW" sz="2000" b="0" dirty="0" smtClean="0"/>
              <a:t>,</a:t>
            </a:r>
            <a:r>
              <a:rPr lang="zh-TW" altLang="en-US" sz="2000" b="0" dirty="0" smtClean="0"/>
              <a:t> </a:t>
            </a:r>
            <a:r>
              <a:rPr lang="en-US" altLang="zh-TW" sz="2000" b="0" dirty="0"/>
              <a:t>last </a:t>
            </a:r>
            <a:r>
              <a:rPr lang="en-US" altLang="zh-TW" sz="2000" b="0" dirty="0" smtClean="0"/>
              <a:t>updated, Category)</a:t>
            </a:r>
            <a:endParaRPr sz="3000" b="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482" y="1178719"/>
            <a:ext cx="2160000" cy="166754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60406" y="1178719"/>
            <a:ext cx="2160000" cy="166378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2330" y="1178718"/>
            <a:ext cx="2160000" cy="164712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64253" y="1178719"/>
            <a:ext cx="2160000" cy="164712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47090" y="2968326"/>
            <a:ext cx="4146631" cy="184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7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207818" y="249800"/>
            <a:ext cx="8728363" cy="751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3000" dirty="0"/>
              <a:t>D</a:t>
            </a:r>
            <a:r>
              <a:rPr lang="en-US" sz="3000" dirty="0" smtClean="0"/>
              <a:t>ata Processing</a:t>
            </a:r>
            <a:endParaRPr sz="3000" dirty="0"/>
          </a:p>
        </p:txBody>
      </p:sp>
      <p:sp>
        <p:nvSpPr>
          <p:cNvPr id="4" name="Google Shape;142;p28"/>
          <p:cNvSpPr txBox="1">
            <a:spLocks/>
          </p:cNvSpPr>
          <p:nvPr/>
        </p:nvSpPr>
        <p:spPr>
          <a:xfrm>
            <a:off x="599956" y="1006799"/>
            <a:ext cx="7944085" cy="3852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45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dirty="0" smtClean="0"/>
              <a:t>Divide continuous ‘Rating’ into 5 parts by number of occurrences with label [ 0, 1, 2, 3, 4 ]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dirty="0" smtClean="0"/>
              <a:t>Divide the dataset into training data and testing data , 70% and 30% respectively</a:t>
            </a:r>
            <a:endParaRPr lang="en-US" sz="2000" b="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298" y="2933091"/>
            <a:ext cx="43434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0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9" y="1123402"/>
            <a:ext cx="2939794" cy="1967343"/>
          </a:xfrm>
          <a:prstGeom prst="rect">
            <a:avLst/>
          </a:prstGeom>
        </p:spPr>
      </p:pic>
      <p:sp>
        <p:nvSpPr>
          <p:cNvPr id="8" name="Google Shape;142;p28"/>
          <p:cNvSpPr txBox="1">
            <a:spLocks noGrp="1"/>
          </p:cNvSpPr>
          <p:nvPr>
            <p:ph type="title"/>
          </p:nvPr>
        </p:nvSpPr>
        <p:spPr>
          <a:xfrm>
            <a:off x="207818" y="249800"/>
            <a:ext cx="2587633" cy="751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3000" b="0" dirty="0" smtClean="0"/>
              <a:t>KNN</a:t>
            </a:r>
            <a:endParaRPr sz="3000" b="0" dirty="0"/>
          </a:p>
        </p:txBody>
      </p:sp>
      <p:sp>
        <p:nvSpPr>
          <p:cNvPr id="9" name="Google Shape;142;p28"/>
          <p:cNvSpPr txBox="1">
            <a:spLocks/>
          </p:cNvSpPr>
          <p:nvPr/>
        </p:nvSpPr>
        <p:spPr>
          <a:xfrm>
            <a:off x="973895" y="3212466"/>
            <a:ext cx="2059578" cy="751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45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l"/>
            <a:r>
              <a:rPr lang="en-US" sz="3000" b="0" dirty="0" smtClean="0"/>
              <a:t>K = 19</a:t>
            </a:r>
            <a:endParaRPr lang="en-US" sz="3000" b="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503" y="1137271"/>
            <a:ext cx="2931086" cy="196151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1315" y="1123402"/>
            <a:ext cx="2937890" cy="1967345"/>
          </a:xfrm>
          <a:prstGeom prst="rect">
            <a:avLst/>
          </a:prstGeom>
        </p:spPr>
      </p:pic>
      <p:sp>
        <p:nvSpPr>
          <p:cNvPr id="12" name="Google Shape;142;p28"/>
          <p:cNvSpPr txBox="1">
            <a:spLocks/>
          </p:cNvSpPr>
          <p:nvPr/>
        </p:nvSpPr>
        <p:spPr>
          <a:xfrm>
            <a:off x="3278182" y="249800"/>
            <a:ext cx="2587633" cy="751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45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ctr"/>
            <a:r>
              <a:rPr lang="en-US" sz="3000" b="0" dirty="0" smtClean="0"/>
              <a:t>MLP</a:t>
            </a:r>
            <a:endParaRPr lang="en-US" sz="3000" b="0" dirty="0"/>
          </a:p>
        </p:txBody>
      </p:sp>
      <p:sp>
        <p:nvSpPr>
          <p:cNvPr id="13" name="Google Shape;142;p28"/>
          <p:cNvSpPr txBox="1">
            <a:spLocks/>
          </p:cNvSpPr>
          <p:nvPr/>
        </p:nvSpPr>
        <p:spPr>
          <a:xfrm>
            <a:off x="6306443" y="232438"/>
            <a:ext cx="2587633" cy="751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45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ctr"/>
            <a:r>
              <a:rPr lang="en-US" sz="3000" b="0" dirty="0" smtClean="0"/>
              <a:t>RF</a:t>
            </a:r>
            <a:endParaRPr lang="en-US" sz="3000" b="0" dirty="0"/>
          </a:p>
        </p:txBody>
      </p:sp>
      <p:sp>
        <p:nvSpPr>
          <p:cNvPr id="14" name="Google Shape;142;p28"/>
          <p:cNvSpPr txBox="1">
            <a:spLocks/>
          </p:cNvSpPr>
          <p:nvPr/>
        </p:nvSpPr>
        <p:spPr>
          <a:xfrm>
            <a:off x="4028252" y="3212467"/>
            <a:ext cx="2059578" cy="751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45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l"/>
            <a:r>
              <a:rPr lang="en-US" sz="3000" b="0" dirty="0" smtClean="0"/>
              <a:t>H = 46</a:t>
            </a:r>
            <a:endParaRPr lang="en-US" sz="3000" b="0" dirty="0"/>
          </a:p>
        </p:txBody>
      </p:sp>
      <p:sp>
        <p:nvSpPr>
          <p:cNvPr id="15" name="Google Shape;142;p28"/>
          <p:cNvSpPr txBox="1">
            <a:spLocks/>
          </p:cNvSpPr>
          <p:nvPr/>
        </p:nvSpPr>
        <p:spPr>
          <a:xfrm>
            <a:off x="7009626" y="3212466"/>
            <a:ext cx="2059578" cy="751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45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l"/>
            <a:r>
              <a:rPr lang="en-US" sz="3000" b="0" dirty="0" smtClean="0"/>
              <a:t>D = 28</a:t>
            </a:r>
            <a:endParaRPr lang="en-US" sz="3000" b="0" dirty="0"/>
          </a:p>
        </p:txBody>
      </p:sp>
      <p:sp>
        <p:nvSpPr>
          <p:cNvPr id="16" name="Google Shape;142;p28"/>
          <p:cNvSpPr txBox="1">
            <a:spLocks/>
          </p:cNvSpPr>
          <p:nvPr/>
        </p:nvSpPr>
        <p:spPr>
          <a:xfrm>
            <a:off x="-100654" y="4099937"/>
            <a:ext cx="3358288" cy="751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45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ctr"/>
            <a:r>
              <a:rPr lang="en-US" sz="3000" b="0" dirty="0" smtClean="0"/>
              <a:t>Acc. = 26.02 %</a:t>
            </a:r>
            <a:endParaRPr lang="en-US" sz="3000" b="0" dirty="0"/>
          </a:p>
        </p:txBody>
      </p:sp>
      <p:sp>
        <p:nvSpPr>
          <p:cNvPr id="18" name="Google Shape;142;p28"/>
          <p:cNvSpPr txBox="1">
            <a:spLocks/>
          </p:cNvSpPr>
          <p:nvPr/>
        </p:nvSpPr>
        <p:spPr>
          <a:xfrm>
            <a:off x="3033473" y="4099939"/>
            <a:ext cx="3272970" cy="751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45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ctr"/>
            <a:r>
              <a:rPr lang="en-US" sz="3000" b="0" dirty="0" smtClean="0"/>
              <a:t>Acc. = 27.40 %</a:t>
            </a:r>
            <a:endParaRPr lang="en-US" sz="3000" b="0" dirty="0"/>
          </a:p>
        </p:txBody>
      </p:sp>
      <p:sp>
        <p:nvSpPr>
          <p:cNvPr id="19" name="Google Shape;142;p28"/>
          <p:cNvSpPr txBox="1">
            <a:spLocks/>
          </p:cNvSpPr>
          <p:nvPr/>
        </p:nvSpPr>
        <p:spPr>
          <a:xfrm>
            <a:off x="6075854" y="4099937"/>
            <a:ext cx="3048809" cy="751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45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ctr"/>
            <a:r>
              <a:rPr lang="en-US" sz="3000" b="0" dirty="0" smtClean="0">
                <a:solidFill>
                  <a:srgbClr val="FFFF00"/>
                </a:solidFill>
              </a:rPr>
              <a:t>Acc. = 29.11 %</a:t>
            </a:r>
            <a:endParaRPr lang="en-US" sz="3000" b="0" dirty="0">
              <a:solidFill>
                <a:srgbClr val="FFFF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2888" y="232438"/>
          <a:ext cx="8996316" cy="4721624"/>
        </p:xfrm>
        <a:graphic>
          <a:graphicData uri="http://schemas.openxmlformats.org/drawingml/2006/table">
            <a:tbl>
              <a:tblPr firstRow="1" bandRow="1">
                <a:tableStyleId>{F212C155-5C4C-4E20-A0DE-D12549B04A22}</a:tableStyleId>
              </a:tblPr>
              <a:tblGrid>
                <a:gridCol w="2992529">
                  <a:extLst>
                    <a:ext uri="{9D8B030D-6E8A-4147-A177-3AD203B41FA5}">
                      <a16:colId xmlns:a16="http://schemas.microsoft.com/office/drawing/2014/main" val="1401298510"/>
                    </a:ext>
                  </a:extLst>
                </a:gridCol>
                <a:gridCol w="3013166">
                  <a:extLst>
                    <a:ext uri="{9D8B030D-6E8A-4147-A177-3AD203B41FA5}">
                      <a16:colId xmlns:a16="http://schemas.microsoft.com/office/drawing/2014/main" val="2092703997"/>
                    </a:ext>
                  </a:extLst>
                </a:gridCol>
                <a:gridCol w="2990621">
                  <a:extLst>
                    <a:ext uri="{9D8B030D-6E8A-4147-A177-3AD203B41FA5}">
                      <a16:colId xmlns:a16="http://schemas.microsoft.com/office/drawing/2014/main" val="380102206"/>
                    </a:ext>
                  </a:extLst>
                </a:gridCol>
              </a:tblGrid>
              <a:tr h="68564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425292"/>
                  </a:ext>
                </a:extLst>
              </a:tr>
              <a:tr h="233622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03363"/>
                  </a:ext>
                </a:extLst>
              </a:tr>
              <a:tr h="81208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837819"/>
                  </a:ext>
                </a:extLst>
              </a:tr>
              <a:tr h="88766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448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28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2;p28"/>
          <p:cNvSpPr txBox="1">
            <a:spLocks noGrp="1"/>
          </p:cNvSpPr>
          <p:nvPr>
            <p:ph type="title"/>
          </p:nvPr>
        </p:nvSpPr>
        <p:spPr>
          <a:xfrm>
            <a:off x="207818" y="74332"/>
            <a:ext cx="8728363" cy="751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3000" b="0" dirty="0" smtClean="0"/>
              <a:t>K - Means</a:t>
            </a:r>
            <a:endParaRPr sz="3000" b="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8" y="662925"/>
            <a:ext cx="2893695" cy="207809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667" y="650399"/>
            <a:ext cx="2760059" cy="207809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1880" y="637873"/>
            <a:ext cx="2827811" cy="21031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818" y="2874903"/>
            <a:ext cx="2894565" cy="206285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6667" y="2874903"/>
            <a:ext cx="2760059" cy="2062857"/>
          </a:xfrm>
          <a:prstGeom prst="rect">
            <a:avLst/>
          </a:prstGeom>
        </p:spPr>
      </p:pic>
      <p:sp>
        <p:nvSpPr>
          <p:cNvPr id="13" name="Google Shape;142;p28"/>
          <p:cNvSpPr txBox="1">
            <a:spLocks/>
          </p:cNvSpPr>
          <p:nvPr/>
        </p:nvSpPr>
        <p:spPr>
          <a:xfrm>
            <a:off x="6876603" y="3530391"/>
            <a:ext cx="2059578" cy="751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45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jdhani"/>
              <a:buNone/>
              <a:defRPr sz="1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l"/>
            <a:r>
              <a:rPr lang="en-US" sz="3000" b="0" dirty="0" smtClean="0"/>
              <a:t>K = 5</a:t>
            </a:r>
            <a:endParaRPr lang="en-US" sz="3000" b="0" dirty="0"/>
          </a:p>
        </p:txBody>
      </p:sp>
    </p:spTree>
    <p:extLst>
      <p:ext uri="{BB962C8B-B14F-4D97-AF65-F5344CB8AC3E}">
        <p14:creationId xmlns:p14="http://schemas.microsoft.com/office/powerpoint/2010/main" val="334210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5414</TotalTime>
  <Words>703</Words>
  <Application>Microsoft Office PowerPoint</Application>
  <PresentationFormat>如螢幕大小 (16:9)</PresentationFormat>
  <Paragraphs>101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Arial</vt:lpstr>
      <vt:lpstr>Fira Sans Condensed Light</vt:lpstr>
      <vt:lpstr>Anton</vt:lpstr>
      <vt:lpstr>Rajdhani</vt:lpstr>
      <vt:lpstr>Advent Pro Light</vt:lpstr>
      <vt:lpstr>新細明體</vt:lpstr>
      <vt:lpstr>Ai Tech Agency by Slidesgo</vt:lpstr>
      <vt:lpstr>Forecast of  App Rating </vt:lpstr>
      <vt:lpstr>Our Data</vt:lpstr>
      <vt:lpstr> Pre-processing</vt:lpstr>
      <vt:lpstr>All columns analyzed against rating  </vt:lpstr>
      <vt:lpstr> Removed Features ( Android Version, Install )</vt:lpstr>
      <vt:lpstr>Selected Features (Reviews, Size, Price, last updated, Category)</vt:lpstr>
      <vt:lpstr>Data Processing</vt:lpstr>
      <vt:lpstr>KNN</vt:lpstr>
      <vt:lpstr>K - Means</vt:lpstr>
      <vt:lpstr>SOM</vt:lpstr>
      <vt:lpstr>PowerPoint 簡報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 Popularity of Apps</dc:title>
  <dc:creator>Bonbon Lin</dc:creator>
  <cp:lastModifiedBy>Freddy</cp:lastModifiedBy>
  <cp:revision>345</cp:revision>
  <dcterms:modified xsi:type="dcterms:W3CDTF">2020-05-09T12:37:49Z</dcterms:modified>
</cp:coreProperties>
</file>