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59" r:id="rId19"/>
    <p:sldId id="272" r:id="rId20"/>
    <p:sldId id="26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3A646-2062-4841-AF18-847B074C6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Exploratory data analysis</a:t>
          </a:r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Prediction using ML</a:t>
          </a:r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Trading back testing</a:t>
          </a:r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/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</dgm:spPr>
      <dgm:t>
        <a:bodyPr/>
        <a:lstStyle/>
        <a:p>
          <a:endParaRPr lang="en-US"/>
        </a:p>
      </dgm:t>
      <dgm:extLst/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/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0F0438E4-D0CA-47DC-8484-BFD8CF753812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282E4C31-D2E4-4F2E-B7E4-7F072B61355B}" type="presOf" srcId="{E1B432F4-5FDB-4518-9272-2F3934AC6AA2}" destId="{D40A0249-41A7-44A6-A657-361E8C18FD42}" srcOrd="0" destOrd="0" presId="urn:microsoft.com/office/officeart/2018/2/layout/IconVerticalSolidList"/>
    <dgm:cxn modelId="{944ABB28-0B7D-40F0-8726-3385D62BD567}" type="presOf" srcId="{B633A646-2062-4841-AF18-847B074C6716}" destId="{C95AF6F0-F4DA-48FE-85EB-61ADFB42AA13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4A4BD2E1-F579-4CB0-A349-6E4A603D3C1F}" type="presOf" srcId="{14BC708E-A0A1-4102-88E4-E75128B4E51E}" destId="{80F6AD63-74FB-40E4-9D40-4178AFD87F60}" srcOrd="0" destOrd="0" presId="urn:microsoft.com/office/officeart/2018/2/layout/IconVerticalSolidList"/>
    <dgm:cxn modelId="{07CEADA1-F123-4E4C-9E9E-EDC53C6A9D42}" type="presParOf" srcId="{D40A0249-41A7-44A6-A657-361E8C18FD42}" destId="{7D1F47A2-8F6C-4C7F-B3B3-2100C986DE32}" srcOrd="0" destOrd="0" presId="urn:microsoft.com/office/officeart/2018/2/layout/IconVerticalSolidList"/>
    <dgm:cxn modelId="{F2FB5DCA-E48C-4F18-9E21-40A8BA4E97C5}" type="presParOf" srcId="{7D1F47A2-8F6C-4C7F-B3B3-2100C986DE32}" destId="{EC4D957C-BFAC-446D-9573-48333BEC34E6}" srcOrd="0" destOrd="0" presId="urn:microsoft.com/office/officeart/2018/2/layout/IconVerticalSolidList"/>
    <dgm:cxn modelId="{A830D3AF-7E56-4163-A545-B5B0E5253A32}" type="presParOf" srcId="{7D1F47A2-8F6C-4C7F-B3B3-2100C986DE32}" destId="{BE6B2CCF-B717-4C6F-9115-44EF0ECE6018}" srcOrd="1" destOrd="0" presId="urn:microsoft.com/office/officeart/2018/2/layout/IconVerticalSolidList"/>
    <dgm:cxn modelId="{C133A968-EF32-4D7B-99AB-467DBC63AA65}" type="presParOf" srcId="{7D1F47A2-8F6C-4C7F-B3B3-2100C986DE32}" destId="{95420642-092B-41B9-94FA-E0EC36F9AF7E}" srcOrd="2" destOrd="0" presId="urn:microsoft.com/office/officeart/2018/2/layout/IconVerticalSolidList"/>
    <dgm:cxn modelId="{D41F3259-A36F-405E-9981-26F5153F9ECE}" type="presParOf" srcId="{7D1F47A2-8F6C-4C7F-B3B3-2100C986DE32}" destId="{C95AF6F0-F4DA-48FE-85EB-61ADFB42AA13}" srcOrd="3" destOrd="0" presId="urn:microsoft.com/office/officeart/2018/2/layout/IconVerticalSolidList"/>
    <dgm:cxn modelId="{23EAD705-80C2-4A13-8B46-0FDB076A4FC2}" type="presParOf" srcId="{D40A0249-41A7-44A6-A657-361E8C18FD42}" destId="{51DD96AA-8DD7-4B07-A561-5C9B41ACFA3C}" srcOrd="1" destOrd="0" presId="urn:microsoft.com/office/officeart/2018/2/layout/IconVerticalSolidList"/>
    <dgm:cxn modelId="{37270FB1-E3CB-4E7A-934D-8AD3CE1A6A9C}" type="presParOf" srcId="{D40A0249-41A7-44A6-A657-361E8C18FD42}" destId="{38E06421-A6BB-4D10-8565-2812C2C5C6B3}" srcOrd="2" destOrd="0" presId="urn:microsoft.com/office/officeart/2018/2/layout/IconVerticalSolidList"/>
    <dgm:cxn modelId="{A2720370-712D-409A-A691-A76A6B58E669}" type="presParOf" srcId="{38E06421-A6BB-4D10-8565-2812C2C5C6B3}" destId="{79919C57-A32A-40F6-B106-B4E0CE644E4C}" srcOrd="0" destOrd="0" presId="urn:microsoft.com/office/officeart/2018/2/layout/IconVerticalSolidList"/>
    <dgm:cxn modelId="{7F0D094D-67F9-4096-8C3F-6FB86443B146}" type="presParOf" srcId="{38E06421-A6BB-4D10-8565-2812C2C5C6B3}" destId="{99FDF55F-B3E9-423D-AD21-A6446C5D7455}" srcOrd="1" destOrd="0" presId="urn:microsoft.com/office/officeart/2018/2/layout/IconVerticalSolidList"/>
    <dgm:cxn modelId="{A46EF107-6809-4A78-A437-DA4FD0910124}" type="presParOf" srcId="{38E06421-A6BB-4D10-8565-2812C2C5C6B3}" destId="{E98BD5F1-E6F1-491F-A8EE-6A9AD649521E}" srcOrd="2" destOrd="0" presId="urn:microsoft.com/office/officeart/2018/2/layout/IconVerticalSolidList"/>
    <dgm:cxn modelId="{A2F04EF7-8EDA-4B91-A3BA-95A8C47F2083}" type="presParOf" srcId="{38E06421-A6BB-4D10-8565-2812C2C5C6B3}" destId="{80F6AD63-74FB-40E4-9D40-4178AFD87F60}" srcOrd="3" destOrd="0" presId="urn:microsoft.com/office/officeart/2018/2/layout/IconVerticalSolidList"/>
    <dgm:cxn modelId="{600447EF-7DA9-4818-8D45-C741C5E6B34A}" type="presParOf" srcId="{D40A0249-41A7-44A6-A657-361E8C18FD42}" destId="{1375F890-B8F8-4966-ABCD-B672FD4512B7}" srcOrd="3" destOrd="0" presId="urn:microsoft.com/office/officeart/2018/2/layout/IconVerticalSolidList"/>
    <dgm:cxn modelId="{678E6197-2DF8-487D-80B8-DC5109CCDD3F}" type="presParOf" srcId="{D40A0249-41A7-44A6-A657-361E8C18FD42}" destId="{9887B295-B446-4B8E-AEA4-76754DE9DD89}" srcOrd="4" destOrd="0" presId="urn:microsoft.com/office/officeart/2018/2/layout/IconVerticalSolidList"/>
    <dgm:cxn modelId="{27C0A3EB-AFC3-4068-98D6-97C2AE9FB8D1}" type="presParOf" srcId="{9887B295-B446-4B8E-AEA4-76754DE9DD89}" destId="{436A8B1C-2D30-44BB-9150-7099503C8960}" srcOrd="0" destOrd="0" presId="urn:microsoft.com/office/officeart/2018/2/layout/IconVerticalSolidList"/>
    <dgm:cxn modelId="{3914B107-20DC-4ED8-B86C-19F61BC45DBB}" type="presParOf" srcId="{9887B295-B446-4B8E-AEA4-76754DE9DD89}" destId="{1A8B8B62-3037-4506-89D7-28710774070B}" srcOrd="1" destOrd="0" presId="urn:microsoft.com/office/officeart/2018/2/layout/IconVerticalSolidList"/>
    <dgm:cxn modelId="{8C250632-60D4-4813-9B7E-F468D972396C}" type="presParOf" srcId="{9887B295-B446-4B8E-AEA4-76754DE9DD89}" destId="{2FFC6342-A780-4396-8FAC-8E7FAE77A6E2}" srcOrd="2" destOrd="0" presId="urn:microsoft.com/office/officeart/2018/2/layout/IconVerticalSolidList"/>
    <dgm:cxn modelId="{84E4FB42-7EF6-4E5B-9E43-2F003B8E5D13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Exploratory data analysis</a:t>
          </a:r>
          <a:endParaRPr lang="en-U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Prediction using ML</a:t>
          </a:r>
          <a:endParaRPr lang="en-U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Trading back testing</a:t>
          </a:r>
          <a:endParaRPr lang="en-U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59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88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92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75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54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73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43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61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3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15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99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2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hyperlink" Target="https://sites.google.com/view/gourab-pal/hom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urab-Pal" TargetMode="External"/><Relationship Id="rId5" Type="http://schemas.openxmlformats.org/officeDocument/2006/relationships/hyperlink" Target="http://www.linkedin.com/in/gourab-pal-0327801a4" TargetMode="External"/><Relationship Id="rId4" Type="http://schemas.openxmlformats.org/officeDocument/2006/relationships/hyperlink" Target="mailto:gourab.pal.gpal@gmail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1"/>
                </a:solidFill>
              </a:rPr>
              <a:t>BTC/INR daily price prediction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Gourab Pal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Engineered features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035398"/>
              </p:ext>
            </p:extLst>
          </p:nvPr>
        </p:nvGraphicFramePr>
        <p:xfrm>
          <a:off x="230437" y="675703"/>
          <a:ext cx="7076831" cy="52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770">
                  <a:extLst>
                    <a:ext uri="{9D8B030D-6E8A-4147-A177-3AD203B41FA5}">
                      <a16:colId xmlns:a16="http://schemas.microsoft.com/office/drawing/2014/main" val="739444289"/>
                    </a:ext>
                  </a:extLst>
                </a:gridCol>
                <a:gridCol w="5416061">
                  <a:extLst>
                    <a:ext uri="{9D8B030D-6E8A-4147-A177-3AD203B41FA5}">
                      <a16:colId xmlns:a16="http://schemas.microsoft.com/office/drawing/2014/main" val="3257376832"/>
                    </a:ext>
                  </a:extLst>
                </a:gridCol>
              </a:tblGrid>
              <a:tr h="6551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Feature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341153"/>
                  </a:ext>
                </a:extLst>
              </a:tr>
              <a:tr h="6551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Relative Strength Index 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 It measures</a:t>
                      </a:r>
                      <a:r>
                        <a:rPr lang="en-IN" baseline="0" dirty="0" smtClean="0">
                          <a:sym typeface="Wingdings" panose="05000000000000000000" pitchFamily="2" charset="2"/>
                        </a:rPr>
                        <a:t> the speed and change of price movement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865714"/>
                  </a:ext>
                </a:extLst>
              </a:tr>
              <a:tr h="6551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close_lag1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Using</a:t>
                      </a:r>
                      <a:r>
                        <a:rPr lang="en-IN" baseline="0" dirty="0" smtClean="0"/>
                        <a:t> previous time stamp value as predictor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48569"/>
                  </a:ext>
                </a:extLst>
              </a:tr>
              <a:tr h="65519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stoch_k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Momentum indicator that</a:t>
                      </a:r>
                      <a:r>
                        <a:rPr lang="en-IN" baseline="0" dirty="0" smtClean="0"/>
                        <a:t> compares closing price with a range of previous prices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04484"/>
                  </a:ext>
                </a:extLst>
              </a:tr>
              <a:tr h="6551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EMA12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Exponential</a:t>
                      </a:r>
                      <a:r>
                        <a:rPr lang="en-IN" baseline="0" dirty="0" smtClean="0"/>
                        <a:t> moving average of last 12 prices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97516"/>
                  </a:ext>
                </a:extLst>
              </a:tr>
              <a:tr h="6551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EMA26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Exponential</a:t>
                      </a:r>
                      <a:r>
                        <a:rPr lang="en-IN" baseline="0" dirty="0" smtClean="0"/>
                        <a:t> moving average of last 26 prices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827129"/>
                  </a:ext>
                </a:extLst>
              </a:tr>
              <a:tr h="6551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MACD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Moving Average Convergence</a:t>
                      </a:r>
                      <a:r>
                        <a:rPr lang="en-IN" baseline="0" dirty="0" smtClean="0"/>
                        <a:t> Divergence </a:t>
                      </a:r>
                      <a:r>
                        <a:rPr lang="en-IN" baseline="0" dirty="0" smtClean="0">
                          <a:sym typeface="Wingdings" panose="05000000000000000000" pitchFamily="2" charset="2"/>
                        </a:rPr>
                        <a:t> Indicates momentum of market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107237"/>
                  </a:ext>
                </a:extLst>
              </a:tr>
              <a:tr h="65519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MACD_signal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Exponential</a:t>
                      </a:r>
                      <a:r>
                        <a:rPr lang="en-IN" baseline="0" dirty="0" smtClean="0"/>
                        <a:t> moving average of MACD for say past 9 MACD.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703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82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Selection and splitting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308" y="891443"/>
            <a:ext cx="5967089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 can not simple use </a:t>
            </a:r>
            <a:r>
              <a:rPr lang="en-US" dirty="0" err="1" smtClean="0"/>
              <a:t>train_test_split</a:t>
            </a:r>
            <a:r>
              <a:rPr lang="en-US" dirty="0" smtClean="0"/>
              <a:t> for this dataset as it is a time series data.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308" y="1849805"/>
            <a:ext cx="5967089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First 70% of data is used for training and validation. Remaining 30% is used for 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33" y="2824889"/>
            <a:ext cx="7074438" cy="1352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50" y="4505650"/>
            <a:ext cx="6995204" cy="140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Hyper parameter tuning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308" y="891443"/>
            <a:ext cx="5967089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 have used single </a:t>
            </a:r>
            <a:r>
              <a:rPr lang="en-US" dirty="0" err="1" smtClean="0"/>
              <a:t>untuned</a:t>
            </a:r>
            <a:r>
              <a:rPr lang="en-US" dirty="0" smtClean="0"/>
              <a:t> decision tree, tuned decision tree, tuned random forest and tuned xgboost </a:t>
            </a:r>
            <a:r>
              <a:rPr lang="en-US" dirty="0" err="1" smtClean="0"/>
              <a:t>regressor</a:t>
            </a:r>
            <a:r>
              <a:rPr lang="en-US" dirty="0" smtClean="0"/>
              <a:t> for price prediction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307" y="2782669"/>
            <a:ext cx="5967089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 5 fold cross-validation is performed using the library </a:t>
            </a:r>
            <a:r>
              <a:rPr lang="en-US" dirty="0" err="1" smtClean="0"/>
              <a:t>TimeSeriesSplit</a:t>
            </a:r>
            <a:r>
              <a:rPr lang="en-US" dirty="0" smtClean="0"/>
              <a:t> method from </a:t>
            </a:r>
            <a:r>
              <a:rPr lang="en-US" dirty="0" err="1" smtClean="0"/>
              <a:t>sklearn</a:t>
            </a:r>
            <a:r>
              <a:rPr lang="en-US" dirty="0" smtClean="0"/>
              <a:t>. It takes care of the data sequence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5307" y="4597442"/>
            <a:ext cx="5967089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GridSearchCV</a:t>
            </a:r>
            <a:r>
              <a:rPr lang="en-US" dirty="0" smtClean="0"/>
              <a:t> method tunes and validate and gives most optimized parameter that reduces </a:t>
            </a:r>
            <a:r>
              <a:rPr lang="en-US" dirty="0" err="1" smtClean="0"/>
              <a:t>mean_squared_error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Forecasting performance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257828"/>
              </p:ext>
            </p:extLst>
          </p:nvPr>
        </p:nvGraphicFramePr>
        <p:xfrm>
          <a:off x="151026" y="776918"/>
          <a:ext cx="7235652" cy="3808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884">
                  <a:extLst>
                    <a:ext uri="{9D8B030D-6E8A-4147-A177-3AD203B41FA5}">
                      <a16:colId xmlns:a16="http://schemas.microsoft.com/office/drawing/2014/main" val="3410903357"/>
                    </a:ext>
                  </a:extLst>
                </a:gridCol>
                <a:gridCol w="2411884">
                  <a:extLst>
                    <a:ext uri="{9D8B030D-6E8A-4147-A177-3AD203B41FA5}">
                      <a16:colId xmlns:a16="http://schemas.microsoft.com/office/drawing/2014/main" val="4212391184"/>
                    </a:ext>
                  </a:extLst>
                </a:gridCol>
                <a:gridCol w="2411884">
                  <a:extLst>
                    <a:ext uri="{9D8B030D-6E8A-4147-A177-3AD203B41FA5}">
                      <a16:colId xmlns:a16="http://schemas.microsoft.com/office/drawing/2014/main" val="1637339206"/>
                    </a:ext>
                  </a:extLst>
                </a:gridCol>
              </a:tblGrid>
              <a:tr h="76167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RMS</a:t>
                      </a:r>
                      <a:r>
                        <a:rPr lang="en-IN" baseline="0" dirty="0" smtClean="0"/>
                        <a:t> error (INR)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</a:t>
                      </a:r>
                      <a:r>
                        <a:rPr lang="en-IN" baseline="30000" dirty="0" smtClean="0"/>
                        <a:t>2</a:t>
                      </a:r>
                      <a:r>
                        <a:rPr lang="en-IN" dirty="0" smtClean="0"/>
                        <a:t> 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7297"/>
                  </a:ext>
                </a:extLst>
              </a:tr>
              <a:tr h="76167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Un-tuned Decision Tree </a:t>
                      </a:r>
                      <a:r>
                        <a:rPr lang="en-IN" dirty="0" err="1" smtClean="0"/>
                        <a:t>Regressor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0.92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90284"/>
                  </a:ext>
                </a:extLst>
              </a:tr>
              <a:tr h="76167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Tuned</a:t>
                      </a:r>
                      <a:r>
                        <a:rPr lang="en-IN" baseline="0" dirty="0" smtClean="0"/>
                        <a:t> Decision Tree </a:t>
                      </a:r>
                      <a:r>
                        <a:rPr lang="en-IN" baseline="0" dirty="0" err="1" smtClean="0"/>
                        <a:t>Regressor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10182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084617"/>
                  </a:ext>
                </a:extLst>
              </a:tr>
              <a:tr h="76167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Tuned Random Forest </a:t>
                      </a:r>
                      <a:r>
                        <a:rPr lang="en-IN" dirty="0" err="1" smtClean="0"/>
                        <a:t>Regressor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8698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92839"/>
                  </a:ext>
                </a:extLst>
              </a:tr>
              <a:tr h="76167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Tuned XGBoost </a:t>
                      </a:r>
                      <a:r>
                        <a:rPr lang="en-IN" dirty="0" err="1" smtClean="0"/>
                        <a:t>Regressor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8824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24799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08400" y="5075312"/>
            <a:ext cx="5967089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Both tuned random forest and tuned XGBoost </a:t>
            </a:r>
            <a:r>
              <a:rPr lang="en-US" dirty="0" err="1" smtClean="0"/>
              <a:t>regressor</a:t>
            </a:r>
            <a:r>
              <a:rPr lang="en-US" dirty="0" smtClean="0"/>
              <a:t> perform well. I have chosen XGBoost as final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Forecasting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48285"/>
            <a:ext cx="7498280" cy="40281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5594" y="5278400"/>
            <a:ext cx="5967089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Tuned XGBoost model with RMS error INR 8824 with R</a:t>
            </a:r>
            <a:r>
              <a:rPr lang="en-US" baseline="30000" dirty="0" smtClean="0"/>
              <a:t>2</a:t>
            </a:r>
            <a:r>
              <a:rPr lang="en-US" dirty="0" smtClean="0"/>
              <a:t> score 0.94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Back testing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9603" y="504581"/>
            <a:ext cx="5967089" cy="7694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Trading strategy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5439603" y="2090172"/>
            <a:ext cx="59670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 smtClean="0"/>
              <a:t>Start with say 100000 INR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Start with 0 BTC holding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At every predicted BTC price, if predicted is more than actual, then buy BTC with all cash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Otherwise sell all BTC to get cash in INR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Track the portfolio at every transactions</a:t>
            </a: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Back testing 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simulation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27" y="1519603"/>
            <a:ext cx="7122826" cy="375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7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Email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  <a:hlinkClick r:id="rId4"/>
              </a:rPr>
              <a:t>gourab.pal.gpal@gmail.com</a:t>
            </a:r>
            <a:endParaRPr lang="en-US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Contact  +91 7076444783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LinkedIn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  <a:hlinkClick r:id="rId5"/>
              </a:rPr>
              <a:t>www.linkedin.com/in/gourab-pal-0327801a4</a:t>
            </a:r>
            <a:endParaRPr lang="en-US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GitHub 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  <a:hlinkClick r:id="rId6"/>
              </a:rPr>
              <a:t>https://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  <a:hlinkClick r:id="rId6"/>
              </a:rPr>
              <a:t>github.com/Gourab-Pal</a:t>
            </a:r>
            <a:endParaRPr lang="en-US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Portfolio 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  <a:hlinkClick r:id="rId7"/>
              </a:rPr>
              <a:t>https://sites.google.com/view/gourab-pal/home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Objective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45447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Python packages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746277"/>
              </p:ext>
            </p:extLst>
          </p:nvPr>
        </p:nvGraphicFramePr>
        <p:xfrm>
          <a:off x="186475" y="324008"/>
          <a:ext cx="7164754" cy="6270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2377">
                  <a:extLst>
                    <a:ext uri="{9D8B030D-6E8A-4147-A177-3AD203B41FA5}">
                      <a16:colId xmlns:a16="http://schemas.microsoft.com/office/drawing/2014/main" val="1739931595"/>
                    </a:ext>
                  </a:extLst>
                </a:gridCol>
                <a:gridCol w="3582377">
                  <a:extLst>
                    <a:ext uri="{9D8B030D-6E8A-4147-A177-3AD203B41FA5}">
                      <a16:colId xmlns:a16="http://schemas.microsoft.com/office/drawing/2014/main" val="570562561"/>
                    </a:ext>
                  </a:extLst>
                </a:gridCol>
              </a:tblGrid>
              <a:tr h="58833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Objective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Package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548444"/>
                  </a:ext>
                </a:extLst>
              </a:tr>
              <a:tr h="58833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Data fetching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ym typeface="Wingdings" panose="05000000000000000000" pitchFamily="2" charset="2"/>
                        </a:rPr>
                        <a:t>requests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39622"/>
                  </a:ext>
                </a:extLst>
              </a:tr>
              <a:tr h="58833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ym typeface="Wingdings" panose="05000000000000000000" pitchFamily="2" charset="2"/>
                        </a:rPr>
                        <a:t>Data handling and manipulation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ym typeface="Wingdings" panose="05000000000000000000" pitchFamily="2" charset="2"/>
                        </a:rPr>
                        <a:t>pandas, 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numpy</a:t>
                      </a:r>
                      <a:endParaRPr lang="en-IN" dirty="0" smtClean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692454"/>
                  </a:ext>
                </a:extLst>
              </a:tr>
              <a:tr h="58833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ym typeface="Wingdings" panose="05000000000000000000" pitchFamily="2" charset="2"/>
                        </a:rPr>
                        <a:t>Visualization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mplfinance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 Matplotlib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116957"/>
                  </a:ext>
                </a:extLst>
              </a:tr>
              <a:tr h="101548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Split and tuning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GridSearchCV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TimeSeriesSplit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 from 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sklearn</a:t>
                      </a:r>
                      <a:endParaRPr lang="en-IN" dirty="0" smtClean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017878"/>
                  </a:ext>
                </a:extLst>
              </a:tr>
              <a:tr h="188590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ym typeface="Wingdings" panose="05000000000000000000" pitchFamily="2" charset="2"/>
                        </a:rPr>
                        <a:t>ML algorithm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DecisionTreeRegressor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RandomForestRegressor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XGBRegressor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 from 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sklearn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 xgboost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923615"/>
                  </a:ext>
                </a:extLst>
              </a:tr>
              <a:tr h="101548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ym typeface="Wingdings" panose="05000000000000000000" pitchFamily="2" charset="2"/>
                        </a:rPr>
                        <a:t>Metrics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root_means_squared_error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 r2_score from 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sklearn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78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Data overview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7107" y="800100"/>
            <a:ext cx="4034631" cy="120032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Pair </a:t>
            </a:r>
            <a:r>
              <a:rPr lang="en-IN" dirty="0" smtClean="0">
                <a:sym typeface="Wingdings" panose="05000000000000000000" pitchFamily="2" charset="2"/>
              </a:rPr>
              <a:t> BTC/INR</a:t>
            </a:r>
          </a:p>
          <a:p>
            <a:pPr marL="342900" indent="-342900">
              <a:buAutoNum type="arabicPeriod"/>
            </a:pPr>
            <a:r>
              <a:rPr lang="en-IN" dirty="0" smtClean="0">
                <a:sym typeface="Wingdings" panose="05000000000000000000" pitchFamily="2" charset="2"/>
              </a:rPr>
              <a:t>Chosen interval  1m</a:t>
            </a:r>
          </a:p>
          <a:p>
            <a:pPr marL="342900" indent="-342900">
              <a:buAutoNum type="arabicPeriod"/>
            </a:pPr>
            <a:r>
              <a:rPr lang="en-IN" dirty="0" smtClean="0">
                <a:sym typeface="Wingdings" panose="05000000000000000000" pitchFamily="2" charset="2"/>
              </a:rPr>
              <a:t>Execution date  07</a:t>
            </a:r>
            <a:r>
              <a:rPr lang="en-IN" baseline="30000" dirty="0" smtClean="0">
                <a:sym typeface="Wingdings" panose="05000000000000000000" pitchFamily="2" charset="2"/>
              </a:rPr>
              <a:t>th</a:t>
            </a:r>
            <a:r>
              <a:rPr lang="en-IN" dirty="0" smtClean="0">
                <a:sym typeface="Wingdings" panose="05000000000000000000" pitchFamily="2" charset="2"/>
              </a:rPr>
              <a:t> October 2024</a:t>
            </a:r>
          </a:p>
          <a:p>
            <a:pPr marL="342900" indent="-342900">
              <a:buAutoNum type="arabicPeriod"/>
            </a:pPr>
            <a:r>
              <a:rPr lang="en-IN" dirty="0" smtClean="0">
                <a:sym typeface="Wingdings" panose="05000000000000000000" pitchFamily="2" charset="2"/>
              </a:rPr>
              <a:t>Fetched data type  </a:t>
            </a:r>
            <a:r>
              <a:rPr lang="en-IN" dirty="0" err="1" smtClean="0">
                <a:sym typeface="Wingdings" panose="05000000000000000000" pitchFamily="2" charset="2"/>
              </a:rPr>
              <a:t>json</a:t>
            </a:r>
            <a:endParaRPr lang="en-IN" dirty="0" smtClean="0">
              <a:sym typeface="Wingdings" panose="05000000000000000000" pitchFamily="2" charset="2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258898" y="1996212"/>
            <a:ext cx="509954" cy="1323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/>
          <p:cNvGrpSpPr/>
          <p:nvPr/>
        </p:nvGrpSpPr>
        <p:grpSpPr>
          <a:xfrm>
            <a:off x="1855001" y="3319275"/>
            <a:ext cx="3317748" cy="2595388"/>
            <a:chOff x="1834544" y="3319275"/>
            <a:chExt cx="3868616" cy="2595388"/>
          </a:xfrm>
        </p:grpSpPr>
        <p:sp>
          <p:nvSpPr>
            <p:cNvPr id="6" name="TextBox 5"/>
            <p:cNvSpPr txBox="1"/>
            <p:nvPr/>
          </p:nvSpPr>
          <p:spPr>
            <a:xfrm>
              <a:off x="1834544" y="3319275"/>
              <a:ext cx="38686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Converted into pandas dataframe object for easy manipulation</a:t>
              </a:r>
            </a:p>
            <a:p>
              <a:endParaRPr lang="en-IN" dirty="0"/>
            </a:p>
            <a:p>
              <a:endParaRPr lang="en-IN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1217" y="4108566"/>
              <a:ext cx="1790855" cy="18060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67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Data overview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73" y="225261"/>
            <a:ext cx="2941575" cy="26443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783" y="225261"/>
            <a:ext cx="2004038" cy="26179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88" y="3665821"/>
            <a:ext cx="6602133" cy="24223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5783" y="2910225"/>
            <a:ext cx="2161554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There are 1500 rows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304039" y="2901133"/>
            <a:ext cx="1580882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No Null values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062767" y="6166119"/>
            <a:ext cx="1309974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First 5 rows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61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Exploratory dat</a:t>
            </a:r>
            <a:r>
              <a:rPr lang="en-US" dirty="0" smtClean="0">
                <a:solidFill>
                  <a:srgbClr val="FFFFFF"/>
                </a:solidFill>
              </a:rPr>
              <a:t>a analysis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2742"/>
            <a:ext cx="7544824" cy="33291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5177" y="4379297"/>
            <a:ext cx="6327350" cy="175432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There is an overall increase of price in Oct 06, </a:t>
            </a:r>
            <a:r>
              <a:rPr lang="en-US" dirty="0" smtClean="0"/>
              <a:t>17:26 </a:t>
            </a:r>
            <a:r>
              <a:rPr lang="en-US" dirty="0"/>
              <a:t>to Oct 07, </a:t>
            </a:r>
            <a:r>
              <a:rPr lang="en-US" dirty="0" smtClean="0"/>
              <a:t>16:45. </a:t>
            </a:r>
            <a:r>
              <a:rPr lang="en-US" dirty="0"/>
              <a:t>When the volume of BTC was high and also there was an upward trend in </a:t>
            </a:r>
            <a:r>
              <a:rPr lang="en-US" dirty="0" smtClean="0"/>
              <a:t>price. This </a:t>
            </a:r>
            <a:r>
              <a:rPr lang="en-US" dirty="0"/>
              <a:t>indicates bullish market. High volume means a large number of people are buying and selling </a:t>
            </a:r>
            <a:r>
              <a:rPr lang="en-US" dirty="0" smtClean="0"/>
              <a:t>indicating </a:t>
            </a:r>
            <a:r>
              <a:rPr lang="en-US" dirty="0"/>
              <a:t>high interest and reliability in BTC. So, the sustainability and strength increase</a:t>
            </a:r>
          </a:p>
        </p:txBody>
      </p:sp>
    </p:spTree>
    <p:extLst>
      <p:ext uri="{BB962C8B-B14F-4D97-AF65-F5344CB8AC3E}">
        <p14:creationId xmlns:p14="http://schemas.microsoft.com/office/powerpoint/2010/main" val="385164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Exploratory dat</a:t>
            </a:r>
            <a:r>
              <a:rPr lang="en-US" dirty="0" smtClean="0">
                <a:solidFill>
                  <a:srgbClr val="FFFFFF"/>
                </a:solidFill>
              </a:rPr>
              <a:t>a analysis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88775" y="5671766"/>
            <a:ext cx="3360154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BTC volume traded over this day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47" y="1094251"/>
            <a:ext cx="707577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0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Exploratory dat</a:t>
            </a:r>
            <a:r>
              <a:rPr lang="en-US" dirty="0" smtClean="0">
                <a:solidFill>
                  <a:srgbClr val="FFFFFF"/>
                </a:solidFill>
              </a:rPr>
              <a:t>a analysis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8342" y="6066947"/>
            <a:ext cx="5967089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small steps of price increment is seen, however, a reversal may be started gradually.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2476"/>
            <a:ext cx="7534317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0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Without feature engineering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308" y="891443"/>
            <a:ext cx="5967089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Our objective is to predict the “close” column in the dataset.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308" y="1934005"/>
            <a:ext cx="5967089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“</a:t>
            </a:r>
            <a:r>
              <a:rPr lang="en-US" dirty="0" err="1" smtClean="0"/>
              <a:t>startTime</a:t>
            </a:r>
            <a:r>
              <a:rPr lang="en-US" dirty="0" smtClean="0"/>
              <a:t>” column is used as index of dataframe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308" y="2967335"/>
            <a:ext cx="5967089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When I have used the columns “low”, “high”, “open” and “volume” as features in ML models, the model was too simple to understand the hidden pattern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5308" y="4554663"/>
            <a:ext cx="5967089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Then I have added 7 more features in the dataset utilizing the existing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7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E38AEF-4E2D-4D00-9707-4356DDB773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0</TotalTime>
  <Words>609</Words>
  <Application>Microsoft Office PowerPoint</Application>
  <PresentationFormat>Widescreen</PresentationFormat>
  <Paragraphs>116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Wingdings</vt:lpstr>
      <vt:lpstr>Parcel</vt:lpstr>
      <vt:lpstr>BTC/INR daily price prediction</vt:lpstr>
      <vt:lpstr>Objective</vt:lpstr>
      <vt:lpstr>Python packages</vt:lpstr>
      <vt:lpstr>Data overview</vt:lpstr>
      <vt:lpstr>Data overview</vt:lpstr>
      <vt:lpstr>Exploratory data analysis</vt:lpstr>
      <vt:lpstr>Exploratory data analysis</vt:lpstr>
      <vt:lpstr>Exploratory data analysis</vt:lpstr>
      <vt:lpstr>Without feature engineering</vt:lpstr>
      <vt:lpstr>Engineered features</vt:lpstr>
      <vt:lpstr>Selection and splitting</vt:lpstr>
      <vt:lpstr>Hyper parameter tuning</vt:lpstr>
      <vt:lpstr>Forecasting performance</vt:lpstr>
      <vt:lpstr>Forecasting</vt:lpstr>
      <vt:lpstr>Back testing </vt:lpstr>
      <vt:lpstr>Back testing  simulation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2024-10-08T02:09:25Z</dcterms:created>
  <dcterms:modified xsi:type="dcterms:W3CDTF">2024-10-08T03:50:46Z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