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3" r:id="rId13"/>
    <p:sldId id="284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  <p14:sldId id="283"/>
            <p14:sldId id="284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3922"/>
    <a:srgbClr val="D24726"/>
    <a:srgbClr val="404040"/>
    <a:srgbClr val="FF9B45"/>
    <a:srgbClr val="DD462F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py%20of%20Expense_details_for_June%20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py%20of%20Expense_details_for_June%20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urav\AppData\Local\Microsoft\Windows\INetCache\IE\SCG2EI6X\Expense%20details%20for%206%20months%20(1)%20(Recovered)%20ppd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urav\AppData\Local\Microsoft\Windows\INetCache\IE\SCG2EI6X\Expense%20details%20for%206%20months%20(1)%20(Recovered)%20ppd%5b1%5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Expense_details_for_June ppt.xlsx]Sheet1!PivotTable40</c:name>
    <c:fmtId val="6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555-4AD0-A6E3-1FB68930F6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555-4AD0-A6E3-1FB68930F6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555-4AD0-A6E3-1FB68930F66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8555-4AD0-A6E3-1FB68930F66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8555-4AD0-A6E3-1FB68930F66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8555-4AD0-A6E3-1FB68930F66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8555-4AD0-A6E3-1FB68930F66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Sheet1!$A$4:$A$11</c:f>
              <c:strCache>
                <c:ptCount val="7"/>
                <c:pt idx="0">
                  <c:v>Doctor and Medicine</c:v>
                </c:pt>
                <c:pt idx="1">
                  <c:v>Entertainment</c:v>
                </c:pt>
                <c:pt idx="2">
                  <c:v>Food</c:v>
                </c:pt>
                <c:pt idx="3">
                  <c:v>Grocery</c:v>
                </c:pt>
                <c:pt idx="4">
                  <c:v>Miscellaneous</c:v>
                </c:pt>
                <c:pt idx="5">
                  <c:v>Shopping</c:v>
                </c:pt>
                <c:pt idx="6">
                  <c:v>Ticket and Bills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7"/>
                <c:pt idx="0">
                  <c:v>450</c:v>
                </c:pt>
                <c:pt idx="1">
                  <c:v>1000</c:v>
                </c:pt>
                <c:pt idx="2">
                  <c:v>850</c:v>
                </c:pt>
                <c:pt idx="3">
                  <c:v>4690</c:v>
                </c:pt>
                <c:pt idx="4">
                  <c:v>500</c:v>
                </c:pt>
                <c:pt idx="5">
                  <c:v>3500</c:v>
                </c:pt>
                <c:pt idx="6">
                  <c:v>2570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555-4AD0-A6E3-1FB68930F66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Expense_details_for_June ppt.xlsx]Sheet3!PivotTable41</c:name>
    <c:fmtId val="16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2">
                  <a:lumMod val="10000"/>
                </a:schemeClr>
              </a:solidFill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Sheet3!$A$4:$A$11</c:f>
              <c:multiLvlStrCache>
                <c:ptCount val="5"/>
                <c:lvl>
                  <c:pt idx="0">
                    <c:v>Movie</c:v>
                  </c:pt>
                  <c:pt idx="1">
                    <c:v>Electricity bill</c:v>
                  </c:pt>
                  <c:pt idx="2">
                    <c:v>Gas</c:v>
                  </c:pt>
                  <c:pt idx="3">
                    <c:v>House help</c:v>
                  </c:pt>
                  <c:pt idx="4">
                    <c:v>Railway monthly ticket</c:v>
                  </c:pt>
                </c:lvl>
                <c:lvl>
                  <c:pt idx="0">
                    <c:v>Entertainment</c:v>
                  </c:pt>
                  <c:pt idx="1">
                    <c:v>Ticket and Bills</c:v>
                  </c:pt>
                </c:lvl>
              </c:multiLvlStrCache>
            </c:multiLvlStrRef>
          </c:cat>
          <c:val>
            <c:numRef>
              <c:f>Sheet3!$B$4:$B$11</c:f>
              <c:numCache>
                <c:formatCode>General</c:formatCode>
                <c:ptCount val="5"/>
                <c:pt idx="0">
                  <c:v>1000</c:v>
                </c:pt>
                <c:pt idx="1">
                  <c:v>370</c:v>
                </c:pt>
                <c:pt idx="2">
                  <c:v>850</c:v>
                </c:pt>
                <c:pt idx="3">
                  <c:v>1000</c:v>
                </c:pt>
                <c:pt idx="4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9D-4D51-AF30-E1D230A4DC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92998959"/>
        <c:axId val="593000879"/>
      </c:barChart>
      <c:catAx>
        <c:axId val="592998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accent4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000879"/>
        <c:crosses val="autoZero"/>
        <c:auto val="1"/>
        <c:lblAlgn val="ctr"/>
        <c:lblOffset val="100"/>
        <c:noMultiLvlLbl val="0"/>
      </c:catAx>
      <c:valAx>
        <c:axId val="593000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299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6 months (1) (Recovered) ppd(1).xlsx]Sheet1!PivotTable2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EE5-4896-A9D6-E314C642C5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EE5-4896-A9D6-E314C642C5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EE5-4896-A9D6-E314C642C5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EE5-4896-A9D6-E314C642C51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EE5-4896-A9D6-E314C642C51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EE5-4896-A9D6-E314C642C51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EE5-4896-A9D6-E314C642C51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Sheet1!$A$4:$A$11</c:f>
              <c:strCache>
                <c:ptCount val="7"/>
                <c:pt idx="0">
                  <c:v>Doctor and Medicine</c:v>
                </c:pt>
                <c:pt idx="1">
                  <c:v>Entertainment</c:v>
                </c:pt>
                <c:pt idx="2">
                  <c:v>Food</c:v>
                </c:pt>
                <c:pt idx="3">
                  <c:v>Grocery</c:v>
                </c:pt>
                <c:pt idx="4">
                  <c:v>Miscellaneous</c:v>
                </c:pt>
                <c:pt idx="5">
                  <c:v>Shopping</c:v>
                </c:pt>
                <c:pt idx="6">
                  <c:v>Ticket and Bills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7"/>
                <c:pt idx="0">
                  <c:v>4000</c:v>
                </c:pt>
                <c:pt idx="1">
                  <c:v>12000</c:v>
                </c:pt>
                <c:pt idx="2">
                  <c:v>4940</c:v>
                </c:pt>
                <c:pt idx="3">
                  <c:v>30990</c:v>
                </c:pt>
                <c:pt idx="4">
                  <c:v>7720</c:v>
                </c:pt>
                <c:pt idx="5">
                  <c:v>8700</c:v>
                </c:pt>
                <c:pt idx="6">
                  <c:v>16040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EE5-4896-A9D6-E314C642C51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6 months (1) (Recovered) ppd(1).xlsx]Sheet3!PivotTable1</c:name>
    <c:fmtId val="-1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025339610419506E-2"/>
          <c:y val="6.1206597833589241E-2"/>
          <c:w val="0.92197462817147857"/>
          <c:h val="0.890320428696412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Doctor and Medicine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Sheet3!$A$5:$A$11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1750</c:v>
                </c:pt>
                <c:pt idx="1">
                  <c:v>450</c:v>
                </c:pt>
                <c:pt idx="2">
                  <c:v>450</c:v>
                </c:pt>
                <c:pt idx="3">
                  <c:v>450</c:v>
                </c:pt>
                <c:pt idx="4">
                  <c:v>450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34-4EA7-A0F3-0D905A57185D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Sheet3!$A$5:$A$11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250</c:v>
                </c:pt>
                <c:pt idx="1">
                  <c:v>7500</c:v>
                </c:pt>
                <c:pt idx="2">
                  <c:v>500</c:v>
                </c:pt>
                <c:pt idx="3">
                  <c:v>1250</c:v>
                </c:pt>
                <c:pt idx="4">
                  <c:v>1500</c:v>
                </c:pt>
                <c:pt idx="5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34-4EA7-A0F3-0D905A57185D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Sheet3!$A$5:$A$11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Sheet3!$D$5:$D$11</c:f>
              <c:numCache>
                <c:formatCode>General</c:formatCode>
                <c:ptCount val="6"/>
                <c:pt idx="0">
                  <c:v>1900</c:v>
                </c:pt>
                <c:pt idx="2">
                  <c:v>800</c:v>
                </c:pt>
                <c:pt idx="3">
                  <c:v>1390</c:v>
                </c:pt>
                <c:pt idx="5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34-4EA7-A0F3-0D905A57185D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Grocery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Sheet3!$A$5:$A$11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Sheet3!$E$5:$E$11</c:f>
              <c:numCache>
                <c:formatCode>General</c:formatCode>
                <c:ptCount val="6"/>
                <c:pt idx="0">
                  <c:v>4500</c:v>
                </c:pt>
                <c:pt idx="1">
                  <c:v>4300</c:v>
                </c:pt>
                <c:pt idx="2">
                  <c:v>6090</c:v>
                </c:pt>
                <c:pt idx="3">
                  <c:v>5460</c:v>
                </c:pt>
                <c:pt idx="4">
                  <c:v>5950</c:v>
                </c:pt>
                <c:pt idx="5">
                  <c:v>4690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34-4EA7-A0F3-0D905A57185D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Miscellaneous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Sheet3!$A$5:$A$11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Sheet3!$F$5:$F$11</c:f>
              <c:numCache>
                <c:formatCode>General</c:formatCode>
                <c:ptCount val="6"/>
                <c:pt idx="0">
                  <c:v>850</c:v>
                </c:pt>
                <c:pt idx="1">
                  <c:v>720</c:v>
                </c:pt>
                <c:pt idx="2">
                  <c:v>850</c:v>
                </c:pt>
                <c:pt idx="3">
                  <c:v>3500</c:v>
                </c:pt>
                <c:pt idx="4">
                  <c:v>1300</c:v>
                </c:pt>
                <c:pt idx="5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34-4EA7-A0F3-0D905A57185D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Sheet3!$A$5:$A$11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Sheet3!$G$5:$G$11</c:f>
              <c:numCache>
                <c:formatCode>General</c:formatCode>
                <c:ptCount val="6"/>
                <c:pt idx="0">
                  <c:v>2000</c:v>
                </c:pt>
                <c:pt idx="2">
                  <c:v>1700</c:v>
                </c:pt>
                <c:pt idx="4">
                  <c:v>1500</c:v>
                </c:pt>
                <c:pt idx="5">
                  <c:v>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734-4EA7-A0F3-0D905A57185D}"/>
            </c:ext>
          </c:extLst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Ticket and Bills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Sheet3!$A$5:$A$11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Sheet3!$H$5:$H$11</c:f>
              <c:numCache>
                <c:formatCode>General</c:formatCode>
                <c:ptCount val="6"/>
                <c:pt idx="0">
                  <c:v>2650</c:v>
                </c:pt>
                <c:pt idx="1">
                  <c:v>2650</c:v>
                </c:pt>
                <c:pt idx="2">
                  <c:v>2750</c:v>
                </c:pt>
                <c:pt idx="3">
                  <c:v>2750</c:v>
                </c:pt>
                <c:pt idx="4">
                  <c:v>2670</c:v>
                </c:pt>
                <c:pt idx="5">
                  <c:v>2570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34-4EA7-A0F3-0D905A5718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93291455"/>
        <c:axId val="1893280639"/>
      </c:barChart>
      <c:catAx>
        <c:axId val="18932914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280639"/>
        <c:crosses val="autoZero"/>
        <c:auto val="1"/>
        <c:lblAlgn val="ctr"/>
        <c:lblOffset val="100"/>
        <c:noMultiLvlLbl val="0"/>
      </c:catAx>
      <c:valAx>
        <c:axId val="18932806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93291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062647890556147"/>
          <c:y val="7.2720784678301622E-4"/>
          <c:w val="0.18406102362204727"/>
          <c:h val="0.335092004376018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7283" y="894786"/>
            <a:ext cx="1106304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 smtClean="0"/>
              <a:t>                                     </a:t>
            </a:r>
            <a:r>
              <a:rPr lang="en-US" dirty="0" smtClean="0"/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Budget Analysis and Savings Plan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Nitin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sz="2800" b="1" dirty="0"/>
              <a:t> </a:t>
            </a:r>
            <a:r>
              <a:rPr lang="en-US" sz="2800" b="1" dirty="0" smtClean="0"/>
              <a:t>                            </a:t>
            </a:r>
            <a:r>
              <a:rPr lang="en-US" sz="2800" dirty="0" smtClean="0"/>
              <a:t> </a:t>
            </a:r>
            <a:r>
              <a:rPr lang="en-US" sz="2800" dirty="0"/>
              <a:t>A Path to Saving for a Scooter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                                                                                              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334" y="522871"/>
            <a:ext cx="11008546" cy="6400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lackadder ITC" panose="04020505051007020D02" pitchFamily="82" charset="0"/>
              </a:rPr>
              <a:t>Last 6 month  Nitin spent money before 6 month for non essential item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903824" y="6392487"/>
            <a:ext cx="58189" cy="299257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675" y="1327487"/>
            <a:ext cx="11183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Expense for of Entertainment, Food and Shopping 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categories </a:t>
            </a:r>
            <a:r>
              <a:rPr lang="en-US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Rs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: </a:t>
            </a:r>
            <a:r>
              <a:rPr lang="en-US" dirty="0">
                <a:solidFill>
                  <a:srgbClr val="FF0000"/>
                </a:solidFill>
              </a:rPr>
              <a:t>25640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053" y="18240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  <a:ea typeface="Verdana" panose="020B0604030504040204" pitchFamily="34" charset="0"/>
              </a:rPr>
              <a:t>Expense for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Verdana" panose="020B0604030504040204" pitchFamily="34" charset="0"/>
              </a:rPr>
              <a:t>movies and dining 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  <a:ea typeface="Verdana" panose="020B0604030504040204" pitchFamily="34" charset="0"/>
              </a:rPr>
              <a:t>out Rs:5150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1053" y="2242377"/>
            <a:ext cx="532107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 amount spent 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25640+5150=30790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053" y="3229695"/>
            <a:ext cx="8672944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Nitin are not spent non essential item then after 6 month you have save for Rs:30790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After One year you have to save Rs:61580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Nitin save after 2 year then you have to buy a new </a:t>
            </a:r>
            <a:r>
              <a:rPr lang="en-US" dirty="0" err="1" smtClean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Scotter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.(</a:t>
            </a:r>
            <a:r>
              <a:rPr lang="en-US" dirty="0" err="1" smtClean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Scotter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amount=123220)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053" y="2627855"/>
            <a:ext cx="565930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month Nitin have to save </a:t>
            </a:r>
            <a:r>
              <a:rPr lang="en-US" dirty="0" err="1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=5131.66</a:t>
            </a:r>
          </a:p>
        </p:txBody>
      </p:sp>
    </p:spTree>
    <p:extLst>
      <p:ext uri="{BB962C8B-B14F-4D97-AF65-F5344CB8AC3E}">
        <p14:creationId xmlns:p14="http://schemas.microsoft.com/office/powerpoint/2010/main" val="81153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05004" y="3434157"/>
            <a:ext cx="295024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Thanks You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15905" y="1088136"/>
            <a:ext cx="6096000" cy="298543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sz="2800" dirty="0" smtClean="0">
              <a:solidFill>
                <a:srgbClr val="7030A0"/>
              </a:solidFill>
              <a:latin typeface="Blackadder ITC" panose="04020505051007020D02" pitchFamily="82" charset="0"/>
            </a:endParaRPr>
          </a:p>
          <a:p>
            <a:pPr lvl="1"/>
            <a:endParaRPr lang="en-US" sz="3200" dirty="0">
              <a:latin typeface="Blackadder ITC" panose="04020505051007020D02" pitchFamily="8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lackadder ITC" panose="04020505051007020D02" pitchFamily="82" charset="0"/>
              </a:rPr>
              <a:t>Monthly Income: </a:t>
            </a:r>
            <a:r>
              <a:rPr lang="en-US" sz="3200" dirty="0" err="1">
                <a:solidFill>
                  <a:srgbClr val="7030A0"/>
                </a:solidFill>
                <a:latin typeface="Blackadder ITC" panose="04020505051007020D02" pitchFamily="82" charset="0"/>
              </a:rPr>
              <a:t>Rs</a:t>
            </a:r>
            <a:r>
              <a:rPr lang="en-US" sz="3200" dirty="0">
                <a:solidFill>
                  <a:srgbClr val="7030A0"/>
                </a:solidFill>
                <a:latin typeface="Blackadder ITC" panose="04020505051007020D02" pitchFamily="82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Blackadder ITC" panose="04020505051007020D02" pitchFamily="82" charset="0"/>
              </a:rPr>
              <a:t>15,000</a:t>
            </a:r>
          </a:p>
          <a:p>
            <a:pPr lvl="1"/>
            <a:endParaRPr lang="en-US" sz="3200" dirty="0">
              <a:latin typeface="Blackadder ITC" panose="04020505051007020D02" pitchFamily="8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lackadder ITC" panose="04020505051007020D02" pitchFamily="82" charset="0"/>
              </a:rPr>
              <a:t>Savings Goal: </a:t>
            </a:r>
            <a:r>
              <a:rPr lang="en-US" sz="3200" dirty="0">
                <a:solidFill>
                  <a:srgbClr val="7030A0"/>
                </a:solidFill>
                <a:latin typeface="Blackadder ITC" panose="04020505051007020D02" pitchFamily="82" charset="0"/>
              </a:rPr>
              <a:t>Buy a scooter for daily commute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Expense Overview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9177" y="1148940"/>
            <a:ext cx="7650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Monthly Expenses </a:t>
            </a:r>
            <a:r>
              <a:rPr lang="en-US" b="1" dirty="0" smtClean="0"/>
              <a:t>Breakdown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Expenses for June: </a:t>
            </a:r>
            <a:r>
              <a:rPr lang="en-US" b="1" dirty="0"/>
              <a:t>(Calculate Total)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Essential vs. Non-essential Expenses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97949"/>
              </p:ext>
            </p:extLst>
          </p:nvPr>
        </p:nvGraphicFramePr>
        <p:xfrm>
          <a:off x="521207" y="2072270"/>
          <a:ext cx="10806133" cy="4745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9648">
                  <a:extLst>
                    <a:ext uri="{9D8B030D-6E8A-4147-A177-3AD203B41FA5}">
                      <a16:colId xmlns:a16="http://schemas.microsoft.com/office/drawing/2014/main" val="4059981990"/>
                    </a:ext>
                  </a:extLst>
                </a:gridCol>
                <a:gridCol w="2488009">
                  <a:extLst>
                    <a:ext uri="{9D8B030D-6E8A-4147-A177-3AD203B41FA5}">
                      <a16:colId xmlns:a16="http://schemas.microsoft.com/office/drawing/2014/main" val="1406662463"/>
                    </a:ext>
                  </a:extLst>
                </a:gridCol>
                <a:gridCol w="2970758">
                  <a:extLst>
                    <a:ext uri="{9D8B030D-6E8A-4147-A177-3AD203B41FA5}">
                      <a16:colId xmlns:a16="http://schemas.microsoft.com/office/drawing/2014/main" val="214600326"/>
                    </a:ext>
                  </a:extLst>
                </a:gridCol>
                <a:gridCol w="2005262">
                  <a:extLst>
                    <a:ext uri="{9D8B030D-6E8A-4147-A177-3AD203B41FA5}">
                      <a16:colId xmlns:a16="http://schemas.microsoft.com/office/drawing/2014/main" val="2478677063"/>
                    </a:ext>
                  </a:extLst>
                </a:gridCol>
                <a:gridCol w="891228">
                  <a:extLst>
                    <a:ext uri="{9D8B030D-6E8A-4147-A177-3AD203B41FA5}">
                      <a16:colId xmlns:a16="http://schemas.microsoft.com/office/drawing/2014/main" val="1640834143"/>
                    </a:ext>
                  </a:extLst>
                </a:gridCol>
                <a:gridCol w="891228">
                  <a:extLst>
                    <a:ext uri="{9D8B030D-6E8A-4147-A177-3AD203B41FA5}">
                      <a16:colId xmlns:a16="http://schemas.microsoft.com/office/drawing/2014/main" val="810083163"/>
                    </a:ext>
                  </a:extLst>
                </a:gridCol>
              </a:tblGrid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Date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Category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Items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Expense (INR)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extLst>
                  <a:ext uri="{0D108BD9-81ED-4DB2-BD59-A6C34878D82A}">
                    <a16:rowId xmlns:a16="http://schemas.microsoft.com/office/drawing/2014/main" val="2093524665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Foodgrains and cereals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1,050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extLst>
                  <a:ext uri="{0D108BD9-81ED-4DB2-BD59-A6C34878D82A}">
                    <a16:rowId xmlns:a16="http://schemas.microsoft.com/office/drawing/2014/main" val="2424723863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Oil and spices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extLst>
                  <a:ext uri="{0D108BD9-81ED-4DB2-BD59-A6C34878D82A}">
                    <a16:rowId xmlns:a16="http://schemas.microsoft.com/office/drawing/2014/main" val="493443568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Entertainment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Movie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97953"/>
                  </a:ext>
                </a:extLst>
              </a:tr>
              <a:tr h="180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Online Food Order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04215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Doctor and Medicine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Mother's Medicine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450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extLst>
                  <a:ext uri="{0D108BD9-81ED-4DB2-BD59-A6C34878D82A}">
                    <a16:rowId xmlns:a16="http://schemas.microsoft.com/office/drawing/2014/main" val="3867404883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4-Jun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Ticket and Bills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Railway monthly ticket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extLst>
                  <a:ext uri="{0D108BD9-81ED-4DB2-BD59-A6C34878D82A}">
                    <a16:rowId xmlns:a16="http://schemas.microsoft.com/office/drawing/2014/main" val="3219606650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Vegetables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450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extLst>
                  <a:ext uri="{0D108BD9-81ED-4DB2-BD59-A6C34878D82A}">
                    <a16:rowId xmlns:a16="http://schemas.microsoft.com/office/drawing/2014/main" val="1353474692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Fruit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68804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8-Jun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Chips and Fries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013187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9-Jun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Bread and bakery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89290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10-Jun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Shopping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Shoes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extLst>
                  <a:ext uri="{0D108BD9-81ED-4DB2-BD59-A6C34878D82A}">
                    <a16:rowId xmlns:a16="http://schemas.microsoft.com/office/drawing/2014/main" val="672147749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Vegetables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extLst>
                  <a:ext uri="{0D108BD9-81ED-4DB2-BD59-A6C34878D82A}">
                    <a16:rowId xmlns:a16="http://schemas.microsoft.com/office/drawing/2014/main" val="1660637947"/>
                  </a:ext>
                </a:extLst>
              </a:tr>
              <a:tr h="201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12-Jun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Online Food Order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83359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12-Jun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Entertainment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Movie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76671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13-Jun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Beverages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68007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13-Jun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Ticket and Bills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House help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74337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14-Jun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Ticket and Bills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Electricity bill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370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extLst>
                  <a:ext uri="{0D108BD9-81ED-4DB2-BD59-A6C34878D82A}">
                    <a16:rowId xmlns:a16="http://schemas.microsoft.com/office/drawing/2014/main" val="1764325274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15-Jun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Ticket and Bills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Gas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850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extLst>
                  <a:ext uri="{0D108BD9-81ED-4DB2-BD59-A6C34878D82A}">
                    <a16:rowId xmlns:a16="http://schemas.microsoft.com/office/drawing/2014/main" val="3287820169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15-Jun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Fruit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extLst>
                  <a:ext uri="{0D108BD9-81ED-4DB2-BD59-A6C34878D82A}">
                    <a16:rowId xmlns:a16="http://schemas.microsoft.com/office/drawing/2014/main" val="859149134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16-Jun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Vegetables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470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extLst>
                  <a:ext uri="{0D108BD9-81ED-4DB2-BD59-A6C34878D82A}">
                    <a16:rowId xmlns:a16="http://schemas.microsoft.com/office/drawing/2014/main" val="280304466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19-Jun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Miscellaneous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Sister's birthday gift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00127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19-Jun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Bread and bakery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956416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20-Jun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Chips and Fries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36458"/>
                  </a:ext>
                </a:extLst>
              </a:tr>
              <a:tr h="207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22-Jun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Online Food Order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69985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23-Jun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Entertainment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Movie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320789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24-Jun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Vegetables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extLst>
                  <a:ext uri="{0D108BD9-81ED-4DB2-BD59-A6C34878D82A}">
                    <a16:rowId xmlns:a16="http://schemas.microsoft.com/office/drawing/2014/main" val="1098652551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Shopping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Tshirt and Jeans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extLst>
                  <a:ext uri="{0D108BD9-81ED-4DB2-BD59-A6C34878D82A}">
                    <a16:rowId xmlns:a16="http://schemas.microsoft.com/office/drawing/2014/main" val="1018951211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26-Jun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Fruit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extLst>
                  <a:ext uri="{0D108BD9-81ED-4DB2-BD59-A6C34878D82A}">
                    <a16:rowId xmlns:a16="http://schemas.microsoft.com/office/drawing/2014/main" val="2910147582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26-Jun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Bread and bakery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724103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27-Jun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Entertainment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Movie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84810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28-Jun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Online Food Order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45634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29-Jun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Fruit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084"/>
                  </a:ext>
                </a:extLst>
              </a:tr>
              <a:tr h="134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29-Jun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Vegetables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270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essential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b"/>
                </a:tc>
                <a:extLst>
                  <a:ext uri="{0D108BD9-81ED-4DB2-BD59-A6C34878D82A}">
                    <a16:rowId xmlns:a16="http://schemas.microsoft.com/office/drawing/2014/main" val="4268378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spent for each category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476319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48201"/>
              </p:ext>
            </p:extLst>
          </p:nvPr>
        </p:nvGraphicFramePr>
        <p:xfrm>
          <a:off x="397741" y="1253981"/>
          <a:ext cx="2501900" cy="2023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655">
                  <a:extLst>
                    <a:ext uri="{9D8B030D-6E8A-4147-A177-3AD203B41FA5}">
                      <a16:colId xmlns:a16="http://schemas.microsoft.com/office/drawing/2014/main" val="978558406"/>
                    </a:ext>
                  </a:extLst>
                </a:gridCol>
                <a:gridCol w="1284245">
                  <a:extLst>
                    <a:ext uri="{9D8B030D-6E8A-4147-A177-3AD203B41FA5}">
                      <a16:colId xmlns:a16="http://schemas.microsoft.com/office/drawing/2014/main" val="34988072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Expense (INR)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485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Doctor and Medicine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234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Entertainment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5023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4865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Grocery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9348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Miscellaneous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9781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Shopping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1165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Ticket and Bills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8584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13560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3581139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497D99E-11B2-8C87-6305-70AD8AAB6E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327809"/>
              </p:ext>
            </p:extLst>
          </p:nvPr>
        </p:nvGraphicFramePr>
        <p:xfrm>
          <a:off x="7002087" y="1253981"/>
          <a:ext cx="45720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/>
          <p:cNvSpPr/>
          <p:nvPr/>
        </p:nvSpPr>
        <p:spPr>
          <a:xfrm>
            <a:off x="155171" y="3382971"/>
            <a:ext cx="580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Visually represent the amount spent against each category is what percentage of the total expense amount (Pivot Chart)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70734" y="3853392"/>
            <a:ext cx="507023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 spent : Grocery and Ticket and Bills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91588"/>
              </p:ext>
            </p:extLst>
          </p:nvPr>
        </p:nvGraphicFramePr>
        <p:xfrm>
          <a:off x="3520948" y="4677183"/>
          <a:ext cx="2870200" cy="186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746">
                  <a:extLst>
                    <a:ext uri="{9D8B030D-6E8A-4147-A177-3AD203B41FA5}">
                      <a16:colId xmlns:a16="http://schemas.microsoft.com/office/drawing/2014/main" val="2109450257"/>
                    </a:ext>
                  </a:extLst>
                </a:gridCol>
                <a:gridCol w="1284454">
                  <a:extLst>
                    <a:ext uri="{9D8B030D-6E8A-4147-A177-3AD203B41FA5}">
                      <a16:colId xmlns:a16="http://schemas.microsoft.com/office/drawing/2014/main" val="10892970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Expense (INR)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385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Entertainment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5914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Movie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8995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Ticket and Bills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2570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3366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Electricity bill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8854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7054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House help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9331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Railway monthly ticket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7044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708078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382982" y="433239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amount spent on different items of </a:t>
            </a:r>
            <a:r>
              <a:rPr lang="en-US" sz="1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Entertainment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1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Tickets and bills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category </a:t>
            </a:r>
            <a:endParaRPr lang="en-US" sz="1200" dirty="0">
              <a:solidFill>
                <a:srgbClr val="00B0F0"/>
              </a:solidFill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9C18716-B627-9549-0399-578038662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57652"/>
              </p:ext>
            </p:extLst>
          </p:nvPr>
        </p:nvGraphicFramePr>
        <p:xfrm>
          <a:off x="8179723" y="4332397"/>
          <a:ext cx="3951767" cy="239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" y="1339351"/>
            <a:ext cx="11172305" cy="572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 has been spent  Grocery and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items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04643"/>
              </p:ext>
            </p:extLst>
          </p:nvPr>
        </p:nvGraphicFramePr>
        <p:xfrm>
          <a:off x="836815" y="2209801"/>
          <a:ext cx="3818312" cy="2519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5880">
                  <a:extLst>
                    <a:ext uri="{9D8B030D-6E8A-4147-A177-3AD203B41FA5}">
                      <a16:colId xmlns:a16="http://schemas.microsoft.com/office/drawing/2014/main" val="4024708171"/>
                    </a:ext>
                  </a:extLst>
                </a:gridCol>
                <a:gridCol w="1332432">
                  <a:extLst>
                    <a:ext uri="{9D8B030D-6E8A-4147-A177-3AD203B41FA5}">
                      <a16:colId xmlns:a16="http://schemas.microsoft.com/office/drawing/2014/main" val="20760425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Row Labels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Count of Date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482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Grocery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15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775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Beverages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26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Bread and bakery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9058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Foodgrains and cereals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42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Fruit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263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Oil and spices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8001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Vegetables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93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Shopping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521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Shoes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6778649"/>
                  </a:ext>
                </a:extLst>
              </a:tr>
              <a:tr h="42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Tshirt and Jeans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602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32397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001491" y="2471329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mounth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spent money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GROCERY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15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 ITEMS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2985" y="351505"/>
            <a:ext cx="7728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solidFill>
                  <a:srgbClr val="00206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Analyse</a:t>
            </a:r>
            <a:r>
              <a:rPr lang="en-US" sz="3200" dirty="0" smtClean="0">
                <a:solidFill>
                  <a:srgbClr val="00206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 Expense Data For The Last 6 Months</a:t>
            </a:r>
            <a:endParaRPr lang="en-US" sz="3200" dirty="0">
              <a:latin typeface="Tw Cen MT Condensed Extra Bold" panose="020B0803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58323"/>
              </p:ext>
            </p:extLst>
          </p:nvPr>
        </p:nvGraphicFramePr>
        <p:xfrm>
          <a:off x="273628" y="1252472"/>
          <a:ext cx="2667000" cy="18566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3368723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669196216"/>
                    </a:ext>
                  </a:extLst>
                </a:gridCol>
              </a:tblGrid>
              <a:tr h="188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Row Labels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Expense (INR)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195422"/>
                  </a:ext>
                </a:extLst>
              </a:tr>
              <a:tr h="3420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Doctor and Medicine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28630"/>
                  </a:ext>
                </a:extLst>
              </a:tr>
              <a:tr h="188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Entertainment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60617"/>
                  </a:ext>
                </a:extLst>
              </a:tr>
              <a:tr h="188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4940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27196"/>
                  </a:ext>
                </a:extLst>
              </a:tr>
              <a:tr h="188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Grocery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30990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049226"/>
                  </a:ext>
                </a:extLst>
              </a:tr>
              <a:tr h="188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Miscellaneous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7720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31190"/>
                  </a:ext>
                </a:extLst>
              </a:tr>
              <a:tr h="188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Shopping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8700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70373"/>
                  </a:ext>
                </a:extLst>
              </a:tr>
              <a:tr h="188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Ticket and Bills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16040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5860"/>
                  </a:ext>
                </a:extLst>
              </a:tr>
              <a:tr h="188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84390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338221"/>
                  </a:ext>
                </a:extLst>
              </a:tr>
            </a:tbl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512372"/>
              </p:ext>
            </p:extLst>
          </p:nvPr>
        </p:nvGraphicFramePr>
        <p:xfrm>
          <a:off x="7550727" y="1252472"/>
          <a:ext cx="4170218" cy="2281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/>
          <p:cNvSpPr/>
          <p:nvPr/>
        </p:nvSpPr>
        <p:spPr>
          <a:xfrm>
            <a:off x="2998817" y="1252472"/>
            <a:ext cx="3655553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9239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6 </a:t>
            </a:r>
            <a:r>
              <a:rPr lang="en-US" dirty="0" err="1">
                <a:solidFill>
                  <a:srgbClr val="9239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mounth</a:t>
            </a:r>
            <a:r>
              <a:rPr lang="en-US" dirty="0">
                <a:solidFill>
                  <a:srgbClr val="9239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highest money </a:t>
            </a:r>
            <a:r>
              <a:rPr lang="en-US" dirty="0" smtClean="0">
                <a:solidFill>
                  <a:srgbClr val="9239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spent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9239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9239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Grocery </a:t>
            </a:r>
            <a:r>
              <a:rPr lang="en-US" dirty="0" err="1" smtClean="0">
                <a:solidFill>
                  <a:srgbClr val="9239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Iteam</a:t>
            </a:r>
            <a:endParaRPr lang="en-US" dirty="0">
              <a:solidFill>
                <a:srgbClr val="92392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778" y="3267903"/>
            <a:ext cx="7262566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solidFill>
                  <a:srgbClr val="9239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600" baseline="30000" dirty="0">
                <a:solidFill>
                  <a:srgbClr val="9239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3600" dirty="0">
                <a:solidFill>
                  <a:srgbClr val="9239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highest  </a:t>
            </a:r>
            <a:r>
              <a:rPr lang="en-US" sz="3600" dirty="0" smtClean="0">
                <a:solidFill>
                  <a:srgbClr val="9239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expenses : Miscellaneous </a:t>
            </a:r>
            <a:endParaRPr lang="en-US" sz="3600" dirty="0">
              <a:solidFill>
                <a:srgbClr val="92392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highest and lowest expense amount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24924"/>
              </p:ext>
            </p:extLst>
          </p:nvPr>
        </p:nvGraphicFramePr>
        <p:xfrm>
          <a:off x="416249" y="1280680"/>
          <a:ext cx="4815563" cy="3457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221">
                  <a:extLst>
                    <a:ext uri="{9D8B030D-6E8A-4147-A177-3AD203B41FA5}">
                      <a16:colId xmlns:a16="http://schemas.microsoft.com/office/drawing/2014/main" val="1649941057"/>
                    </a:ext>
                  </a:extLst>
                </a:gridCol>
                <a:gridCol w="816663">
                  <a:extLst>
                    <a:ext uri="{9D8B030D-6E8A-4147-A177-3AD203B41FA5}">
                      <a16:colId xmlns:a16="http://schemas.microsoft.com/office/drawing/2014/main" val="573764025"/>
                    </a:ext>
                  </a:extLst>
                </a:gridCol>
                <a:gridCol w="581087">
                  <a:extLst>
                    <a:ext uri="{9D8B030D-6E8A-4147-A177-3AD203B41FA5}">
                      <a16:colId xmlns:a16="http://schemas.microsoft.com/office/drawing/2014/main" val="2141899119"/>
                    </a:ext>
                  </a:extLst>
                </a:gridCol>
                <a:gridCol w="227724">
                  <a:extLst>
                    <a:ext uri="{9D8B030D-6E8A-4147-A177-3AD203B41FA5}">
                      <a16:colId xmlns:a16="http://schemas.microsoft.com/office/drawing/2014/main" val="1869152481"/>
                    </a:ext>
                  </a:extLst>
                </a:gridCol>
                <a:gridCol w="329806">
                  <a:extLst>
                    <a:ext uri="{9D8B030D-6E8A-4147-A177-3AD203B41FA5}">
                      <a16:colId xmlns:a16="http://schemas.microsoft.com/office/drawing/2014/main" val="440340173"/>
                    </a:ext>
                  </a:extLst>
                </a:gridCol>
                <a:gridCol w="581087">
                  <a:extLst>
                    <a:ext uri="{9D8B030D-6E8A-4147-A177-3AD203B41FA5}">
                      <a16:colId xmlns:a16="http://schemas.microsoft.com/office/drawing/2014/main" val="3077126425"/>
                    </a:ext>
                  </a:extLst>
                </a:gridCol>
                <a:gridCol w="384774">
                  <a:extLst>
                    <a:ext uri="{9D8B030D-6E8A-4147-A177-3AD203B41FA5}">
                      <a16:colId xmlns:a16="http://schemas.microsoft.com/office/drawing/2014/main" val="2812565869"/>
                    </a:ext>
                  </a:extLst>
                </a:gridCol>
                <a:gridCol w="588939">
                  <a:extLst>
                    <a:ext uri="{9D8B030D-6E8A-4147-A177-3AD203B41FA5}">
                      <a16:colId xmlns:a16="http://schemas.microsoft.com/office/drawing/2014/main" val="542400202"/>
                    </a:ext>
                  </a:extLst>
                </a:gridCol>
                <a:gridCol w="465262">
                  <a:extLst>
                    <a:ext uri="{9D8B030D-6E8A-4147-A177-3AD203B41FA5}">
                      <a16:colId xmlns:a16="http://schemas.microsoft.com/office/drawing/2014/main" val="2035716835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Sum of Expense (INR)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Column Labels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52596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Row Labels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Doctor and Medicine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Entertainment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Food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Grocery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Miscellaneous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Shopping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Ticket and Bills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Grand Total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314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January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1750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2650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13900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27616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February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7500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2650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15620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001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March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800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6090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850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1700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2750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13140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7794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April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5460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2750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14800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02589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5950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2670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13370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1196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June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4690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2570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13560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06702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Grand Total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4000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12000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4940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30990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7720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8700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16040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84390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3" marR="5403" marT="540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84480"/>
                  </a:ext>
                </a:extLst>
              </a:tr>
            </a:tbl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108888"/>
              </p:ext>
            </p:extLst>
          </p:nvPr>
        </p:nvGraphicFramePr>
        <p:xfrm>
          <a:off x="5425569" y="1280680"/>
          <a:ext cx="5995988" cy="5324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175110" y="4646138"/>
            <a:ext cx="35401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6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mounth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highest money spent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2696" y="4942717"/>
            <a:ext cx="2424062" cy="264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January: </a:t>
            </a:r>
            <a:r>
              <a:rPr lang="en-US" sz="1100" dirty="0" smtClean="0"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Grocery and </a:t>
            </a:r>
            <a:r>
              <a:rPr lang="en-US" sz="1100" dirty="0" err="1" smtClean="0"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MIscellaneous</a:t>
            </a:r>
            <a:r>
              <a:rPr lang="en-US" sz="1100" dirty="0" smtClean="0"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Britannic Bold" panose="020B09030607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491" y="5137065"/>
            <a:ext cx="5571479" cy="140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Febuary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dirty="0" err="1" smtClean="0"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Enterainment</a:t>
            </a:r>
            <a:r>
              <a:rPr lang="en-US" sz="1100" dirty="0" smtClean="0"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Grocery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March</a:t>
            </a:r>
            <a:r>
              <a:rPr lang="en-US" sz="1100" dirty="0" smtClean="0"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Grocery and Miscellaneous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April : </a:t>
            </a:r>
            <a:r>
              <a:rPr lang="en-US" sz="1100" dirty="0" smtClean="0"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Grocery and Doctor and medicine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May </a:t>
            </a:r>
            <a:r>
              <a:rPr lang="en-US" sz="1100" dirty="0"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Grocery and Miscellaneous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June</a:t>
            </a:r>
            <a:r>
              <a:rPr lang="en-US" sz="1100" dirty="0"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Grocery and </a:t>
            </a:r>
            <a:r>
              <a:rPr lang="en-US" sz="1100" dirty="0" err="1" smtClean="0"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Shoooing</a:t>
            </a:r>
            <a:endParaRPr lang="en-US" sz="1100" dirty="0">
              <a:latin typeface="Britannic Bold" panose="020B09030607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16" y="1003331"/>
            <a:ext cx="11632000" cy="61597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6 </a:t>
            </a:r>
            <a:r>
              <a:rPr lang="en-US" dirty="0" err="1">
                <a:solidFill>
                  <a:srgbClr val="FF0000"/>
                </a:solidFill>
                <a:latin typeface="Arial Black" panose="020B0A04020102020204" pitchFamily="34" charset="0"/>
              </a:rPr>
              <a:t>Mounth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 Expense for of Entertainment, Food and Shopping categories</a:t>
            </a:r>
            <a:b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356082"/>
              </p:ext>
            </p:extLst>
          </p:nvPr>
        </p:nvGraphicFramePr>
        <p:xfrm>
          <a:off x="521207" y="1323484"/>
          <a:ext cx="2411075" cy="4036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150">
                  <a:extLst>
                    <a:ext uri="{9D8B030D-6E8A-4147-A177-3AD203B41FA5}">
                      <a16:colId xmlns:a16="http://schemas.microsoft.com/office/drawing/2014/main" val="931290323"/>
                    </a:ext>
                  </a:extLst>
                </a:gridCol>
                <a:gridCol w="1289925">
                  <a:extLst>
                    <a:ext uri="{9D8B030D-6E8A-4147-A177-3AD203B41FA5}">
                      <a16:colId xmlns:a16="http://schemas.microsoft.com/office/drawing/2014/main" val="1286126090"/>
                    </a:ext>
                  </a:extLst>
                </a:gridCol>
              </a:tblGrid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Row Labels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 of Expense (INR)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054094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January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606479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Entertainment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74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44536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Food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74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871728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Shopping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74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955738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February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7500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50317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Entertainment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74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7500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481446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March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3000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002736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Entertainment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74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16130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74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352209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Shopping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74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1700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17802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April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2640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05620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Entertainment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74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1250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2027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74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1390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574791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3000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103622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Entertainment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74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26841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Shopping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74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993159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June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5350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58941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Entertainment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74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579573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74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9278"/>
                  </a:ext>
                </a:extLst>
              </a:tr>
              <a:tr h="238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Shopping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74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3500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688979"/>
                  </a:ext>
                </a:extLst>
              </a:tr>
              <a:tr h="18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25640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2" marR="9042" marT="904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74105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54265"/>
              </p:ext>
            </p:extLst>
          </p:nvPr>
        </p:nvGraphicFramePr>
        <p:xfrm>
          <a:off x="5349702" y="1671551"/>
          <a:ext cx="2540000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317936358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85208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Row Labels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Expense (INR)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9053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389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Entertainment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946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February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8307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Entertainment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0112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9735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Entertainment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8586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06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Entertainment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0270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6176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Entertainment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697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576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Entertainment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3714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06733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101243" y="1323484"/>
            <a:ext cx="419238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6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Mounth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 Entertainment Expense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auhaus 93" panose="04030905020B02020C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18414"/>
              </p:ext>
            </p:extLst>
          </p:nvPr>
        </p:nvGraphicFramePr>
        <p:xfrm>
          <a:off x="9118138" y="2433551"/>
          <a:ext cx="22352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43193777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8773195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Expense (INR)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46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1423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856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2272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5362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260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913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117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8284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4940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39709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889650" y="2044855"/>
            <a:ext cx="2587568" cy="371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6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Mounth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 Food Expense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auhaus 93" panose="04030905020B02020C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06171"/>
              </p:ext>
            </p:extLst>
          </p:nvPr>
        </p:nvGraphicFramePr>
        <p:xfrm>
          <a:off x="3648363" y="4812376"/>
          <a:ext cx="22352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57002966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3199086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Expense (INR)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6669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135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Shopping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62833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390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Shopping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1982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4980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Shopping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9948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141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Shopping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9004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8700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502387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428659" y="4443044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ea typeface="Times New Roman" panose="02020603050405020304" pitchFamily="18" charset="0"/>
              </a:rPr>
              <a:t>6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ea typeface="Times New Roman" panose="02020603050405020304" pitchFamily="18" charset="0"/>
              </a:rPr>
              <a:t>Mounth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ea typeface="Times New Roman" panose="02020603050405020304" pitchFamily="18" charset="0"/>
              </a:rPr>
              <a:t> Shopping Expense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84102" cy="64008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 Month spent for movies and dining out</a:t>
            </a:r>
            <a:b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28669286"/>
              </p:ext>
            </p:extLst>
          </p:nvPr>
        </p:nvGraphicFramePr>
        <p:xfrm>
          <a:off x="521207" y="1503435"/>
          <a:ext cx="2540000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48609363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2432289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Row Labels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Expense (INR)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30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Dining out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897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76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January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77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March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3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April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592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Movie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560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Entertainment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26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January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99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March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7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April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202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21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9416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5150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556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26231" y="4747568"/>
            <a:ext cx="236122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spent : January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646" y="4391386"/>
            <a:ext cx="2084671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Expense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9367" y="5221394"/>
            <a:ext cx="2521844" cy="367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  <a:latin typeface="Britannic Bold" panose="020B09030607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Entertainment </a:t>
            </a:r>
            <a:r>
              <a:rPr lang="en-US" dirty="0">
                <a:solidFill>
                  <a:srgbClr val="00B050"/>
                </a:solidFill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1281" y="5662706"/>
            <a:ext cx="206992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spent : June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10545" y="3060858"/>
            <a:ext cx="651163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00000"/>
                </a:solidFill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two item are </a:t>
            </a:r>
            <a:r>
              <a:rPr lang="en-US" dirty="0">
                <a:solidFill>
                  <a:srgbClr val="C00000"/>
                </a:solidFill>
                <a:latin typeface="Bernard MT Condensed" panose="020508060609050204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non essential so Nitin do not spent any money for this item . Then Nitin save many more money in every month</a:t>
            </a:r>
            <a:endParaRPr lang="en-US" dirty="0">
              <a:solidFill>
                <a:srgbClr val="C00000"/>
              </a:solidFill>
              <a:latin typeface="Bernard MT Condensed" panose="020508060609050204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80079" y="5027046"/>
            <a:ext cx="630012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Britannic Bold" panose="020B09030607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two item Nitin spent money before 6 month is </a:t>
            </a:r>
            <a:r>
              <a:rPr lang="en-US" dirty="0" smtClean="0">
                <a:solidFill>
                  <a:srgbClr val="000000"/>
                </a:solidFill>
                <a:latin typeface="Britannic Bold" panose="020B09030607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Rs.5150</a:t>
            </a:r>
            <a:endParaRPr lang="en-US" dirty="0">
              <a:latin typeface="Britannic Bold" panose="020B09030607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1226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71af3243-3dd4-4a8d-8c0d-dd76da1f02a5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964</Words>
  <Application>Microsoft Office PowerPoint</Application>
  <PresentationFormat>Widescreen</PresentationFormat>
  <Paragraphs>522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Arial Black</vt:lpstr>
      <vt:lpstr>Bahnschrift SemiBold SemiConden</vt:lpstr>
      <vt:lpstr>Bauhaus 93</vt:lpstr>
      <vt:lpstr>Bernard MT Condensed</vt:lpstr>
      <vt:lpstr>Blackadder ITC</vt:lpstr>
      <vt:lpstr>Britannic Bold</vt:lpstr>
      <vt:lpstr>Calibri</vt:lpstr>
      <vt:lpstr>Segoe UI</vt:lpstr>
      <vt:lpstr>Segoe UI Light</vt:lpstr>
      <vt:lpstr>Times New Roman</vt:lpstr>
      <vt:lpstr>Tw Cen MT Condensed Extra Bold</vt:lpstr>
      <vt:lpstr>Verdana</vt:lpstr>
      <vt:lpstr>WelcomeDoc</vt:lpstr>
      <vt:lpstr>PowerPoint Presentation</vt:lpstr>
      <vt:lpstr>PowerPoint Presentation</vt:lpstr>
      <vt:lpstr>Expense Overview</vt:lpstr>
      <vt:lpstr>spent for each category </vt:lpstr>
      <vt:lpstr>PowerPoint Presentation</vt:lpstr>
      <vt:lpstr>PowerPoint Presentation</vt:lpstr>
      <vt:lpstr> The highest and lowest expense amount</vt:lpstr>
      <vt:lpstr>6 Mounth Expense for of Entertainment, Food and Shopping categories </vt:lpstr>
      <vt:lpstr>6 Month spent for movies and dining out </vt:lpstr>
      <vt:lpstr>Last 6 month  Nitin spent money before 6 month for non essential item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2024-09-22T18:37:48Z</dcterms:created>
  <dcterms:modified xsi:type="dcterms:W3CDTF">2024-10-05T18:31:31Z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