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68" r:id="rId2"/>
    <p:sldId id="256" r:id="rId3"/>
    <p:sldId id="257" r:id="rId4"/>
    <p:sldId id="263" r:id="rId5"/>
    <p:sldId id="264" r:id="rId6"/>
    <p:sldId id="258" r:id="rId7"/>
    <p:sldId id="259" r:id="rId8"/>
    <p:sldId id="260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E5495670-5F95-431F-A14B-639E78ADFD95}">
          <p14:sldIdLst>
            <p14:sldId id="256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0143" autoAdjust="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34ADE-2DB4-4076-B9A0-357B380857D4}" type="datetimeFigureOut">
              <a:rPr lang="en-US" smtClean="0"/>
              <a:pPr/>
              <a:t>4/20/2018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EFDA1-B8F3-4F6E-8F19-FED1C2FA6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 txBox="1">
            <a:spLocks noGrp="1" noChangeArrowheads="1"/>
          </p:cNvSpPr>
          <p:nvPr>
            <p:ph type="body" idx="1"/>
          </p:nvPr>
        </p:nvSpPr>
        <p:spPr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hp\AppData\Local\Microsoft\Windows\INetCache\IE\UEFRWLMO\seminar_HD%5b1%5d.mp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79269" y="561703"/>
            <a:ext cx="10836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Seminar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Presentation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On</a:t>
            </a:r>
          </a:p>
          <a:p>
            <a:pPr algn="ctr"/>
            <a:r>
              <a:rPr lang="en-US" sz="5400" b="1" spc="600" dirty="0" err="1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Railgun</a:t>
            </a:r>
            <a:endParaRPr lang="en-US" sz="5400" b="1" spc="6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Submitted By</a:t>
            </a:r>
          </a:p>
          <a:p>
            <a:pPr algn="ctr"/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Gourab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dey</a:t>
            </a:r>
            <a:endParaRPr lang="en-US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Department of Computer Science &amp; Engineering</a:t>
            </a:r>
          </a:p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Semester VI</a:t>
            </a:r>
          </a:p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Roll No: 11900115023</a:t>
            </a:r>
          </a:p>
          <a:p>
            <a:pPr algn="ctr"/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email:  gourabdey759@gmail.com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Y E A R : 2 0 1 8</a:t>
            </a:r>
          </a:p>
          <a:p>
            <a:pPr algn="ctr"/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ctr"/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 S I L I G U R I  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N S T I T U T E   O F   T E C H N O L O G Y</a:t>
            </a:r>
          </a:p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 I L I G U R I, W E S T   B E N G A L</a:t>
            </a:r>
          </a:p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 N D I A</a:t>
            </a:r>
          </a:p>
          <a:p>
            <a:endParaRPr lang="en-US" dirty="0"/>
          </a:p>
        </p:txBody>
      </p:sp>
      <p:pic>
        <p:nvPicPr>
          <p:cNvPr id="15" name="Picture 14" descr="http://www.sangsaptak.in/images/gallery/a6.jpg"/>
          <p:cNvPicPr/>
          <p:nvPr/>
        </p:nvPicPr>
        <p:blipFill>
          <a:blip r:embed="rId2">
            <a:biLevel thresh="50000"/>
          </a:blip>
          <a:srcRect/>
          <a:stretch>
            <a:fillRect/>
          </a:stretch>
        </p:blipFill>
        <p:spPr bwMode="auto">
          <a:xfrm>
            <a:off x="5428687" y="4585781"/>
            <a:ext cx="1076616" cy="835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Demo of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Railgun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seminar_HD[1]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98713" y="3073399"/>
            <a:ext cx="9780104" cy="2969591"/>
          </a:xfrm>
          <a:prstGeom prst="rect">
            <a:avLst/>
          </a:prstGeom>
        </p:spPr>
      </p:pic>
    </p:spTree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23851" y="1871663"/>
            <a:ext cx="9222378" cy="1514475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en-US" sz="720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ritannic Bold" pitchFamily="34" charset="0"/>
                <a:sym typeface="Helvetica Neue Light" charset="0"/>
              </a:rPr>
              <a:t> </a:t>
            </a:r>
            <a:r>
              <a:rPr lang="en-US" altLang="en-US" sz="720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ritannic Bold" pitchFamily="34" charset="0"/>
                <a:sym typeface="Helvetica Neue Light" charset="0"/>
              </a:rPr>
              <a:t>Railgun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Britann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89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09897" y="901338"/>
            <a:ext cx="6439989" cy="1946366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altLang="en-US" sz="720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 Cond" pitchFamily="34" charset="0"/>
                <a:sym typeface="Helvetica Neue Light" charset="0"/>
              </a:rPr>
              <a:t>Variations of Armature Type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  <a:latin typeface="Franklin Gothic Medium Cond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2561168"/>
          </a:xfrm>
        </p:spPr>
        <p:txBody>
          <a:bodyPr>
            <a:normAutofit lnSpcReduction="10000"/>
          </a:bodyPr>
          <a:lstStyle/>
          <a:p>
            <a:pPr marL="0" lvl="2" defTabSz="914400" fontAlgn="base">
              <a:spcBef>
                <a:spcPct val="0"/>
              </a:spcBef>
              <a:spcAft>
                <a:spcPct val="0"/>
              </a:spcAft>
              <a:buClrTx/>
              <a:buSzPct val="125000"/>
              <a:buFontTx/>
              <a:buChar char="-"/>
            </a:pPr>
            <a:r>
              <a:rPr lang="en-US" altLang="en-US" sz="4200" dirty="0">
                <a:solidFill>
                  <a:srgbClr val="62B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ritannic Bold" pitchFamily="34" charset="0"/>
                <a:sym typeface="Helvetica Neue Light" charset="0"/>
              </a:rPr>
              <a:t> Solid armature               </a:t>
            </a:r>
          </a:p>
          <a:p>
            <a:pPr marL="0" lvl="2" defTabSz="914400" fontAlgn="base">
              <a:spcBef>
                <a:spcPct val="0"/>
              </a:spcBef>
              <a:spcAft>
                <a:spcPct val="0"/>
              </a:spcAft>
              <a:buClrTx/>
              <a:buSzPct val="125000"/>
              <a:buFontTx/>
              <a:buChar char="-"/>
            </a:pPr>
            <a:r>
              <a:rPr lang="en-US" altLang="en-US" sz="4200" dirty="0">
                <a:solidFill>
                  <a:srgbClr val="62B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ritannic Bold" pitchFamily="34" charset="0"/>
                <a:sym typeface="Helvetica Neue Light" charset="0"/>
              </a:rPr>
              <a:t> Plasma armature</a:t>
            </a:r>
          </a:p>
          <a:p>
            <a:pPr marL="0" lvl="2" defTabSz="914400" fontAlgn="base">
              <a:spcBef>
                <a:spcPct val="0"/>
              </a:spcBef>
              <a:spcAft>
                <a:spcPct val="0"/>
              </a:spcAft>
              <a:buClrTx/>
              <a:buSzPct val="125000"/>
              <a:buFontTx/>
              <a:buChar char="-"/>
            </a:pPr>
            <a:r>
              <a:rPr lang="en-US" altLang="en-US" sz="4200" dirty="0">
                <a:solidFill>
                  <a:srgbClr val="62B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ritannic Bold" pitchFamily="34" charset="0"/>
                <a:sym typeface="Helvetica Neue Light" charset="0"/>
              </a:rPr>
              <a:t>Series Augmented rail</a:t>
            </a:r>
          </a:p>
          <a:p>
            <a:pPr marL="0" lvl="2" defTabSz="914400" fontAlgn="base">
              <a:spcBef>
                <a:spcPct val="0"/>
              </a:spcBef>
              <a:spcAft>
                <a:spcPct val="0"/>
              </a:spcAft>
              <a:buClrTx/>
              <a:buSzPct val="125000"/>
              <a:buFontTx/>
              <a:buChar char="-"/>
            </a:pPr>
            <a:r>
              <a:rPr lang="en-US" altLang="en-US" sz="4200" dirty="0">
                <a:solidFill>
                  <a:srgbClr val="62B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ritannic Bold" pitchFamily="34" charset="0"/>
                <a:sym typeface="Helvetica Neue Light" charset="0"/>
              </a:rPr>
              <a:t>Parallel Augmented rail</a:t>
            </a:r>
          </a:p>
          <a:p>
            <a:endParaRPr lang="en-IN" dirty="0"/>
          </a:p>
        </p:txBody>
      </p:sp>
      <p:pic>
        <p:nvPicPr>
          <p:cNvPr id="10" name="Picture Placeholder 9"/>
          <p:cNvPicPr>
            <a:picLocks noGrp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2" t="199" r="723" b="-826"/>
          <a:stretch/>
        </p:blipFill>
        <p:spPr bwMode="auto">
          <a:xfrm>
            <a:off x="7537215" y="1041400"/>
            <a:ext cx="3892784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2602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614363"/>
            <a:ext cx="9776012" cy="979487"/>
          </a:xfrm>
        </p:spPr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ＭＳ Ｐゴシック" pitchFamily="64" charset="-128"/>
                <a:cs typeface="Times New Roman" pitchFamily="18" charset="0"/>
              </a:rPr>
              <a:t>The Physics is simple- Electromagnetic 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ＭＳ Ｐゴシック" pitchFamily="64" charset="-128"/>
                <a:cs typeface="Times New Roman" pitchFamily="18" charset="0"/>
              </a:rPr>
              <a:t>Railguns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ＭＳ Ｐゴシック" pitchFamily="64" charset="-128"/>
                <a:cs typeface="Times New Roman" pitchFamily="18" charset="0"/>
              </a:rPr>
              <a:t> convert Electric to Kinetic Energy</a:t>
            </a: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/>
          <a:srcRect l="1503"/>
          <a:stretch>
            <a:fillRect/>
          </a:stretch>
        </p:blipFill>
        <p:spPr bwMode="auto">
          <a:xfrm>
            <a:off x="940526" y="2905125"/>
            <a:ext cx="10189028" cy="15362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40964" name="Line 4"/>
          <p:cNvSpPr>
            <a:spLocks noChangeShapeType="1"/>
          </p:cNvSpPr>
          <p:nvPr/>
        </p:nvSpPr>
        <p:spPr bwMode="auto">
          <a:xfrm flipV="1">
            <a:off x="3666067" y="3690939"/>
            <a:ext cx="569384" cy="835025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 flipH="1">
            <a:off x="1959428" y="1828800"/>
            <a:ext cx="4480558" cy="586957"/>
          </a:xfrm>
          <a:prstGeom prst="rect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000"/>
              </a:spcBef>
              <a:buClr>
                <a:srgbClr val="FFFFFF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dirty="0">
                <a:solidFill>
                  <a:srgbClr val="FFFFFF"/>
                </a:solidFill>
              </a:rPr>
              <a:t>An electric current in a conductor creates a magnetic field around the conductor.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 flipH="1">
            <a:off x="1423850" y="4532812"/>
            <a:ext cx="4506685" cy="586957"/>
          </a:xfrm>
          <a:prstGeom prst="rect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spcBef>
                <a:spcPts val="1000"/>
              </a:spcBef>
              <a:buClr>
                <a:srgbClr val="FFFFFF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dirty="0">
                <a:solidFill>
                  <a:srgbClr val="FFFFFF"/>
                </a:solidFill>
              </a:rPr>
              <a:t>A magnetic field fills the region between two parallel rails</a:t>
            </a:r>
          </a:p>
        </p:txBody>
      </p:sp>
      <p:pic>
        <p:nvPicPr>
          <p:cNvPr id="40967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68717" y="1332410"/>
            <a:ext cx="3430209" cy="110276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40968" name="AutoShape 8"/>
          <p:cNvSpPr>
            <a:spLocks noChangeArrowheads="1"/>
          </p:cNvSpPr>
          <p:nvPr/>
        </p:nvSpPr>
        <p:spPr bwMode="auto">
          <a:xfrm>
            <a:off x="6242051" y="3532189"/>
            <a:ext cx="948267" cy="134937"/>
          </a:xfrm>
          <a:prstGeom prst="rightArrow">
            <a:avLst>
              <a:gd name="adj1" fmla="val 50000"/>
              <a:gd name="adj2" fmla="val 131765"/>
            </a:avLst>
          </a:prstGeom>
          <a:solidFill>
            <a:srgbClr val="FFFFFF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7126818" y="3438525"/>
            <a:ext cx="638614" cy="309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>
                <a:srgbClr val="000000"/>
              </a:buClr>
              <a:buSzPct val="100000"/>
              <a:buFont typeface="Helvetica Neue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  <a:latin typeface="Helvetica Neue" charset="0"/>
              </a:rPr>
              <a:t>Force</a:t>
            </a: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 flipH="1">
            <a:off x="6661151" y="4976814"/>
            <a:ext cx="4493683" cy="1079399"/>
          </a:xfrm>
          <a:prstGeom prst="rect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ts val="1000"/>
              </a:spcBef>
              <a:buClr>
                <a:srgbClr val="FFFFFF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b="1" dirty="0">
                <a:solidFill>
                  <a:srgbClr val="FFFFFF"/>
                </a:solidFill>
              </a:rPr>
              <a:t>The interactions of the magnetic field and the current in the conductor creates an electromagnetic force                 F = Current times magnetic field</a:t>
            </a:r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 flipH="1" flipV="1">
            <a:off x="7730067" y="3673476"/>
            <a:ext cx="939800" cy="1292225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  <p:bldP spid="40964" grpId="0" animBg="1"/>
      <p:bldP spid="40965" grpId="0" animBg="1"/>
      <p:bldP spid="40966" grpId="0" animBg="1"/>
      <p:bldP spid="40968" grpId="0" animBg="1"/>
      <p:bldP spid="40969" grpId="0"/>
      <p:bldP spid="40970" grpId="0" animBg="1"/>
      <p:bldP spid="4097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886869" y="1127620"/>
            <a:ext cx="6772276" cy="4659192"/>
            <a:chOff x="771" y="990"/>
            <a:chExt cx="4266" cy="2934"/>
          </a:xfrm>
        </p:grpSpPr>
        <p:sp>
          <p:nvSpPr>
            <p:cNvPr id="123" name="Line 22"/>
            <p:cNvSpPr>
              <a:spLocks noChangeAspect="1" noChangeShapeType="1"/>
            </p:cNvSpPr>
            <p:nvPr/>
          </p:nvSpPr>
          <p:spPr bwMode="auto">
            <a:xfrm>
              <a:off x="771" y="3923"/>
              <a:ext cx="4265" cy="1"/>
            </a:xfrm>
            <a:prstGeom prst="line">
              <a:avLst/>
            </a:prstGeom>
            <a:noFill/>
            <a:ln w="14288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4" name="Line 23"/>
            <p:cNvSpPr>
              <a:spLocks noChangeAspect="1" noChangeShapeType="1"/>
            </p:cNvSpPr>
            <p:nvPr/>
          </p:nvSpPr>
          <p:spPr bwMode="auto">
            <a:xfrm flipV="1">
              <a:off x="1125" y="990"/>
              <a:ext cx="2" cy="2933"/>
            </a:xfrm>
            <a:prstGeom prst="line">
              <a:avLst/>
            </a:prstGeom>
            <a:noFill/>
            <a:ln w="7938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5" name="Line 24"/>
            <p:cNvSpPr>
              <a:spLocks noChangeAspect="1" noChangeShapeType="1"/>
            </p:cNvSpPr>
            <p:nvPr/>
          </p:nvSpPr>
          <p:spPr bwMode="auto">
            <a:xfrm flipV="1">
              <a:off x="1481" y="990"/>
              <a:ext cx="1" cy="2933"/>
            </a:xfrm>
            <a:prstGeom prst="line">
              <a:avLst/>
            </a:prstGeom>
            <a:noFill/>
            <a:ln w="7938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6" name="Line 25"/>
            <p:cNvSpPr>
              <a:spLocks noChangeAspect="1" noChangeShapeType="1"/>
            </p:cNvSpPr>
            <p:nvPr/>
          </p:nvSpPr>
          <p:spPr bwMode="auto">
            <a:xfrm flipV="1">
              <a:off x="1837" y="990"/>
              <a:ext cx="1" cy="2933"/>
            </a:xfrm>
            <a:prstGeom prst="line">
              <a:avLst/>
            </a:prstGeom>
            <a:noFill/>
            <a:ln w="7938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7" name="Line 26"/>
            <p:cNvSpPr>
              <a:spLocks noChangeAspect="1" noChangeShapeType="1"/>
            </p:cNvSpPr>
            <p:nvPr/>
          </p:nvSpPr>
          <p:spPr bwMode="auto">
            <a:xfrm flipV="1">
              <a:off x="2193" y="990"/>
              <a:ext cx="1" cy="2933"/>
            </a:xfrm>
            <a:prstGeom prst="line">
              <a:avLst/>
            </a:prstGeom>
            <a:noFill/>
            <a:ln w="7938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8" name="Line 27"/>
            <p:cNvSpPr>
              <a:spLocks noChangeAspect="1" noChangeShapeType="1"/>
            </p:cNvSpPr>
            <p:nvPr/>
          </p:nvSpPr>
          <p:spPr bwMode="auto">
            <a:xfrm flipV="1">
              <a:off x="2547" y="990"/>
              <a:ext cx="2" cy="2933"/>
            </a:xfrm>
            <a:prstGeom prst="line">
              <a:avLst/>
            </a:prstGeom>
            <a:noFill/>
            <a:ln w="7938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9" name="Line 28"/>
            <p:cNvSpPr>
              <a:spLocks noChangeAspect="1" noChangeShapeType="1"/>
            </p:cNvSpPr>
            <p:nvPr/>
          </p:nvSpPr>
          <p:spPr bwMode="auto">
            <a:xfrm flipV="1">
              <a:off x="2903" y="990"/>
              <a:ext cx="1" cy="2933"/>
            </a:xfrm>
            <a:prstGeom prst="line">
              <a:avLst/>
            </a:prstGeom>
            <a:noFill/>
            <a:ln w="7938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0" name="Line 29"/>
            <p:cNvSpPr>
              <a:spLocks noChangeAspect="1" noChangeShapeType="1"/>
            </p:cNvSpPr>
            <p:nvPr/>
          </p:nvSpPr>
          <p:spPr bwMode="auto">
            <a:xfrm flipV="1">
              <a:off x="3259" y="990"/>
              <a:ext cx="1" cy="2933"/>
            </a:xfrm>
            <a:prstGeom prst="line">
              <a:avLst/>
            </a:prstGeom>
            <a:noFill/>
            <a:ln w="7938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1" name="Line 30"/>
            <p:cNvSpPr>
              <a:spLocks noChangeAspect="1" noChangeShapeType="1"/>
            </p:cNvSpPr>
            <p:nvPr/>
          </p:nvSpPr>
          <p:spPr bwMode="auto">
            <a:xfrm flipV="1">
              <a:off x="3614" y="990"/>
              <a:ext cx="1" cy="2933"/>
            </a:xfrm>
            <a:prstGeom prst="line">
              <a:avLst/>
            </a:prstGeom>
            <a:noFill/>
            <a:ln w="7938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2" name="Line 31"/>
            <p:cNvSpPr>
              <a:spLocks noChangeAspect="1" noChangeShapeType="1"/>
            </p:cNvSpPr>
            <p:nvPr/>
          </p:nvSpPr>
          <p:spPr bwMode="auto">
            <a:xfrm flipV="1">
              <a:off x="3969" y="990"/>
              <a:ext cx="2" cy="2933"/>
            </a:xfrm>
            <a:prstGeom prst="line">
              <a:avLst/>
            </a:prstGeom>
            <a:noFill/>
            <a:ln w="7938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3" name="Line 32"/>
            <p:cNvSpPr>
              <a:spLocks noChangeAspect="1" noChangeShapeType="1"/>
            </p:cNvSpPr>
            <p:nvPr/>
          </p:nvSpPr>
          <p:spPr bwMode="auto">
            <a:xfrm flipV="1">
              <a:off x="4325" y="990"/>
              <a:ext cx="1" cy="2933"/>
            </a:xfrm>
            <a:prstGeom prst="line">
              <a:avLst/>
            </a:prstGeom>
            <a:noFill/>
            <a:ln w="7938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4" name="Line 33"/>
            <p:cNvSpPr>
              <a:spLocks noChangeAspect="1" noChangeShapeType="1"/>
            </p:cNvSpPr>
            <p:nvPr/>
          </p:nvSpPr>
          <p:spPr bwMode="auto">
            <a:xfrm flipV="1">
              <a:off x="4681" y="990"/>
              <a:ext cx="1" cy="2933"/>
            </a:xfrm>
            <a:prstGeom prst="line">
              <a:avLst/>
            </a:prstGeom>
            <a:noFill/>
            <a:ln w="7938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5" name="Line 34"/>
            <p:cNvSpPr>
              <a:spLocks noChangeAspect="1" noChangeShapeType="1"/>
            </p:cNvSpPr>
            <p:nvPr/>
          </p:nvSpPr>
          <p:spPr bwMode="auto">
            <a:xfrm flipV="1">
              <a:off x="771" y="990"/>
              <a:ext cx="1" cy="2933"/>
            </a:xfrm>
            <a:prstGeom prst="line">
              <a:avLst/>
            </a:prstGeom>
            <a:noFill/>
            <a:ln w="14288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6" name="Line 35"/>
            <p:cNvSpPr>
              <a:spLocks noChangeAspect="1" noChangeShapeType="1"/>
            </p:cNvSpPr>
            <p:nvPr/>
          </p:nvSpPr>
          <p:spPr bwMode="auto">
            <a:xfrm>
              <a:off x="771" y="3557"/>
              <a:ext cx="4265" cy="1"/>
            </a:xfrm>
            <a:prstGeom prst="line">
              <a:avLst/>
            </a:prstGeom>
            <a:noFill/>
            <a:ln w="7938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7" name="Line 36"/>
            <p:cNvSpPr>
              <a:spLocks noChangeAspect="1" noChangeShapeType="1"/>
            </p:cNvSpPr>
            <p:nvPr/>
          </p:nvSpPr>
          <p:spPr bwMode="auto">
            <a:xfrm>
              <a:off x="771" y="3190"/>
              <a:ext cx="4265" cy="1"/>
            </a:xfrm>
            <a:prstGeom prst="line">
              <a:avLst/>
            </a:prstGeom>
            <a:noFill/>
            <a:ln w="7938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8" name="Line 37"/>
            <p:cNvSpPr>
              <a:spLocks noChangeAspect="1" noChangeShapeType="1"/>
            </p:cNvSpPr>
            <p:nvPr/>
          </p:nvSpPr>
          <p:spPr bwMode="auto">
            <a:xfrm>
              <a:off x="771" y="2823"/>
              <a:ext cx="4265" cy="2"/>
            </a:xfrm>
            <a:prstGeom prst="line">
              <a:avLst/>
            </a:prstGeom>
            <a:noFill/>
            <a:ln w="7938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9" name="Line 38"/>
            <p:cNvSpPr>
              <a:spLocks noChangeAspect="1" noChangeShapeType="1"/>
            </p:cNvSpPr>
            <p:nvPr/>
          </p:nvSpPr>
          <p:spPr bwMode="auto">
            <a:xfrm>
              <a:off x="771" y="2456"/>
              <a:ext cx="4265" cy="1"/>
            </a:xfrm>
            <a:prstGeom prst="line">
              <a:avLst/>
            </a:prstGeom>
            <a:noFill/>
            <a:ln w="7938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0" name="Line 39"/>
            <p:cNvSpPr>
              <a:spLocks noChangeAspect="1" noChangeShapeType="1"/>
            </p:cNvSpPr>
            <p:nvPr/>
          </p:nvSpPr>
          <p:spPr bwMode="auto">
            <a:xfrm>
              <a:off x="771" y="2090"/>
              <a:ext cx="4265" cy="1"/>
            </a:xfrm>
            <a:prstGeom prst="line">
              <a:avLst/>
            </a:prstGeom>
            <a:noFill/>
            <a:ln w="7938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1" name="Line 40"/>
            <p:cNvSpPr>
              <a:spLocks noChangeAspect="1" noChangeShapeType="1"/>
            </p:cNvSpPr>
            <p:nvPr/>
          </p:nvSpPr>
          <p:spPr bwMode="auto">
            <a:xfrm>
              <a:off x="771" y="1724"/>
              <a:ext cx="4265" cy="1"/>
            </a:xfrm>
            <a:prstGeom prst="line">
              <a:avLst/>
            </a:prstGeom>
            <a:noFill/>
            <a:ln w="7938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2" name="Line 41"/>
            <p:cNvSpPr>
              <a:spLocks noChangeAspect="1" noChangeShapeType="1"/>
            </p:cNvSpPr>
            <p:nvPr/>
          </p:nvSpPr>
          <p:spPr bwMode="auto">
            <a:xfrm>
              <a:off x="771" y="1356"/>
              <a:ext cx="4265" cy="2"/>
            </a:xfrm>
            <a:prstGeom prst="line">
              <a:avLst/>
            </a:prstGeom>
            <a:noFill/>
            <a:ln w="7938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3" name="Line 42"/>
            <p:cNvSpPr>
              <a:spLocks noChangeAspect="1" noChangeShapeType="1"/>
            </p:cNvSpPr>
            <p:nvPr/>
          </p:nvSpPr>
          <p:spPr bwMode="auto">
            <a:xfrm>
              <a:off x="771" y="990"/>
              <a:ext cx="4265" cy="1"/>
            </a:xfrm>
            <a:prstGeom prst="line">
              <a:avLst/>
            </a:prstGeom>
            <a:noFill/>
            <a:ln w="14288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4" name="Line 43"/>
            <p:cNvSpPr>
              <a:spLocks noChangeAspect="1" noChangeShapeType="1"/>
            </p:cNvSpPr>
            <p:nvPr/>
          </p:nvSpPr>
          <p:spPr bwMode="auto">
            <a:xfrm flipV="1">
              <a:off x="5036" y="990"/>
              <a:ext cx="1" cy="2933"/>
            </a:xfrm>
            <a:prstGeom prst="line">
              <a:avLst/>
            </a:prstGeom>
            <a:noFill/>
            <a:ln w="14288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5" name="Line 44"/>
          <p:cNvSpPr>
            <a:spLocks noChangeAspect="1" noChangeShapeType="1"/>
          </p:cNvSpPr>
          <p:nvPr/>
        </p:nvSpPr>
        <p:spPr bwMode="auto">
          <a:xfrm flipV="1">
            <a:off x="3448844" y="5684838"/>
            <a:ext cx="3175" cy="8572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Line 45"/>
          <p:cNvSpPr>
            <a:spLocks noChangeAspect="1" noChangeShapeType="1"/>
          </p:cNvSpPr>
          <p:nvPr/>
        </p:nvSpPr>
        <p:spPr bwMode="auto">
          <a:xfrm flipV="1">
            <a:off x="4013994" y="5684838"/>
            <a:ext cx="1587" cy="8572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Line 46"/>
          <p:cNvSpPr>
            <a:spLocks noChangeAspect="1" noChangeShapeType="1"/>
          </p:cNvSpPr>
          <p:nvPr/>
        </p:nvSpPr>
        <p:spPr bwMode="auto">
          <a:xfrm flipV="1">
            <a:off x="4579144" y="5684838"/>
            <a:ext cx="1587" cy="8572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Line 47"/>
          <p:cNvSpPr>
            <a:spLocks noChangeAspect="1" noChangeShapeType="1"/>
          </p:cNvSpPr>
          <p:nvPr/>
        </p:nvSpPr>
        <p:spPr bwMode="auto">
          <a:xfrm flipV="1">
            <a:off x="5144294" y="5684838"/>
            <a:ext cx="1587" cy="8572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Line 48"/>
          <p:cNvSpPr>
            <a:spLocks noChangeAspect="1" noChangeShapeType="1"/>
          </p:cNvSpPr>
          <p:nvPr/>
        </p:nvSpPr>
        <p:spPr bwMode="auto">
          <a:xfrm flipV="1">
            <a:off x="5706269" y="5684838"/>
            <a:ext cx="3175" cy="8572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Line 49"/>
          <p:cNvSpPr>
            <a:spLocks noChangeAspect="1" noChangeShapeType="1"/>
          </p:cNvSpPr>
          <p:nvPr/>
        </p:nvSpPr>
        <p:spPr bwMode="auto">
          <a:xfrm flipV="1">
            <a:off x="6271419" y="5684838"/>
            <a:ext cx="1587" cy="8572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Line 50"/>
          <p:cNvSpPr>
            <a:spLocks noChangeAspect="1" noChangeShapeType="1"/>
          </p:cNvSpPr>
          <p:nvPr/>
        </p:nvSpPr>
        <p:spPr bwMode="auto">
          <a:xfrm flipV="1">
            <a:off x="6836569" y="5684838"/>
            <a:ext cx="1587" cy="8572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Line 51"/>
          <p:cNvSpPr>
            <a:spLocks noChangeAspect="1" noChangeShapeType="1"/>
          </p:cNvSpPr>
          <p:nvPr/>
        </p:nvSpPr>
        <p:spPr bwMode="auto">
          <a:xfrm flipV="1">
            <a:off x="7400131" y="5684838"/>
            <a:ext cx="1588" cy="8572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Line 52"/>
          <p:cNvSpPr>
            <a:spLocks noChangeAspect="1" noChangeShapeType="1"/>
          </p:cNvSpPr>
          <p:nvPr/>
        </p:nvSpPr>
        <p:spPr bwMode="auto">
          <a:xfrm flipV="1">
            <a:off x="7963694" y="5684838"/>
            <a:ext cx="3175" cy="8572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53"/>
          <p:cNvSpPr>
            <a:spLocks noChangeAspect="1" noChangeShapeType="1"/>
          </p:cNvSpPr>
          <p:nvPr/>
        </p:nvSpPr>
        <p:spPr bwMode="auto">
          <a:xfrm flipV="1">
            <a:off x="8528844" y="5684838"/>
            <a:ext cx="1587" cy="8572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Line 54"/>
          <p:cNvSpPr>
            <a:spLocks noChangeAspect="1" noChangeShapeType="1"/>
          </p:cNvSpPr>
          <p:nvPr/>
        </p:nvSpPr>
        <p:spPr bwMode="auto">
          <a:xfrm flipV="1">
            <a:off x="9093994" y="5684838"/>
            <a:ext cx="1587" cy="8572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55"/>
          <p:cNvSpPr>
            <a:spLocks noChangeAspect="1" noChangeShapeType="1"/>
          </p:cNvSpPr>
          <p:nvPr/>
        </p:nvSpPr>
        <p:spPr bwMode="auto">
          <a:xfrm flipV="1">
            <a:off x="3166269" y="5726113"/>
            <a:ext cx="3175" cy="4445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56"/>
          <p:cNvSpPr>
            <a:spLocks noChangeAspect="1" noChangeShapeType="1"/>
          </p:cNvSpPr>
          <p:nvPr/>
        </p:nvSpPr>
        <p:spPr bwMode="auto">
          <a:xfrm flipV="1">
            <a:off x="3731419" y="5726113"/>
            <a:ext cx="1587" cy="4445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57"/>
          <p:cNvSpPr>
            <a:spLocks noChangeAspect="1" noChangeShapeType="1"/>
          </p:cNvSpPr>
          <p:nvPr/>
        </p:nvSpPr>
        <p:spPr bwMode="auto">
          <a:xfrm flipV="1">
            <a:off x="4296569" y="5726113"/>
            <a:ext cx="1587" cy="4445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Line 58"/>
          <p:cNvSpPr>
            <a:spLocks noChangeAspect="1" noChangeShapeType="1"/>
          </p:cNvSpPr>
          <p:nvPr/>
        </p:nvSpPr>
        <p:spPr bwMode="auto">
          <a:xfrm flipV="1">
            <a:off x="4860131" y="5726113"/>
            <a:ext cx="1588" cy="4445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Line 59"/>
          <p:cNvSpPr>
            <a:spLocks noChangeAspect="1" noChangeShapeType="1"/>
          </p:cNvSpPr>
          <p:nvPr/>
        </p:nvSpPr>
        <p:spPr bwMode="auto">
          <a:xfrm flipV="1">
            <a:off x="5423694" y="5726113"/>
            <a:ext cx="3175" cy="4445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Line 60"/>
          <p:cNvSpPr>
            <a:spLocks noChangeAspect="1" noChangeShapeType="1"/>
          </p:cNvSpPr>
          <p:nvPr/>
        </p:nvSpPr>
        <p:spPr bwMode="auto">
          <a:xfrm flipV="1">
            <a:off x="5988844" y="5726113"/>
            <a:ext cx="1587" cy="4445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2" name="Line 61"/>
          <p:cNvSpPr>
            <a:spLocks noChangeAspect="1" noChangeShapeType="1"/>
          </p:cNvSpPr>
          <p:nvPr/>
        </p:nvSpPr>
        <p:spPr bwMode="auto">
          <a:xfrm flipV="1">
            <a:off x="6553994" y="5726113"/>
            <a:ext cx="1587" cy="4445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Line 62"/>
          <p:cNvSpPr>
            <a:spLocks noChangeAspect="1" noChangeShapeType="1"/>
          </p:cNvSpPr>
          <p:nvPr/>
        </p:nvSpPr>
        <p:spPr bwMode="auto">
          <a:xfrm flipV="1">
            <a:off x="7117556" y="5726113"/>
            <a:ext cx="1588" cy="4445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Line 63"/>
          <p:cNvSpPr>
            <a:spLocks noChangeAspect="1" noChangeShapeType="1"/>
          </p:cNvSpPr>
          <p:nvPr/>
        </p:nvSpPr>
        <p:spPr bwMode="auto">
          <a:xfrm flipV="1">
            <a:off x="7681119" y="5726113"/>
            <a:ext cx="3175" cy="4445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5" name="Line 64"/>
          <p:cNvSpPr>
            <a:spLocks noChangeAspect="1" noChangeShapeType="1"/>
          </p:cNvSpPr>
          <p:nvPr/>
        </p:nvSpPr>
        <p:spPr bwMode="auto">
          <a:xfrm flipV="1">
            <a:off x="8246269" y="5726113"/>
            <a:ext cx="1587" cy="4445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6" name="Line 65"/>
          <p:cNvSpPr>
            <a:spLocks noChangeAspect="1" noChangeShapeType="1"/>
          </p:cNvSpPr>
          <p:nvPr/>
        </p:nvSpPr>
        <p:spPr bwMode="auto">
          <a:xfrm flipV="1">
            <a:off x="8811419" y="5726113"/>
            <a:ext cx="1587" cy="4445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7" name="Line 66"/>
          <p:cNvSpPr>
            <a:spLocks noChangeAspect="1" noChangeShapeType="1"/>
          </p:cNvSpPr>
          <p:nvPr/>
        </p:nvSpPr>
        <p:spPr bwMode="auto">
          <a:xfrm flipV="1">
            <a:off x="9374981" y="5726113"/>
            <a:ext cx="1588" cy="4445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2882106" y="914400"/>
            <a:ext cx="6904040" cy="152400"/>
            <a:chOff x="745" y="3947"/>
            <a:chExt cx="4349" cy="96"/>
          </a:xfrm>
        </p:grpSpPr>
        <p:sp>
          <p:nvSpPr>
            <p:cNvPr id="110" name="Rectangle 109"/>
            <p:cNvSpPr>
              <a:spLocks noChangeAspect="1" noChangeArrowheads="1"/>
            </p:cNvSpPr>
            <p:nvPr/>
          </p:nvSpPr>
          <p:spPr bwMode="auto">
            <a:xfrm>
              <a:off x="745" y="394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9pPr>
            </a:lstStyle>
            <a:p>
              <a:pPr defTabSz="914400"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sz="2400">
                <a:latin typeface="B Franklin Gothic Demi" charset="0"/>
              </a:endParaRPr>
            </a:p>
          </p:txBody>
        </p:sp>
        <p:sp>
          <p:nvSpPr>
            <p:cNvPr id="111" name="Rectangle 110"/>
            <p:cNvSpPr>
              <a:spLocks noChangeAspect="1" noChangeArrowheads="1"/>
            </p:cNvSpPr>
            <p:nvPr/>
          </p:nvSpPr>
          <p:spPr bwMode="auto">
            <a:xfrm>
              <a:off x="1077" y="3947"/>
              <a:ext cx="8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9pPr>
            </a:lstStyle>
            <a:p>
              <a:pPr defTabSz="914400" eaLnBrk="0" hangingPunct="0"/>
              <a:r>
                <a:rPr lang="en-US" sz="1000" b="1">
                  <a:solidFill>
                    <a:srgbClr val="000000"/>
                  </a:solidFill>
                </a:rPr>
                <a:t>40</a:t>
              </a:r>
              <a:endParaRPr lang="en-US" sz="2400">
                <a:latin typeface="B Franklin Gothic Demi" charset="0"/>
              </a:endParaRPr>
            </a:p>
          </p:txBody>
        </p:sp>
        <p:sp>
          <p:nvSpPr>
            <p:cNvPr id="112" name="Rectangle 111"/>
            <p:cNvSpPr>
              <a:spLocks noChangeAspect="1" noChangeArrowheads="1"/>
            </p:cNvSpPr>
            <p:nvPr/>
          </p:nvSpPr>
          <p:spPr bwMode="auto">
            <a:xfrm>
              <a:off x="1433" y="3947"/>
              <a:ext cx="8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9pPr>
            </a:lstStyle>
            <a:p>
              <a:pPr defTabSz="914400" eaLnBrk="0" hangingPunct="0"/>
              <a:r>
                <a:rPr lang="en-US" sz="1000" b="1">
                  <a:solidFill>
                    <a:srgbClr val="000000"/>
                  </a:solidFill>
                </a:rPr>
                <a:t>80</a:t>
              </a:r>
              <a:endParaRPr lang="en-US" sz="2400">
                <a:latin typeface="B Franklin Gothic Demi" charset="0"/>
              </a:endParaRPr>
            </a:p>
          </p:txBody>
        </p:sp>
        <p:sp>
          <p:nvSpPr>
            <p:cNvPr id="113" name="Rectangle 112"/>
            <p:cNvSpPr>
              <a:spLocks noChangeAspect="1" noChangeArrowheads="1"/>
            </p:cNvSpPr>
            <p:nvPr/>
          </p:nvSpPr>
          <p:spPr bwMode="auto">
            <a:xfrm>
              <a:off x="1763" y="3947"/>
              <a:ext cx="13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9pPr>
            </a:lstStyle>
            <a:p>
              <a:pPr defTabSz="914400" eaLnBrk="0" hangingPunct="0"/>
              <a:r>
                <a:rPr lang="en-US" sz="1000" b="1">
                  <a:solidFill>
                    <a:srgbClr val="000000"/>
                  </a:solidFill>
                </a:rPr>
                <a:t>120</a:t>
              </a:r>
              <a:endParaRPr lang="en-US" sz="2400">
                <a:latin typeface="B Franklin Gothic Demi" charset="0"/>
              </a:endParaRPr>
            </a:p>
          </p:txBody>
        </p:sp>
        <p:sp>
          <p:nvSpPr>
            <p:cNvPr id="114" name="Rectangle 113"/>
            <p:cNvSpPr>
              <a:spLocks noChangeAspect="1" noChangeArrowheads="1"/>
            </p:cNvSpPr>
            <p:nvPr/>
          </p:nvSpPr>
          <p:spPr bwMode="auto">
            <a:xfrm>
              <a:off x="2118" y="3947"/>
              <a:ext cx="13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9pPr>
            </a:lstStyle>
            <a:p>
              <a:pPr defTabSz="914400" eaLnBrk="0" hangingPunct="0"/>
              <a:r>
                <a:rPr lang="en-US" sz="1000" b="1">
                  <a:solidFill>
                    <a:srgbClr val="000000"/>
                  </a:solidFill>
                </a:rPr>
                <a:t>160</a:t>
              </a:r>
              <a:endParaRPr lang="en-US" sz="2400">
                <a:latin typeface="B Franklin Gothic Demi" charset="0"/>
              </a:endParaRPr>
            </a:p>
          </p:txBody>
        </p:sp>
        <p:sp>
          <p:nvSpPr>
            <p:cNvPr id="115" name="Rectangle 114"/>
            <p:cNvSpPr>
              <a:spLocks noChangeAspect="1" noChangeArrowheads="1"/>
            </p:cNvSpPr>
            <p:nvPr/>
          </p:nvSpPr>
          <p:spPr bwMode="auto">
            <a:xfrm>
              <a:off x="2473" y="3947"/>
              <a:ext cx="13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9pPr>
            </a:lstStyle>
            <a:p>
              <a:pPr defTabSz="914400" eaLnBrk="0" hangingPunct="0"/>
              <a:r>
                <a:rPr lang="en-US" sz="1000" b="1">
                  <a:solidFill>
                    <a:srgbClr val="000000"/>
                  </a:solidFill>
                </a:rPr>
                <a:t>200</a:t>
              </a:r>
              <a:endParaRPr lang="en-US" sz="2400">
                <a:latin typeface="B Franklin Gothic Demi" charset="0"/>
              </a:endParaRPr>
            </a:p>
          </p:txBody>
        </p:sp>
        <p:sp>
          <p:nvSpPr>
            <p:cNvPr id="116" name="Rectangle 115"/>
            <p:cNvSpPr>
              <a:spLocks noChangeAspect="1" noChangeArrowheads="1"/>
            </p:cNvSpPr>
            <p:nvPr/>
          </p:nvSpPr>
          <p:spPr bwMode="auto">
            <a:xfrm>
              <a:off x="2829" y="3947"/>
              <a:ext cx="13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9pPr>
            </a:lstStyle>
            <a:p>
              <a:pPr defTabSz="914400" eaLnBrk="0" hangingPunct="0"/>
              <a:r>
                <a:rPr lang="en-US" sz="1000" b="1">
                  <a:solidFill>
                    <a:srgbClr val="000000"/>
                  </a:solidFill>
                </a:rPr>
                <a:t>240</a:t>
              </a:r>
              <a:endParaRPr lang="en-US" sz="2400">
                <a:latin typeface="B Franklin Gothic Demi" charset="0"/>
              </a:endParaRPr>
            </a:p>
          </p:txBody>
        </p:sp>
        <p:sp>
          <p:nvSpPr>
            <p:cNvPr id="117" name="Rectangle 116"/>
            <p:cNvSpPr>
              <a:spLocks noChangeAspect="1" noChangeArrowheads="1"/>
            </p:cNvSpPr>
            <p:nvPr/>
          </p:nvSpPr>
          <p:spPr bwMode="auto">
            <a:xfrm>
              <a:off x="3184" y="3947"/>
              <a:ext cx="13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9pPr>
            </a:lstStyle>
            <a:p>
              <a:pPr defTabSz="914400" eaLnBrk="0" hangingPunct="0"/>
              <a:r>
                <a:rPr lang="en-US" sz="1000" b="1">
                  <a:solidFill>
                    <a:srgbClr val="000000"/>
                  </a:solidFill>
                </a:rPr>
                <a:t>280</a:t>
              </a:r>
              <a:endParaRPr lang="en-US" sz="2400">
                <a:latin typeface="B Franklin Gothic Demi" charset="0"/>
              </a:endParaRPr>
            </a:p>
          </p:txBody>
        </p:sp>
        <p:sp>
          <p:nvSpPr>
            <p:cNvPr id="118" name="Rectangle 117"/>
            <p:cNvSpPr>
              <a:spLocks noChangeAspect="1" noChangeArrowheads="1"/>
            </p:cNvSpPr>
            <p:nvPr/>
          </p:nvSpPr>
          <p:spPr bwMode="auto">
            <a:xfrm>
              <a:off x="3540" y="3947"/>
              <a:ext cx="13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9pPr>
            </a:lstStyle>
            <a:p>
              <a:pPr defTabSz="914400" eaLnBrk="0" hangingPunct="0"/>
              <a:r>
                <a:rPr lang="en-US" sz="1000" b="1">
                  <a:solidFill>
                    <a:srgbClr val="000000"/>
                  </a:solidFill>
                </a:rPr>
                <a:t>320</a:t>
              </a:r>
              <a:endParaRPr lang="en-US" sz="2400">
                <a:latin typeface="B Franklin Gothic Demi" charset="0"/>
              </a:endParaRPr>
            </a:p>
          </p:txBody>
        </p:sp>
        <p:sp>
          <p:nvSpPr>
            <p:cNvPr id="119" name="Rectangle 118"/>
            <p:cNvSpPr>
              <a:spLocks noChangeAspect="1" noChangeArrowheads="1"/>
            </p:cNvSpPr>
            <p:nvPr/>
          </p:nvSpPr>
          <p:spPr bwMode="auto">
            <a:xfrm>
              <a:off x="3895" y="3947"/>
              <a:ext cx="13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9pPr>
            </a:lstStyle>
            <a:p>
              <a:pPr defTabSz="914400" eaLnBrk="0" hangingPunct="0"/>
              <a:r>
                <a:rPr lang="en-US" sz="1000" b="1">
                  <a:solidFill>
                    <a:srgbClr val="000000"/>
                  </a:solidFill>
                </a:rPr>
                <a:t>360</a:t>
              </a:r>
              <a:endParaRPr lang="en-US" sz="2400">
                <a:latin typeface="B Franklin Gothic Demi" charset="0"/>
              </a:endParaRPr>
            </a:p>
          </p:txBody>
        </p:sp>
        <p:sp>
          <p:nvSpPr>
            <p:cNvPr id="120" name="Rectangle 119"/>
            <p:cNvSpPr>
              <a:spLocks noChangeAspect="1" noChangeArrowheads="1"/>
            </p:cNvSpPr>
            <p:nvPr/>
          </p:nvSpPr>
          <p:spPr bwMode="auto">
            <a:xfrm>
              <a:off x="4250" y="3947"/>
              <a:ext cx="13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9pPr>
            </a:lstStyle>
            <a:p>
              <a:pPr defTabSz="914400" eaLnBrk="0" hangingPunct="0"/>
              <a:r>
                <a:rPr lang="en-US" sz="1000" b="1">
                  <a:solidFill>
                    <a:srgbClr val="000000"/>
                  </a:solidFill>
                </a:rPr>
                <a:t>400</a:t>
              </a:r>
              <a:endParaRPr lang="en-US" sz="2400">
                <a:latin typeface="B Franklin Gothic Demi" charset="0"/>
              </a:endParaRPr>
            </a:p>
          </p:txBody>
        </p:sp>
        <p:sp>
          <p:nvSpPr>
            <p:cNvPr id="121" name="Rectangle 120"/>
            <p:cNvSpPr>
              <a:spLocks noChangeAspect="1" noChangeArrowheads="1"/>
            </p:cNvSpPr>
            <p:nvPr/>
          </p:nvSpPr>
          <p:spPr bwMode="auto">
            <a:xfrm>
              <a:off x="4606" y="3947"/>
              <a:ext cx="13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9pPr>
            </a:lstStyle>
            <a:p>
              <a:pPr defTabSz="914400" eaLnBrk="0" hangingPunct="0"/>
              <a:r>
                <a:rPr lang="en-US" sz="1000" b="1">
                  <a:solidFill>
                    <a:srgbClr val="000000"/>
                  </a:solidFill>
                </a:rPr>
                <a:t>440</a:t>
              </a:r>
              <a:endParaRPr lang="en-US" sz="2400">
                <a:latin typeface="B Franklin Gothic Demi" charset="0"/>
              </a:endParaRPr>
            </a:p>
          </p:txBody>
        </p:sp>
        <p:sp>
          <p:nvSpPr>
            <p:cNvPr id="122" name="Rectangle 121"/>
            <p:cNvSpPr>
              <a:spLocks noChangeAspect="1" noChangeArrowheads="1"/>
            </p:cNvSpPr>
            <p:nvPr/>
          </p:nvSpPr>
          <p:spPr bwMode="auto">
            <a:xfrm>
              <a:off x="4962" y="3947"/>
              <a:ext cx="13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9pPr>
            </a:lstStyle>
            <a:p>
              <a:pPr defTabSz="914400" eaLnBrk="0" hangingPunct="0"/>
              <a:r>
                <a:rPr lang="en-US" sz="1000" b="1">
                  <a:solidFill>
                    <a:srgbClr val="000000"/>
                  </a:solidFill>
                </a:rPr>
                <a:t>480</a:t>
              </a:r>
              <a:endParaRPr lang="en-US" sz="2400">
                <a:latin typeface="B Franklin Gothic Demi" charset="0"/>
              </a:endParaRPr>
            </a:p>
          </p:txBody>
        </p:sp>
      </p:grpSp>
      <p:sp>
        <p:nvSpPr>
          <p:cNvPr id="29" name="Line 81"/>
          <p:cNvSpPr>
            <a:spLocks noChangeAspect="1" noChangeShapeType="1"/>
          </p:cNvSpPr>
          <p:nvPr/>
        </p:nvSpPr>
        <p:spPr bwMode="auto">
          <a:xfrm>
            <a:off x="2886869" y="5189538"/>
            <a:ext cx="84137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Line 82"/>
          <p:cNvSpPr>
            <a:spLocks noChangeAspect="1" noChangeShapeType="1"/>
          </p:cNvSpPr>
          <p:nvPr/>
        </p:nvSpPr>
        <p:spPr bwMode="auto">
          <a:xfrm>
            <a:off x="2886869" y="4606925"/>
            <a:ext cx="84137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1" name="Line 83"/>
          <p:cNvSpPr>
            <a:spLocks noChangeAspect="1" noChangeShapeType="1"/>
          </p:cNvSpPr>
          <p:nvPr/>
        </p:nvSpPr>
        <p:spPr bwMode="auto">
          <a:xfrm>
            <a:off x="2886869" y="4024313"/>
            <a:ext cx="84137" cy="31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2" name="Line 84"/>
          <p:cNvSpPr>
            <a:spLocks noChangeAspect="1" noChangeShapeType="1"/>
          </p:cNvSpPr>
          <p:nvPr/>
        </p:nvSpPr>
        <p:spPr bwMode="auto">
          <a:xfrm>
            <a:off x="2886869" y="3441700"/>
            <a:ext cx="84137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Line 85"/>
          <p:cNvSpPr>
            <a:spLocks noChangeAspect="1" noChangeShapeType="1"/>
          </p:cNvSpPr>
          <p:nvPr/>
        </p:nvSpPr>
        <p:spPr bwMode="auto">
          <a:xfrm>
            <a:off x="2886869" y="2860675"/>
            <a:ext cx="84137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86"/>
          <p:cNvSpPr>
            <a:spLocks noChangeAspect="1" noChangeShapeType="1"/>
          </p:cNvSpPr>
          <p:nvPr/>
        </p:nvSpPr>
        <p:spPr bwMode="auto">
          <a:xfrm>
            <a:off x="2886869" y="2279650"/>
            <a:ext cx="84137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5" name="Line 87"/>
          <p:cNvSpPr>
            <a:spLocks noChangeAspect="1" noChangeShapeType="1"/>
          </p:cNvSpPr>
          <p:nvPr/>
        </p:nvSpPr>
        <p:spPr bwMode="auto">
          <a:xfrm>
            <a:off x="2886869" y="1695450"/>
            <a:ext cx="84137" cy="31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6" name="Line 88"/>
          <p:cNvSpPr>
            <a:spLocks noChangeAspect="1" noChangeShapeType="1"/>
          </p:cNvSpPr>
          <p:nvPr/>
        </p:nvSpPr>
        <p:spPr bwMode="auto">
          <a:xfrm>
            <a:off x="2886869" y="5478463"/>
            <a:ext cx="41275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7" name="Line 89"/>
          <p:cNvSpPr>
            <a:spLocks noChangeAspect="1" noChangeShapeType="1"/>
          </p:cNvSpPr>
          <p:nvPr/>
        </p:nvSpPr>
        <p:spPr bwMode="auto">
          <a:xfrm>
            <a:off x="2886869" y="4897438"/>
            <a:ext cx="41275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8" name="Line 90"/>
          <p:cNvSpPr>
            <a:spLocks noChangeAspect="1" noChangeShapeType="1"/>
          </p:cNvSpPr>
          <p:nvPr/>
        </p:nvSpPr>
        <p:spPr bwMode="auto">
          <a:xfrm>
            <a:off x="2886869" y="4314825"/>
            <a:ext cx="41275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9" name="Line 91"/>
          <p:cNvSpPr>
            <a:spLocks noChangeAspect="1" noChangeShapeType="1"/>
          </p:cNvSpPr>
          <p:nvPr/>
        </p:nvSpPr>
        <p:spPr bwMode="auto">
          <a:xfrm>
            <a:off x="2886869" y="3733800"/>
            <a:ext cx="41275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0" name="Line 92"/>
          <p:cNvSpPr>
            <a:spLocks noChangeAspect="1" noChangeShapeType="1"/>
          </p:cNvSpPr>
          <p:nvPr/>
        </p:nvSpPr>
        <p:spPr bwMode="auto">
          <a:xfrm>
            <a:off x="2886869" y="3152775"/>
            <a:ext cx="41275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1" name="Line 93"/>
          <p:cNvSpPr>
            <a:spLocks noChangeAspect="1" noChangeShapeType="1"/>
          </p:cNvSpPr>
          <p:nvPr/>
        </p:nvSpPr>
        <p:spPr bwMode="auto">
          <a:xfrm>
            <a:off x="2886869" y="2570163"/>
            <a:ext cx="41275" cy="31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2" name="Line 94"/>
          <p:cNvSpPr>
            <a:spLocks noChangeAspect="1" noChangeShapeType="1"/>
          </p:cNvSpPr>
          <p:nvPr/>
        </p:nvSpPr>
        <p:spPr bwMode="auto">
          <a:xfrm>
            <a:off x="2886869" y="1987550"/>
            <a:ext cx="41275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3" name="Line 95"/>
          <p:cNvSpPr>
            <a:spLocks noChangeAspect="1" noChangeShapeType="1"/>
          </p:cNvSpPr>
          <p:nvPr/>
        </p:nvSpPr>
        <p:spPr bwMode="auto">
          <a:xfrm>
            <a:off x="2886869" y="1406525"/>
            <a:ext cx="41275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4" name="Rectangle 43"/>
          <p:cNvSpPr>
            <a:spLocks noChangeAspect="1" noChangeArrowheads="1"/>
          </p:cNvSpPr>
          <p:nvPr/>
        </p:nvSpPr>
        <p:spPr bwMode="auto">
          <a:xfrm>
            <a:off x="2764631" y="56880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pPr defTabSz="914400" eaLnBrk="0" hangingPunct="0"/>
            <a:r>
              <a:rPr lang="en-US" sz="1000" b="1">
                <a:solidFill>
                  <a:srgbClr val="000000"/>
                </a:solidFill>
              </a:rPr>
              <a:t>0</a:t>
            </a:r>
            <a:endParaRPr lang="en-US" sz="2400">
              <a:latin typeface="B Franklin Gothic Demi" charset="0"/>
            </a:endParaRPr>
          </a:p>
        </p:txBody>
      </p:sp>
      <p:sp>
        <p:nvSpPr>
          <p:cNvPr id="45" name="Rectangle 44"/>
          <p:cNvSpPr>
            <a:spLocks noChangeAspect="1" noChangeArrowheads="1"/>
          </p:cNvSpPr>
          <p:nvPr/>
        </p:nvSpPr>
        <p:spPr bwMode="auto">
          <a:xfrm>
            <a:off x="2686844" y="5106988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pPr defTabSz="914400" eaLnBrk="0" hangingPunct="0"/>
            <a:r>
              <a:rPr lang="en-US" sz="1000" b="1">
                <a:solidFill>
                  <a:srgbClr val="000000"/>
                </a:solidFill>
              </a:rPr>
              <a:t>20</a:t>
            </a:r>
            <a:endParaRPr lang="en-US" sz="2400">
              <a:latin typeface="B Franklin Gothic Demi" charset="0"/>
            </a:endParaRPr>
          </a:p>
        </p:txBody>
      </p:sp>
      <p:sp>
        <p:nvSpPr>
          <p:cNvPr id="46" name="Rectangle 45"/>
          <p:cNvSpPr>
            <a:spLocks noChangeAspect="1" noChangeArrowheads="1"/>
          </p:cNvSpPr>
          <p:nvPr/>
        </p:nvSpPr>
        <p:spPr bwMode="auto">
          <a:xfrm>
            <a:off x="2686844" y="4524375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pPr defTabSz="914400" eaLnBrk="0" hangingPunct="0"/>
            <a:r>
              <a:rPr lang="en-US" sz="1000" b="1">
                <a:solidFill>
                  <a:srgbClr val="000000"/>
                </a:solidFill>
              </a:rPr>
              <a:t>40</a:t>
            </a:r>
            <a:endParaRPr lang="en-US" sz="2400">
              <a:latin typeface="B Franklin Gothic Demi" charset="0"/>
            </a:endParaRPr>
          </a:p>
        </p:txBody>
      </p:sp>
      <p:sp>
        <p:nvSpPr>
          <p:cNvPr id="47" name="Rectangle 46"/>
          <p:cNvSpPr>
            <a:spLocks noChangeAspect="1" noChangeArrowheads="1"/>
          </p:cNvSpPr>
          <p:nvPr/>
        </p:nvSpPr>
        <p:spPr bwMode="auto">
          <a:xfrm>
            <a:off x="2686844" y="3941763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pPr defTabSz="914400" eaLnBrk="0" hangingPunct="0"/>
            <a:r>
              <a:rPr lang="en-US" sz="1000" b="1">
                <a:solidFill>
                  <a:srgbClr val="000000"/>
                </a:solidFill>
              </a:rPr>
              <a:t>60</a:t>
            </a:r>
            <a:endParaRPr lang="en-US" sz="2400">
              <a:latin typeface="B Franklin Gothic Demi" charset="0"/>
            </a:endParaRPr>
          </a:p>
        </p:txBody>
      </p:sp>
      <p:sp>
        <p:nvSpPr>
          <p:cNvPr id="48" name="Rectangle 47"/>
          <p:cNvSpPr>
            <a:spLocks noChangeAspect="1" noChangeArrowheads="1"/>
          </p:cNvSpPr>
          <p:nvPr/>
        </p:nvSpPr>
        <p:spPr bwMode="auto">
          <a:xfrm>
            <a:off x="2686844" y="3360738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pPr defTabSz="914400" eaLnBrk="0" hangingPunct="0"/>
            <a:r>
              <a:rPr lang="en-US" sz="1000" b="1">
                <a:solidFill>
                  <a:srgbClr val="000000"/>
                </a:solidFill>
              </a:rPr>
              <a:t>80</a:t>
            </a:r>
            <a:endParaRPr lang="en-US" sz="2400">
              <a:latin typeface="B Franklin Gothic Demi" charset="0"/>
            </a:endParaRPr>
          </a:p>
        </p:txBody>
      </p:sp>
      <p:sp>
        <p:nvSpPr>
          <p:cNvPr id="49" name="Rectangle 48"/>
          <p:cNvSpPr>
            <a:spLocks noChangeAspect="1" noChangeArrowheads="1"/>
          </p:cNvSpPr>
          <p:nvPr/>
        </p:nvSpPr>
        <p:spPr bwMode="auto">
          <a:xfrm>
            <a:off x="2607469" y="2779713"/>
            <a:ext cx="2095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pPr defTabSz="914400" eaLnBrk="0" hangingPunct="0"/>
            <a:r>
              <a:rPr lang="en-US" sz="1000" b="1">
                <a:solidFill>
                  <a:srgbClr val="000000"/>
                </a:solidFill>
              </a:rPr>
              <a:t>100</a:t>
            </a:r>
            <a:endParaRPr lang="en-US" sz="2400">
              <a:latin typeface="B Franklin Gothic Demi" charset="0"/>
            </a:endParaRPr>
          </a:p>
        </p:txBody>
      </p:sp>
      <p:sp>
        <p:nvSpPr>
          <p:cNvPr id="50" name="Rectangle 49"/>
          <p:cNvSpPr>
            <a:spLocks noChangeAspect="1" noChangeArrowheads="1"/>
          </p:cNvSpPr>
          <p:nvPr/>
        </p:nvSpPr>
        <p:spPr bwMode="auto">
          <a:xfrm>
            <a:off x="2607469" y="2198688"/>
            <a:ext cx="2095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pPr defTabSz="914400" eaLnBrk="0" hangingPunct="0"/>
            <a:r>
              <a:rPr lang="en-US" sz="1000" b="1">
                <a:solidFill>
                  <a:srgbClr val="000000"/>
                </a:solidFill>
              </a:rPr>
              <a:t>120</a:t>
            </a:r>
            <a:endParaRPr lang="en-US" sz="2400">
              <a:latin typeface="B Franklin Gothic Demi" charset="0"/>
            </a:endParaRPr>
          </a:p>
        </p:txBody>
      </p:sp>
      <p:sp>
        <p:nvSpPr>
          <p:cNvPr id="51" name="Rectangle 50"/>
          <p:cNvSpPr>
            <a:spLocks noChangeAspect="1" noChangeArrowheads="1"/>
          </p:cNvSpPr>
          <p:nvPr/>
        </p:nvSpPr>
        <p:spPr bwMode="auto">
          <a:xfrm>
            <a:off x="2607469" y="1617663"/>
            <a:ext cx="2095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pPr defTabSz="914400" eaLnBrk="0" hangingPunct="0"/>
            <a:r>
              <a:rPr lang="en-US" sz="1000" b="1">
                <a:solidFill>
                  <a:srgbClr val="000000"/>
                </a:solidFill>
              </a:rPr>
              <a:t>140</a:t>
            </a:r>
            <a:endParaRPr lang="en-US" sz="2400">
              <a:latin typeface="B Franklin Gothic Demi" charset="0"/>
            </a:endParaRPr>
          </a:p>
        </p:txBody>
      </p:sp>
      <p:sp>
        <p:nvSpPr>
          <p:cNvPr id="52" name="Rectangle 51"/>
          <p:cNvSpPr>
            <a:spLocks noChangeAspect="1" noChangeArrowheads="1"/>
          </p:cNvSpPr>
          <p:nvPr/>
        </p:nvSpPr>
        <p:spPr bwMode="auto">
          <a:xfrm>
            <a:off x="2607469" y="1033463"/>
            <a:ext cx="2095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pPr defTabSz="914400" eaLnBrk="0" hangingPunct="0"/>
            <a:r>
              <a:rPr lang="en-US" sz="1000" b="1">
                <a:solidFill>
                  <a:srgbClr val="000000"/>
                </a:solidFill>
              </a:rPr>
              <a:t>160</a:t>
            </a:r>
            <a:endParaRPr lang="en-US" sz="2400">
              <a:latin typeface="B Franklin Gothic Demi" charset="0"/>
            </a:endParaRPr>
          </a:p>
        </p:txBody>
      </p:sp>
      <p:sp>
        <p:nvSpPr>
          <p:cNvPr id="53" name="Rectangle 52"/>
          <p:cNvSpPr>
            <a:spLocks noChangeAspect="1" noChangeArrowheads="1"/>
          </p:cNvSpPr>
          <p:nvPr/>
        </p:nvSpPr>
        <p:spPr bwMode="auto">
          <a:xfrm rot="16200000">
            <a:off x="2350294" y="3832225"/>
            <a:ext cx="1190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pPr defTabSz="914400" eaLnBrk="0" hangingPunct="0"/>
            <a:r>
              <a:rPr lang="en-US" sz="1300" b="1">
                <a:solidFill>
                  <a:srgbClr val="000000"/>
                </a:solidFill>
              </a:rPr>
              <a:t>A</a:t>
            </a:r>
            <a:endParaRPr lang="en-US" sz="2400">
              <a:latin typeface="B Franklin Gothic Demi" charset="0"/>
            </a:endParaRPr>
          </a:p>
        </p:txBody>
      </p:sp>
      <p:sp>
        <p:nvSpPr>
          <p:cNvPr id="54" name="Rectangle 53"/>
          <p:cNvSpPr>
            <a:spLocks noChangeAspect="1" noChangeArrowheads="1"/>
          </p:cNvSpPr>
          <p:nvPr/>
        </p:nvSpPr>
        <p:spPr bwMode="auto">
          <a:xfrm rot="16200000">
            <a:off x="2386806" y="3732213"/>
            <a:ext cx="4603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pPr defTabSz="914400" eaLnBrk="0" hangingPunct="0"/>
            <a:r>
              <a:rPr lang="en-US" sz="1300" b="1">
                <a:solidFill>
                  <a:srgbClr val="000000"/>
                </a:solidFill>
              </a:rPr>
              <a:t>l</a:t>
            </a:r>
            <a:endParaRPr lang="en-US" sz="2400">
              <a:latin typeface="B Franklin Gothic Demi" charset="0"/>
            </a:endParaRPr>
          </a:p>
        </p:txBody>
      </p:sp>
      <p:sp>
        <p:nvSpPr>
          <p:cNvPr id="55" name="Rectangle 54"/>
          <p:cNvSpPr>
            <a:spLocks noChangeAspect="1" noChangeArrowheads="1"/>
          </p:cNvSpPr>
          <p:nvPr/>
        </p:nvSpPr>
        <p:spPr bwMode="auto">
          <a:xfrm rot="16200000">
            <a:off x="2382044" y="3676650"/>
            <a:ext cx="555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pPr defTabSz="914400" eaLnBrk="0" hangingPunct="0"/>
            <a:r>
              <a:rPr lang="en-US" sz="1300" b="1">
                <a:solidFill>
                  <a:srgbClr val="000000"/>
                </a:solidFill>
              </a:rPr>
              <a:t>t</a:t>
            </a:r>
            <a:endParaRPr lang="en-US" sz="2400">
              <a:latin typeface="B Franklin Gothic Demi" charset="0"/>
            </a:endParaRPr>
          </a:p>
        </p:txBody>
      </p:sp>
      <p:sp>
        <p:nvSpPr>
          <p:cNvPr id="56" name="Rectangle 55"/>
          <p:cNvSpPr>
            <a:spLocks noChangeAspect="1" noChangeArrowheads="1"/>
          </p:cNvSpPr>
          <p:nvPr/>
        </p:nvSpPr>
        <p:spPr bwMode="auto">
          <a:xfrm rot="16200000">
            <a:off x="2386806" y="3624263"/>
            <a:ext cx="4603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pPr defTabSz="914400" eaLnBrk="0" hangingPunct="0"/>
            <a:r>
              <a:rPr lang="en-US" sz="1300" b="1">
                <a:solidFill>
                  <a:srgbClr val="000000"/>
                </a:solidFill>
              </a:rPr>
              <a:t>i</a:t>
            </a:r>
            <a:endParaRPr lang="en-US" sz="2400">
              <a:latin typeface="B Franklin Gothic Demi" charset="0"/>
            </a:endParaRPr>
          </a:p>
        </p:txBody>
      </p:sp>
      <p:sp>
        <p:nvSpPr>
          <p:cNvPr id="57" name="Rectangle 56"/>
          <p:cNvSpPr>
            <a:spLocks noChangeAspect="1" noChangeArrowheads="1"/>
          </p:cNvSpPr>
          <p:nvPr/>
        </p:nvSpPr>
        <p:spPr bwMode="auto">
          <a:xfrm rot="16200000">
            <a:off x="2382043" y="3570288"/>
            <a:ext cx="5556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pPr defTabSz="914400" eaLnBrk="0" hangingPunct="0"/>
            <a:r>
              <a:rPr lang="en-US" sz="1300" b="1">
                <a:solidFill>
                  <a:srgbClr val="000000"/>
                </a:solidFill>
              </a:rPr>
              <a:t>t</a:t>
            </a:r>
            <a:endParaRPr lang="en-US" sz="2400">
              <a:latin typeface="B Franklin Gothic Demi" charset="0"/>
            </a:endParaRPr>
          </a:p>
        </p:txBody>
      </p:sp>
      <p:sp>
        <p:nvSpPr>
          <p:cNvPr id="58" name="Rectangle 57"/>
          <p:cNvSpPr>
            <a:spLocks noChangeAspect="1" noChangeArrowheads="1"/>
          </p:cNvSpPr>
          <p:nvPr/>
        </p:nvSpPr>
        <p:spPr bwMode="auto">
          <a:xfrm rot="16200000">
            <a:off x="2359025" y="3491706"/>
            <a:ext cx="1016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pPr defTabSz="914400" eaLnBrk="0" hangingPunct="0"/>
            <a:r>
              <a:rPr lang="en-US" sz="1300" b="1">
                <a:solidFill>
                  <a:srgbClr val="000000"/>
                </a:solidFill>
              </a:rPr>
              <a:t>u</a:t>
            </a:r>
            <a:endParaRPr lang="en-US" sz="2400">
              <a:latin typeface="B Franklin Gothic Demi" charset="0"/>
            </a:endParaRPr>
          </a:p>
        </p:txBody>
      </p:sp>
      <p:sp>
        <p:nvSpPr>
          <p:cNvPr id="59" name="Rectangle 58"/>
          <p:cNvSpPr>
            <a:spLocks noChangeAspect="1" noChangeArrowheads="1"/>
          </p:cNvSpPr>
          <p:nvPr/>
        </p:nvSpPr>
        <p:spPr bwMode="auto">
          <a:xfrm rot="16200000">
            <a:off x="2359025" y="3372644"/>
            <a:ext cx="1016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pPr defTabSz="914400" eaLnBrk="0" hangingPunct="0"/>
            <a:r>
              <a:rPr lang="en-US" sz="1300" b="1">
                <a:solidFill>
                  <a:srgbClr val="000000"/>
                </a:solidFill>
              </a:rPr>
              <a:t>d</a:t>
            </a:r>
            <a:endParaRPr lang="en-US" sz="2400">
              <a:latin typeface="B Franklin Gothic Demi" charset="0"/>
            </a:endParaRPr>
          </a:p>
        </p:txBody>
      </p:sp>
      <p:sp>
        <p:nvSpPr>
          <p:cNvPr id="60" name="Rectangle 59"/>
          <p:cNvSpPr>
            <a:spLocks noChangeAspect="1" noChangeArrowheads="1"/>
          </p:cNvSpPr>
          <p:nvPr/>
        </p:nvSpPr>
        <p:spPr bwMode="auto">
          <a:xfrm rot="16200000">
            <a:off x="2363787" y="3261519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pPr defTabSz="914400" eaLnBrk="0" hangingPunct="0"/>
            <a:r>
              <a:rPr lang="en-US" sz="1300" b="1">
                <a:solidFill>
                  <a:srgbClr val="000000"/>
                </a:solidFill>
              </a:rPr>
              <a:t>e</a:t>
            </a:r>
            <a:endParaRPr lang="en-US" sz="2400">
              <a:latin typeface="B Franklin Gothic Demi" charset="0"/>
            </a:endParaRPr>
          </a:p>
        </p:txBody>
      </p:sp>
      <p:sp>
        <p:nvSpPr>
          <p:cNvPr id="61" name="Rectangle 60"/>
          <p:cNvSpPr>
            <a:spLocks noChangeAspect="1" noChangeArrowheads="1"/>
          </p:cNvSpPr>
          <p:nvPr/>
        </p:nvSpPr>
        <p:spPr bwMode="auto">
          <a:xfrm rot="16200000">
            <a:off x="2386806" y="3178175"/>
            <a:ext cx="460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pPr defTabSz="914400" eaLnBrk="0" hangingPunct="0"/>
            <a:r>
              <a:rPr lang="en-US" sz="1300" b="1">
                <a:solidFill>
                  <a:srgbClr val="000000"/>
                </a:solidFill>
              </a:rPr>
              <a:t> </a:t>
            </a:r>
            <a:endParaRPr lang="en-US" sz="2400">
              <a:latin typeface="B Franklin Gothic Demi" charset="0"/>
            </a:endParaRPr>
          </a:p>
        </p:txBody>
      </p:sp>
      <p:sp>
        <p:nvSpPr>
          <p:cNvPr id="62" name="Rectangle 61"/>
          <p:cNvSpPr>
            <a:spLocks noChangeAspect="1" noChangeArrowheads="1"/>
          </p:cNvSpPr>
          <p:nvPr/>
        </p:nvSpPr>
        <p:spPr bwMode="auto">
          <a:xfrm rot="16200000">
            <a:off x="2382044" y="3124200"/>
            <a:ext cx="555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pPr defTabSz="914400" eaLnBrk="0" hangingPunct="0"/>
            <a:r>
              <a:rPr lang="en-US" sz="1300" b="1">
                <a:solidFill>
                  <a:srgbClr val="000000"/>
                </a:solidFill>
              </a:rPr>
              <a:t>(</a:t>
            </a:r>
            <a:endParaRPr lang="en-US" sz="2400">
              <a:latin typeface="B Franklin Gothic Demi" charset="0"/>
            </a:endParaRPr>
          </a:p>
        </p:txBody>
      </p:sp>
      <p:sp>
        <p:nvSpPr>
          <p:cNvPr id="63" name="Rectangle 62"/>
          <p:cNvSpPr>
            <a:spLocks noChangeAspect="1" noChangeArrowheads="1"/>
          </p:cNvSpPr>
          <p:nvPr/>
        </p:nvSpPr>
        <p:spPr bwMode="auto">
          <a:xfrm rot="16200000">
            <a:off x="2363787" y="3048794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pPr defTabSz="914400" eaLnBrk="0" hangingPunct="0"/>
            <a:r>
              <a:rPr lang="en-US" sz="1300" b="1">
                <a:solidFill>
                  <a:srgbClr val="000000"/>
                </a:solidFill>
              </a:rPr>
              <a:t>k</a:t>
            </a:r>
            <a:endParaRPr lang="en-US" sz="2400">
              <a:latin typeface="B Franklin Gothic Demi" charset="0"/>
            </a:endParaRPr>
          </a:p>
        </p:txBody>
      </p:sp>
      <p:sp>
        <p:nvSpPr>
          <p:cNvPr id="64" name="Rectangle 63"/>
          <p:cNvSpPr>
            <a:spLocks noChangeAspect="1" noChangeArrowheads="1"/>
          </p:cNvSpPr>
          <p:nvPr/>
        </p:nvSpPr>
        <p:spPr bwMode="auto">
          <a:xfrm rot="16200000">
            <a:off x="2336800" y="2917031"/>
            <a:ext cx="14605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pPr defTabSz="914400" eaLnBrk="0" hangingPunct="0"/>
            <a:r>
              <a:rPr lang="en-US" sz="1300" b="1">
                <a:solidFill>
                  <a:srgbClr val="000000"/>
                </a:solidFill>
              </a:rPr>
              <a:t>m</a:t>
            </a:r>
            <a:endParaRPr lang="en-US" sz="2400">
              <a:latin typeface="B Franklin Gothic Demi" charset="0"/>
            </a:endParaRPr>
          </a:p>
        </p:txBody>
      </p:sp>
      <p:sp>
        <p:nvSpPr>
          <p:cNvPr id="65" name="Rectangle 64"/>
          <p:cNvSpPr>
            <a:spLocks noChangeAspect="1" noChangeArrowheads="1"/>
          </p:cNvSpPr>
          <p:nvPr/>
        </p:nvSpPr>
        <p:spPr bwMode="auto">
          <a:xfrm rot="16200000">
            <a:off x="2382044" y="2794000"/>
            <a:ext cx="555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pPr defTabSz="914400" eaLnBrk="0" hangingPunct="0"/>
            <a:r>
              <a:rPr lang="en-US" sz="1300" b="1">
                <a:solidFill>
                  <a:srgbClr val="000000"/>
                </a:solidFill>
              </a:rPr>
              <a:t>)</a:t>
            </a:r>
            <a:endParaRPr lang="en-US" sz="2400">
              <a:latin typeface="B Franklin Gothic Demi" charset="0"/>
            </a:endParaRPr>
          </a:p>
        </p:txBody>
      </p:sp>
      <p:grpSp>
        <p:nvGrpSpPr>
          <p:cNvPr id="66" name="Group 65"/>
          <p:cNvGrpSpPr>
            <a:grpSpLocks/>
          </p:cNvGrpSpPr>
          <p:nvPr/>
        </p:nvGrpSpPr>
        <p:grpSpPr bwMode="auto">
          <a:xfrm>
            <a:off x="2882107" y="5791200"/>
            <a:ext cx="6400804" cy="152400"/>
            <a:chOff x="745" y="863"/>
            <a:chExt cx="4032" cy="96"/>
          </a:xfrm>
        </p:grpSpPr>
        <p:sp>
          <p:nvSpPr>
            <p:cNvPr id="97" name="Rectangle 96"/>
            <p:cNvSpPr>
              <a:spLocks noChangeAspect="1" noChangeArrowheads="1"/>
            </p:cNvSpPr>
            <p:nvPr/>
          </p:nvSpPr>
          <p:spPr bwMode="auto">
            <a:xfrm>
              <a:off x="745" y="863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9pPr>
            </a:lstStyle>
            <a:p>
              <a:pPr defTabSz="914400"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sz="2400">
                <a:latin typeface="B Franklin Gothic Demi" charset="0"/>
              </a:endParaRPr>
            </a:p>
          </p:txBody>
        </p:sp>
        <p:sp>
          <p:nvSpPr>
            <p:cNvPr id="98" name="Rectangle 97"/>
            <p:cNvSpPr>
              <a:spLocks noChangeAspect="1" noChangeArrowheads="1"/>
            </p:cNvSpPr>
            <p:nvPr/>
          </p:nvSpPr>
          <p:spPr bwMode="auto">
            <a:xfrm>
              <a:off x="1050" y="863"/>
              <a:ext cx="8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9pPr>
            </a:lstStyle>
            <a:p>
              <a:pPr defTabSz="914400" eaLnBrk="0" hangingPunct="0"/>
              <a:r>
                <a:rPr lang="en-US" sz="1000" b="1">
                  <a:solidFill>
                    <a:srgbClr val="000000"/>
                  </a:solidFill>
                </a:rPr>
                <a:t>20</a:t>
              </a:r>
              <a:endParaRPr lang="en-US" sz="2400">
                <a:latin typeface="B Franklin Gothic Demi" charset="0"/>
              </a:endParaRPr>
            </a:p>
          </p:txBody>
        </p:sp>
        <p:sp>
          <p:nvSpPr>
            <p:cNvPr id="99" name="Rectangle 98"/>
            <p:cNvSpPr>
              <a:spLocks noChangeAspect="1" noChangeArrowheads="1"/>
            </p:cNvSpPr>
            <p:nvPr/>
          </p:nvSpPr>
          <p:spPr bwMode="auto">
            <a:xfrm>
              <a:off x="1379" y="863"/>
              <a:ext cx="8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9pPr>
            </a:lstStyle>
            <a:p>
              <a:pPr defTabSz="914400" eaLnBrk="0" hangingPunct="0"/>
              <a:r>
                <a:rPr lang="en-US" sz="1000" b="1">
                  <a:solidFill>
                    <a:srgbClr val="000000"/>
                  </a:solidFill>
                </a:rPr>
                <a:t>40</a:t>
              </a:r>
              <a:endParaRPr lang="en-US" sz="2400">
                <a:latin typeface="B Franklin Gothic Demi" charset="0"/>
              </a:endParaRPr>
            </a:p>
          </p:txBody>
        </p:sp>
        <p:sp>
          <p:nvSpPr>
            <p:cNvPr id="100" name="Rectangle 99"/>
            <p:cNvSpPr>
              <a:spLocks noChangeAspect="1" noChangeArrowheads="1"/>
            </p:cNvSpPr>
            <p:nvPr/>
          </p:nvSpPr>
          <p:spPr bwMode="auto">
            <a:xfrm>
              <a:off x="1709" y="863"/>
              <a:ext cx="8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9pPr>
            </a:lstStyle>
            <a:p>
              <a:pPr defTabSz="914400" eaLnBrk="0" hangingPunct="0"/>
              <a:r>
                <a:rPr lang="en-US" sz="1000" b="1">
                  <a:solidFill>
                    <a:srgbClr val="000000"/>
                  </a:solidFill>
                </a:rPr>
                <a:t>60</a:t>
              </a:r>
              <a:endParaRPr lang="en-US" sz="2400">
                <a:latin typeface="B Franklin Gothic Demi" charset="0"/>
              </a:endParaRPr>
            </a:p>
          </p:txBody>
        </p:sp>
        <p:sp>
          <p:nvSpPr>
            <p:cNvPr id="101" name="Rectangle 100"/>
            <p:cNvSpPr>
              <a:spLocks noChangeAspect="1" noChangeArrowheads="1"/>
            </p:cNvSpPr>
            <p:nvPr/>
          </p:nvSpPr>
          <p:spPr bwMode="auto">
            <a:xfrm>
              <a:off x="2038" y="863"/>
              <a:ext cx="8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9pPr>
            </a:lstStyle>
            <a:p>
              <a:pPr defTabSz="914400" eaLnBrk="0" hangingPunct="0"/>
              <a:r>
                <a:rPr lang="en-US" sz="1000" b="1">
                  <a:solidFill>
                    <a:srgbClr val="000000"/>
                  </a:solidFill>
                </a:rPr>
                <a:t>80</a:t>
              </a:r>
              <a:endParaRPr lang="en-US" sz="2400">
                <a:latin typeface="B Franklin Gothic Demi" charset="0"/>
              </a:endParaRPr>
            </a:p>
          </p:txBody>
        </p:sp>
        <p:sp>
          <p:nvSpPr>
            <p:cNvPr id="102" name="Rectangle 101"/>
            <p:cNvSpPr>
              <a:spLocks noChangeAspect="1" noChangeArrowheads="1"/>
            </p:cNvSpPr>
            <p:nvPr/>
          </p:nvSpPr>
          <p:spPr bwMode="auto">
            <a:xfrm>
              <a:off x="2342" y="863"/>
              <a:ext cx="13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9pPr>
            </a:lstStyle>
            <a:p>
              <a:pPr defTabSz="914400" eaLnBrk="0" hangingPunct="0"/>
              <a:r>
                <a:rPr lang="en-US" sz="1000" b="1">
                  <a:solidFill>
                    <a:srgbClr val="000000"/>
                  </a:solidFill>
                </a:rPr>
                <a:t>100</a:t>
              </a:r>
              <a:endParaRPr lang="en-US" sz="2400">
                <a:latin typeface="B Franklin Gothic Demi" charset="0"/>
              </a:endParaRPr>
            </a:p>
          </p:txBody>
        </p:sp>
        <p:sp>
          <p:nvSpPr>
            <p:cNvPr id="103" name="Rectangle 102"/>
            <p:cNvSpPr>
              <a:spLocks noChangeAspect="1" noChangeArrowheads="1"/>
            </p:cNvSpPr>
            <p:nvPr/>
          </p:nvSpPr>
          <p:spPr bwMode="auto">
            <a:xfrm>
              <a:off x="2671" y="863"/>
              <a:ext cx="13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9pPr>
            </a:lstStyle>
            <a:p>
              <a:pPr defTabSz="914400" eaLnBrk="0" hangingPunct="0"/>
              <a:r>
                <a:rPr lang="en-US" sz="1000" b="1">
                  <a:solidFill>
                    <a:srgbClr val="000000"/>
                  </a:solidFill>
                </a:rPr>
                <a:t>120</a:t>
              </a:r>
              <a:endParaRPr lang="en-US" sz="2400">
                <a:latin typeface="B Franklin Gothic Demi" charset="0"/>
              </a:endParaRPr>
            </a:p>
          </p:txBody>
        </p:sp>
        <p:sp>
          <p:nvSpPr>
            <p:cNvPr id="104" name="Rectangle 103"/>
            <p:cNvSpPr>
              <a:spLocks noChangeAspect="1" noChangeArrowheads="1"/>
            </p:cNvSpPr>
            <p:nvPr/>
          </p:nvSpPr>
          <p:spPr bwMode="auto">
            <a:xfrm>
              <a:off x="3000" y="863"/>
              <a:ext cx="13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9pPr>
            </a:lstStyle>
            <a:p>
              <a:pPr defTabSz="914400" eaLnBrk="0" hangingPunct="0"/>
              <a:r>
                <a:rPr lang="en-US" sz="1000" b="1">
                  <a:solidFill>
                    <a:srgbClr val="000000"/>
                  </a:solidFill>
                </a:rPr>
                <a:t>140</a:t>
              </a:r>
              <a:endParaRPr lang="en-US" sz="2400">
                <a:latin typeface="B Franklin Gothic Demi" charset="0"/>
              </a:endParaRPr>
            </a:p>
          </p:txBody>
        </p:sp>
        <p:sp>
          <p:nvSpPr>
            <p:cNvPr id="105" name="Rectangle 104"/>
            <p:cNvSpPr>
              <a:spLocks noChangeAspect="1" noChangeArrowheads="1"/>
            </p:cNvSpPr>
            <p:nvPr/>
          </p:nvSpPr>
          <p:spPr bwMode="auto">
            <a:xfrm>
              <a:off x="3329" y="863"/>
              <a:ext cx="13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9pPr>
            </a:lstStyle>
            <a:p>
              <a:pPr defTabSz="914400" eaLnBrk="0" hangingPunct="0"/>
              <a:r>
                <a:rPr lang="en-US" sz="1000" b="1">
                  <a:solidFill>
                    <a:srgbClr val="000000"/>
                  </a:solidFill>
                </a:rPr>
                <a:t>160</a:t>
              </a:r>
              <a:endParaRPr lang="en-US" sz="2400">
                <a:latin typeface="B Franklin Gothic Demi" charset="0"/>
              </a:endParaRPr>
            </a:p>
          </p:txBody>
        </p:sp>
        <p:sp>
          <p:nvSpPr>
            <p:cNvPr id="106" name="Rectangle 105"/>
            <p:cNvSpPr>
              <a:spLocks noChangeAspect="1" noChangeArrowheads="1"/>
            </p:cNvSpPr>
            <p:nvPr/>
          </p:nvSpPr>
          <p:spPr bwMode="auto">
            <a:xfrm>
              <a:off x="3657" y="863"/>
              <a:ext cx="13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9pPr>
            </a:lstStyle>
            <a:p>
              <a:pPr defTabSz="914400" eaLnBrk="0" hangingPunct="0"/>
              <a:r>
                <a:rPr lang="en-US" sz="1000" b="1">
                  <a:solidFill>
                    <a:srgbClr val="000000"/>
                  </a:solidFill>
                </a:rPr>
                <a:t>180</a:t>
              </a:r>
              <a:endParaRPr lang="en-US" sz="2400">
                <a:latin typeface="B Franklin Gothic Demi" charset="0"/>
              </a:endParaRPr>
            </a:p>
          </p:txBody>
        </p:sp>
        <p:sp>
          <p:nvSpPr>
            <p:cNvPr id="107" name="Rectangle 106"/>
            <p:cNvSpPr>
              <a:spLocks noChangeAspect="1" noChangeArrowheads="1"/>
            </p:cNvSpPr>
            <p:nvPr/>
          </p:nvSpPr>
          <p:spPr bwMode="auto">
            <a:xfrm>
              <a:off x="3988" y="863"/>
              <a:ext cx="13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9pPr>
            </a:lstStyle>
            <a:p>
              <a:pPr defTabSz="914400" eaLnBrk="0" hangingPunct="0"/>
              <a:r>
                <a:rPr lang="en-US" sz="1000" b="1">
                  <a:solidFill>
                    <a:srgbClr val="000000"/>
                  </a:solidFill>
                </a:rPr>
                <a:t>200</a:t>
              </a:r>
              <a:endParaRPr lang="en-US" sz="2400">
                <a:latin typeface="B Franklin Gothic Demi" charset="0"/>
              </a:endParaRPr>
            </a:p>
          </p:txBody>
        </p:sp>
        <p:sp>
          <p:nvSpPr>
            <p:cNvPr id="108" name="Rectangle 107"/>
            <p:cNvSpPr>
              <a:spLocks noChangeAspect="1" noChangeArrowheads="1"/>
            </p:cNvSpPr>
            <p:nvPr/>
          </p:nvSpPr>
          <p:spPr bwMode="auto">
            <a:xfrm>
              <a:off x="4316" y="863"/>
              <a:ext cx="13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9pPr>
            </a:lstStyle>
            <a:p>
              <a:pPr defTabSz="914400" eaLnBrk="0" hangingPunct="0"/>
              <a:r>
                <a:rPr lang="en-US" sz="1000" b="1">
                  <a:solidFill>
                    <a:srgbClr val="000000"/>
                  </a:solidFill>
                </a:rPr>
                <a:t>220</a:t>
              </a:r>
              <a:endParaRPr lang="en-US" sz="2400">
                <a:latin typeface="B Franklin Gothic Demi" charset="0"/>
              </a:endParaRPr>
            </a:p>
          </p:txBody>
        </p:sp>
        <p:sp>
          <p:nvSpPr>
            <p:cNvPr id="109" name="Rectangle 108"/>
            <p:cNvSpPr>
              <a:spLocks noChangeAspect="1" noChangeArrowheads="1"/>
            </p:cNvSpPr>
            <p:nvPr/>
          </p:nvSpPr>
          <p:spPr bwMode="auto">
            <a:xfrm>
              <a:off x="4645" y="863"/>
              <a:ext cx="13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9pPr>
            </a:lstStyle>
            <a:p>
              <a:pPr defTabSz="914400" eaLnBrk="0" hangingPunct="0"/>
              <a:r>
                <a:rPr lang="en-US" sz="1000" b="1">
                  <a:solidFill>
                    <a:srgbClr val="000000"/>
                  </a:solidFill>
                </a:rPr>
                <a:t>240</a:t>
              </a:r>
              <a:endParaRPr lang="en-US" sz="2400">
                <a:latin typeface="B Franklin Gothic Demi" charset="0"/>
              </a:endParaRPr>
            </a:p>
          </p:txBody>
        </p:sp>
      </p:grpSp>
      <p:sp>
        <p:nvSpPr>
          <p:cNvPr id="67" name="Rectangle 66"/>
          <p:cNvSpPr>
            <a:spLocks noChangeAspect="1" noChangeArrowheads="1"/>
          </p:cNvSpPr>
          <p:nvPr/>
        </p:nvSpPr>
        <p:spPr bwMode="auto">
          <a:xfrm>
            <a:off x="9741694" y="5688013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pPr defTabSz="914400" eaLnBrk="0" hangingPunct="0"/>
            <a:r>
              <a:rPr lang="en-US" sz="1000" b="1">
                <a:solidFill>
                  <a:srgbClr val="000000"/>
                </a:solidFill>
              </a:rPr>
              <a:t>0</a:t>
            </a:r>
            <a:endParaRPr lang="en-US" sz="2400">
              <a:latin typeface="B Franklin Gothic Demi" charset="0"/>
            </a:endParaRPr>
          </a:p>
        </p:txBody>
      </p:sp>
      <p:sp>
        <p:nvSpPr>
          <p:cNvPr id="68" name="Rectangle 67"/>
          <p:cNvSpPr>
            <a:spLocks noChangeAspect="1" noChangeArrowheads="1"/>
          </p:cNvSpPr>
          <p:nvPr/>
        </p:nvSpPr>
        <p:spPr bwMode="auto">
          <a:xfrm>
            <a:off x="9741694" y="5148263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pPr defTabSz="914400" eaLnBrk="0" hangingPunct="0"/>
            <a:r>
              <a:rPr lang="en-US" sz="1000" b="1">
                <a:solidFill>
                  <a:srgbClr val="000000"/>
                </a:solidFill>
              </a:rPr>
              <a:t>10</a:t>
            </a:r>
            <a:endParaRPr lang="en-US" sz="2400">
              <a:latin typeface="B Franklin Gothic Demi" charset="0"/>
            </a:endParaRPr>
          </a:p>
        </p:txBody>
      </p:sp>
      <p:sp>
        <p:nvSpPr>
          <p:cNvPr id="69" name="Rectangle 68"/>
          <p:cNvSpPr>
            <a:spLocks noChangeAspect="1" noChangeArrowheads="1"/>
          </p:cNvSpPr>
          <p:nvPr/>
        </p:nvSpPr>
        <p:spPr bwMode="auto">
          <a:xfrm>
            <a:off x="9741694" y="4610100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pPr defTabSz="914400" eaLnBrk="0" hangingPunct="0"/>
            <a:r>
              <a:rPr lang="en-US" sz="1000" b="1">
                <a:solidFill>
                  <a:srgbClr val="000000"/>
                </a:solidFill>
              </a:rPr>
              <a:t>20</a:t>
            </a:r>
            <a:endParaRPr lang="en-US" sz="2400">
              <a:latin typeface="B Franklin Gothic Demi" charset="0"/>
            </a:endParaRPr>
          </a:p>
        </p:txBody>
      </p:sp>
      <p:sp>
        <p:nvSpPr>
          <p:cNvPr id="70" name="Rectangle 69"/>
          <p:cNvSpPr>
            <a:spLocks noChangeAspect="1" noChangeArrowheads="1"/>
          </p:cNvSpPr>
          <p:nvPr/>
        </p:nvSpPr>
        <p:spPr bwMode="auto">
          <a:xfrm>
            <a:off x="9741694" y="4070350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pPr defTabSz="914400" eaLnBrk="0" hangingPunct="0"/>
            <a:r>
              <a:rPr lang="en-US" sz="1000" b="1">
                <a:solidFill>
                  <a:srgbClr val="000000"/>
                </a:solidFill>
              </a:rPr>
              <a:t>30</a:t>
            </a:r>
            <a:endParaRPr lang="en-US" sz="2400">
              <a:latin typeface="B Franklin Gothic Demi" charset="0"/>
            </a:endParaRPr>
          </a:p>
        </p:txBody>
      </p:sp>
      <p:sp>
        <p:nvSpPr>
          <p:cNvPr id="71" name="Rectangle 70"/>
          <p:cNvSpPr>
            <a:spLocks noChangeAspect="1" noChangeArrowheads="1"/>
          </p:cNvSpPr>
          <p:nvPr/>
        </p:nvSpPr>
        <p:spPr bwMode="auto">
          <a:xfrm>
            <a:off x="9741694" y="3533775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pPr defTabSz="914400" eaLnBrk="0" hangingPunct="0"/>
            <a:r>
              <a:rPr lang="en-US" sz="1000" b="1">
                <a:solidFill>
                  <a:srgbClr val="000000"/>
                </a:solidFill>
              </a:rPr>
              <a:t>40</a:t>
            </a:r>
            <a:endParaRPr lang="en-US" sz="2400">
              <a:latin typeface="B Franklin Gothic Demi" charset="0"/>
            </a:endParaRPr>
          </a:p>
        </p:txBody>
      </p:sp>
      <p:sp>
        <p:nvSpPr>
          <p:cNvPr id="72" name="Rectangle 71"/>
          <p:cNvSpPr>
            <a:spLocks noChangeAspect="1" noChangeArrowheads="1"/>
          </p:cNvSpPr>
          <p:nvPr/>
        </p:nvSpPr>
        <p:spPr bwMode="auto">
          <a:xfrm>
            <a:off x="9741694" y="2994025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pPr defTabSz="914400" eaLnBrk="0" hangingPunct="0"/>
            <a:r>
              <a:rPr lang="en-US" sz="1000" b="1">
                <a:solidFill>
                  <a:srgbClr val="000000"/>
                </a:solidFill>
              </a:rPr>
              <a:t>50</a:t>
            </a:r>
            <a:endParaRPr lang="en-US" sz="2400">
              <a:latin typeface="B Franklin Gothic Demi" charset="0"/>
            </a:endParaRPr>
          </a:p>
        </p:txBody>
      </p:sp>
      <p:sp>
        <p:nvSpPr>
          <p:cNvPr id="73" name="Rectangle 72"/>
          <p:cNvSpPr>
            <a:spLocks noChangeAspect="1" noChangeArrowheads="1"/>
          </p:cNvSpPr>
          <p:nvPr/>
        </p:nvSpPr>
        <p:spPr bwMode="auto">
          <a:xfrm>
            <a:off x="9741694" y="2457450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pPr defTabSz="914400" eaLnBrk="0" hangingPunct="0"/>
            <a:r>
              <a:rPr lang="en-US" sz="1000" b="1">
                <a:solidFill>
                  <a:srgbClr val="000000"/>
                </a:solidFill>
              </a:rPr>
              <a:t>60</a:t>
            </a:r>
            <a:endParaRPr lang="en-US" sz="2400">
              <a:latin typeface="B Franklin Gothic Demi" charset="0"/>
            </a:endParaRPr>
          </a:p>
        </p:txBody>
      </p:sp>
      <p:sp>
        <p:nvSpPr>
          <p:cNvPr id="74" name="Rectangle 73"/>
          <p:cNvSpPr>
            <a:spLocks noChangeAspect="1" noChangeArrowheads="1"/>
          </p:cNvSpPr>
          <p:nvPr/>
        </p:nvSpPr>
        <p:spPr bwMode="auto">
          <a:xfrm>
            <a:off x="9741694" y="1917700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pPr defTabSz="914400" eaLnBrk="0" hangingPunct="0"/>
            <a:r>
              <a:rPr lang="en-US" sz="1000" b="1">
                <a:solidFill>
                  <a:srgbClr val="000000"/>
                </a:solidFill>
              </a:rPr>
              <a:t>70</a:t>
            </a:r>
            <a:endParaRPr lang="en-US" sz="2400">
              <a:latin typeface="B Franklin Gothic Demi" charset="0"/>
            </a:endParaRPr>
          </a:p>
        </p:txBody>
      </p:sp>
      <p:sp>
        <p:nvSpPr>
          <p:cNvPr id="75" name="Rectangle 74"/>
          <p:cNvSpPr>
            <a:spLocks noChangeAspect="1" noChangeArrowheads="1"/>
          </p:cNvSpPr>
          <p:nvPr/>
        </p:nvSpPr>
        <p:spPr bwMode="auto">
          <a:xfrm>
            <a:off x="9741694" y="1379538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pPr defTabSz="914400" eaLnBrk="0" hangingPunct="0"/>
            <a:r>
              <a:rPr lang="en-US" sz="1000" b="1">
                <a:solidFill>
                  <a:srgbClr val="000000"/>
                </a:solidFill>
              </a:rPr>
              <a:t>80</a:t>
            </a:r>
            <a:endParaRPr lang="en-US" sz="2400">
              <a:latin typeface="B Franklin Gothic Demi" charset="0"/>
            </a:endParaRPr>
          </a:p>
        </p:txBody>
      </p:sp>
      <p:sp>
        <p:nvSpPr>
          <p:cNvPr id="76" name="Rectangle 75"/>
          <p:cNvSpPr>
            <a:spLocks noChangeAspect="1" noChangeArrowheads="1"/>
          </p:cNvSpPr>
          <p:nvPr/>
        </p:nvSpPr>
        <p:spPr bwMode="auto">
          <a:xfrm rot="3420000">
            <a:off x="6109493" y="3465513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pPr defTabSz="914400" eaLnBrk="0" hangingPunct="0"/>
            <a:r>
              <a:rPr lang="en-US" sz="1000" b="1">
                <a:solidFill>
                  <a:srgbClr val="006633"/>
                </a:solidFill>
              </a:rPr>
              <a:t> </a:t>
            </a:r>
            <a:endParaRPr lang="en-US" sz="2400">
              <a:latin typeface="B Franklin Gothic Demi" charset="0"/>
            </a:endParaRPr>
          </a:p>
        </p:txBody>
      </p:sp>
      <p:sp>
        <p:nvSpPr>
          <p:cNvPr id="77" name="Rectangle 76"/>
          <p:cNvSpPr>
            <a:spLocks noChangeAspect="1" noChangeArrowheads="1"/>
          </p:cNvSpPr>
          <p:nvPr/>
        </p:nvSpPr>
        <p:spPr bwMode="auto">
          <a:xfrm rot="3420000">
            <a:off x="6280943" y="3736976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pPr defTabSz="914400" eaLnBrk="0" hangingPunct="0"/>
            <a:r>
              <a:rPr lang="en-US" sz="1000" b="1">
                <a:solidFill>
                  <a:srgbClr val="006633"/>
                </a:solidFill>
              </a:rPr>
              <a:t> </a:t>
            </a:r>
            <a:endParaRPr lang="en-US" sz="2400">
              <a:latin typeface="B Franklin Gothic Demi" charset="0"/>
            </a:endParaRPr>
          </a:p>
        </p:txBody>
      </p:sp>
      <p:sp>
        <p:nvSpPr>
          <p:cNvPr id="78" name="Rectangle 77"/>
          <p:cNvSpPr>
            <a:spLocks noChangeAspect="1" noChangeArrowheads="1"/>
          </p:cNvSpPr>
          <p:nvPr/>
        </p:nvSpPr>
        <p:spPr bwMode="auto">
          <a:xfrm rot="3420000">
            <a:off x="6555581" y="4170363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pPr defTabSz="914400" eaLnBrk="0" hangingPunct="0"/>
            <a:r>
              <a:rPr lang="en-US" sz="1000" b="1">
                <a:solidFill>
                  <a:srgbClr val="006633"/>
                </a:solidFill>
              </a:rPr>
              <a:t> </a:t>
            </a:r>
            <a:endParaRPr lang="en-US" sz="2400">
              <a:latin typeface="B Franklin Gothic Demi" charset="0"/>
            </a:endParaRPr>
          </a:p>
        </p:txBody>
      </p:sp>
      <p:sp>
        <p:nvSpPr>
          <p:cNvPr id="79" name="Rectangle 78"/>
          <p:cNvSpPr>
            <a:spLocks noChangeAspect="1" noChangeArrowheads="1"/>
          </p:cNvSpPr>
          <p:nvPr/>
        </p:nvSpPr>
        <p:spPr bwMode="auto">
          <a:xfrm rot="3420000">
            <a:off x="6731793" y="4448176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pPr defTabSz="914400" eaLnBrk="0" hangingPunct="0"/>
            <a:r>
              <a:rPr lang="en-US" sz="1000" b="1">
                <a:solidFill>
                  <a:srgbClr val="006633"/>
                </a:solidFill>
              </a:rPr>
              <a:t> </a:t>
            </a:r>
            <a:endParaRPr lang="en-US" sz="2400">
              <a:latin typeface="B Franklin Gothic Demi" charset="0"/>
            </a:endParaRPr>
          </a:p>
        </p:txBody>
      </p:sp>
      <p:grpSp>
        <p:nvGrpSpPr>
          <p:cNvPr id="80" name="Group 79"/>
          <p:cNvGrpSpPr>
            <a:grpSpLocks/>
          </p:cNvGrpSpPr>
          <p:nvPr/>
        </p:nvGrpSpPr>
        <p:grpSpPr bwMode="auto">
          <a:xfrm>
            <a:off x="2920211" y="4914900"/>
            <a:ext cx="1741493" cy="876300"/>
            <a:chOff x="792" y="3168"/>
            <a:chExt cx="753" cy="768"/>
          </a:xfrm>
        </p:grpSpPr>
        <p:sp>
          <p:nvSpPr>
            <p:cNvPr id="94" name="Rectangle 93"/>
            <p:cNvSpPr>
              <a:spLocks noChangeAspect="1" noChangeArrowheads="1"/>
            </p:cNvSpPr>
            <p:nvPr/>
          </p:nvSpPr>
          <p:spPr bwMode="auto">
            <a:xfrm rot="2700000">
              <a:off x="1090" y="3584"/>
              <a:ext cx="597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9pPr>
            </a:lstStyle>
            <a:p>
              <a:pPr defTabSz="914400" eaLnBrk="0" hangingPunct="0"/>
              <a:r>
                <a:rPr lang="en-US" sz="1100" b="1">
                  <a:solidFill>
                    <a:srgbClr val="0000FF"/>
                  </a:solidFill>
                </a:rPr>
                <a:t>5” / ERGM</a:t>
              </a:r>
              <a:endParaRPr lang="en-US" sz="2000">
                <a:solidFill>
                  <a:srgbClr val="0000FF"/>
                </a:solidFill>
                <a:latin typeface="B Franklin Gothic Demi" charset="0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792" y="3168"/>
              <a:ext cx="744" cy="768"/>
            </a:xfrm>
            <a:custGeom>
              <a:avLst/>
              <a:gdLst/>
              <a:ahLst/>
              <a:cxnLst>
                <a:cxn ang="0">
                  <a:pos x="0" y="736"/>
                </a:cxn>
                <a:cxn ang="0">
                  <a:pos x="48" y="592"/>
                </a:cxn>
                <a:cxn ang="0">
                  <a:pos x="144" y="352"/>
                </a:cxn>
                <a:cxn ang="0">
                  <a:pos x="240" y="112"/>
                </a:cxn>
                <a:cxn ang="0">
                  <a:pos x="336" y="16"/>
                </a:cxn>
                <a:cxn ang="0">
                  <a:pos x="480" y="16"/>
                </a:cxn>
                <a:cxn ang="0">
                  <a:pos x="576" y="112"/>
                </a:cxn>
                <a:cxn ang="0">
                  <a:pos x="624" y="256"/>
                </a:cxn>
                <a:cxn ang="0">
                  <a:pos x="672" y="352"/>
                </a:cxn>
                <a:cxn ang="0">
                  <a:pos x="768" y="448"/>
                </a:cxn>
                <a:cxn ang="0">
                  <a:pos x="912" y="496"/>
                </a:cxn>
                <a:cxn ang="0">
                  <a:pos x="1104" y="544"/>
                </a:cxn>
                <a:cxn ang="0">
                  <a:pos x="1200" y="640"/>
                </a:cxn>
                <a:cxn ang="0">
                  <a:pos x="1248" y="736"/>
                </a:cxn>
              </a:cxnLst>
              <a:rect l="0" t="0" r="r" b="b"/>
              <a:pathLst>
                <a:path w="1248" h="736">
                  <a:moveTo>
                    <a:pt x="0" y="736"/>
                  </a:moveTo>
                  <a:cubicBezTo>
                    <a:pt x="12" y="696"/>
                    <a:pt x="24" y="656"/>
                    <a:pt x="48" y="592"/>
                  </a:cubicBezTo>
                  <a:cubicBezTo>
                    <a:pt x="72" y="528"/>
                    <a:pt x="112" y="432"/>
                    <a:pt x="144" y="352"/>
                  </a:cubicBezTo>
                  <a:cubicBezTo>
                    <a:pt x="176" y="272"/>
                    <a:pt x="208" y="168"/>
                    <a:pt x="240" y="112"/>
                  </a:cubicBezTo>
                  <a:cubicBezTo>
                    <a:pt x="272" y="56"/>
                    <a:pt x="296" y="32"/>
                    <a:pt x="336" y="16"/>
                  </a:cubicBezTo>
                  <a:cubicBezTo>
                    <a:pt x="376" y="0"/>
                    <a:pt x="440" y="0"/>
                    <a:pt x="480" y="16"/>
                  </a:cubicBezTo>
                  <a:cubicBezTo>
                    <a:pt x="520" y="32"/>
                    <a:pt x="552" y="72"/>
                    <a:pt x="576" y="112"/>
                  </a:cubicBezTo>
                  <a:cubicBezTo>
                    <a:pt x="600" y="152"/>
                    <a:pt x="608" y="216"/>
                    <a:pt x="624" y="256"/>
                  </a:cubicBezTo>
                  <a:cubicBezTo>
                    <a:pt x="640" y="296"/>
                    <a:pt x="648" y="320"/>
                    <a:pt x="672" y="352"/>
                  </a:cubicBezTo>
                  <a:cubicBezTo>
                    <a:pt x="696" y="384"/>
                    <a:pt x="728" y="424"/>
                    <a:pt x="768" y="448"/>
                  </a:cubicBezTo>
                  <a:cubicBezTo>
                    <a:pt x="808" y="472"/>
                    <a:pt x="856" y="480"/>
                    <a:pt x="912" y="496"/>
                  </a:cubicBezTo>
                  <a:cubicBezTo>
                    <a:pt x="968" y="512"/>
                    <a:pt x="1056" y="520"/>
                    <a:pt x="1104" y="544"/>
                  </a:cubicBezTo>
                  <a:cubicBezTo>
                    <a:pt x="1152" y="568"/>
                    <a:pt x="1176" y="608"/>
                    <a:pt x="1200" y="640"/>
                  </a:cubicBezTo>
                  <a:cubicBezTo>
                    <a:pt x="1224" y="672"/>
                    <a:pt x="1236" y="704"/>
                    <a:pt x="1248" y="736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6" name="Oval 95"/>
            <p:cNvSpPr>
              <a:spLocks noChangeArrowheads="1"/>
            </p:cNvSpPr>
            <p:nvPr/>
          </p:nvSpPr>
          <p:spPr bwMode="auto">
            <a:xfrm>
              <a:off x="1497" y="388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81" name="Group 80"/>
          <p:cNvGrpSpPr>
            <a:grpSpLocks/>
          </p:cNvGrpSpPr>
          <p:nvPr/>
        </p:nvGrpSpPr>
        <p:grpSpPr bwMode="auto">
          <a:xfrm>
            <a:off x="2894802" y="4691066"/>
            <a:ext cx="2828919" cy="1133476"/>
            <a:chOff x="776" y="2976"/>
            <a:chExt cx="1110" cy="1016"/>
          </a:xfrm>
        </p:grpSpPr>
        <p:sp>
          <p:nvSpPr>
            <p:cNvPr id="91" name="Rectangle 90"/>
            <p:cNvSpPr>
              <a:spLocks noChangeAspect="1" noChangeArrowheads="1"/>
            </p:cNvSpPr>
            <p:nvPr/>
          </p:nvSpPr>
          <p:spPr bwMode="auto">
            <a:xfrm rot="2857099">
              <a:off x="1107" y="3465"/>
              <a:ext cx="988" cy="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9pPr>
            </a:lstStyle>
            <a:p>
              <a:pPr defTabSz="914400" eaLnBrk="0" hangingPunct="0"/>
              <a:r>
                <a:rPr lang="en-US" sz="1100" b="1">
                  <a:solidFill>
                    <a:srgbClr val="800000"/>
                  </a:solidFill>
                </a:rPr>
                <a:t>155 mm / LRLAP</a:t>
              </a:r>
              <a:endParaRPr lang="en-US" sz="2000">
                <a:solidFill>
                  <a:srgbClr val="800000"/>
                </a:solidFill>
                <a:latin typeface="B Franklin Gothic Demi" charset="0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776" y="2976"/>
              <a:ext cx="1096" cy="960"/>
            </a:xfrm>
            <a:custGeom>
              <a:avLst/>
              <a:gdLst/>
              <a:ahLst/>
              <a:cxnLst>
                <a:cxn ang="0">
                  <a:pos x="0" y="736"/>
                </a:cxn>
                <a:cxn ang="0">
                  <a:pos x="48" y="592"/>
                </a:cxn>
                <a:cxn ang="0">
                  <a:pos x="144" y="352"/>
                </a:cxn>
                <a:cxn ang="0">
                  <a:pos x="240" y="112"/>
                </a:cxn>
                <a:cxn ang="0">
                  <a:pos x="336" y="16"/>
                </a:cxn>
                <a:cxn ang="0">
                  <a:pos x="480" y="16"/>
                </a:cxn>
                <a:cxn ang="0">
                  <a:pos x="576" y="112"/>
                </a:cxn>
                <a:cxn ang="0">
                  <a:pos x="624" y="256"/>
                </a:cxn>
                <a:cxn ang="0">
                  <a:pos x="672" y="352"/>
                </a:cxn>
                <a:cxn ang="0">
                  <a:pos x="768" y="448"/>
                </a:cxn>
                <a:cxn ang="0">
                  <a:pos x="912" y="496"/>
                </a:cxn>
                <a:cxn ang="0">
                  <a:pos x="1104" y="544"/>
                </a:cxn>
                <a:cxn ang="0">
                  <a:pos x="1200" y="640"/>
                </a:cxn>
                <a:cxn ang="0">
                  <a:pos x="1248" y="736"/>
                </a:cxn>
              </a:cxnLst>
              <a:rect l="0" t="0" r="r" b="b"/>
              <a:pathLst>
                <a:path w="1248" h="736">
                  <a:moveTo>
                    <a:pt x="0" y="736"/>
                  </a:moveTo>
                  <a:cubicBezTo>
                    <a:pt x="12" y="696"/>
                    <a:pt x="24" y="656"/>
                    <a:pt x="48" y="592"/>
                  </a:cubicBezTo>
                  <a:cubicBezTo>
                    <a:pt x="72" y="528"/>
                    <a:pt x="112" y="432"/>
                    <a:pt x="144" y="352"/>
                  </a:cubicBezTo>
                  <a:cubicBezTo>
                    <a:pt x="176" y="272"/>
                    <a:pt x="208" y="168"/>
                    <a:pt x="240" y="112"/>
                  </a:cubicBezTo>
                  <a:cubicBezTo>
                    <a:pt x="272" y="56"/>
                    <a:pt x="296" y="32"/>
                    <a:pt x="336" y="16"/>
                  </a:cubicBezTo>
                  <a:cubicBezTo>
                    <a:pt x="376" y="0"/>
                    <a:pt x="440" y="0"/>
                    <a:pt x="480" y="16"/>
                  </a:cubicBezTo>
                  <a:cubicBezTo>
                    <a:pt x="520" y="32"/>
                    <a:pt x="552" y="72"/>
                    <a:pt x="576" y="112"/>
                  </a:cubicBezTo>
                  <a:cubicBezTo>
                    <a:pt x="600" y="152"/>
                    <a:pt x="608" y="216"/>
                    <a:pt x="624" y="256"/>
                  </a:cubicBezTo>
                  <a:cubicBezTo>
                    <a:pt x="640" y="296"/>
                    <a:pt x="648" y="320"/>
                    <a:pt x="672" y="352"/>
                  </a:cubicBezTo>
                  <a:cubicBezTo>
                    <a:pt x="696" y="384"/>
                    <a:pt x="728" y="424"/>
                    <a:pt x="768" y="448"/>
                  </a:cubicBezTo>
                  <a:cubicBezTo>
                    <a:pt x="808" y="472"/>
                    <a:pt x="856" y="480"/>
                    <a:pt x="912" y="496"/>
                  </a:cubicBezTo>
                  <a:cubicBezTo>
                    <a:pt x="968" y="512"/>
                    <a:pt x="1056" y="520"/>
                    <a:pt x="1104" y="544"/>
                  </a:cubicBezTo>
                  <a:cubicBezTo>
                    <a:pt x="1152" y="568"/>
                    <a:pt x="1176" y="608"/>
                    <a:pt x="1200" y="640"/>
                  </a:cubicBezTo>
                  <a:cubicBezTo>
                    <a:pt x="1224" y="672"/>
                    <a:pt x="1236" y="704"/>
                    <a:pt x="1248" y="736"/>
                  </a:cubicBezTo>
                </a:path>
              </a:pathLst>
            </a:custGeom>
            <a:noFill/>
            <a:ln w="28575" cmpd="sng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1838" y="388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82" name="Line 184"/>
          <p:cNvSpPr>
            <a:spLocks noChangeShapeType="1"/>
          </p:cNvSpPr>
          <p:nvPr/>
        </p:nvSpPr>
        <p:spPr bwMode="auto">
          <a:xfrm>
            <a:off x="8635206" y="1117600"/>
            <a:ext cx="12700" cy="4648200"/>
          </a:xfrm>
          <a:prstGeom prst="line">
            <a:avLst/>
          </a:prstGeom>
          <a:noFill/>
          <a:ln w="31750" cap="rnd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3" name="Text Box 185"/>
          <p:cNvSpPr txBox="1">
            <a:spLocks noChangeArrowheads="1"/>
          </p:cNvSpPr>
          <p:nvPr/>
        </p:nvSpPr>
        <p:spPr bwMode="auto">
          <a:xfrm>
            <a:off x="8076406" y="1511300"/>
            <a:ext cx="1155700" cy="822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pPr algn="ctr" defTabSz="914400">
              <a:spcBef>
                <a:spcPct val="50000"/>
              </a:spcBef>
            </a:pPr>
            <a:r>
              <a:rPr lang="en-US" sz="1200" b="1" dirty="0">
                <a:solidFill>
                  <a:srgbClr val="FF0000"/>
                </a:solidFill>
              </a:rPr>
              <a:t>USMC Future Assault Range Requirement</a:t>
            </a:r>
          </a:p>
        </p:txBody>
      </p:sp>
      <p:grpSp>
        <p:nvGrpSpPr>
          <p:cNvPr id="84" name="Group 83"/>
          <p:cNvGrpSpPr>
            <a:grpSpLocks/>
          </p:cNvGrpSpPr>
          <p:nvPr/>
        </p:nvGrpSpPr>
        <p:grpSpPr bwMode="auto">
          <a:xfrm>
            <a:off x="2886870" y="1195389"/>
            <a:ext cx="6738938" cy="4608513"/>
            <a:chOff x="771" y="1033"/>
            <a:chExt cx="4245" cy="2903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4968" y="388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pitchFamily="64" charset="-128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87" name="Group 86"/>
            <p:cNvGrpSpPr>
              <a:grpSpLocks/>
            </p:cNvGrpSpPr>
            <p:nvPr/>
          </p:nvGrpSpPr>
          <p:grpSpPr bwMode="auto">
            <a:xfrm>
              <a:off x="771" y="1033"/>
              <a:ext cx="4221" cy="2890"/>
              <a:chOff x="771" y="1033"/>
              <a:chExt cx="4221" cy="2890"/>
            </a:xfrm>
          </p:grpSpPr>
          <p:sp>
            <p:nvSpPr>
              <p:cNvPr id="88" name="Freeform 87"/>
              <p:cNvSpPr>
                <a:spLocks noChangeAspect="1"/>
              </p:cNvSpPr>
              <p:nvPr/>
            </p:nvSpPr>
            <p:spPr bwMode="auto">
              <a:xfrm>
                <a:off x="771" y="1033"/>
                <a:ext cx="4221" cy="2890"/>
              </a:xfrm>
              <a:custGeom>
                <a:avLst/>
                <a:gdLst/>
                <a:ahLst/>
                <a:cxnLst>
                  <a:cxn ang="0">
                    <a:pos x="104" y="7232"/>
                  </a:cxn>
                  <a:cxn ang="0">
                    <a:pos x="245" y="6868"/>
                  </a:cxn>
                  <a:cxn ang="0">
                    <a:pos x="389" y="6507"/>
                  </a:cxn>
                  <a:cxn ang="0">
                    <a:pos x="537" y="6145"/>
                  </a:cxn>
                  <a:cxn ang="0">
                    <a:pos x="689" y="5787"/>
                  </a:cxn>
                  <a:cxn ang="0">
                    <a:pos x="846" y="5429"/>
                  </a:cxn>
                  <a:cxn ang="0">
                    <a:pos x="1005" y="5074"/>
                  </a:cxn>
                  <a:cxn ang="0">
                    <a:pos x="1171" y="4721"/>
                  </a:cxn>
                  <a:cxn ang="0">
                    <a:pos x="1340" y="4370"/>
                  </a:cxn>
                  <a:cxn ang="0">
                    <a:pos x="1516" y="4021"/>
                  </a:cxn>
                  <a:cxn ang="0">
                    <a:pos x="1699" y="3677"/>
                  </a:cxn>
                  <a:cxn ang="0">
                    <a:pos x="1887" y="3336"/>
                  </a:cxn>
                  <a:cxn ang="0">
                    <a:pos x="2082" y="2998"/>
                  </a:cxn>
                  <a:cxn ang="0">
                    <a:pos x="2286" y="2666"/>
                  </a:cxn>
                  <a:cxn ang="0">
                    <a:pos x="2499" y="2339"/>
                  </a:cxn>
                  <a:cxn ang="0">
                    <a:pos x="2722" y="2019"/>
                  </a:cxn>
                  <a:cxn ang="0">
                    <a:pos x="2956" y="1708"/>
                  </a:cxn>
                  <a:cxn ang="0">
                    <a:pos x="3204" y="1408"/>
                  </a:cxn>
                  <a:cxn ang="0">
                    <a:pos x="3467" y="1120"/>
                  </a:cxn>
                  <a:cxn ang="0">
                    <a:pos x="3747" y="848"/>
                  </a:cxn>
                  <a:cxn ang="0">
                    <a:pos x="4046" y="598"/>
                  </a:cxn>
                  <a:cxn ang="0">
                    <a:pos x="4367" y="378"/>
                  </a:cxn>
                  <a:cxn ang="0">
                    <a:pos x="4711" y="195"/>
                  </a:cxn>
                  <a:cxn ang="0">
                    <a:pos x="5079" y="65"/>
                  </a:cxn>
                  <a:cxn ang="0">
                    <a:pos x="5462" y="0"/>
                  </a:cxn>
                  <a:cxn ang="0">
                    <a:pos x="5850" y="37"/>
                  </a:cxn>
                  <a:cxn ang="0">
                    <a:pos x="6225" y="142"/>
                  </a:cxn>
                  <a:cxn ang="0">
                    <a:pos x="6580" y="304"/>
                  </a:cxn>
                  <a:cxn ang="0">
                    <a:pos x="6911" y="509"/>
                  </a:cxn>
                  <a:cxn ang="0">
                    <a:pos x="7218" y="749"/>
                  </a:cxn>
                  <a:cxn ang="0">
                    <a:pos x="7505" y="1013"/>
                  </a:cxn>
                  <a:cxn ang="0">
                    <a:pos x="7772" y="1297"/>
                  </a:cxn>
                  <a:cxn ang="0">
                    <a:pos x="8023" y="1594"/>
                  </a:cxn>
                  <a:cxn ang="0">
                    <a:pos x="8260" y="1905"/>
                  </a:cxn>
                  <a:cxn ang="0">
                    <a:pos x="8483" y="2224"/>
                  </a:cxn>
                  <a:cxn ang="0">
                    <a:pos x="8694" y="2551"/>
                  </a:cxn>
                  <a:cxn ang="0">
                    <a:pos x="8898" y="2885"/>
                  </a:cxn>
                  <a:cxn ang="0">
                    <a:pos x="9090" y="3223"/>
                  </a:cxn>
                  <a:cxn ang="0">
                    <a:pos x="9276" y="3566"/>
                  </a:cxn>
                  <a:cxn ang="0">
                    <a:pos x="9455" y="3912"/>
                  </a:cxn>
                  <a:cxn ang="0">
                    <a:pos x="9628" y="4262"/>
                  </a:cxn>
                  <a:cxn ang="0">
                    <a:pos x="9794" y="4614"/>
                  </a:cxn>
                  <a:cxn ang="0">
                    <a:pos x="9954" y="4970"/>
                  </a:cxn>
                  <a:cxn ang="0">
                    <a:pos x="10111" y="5327"/>
                  </a:cxn>
                  <a:cxn ang="0">
                    <a:pos x="10263" y="5686"/>
                  </a:cxn>
                  <a:cxn ang="0">
                    <a:pos x="10410" y="6047"/>
                  </a:cxn>
                  <a:cxn ang="0">
                    <a:pos x="10554" y="6410"/>
                  </a:cxn>
                  <a:cxn ang="0">
                    <a:pos x="10694" y="6772"/>
                  </a:cxn>
                  <a:cxn ang="0">
                    <a:pos x="10830" y="7138"/>
                  </a:cxn>
                  <a:cxn ang="0">
                    <a:pos x="10962" y="7505"/>
                  </a:cxn>
                </a:cxnLst>
                <a:rect l="0" t="0" r="r" b="b"/>
                <a:pathLst>
                  <a:path w="10962" h="7505">
                    <a:moveTo>
                      <a:pt x="0" y="7505"/>
                    </a:moveTo>
                    <a:lnTo>
                      <a:pt x="33" y="7413"/>
                    </a:lnTo>
                    <a:lnTo>
                      <a:pt x="69" y="7322"/>
                    </a:lnTo>
                    <a:lnTo>
                      <a:pt x="104" y="7232"/>
                    </a:lnTo>
                    <a:lnTo>
                      <a:pt x="138" y="7141"/>
                    </a:lnTo>
                    <a:lnTo>
                      <a:pt x="174" y="7049"/>
                    </a:lnTo>
                    <a:lnTo>
                      <a:pt x="209" y="6959"/>
                    </a:lnTo>
                    <a:lnTo>
                      <a:pt x="245" y="6868"/>
                    </a:lnTo>
                    <a:lnTo>
                      <a:pt x="281" y="6778"/>
                    </a:lnTo>
                    <a:lnTo>
                      <a:pt x="317" y="6686"/>
                    </a:lnTo>
                    <a:lnTo>
                      <a:pt x="353" y="6596"/>
                    </a:lnTo>
                    <a:lnTo>
                      <a:pt x="389" y="6507"/>
                    </a:lnTo>
                    <a:lnTo>
                      <a:pt x="426" y="6417"/>
                    </a:lnTo>
                    <a:lnTo>
                      <a:pt x="464" y="6325"/>
                    </a:lnTo>
                    <a:lnTo>
                      <a:pt x="500" y="6235"/>
                    </a:lnTo>
                    <a:lnTo>
                      <a:pt x="537" y="6145"/>
                    </a:lnTo>
                    <a:lnTo>
                      <a:pt x="575" y="6055"/>
                    </a:lnTo>
                    <a:lnTo>
                      <a:pt x="613" y="5965"/>
                    </a:lnTo>
                    <a:lnTo>
                      <a:pt x="651" y="5877"/>
                    </a:lnTo>
                    <a:lnTo>
                      <a:pt x="689" y="5787"/>
                    </a:lnTo>
                    <a:lnTo>
                      <a:pt x="728" y="5697"/>
                    </a:lnTo>
                    <a:lnTo>
                      <a:pt x="767" y="5608"/>
                    </a:lnTo>
                    <a:lnTo>
                      <a:pt x="806" y="5518"/>
                    </a:lnTo>
                    <a:lnTo>
                      <a:pt x="846" y="5429"/>
                    </a:lnTo>
                    <a:lnTo>
                      <a:pt x="885" y="5341"/>
                    </a:lnTo>
                    <a:lnTo>
                      <a:pt x="925" y="5251"/>
                    </a:lnTo>
                    <a:lnTo>
                      <a:pt x="965" y="5162"/>
                    </a:lnTo>
                    <a:lnTo>
                      <a:pt x="1005" y="5074"/>
                    </a:lnTo>
                    <a:lnTo>
                      <a:pt x="1047" y="4985"/>
                    </a:lnTo>
                    <a:lnTo>
                      <a:pt x="1088" y="4896"/>
                    </a:lnTo>
                    <a:lnTo>
                      <a:pt x="1128" y="4809"/>
                    </a:lnTo>
                    <a:lnTo>
                      <a:pt x="1171" y="4721"/>
                    </a:lnTo>
                    <a:lnTo>
                      <a:pt x="1213" y="4633"/>
                    </a:lnTo>
                    <a:lnTo>
                      <a:pt x="1256" y="4545"/>
                    </a:lnTo>
                    <a:lnTo>
                      <a:pt x="1297" y="4458"/>
                    </a:lnTo>
                    <a:lnTo>
                      <a:pt x="1340" y="4370"/>
                    </a:lnTo>
                    <a:lnTo>
                      <a:pt x="1385" y="4283"/>
                    </a:lnTo>
                    <a:lnTo>
                      <a:pt x="1428" y="4196"/>
                    </a:lnTo>
                    <a:lnTo>
                      <a:pt x="1472" y="4109"/>
                    </a:lnTo>
                    <a:lnTo>
                      <a:pt x="1516" y="4021"/>
                    </a:lnTo>
                    <a:lnTo>
                      <a:pt x="1562" y="3936"/>
                    </a:lnTo>
                    <a:lnTo>
                      <a:pt x="1606" y="3848"/>
                    </a:lnTo>
                    <a:lnTo>
                      <a:pt x="1652" y="3763"/>
                    </a:lnTo>
                    <a:lnTo>
                      <a:pt x="1699" y="3677"/>
                    </a:lnTo>
                    <a:lnTo>
                      <a:pt x="1745" y="3591"/>
                    </a:lnTo>
                    <a:lnTo>
                      <a:pt x="1792" y="3506"/>
                    </a:lnTo>
                    <a:lnTo>
                      <a:pt x="1839" y="3421"/>
                    </a:lnTo>
                    <a:lnTo>
                      <a:pt x="1887" y="3336"/>
                    </a:lnTo>
                    <a:lnTo>
                      <a:pt x="1934" y="3252"/>
                    </a:lnTo>
                    <a:lnTo>
                      <a:pt x="1984" y="3167"/>
                    </a:lnTo>
                    <a:lnTo>
                      <a:pt x="2033" y="3083"/>
                    </a:lnTo>
                    <a:lnTo>
                      <a:pt x="2082" y="2998"/>
                    </a:lnTo>
                    <a:lnTo>
                      <a:pt x="2132" y="2915"/>
                    </a:lnTo>
                    <a:lnTo>
                      <a:pt x="2184" y="2832"/>
                    </a:lnTo>
                    <a:lnTo>
                      <a:pt x="2235" y="2749"/>
                    </a:lnTo>
                    <a:lnTo>
                      <a:pt x="2286" y="2666"/>
                    </a:lnTo>
                    <a:lnTo>
                      <a:pt x="2339" y="2584"/>
                    </a:lnTo>
                    <a:lnTo>
                      <a:pt x="2391" y="2503"/>
                    </a:lnTo>
                    <a:lnTo>
                      <a:pt x="2445" y="2421"/>
                    </a:lnTo>
                    <a:lnTo>
                      <a:pt x="2499" y="2339"/>
                    </a:lnTo>
                    <a:lnTo>
                      <a:pt x="2553" y="2259"/>
                    </a:lnTo>
                    <a:lnTo>
                      <a:pt x="2609" y="2179"/>
                    </a:lnTo>
                    <a:lnTo>
                      <a:pt x="2665" y="2098"/>
                    </a:lnTo>
                    <a:lnTo>
                      <a:pt x="2722" y="2019"/>
                    </a:lnTo>
                    <a:lnTo>
                      <a:pt x="2779" y="1941"/>
                    </a:lnTo>
                    <a:lnTo>
                      <a:pt x="2837" y="1863"/>
                    </a:lnTo>
                    <a:lnTo>
                      <a:pt x="2897" y="1786"/>
                    </a:lnTo>
                    <a:lnTo>
                      <a:pt x="2956" y="1708"/>
                    </a:lnTo>
                    <a:lnTo>
                      <a:pt x="3017" y="1632"/>
                    </a:lnTo>
                    <a:lnTo>
                      <a:pt x="3078" y="1557"/>
                    </a:lnTo>
                    <a:lnTo>
                      <a:pt x="3140" y="1481"/>
                    </a:lnTo>
                    <a:lnTo>
                      <a:pt x="3204" y="1408"/>
                    </a:lnTo>
                    <a:lnTo>
                      <a:pt x="3268" y="1334"/>
                    </a:lnTo>
                    <a:lnTo>
                      <a:pt x="3333" y="1261"/>
                    </a:lnTo>
                    <a:lnTo>
                      <a:pt x="3399" y="1190"/>
                    </a:lnTo>
                    <a:lnTo>
                      <a:pt x="3467" y="1120"/>
                    </a:lnTo>
                    <a:lnTo>
                      <a:pt x="3535" y="1049"/>
                    </a:lnTo>
                    <a:lnTo>
                      <a:pt x="3604" y="981"/>
                    </a:lnTo>
                    <a:lnTo>
                      <a:pt x="3675" y="913"/>
                    </a:lnTo>
                    <a:lnTo>
                      <a:pt x="3747" y="848"/>
                    </a:lnTo>
                    <a:lnTo>
                      <a:pt x="3819" y="783"/>
                    </a:lnTo>
                    <a:lnTo>
                      <a:pt x="3894" y="719"/>
                    </a:lnTo>
                    <a:lnTo>
                      <a:pt x="3968" y="659"/>
                    </a:lnTo>
                    <a:lnTo>
                      <a:pt x="4046" y="598"/>
                    </a:lnTo>
                    <a:lnTo>
                      <a:pt x="4124" y="539"/>
                    </a:lnTo>
                    <a:lnTo>
                      <a:pt x="4204" y="483"/>
                    </a:lnTo>
                    <a:lnTo>
                      <a:pt x="4284" y="429"/>
                    </a:lnTo>
                    <a:lnTo>
                      <a:pt x="4367" y="378"/>
                    </a:lnTo>
                    <a:lnTo>
                      <a:pt x="4450" y="328"/>
                    </a:lnTo>
                    <a:lnTo>
                      <a:pt x="4536" y="281"/>
                    </a:lnTo>
                    <a:lnTo>
                      <a:pt x="4623" y="236"/>
                    </a:lnTo>
                    <a:lnTo>
                      <a:pt x="4711" y="195"/>
                    </a:lnTo>
                    <a:lnTo>
                      <a:pt x="4801" y="157"/>
                    </a:lnTo>
                    <a:lnTo>
                      <a:pt x="4892" y="123"/>
                    </a:lnTo>
                    <a:lnTo>
                      <a:pt x="4985" y="92"/>
                    </a:lnTo>
                    <a:lnTo>
                      <a:pt x="5079" y="65"/>
                    </a:lnTo>
                    <a:lnTo>
                      <a:pt x="5173" y="42"/>
                    </a:lnTo>
                    <a:lnTo>
                      <a:pt x="5269" y="23"/>
                    </a:lnTo>
                    <a:lnTo>
                      <a:pt x="5366" y="9"/>
                    </a:lnTo>
                    <a:lnTo>
                      <a:pt x="5462" y="0"/>
                    </a:lnTo>
                    <a:lnTo>
                      <a:pt x="5559" y="2"/>
                    </a:lnTo>
                    <a:lnTo>
                      <a:pt x="5656" y="11"/>
                    </a:lnTo>
                    <a:lnTo>
                      <a:pt x="5753" y="22"/>
                    </a:lnTo>
                    <a:lnTo>
                      <a:pt x="5850" y="37"/>
                    </a:lnTo>
                    <a:lnTo>
                      <a:pt x="5946" y="58"/>
                    </a:lnTo>
                    <a:lnTo>
                      <a:pt x="6040" y="83"/>
                    </a:lnTo>
                    <a:lnTo>
                      <a:pt x="6133" y="110"/>
                    </a:lnTo>
                    <a:lnTo>
                      <a:pt x="6225" y="142"/>
                    </a:lnTo>
                    <a:lnTo>
                      <a:pt x="6315" y="178"/>
                    </a:lnTo>
                    <a:lnTo>
                      <a:pt x="6405" y="217"/>
                    </a:lnTo>
                    <a:lnTo>
                      <a:pt x="6493" y="258"/>
                    </a:lnTo>
                    <a:lnTo>
                      <a:pt x="6580" y="304"/>
                    </a:lnTo>
                    <a:lnTo>
                      <a:pt x="6664" y="351"/>
                    </a:lnTo>
                    <a:lnTo>
                      <a:pt x="6747" y="402"/>
                    </a:lnTo>
                    <a:lnTo>
                      <a:pt x="6829" y="455"/>
                    </a:lnTo>
                    <a:lnTo>
                      <a:pt x="6911" y="509"/>
                    </a:lnTo>
                    <a:lnTo>
                      <a:pt x="6990" y="566"/>
                    </a:lnTo>
                    <a:lnTo>
                      <a:pt x="7067" y="625"/>
                    </a:lnTo>
                    <a:lnTo>
                      <a:pt x="7144" y="686"/>
                    </a:lnTo>
                    <a:lnTo>
                      <a:pt x="7218" y="749"/>
                    </a:lnTo>
                    <a:lnTo>
                      <a:pt x="7292" y="812"/>
                    </a:lnTo>
                    <a:lnTo>
                      <a:pt x="7364" y="879"/>
                    </a:lnTo>
                    <a:lnTo>
                      <a:pt x="7434" y="945"/>
                    </a:lnTo>
                    <a:lnTo>
                      <a:pt x="7505" y="1013"/>
                    </a:lnTo>
                    <a:lnTo>
                      <a:pt x="7573" y="1082"/>
                    </a:lnTo>
                    <a:lnTo>
                      <a:pt x="7641" y="1153"/>
                    </a:lnTo>
                    <a:lnTo>
                      <a:pt x="7707" y="1225"/>
                    </a:lnTo>
                    <a:lnTo>
                      <a:pt x="7772" y="1297"/>
                    </a:lnTo>
                    <a:lnTo>
                      <a:pt x="7836" y="1370"/>
                    </a:lnTo>
                    <a:lnTo>
                      <a:pt x="7900" y="1444"/>
                    </a:lnTo>
                    <a:lnTo>
                      <a:pt x="7962" y="1520"/>
                    </a:lnTo>
                    <a:lnTo>
                      <a:pt x="8023" y="1594"/>
                    </a:lnTo>
                    <a:lnTo>
                      <a:pt x="8084" y="1672"/>
                    </a:lnTo>
                    <a:lnTo>
                      <a:pt x="8142" y="1748"/>
                    </a:lnTo>
                    <a:lnTo>
                      <a:pt x="8201" y="1827"/>
                    </a:lnTo>
                    <a:lnTo>
                      <a:pt x="8260" y="1905"/>
                    </a:lnTo>
                    <a:lnTo>
                      <a:pt x="8316" y="1983"/>
                    </a:lnTo>
                    <a:lnTo>
                      <a:pt x="8372" y="2064"/>
                    </a:lnTo>
                    <a:lnTo>
                      <a:pt x="8427" y="2144"/>
                    </a:lnTo>
                    <a:lnTo>
                      <a:pt x="8483" y="2224"/>
                    </a:lnTo>
                    <a:lnTo>
                      <a:pt x="8537" y="2306"/>
                    </a:lnTo>
                    <a:lnTo>
                      <a:pt x="8591" y="2386"/>
                    </a:lnTo>
                    <a:lnTo>
                      <a:pt x="8643" y="2469"/>
                    </a:lnTo>
                    <a:lnTo>
                      <a:pt x="8694" y="2551"/>
                    </a:lnTo>
                    <a:lnTo>
                      <a:pt x="8747" y="2634"/>
                    </a:lnTo>
                    <a:lnTo>
                      <a:pt x="8797" y="2717"/>
                    </a:lnTo>
                    <a:lnTo>
                      <a:pt x="8848" y="2800"/>
                    </a:lnTo>
                    <a:lnTo>
                      <a:pt x="8898" y="2885"/>
                    </a:lnTo>
                    <a:lnTo>
                      <a:pt x="8946" y="2969"/>
                    </a:lnTo>
                    <a:lnTo>
                      <a:pt x="8995" y="3054"/>
                    </a:lnTo>
                    <a:lnTo>
                      <a:pt x="9043" y="3138"/>
                    </a:lnTo>
                    <a:lnTo>
                      <a:pt x="9090" y="3223"/>
                    </a:lnTo>
                    <a:lnTo>
                      <a:pt x="9137" y="3308"/>
                    </a:lnTo>
                    <a:lnTo>
                      <a:pt x="9185" y="3394"/>
                    </a:lnTo>
                    <a:lnTo>
                      <a:pt x="9230" y="3480"/>
                    </a:lnTo>
                    <a:lnTo>
                      <a:pt x="9276" y="3566"/>
                    </a:lnTo>
                    <a:lnTo>
                      <a:pt x="9322" y="3652"/>
                    </a:lnTo>
                    <a:lnTo>
                      <a:pt x="9366" y="3739"/>
                    </a:lnTo>
                    <a:lnTo>
                      <a:pt x="9412" y="3825"/>
                    </a:lnTo>
                    <a:lnTo>
                      <a:pt x="9455" y="3912"/>
                    </a:lnTo>
                    <a:lnTo>
                      <a:pt x="9499" y="3999"/>
                    </a:lnTo>
                    <a:lnTo>
                      <a:pt x="9542" y="4086"/>
                    </a:lnTo>
                    <a:lnTo>
                      <a:pt x="9585" y="4174"/>
                    </a:lnTo>
                    <a:lnTo>
                      <a:pt x="9628" y="4262"/>
                    </a:lnTo>
                    <a:lnTo>
                      <a:pt x="9669" y="4350"/>
                    </a:lnTo>
                    <a:lnTo>
                      <a:pt x="9711" y="4438"/>
                    </a:lnTo>
                    <a:lnTo>
                      <a:pt x="9752" y="4527"/>
                    </a:lnTo>
                    <a:lnTo>
                      <a:pt x="9794" y="4614"/>
                    </a:lnTo>
                    <a:lnTo>
                      <a:pt x="9834" y="4703"/>
                    </a:lnTo>
                    <a:lnTo>
                      <a:pt x="9876" y="4791"/>
                    </a:lnTo>
                    <a:lnTo>
                      <a:pt x="9916" y="4881"/>
                    </a:lnTo>
                    <a:lnTo>
                      <a:pt x="9954" y="4970"/>
                    </a:lnTo>
                    <a:lnTo>
                      <a:pt x="9995" y="5058"/>
                    </a:lnTo>
                    <a:lnTo>
                      <a:pt x="10033" y="5148"/>
                    </a:lnTo>
                    <a:lnTo>
                      <a:pt x="10072" y="5237"/>
                    </a:lnTo>
                    <a:lnTo>
                      <a:pt x="10111" y="5327"/>
                    </a:lnTo>
                    <a:lnTo>
                      <a:pt x="10150" y="5417"/>
                    </a:lnTo>
                    <a:lnTo>
                      <a:pt x="10187" y="5506"/>
                    </a:lnTo>
                    <a:lnTo>
                      <a:pt x="10226" y="5596"/>
                    </a:lnTo>
                    <a:lnTo>
                      <a:pt x="10263" y="5686"/>
                    </a:lnTo>
                    <a:lnTo>
                      <a:pt x="10301" y="5776"/>
                    </a:lnTo>
                    <a:lnTo>
                      <a:pt x="10337" y="5865"/>
                    </a:lnTo>
                    <a:lnTo>
                      <a:pt x="10374" y="5957"/>
                    </a:lnTo>
                    <a:lnTo>
                      <a:pt x="10410" y="6047"/>
                    </a:lnTo>
                    <a:lnTo>
                      <a:pt x="10446" y="6137"/>
                    </a:lnTo>
                    <a:lnTo>
                      <a:pt x="10482" y="6228"/>
                    </a:lnTo>
                    <a:lnTo>
                      <a:pt x="10518" y="6318"/>
                    </a:lnTo>
                    <a:lnTo>
                      <a:pt x="10554" y="6410"/>
                    </a:lnTo>
                    <a:lnTo>
                      <a:pt x="10589" y="6500"/>
                    </a:lnTo>
                    <a:lnTo>
                      <a:pt x="10625" y="6591"/>
                    </a:lnTo>
                    <a:lnTo>
                      <a:pt x="10659" y="6682"/>
                    </a:lnTo>
                    <a:lnTo>
                      <a:pt x="10694" y="6772"/>
                    </a:lnTo>
                    <a:lnTo>
                      <a:pt x="10728" y="6864"/>
                    </a:lnTo>
                    <a:lnTo>
                      <a:pt x="10762" y="6955"/>
                    </a:lnTo>
                    <a:lnTo>
                      <a:pt x="10796" y="7046"/>
                    </a:lnTo>
                    <a:lnTo>
                      <a:pt x="10830" y="7138"/>
                    </a:lnTo>
                    <a:lnTo>
                      <a:pt x="10864" y="7229"/>
                    </a:lnTo>
                    <a:lnTo>
                      <a:pt x="10897" y="7322"/>
                    </a:lnTo>
                    <a:lnTo>
                      <a:pt x="10929" y="7413"/>
                    </a:lnTo>
                    <a:lnTo>
                      <a:pt x="10962" y="7505"/>
                    </a:lnTo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pitchFamily="64" charset="-128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pitchFamily="64" charset="-128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pitchFamily="64" charset="-128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pitchFamily="64" charset="-128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pitchFamily="6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pitchFamily="6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pitchFamily="6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pitchFamily="6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pitchFamily="64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9" name="Text Box 190"/>
              <p:cNvSpPr txBox="1">
                <a:spLocks noChangeArrowheads="1"/>
              </p:cNvSpPr>
              <p:nvPr/>
            </p:nvSpPr>
            <p:spPr bwMode="auto">
              <a:xfrm rot="-3630698">
                <a:off x="1123" y="1982"/>
                <a:ext cx="757" cy="198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pitchFamily="64" charset="-128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pitchFamily="64" charset="-128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pitchFamily="64" charset="-128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pitchFamily="64" charset="-128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pitchFamily="6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pitchFamily="6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pitchFamily="6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pitchFamily="6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pitchFamily="64" charset="-128"/>
                    <a:cs typeface="+mn-cs"/>
                  </a:defRPr>
                </a:lvl9pPr>
              </a:lstStyle>
              <a:p>
                <a:pPr defTabSz="914400"/>
                <a:r>
                  <a:rPr lang="en-US" sz="1400" b="1" dirty="0">
                    <a:solidFill>
                      <a:srgbClr val="006600"/>
                    </a:solidFill>
                    <a:latin typeface="Arial Narrow" pitchFamily="34" charset="0"/>
                  </a:rPr>
                  <a:t>EML Projectile</a:t>
                </a:r>
              </a:p>
            </p:txBody>
          </p:sp>
          <p:sp>
            <p:nvSpPr>
              <p:cNvPr id="90" name="Rectangle 89"/>
              <p:cNvSpPr>
                <a:spLocks noChangeArrowheads="1"/>
              </p:cNvSpPr>
              <p:nvPr/>
            </p:nvSpPr>
            <p:spPr bwMode="auto">
              <a:xfrm rot="-3544810">
                <a:off x="1259" y="2105"/>
                <a:ext cx="796" cy="170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pitchFamily="64" charset="-128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pitchFamily="64" charset="-128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pitchFamily="64" charset="-128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pitchFamily="64" charset="-128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pitchFamily="6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pitchFamily="6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pitchFamily="6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pitchFamily="6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pitchFamily="64" charset="-128"/>
                    <a:cs typeface="+mn-cs"/>
                  </a:defRPr>
                </a:lvl9pPr>
              </a:lstStyle>
              <a:p>
                <a:pPr defTabSz="914400"/>
                <a:r>
                  <a:rPr lang="en-US" sz="1100" b="1" dirty="0">
                    <a:solidFill>
                      <a:srgbClr val="006600"/>
                    </a:solidFill>
                  </a:rPr>
                  <a:t>V</a:t>
                </a:r>
                <a:r>
                  <a:rPr lang="en-US" sz="1100" b="1" baseline="-25000" dirty="0">
                    <a:solidFill>
                      <a:srgbClr val="006600"/>
                    </a:solidFill>
                  </a:rPr>
                  <a:t>MUZ</a:t>
                </a:r>
                <a:r>
                  <a:rPr lang="en-US" sz="1100" b="1" dirty="0">
                    <a:solidFill>
                      <a:srgbClr val="006600"/>
                    </a:solidFill>
                  </a:rPr>
                  <a:t> = 2,500 m/s</a:t>
                </a:r>
              </a:p>
            </p:txBody>
          </p:sp>
        </p:grpSp>
      </p:grpSp>
      <p:sp>
        <p:nvSpPr>
          <p:cNvPr id="85" name="Rectangle 84"/>
          <p:cNvSpPr>
            <a:spLocks noChangeArrowheads="1"/>
          </p:cNvSpPr>
          <p:nvPr/>
        </p:nvSpPr>
        <p:spPr bwMode="auto">
          <a:xfrm rot="4179115">
            <a:off x="8846343" y="4943476"/>
            <a:ext cx="12795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64" charset="-128"/>
                <a:cs typeface="+mn-cs"/>
              </a:defRPr>
            </a:lvl9pPr>
          </a:lstStyle>
          <a:p>
            <a:pPr defTabSz="914400"/>
            <a:r>
              <a:rPr lang="en-US" sz="1100" b="1" dirty="0" err="1">
                <a:solidFill>
                  <a:srgbClr val="006600"/>
                </a:solidFill>
              </a:rPr>
              <a:t>V</a:t>
            </a:r>
            <a:r>
              <a:rPr lang="en-US" sz="1100" b="1" baseline="-25000" dirty="0" err="1">
                <a:solidFill>
                  <a:srgbClr val="006600"/>
                </a:solidFill>
              </a:rPr>
              <a:t>Term</a:t>
            </a:r>
            <a:r>
              <a:rPr lang="en-US" sz="1100" b="1" dirty="0">
                <a:solidFill>
                  <a:srgbClr val="006600"/>
                </a:solidFill>
              </a:rPr>
              <a:t> = 1,500 m/s</a:t>
            </a:r>
          </a:p>
        </p:txBody>
      </p:sp>
      <p:sp>
        <p:nvSpPr>
          <p:cNvPr id="146" name="Rectangle 2"/>
          <p:cNvSpPr txBox="1">
            <a:spLocks/>
          </p:cNvSpPr>
          <p:nvPr/>
        </p:nvSpPr>
        <p:spPr>
          <a:xfrm>
            <a:off x="1237571" y="0"/>
            <a:ext cx="9947264" cy="65609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 w="3175" cmpd="sng"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erlin Sans FB Demi" pitchFamily="34" charset="0"/>
                <a:ea typeface="ＭＳ Ｐゴシック" pitchFamily="64" charset="-128"/>
                <a:cs typeface="+mj-cs"/>
              </a:rPr>
              <a:t>Electromagnetic </a:t>
            </a:r>
            <a:r>
              <a:rPr kumimoji="0" lang="en-US" sz="2400" b="1" i="0" u="none" strike="noStrike" kern="1200" cap="none" spc="0" normalizeH="0" baseline="0" noProof="0" dirty="0" err="1" smtClean="0">
                <a:ln w="3175" cmpd="sng"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erlin Sans FB Demi" pitchFamily="34" charset="0"/>
                <a:ea typeface="ＭＳ Ｐゴシック" pitchFamily="64" charset="-128"/>
                <a:cs typeface="+mj-cs"/>
              </a:rPr>
              <a:t>Railguns</a:t>
            </a:r>
            <a:r>
              <a:rPr kumimoji="0" lang="en-US" sz="2400" b="1" i="0" u="none" strike="noStrike" kern="1200" cap="none" spc="0" normalizeH="0" baseline="0" noProof="0" dirty="0" smtClean="0">
                <a:ln w="3175" cmpd="sng"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erlin Sans FB Demi" pitchFamily="34" charset="0"/>
                <a:ea typeface="ＭＳ Ｐゴシック" pitchFamily="64" charset="-128"/>
                <a:cs typeface="+mj-cs"/>
              </a:rPr>
              <a:t> also Provide Unprecedented Gun Ranges</a:t>
            </a:r>
            <a:endParaRPr kumimoji="0" lang="en-US" sz="1000" b="1" i="0" u="none" strike="noStrike" kern="1200" cap="none" spc="0" normalizeH="0" baseline="0" noProof="0" dirty="0" smtClean="0">
              <a:ln w="3175" cmpd="sng">
                <a:noFill/>
              </a:ln>
              <a:solidFill>
                <a:srgbClr val="7030A0"/>
              </a:solidFill>
              <a:effectLst/>
              <a:uLnTx/>
              <a:uFillTx/>
              <a:latin typeface="Berlin Sans FB Demi" pitchFamily="34" charset="0"/>
              <a:ea typeface="ＭＳ Ｐゴシック" pitchFamily="64" charset="-128"/>
              <a:cs typeface="+mj-cs"/>
            </a:endParaRPr>
          </a:p>
        </p:txBody>
      </p:sp>
      <p:grpSp>
        <p:nvGrpSpPr>
          <p:cNvPr id="147" name="Group 132"/>
          <p:cNvGrpSpPr>
            <a:grpSpLocks/>
          </p:cNvGrpSpPr>
          <p:nvPr/>
        </p:nvGrpSpPr>
        <p:grpSpPr bwMode="auto">
          <a:xfrm>
            <a:off x="4810539" y="5950227"/>
            <a:ext cx="2080591" cy="201009"/>
            <a:chOff x="2304" y="720"/>
            <a:chExt cx="1114" cy="79"/>
          </a:xfrm>
        </p:grpSpPr>
        <p:sp>
          <p:nvSpPr>
            <p:cNvPr id="148" name="Rectangle 133"/>
            <p:cNvSpPr>
              <a:spLocks noChangeAspect="1" noChangeArrowheads="1"/>
            </p:cNvSpPr>
            <p:nvPr/>
          </p:nvSpPr>
          <p:spPr bwMode="auto">
            <a:xfrm>
              <a:off x="2304" y="720"/>
              <a:ext cx="64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eaLnBrk="0" hangingPunct="0"/>
              <a:r>
                <a:rPr lang="en-US" sz="1300" b="1" dirty="0">
                  <a:solidFill>
                    <a:srgbClr val="FF0000"/>
                  </a:solidFill>
                  <a:latin typeface="Berlin Sans FB Demi" pitchFamily="34" charset="0"/>
                </a:rPr>
                <a:t>G</a:t>
              </a:r>
              <a:endParaRPr lang="en-US" sz="2400" dirty="0">
                <a:solidFill>
                  <a:srgbClr val="FF0000"/>
                </a:solidFill>
                <a:latin typeface="Berlin Sans FB Demi" pitchFamily="34" charset="0"/>
              </a:endParaRPr>
            </a:p>
          </p:txBody>
        </p:sp>
        <p:sp>
          <p:nvSpPr>
            <p:cNvPr id="149" name="Rectangle 134"/>
            <p:cNvSpPr>
              <a:spLocks noChangeAspect="1" noChangeArrowheads="1"/>
            </p:cNvSpPr>
            <p:nvPr/>
          </p:nvSpPr>
          <p:spPr bwMode="auto">
            <a:xfrm>
              <a:off x="2396" y="720"/>
              <a:ext cx="34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eaLnBrk="0" hangingPunct="0"/>
              <a:r>
                <a:rPr lang="en-US" sz="1300" b="1">
                  <a:solidFill>
                    <a:srgbClr val="FF0000"/>
                  </a:solidFill>
                  <a:latin typeface="Berlin Sans FB Demi" pitchFamily="34" charset="0"/>
                </a:rPr>
                <a:t>r</a:t>
              </a:r>
              <a:endParaRPr lang="en-US" sz="2400">
                <a:solidFill>
                  <a:srgbClr val="FF0000"/>
                </a:solidFill>
                <a:latin typeface="Berlin Sans FB Demi" pitchFamily="34" charset="0"/>
              </a:endParaRPr>
            </a:p>
          </p:txBody>
        </p:sp>
        <p:sp>
          <p:nvSpPr>
            <p:cNvPr id="150" name="Rectangle 135"/>
            <p:cNvSpPr>
              <a:spLocks noChangeAspect="1" noChangeArrowheads="1"/>
            </p:cNvSpPr>
            <p:nvPr/>
          </p:nvSpPr>
          <p:spPr bwMode="auto">
            <a:xfrm>
              <a:off x="2442" y="720"/>
              <a:ext cx="4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eaLnBrk="0" hangingPunct="0"/>
              <a:r>
                <a:rPr lang="en-US" sz="1300" b="1">
                  <a:solidFill>
                    <a:srgbClr val="FF0000"/>
                  </a:solidFill>
                  <a:latin typeface="Berlin Sans FB Demi" pitchFamily="34" charset="0"/>
                </a:rPr>
                <a:t>o</a:t>
              </a:r>
              <a:endParaRPr lang="en-US" sz="2400">
                <a:solidFill>
                  <a:srgbClr val="FF0000"/>
                </a:solidFill>
                <a:latin typeface="Berlin Sans FB Demi" pitchFamily="34" charset="0"/>
              </a:endParaRPr>
            </a:p>
          </p:txBody>
        </p:sp>
        <p:sp>
          <p:nvSpPr>
            <p:cNvPr id="151" name="Rectangle 136"/>
            <p:cNvSpPr>
              <a:spLocks noChangeAspect="1" noChangeArrowheads="1"/>
            </p:cNvSpPr>
            <p:nvPr/>
          </p:nvSpPr>
          <p:spPr bwMode="auto">
            <a:xfrm>
              <a:off x="2514" y="720"/>
              <a:ext cx="52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eaLnBrk="0" hangingPunct="0"/>
              <a:r>
                <a:rPr lang="en-US" sz="1300" b="1">
                  <a:solidFill>
                    <a:srgbClr val="FF0000"/>
                  </a:solidFill>
                  <a:latin typeface="Berlin Sans FB Demi" pitchFamily="34" charset="0"/>
                </a:rPr>
                <a:t>u</a:t>
              </a:r>
              <a:endParaRPr lang="en-US" sz="2400">
                <a:solidFill>
                  <a:srgbClr val="FF0000"/>
                </a:solidFill>
                <a:latin typeface="Berlin Sans FB Demi" pitchFamily="34" charset="0"/>
              </a:endParaRPr>
            </a:p>
          </p:txBody>
        </p:sp>
        <p:sp>
          <p:nvSpPr>
            <p:cNvPr id="152" name="Rectangle 137"/>
            <p:cNvSpPr>
              <a:spLocks noChangeAspect="1" noChangeArrowheads="1"/>
            </p:cNvSpPr>
            <p:nvPr/>
          </p:nvSpPr>
          <p:spPr bwMode="auto">
            <a:xfrm>
              <a:off x="2587" y="720"/>
              <a:ext cx="51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eaLnBrk="0" hangingPunct="0"/>
              <a:r>
                <a:rPr lang="en-US" sz="1300" b="1">
                  <a:solidFill>
                    <a:srgbClr val="FF0000"/>
                  </a:solidFill>
                  <a:latin typeface="Berlin Sans FB Demi" pitchFamily="34" charset="0"/>
                </a:rPr>
                <a:t>n</a:t>
              </a:r>
              <a:endParaRPr lang="en-US" sz="2400">
                <a:solidFill>
                  <a:srgbClr val="FF0000"/>
                </a:solidFill>
                <a:latin typeface="Berlin Sans FB Demi" pitchFamily="34" charset="0"/>
              </a:endParaRPr>
            </a:p>
          </p:txBody>
        </p:sp>
        <p:sp>
          <p:nvSpPr>
            <p:cNvPr id="153" name="Rectangle 138"/>
            <p:cNvSpPr>
              <a:spLocks noChangeAspect="1" noChangeArrowheads="1"/>
            </p:cNvSpPr>
            <p:nvPr/>
          </p:nvSpPr>
          <p:spPr bwMode="auto">
            <a:xfrm>
              <a:off x="2659" y="720"/>
              <a:ext cx="52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eaLnBrk="0" hangingPunct="0"/>
              <a:r>
                <a:rPr lang="en-US" sz="1300" b="1">
                  <a:solidFill>
                    <a:srgbClr val="FF0000"/>
                  </a:solidFill>
                  <a:latin typeface="Berlin Sans FB Demi" pitchFamily="34" charset="0"/>
                </a:rPr>
                <a:t>d</a:t>
              </a:r>
              <a:endParaRPr lang="en-US" sz="2400">
                <a:solidFill>
                  <a:srgbClr val="FF0000"/>
                </a:solidFill>
                <a:latin typeface="Berlin Sans FB Demi" pitchFamily="34" charset="0"/>
              </a:endParaRPr>
            </a:p>
          </p:txBody>
        </p:sp>
        <p:sp>
          <p:nvSpPr>
            <p:cNvPr id="154" name="Rectangle 139"/>
            <p:cNvSpPr>
              <a:spLocks noChangeAspect="1" noChangeArrowheads="1"/>
            </p:cNvSpPr>
            <p:nvPr/>
          </p:nvSpPr>
          <p:spPr bwMode="auto">
            <a:xfrm>
              <a:off x="2732" y="720"/>
              <a:ext cx="22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eaLnBrk="0" hangingPunct="0"/>
              <a:r>
                <a:rPr lang="en-US" sz="1300" b="1">
                  <a:solidFill>
                    <a:srgbClr val="FF0000"/>
                  </a:solidFill>
                  <a:latin typeface="Berlin Sans FB Demi" pitchFamily="34" charset="0"/>
                </a:rPr>
                <a:t> </a:t>
              </a:r>
              <a:endParaRPr lang="en-US" sz="2400">
                <a:solidFill>
                  <a:srgbClr val="FF0000"/>
                </a:solidFill>
                <a:latin typeface="Berlin Sans FB Demi" pitchFamily="34" charset="0"/>
              </a:endParaRPr>
            </a:p>
          </p:txBody>
        </p:sp>
        <p:sp>
          <p:nvSpPr>
            <p:cNvPr id="155" name="Rectangle 140"/>
            <p:cNvSpPr>
              <a:spLocks noChangeAspect="1" noChangeArrowheads="1"/>
            </p:cNvSpPr>
            <p:nvPr/>
          </p:nvSpPr>
          <p:spPr bwMode="auto">
            <a:xfrm>
              <a:off x="2765" y="720"/>
              <a:ext cx="57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eaLnBrk="0" hangingPunct="0"/>
              <a:r>
                <a:rPr lang="en-US" sz="1300" b="1">
                  <a:solidFill>
                    <a:srgbClr val="FF0000"/>
                  </a:solidFill>
                  <a:latin typeface="Berlin Sans FB Demi" pitchFamily="34" charset="0"/>
                </a:rPr>
                <a:t>R</a:t>
              </a:r>
              <a:endParaRPr lang="en-US" sz="2400">
                <a:solidFill>
                  <a:srgbClr val="FF0000"/>
                </a:solidFill>
                <a:latin typeface="Berlin Sans FB Demi" pitchFamily="34" charset="0"/>
              </a:endParaRPr>
            </a:p>
          </p:txBody>
        </p:sp>
        <p:sp>
          <p:nvSpPr>
            <p:cNvPr id="156" name="Rectangle 141"/>
            <p:cNvSpPr>
              <a:spLocks noChangeAspect="1" noChangeArrowheads="1"/>
            </p:cNvSpPr>
            <p:nvPr/>
          </p:nvSpPr>
          <p:spPr bwMode="auto">
            <a:xfrm>
              <a:off x="2850" y="720"/>
              <a:ext cx="52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eaLnBrk="0" hangingPunct="0"/>
              <a:r>
                <a:rPr lang="en-US" sz="1300" b="1">
                  <a:solidFill>
                    <a:srgbClr val="FF0000"/>
                  </a:solidFill>
                  <a:latin typeface="Berlin Sans FB Demi" pitchFamily="34" charset="0"/>
                </a:rPr>
                <a:t>a</a:t>
              </a:r>
              <a:endParaRPr lang="en-US" sz="2400">
                <a:solidFill>
                  <a:srgbClr val="FF0000"/>
                </a:solidFill>
                <a:latin typeface="Berlin Sans FB Demi" pitchFamily="34" charset="0"/>
              </a:endParaRPr>
            </a:p>
          </p:txBody>
        </p:sp>
        <p:sp>
          <p:nvSpPr>
            <p:cNvPr id="157" name="Rectangle 142"/>
            <p:cNvSpPr>
              <a:spLocks noChangeAspect="1" noChangeArrowheads="1"/>
            </p:cNvSpPr>
            <p:nvPr/>
          </p:nvSpPr>
          <p:spPr bwMode="auto">
            <a:xfrm>
              <a:off x="2916" y="720"/>
              <a:ext cx="51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eaLnBrk="0" hangingPunct="0"/>
              <a:r>
                <a:rPr lang="en-US" sz="1300" b="1">
                  <a:solidFill>
                    <a:srgbClr val="FF0000"/>
                  </a:solidFill>
                  <a:latin typeface="Berlin Sans FB Demi" pitchFamily="34" charset="0"/>
                </a:rPr>
                <a:t>n</a:t>
              </a:r>
              <a:endParaRPr lang="en-US" sz="2400">
                <a:solidFill>
                  <a:srgbClr val="FF0000"/>
                </a:solidFill>
                <a:latin typeface="Berlin Sans FB Demi" pitchFamily="34" charset="0"/>
              </a:endParaRPr>
            </a:p>
          </p:txBody>
        </p:sp>
        <p:sp>
          <p:nvSpPr>
            <p:cNvPr id="158" name="Rectangle 143"/>
            <p:cNvSpPr>
              <a:spLocks noChangeAspect="1" noChangeArrowheads="1"/>
            </p:cNvSpPr>
            <p:nvPr/>
          </p:nvSpPr>
          <p:spPr bwMode="auto">
            <a:xfrm>
              <a:off x="2987" y="720"/>
              <a:ext cx="51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eaLnBrk="0" hangingPunct="0"/>
              <a:r>
                <a:rPr lang="en-US" sz="1300" b="1">
                  <a:solidFill>
                    <a:srgbClr val="FF0000"/>
                  </a:solidFill>
                  <a:latin typeface="Berlin Sans FB Demi" pitchFamily="34" charset="0"/>
                </a:rPr>
                <a:t>g</a:t>
              </a:r>
              <a:endParaRPr lang="en-US" sz="2400">
                <a:solidFill>
                  <a:srgbClr val="FF0000"/>
                </a:solidFill>
                <a:latin typeface="Berlin Sans FB Demi" pitchFamily="34" charset="0"/>
              </a:endParaRPr>
            </a:p>
          </p:txBody>
        </p:sp>
        <p:sp>
          <p:nvSpPr>
            <p:cNvPr id="159" name="Rectangle 144"/>
            <p:cNvSpPr>
              <a:spLocks noChangeAspect="1" noChangeArrowheads="1"/>
            </p:cNvSpPr>
            <p:nvPr/>
          </p:nvSpPr>
          <p:spPr bwMode="auto">
            <a:xfrm>
              <a:off x="3060" y="720"/>
              <a:ext cx="4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eaLnBrk="0" hangingPunct="0"/>
              <a:r>
                <a:rPr lang="en-US" sz="1300" b="1">
                  <a:solidFill>
                    <a:srgbClr val="FF0000"/>
                  </a:solidFill>
                  <a:latin typeface="Berlin Sans FB Demi" pitchFamily="34" charset="0"/>
                </a:rPr>
                <a:t>e</a:t>
              </a:r>
              <a:endParaRPr lang="en-US" sz="2400">
                <a:solidFill>
                  <a:srgbClr val="FF0000"/>
                </a:solidFill>
                <a:latin typeface="Berlin Sans FB Demi" pitchFamily="34" charset="0"/>
              </a:endParaRPr>
            </a:p>
          </p:txBody>
        </p:sp>
        <p:sp>
          <p:nvSpPr>
            <p:cNvPr id="160" name="Rectangle 145"/>
            <p:cNvSpPr>
              <a:spLocks noChangeAspect="1" noChangeArrowheads="1"/>
            </p:cNvSpPr>
            <p:nvPr/>
          </p:nvSpPr>
          <p:spPr bwMode="auto">
            <a:xfrm>
              <a:off x="3126" y="720"/>
              <a:ext cx="22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eaLnBrk="0" hangingPunct="0"/>
              <a:r>
                <a:rPr lang="en-US" sz="1300" b="1">
                  <a:solidFill>
                    <a:srgbClr val="FF0000"/>
                  </a:solidFill>
                  <a:latin typeface="Berlin Sans FB Demi" pitchFamily="34" charset="0"/>
                </a:rPr>
                <a:t> </a:t>
              </a:r>
              <a:endParaRPr lang="en-US" sz="2400">
                <a:solidFill>
                  <a:srgbClr val="FF0000"/>
                </a:solidFill>
                <a:latin typeface="Berlin Sans FB Demi" pitchFamily="34" charset="0"/>
              </a:endParaRPr>
            </a:p>
          </p:txBody>
        </p:sp>
        <p:sp>
          <p:nvSpPr>
            <p:cNvPr id="161" name="Rectangle 146"/>
            <p:cNvSpPr>
              <a:spLocks noChangeAspect="1" noChangeArrowheads="1"/>
            </p:cNvSpPr>
            <p:nvPr/>
          </p:nvSpPr>
          <p:spPr bwMode="auto">
            <a:xfrm>
              <a:off x="3158" y="720"/>
              <a:ext cx="3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eaLnBrk="0" hangingPunct="0"/>
              <a:r>
                <a:rPr lang="en-US" sz="1300" b="1">
                  <a:solidFill>
                    <a:srgbClr val="FF0000"/>
                  </a:solidFill>
                  <a:latin typeface="Berlin Sans FB Demi" pitchFamily="34" charset="0"/>
                </a:rPr>
                <a:t>(</a:t>
              </a:r>
              <a:endParaRPr lang="en-US" sz="2400">
                <a:solidFill>
                  <a:srgbClr val="FF0000"/>
                </a:solidFill>
                <a:latin typeface="Berlin Sans FB Demi" pitchFamily="34" charset="0"/>
              </a:endParaRPr>
            </a:p>
          </p:txBody>
        </p:sp>
        <p:sp>
          <p:nvSpPr>
            <p:cNvPr id="162" name="Rectangle 147"/>
            <p:cNvSpPr>
              <a:spLocks noChangeAspect="1" noChangeArrowheads="1"/>
            </p:cNvSpPr>
            <p:nvPr/>
          </p:nvSpPr>
          <p:spPr bwMode="auto">
            <a:xfrm>
              <a:off x="3199" y="720"/>
              <a:ext cx="66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eaLnBrk="0" hangingPunct="0"/>
              <a:r>
                <a:rPr lang="en-US" sz="1300" b="1">
                  <a:solidFill>
                    <a:srgbClr val="FF0000"/>
                  </a:solidFill>
                  <a:latin typeface="Berlin Sans FB Demi" pitchFamily="34" charset="0"/>
                </a:rPr>
                <a:t>N</a:t>
              </a:r>
              <a:endParaRPr lang="en-US" sz="2400">
                <a:solidFill>
                  <a:srgbClr val="FF0000"/>
                </a:solidFill>
                <a:latin typeface="Berlin Sans FB Demi" pitchFamily="34" charset="0"/>
              </a:endParaRPr>
            </a:p>
          </p:txBody>
        </p:sp>
        <p:sp>
          <p:nvSpPr>
            <p:cNvPr id="163" name="Rectangle 148"/>
            <p:cNvSpPr>
              <a:spLocks noChangeAspect="1" noChangeArrowheads="1"/>
            </p:cNvSpPr>
            <p:nvPr/>
          </p:nvSpPr>
          <p:spPr bwMode="auto">
            <a:xfrm>
              <a:off x="3284" y="720"/>
              <a:ext cx="73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eaLnBrk="0" hangingPunct="0"/>
              <a:r>
                <a:rPr lang="en-US" sz="1300" b="1" dirty="0">
                  <a:solidFill>
                    <a:srgbClr val="FF0000"/>
                  </a:solidFill>
                  <a:latin typeface="Berlin Sans FB Demi" pitchFamily="34" charset="0"/>
                </a:rPr>
                <a:t>M</a:t>
              </a:r>
              <a:endParaRPr lang="en-US" sz="2400" dirty="0">
                <a:solidFill>
                  <a:srgbClr val="FF0000"/>
                </a:solidFill>
                <a:latin typeface="Berlin Sans FB Demi" pitchFamily="34" charset="0"/>
              </a:endParaRPr>
            </a:p>
          </p:txBody>
        </p:sp>
        <p:sp>
          <p:nvSpPr>
            <p:cNvPr id="164" name="Rectangle 149"/>
            <p:cNvSpPr>
              <a:spLocks noChangeAspect="1" noChangeArrowheads="1"/>
            </p:cNvSpPr>
            <p:nvPr/>
          </p:nvSpPr>
          <p:spPr bwMode="auto">
            <a:xfrm>
              <a:off x="3383" y="720"/>
              <a:ext cx="35" cy="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eaLnBrk="0" hangingPunct="0"/>
              <a:r>
                <a:rPr lang="en-US" sz="1300" b="1" dirty="0">
                  <a:solidFill>
                    <a:srgbClr val="FF0000"/>
                  </a:solidFill>
                  <a:latin typeface="Berlin Sans FB Demi" pitchFamily="34" charset="0"/>
                </a:rPr>
                <a:t>)</a:t>
              </a:r>
              <a:endParaRPr lang="en-US" sz="2400" dirty="0">
                <a:solidFill>
                  <a:srgbClr val="FF0000"/>
                </a:solidFill>
                <a:latin typeface="Berlin Sans FB Demi" pitchFamily="34" charset="0"/>
              </a:endParaRPr>
            </a:p>
          </p:txBody>
        </p:sp>
      </p:grpSp>
    </p:spTree>
  </p:cSld>
  <p:clrMapOvr>
    <a:masterClrMapping/>
  </p:clrMapOvr>
  <p:transition spd="med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  <p:bldP spid="8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Advantages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>
              <a:buClr>
                <a:srgbClr val="FF0000"/>
              </a:buClr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railgun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has a much larger possible power than a powder gun</a:t>
            </a:r>
          </a:p>
          <a:p>
            <a:pPr marL="1022350" lvl="1" indent="-457200">
              <a:buClr>
                <a:srgbClr val="FF0000"/>
              </a:buClr>
              <a:buFont typeface="+mj-lt"/>
              <a:buAutoNum type="alphaLcPeriod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Currently, we have been able to reach velocities around 9 km/s with the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railgun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; whereas, the maximum velocity a powder gun can reach is less than 8.5 km/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s.It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is believed that the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railgun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can reach up to 140 km/s. </a:t>
            </a:r>
          </a:p>
          <a:p>
            <a:pPr>
              <a:buClr>
                <a:srgbClr val="FF0000"/>
              </a:buClr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Since the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railgun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depends entirely on a massive current, there is no need for fuel or explosives. This is more efficient in three ways:</a:t>
            </a:r>
          </a:p>
          <a:p>
            <a:pPr marL="1022350" lvl="1" indent="-457200">
              <a:buClr>
                <a:srgbClr val="FF0000"/>
              </a:buClr>
              <a:buFont typeface="+mj-lt"/>
              <a:buAutoNum type="arabicPeriod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The risk is greatly reduced for the sailors handling the weapon systems.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1022350" lvl="1" indent="-457200">
              <a:buClr>
                <a:srgbClr val="FF0000"/>
              </a:buClr>
              <a:buFont typeface="+mj-lt"/>
              <a:buAutoNum type="arabicPeriod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The weight of the entire system is reduced.</a:t>
            </a:r>
          </a:p>
          <a:p>
            <a:pPr marL="1022350" lvl="1" indent="-457200">
              <a:buClr>
                <a:srgbClr val="FF0000"/>
              </a:buClr>
              <a:buFont typeface="+mj-lt"/>
              <a:buAutoNum type="arabicPeriod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The smaller size frees up a lot of space, which is crucial on cramped battleships.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Disadvantages/Limitations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One of the biggest problems is with maintaining the structural integrity of the rails as they undergo such stressful conditions.</a:t>
            </a:r>
          </a:p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thermal management of the entire system, especially as the rails increase in size needs to improve. </a:t>
            </a:r>
          </a:p>
          <a:p>
            <a:pPr>
              <a:buClr>
                <a:srgbClr val="FF0000"/>
              </a:buClr>
              <a:buFont typeface="Wingdings" pitchFamily="2" charset="2"/>
              <a:buChar char="§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pulsed power unit and supply could be compacted and decreased in size, as it encompasses most of the  system. 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  <p:bldP spid="3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Short term goals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buClr>
                <a:srgbClr val="BA2406"/>
              </a:buClr>
              <a:buFont typeface="Wingdings" pitchFamily="2" charset="2"/>
              <a:buChar char="q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Increase the fire rate of the current prototype up to ten rounds per minute. </a:t>
            </a:r>
          </a:p>
          <a:p>
            <a:pPr>
              <a:buClr>
                <a:srgbClr val="BA2406"/>
              </a:buClr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Find a more efficient combination of metal conductors for the rails and for the armature. 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Long term goals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Clr>
                <a:schemeClr val="accent2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Fully electric destroyers and battleships.</a:t>
            </a:r>
          </a:p>
          <a:p>
            <a:pPr>
              <a:buFont typeface="Arial" pitchFamily="34" charset="0"/>
              <a:buChar char="•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Modified electromagnetic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railguns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outfitted for aircraft.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Small battery packs that are powerful enough to power handheld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railguns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Launch assist system for space craft.</a:t>
            </a:r>
          </a:p>
        </p:txBody>
      </p:sp>
    </p:spTree>
  </p:cSld>
  <p:clrMapOvr>
    <a:masterClrMapping/>
  </p:clrMapOvr>
  <p:transition spd="med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2150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" grpId="1" animBg="1"/>
      <p:bldP spid="21506" grpId="0" build="p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475</TotalTime>
  <Words>445</Words>
  <Application>Microsoft Office PowerPoint</Application>
  <PresentationFormat>Custom</PresentationFormat>
  <Paragraphs>134</Paragraphs>
  <Slides>10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Organic</vt:lpstr>
      <vt:lpstr>Slide 1</vt:lpstr>
      <vt:lpstr> Railgun</vt:lpstr>
      <vt:lpstr>Variations of Armature Type</vt:lpstr>
      <vt:lpstr>The Physics is simple- Electromagnetic  Railguns convert Electric to Kinetic Energy</vt:lpstr>
      <vt:lpstr>Slide 5</vt:lpstr>
      <vt:lpstr>Advantages</vt:lpstr>
      <vt:lpstr>Disadvantages/Limitations</vt:lpstr>
      <vt:lpstr>Short term goals</vt:lpstr>
      <vt:lpstr>Long term goals</vt:lpstr>
      <vt:lpstr>Demo of Railgun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Railgun</dc:title>
  <dc:creator>Windows User</dc:creator>
  <cp:lastModifiedBy>Windows User</cp:lastModifiedBy>
  <cp:revision>49</cp:revision>
  <dcterms:created xsi:type="dcterms:W3CDTF">2018-04-03T11:27:51Z</dcterms:created>
  <dcterms:modified xsi:type="dcterms:W3CDTF">2018-04-20T07:13:02Z</dcterms:modified>
</cp:coreProperties>
</file>