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70" r:id="rId6"/>
    <p:sldId id="279" r:id="rId7"/>
    <p:sldId id="267" r:id="rId8"/>
    <p:sldId id="276" r:id="rId9"/>
    <p:sldId id="277" r:id="rId10"/>
    <p:sldId id="278" r:id="rId11"/>
    <p:sldId id="275" r:id="rId12"/>
    <p:sldId id="27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A97B4D-F87D-4BBC-AB0F-E00B579C836E}">
  <a:tblStyle styleId="{90A97B4D-F87D-4BBC-AB0F-E00B579C8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4" autoAdjust="0"/>
  </p:normalViewPr>
  <p:slideViewPr>
    <p:cSldViewPr snapToGrid="0">
      <p:cViewPr varScale="1">
        <p:scale>
          <a:sx n="108" d="100"/>
          <a:sy n="108" d="100"/>
        </p:scale>
        <p:origin x="730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fd2f076d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fd2f076d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17ce9dbc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17ce9dbc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437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17ce9dbc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17ce9dbc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843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17ce9dbc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17ce9dbc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44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17ce9dbc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17ce9dbc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7ce9dbc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7ce9dbc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17ce9db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17ce9db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17ce9db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17ce9db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12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0cf3672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0cf3672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16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17ce9dbc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17ce9dbc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17ce9dbc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17ce9dbc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1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17ce9dbc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17ce9dbc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9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0"/>
              </a:spcBef>
              <a:spcAft>
                <a:spcPts val="0"/>
              </a:spcAft>
              <a:buSzPts val="1400"/>
              <a:buFont typeface="Constantia"/>
              <a:buChar char="○"/>
              <a:defRPr/>
            </a:lvl8pPr>
            <a:lvl9pPr marL="4114800" lvl="8" indent="-317500" algn="l">
              <a:spcBef>
                <a:spcPts val="0"/>
              </a:spcBef>
              <a:spcAft>
                <a:spcPts val="0"/>
              </a:spcAft>
              <a:buSzPts val="1400"/>
              <a:buFont typeface="Constantia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2926050" y="-1017240"/>
            <a:ext cx="32919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 rot="5400000">
            <a:off x="5703750" y="1611451"/>
            <a:ext cx="390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 rot="5400000">
            <a:off x="1512750" y="-369749"/>
            <a:ext cx="390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451610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530352" y="987552"/>
            <a:ext cx="77724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440064"/>
            <a:ext cx="4038600" cy="3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440064"/>
            <a:ext cx="4038600" cy="3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391436"/>
            <a:ext cx="40401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645026" y="1394818"/>
            <a:ext cx="40419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57200" y="1885950"/>
            <a:ext cx="40401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6" y="1885950"/>
            <a:ext cx="4041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85800" y="385764"/>
            <a:ext cx="2743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85800" y="1257300"/>
            <a:ext cx="2743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3575050" y="1257300"/>
            <a:ext cx="5111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 rot="-10379968" flipH="1">
            <a:off x="3165800" y="831166"/>
            <a:ext cx="5257696" cy="3086016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1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 rot="-10380733" flipH="1">
            <a:off x="8004082" y="4019729"/>
            <a:ext cx="155354" cy="11665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882747"/>
            <a:ext cx="22128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09600" y="2121589"/>
            <a:ext cx="2209800" cy="1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077200" y="4767263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>
            <a:spLocks noGrp="1"/>
          </p:cNvSpPr>
          <p:nvPr>
            <p:ph type="pic" idx="2"/>
          </p:nvPr>
        </p:nvSpPr>
        <p:spPr>
          <a:xfrm rot="420022">
            <a:off x="3485784" y="899658"/>
            <a:ext cx="4617824" cy="2949082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1"/>
          <p:cNvSpPr/>
          <p:nvPr/>
        </p:nvSpPr>
        <p:spPr>
          <a:xfrm rot="10800000" flipH="1">
            <a:off x="-9525" y="4362450"/>
            <a:ext cx="9163050" cy="78105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" name="Google Shape;80;p11"/>
          <p:cNvSpPr/>
          <p:nvPr/>
        </p:nvSpPr>
        <p:spPr>
          <a:xfrm rot="10800000" flipH="1">
            <a:off x="4381500" y="4664869"/>
            <a:ext cx="4762500" cy="47863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5358"/>
            <a:ext cx="9163050" cy="78105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5358"/>
            <a:ext cx="4762500" cy="47863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451610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4" y="-12080"/>
            <a:ext cx="9198252" cy="814695"/>
            <a:chOff x="-29322" y="-1965"/>
            <a:chExt cx="9198252" cy="1086259"/>
          </a:xfrm>
        </p:grpSpPr>
        <p:sp>
          <p:nvSpPr>
            <p:cNvPr id="14" name="Google Shape;14;p1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447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 JAMSHEDPUR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APPLICATIONS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COPY-MOVE FORGERY DETECTION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  <a:r>
              <a:rPr lang="e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  <a:endParaRPr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Gourab Dutta (2020UGCS</a:t>
            </a:r>
            <a:r>
              <a:rPr lang="e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016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	                 Dr. Jitesh Pradhan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Amisha Bairagi (2020UGCS</a:t>
            </a:r>
            <a:r>
              <a:rPr lang="e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005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	                 CSE Department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Sahil Kumar (2020UGCS</a:t>
            </a:r>
            <a:r>
              <a:rPr lang="e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097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				                 NIT Jamshedpur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31767-3B84-BD66-D85C-C024F475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064" y="1436139"/>
            <a:ext cx="1607399" cy="2271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80A1C-E0B9-1030-0125-CB24746D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593" y="-28853"/>
            <a:ext cx="8520600" cy="572700"/>
          </a:xfrm>
        </p:spPr>
        <p:txBody>
          <a:bodyPr>
            <a:normAutofit/>
          </a:bodyPr>
          <a:lstStyle/>
          <a:p>
            <a:r>
              <a:rPr lang="en-IN" sz="2400" dirty="0"/>
              <a:t>INDUSTRIAL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A1298-77E7-CBC1-F936-113B727E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200" y="1023777"/>
            <a:ext cx="4081706" cy="5727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Health Care</a:t>
            </a:r>
            <a:endParaRPr lang="en-IN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2E8B-6ACF-993C-52A2-D2A3422198EF}"/>
              </a:ext>
            </a:extLst>
          </p:cNvPr>
          <p:cNvSpPr txBox="1"/>
          <p:nvPr/>
        </p:nvSpPr>
        <p:spPr>
          <a:xfrm>
            <a:off x="1164430" y="1780822"/>
            <a:ext cx="68937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Copy-move forgery detection can be used in health care to detect medical image manipulation, such as altering MRI or X-ray images.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92942-A72D-E592-DD30-B0DE2220A620}"/>
              </a:ext>
            </a:extLst>
          </p:cNvPr>
          <p:cNvSpPr txBox="1"/>
          <p:nvPr/>
        </p:nvSpPr>
        <p:spPr>
          <a:xfrm>
            <a:off x="1164429" y="2876305"/>
            <a:ext cx="7036595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detecting tampered medical images, doctors and clinicians can ensure that they are making accurate diagnoses and prescribing appropriate treatments.</a:t>
            </a:r>
          </a:p>
        </p:txBody>
      </p:sp>
    </p:spTree>
    <p:extLst>
      <p:ext uri="{BB962C8B-B14F-4D97-AF65-F5344CB8AC3E}">
        <p14:creationId xmlns:p14="http://schemas.microsoft.com/office/powerpoint/2010/main" val="53717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1145828" y="-53014"/>
            <a:ext cx="8520600" cy="763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" sz="2200" dirty="0"/>
              <a:t>                                     </a:t>
            </a:r>
            <a:r>
              <a:rPr lang="en" sz="2400" dirty="0">
                <a:latin typeface="Times New Roman"/>
                <a:cs typeface="Times New Roman"/>
              </a:rPr>
              <a:t>Future</a:t>
            </a:r>
            <a:r>
              <a:rPr lang="en" sz="2400" dirty="0"/>
              <a:t> Work </a:t>
            </a:r>
            <a:endParaRPr sz="3233" dirty="0"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928052" y="819635"/>
            <a:ext cx="7090200" cy="2220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0690" indent="-285750">
              <a:lnSpc>
                <a:spcPct val="105000"/>
              </a:lnSpc>
              <a:buSzPts val="1160"/>
              <a:buFont typeface="Arial" panose="05000000000000000000" pitchFamily="2" charset="2"/>
              <a:buChar char="•"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Incorporating deep learning architectures</a:t>
            </a:r>
          </a:p>
          <a:p>
            <a:pPr marL="326390" lvl="0" indent="-171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0"/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6390" lvl="0" indent="-171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0"/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6390" lvl="0" indent="-171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0"/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6390" lvl="0" indent="-171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0"/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6390" lvl="0" indent="-171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0"/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6390" lvl="0" indent="-171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0"/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0690" lvl="0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0"/>
              <a:buFont typeface="Arial" panose="05000000000000000000" pitchFamily="2" charset="2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Addressing challenges in real-world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FFC53-0A72-8FE8-AF44-1A2DCC32F994}"/>
              </a:ext>
            </a:extLst>
          </p:cNvPr>
          <p:cNvSpPr txBox="1"/>
          <p:nvPr/>
        </p:nvSpPr>
        <p:spPr>
          <a:xfrm>
            <a:off x="1245841" y="1296689"/>
            <a:ext cx="7720446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Deep learning-based methods for copy-move forgery detection.</a:t>
            </a:r>
            <a:endParaRPr lang="en-IN" dirty="0">
              <a:latin typeface="Times New Roman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This could potentially improve the accuracy and efficiency of copy-move forgery detection.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DE0BB-2E1F-132B-DFF9-BFA35D4E9C80}"/>
              </a:ext>
            </a:extLst>
          </p:cNvPr>
          <p:cNvSpPr txBox="1"/>
          <p:nvPr/>
        </p:nvSpPr>
        <p:spPr>
          <a:xfrm>
            <a:off x="1245841" y="3040213"/>
            <a:ext cx="7637954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Real-world applications, such as forensics and authentication brings many new challenges.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       variations in image quality, compression artifacts, and different types of forgeries. </a:t>
            </a:r>
            <a:endParaRPr lang="en-IN" dirty="0">
              <a:latin typeface="Times New Roman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Addressing these challenges to make method more practical and effective in real-world settings.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70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221E0-8431-FC7E-8438-9101AB70E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00323D-5C64-E44E-5C22-1CCE12F1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                 </a:t>
            </a:r>
            <a:r>
              <a:rPr lang="en-GB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75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-35422" y="850106"/>
            <a:ext cx="9083225" cy="4293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lvl="0" indent="-285750" algn="l" rtl="0">
              <a:spcBef>
                <a:spcPts val="1600"/>
              </a:spcBef>
              <a:spcAft>
                <a:spcPts val="0"/>
              </a:spcAft>
              <a:buFont typeface="Arial" panose="05000000000000000000" pitchFamily="2" charset="2"/>
              <a:buChar char="•"/>
            </a:pPr>
            <a:r>
              <a:rPr lang="en-US" sz="1500" dirty="0">
                <a:latin typeface="Arial"/>
                <a:cs typeface="Times New Roman"/>
              </a:rPr>
              <a:t>Primarily there are two kinds of forgery techniques, namely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Arial"/>
                <a:cs typeface="Times New Roman"/>
              </a:rPr>
              <a:t>Image Splicing</a:t>
            </a:r>
            <a:r>
              <a:rPr lang="en-US" sz="1500" dirty="0">
                <a:latin typeface="Arial"/>
                <a:cs typeface="Times New Roman"/>
              </a:rPr>
              <a:t>, and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Arial"/>
                <a:cs typeface="Times New Roman"/>
              </a:rPr>
              <a:t>Copy-move.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/>
              <a:cs typeface="Times New Roman"/>
            </a:endParaRPr>
          </a:p>
          <a:p>
            <a:pPr marL="742950" indent="-285750">
              <a:spcBef>
                <a:spcPts val="1600"/>
              </a:spcBef>
              <a:buFont typeface="Arial" panose="05000000000000000000" pitchFamily="2" charset="2"/>
              <a:buChar char="•"/>
            </a:pPr>
            <a:r>
              <a:rPr lang="en-US" sz="1500" dirty="0">
                <a:latin typeface="Arial"/>
                <a:cs typeface="Times New Roman"/>
              </a:rPr>
              <a:t>In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Arial"/>
                <a:cs typeface="Times New Roman"/>
              </a:rPr>
              <a:t>Image Splicing</a:t>
            </a:r>
            <a:r>
              <a:rPr lang="en-US" sz="1500" dirty="0">
                <a:latin typeface="Arial"/>
                <a:cs typeface="Times New Roman"/>
              </a:rPr>
              <a:t>, different images are used to formulate forged images .</a:t>
            </a:r>
          </a:p>
          <a:p>
            <a:pPr marL="742950" lvl="0" indent="-285750" algn="l">
              <a:spcBef>
                <a:spcPts val="1600"/>
              </a:spcBef>
              <a:spcAft>
                <a:spcPts val="0"/>
              </a:spcAft>
              <a:buFont typeface="Arial" panose="05000000000000000000" pitchFamily="2" charset="2"/>
              <a:buChar char="•"/>
            </a:pPr>
            <a:r>
              <a:rPr lang="en-US" sz="1500" dirty="0">
                <a:latin typeface="Arial"/>
                <a:cs typeface="Times New Roman"/>
              </a:rPr>
              <a:t>In the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Arial"/>
                <a:cs typeface="Times New Roman"/>
              </a:rPr>
              <a:t>Copy-Move </a:t>
            </a:r>
            <a:r>
              <a:rPr lang="en-US" sz="1500" dirty="0">
                <a:latin typeface="Arial"/>
                <a:cs typeface="Times New Roman"/>
              </a:rPr>
              <a:t>forgery technique, segments of the image are copied and pasted over the same image.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052692" y="0"/>
            <a:ext cx="47001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400" dirty="0">
                <a:solidFill>
                  <a:schemeClr val="dk2"/>
                </a:solidFill>
                <a:latin typeface="Times New Roman"/>
                <a:ea typeface="Constantia"/>
                <a:cs typeface="Times New Roman"/>
                <a:sym typeface="Constantia"/>
              </a:rPr>
              <a:t>Introduction To Image Forgery</a:t>
            </a:r>
            <a:endParaRPr sz="2400" dirty="0">
              <a:solidFill>
                <a:schemeClr val="dk2"/>
              </a:solidFill>
              <a:latin typeface="Times New Roman" panose="02020603050405020304" pitchFamily="18" charset="0"/>
              <a:ea typeface="Constantia"/>
              <a:cs typeface="Times New Roman" panose="02020603050405020304" pitchFamily="18" charset="0"/>
              <a:sym typeface="Constantia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A2AE42-A33F-EEF1-0E7C-2F69515F6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4" y="2898082"/>
            <a:ext cx="4483676" cy="1763224"/>
          </a:xfrm>
          <a:prstGeom prst="rect">
            <a:avLst/>
          </a:prstGeom>
        </p:spPr>
      </p:pic>
      <p:pic>
        <p:nvPicPr>
          <p:cNvPr id="3" name="Picture 3" descr="A picture containing dog, mammal, running, different&#10;&#10;Description automatically generated">
            <a:extLst>
              <a:ext uri="{FF2B5EF4-FFF2-40B4-BE49-F238E27FC236}">
                <a16:creationId xmlns:a16="http://schemas.microsoft.com/office/drawing/2014/main" id="{965DB1D5-F2BA-8B55-981F-CA4EFB884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810" y="2953406"/>
            <a:ext cx="4440380" cy="1462074"/>
          </a:xfrm>
          <a:prstGeom prst="rect">
            <a:avLst/>
          </a:prstGeom>
        </p:spPr>
      </p:pic>
      <p:sp>
        <p:nvSpPr>
          <p:cNvPr id="5" name="Google Shape;146;p20">
            <a:extLst>
              <a:ext uri="{FF2B5EF4-FFF2-40B4-BE49-F238E27FC236}">
                <a16:creationId xmlns:a16="http://schemas.microsoft.com/office/drawing/2014/main" id="{73CEE0FC-CF69-2E60-2B7E-A51637F65D81}"/>
              </a:ext>
            </a:extLst>
          </p:cNvPr>
          <p:cNvSpPr txBox="1">
            <a:spLocks/>
          </p:cNvSpPr>
          <p:nvPr/>
        </p:nvSpPr>
        <p:spPr>
          <a:xfrm>
            <a:off x="585440" y="4672497"/>
            <a:ext cx="239328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○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■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133350" indent="0"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Image Splicing Forgery</a:t>
            </a:r>
            <a:endParaRPr lang="en-US" sz="1400" dirty="0" err="1">
              <a:cs typeface="Arial"/>
            </a:endParaRPr>
          </a:p>
          <a:p>
            <a:pPr marL="133350" indent="0">
              <a:buFont typeface="Noto Sans Symbols"/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Font typeface="Noto Sans Symbols"/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</a:t>
            </a:r>
          </a:p>
        </p:txBody>
      </p:sp>
      <p:sp>
        <p:nvSpPr>
          <p:cNvPr id="6" name="Google Shape;146;p20">
            <a:extLst>
              <a:ext uri="{FF2B5EF4-FFF2-40B4-BE49-F238E27FC236}">
                <a16:creationId xmlns:a16="http://schemas.microsoft.com/office/drawing/2014/main" id="{26FE618E-32AD-E4DA-1451-DB33A5020775}"/>
              </a:ext>
            </a:extLst>
          </p:cNvPr>
          <p:cNvSpPr txBox="1">
            <a:spLocks/>
          </p:cNvSpPr>
          <p:nvPr/>
        </p:nvSpPr>
        <p:spPr>
          <a:xfrm>
            <a:off x="5555757" y="4611883"/>
            <a:ext cx="239328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○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■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133350" indent="0"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Copy-Move Forgery</a:t>
            </a:r>
            <a:endParaRPr lang="en-US" sz="1400" dirty="0">
              <a:cs typeface="Arial"/>
            </a:endParaRPr>
          </a:p>
          <a:p>
            <a:pPr marL="133350" indent="0">
              <a:buFont typeface="Noto Sans Symbols"/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562161" y="0"/>
            <a:ext cx="8520600" cy="763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" sz="2100" dirty="0"/>
              <a:t>                                      </a:t>
            </a:r>
            <a:r>
              <a:rPr lang="en" sz="2000" dirty="0"/>
              <a:t>    </a:t>
            </a:r>
            <a:r>
              <a:rPr lang="en" sz="2400" dirty="0">
                <a:latin typeface="Times New Roman"/>
                <a:cs typeface="Times New Roman"/>
              </a:rPr>
              <a:t>Problem Statement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40100" y="1021791"/>
            <a:ext cx="9003900" cy="2609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-319405">
              <a:buSzPts val="1432"/>
              <a:buFont typeface="Arial" panose="020B0604020202020204" pitchFamily="34" charset="0"/>
              <a:buChar char="•"/>
            </a:pPr>
            <a:r>
              <a:rPr lang="en" sz="1500" dirty="0">
                <a:latin typeface="Arial"/>
                <a:cs typeface="Times New Roman"/>
              </a:rPr>
              <a:t>To develop an algorithm or technique that can accurately identify Forged parts of the image.</a:t>
            </a:r>
          </a:p>
          <a:p>
            <a:pPr indent="-319405">
              <a:buSzPts val="1432"/>
              <a:buFont typeface="Arial" panose="020B0604020202020204" pitchFamily="34" charset="0"/>
              <a:buChar char="•"/>
            </a:pPr>
            <a:endParaRPr lang="en-US" sz="1500" dirty="0">
              <a:latin typeface="Arial"/>
              <a:cs typeface="Times New Roman" panose="02020603050405020304" pitchFamily="18" charset="0"/>
            </a:endParaRPr>
          </a:p>
          <a:p>
            <a:pPr indent="-319405">
              <a:buSzPts val="1432"/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Times New Roman"/>
              </a:rPr>
              <a:t>The challenge is to detect copied regions despite with very slight variations </a:t>
            </a:r>
            <a:r>
              <a:rPr lang="en-US" sz="1400" dirty="0">
                <a:latin typeface="Arial"/>
              </a:rPr>
              <a:t>.</a:t>
            </a:r>
          </a:p>
          <a:p>
            <a:pPr indent="-319405">
              <a:buSzPts val="1432"/>
              <a:buFont typeface="Arial" panose="020B0604020202020204" pitchFamily="34" charset="0"/>
              <a:buChar char="•"/>
            </a:pPr>
            <a:endParaRPr lang="en-US" sz="1400" dirty="0">
              <a:latin typeface="Arial"/>
            </a:endParaRPr>
          </a:p>
          <a:p>
            <a:pPr indent="-319405">
              <a:buSzPts val="1432"/>
              <a:buFont typeface="Arial" panose="020B0604020202020204" pitchFamily="34" charset="0"/>
              <a:buChar char="•"/>
            </a:pPr>
            <a:r>
              <a:rPr lang="en-US" sz="1500" dirty="0">
                <a:latin typeface="Arial"/>
                <a:cs typeface="Times New Roman"/>
              </a:rPr>
              <a:t>The algorithm needs to be able to tell more than one forged region if exists.</a:t>
            </a:r>
          </a:p>
          <a:p>
            <a:pPr indent="-319405">
              <a:buSzPts val="1432"/>
              <a:buFont typeface="Arial" panose="020B0604020202020204" pitchFamily="34" charset="0"/>
              <a:buChar char="•"/>
            </a:pPr>
            <a:endParaRPr lang="en-US" sz="1431" dirty="0"/>
          </a:p>
          <a:p>
            <a:pPr indent="-319405">
              <a:buSzPts val="1432"/>
              <a:buFont typeface="Arial" panose="020B0604020202020204" pitchFamily="34" charset="0"/>
              <a:buChar char="•"/>
            </a:pPr>
            <a:endParaRPr lang="en-US" sz="1431" dirty="0"/>
          </a:p>
          <a:p>
            <a:pPr indent="-319405">
              <a:buSzPts val="1432"/>
              <a:buFont typeface="Arial" panose="020B0604020202020204" pitchFamily="34" charset="0"/>
              <a:buChar char="•"/>
            </a:pPr>
            <a:endParaRPr lang="en-US" sz="1431" dirty="0"/>
          </a:p>
          <a:p>
            <a:pPr marL="457200" lvl="0" indent="-319405" algn="l" rtl="0">
              <a:spcBef>
                <a:spcPts val="0"/>
              </a:spcBef>
              <a:spcAft>
                <a:spcPts val="0"/>
              </a:spcAft>
              <a:buSzPts val="1432"/>
              <a:buFont typeface="Arial" panose="020B0604020202020204" pitchFamily="34" charset="0"/>
              <a:buChar char="•"/>
            </a:pPr>
            <a:endParaRPr sz="143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2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704E24CC-D3C3-F2D7-FC01-63BB2AC4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45" y="2621497"/>
            <a:ext cx="6440631" cy="2203825"/>
          </a:xfrm>
          <a:prstGeom prst="rect">
            <a:avLst/>
          </a:prstGeom>
        </p:spPr>
      </p:pic>
      <p:sp>
        <p:nvSpPr>
          <p:cNvPr id="4" name="Google Shape;146;p20">
            <a:extLst>
              <a:ext uri="{FF2B5EF4-FFF2-40B4-BE49-F238E27FC236}">
                <a16:creationId xmlns:a16="http://schemas.microsoft.com/office/drawing/2014/main" id="{FC788325-9B42-13D6-F5FF-5BF55C05E02B}"/>
              </a:ext>
            </a:extLst>
          </p:cNvPr>
          <p:cNvSpPr txBox="1">
            <a:spLocks/>
          </p:cNvSpPr>
          <p:nvPr/>
        </p:nvSpPr>
        <p:spPr>
          <a:xfrm>
            <a:off x="1200235" y="4551270"/>
            <a:ext cx="239328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○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■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133350" indent="0"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Original Image</a:t>
            </a:r>
          </a:p>
          <a:p>
            <a:pPr marL="133350" indent="0">
              <a:buFont typeface="Noto Sans Symbols"/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Font typeface="Noto Sans Symbols"/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</a:t>
            </a:r>
          </a:p>
        </p:txBody>
      </p:sp>
      <p:sp>
        <p:nvSpPr>
          <p:cNvPr id="6" name="Google Shape;146;p20">
            <a:extLst>
              <a:ext uri="{FF2B5EF4-FFF2-40B4-BE49-F238E27FC236}">
                <a16:creationId xmlns:a16="http://schemas.microsoft.com/office/drawing/2014/main" id="{E6B6FA3C-CB2B-6AA1-929F-514277610794}"/>
              </a:ext>
            </a:extLst>
          </p:cNvPr>
          <p:cNvSpPr txBox="1">
            <a:spLocks/>
          </p:cNvSpPr>
          <p:nvPr/>
        </p:nvSpPr>
        <p:spPr>
          <a:xfrm>
            <a:off x="4637894" y="4559929"/>
            <a:ext cx="239328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○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■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133350" indent="0"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Forged Image</a:t>
            </a:r>
          </a:p>
          <a:p>
            <a:pPr marL="133350" indent="0">
              <a:buFont typeface="Noto Sans Symbols"/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Font typeface="Noto Sans Symbols"/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65894" y="671997"/>
            <a:ext cx="2393288" cy="830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indent="0"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Input (Host image) </a:t>
            </a:r>
            <a:endParaRPr lang="en-US" sz="1400" dirty="0">
              <a:cs typeface="Arial"/>
            </a:endParaRPr>
          </a:p>
          <a:p>
            <a:pPr marL="133350" indent="0"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8C5D7-6622-910A-77B1-2CBEE8D9E04C}"/>
              </a:ext>
            </a:extLst>
          </p:cNvPr>
          <p:cNvSpPr txBox="1"/>
          <p:nvPr/>
        </p:nvSpPr>
        <p:spPr>
          <a:xfrm>
            <a:off x="2123210" y="0"/>
            <a:ext cx="4675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675" indent="0">
              <a:buSzPts val="1432"/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EF968-F085-E65F-1736-34E8CE908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2421"/>
              </p:ext>
            </p:extLst>
          </p:nvPr>
        </p:nvGraphicFramePr>
        <p:xfrm>
          <a:off x="-10826" y="2973700"/>
          <a:ext cx="2966688" cy="325031"/>
        </p:xfrm>
        <a:graphic>
          <a:graphicData uri="http://schemas.openxmlformats.org/drawingml/2006/table">
            <a:tbl>
              <a:tblPr firstRow="1" bandRow="1">
                <a:tableStyleId>{90A97B4D-F87D-4BBC-AB0F-E00B579C836E}</a:tableStyleId>
              </a:tblPr>
              <a:tblGrid>
                <a:gridCol w="2966688">
                  <a:extLst>
                    <a:ext uri="{9D8B030D-6E8A-4147-A177-3AD203B41FA5}">
                      <a16:colId xmlns:a16="http://schemas.microsoft.com/office/drawing/2014/main" val="3996106891"/>
                    </a:ext>
                  </a:extLst>
                </a:gridCol>
              </a:tblGrid>
              <a:tr h="325031">
                <a:tc>
                  <a:txBody>
                    <a:bodyPr/>
                    <a:lstStyle/>
                    <a:p>
                      <a:r>
                        <a:rPr lang="en-GB" dirty="0"/>
                        <a:t> Overlapping block 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0893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D99A7E2-EA96-59DF-A16F-92A35D4E1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48387"/>
              </p:ext>
            </p:extLst>
          </p:nvPr>
        </p:nvGraphicFramePr>
        <p:xfrm>
          <a:off x="121832" y="1503911"/>
          <a:ext cx="2025011" cy="304800"/>
        </p:xfrm>
        <a:graphic>
          <a:graphicData uri="http://schemas.openxmlformats.org/drawingml/2006/table">
            <a:tbl>
              <a:tblPr firstRow="1" bandRow="1">
                <a:tableStyleId>{90A97B4D-F87D-4BBC-AB0F-E00B579C836E}</a:tableStyleId>
              </a:tblPr>
              <a:tblGrid>
                <a:gridCol w="2025011">
                  <a:extLst>
                    <a:ext uri="{9D8B030D-6E8A-4147-A177-3AD203B41FA5}">
                      <a16:colId xmlns:a16="http://schemas.microsoft.com/office/drawing/2014/main" val="4205956971"/>
                    </a:ext>
                  </a:extLst>
                </a:gridCol>
              </a:tblGrid>
              <a:tr h="239073">
                <a:tc>
                  <a:txBody>
                    <a:bodyPr/>
                    <a:lstStyle/>
                    <a:p>
                      <a:r>
                        <a:rPr lang="en-GB" dirty="0"/>
                        <a:t>      Pre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08826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56CD3DD9-8671-31BD-5F01-0B48484558F8}"/>
              </a:ext>
            </a:extLst>
          </p:cNvPr>
          <p:cNvSpPr/>
          <p:nvPr/>
        </p:nvSpPr>
        <p:spPr>
          <a:xfrm>
            <a:off x="991466" y="1822739"/>
            <a:ext cx="268432" cy="39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A688611-052C-567C-98E6-E0B6CD855ED7}"/>
              </a:ext>
            </a:extLst>
          </p:cNvPr>
          <p:cNvSpPr/>
          <p:nvPr/>
        </p:nvSpPr>
        <p:spPr>
          <a:xfrm>
            <a:off x="991466" y="1043420"/>
            <a:ext cx="268432" cy="39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Google Shape;146;p20">
            <a:extLst>
              <a:ext uri="{FF2B5EF4-FFF2-40B4-BE49-F238E27FC236}">
                <a16:creationId xmlns:a16="http://schemas.microsoft.com/office/drawing/2014/main" id="{23BE68C2-D8D8-227D-9DE7-04676C1F26C7}"/>
              </a:ext>
            </a:extLst>
          </p:cNvPr>
          <p:cNvSpPr txBox="1">
            <a:spLocks/>
          </p:cNvSpPr>
          <p:nvPr/>
        </p:nvSpPr>
        <p:spPr>
          <a:xfrm>
            <a:off x="71910" y="2225334"/>
            <a:ext cx="239328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○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■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133350" indent="0"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Preprocessed image </a:t>
            </a:r>
            <a:endParaRPr lang="en-US" sz="1400" dirty="0">
              <a:cs typeface="Arial"/>
            </a:endParaRPr>
          </a:p>
          <a:p>
            <a:pPr marL="133350" indent="0">
              <a:buFont typeface="Noto Sans Symbols"/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Font typeface="Noto Sans Symbols"/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2112D94-E96A-B9B8-5E8C-C5F7AFF2754C}"/>
              </a:ext>
            </a:extLst>
          </p:cNvPr>
          <p:cNvSpPr/>
          <p:nvPr/>
        </p:nvSpPr>
        <p:spPr>
          <a:xfrm>
            <a:off x="991465" y="2541442"/>
            <a:ext cx="268432" cy="39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677DF74-470C-1C91-4B0C-34D524256009}"/>
              </a:ext>
            </a:extLst>
          </p:cNvPr>
          <p:cNvSpPr/>
          <p:nvPr/>
        </p:nvSpPr>
        <p:spPr>
          <a:xfrm>
            <a:off x="982802" y="3360254"/>
            <a:ext cx="268432" cy="39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146;p20">
            <a:extLst>
              <a:ext uri="{FF2B5EF4-FFF2-40B4-BE49-F238E27FC236}">
                <a16:creationId xmlns:a16="http://schemas.microsoft.com/office/drawing/2014/main" id="{5FAD8377-8EC3-E65B-9CE0-3AE0B0078931}"/>
              </a:ext>
            </a:extLst>
          </p:cNvPr>
          <p:cNvSpPr txBox="1">
            <a:spLocks/>
          </p:cNvSpPr>
          <p:nvPr/>
        </p:nvSpPr>
        <p:spPr>
          <a:xfrm>
            <a:off x="226953" y="3673238"/>
            <a:ext cx="239328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○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■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133350" indent="0"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Image Blocks</a:t>
            </a:r>
            <a:endParaRPr lang="en-US" sz="1400" dirty="0">
              <a:cs typeface="Arial"/>
            </a:endParaRPr>
          </a:p>
          <a:p>
            <a:pPr marL="133350" indent="0">
              <a:buFont typeface="Noto Sans Symbols"/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Font typeface="Noto Sans Symbols"/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8B5B5DB-B17A-B3BD-28E8-D800DDA2BB81}"/>
              </a:ext>
            </a:extLst>
          </p:cNvPr>
          <p:cNvSpPr/>
          <p:nvPr/>
        </p:nvSpPr>
        <p:spPr>
          <a:xfrm>
            <a:off x="1000122" y="4004827"/>
            <a:ext cx="268432" cy="39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C35039D3-3DB7-E83B-03A4-F4D7198C1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96613"/>
              </p:ext>
            </p:extLst>
          </p:nvPr>
        </p:nvGraphicFramePr>
        <p:xfrm>
          <a:off x="81131" y="4464668"/>
          <a:ext cx="2696090" cy="304800"/>
        </p:xfrm>
        <a:graphic>
          <a:graphicData uri="http://schemas.openxmlformats.org/drawingml/2006/table">
            <a:tbl>
              <a:tblPr firstRow="1" bandRow="1">
                <a:tableStyleId>{90A97B4D-F87D-4BBC-AB0F-E00B579C836E}</a:tableStyleId>
              </a:tblPr>
              <a:tblGrid>
                <a:gridCol w="2696090">
                  <a:extLst>
                    <a:ext uri="{9D8B030D-6E8A-4147-A177-3AD203B41FA5}">
                      <a16:colId xmlns:a16="http://schemas.microsoft.com/office/drawing/2014/main" val="4205956971"/>
                    </a:ext>
                  </a:extLst>
                </a:gridCol>
              </a:tblGrid>
              <a:tr h="239073">
                <a:tc>
                  <a:txBody>
                    <a:bodyPr/>
                    <a:lstStyle/>
                    <a:p>
                      <a:r>
                        <a:rPr lang="en-GB" dirty="0"/>
                        <a:t>  Block Feature Extraction</a:t>
                      </a:r>
                      <a:endParaRPr lang="en-GB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0882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77D97B7A-972F-F448-C7AF-61D151719AD0}"/>
              </a:ext>
            </a:extLst>
          </p:cNvPr>
          <p:cNvSpPr/>
          <p:nvPr/>
        </p:nvSpPr>
        <p:spPr>
          <a:xfrm>
            <a:off x="3141084" y="725198"/>
            <a:ext cx="978477" cy="32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20" descr="A picture containing grass, outdoor, plain, day&#10;&#10;Description automatically generated">
            <a:extLst>
              <a:ext uri="{FF2B5EF4-FFF2-40B4-BE49-F238E27FC236}">
                <a16:creationId xmlns:a16="http://schemas.microsoft.com/office/drawing/2014/main" id="{89691C42-CCC9-832F-695C-402BE111C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02" y="495732"/>
            <a:ext cx="2616777" cy="1052079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4EA4870-A34E-4E21-A529-E0B8EEFB72CA}"/>
              </a:ext>
            </a:extLst>
          </p:cNvPr>
          <p:cNvSpPr/>
          <p:nvPr/>
        </p:nvSpPr>
        <p:spPr>
          <a:xfrm>
            <a:off x="3089128" y="2231879"/>
            <a:ext cx="978477" cy="32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2" descr="A picture containing outdoor, sky, ground, beach&#10;&#10;Description automatically generated">
            <a:extLst>
              <a:ext uri="{FF2B5EF4-FFF2-40B4-BE49-F238E27FC236}">
                <a16:creationId xmlns:a16="http://schemas.microsoft.com/office/drawing/2014/main" id="{D776650D-E05E-4EED-331C-C14053F0A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129" y="1988993"/>
            <a:ext cx="2620240" cy="1061604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685CD2C4-62F8-2E55-1F4D-3156920C2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828" y="3550660"/>
            <a:ext cx="2642754" cy="105554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B17791C7-BD5F-4E3A-18FF-397B64FAE41C}"/>
              </a:ext>
            </a:extLst>
          </p:cNvPr>
          <p:cNvSpPr/>
          <p:nvPr/>
        </p:nvSpPr>
        <p:spPr>
          <a:xfrm>
            <a:off x="3080469" y="3669288"/>
            <a:ext cx="978477" cy="32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E8C5D7-6622-910A-77B1-2CBEE8D9E04C}"/>
              </a:ext>
            </a:extLst>
          </p:cNvPr>
          <p:cNvSpPr txBox="1"/>
          <p:nvPr/>
        </p:nvSpPr>
        <p:spPr>
          <a:xfrm>
            <a:off x="2123210" y="0"/>
            <a:ext cx="4675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675" indent="0">
              <a:buSzPts val="1432"/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D99A7E2-EA96-59DF-A16F-92A35D4E1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8926"/>
              </p:ext>
            </p:extLst>
          </p:nvPr>
        </p:nvGraphicFramePr>
        <p:xfrm>
          <a:off x="190500" y="1134341"/>
          <a:ext cx="2587852" cy="304800"/>
        </p:xfrm>
        <a:graphic>
          <a:graphicData uri="http://schemas.openxmlformats.org/drawingml/2006/table">
            <a:tbl>
              <a:tblPr firstRow="1" bandRow="1">
                <a:tableStyleId>{90A97B4D-F87D-4BBC-AB0F-E00B579C836E}</a:tableStyleId>
              </a:tblPr>
              <a:tblGrid>
                <a:gridCol w="2587852">
                  <a:extLst>
                    <a:ext uri="{9D8B030D-6E8A-4147-A177-3AD203B41FA5}">
                      <a16:colId xmlns:a16="http://schemas.microsoft.com/office/drawing/2014/main" val="4205956971"/>
                    </a:ext>
                  </a:extLst>
                </a:gridCol>
              </a:tblGrid>
              <a:tr h="239073">
                <a:tc>
                  <a:txBody>
                    <a:bodyPr/>
                    <a:lstStyle/>
                    <a:p>
                      <a:r>
                        <a:rPr lang="en-GB" dirty="0"/>
                        <a:t>   Lexicographical Sorting</a:t>
                      </a:r>
                      <a:endParaRPr lang="en-GB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08826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56CD3DD9-8671-31BD-5F01-0B48484558F8}"/>
              </a:ext>
            </a:extLst>
          </p:cNvPr>
          <p:cNvSpPr/>
          <p:nvPr/>
        </p:nvSpPr>
        <p:spPr>
          <a:xfrm>
            <a:off x="965488" y="1502353"/>
            <a:ext cx="268432" cy="39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A688611-052C-567C-98E6-E0B6CD855ED7}"/>
              </a:ext>
            </a:extLst>
          </p:cNvPr>
          <p:cNvSpPr/>
          <p:nvPr/>
        </p:nvSpPr>
        <p:spPr>
          <a:xfrm>
            <a:off x="956830" y="662420"/>
            <a:ext cx="268432" cy="39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2112D94-E96A-B9B8-5E8C-C5F7AFF2754C}"/>
              </a:ext>
            </a:extLst>
          </p:cNvPr>
          <p:cNvSpPr/>
          <p:nvPr/>
        </p:nvSpPr>
        <p:spPr>
          <a:xfrm>
            <a:off x="965488" y="2290328"/>
            <a:ext cx="268432" cy="39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677DF74-470C-1C91-4B0C-34D524256009}"/>
              </a:ext>
            </a:extLst>
          </p:cNvPr>
          <p:cNvSpPr/>
          <p:nvPr/>
        </p:nvSpPr>
        <p:spPr>
          <a:xfrm>
            <a:off x="974146" y="3078305"/>
            <a:ext cx="268432" cy="398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146;p20">
            <a:extLst>
              <a:ext uri="{FF2B5EF4-FFF2-40B4-BE49-F238E27FC236}">
                <a16:creationId xmlns:a16="http://schemas.microsoft.com/office/drawing/2014/main" id="{5FAD8377-8EC3-E65B-9CE0-3AE0B0078931}"/>
              </a:ext>
            </a:extLst>
          </p:cNvPr>
          <p:cNvSpPr txBox="1">
            <a:spLocks/>
          </p:cNvSpPr>
          <p:nvPr/>
        </p:nvSpPr>
        <p:spPr>
          <a:xfrm>
            <a:off x="140361" y="3474079"/>
            <a:ext cx="239328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○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■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133350" indent="0">
              <a:buNone/>
            </a:pPr>
            <a:r>
              <a:rPr lang="en-US" sz="1400" dirty="0">
                <a:latin typeface="Arial"/>
                <a:cs typeface="Arial"/>
              </a:rPr>
              <a:t>      Output:</a:t>
            </a:r>
            <a:endParaRPr lang="en-US">
              <a:latin typeface="Arial"/>
            </a:endParaRPr>
          </a:p>
          <a:p>
            <a:pPr marL="133350" indent="0">
              <a:buNone/>
            </a:pPr>
            <a:r>
              <a:rPr lang="en-US" sz="1400" dirty="0">
                <a:latin typeface="Arial"/>
                <a:cs typeface="Arial"/>
              </a:rPr>
              <a:t>Forged image Detected</a:t>
            </a:r>
          </a:p>
          <a:p>
            <a:pPr marL="133350" indent="0">
              <a:buFont typeface="Noto Sans Symbols"/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Font typeface="Noto Sans Symbols"/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907F03C-604F-2E2D-A16D-5615E471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58113"/>
              </p:ext>
            </p:extLst>
          </p:nvPr>
        </p:nvGraphicFramePr>
        <p:xfrm>
          <a:off x="181840" y="1930978"/>
          <a:ext cx="2587852" cy="304800"/>
        </p:xfrm>
        <a:graphic>
          <a:graphicData uri="http://schemas.openxmlformats.org/drawingml/2006/table">
            <a:tbl>
              <a:tblPr firstRow="1" bandRow="1">
                <a:tableStyleId>{90A97B4D-F87D-4BBC-AB0F-E00B579C836E}</a:tableStyleId>
              </a:tblPr>
              <a:tblGrid>
                <a:gridCol w="2587852">
                  <a:extLst>
                    <a:ext uri="{9D8B030D-6E8A-4147-A177-3AD203B41FA5}">
                      <a16:colId xmlns:a16="http://schemas.microsoft.com/office/drawing/2014/main" val="4205956971"/>
                    </a:ext>
                  </a:extLst>
                </a:gridCol>
              </a:tblGrid>
              <a:tr h="239073">
                <a:tc>
                  <a:txBody>
                    <a:bodyPr/>
                    <a:lstStyle/>
                    <a:p>
                      <a:r>
                        <a:rPr lang="en-GB" dirty="0"/>
                        <a:t>      Feature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08826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68C78721-B623-4CAD-A92F-7C70EE5D6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42002"/>
              </p:ext>
            </p:extLst>
          </p:nvPr>
        </p:nvGraphicFramePr>
        <p:xfrm>
          <a:off x="164522" y="2710296"/>
          <a:ext cx="2587852" cy="304800"/>
        </p:xfrm>
        <a:graphic>
          <a:graphicData uri="http://schemas.openxmlformats.org/drawingml/2006/table">
            <a:tbl>
              <a:tblPr firstRow="1" bandRow="1">
                <a:tableStyleId>{90A97B4D-F87D-4BBC-AB0F-E00B579C836E}</a:tableStyleId>
              </a:tblPr>
              <a:tblGrid>
                <a:gridCol w="2587852">
                  <a:extLst>
                    <a:ext uri="{9D8B030D-6E8A-4147-A177-3AD203B41FA5}">
                      <a16:colId xmlns:a16="http://schemas.microsoft.com/office/drawing/2014/main" val="4205956971"/>
                    </a:ext>
                  </a:extLst>
                </a:gridCol>
              </a:tblGrid>
              <a:tr h="239073">
                <a:tc>
                  <a:txBody>
                    <a:bodyPr/>
                    <a:lstStyle/>
                    <a:p>
                      <a:r>
                        <a:rPr lang="en-GB" dirty="0"/>
                        <a:t>   Forged region extraction</a:t>
                      </a:r>
                      <a:endParaRPr lang="en-GB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08826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93CD5B4F-0422-050F-C8E1-BDD9117FDE39}"/>
              </a:ext>
            </a:extLst>
          </p:cNvPr>
          <p:cNvSpPr/>
          <p:nvPr/>
        </p:nvSpPr>
        <p:spPr>
          <a:xfrm>
            <a:off x="3106446" y="3617333"/>
            <a:ext cx="978477" cy="32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7" descr="A picture containing text, domestic cat&#10;&#10;Description automatically generated">
            <a:extLst>
              <a:ext uri="{FF2B5EF4-FFF2-40B4-BE49-F238E27FC236}">
                <a16:creationId xmlns:a16="http://schemas.microsoft.com/office/drawing/2014/main" id="{E886C579-3F2B-01B6-D71A-8C672A37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87" y="3125932"/>
            <a:ext cx="3296514" cy="13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5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2438280" y="-33875"/>
            <a:ext cx="76539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2400" dirty="0"/>
              <a:t>Some Experimental Outcomes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44C8A-73DD-6975-3DF4-80D62C760232}"/>
              </a:ext>
            </a:extLst>
          </p:cNvPr>
          <p:cNvSpPr txBox="1"/>
          <p:nvPr/>
        </p:nvSpPr>
        <p:spPr>
          <a:xfrm>
            <a:off x="778666" y="3934152"/>
            <a:ext cx="731341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1" name="Google Shape;146;p20">
            <a:extLst>
              <a:ext uri="{FF2B5EF4-FFF2-40B4-BE49-F238E27FC236}">
                <a16:creationId xmlns:a16="http://schemas.microsoft.com/office/drawing/2014/main" id="{6672C8A9-0D22-111D-E5AF-C6D96AB87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7667" y="2455770"/>
            <a:ext cx="2393288" cy="2123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indent="0"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Original Image</a:t>
            </a:r>
            <a:endParaRPr lang="en-US" sz="1400" dirty="0">
              <a:cs typeface="Arial"/>
            </a:endParaRPr>
          </a:p>
          <a:p>
            <a:pPr marL="133350" indent="0"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None/>
            </a:pPr>
            <a:endParaRPr lang="en" sz="1400" dirty="0">
              <a:highlight>
                <a:srgbClr val="FFFFFF"/>
              </a:highlight>
              <a:latin typeface="Arial"/>
              <a:cs typeface="Arial"/>
            </a:endParaRPr>
          </a:p>
          <a:p>
            <a:pPr marL="133350" indent="0">
              <a:buNone/>
            </a:pPr>
            <a:r>
              <a:rPr lang="en" sz="1400" dirty="0">
                <a:highlight>
                  <a:srgbClr val="FFFFFF"/>
                </a:highlight>
                <a:latin typeface="Arial"/>
                <a:cs typeface="Arial"/>
              </a:rPr>
              <a:t>   </a:t>
            </a:r>
          </a:p>
        </p:txBody>
      </p:sp>
      <p:sp>
        <p:nvSpPr>
          <p:cNvPr id="33" name="Google Shape;146;p20">
            <a:extLst>
              <a:ext uri="{FF2B5EF4-FFF2-40B4-BE49-F238E27FC236}">
                <a16:creationId xmlns:a16="http://schemas.microsoft.com/office/drawing/2014/main" id="{12B39D3F-B478-F0D5-A8BC-5C5944CAEB72}"/>
              </a:ext>
            </a:extLst>
          </p:cNvPr>
          <p:cNvSpPr txBox="1">
            <a:spLocks/>
          </p:cNvSpPr>
          <p:nvPr/>
        </p:nvSpPr>
        <p:spPr>
          <a:xfrm>
            <a:off x="6135916" y="2455769"/>
            <a:ext cx="239328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○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■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Noto Sans Symbols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Constantia"/>
              </a:rPr>
              <a:t>   Forged Image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/>
              <a:cs typeface="Arial"/>
              <a:sym typeface="Constantia"/>
            </a:endParaRPr>
          </a:p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Noto Sans Symbols"/>
              <a:buNone/>
              <a:tabLst/>
              <a:defRPr/>
            </a:pP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Constantia"/>
            </a:endParaRPr>
          </a:p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Noto Sans Symbols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Constantia"/>
              </a:rPr>
              <a:t>   </a:t>
            </a:r>
          </a:p>
        </p:txBody>
      </p:sp>
      <p:sp>
        <p:nvSpPr>
          <p:cNvPr id="35" name="Google Shape;146;p20">
            <a:extLst>
              <a:ext uri="{FF2B5EF4-FFF2-40B4-BE49-F238E27FC236}">
                <a16:creationId xmlns:a16="http://schemas.microsoft.com/office/drawing/2014/main" id="{DE384A64-E4AF-5B19-D979-7F16A2FA5C70}"/>
              </a:ext>
            </a:extLst>
          </p:cNvPr>
          <p:cNvSpPr txBox="1">
            <a:spLocks/>
          </p:cNvSpPr>
          <p:nvPr/>
        </p:nvSpPr>
        <p:spPr>
          <a:xfrm>
            <a:off x="1321462" y="4842215"/>
            <a:ext cx="239328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○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■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Noto Sans Symbols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Constantia"/>
              </a:rPr>
              <a:t>   Mask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/>
              <a:cs typeface="Arial"/>
              <a:sym typeface="Constantia"/>
            </a:endParaRPr>
          </a:p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Noto Sans Symbols"/>
              <a:buNone/>
              <a:tabLst/>
              <a:defRPr/>
            </a:pP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Constantia"/>
            </a:endParaRPr>
          </a:p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Noto Sans Symbols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Constantia"/>
              </a:rPr>
              <a:t>   </a:t>
            </a:r>
          </a:p>
        </p:txBody>
      </p:sp>
      <p:sp>
        <p:nvSpPr>
          <p:cNvPr id="37" name="Google Shape;146;p20">
            <a:extLst>
              <a:ext uri="{FF2B5EF4-FFF2-40B4-BE49-F238E27FC236}">
                <a16:creationId xmlns:a16="http://schemas.microsoft.com/office/drawing/2014/main" id="{7606759A-FAD2-FA31-A875-54943121ECCB}"/>
              </a:ext>
            </a:extLst>
          </p:cNvPr>
          <p:cNvSpPr txBox="1">
            <a:spLocks/>
          </p:cNvSpPr>
          <p:nvPr/>
        </p:nvSpPr>
        <p:spPr>
          <a:xfrm>
            <a:off x="5962735" y="4809657"/>
            <a:ext cx="239328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○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■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Noto Sans Symbols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Constantia"/>
              </a:rPr>
              <a:t>   Experimental result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/>
              <a:cs typeface="Arial"/>
              <a:sym typeface="Constantia"/>
            </a:endParaRPr>
          </a:p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Noto Sans Symbols"/>
              <a:buNone/>
              <a:tabLst/>
              <a:defRPr/>
            </a:pP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Constantia"/>
            </a:endParaRPr>
          </a:p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800"/>
              <a:buFont typeface="Noto Sans Symbols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cs typeface="Arial"/>
                <a:sym typeface="Constantia"/>
              </a:rPr>
              <a:t>   </a:t>
            </a:r>
          </a:p>
        </p:txBody>
      </p:sp>
      <p:pic>
        <p:nvPicPr>
          <p:cNvPr id="6" name="Picture 6" descr="A picture containing road, outdoor, building, street&#10;&#10;Description automatically generated">
            <a:extLst>
              <a:ext uri="{FF2B5EF4-FFF2-40B4-BE49-F238E27FC236}">
                <a16:creationId xmlns:a16="http://schemas.microsoft.com/office/drawing/2014/main" id="{B79444F2-AEDF-76F5-4D84-EFFAD4CB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" y="422910"/>
            <a:ext cx="3987165" cy="2133600"/>
          </a:xfrm>
          <a:prstGeom prst="rect">
            <a:avLst/>
          </a:prstGeom>
        </p:spPr>
      </p:pic>
      <p:pic>
        <p:nvPicPr>
          <p:cNvPr id="7" name="Picture 7" descr="A picture containing road, outdoor, building, street&#10;&#10;Description automatically generated">
            <a:extLst>
              <a:ext uri="{FF2B5EF4-FFF2-40B4-BE49-F238E27FC236}">
                <a16:creationId xmlns:a16="http://schemas.microsoft.com/office/drawing/2014/main" id="{6078C243-124C-D8F0-4AA1-737BF16B7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930" y="424815"/>
            <a:ext cx="4145280" cy="2145030"/>
          </a:xfrm>
          <a:prstGeom prst="rect">
            <a:avLst/>
          </a:prstGeom>
        </p:spPr>
      </p:pic>
      <p:pic>
        <p:nvPicPr>
          <p:cNvPr id="8" name="Picture 8" descr="A picture containing silhouette, dark&#10;&#10;Description automatically generated">
            <a:extLst>
              <a:ext uri="{FF2B5EF4-FFF2-40B4-BE49-F238E27FC236}">
                <a16:creationId xmlns:a16="http://schemas.microsoft.com/office/drawing/2014/main" id="{6DBBBA90-6312-1A78-DC9C-534E8CDE5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2" y="2807970"/>
            <a:ext cx="3930015" cy="2095500"/>
          </a:xfrm>
          <a:prstGeom prst="rect">
            <a:avLst/>
          </a:prstGeom>
        </p:spPr>
      </p:pic>
      <p:pic>
        <p:nvPicPr>
          <p:cNvPr id="9" name="Picture 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ABB766C1-33C4-9297-FD18-036BDE697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367" y="2819400"/>
            <a:ext cx="4086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80A1C-E0B9-1030-0125-CB24746D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718" y="1925"/>
            <a:ext cx="8520600" cy="572700"/>
          </a:xfrm>
        </p:spPr>
        <p:txBody>
          <a:bodyPr>
            <a:normAutofit/>
          </a:bodyPr>
          <a:lstStyle/>
          <a:p>
            <a:r>
              <a:rPr lang="en-IN" sz="2400" dirty="0"/>
              <a:t>INDUSTRIAL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A1298-77E7-CBC1-F936-113B727E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632" y="965334"/>
            <a:ext cx="1938582" cy="5727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1. Forensics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2E8B-6ACF-993C-52A2-D2A3422198EF}"/>
              </a:ext>
            </a:extLst>
          </p:cNvPr>
          <p:cNvSpPr txBox="1"/>
          <p:nvPr/>
        </p:nvSpPr>
        <p:spPr>
          <a:xfrm>
            <a:off x="1164430" y="1538034"/>
            <a:ext cx="6715125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Copy-move forgery detection is commonly used in digital forensics to identify tampered images in criminal investigations, civil litigations, and other legal proceedings.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92942-A72D-E592-DD30-B0DE2220A620}"/>
              </a:ext>
            </a:extLst>
          </p:cNvPr>
          <p:cNvSpPr txBox="1"/>
          <p:nvPr/>
        </p:nvSpPr>
        <p:spPr>
          <a:xfrm>
            <a:off x="1164429" y="2808759"/>
            <a:ext cx="6579395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detecting duplicated regions in images, forensic analysts can identify and authenticate original and altered images to ensure that justice is served.</a:t>
            </a:r>
            <a:endParaRPr lang="en-IN" sz="17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80A1C-E0B9-1030-0125-CB24746D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718" y="1925"/>
            <a:ext cx="8520600" cy="572700"/>
          </a:xfrm>
        </p:spPr>
        <p:txBody>
          <a:bodyPr>
            <a:normAutofit/>
          </a:bodyPr>
          <a:lstStyle/>
          <a:p>
            <a:r>
              <a:rPr lang="en-IN" sz="2400" dirty="0"/>
              <a:t>INDUSTRIAL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A1298-77E7-CBC1-F936-113B727E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632" y="965334"/>
            <a:ext cx="4746074" cy="5727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Intellectual Property </a:t>
            </a:r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2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rotection</a:t>
            </a:r>
            <a:endParaRPr lang="en-IN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2E8B-6ACF-993C-52A2-D2A3422198EF}"/>
              </a:ext>
            </a:extLst>
          </p:cNvPr>
          <p:cNvSpPr txBox="1"/>
          <p:nvPr/>
        </p:nvSpPr>
        <p:spPr>
          <a:xfrm>
            <a:off x="1164430" y="1688053"/>
            <a:ext cx="671512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Copy-move forgery detection can be used by companies to protect their intellectual property, such as patents, trademarks, and copyrights.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92942-A72D-E592-DD30-B0DE2220A620}"/>
              </a:ext>
            </a:extLst>
          </p:cNvPr>
          <p:cNvSpPr txBox="1"/>
          <p:nvPr/>
        </p:nvSpPr>
        <p:spPr>
          <a:xfrm>
            <a:off x="1164430" y="2726287"/>
            <a:ext cx="657939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detecting unauthorized use of their copyrighted images, companies can take legal action against infringers and protect their intellectual property.</a:t>
            </a:r>
          </a:p>
          <a:p>
            <a:br>
              <a:rPr lang="en-US" sz="17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7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6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80A1C-E0B9-1030-0125-CB24746D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718" y="1925"/>
            <a:ext cx="8520600" cy="572700"/>
          </a:xfrm>
        </p:spPr>
        <p:txBody>
          <a:bodyPr>
            <a:normAutofit/>
          </a:bodyPr>
          <a:lstStyle/>
          <a:p>
            <a:r>
              <a:rPr lang="en-IN" sz="2400" dirty="0"/>
              <a:t>INDUSTRIAL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A1298-77E7-CBC1-F936-113B727E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632" y="965334"/>
            <a:ext cx="4081706" cy="5727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Banking and Finance</a:t>
            </a:r>
            <a:endParaRPr lang="en-IN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2E8B-6ACF-993C-52A2-D2A3422198EF}"/>
              </a:ext>
            </a:extLst>
          </p:cNvPr>
          <p:cNvSpPr txBox="1"/>
          <p:nvPr/>
        </p:nvSpPr>
        <p:spPr>
          <a:xfrm>
            <a:off x="1164430" y="1695097"/>
            <a:ext cx="689372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Copy-move forgery detection can be used by banks and financial institutions to detect fraudulent activities, such as counterfeiting and money laundering.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92942-A72D-E592-DD30-B0DE2220A620}"/>
              </a:ext>
            </a:extLst>
          </p:cNvPr>
          <p:cNvSpPr txBox="1"/>
          <p:nvPr/>
        </p:nvSpPr>
        <p:spPr>
          <a:xfrm>
            <a:off x="1164430" y="2940599"/>
            <a:ext cx="68937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detecting manipulated images, banks can prevent fraudsters from opening fake accounts and conducting illegal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092346382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542</Words>
  <Application>Microsoft Office PowerPoint</Application>
  <PresentationFormat>On-screen Show (16:9)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Noto Sans Symbols</vt:lpstr>
      <vt:lpstr>Wingdings</vt:lpstr>
      <vt:lpstr>Times New Roman</vt:lpstr>
      <vt:lpstr>Courier New</vt:lpstr>
      <vt:lpstr>Constantia</vt:lpstr>
      <vt:lpstr>Arial</vt:lpstr>
      <vt:lpstr>Flow</vt:lpstr>
      <vt:lpstr>PowerPoint Presentation</vt:lpstr>
      <vt:lpstr>PowerPoint Presentation</vt:lpstr>
      <vt:lpstr>                                          Problem Statement</vt:lpstr>
      <vt:lpstr>PowerPoint Presentation</vt:lpstr>
      <vt:lpstr>PowerPoint Presentation</vt:lpstr>
      <vt:lpstr>Some Experimental Outcomes </vt:lpstr>
      <vt:lpstr>INDUSTRIAL APPLICATION</vt:lpstr>
      <vt:lpstr>INDUSTRIAL APPLICATION</vt:lpstr>
      <vt:lpstr>INDUSTRIAL APPLICATION</vt:lpstr>
      <vt:lpstr>INDUSTRIAL APPLICATION</vt:lpstr>
      <vt:lpstr>                                     Future Work </vt:lpstr>
      <vt:lpstr>                  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Gourab Dutta</dc:creator>
  <cp:lastModifiedBy>Gourab Dutta</cp:lastModifiedBy>
  <cp:revision>551</cp:revision>
  <dcterms:modified xsi:type="dcterms:W3CDTF">2023-05-08T10:04:39Z</dcterms:modified>
</cp:coreProperties>
</file>