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146847056" r:id="rId9"/>
    <p:sldId id="266" r:id="rId10"/>
    <p:sldId id="2146847057" r:id="rId11"/>
    <p:sldId id="267" r:id="rId12"/>
    <p:sldId id="2146847059" r:id="rId13"/>
    <p:sldId id="2146847060"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SALARY PREDICTOR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7361" y="3563810"/>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 GOURAB GORAI</a:t>
            </a:r>
          </a:p>
          <a:p>
            <a:r>
              <a:rPr lang="en-US" sz="2000" b="1" dirty="0">
                <a:solidFill>
                  <a:schemeClr val="accent1">
                    <a:lumMod val="75000"/>
                  </a:schemeClr>
                </a:solidFill>
                <a:latin typeface="Arial"/>
                <a:cs typeface="Arial"/>
              </a:rPr>
              <a:t>2. COLLEGE NAME – DR. B. C. ROY ACADEMY OF PROFESSIONAL COURSES</a:t>
            </a:r>
          </a:p>
          <a:p>
            <a:r>
              <a:rPr lang="en-US" sz="2000" b="1" dirty="0">
                <a:solidFill>
                  <a:schemeClr val="accent1">
                    <a:lumMod val="75000"/>
                  </a:schemeClr>
                </a:solidFill>
                <a:latin typeface="Arial"/>
                <a:cs typeface="Arial"/>
              </a:rPr>
              <a:t>3. AICTE ID :- STU65f3159ce3fe81710429596</a:t>
            </a:r>
          </a:p>
          <a:p>
            <a:r>
              <a:rPr lang="en-US" sz="2000" b="1" dirty="0">
                <a:solidFill>
                  <a:schemeClr val="accent1">
                    <a:lumMod val="75000"/>
                  </a:schemeClr>
                </a:solidFill>
                <a:latin typeface="Arial"/>
                <a:cs typeface="Arial"/>
              </a:rPr>
              <a:t>4. DEPT.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07DC2-4AF3-6C81-DF00-7803F8D41F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631BA4F-2F69-260B-751B-8151A9D6B9A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C9145479-A70B-AD4F-621C-FD7C1E05BD6A}"/>
              </a:ext>
            </a:extLst>
          </p:cNvPr>
          <p:cNvPicPr>
            <a:picLocks noChangeAspect="1"/>
          </p:cNvPicPr>
          <p:nvPr/>
        </p:nvPicPr>
        <p:blipFill>
          <a:blip r:embed="rId2"/>
          <a:stretch>
            <a:fillRect/>
          </a:stretch>
        </p:blipFill>
        <p:spPr>
          <a:xfrm>
            <a:off x="294967" y="1330522"/>
            <a:ext cx="4807975" cy="2659422"/>
          </a:xfrm>
          <a:prstGeom prst="rect">
            <a:avLst/>
          </a:prstGeom>
        </p:spPr>
      </p:pic>
      <p:sp>
        <p:nvSpPr>
          <p:cNvPr id="4" name="TextBox 3">
            <a:extLst>
              <a:ext uri="{FF2B5EF4-FFF2-40B4-BE49-F238E27FC236}">
                <a16:creationId xmlns:a16="http://schemas.microsoft.com/office/drawing/2014/main" id="{4BAE775C-6F33-6A2D-FFB8-968AA1F38405}"/>
              </a:ext>
            </a:extLst>
          </p:cNvPr>
          <p:cNvSpPr txBox="1"/>
          <p:nvPr/>
        </p:nvSpPr>
        <p:spPr>
          <a:xfrm>
            <a:off x="835742" y="4444181"/>
            <a:ext cx="8406581" cy="400110"/>
          </a:xfrm>
          <a:prstGeom prst="rect">
            <a:avLst/>
          </a:prstGeom>
          <a:noFill/>
        </p:spPr>
        <p:txBody>
          <a:bodyPr wrap="square" rtlCol="0">
            <a:spAutoFit/>
          </a:bodyPr>
          <a:lstStyle/>
          <a:p>
            <a:r>
              <a:rPr lang="en-US" sz="2000" dirty="0" err="1"/>
              <a:t>Github</a:t>
            </a:r>
            <a:r>
              <a:rPr lang="en-US" sz="2000" dirty="0"/>
              <a:t> :- https://github.com/GourabGorai/IBMInternshipProject</a:t>
            </a:r>
            <a:endParaRPr lang="en-IN" sz="2000" dirty="0"/>
          </a:p>
        </p:txBody>
      </p:sp>
    </p:spTree>
    <p:extLst>
      <p:ext uri="{BB962C8B-B14F-4D97-AF65-F5344CB8AC3E}">
        <p14:creationId xmlns:p14="http://schemas.microsoft.com/office/powerpoint/2010/main" val="209667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0" indent="0">
              <a:buNone/>
            </a:pPr>
            <a:r>
              <a:rPr lang="en-US" sz="2800" dirty="0"/>
              <a:t>The Salary Prediction Web Application successfully demonstrates the integration of machine learning with a user-friendly web interface to predict employee salaries based on various demographic and professional attributes. The Random Forest Regression model, combined with appropriate preprocessing and validation, delivers reasonably accurate predictions, as reflected by the R² score and error metrics. The inclusion of visual plots like actual vs. predicted salaries, residual distributions, and feature importance enhances interpretability for end-users.</a:t>
            </a:r>
          </a:p>
          <a:p>
            <a:r>
              <a:rPr lang="en-US" sz="2800" dirty="0"/>
              <a:t>During the development, some key </a:t>
            </a:r>
            <a:r>
              <a:rPr lang="en-US" sz="2800" b="1" dirty="0"/>
              <a:t>challenges</a:t>
            </a:r>
            <a:r>
              <a:rPr lang="en-US" sz="2800" dirty="0"/>
              <a:t> were:</a:t>
            </a:r>
          </a:p>
          <a:p>
            <a:pPr lvl="1"/>
            <a:r>
              <a:rPr lang="en-US" sz="2500" dirty="0"/>
              <a:t>Ensuring logical consistency between age and experience inputs.</a:t>
            </a:r>
          </a:p>
          <a:p>
            <a:pPr lvl="1"/>
            <a:r>
              <a:rPr lang="en-US" sz="2500" dirty="0"/>
              <a:t>Managing invalid or missing entries in user-submitted data.</a:t>
            </a:r>
          </a:p>
          <a:p>
            <a:pPr lvl="1"/>
            <a:r>
              <a:rPr lang="en-US" sz="2500" dirty="0"/>
              <a:t>Generating meaningful insights from limited or noisy datasets.</a:t>
            </a:r>
          </a:p>
          <a:p>
            <a:pPr lvl="1"/>
            <a:r>
              <a:rPr lang="en-US" sz="2500" dirty="0"/>
              <a:t>Handling errors and edge cases during real-time predictions and plotting.</a:t>
            </a:r>
          </a:p>
          <a:p>
            <a:pPr marL="0" indent="0">
              <a:buNone/>
            </a:pPr>
            <a:r>
              <a:rPr lang="en-US" sz="2800" dirty="0"/>
              <a:t>Despite these, the project achieved its core objective: providing reliable salary predictions with visual feedback and error-handling mechanisms.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0BE0EB38-4251-2DC6-70D7-462D8E784CF4}"/>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Flask Documentation – https://flask.palletsprojects.com/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Scikit-learn Documentation – https://scikit-learn.org/stable/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Matplotlib Documentation – https://matplotlib.org/stable/contents.html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Seaborn Documentation – https://seaborn.pydata.org/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Stack Overflow – Community discussions and solutions related to Flask and ML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Kaggle Datasets – For accessing various salary prediction datasets: https://www.kaggle.com/datasets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W3Schools – For basic HTML and CSS used in Flask templates: </a:t>
            </a:r>
            <a:r>
              <a:rPr kumimoji="0" lang="en-US" altLang="en-US" sz="1800" b="0" i="0" u="none" strike="noStrike" cap="none" normalizeH="0" baseline="0">
                <a:ln>
                  <a:noFill/>
                </a:ln>
                <a:solidFill>
                  <a:schemeClr val="tx1"/>
                </a:solidFill>
                <a:effectLst/>
                <a:latin typeface="Arial" panose="020B0604020202020204" pitchFamily="34" charset="0"/>
                <a:hlinkClick r:id="rId2"/>
              </a:rPr>
              <a:t>https://www.w3schools.com/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Python Official Documentation – </a:t>
            </a:r>
            <a:r>
              <a:rPr kumimoji="0" lang="en-US" altLang="en-US" sz="1800" b="0" i="0" u="none" strike="noStrike" cap="none" normalizeH="0" baseline="0">
                <a:ln>
                  <a:noFill/>
                </a:ln>
                <a:solidFill>
                  <a:schemeClr val="tx1"/>
                </a:solidFill>
                <a:effectLst/>
                <a:latin typeface="Arial" panose="020B0604020202020204" pitchFamily="34" charset="0"/>
                <a:hlinkClick r:id="rId3"/>
              </a:rPr>
              <a:t>https://docs.python.org/3/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r>
              <a:rPr lang="en-US" sz="2800" b="1" dirty="0"/>
              <a:t>Problem Statement: Salary Prediction Web Application Using Machine Learning</a:t>
            </a:r>
          </a:p>
          <a:p>
            <a:r>
              <a:rPr lang="en-US" sz="2800" dirty="0"/>
              <a:t>Modern job seekers and HR professionals often struggle to estimate fair and accurate salaries based on various candidate attributes such as education, experience, location, and job title. This lack of transparency can lead to misaligned expectations and hiring inefficiencies. The goal of this project is to develop a </a:t>
            </a:r>
            <a:r>
              <a:rPr lang="en-US" sz="2800" b="1" dirty="0"/>
              <a:t>user-interactive Flask web application</a:t>
            </a:r>
            <a:r>
              <a:rPr lang="en-US" sz="2800" dirty="0"/>
              <a:t> that predicts a candidate’s salary using machine learning. The application must:</a:t>
            </a:r>
          </a:p>
          <a:p>
            <a:r>
              <a:rPr lang="en-US" sz="2800" dirty="0"/>
              <a:t>Validate user inputs rigorously (e.g., age-experience consistency, missing fields).</a:t>
            </a:r>
          </a:p>
          <a:p>
            <a:r>
              <a:rPr lang="en-US" sz="2800" dirty="0"/>
              <a:t>Train a </a:t>
            </a:r>
            <a:r>
              <a:rPr lang="en-US" sz="2800" b="1" dirty="0"/>
              <a:t>Random Forest Regression model</a:t>
            </a:r>
            <a:r>
              <a:rPr lang="en-US" sz="2800" dirty="0"/>
              <a:t> using historical salary data.</a:t>
            </a:r>
          </a:p>
          <a:p>
            <a:r>
              <a:rPr lang="en-US" sz="2800" dirty="0"/>
              <a:t>Evaluate the model using </a:t>
            </a:r>
            <a:r>
              <a:rPr lang="en-US" sz="2800" b="1" dirty="0"/>
              <a:t>R² score</a:t>
            </a:r>
            <a:r>
              <a:rPr lang="en-US" sz="2800" dirty="0"/>
              <a:t>, </a:t>
            </a:r>
            <a:r>
              <a:rPr lang="en-US" sz="2800" b="1" dirty="0"/>
              <a:t>MSE</a:t>
            </a:r>
            <a:r>
              <a:rPr lang="en-US" sz="2800" dirty="0"/>
              <a:t>, and </a:t>
            </a:r>
            <a:r>
              <a:rPr lang="en-US" sz="2800" b="1" dirty="0"/>
              <a:t>visualizations</a:t>
            </a:r>
            <a:r>
              <a:rPr lang="en-US" sz="2800" dirty="0"/>
              <a:t> like residual plots and feature importance charts.</a:t>
            </a:r>
          </a:p>
          <a:p>
            <a:r>
              <a:rPr lang="en-US" sz="2800" dirty="0"/>
              <a:t>Handle missing or malformed datasets gracefully.</a:t>
            </a:r>
          </a:p>
          <a:p>
            <a:r>
              <a:rPr lang="en-US" sz="2800" dirty="0"/>
              <a:t>Display predictions along with graphical insights to enhance interpretability.</a:t>
            </a:r>
          </a:p>
          <a:p>
            <a:r>
              <a:rPr lang="en-US" sz="2800" dirty="0"/>
              <a:t>The system serves as a robust decision support tool for individuals and organizations by ensuring reliable predictions and real-time model feedback through a web interface.</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endParaRPr lang="en-IN" b="1" dirty="0"/>
          </a:p>
          <a:p>
            <a:r>
              <a:rPr lang="en-IN" b="1" dirty="0"/>
              <a:t>System Requirements</a:t>
            </a:r>
          </a:p>
          <a:p>
            <a:r>
              <a:rPr lang="en-IN" b="1" dirty="0"/>
              <a:t>Hardware:</a:t>
            </a:r>
            <a:endParaRPr lang="en-IN" dirty="0"/>
          </a:p>
          <a:p>
            <a:pPr lvl="1"/>
            <a:r>
              <a:rPr lang="en-IN" dirty="0"/>
              <a:t>Processor: Intel i3 or higher</a:t>
            </a:r>
          </a:p>
          <a:p>
            <a:pPr lvl="1"/>
            <a:r>
              <a:rPr lang="en-IN" dirty="0"/>
              <a:t>RAM: Minimum 4 GB</a:t>
            </a:r>
          </a:p>
          <a:p>
            <a:pPr lvl="1"/>
            <a:r>
              <a:rPr lang="en-IN" dirty="0"/>
              <a:t>Storage: Minimum 100 MB for datasets and dependencies</a:t>
            </a:r>
          </a:p>
          <a:p>
            <a:r>
              <a:rPr lang="en-IN" b="1" dirty="0"/>
              <a:t>Software:</a:t>
            </a:r>
            <a:endParaRPr lang="en-IN" dirty="0"/>
          </a:p>
          <a:p>
            <a:pPr lvl="1"/>
            <a:r>
              <a:rPr lang="en-IN" dirty="0"/>
              <a:t>Python 3.7 or above</a:t>
            </a:r>
          </a:p>
          <a:p>
            <a:pPr lvl="1"/>
            <a:r>
              <a:rPr lang="en-IN" dirty="0"/>
              <a:t>Web browser (for accessing Flask app locally)</a:t>
            </a:r>
          </a:p>
          <a:p>
            <a:pPr lvl="1"/>
            <a:r>
              <a:rPr lang="en-IN" dirty="0"/>
              <a:t>Operating System: Windows/Linux/macOS</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C57F7-2F36-1ACF-BE00-2880D6C885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89D982-15FD-3482-D62A-3CC78F4BA88B}"/>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F68858CC-44AA-EC1E-2D1C-096353F7D1A7}"/>
              </a:ext>
            </a:extLst>
          </p:cNvPr>
          <p:cNvSpPr>
            <a:spLocks noGrp="1"/>
          </p:cNvSpPr>
          <p:nvPr>
            <p:ph idx="1"/>
          </p:nvPr>
        </p:nvSpPr>
        <p:spPr/>
        <p:txBody>
          <a:bodyPr>
            <a:normAutofit fontScale="70000" lnSpcReduction="20000"/>
          </a:bodyPr>
          <a:lstStyle/>
          <a:p>
            <a:r>
              <a:rPr lang="en-IN" sz="2800" b="1" dirty="0"/>
              <a:t>Libraries and Frameworks Used</a:t>
            </a:r>
          </a:p>
          <a:p>
            <a:pPr lvl="1"/>
            <a:r>
              <a:rPr lang="en-IN" sz="2500" b="1" dirty="0"/>
              <a:t>Flask</a:t>
            </a:r>
            <a:r>
              <a:rPr lang="en-IN" sz="2500" dirty="0"/>
              <a:t>: Web framework to build the interactive UI</a:t>
            </a:r>
          </a:p>
          <a:p>
            <a:pPr lvl="1"/>
            <a:r>
              <a:rPr lang="en-IN" sz="2500" b="1" dirty="0"/>
              <a:t>Pandas</a:t>
            </a:r>
            <a:r>
              <a:rPr lang="en-IN" sz="2500" dirty="0"/>
              <a:t>: Data manipulation and preprocessing</a:t>
            </a:r>
          </a:p>
          <a:p>
            <a:pPr lvl="1"/>
            <a:r>
              <a:rPr lang="en-IN" sz="2500" b="1" dirty="0"/>
              <a:t>NumPy</a:t>
            </a:r>
            <a:r>
              <a:rPr lang="en-IN" sz="2500" dirty="0"/>
              <a:t>: Numerical operations</a:t>
            </a:r>
          </a:p>
          <a:p>
            <a:pPr lvl="1"/>
            <a:r>
              <a:rPr lang="en-IN" sz="2500" b="1" dirty="0"/>
              <a:t>Matplotlib &amp; Seaborn</a:t>
            </a:r>
            <a:r>
              <a:rPr lang="en-IN" sz="2500" dirty="0"/>
              <a:t>: For generating evaluation plots</a:t>
            </a:r>
          </a:p>
          <a:p>
            <a:pPr lvl="1"/>
            <a:r>
              <a:rPr lang="en-IN" sz="2500" b="1" dirty="0"/>
              <a:t>scikit-learn (</a:t>
            </a:r>
            <a:r>
              <a:rPr lang="en-IN" sz="2500" b="1" dirty="0" err="1"/>
              <a:t>sklearn</a:t>
            </a:r>
            <a:r>
              <a:rPr lang="en-IN" sz="2500" b="1" dirty="0"/>
              <a:t>)</a:t>
            </a:r>
          </a:p>
          <a:p>
            <a:r>
              <a:rPr lang="en-IN" sz="2800" b="1" dirty="0"/>
              <a:t>Implementation Strategy</a:t>
            </a:r>
          </a:p>
          <a:p>
            <a:r>
              <a:rPr lang="en-IN" sz="2800" b="1" dirty="0"/>
              <a:t>       Model Training</a:t>
            </a:r>
            <a:r>
              <a:rPr lang="en-IN" sz="2800" dirty="0"/>
              <a:t>: On valid dataset using a Random Forest Regression pipeline</a:t>
            </a:r>
          </a:p>
          <a:p>
            <a:r>
              <a:rPr lang="en-IN" sz="2800" b="1" dirty="0"/>
              <a:t>       User Interface</a:t>
            </a:r>
            <a:r>
              <a:rPr lang="en-IN" sz="2800" dirty="0"/>
              <a:t>: Accepts form inputs via Flask and validates them</a:t>
            </a:r>
          </a:p>
          <a:p>
            <a:r>
              <a:rPr lang="en-IN" sz="2800" b="1" dirty="0"/>
              <a:t>       Salary Prediction</a:t>
            </a:r>
            <a:r>
              <a:rPr lang="en-IN" sz="2800" dirty="0"/>
              <a:t>: On-the-fly predictions using trained model</a:t>
            </a:r>
          </a:p>
          <a:p>
            <a:r>
              <a:rPr lang="en-IN" sz="2800" b="1" dirty="0"/>
              <a:t>       Evaluation</a:t>
            </a:r>
            <a:r>
              <a:rPr lang="en-IN" sz="2800" dirty="0"/>
              <a:t>: Generates plots like Actual vs Predicted, Residuals, Feature Importance</a:t>
            </a:r>
          </a:p>
          <a:p>
            <a:r>
              <a:rPr lang="en-IN" sz="2800" b="1" dirty="0"/>
              <a:t>       Error Handling</a:t>
            </a:r>
            <a:r>
              <a:rPr lang="en-IN" sz="2800" dirty="0"/>
              <a:t>: Displays user-friendly messages for invalid inputs or system errors</a:t>
            </a:r>
          </a:p>
        </p:txBody>
      </p:sp>
    </p:spTree>
    <p:extLst>
      <p:ext uri="{BB962C8B-B14F-4D97-AF65-F5344CB8AC3E}">
        <p14:creationId xmlns:p14="http://schemas.microsoft.com/office/powerpoint/2010/main" val="71794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a:bodyPr>
          <a:lstStyle/>
          <a:p>
            <a:pPr marL="0" indent="0">
              <a:buNone/>
            </a:pPr>
            <a:r>
              <a:rPr lang="en-US" sz="1600" b="1" dirty="0"/>
              <a:t>Step-by-Step Procedure:</a:t>
            </a:r>
          </a:p>
          <a:p>
            <a:r>
              <a:rPr lang="en-US" sz="1600" b="1" dirty="0"/>
              <a:t>Data Collection</a:t>
            </a:r>
            <a:endParaRPr lang="en-US" sz="1600" dirty="0"/>
          </a:p>
          <a:p>
            <a:pPr lvl="1"/>
            <a:r>
              <a:rPr lang="en-US" sz="1600" dirty="0"/>
              <a:t>Load the dataset.</a:t>
            </a:r>
          </a:p>
          <a:p>
            <a:r>
              <a:rPr lang="en-US" sz="1600" b="1" dirty="0"/>
              <a:t>Data Preprocessing</a:t>
            </a:r>
            <a:endParaRPr lang="en-US" sz="1600" dirty="0"/>
          </a:p>
          <a:p>
            <a:pPr lvl="1"/>
            <a:r>
              <a:rPr lang="en-US" sz="1600" dirty="0"/>
              <a:t>Check for missing or malformed entries.</a:t>
            </a:r>
          </a:p>
          <a:p>
            <a:pPr lvl="1"/>
            <a:r>
              <a:rPr lang="en-US" sz="1600" dirty="0"/>
              <a:t>Convert categorical features </a:t>
            </a:r>
            <a:r>
              <a:rPr lang="en-IN" sz="1600" dirty="0"/>
              <a:t>using </a:t>
            </a:r>
            <a:r>
              <a:rPr lang="en-IN" sz="1600" dirty="0" err="1"/>
              <a:t>OneHotEncoding</a:t>
            </a:r>
            <a:r>
              <a:rPr lang="en-IN" sz="1600" dirty="0"/>
              <a:t>.</a:t>
            </a:r>
          </a:p>
          <a:p>
            <a:pPr lvl="1"/>
            <a:r>
              <a:rPr lang="en-IN" sz="1600" dirty="0"/>
              <a:t>Validate numerical fields</a:t>
            </a:r>
          </a:p>
          <a:p>
            <a:pPr lvl="2"/>
            <a:r>
              <a:rPr lang="en-US" sz="1600" dirty="0"/>
              <a:t>Age &gt; 0 and &lt; 100</a:t>
            </a:r>
          </a:p>
          <a:p>
            <a:pPr lvl="2"/>
            <a:r>
              <a:rPr lang="en-US" sz="1600" dirty="0"/>
              <a:t>Experience ≥ 0 and ≤ 70</a:t>
            </a:r>
          </a:p>
          <a:p>
            <a:pPr lvl="2"/>
            <a:r>
              <a:rPr lang="en-US" sz="1600" dirty="0"/>
              <a:t>Logical consistency between age and experience.</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59186-F837-01F3-C0B3-01CD071C1D2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ECBAF9-507B-EE98-4E43-98B8490A93E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0A45C37B-2566-9AC9-48E2-7570DA776AA1}"/>
              </a:ext>
            </a:extLst>
          </p:cNvPr>
          <p:cNvSpPr>
            <a:spLocks noGrp="1"/>
          </p:cNvSpPr>
          <p:nvPr>
            <p:ph idx="1"/>
          </p:nvPr>
        </p:nvSpPr>
        <p:spPr>
          <a:xfrm>
            <a:off x="581192" y="1302026"/>
            <a:ext cx="11029615" cy="4853818"/>
          </a:xfrm>
        </p:spPr>
        <p:txBody>
          <a:bodyPr>
            <a:normAutofit/>
          </a:bodyPr>
          <a:lstStyle/>
          <a:p>
            <a:pPr lvl="1"/>
            <a:r>
              <a:rPr lang="en-US" b="1" dirty="0"/>
              <a:t>Model Building</a:t>
            </a:r>
          </a:p>
          <a:p>
            <a:pPr lvl="2"/>
            <a:r>
              <a:rPr lang="en-US" dirty="0"/>
              <a:t>Split the dataset into training and testing sets using an 80:20 </a:t>
            </a:r>
            <a:r>
              <a:rPr lang="en-US" dirty="0" err="1"/>
              <a:t>ratio.Use</a:t>
            </a:r>
            <a:r>
              <a:rPr lang="en-US" dirty="0"/>
              <a:t> </a:t>
            </a:r>
            <a:r>
              <a:rPr lang="en-US" dirty="0" err="1"/>
              <a:t>RandomForestRegressor</a:t>
            </a:r>
            <a:r>
              <a:rPr lang="en-US" dirty="0"/>
              <a:t> wrapped inside a Pipeline that includes the preprocessing steps.</a:t>
            </a:r>
          </a:p>
          <a:p>
            <a:pPr lvl="2"/>
            <a:r>
              <a:rPr lang="en-US" dirty="0"/>
              <a:t>Train the model on the training data.</a:t>
            </a:r>
          </a:p>
          <a:p>
            <a:pPr lvl="1"/>
            <a:r>
              <a:rPr lang="en-US" dirty="0"/>
              <a:t>Model Evaluation</a:t>
            </a:r>
          </a:p>
          <a:p>
            <a:pPr lvl="2"/>
            <a:r>
              <a:rPr lang="en-US" dirty="0"/>
              <a:t>Predict salaries on the test </a:t>
            </a:r>
            <a:r>
              <a:rPr lang="en-US" dirty="0" err="1"/>
              <a:t>set.Evaluate</a:t>
            </a:r>
            <a:r>
              <a:rPr lang="en-US" dirty="0"/>
              <a:t> the model using:R² Score</a:t>
            </a:r>
          </a:p>
          <a:p>
            <a:pPr lvl="2"/>
            <a:r>
              <a:rPr lang="en-US" dirty="0"/>
              <a:t>Mean Squared Error (MSE)</a:t>
            </a:r>
          </a:p>
          <a:p>
            <a:pPr lvl="2"/>
            <a:r>
              <a:rPr lang="en-US" dirty="0"/>
              <a:t>Generate the following plots for model analysis:</a:t>
            </a:r>
          </a:p>
          <a:p>
            <a:pPr lvl="3"/>
            <a:r>
              <a:rPr lang="en-US" dirty="0"/>
              <a:t>Line Plot: Actual vs Predicted Salaries</a:t>
            </a:r>
          </a:p>
          <a:p>
            <a:pPr lvl="3"/>
            <a:r>
              <a:rPr lang="en-US" dirty="0"/>
              <a:t>Histogram: Distribution of Residuals</a:t>
            </a:r>
          </a:p>
          <a:p>
            <a:pPr lvl="3"/>
            <a:r>
              <a:rPr lang="en-US" dirty="0"/>
              <a:t>Bar Chart: Feature Importance</a:t>
            </a:r>
          </a:p>
          <a:p>
            <a:pPr lvl="3"/>
            <a:r>
              <a:rPr lang="en-US" dirty="0"/>
              <a:t>Scatter Plot: Actual vs Predicted Salaries</a:t>
            </a:r>
          </a:p>
          <a:p>
            <a:pPr lvl="1"/>
            <a:r>
              <a:rPr lang="en-US" dirty="0"/>
              <a:t>Web Application Integration</a:t>
            </a:r>
          </a:p>
          <a:p>
            <a:pPr lvl="2"/>
            <a:r>
              <a:rPr lang="en-US" dirty="0"/>
              <a:t>Build a web interface using the Flask framework. Allow users to enter details through an HTML </a:t>
            </a:r>
            <a:r>
              <a:rPr lang="en-US" dirty="0" err="1"/>
              <a:t>form.Validate</a:t>
            </a:r>
            <a:r>
              <a:rPr lang="en-US" dirty="0"/>
              <a:t> user inputs on the server </a:t>
            </a:r>
            <a:r>
              <a:rPr lang="en-US" dirty="0" err="1"/>
              <a:t>side.Use</a:t>
            </a:r>
            <a:r>
              <a:rPr lang="en-US" dirty="0"/>
              <a:t> the trained model to predict salary based on the user's </a:t>
            </a:r>
            <a:r>
              <a:rPr lang="en-US" dirty="0" err="1"/>
              <a:t>inputs.Display</a:t>
            </a:r>
            <a:r>
              <a:rPr lang="en-US" dirty="0"/>
              <a:t> the predicted salary and relevant evaluation plots.</a:t>
            </a:r>
          </a:p>
        </p:txBody>
      </p:sp>
    </p:spTree>
    <p:extLst>
      <p:ext uri="{BB962C8B-B14F-4D97-AF65-F5344CB8AC3E}">
        <p14:creationId xmlns:p14="http://schemas.microsoft.com/office/powerpoint/2010/main" val="910552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A6DAD43C-F6CD-93AD-005C-5D9DC7CE12CE}"/>
              </a:ext>
            </a:extLst>
          </p:cNvPr>
          <p:cNvPicPr>
            <a:picLocks noChangeAspect="1"/>
          </p:cNvPicPr>
          <p:nvPr/>
        </p:nvPicPr>
        <p:blipFill>
          <a:blip r:embed="rId2"/>
          <a:stretch>
            <a:fillRect/>
          </a:stretch>
        </p:blipFill>
        <p:spPr>
          <a:xfrm>
            <a:off x="196645" y="1232452"/>
            <a:ext cx="5388078" cy="2459898"/>
          </a:xfrm>
          <a:prstGeom prst="rect">
            <a:avLst/>
          </a:prstGeom>
        </p:spPr>
      </p:pic>
      <p:pic>
        <p:nvPicPr>
          <p:cNvPr id="7" name="Picture 6">
            <a:extLst>
              <a:ext uri="{FF2B5EF4-FFF2-40B4-BE49-F238E27FC236}">
                <a16:creationId xmlns:a16="http://schemas.microsoft.com/office/drawing/2014/main" id="{EDF61EDB-6994-F595-7802-E59591CD00EC}"/>
              </a:ext>
            </a:extLst>
          </p:cNvPr>
          <p:cNvPicPr>
            <a:picLocks noChangeAspect="1"/>
          </p:cNvPicPr>
          <p:nvPr/>
        </p:nvPicPr>
        <p:blipFill>
          <a:blip r:embed="rId3"/>
          <a:stretch>
            <a:fillRect/>
          </a:stretch>
        </p:blipFill>
        <p:spPr>
          <a:xfrm>
            <a:off x="6521789" y="1232452"/>
            <a:ext cx="5394907" cy="2459898"/>
          </a:xfrm>
          <a:prstGeom prst="rect">
            <a:avLst/>
          </a:prstGeom>
        </p:spPr>
      </p:pic>
      <p:pic>
        <p:nvPicPr>
          <p:cNvPr id="9" name="Picture 8">
            <a:extLst>
              <a:ext uri="{FF2B5EF4-FFF2-40B4-BE49-F238E27FC236}">
                <a16:creationId xmlns:a16="http://schemas.microsoft.com/office/drawing/2014/main" id="{9DBF6E3D-C2AA-011E-BC02-D6FE0D8BA09F}"/>
              </a:ext>
            </a:extLst>
          </p:cNvPr>
          <p:cNvPicPr>
            <a:picLocks noChangeAspect="1"/>
          </p:cNvPicPr>
          <p:nvPr/>
        </p:nvPicPr>
        <p:blipFill>
          <a:blip r:embed="rId4"/>
          <a:stretch>
            <a:fillRect/>
          </a:stretch>
        </p:blipFill>
        <p:spPr>
          <a:xfrm>
            <a:off x="196646" y="3935150"/>
            <a:ext cx="5388078" cy="2445034"/>
          </a:xfrm>
          <a:prstGeom prst="rect">
            <a:avLst/>
          </a:prstGeom>
        </p:spPr>
      </p:pic>
      <p:pic>
        <p:nvPicPr>
          <p:cNvPr id="11" name="Picture 10">
            <a:extLst>
              <a:ext uri="{FF2B5EF4-FFF2-40B4-BE49-F238E27FC236}">
                <a16:creationId xmlns:a16="http://schemas.microsoft.com/office/drawing/2014/main" id="{0380F18F-A1FB-FA0A-FF66-1BE86BFBE2B3}"/>
              </a:ext>
            </a:extLst>
          </p:cNvPr>
          <p:cNvPicPr>
            <a:picLocks noChangeAspect="1"/>
          </p:cNvPicPr>
          <p:nvPr/>
        </p:nvPicPr>
        <p:blipFill>
          <a:blip r:embed="rId5"/>
          <a:stretch>
            <a:fillRect/>
          </a:stretch>
        </p:blipFill>
        <p:spPr>
          <a:xfrm>
            <a:off x="6410632" y="3820206"/>
            <a:ext cx="5506064" cy="248475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7F105-706B-113B-9833-18257C2B4A4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7B69E2-A3AA-91B3-325F-B4127E4EABA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CE9CCB3B-1160-0DB1-B1B1-6B74E8FCBBBF}"/>
              </a:ext>
            </a:extLst>
          </p:cNvPr>
          <p:cNvPicPr>
            <a:picLocks noChangeAspect="1"/>
          </p:cNvPicPr>
          <p:nvPr/>
        </p:nvPicPr>
        <p:blipFill>
          <a:blip r:embed="rId2"/>
          <a:stretch>
            <a:fillRect/>
          </a:stretch>
        </p:blipFill>
        <p:spPr>
          <a:xfrm>
            <a:off x="285135" y="1335758"/>
            <a:ext cx="4649226" cy="2093242"/>
          </a:xfrm>
          <a:prstGeom prst="rect">
            <a:avLst/>
          </a:prstGeom>
        </p:spPr>
      </p:pic>
      <p:pic>
        <p:nvPicPr>
          <p:cNvPr id="8" name="Picture 7">
            <a:extLst>
              <a:ext uri="{FF2B5EF4-FFF2-40B4-BE49-F238E27FC236}">
                <a16:creationId xmlns:a16="http://schemas.microsoft.com/office/drawing/2014/main" id="{233FC2CB-8AFB-C6AE-022F-CF302F1DAA3A}"/>
              </a:ext>
            </a:extLst>
          </p:cNvPr>
          <p:cNvPicPr>
            <a:picLocks noChangeAspect="1"/>
          </p:cNvPicPr>
          <p:nvPr/>
        </p:nvPicPr>
        <p:blipFill>
          <a:blip r:embed="rId3"/>
          <a:stretch>
            <a:fillRect/>
          </a:stretch>
        </p:blipFill>
        <p:spPr>
          <a:xfrm>
            <a:off x="6764593" y="1232452"/>
            <a:ext cx="4955457" cy="2244028"/>
          </a:xfrm>
          <a:prstGeom prst="rect">
            <a:avLst/>
          </a:prstGeom>
        </p:spPr>
      </p:pic>
      <p:pic>
        <p:nvPicPr>
          <p:cNvPr id="12" name="Picture 11">
            <a:extLst>
              <a:ext uri="{FF2B5EF4-FFF2-40B4-BE49-F238E27FC236}">
                <a16:creationId xmlns:a16="http://schemas.microsoft.com/office/drawing/2014/main" id="{4DF5DA73-F047-2E58-CC8C-0AE3B9EF3E59}"/>
              </a:ext>
            </a:extLst>
          </p:cNvPr>
          <p:cNvPicPr>
            <a:picLocks noChangeAspect="1"/>
          </p:cNvPicPr>
          <p:nvPr/>
        </p:nvPicPr>
        <p:blipFill>
          <a:blip r:embed="rId4"/>
          <a:stretch>
            <a:fillRect/>
          </a:stretch>
        </p:blipFill>
        <p:spPr>
          <a:xfrm>
            <a:off x="285135" y="3687096"/>
            <a:ext cx="4919277" cy="2232773"/>
          </a:xfrm>
          <a:prstGeom prst="rect">
            <a:avLst/>
          </a:prstGeom>
        </p:spPr>
      </p:pic>
      <p:pic>
        <p:nvPicPr>
          <p:cNvPr id="14" name="Picture 13">
            <a:extLst>
              <a:ext uri="{FF2B5EF4-FFF2-40B4-BE49-F238E27FC236}">
                <a16:creationId xmlns:a16="http://schemas.microsoft.com/office/drawing/2014/main" id="{AE0F077F-1311-7F0F-EB05-25F733D0644F}"/>
              </a:ext>
            </a:extLst>
          </p:cNvPr>
          <p:cNvPicPr>
            <a:picLocks noChangeAspect="1"/>
          </p:cNvPicPr>
          <p:nvPr/>
        </p:nvPicPr>
        <p:blipFill>
          <a:blip r:embed="rId5"/>
          <a:stretch>
            <a:fillRect/>
          </a:stretch>
        </p:blipFill>
        <p:spPr>
          <a:xfrm>
            <a:off x="6987590" y="3567080"/>
            <a:ext cx="4623218" cy="2472804"/>
          </a:xfrm>
          <a:prstGeom prst="rect">
            <a:avLst/>
          </a:prstGeom>
        </p:spPr>
      </p:pic>
    </p:spTree>
    <p:extLst>
      <p:ext uri="{BB962C8B-B14F-4D97-AF65-F5344CB8AC3E}">
        <p14:creationId xmlns:p14="http://schemas.microsoft.com/office/powerpoint/2010/main" val="17432852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c0fa2617-96bd-425d-8578-e93563fe37c5"/>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867</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SALARY PREDICTOR</vt:lpstr>
      <vt:lpstr>OUTLINE</vt:lpstr>
      <vt:lpstr>Problem Statement</vt:lpstr>
      <vt:lpstr>System  Approach</vt:lpstr>
      <vt:lpstr>System  Approach</vt:lpstr>
      <vt:lpstr>Algorithm &amp; Deployment</vt:lpstr>
      <vt:lpstr>Algorithm &amp; Deployment</vt:lpstr>
      <vt:lpstr>Result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GOURAB GORAI</cp:lastModifiedBy>
  <cp:revision>45</cp:revision>
  <dcterms:created xsi:type="dcterms:W3CDTF">2021-05-26T16:50:10Z</dcterms:created>
  <dcterms:modified xsi:type="dcterms:W3CDTF">2025-07-17T10:59:02Z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