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74" r:id="rId5"/>
    <p:sldId id="275" r:id="rId6"/>
    <p:sldId id="276" r:id="rId7"/>
    <p:sldId id="260" r:id="rId8"/>
    <p:sldId id="261" r:id="rId9"/>
    <p:sldId id="281" r:id="rId10"/>
    <p:sldId id="278" r:id="rId11"/>
    <p:sldId id="27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9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6821-8AE5-4E42-8F39-D72FE0626A69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92AB-11F7-4802-ADFC-DA9CF2310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289" y="817563"/>
            <a:ext cx="9144000" cy="2387600"/>
          </a:xfrm>
        </p:spPr>
        <p:txBody>
          <a:bodyPr/>
          <a:lstStyle/>
          <a:p>
            <a:r>
              <a:rPr lang="en-IN" dirty="0" smtClean="0">
                <a:latin typeface="Eras Bold ITC" panose="020B0907030504020204" pitchFamily="34" charset="0"/>
              </a:rPr>
              <a:t>Haar Cascade Training</a:t>
            </a:r>
            <a:endParaRPr lang="en-IN" dirty="0">
              <a:latin typeface="Eras Bold ITC" panose="020B0907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289" y="3488266"/>
            <a:ext cx="9144000" cy="146473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Eras Light ITC" panose="020B0402030504020804" pitchFamily="34" charset="0"/>
              </a:rPr>
              <a:t>A Simple Explanation</a:t>
            </a:r>
            <a:endParaRPr lang="en-IN" sz="2800" dirty="0">
              <a:latin typeface="Eras Light ITC" panose="020B04020305040208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8535" y="4548051"/>
            <a:ext cx="9144000" cy="114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 smtClean="0">
                <a:latin typeface="Eras Light ITC" panose="020B0402030504020804" pitchFamily="34" charset="0"/>
              </a:rPr>
              <a:t>Gourab </a:t>
            </a:r>
            <a:r>
              <a:rPr lang="en-IN" sz="3600" dirty="0" err="1" smtClean="0">
                <a:latin typeface="Eras Light ITC" panose="020B0402030504020804" pitchFamily="34" charset="0"/>
              </a:rPr>
              <a:t>Nath</a:t>
            </a:r>
            <a:endParaRPr lang="en-IN" sz="3600" dirty="0" smtClean="0">
              <a:latin typeface="Eras Light ITC" panose="020B0402030504020804" pitchFamily="34" charset="0"/>
            </a:endParaRPr>
          </a:p>
          <a:p>
            <a:endParaRPr lang="en-IN" sz="36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7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610" y="347358"/>
            <a:ext cx="783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Generating Negative Images for stage 3</a:t>
            </a:r>
            <a:endParaRPr lang="en-IN" sz="36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094" y="3788231"/>
            <a:ext cx="1781655" cy="1789611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tx1"/>
                </a:solidFill>
              </a:rPr>
              <a:t>Set of greyscale images (with no human face)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38861" y="4237467"/>
            <a:ext cx="861740" cy="8701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8851973" y="4208789"/>
            <a:ext cx="861740" cy="8701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793107" y="3749038"/>
            <a:ext cx="1781655" cy="1789611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</a:rPr>
              <a:t>A set of FALSE POSITIVES</a:t>
            </a:r>
            <a:endParaRPr lang="en-IN" sz="2400" i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07" y="1562334"/>
            <a:ext cx="1171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Eras Light ITC" panose="020B0402030504020804" pitchFamily="34" charset="0"/>
              </a:rPr>
              <a:t>1. Delete the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FALSE NEGATIVES </a:t>
            </a:r>
            <a:r>
              <a:rPr lang="en-IN" sz="2400" dirty="0" smtClean="0">
                <a:latin typeface="Eras Light ITC" panose="020B0402030504020804" pitchFamily="34" charset="0"/>
              </a:rPr>
              <a:t>and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TRUE NEGATIVES </a:t>
            </a:r>
            <a:r>
              <a:rPr lang="en-IN" sz="2400" dirty="0" smtClean="0">
                <a:latin typeface="Eras Light ITC" panose="020B0402030504020804" pitchFamily="34" charset="0"/>
              </a:rPr>
              <a:t>detected by the previous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Cascade</a:t>
            </a:r>
            <a:endParaRPr lang="en-IN" sz="2400" b="1" dirty="0">
              <a:solidFill>
                <a:srgbClr val="FF3300"/>
              </a:solidFill>
              <a:latin typeface="Eras Light ITC" panose="020B04020305040208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130" y="2560826"/>
            <a:ext cx="695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Eras Light ITC" panose="020B0402030504020804" pitchFamily="34" charset="0"/>
              </a:rPr>
              <a:t>2. Generate some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new</a:t>
            </a:r>
            <a:r>
              <a:rPr lang="en-IN" sz="2400" dirty="0" smtClean="0">
                <a:latin typeface="Eras Light ITC" panose="020B0402030504020804" pitchFamily="34" charset="0"/>
              </a:rPr>
              <a:t> negative examples </a:t>
            </a:r>
            <a:endParaRPr lang="en-IN" sz="2400" dirty="0">
              <a:latin typeface="Eras Light ITC" panose="020B04020305040208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3107" y="5586922"/>
            <a:ext cx="178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n</a:t>
            </a:r>
            <a:r>
              <a:rPr lang="en-IN" i="1" dirty="0" smtClean="0"/>
              <a:t> training </a:t>
            </a:r>
          </a:p>
          <a:p>
            <a:pPr algn="ctr"/>
            <a:r>
              <a:rPr lang="en-IN" i="1" dirty="0" smtClean="0"/>
              <a:t>m validation</a:t>
            </a:r>
            <a:endParaRPr lang="en-IN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01" y="5184826"/>
            <a:ext cx="5571978" cy="14505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04" y="3481182"/>
            <a:ext cx="4506078" cy="12449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5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43" y="4520739"/>
            <a:ext cx="560572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8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4" y="3596778"/>
            <a:ext cx="5922371" cy="14505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4" y="1209529"/>
            <a:ext cx="4506078" cy="12449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26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1339" y="2595183"/>
            <a:ext cx="1118020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278143" y="1631949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1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47363" y="4121982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2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7764" y="5640707"/>
                <a:ext cx="33402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𝑓𝑝𝑟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𝑎𝑡𝑡𝑎𝑖𝑛𝑒𝑑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4" y="5640707"/>
                <a:ext cx="3340209" cy="307777"/>
              </a:xfrm>
              <a:prstGeom prst="rect">
                <a:avLst/>
              </a:prstGeom>
              <a:blipFill>
                <a:blip r:embed="rId5"/>
                <a:stretch>
                  <a:fillRect l="-2190" r="-1460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21663" y="5640706"/>
                <a:ext cx="27052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𝑎𝑡𝑡𝑎𝑖𝑛𝑒𝑑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63" y="5640706"/>
                <a:ext cx="2705228" cy="307777"/>
              </a:xfrm>
              <a:prstGeom prst="rect">
                <a:avLst/>
              </a:prstGeom>
              <a:blipFill>
                <a:blip r:embed="rId6"/>
                <a:stretch>
                  <a:fillRect l="-1351" r="-450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5233" y="6264891"/>
                <a:ext cx="9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𝐹𝐴𝐿𝑆𝐸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33" y="6264891"/>
                <a:ext cx="975588" cy="276999"/>
              </a:xfrm>
              <a:prstGeom prst="rect">
                <a:avLst/>
              </a:prstGeom>
              <a:blipFill>
                <a:blip r:embed="rId7"/>
                <a:stretch>
                  <a:fillRect l="-5625" r="-500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3735980" y="6403390"/>
            <a:ext cx="8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707966" y="6264890"/>
                <a:ext cx="309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𝐶𝑅𝐸𝐴𝑇𝐸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𝐴𝑁𝑂𝑇𝐻𝐸𝑅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𝐶𝐴𝑆𝐶𝐴𝐷𝐸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66" y="6264890"/>
                <a:ext cx="3099375" cy="276999"/>
              </a:xfrm>
              <a:prstGeom prst="rect">
                <a:avLst/>
              </a:prstGeom>
              <a:blipFill>
                <a:blip r:embed="rId8"/>
                <a:stretch>
                  <a:fillRect l="-1179" r="-117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1312" y="1001666"/>
            <a:ext cx="6108038" cy="2514147"/>
          </a:xfrm>
          <a:prstGeom prst="rect">
            <a:avLst/>
          </a:prstGeom>
        </p:spPr>
      </p:pic>
      <p:pic>
        <p:nvPicPr>
          <p:cNvPr id="18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1690">
            <a:off x="4809551" y="2685884"/>
            <a:ext cx="1451724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072763" y="57312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3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207279" y="6264889"/>
                <a:ext cx="107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𝑆𝑇𝑂𝑃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279" y="6264889"/>
                <a:ext cx="1079911" cy="276999"/>
              </a:xfrm>
              <a:prstGeom prst="rect">
                <a:avLst/>
              </a:prstGeom>
              <a:blipFill>
                <a:blip r:embed="rId10"/>
                <a:stretch>
                  <a:fillRect l="-5085" r="-508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98562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3: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5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8" y="4262984"/>
            <a:ext cx="5922371" cy="14505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8" y="1875735"/>
            <a:ext cx="4506078" cy="12449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26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243" y="3261389"/>
            <a:ext cx="1118020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-264239" y="229815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1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459" y="478818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2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216" y="1667872"/>
            <a:ext cx="6108038" cy="2514147"/>
          </a:xfrm>
          <a:prstGeom prst="rect">
            <a:avLst/>
          </a:prstGeom>
        </p:spPr>
      </p:pic>
      <p:pic>
        <p:nvPicPr>
          <p:cNvPr id="18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1690">
            <a:off x="4823455" y="3352090"/>
            <a:ext cx="1451724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086667" y="1239331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Layer 3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500" y="330654"/>
            <a:ext cx="4562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Haar Cascade Classifier</a:t>
            </a:r>
            <a:endParaRPr lang="en-IN" sz="36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38400" y="1942012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2464526" y="2415847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2823755" y="2415847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uble Bracket 14"/>
          <p:cNvSpPr/>
          <p:nvPr/>
        </p:nvSpPr>
        <p:spPr>
          <a:xfrm>
            <a:off x="1231537" y="1658983"/>
            <a:ext cx="2465978" cy="18288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19033" y="4134674"/>
                <a:ext cx="146937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33" y="4134674"/>
                <a:ext cx="1469377" cy="299569"/>
              </a:xfrm>
              <a:prstGeom prst="rect">
                <a:avLst/>
              </a:prstGeom>
              <a:blipFill>
                <a:blip r:embed="rId3"/>
                <a:stretch>
                  <a:fillRect l="-3734" r="-3320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39435" y="4112104"/>
                <a:ext cx="119205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35" y="4112104"/>
                <a:ext cx="1192058" cy="299569"/>
              </a:xfrm>
              <a:prstGeom prst="rect">
                <a:avLst/>
              </a:prstGeom>
              <a:blipFill>
                <a:blip r:embed="rId4"/>
                <a:stretch>
                  <a:fillRect l="-4082" r="-2551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08866" y="4134674"/>
                <a:ext cx="421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6" y="4134674"/>
                <a:ext cx="421847" cy="276999"/>
              </a:xfrm>
              <a:prstGeom prst="rect">
                <a:avLst/>
              </a:prstGeom>
              <a:blipFill>
                <a:blip r:embed="rId5"/>
                <a:stretch>
                  <a:fillRect l="-18841" t="-2174" r="-20290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697475" y="4134674"/>
                <a:ext cx="4419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𝑡𝑝𝑟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475" y="4134674"/>
                <a:ext cx="441960" cy="276999"/>
              </a:xfrm>
              <a:prstGeom prst="rect">
                <a:avLst/>
              </a:prstGeom>
              <a:blipFill>
                <a:blip r:embed="rId6"/>
                <a:stretch>
                  <a:fillRect l="-9589" r="-9589" b="-304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Bracket 24"/>
          <p:cNvSpPr/>
          <p:nvPr/>
        </p:nvSpPr>
        <p:spPr>
          <a:xfrm>
            <a:off x="568008" y="4072915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uble Bracket 25"/>
          <p:cNvSpPr/>
          <p:nvPr/>
        </p:nvSpPr>
        <p:spPr>
          <a:xfrm>
            <a:off x="2644140" y="4072915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925315" y="4867070"/>
                <a:ext cx="9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𝐹𝐴𝐿𝑆𝐸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15" y="4867070"/>
                <a:ext cx="975588" cy="276999"/>
              </a:xfrm>
              <a:prstGeom prst="rect">
                <a:avLst/>
              </a:prstGeom>
              <a:blipFill>
                <a:blip r:embed="rId7"/>
                <a:stretch>
                  <a:fillRect l="-5625" r="-437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26834" y="27969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1: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2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212083" y="1852051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4"/>
          </p:cNvCxnSpPr>
          <p:nvPr/>
        </p:nvCxnSpPr>
        <p:spPr>
          <a:xfrm flipH="1">
            <a:off x="5238209" y="2325886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4"/>
          </p:cNvCxnSpPr>
          <p:nvPr/>
        </p:nvCxnSpPr>
        <p:spPr>
          <a:xfrm>
            <a:off x="5597438" y="2325886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38400" y="1942012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2464526" y="2415847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2823755" y="2415847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711433" y="4099793"/>
                <a:ext cx="146937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33" y="4099793"/>
                <a:ext cx="1469377" cy="299569"/>
              </a:xfrm>
              <a:prstGeom prst="rect">
                <a:avLst/>
              </a:prstGeom>
              <a:blipFill>
                <a:blip r:embed="rId4"/>
                <a:stretch>
                  <a:fillRect l="-3734" r="-3320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731835" y="4077223"/>
                <a:ext cx="119205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5" y="4077223"/>
                <a:ext cx="1192058" cy="299569"/>
              </a:xfrm>
              <a:prstGeom prst="rect">
                <a:avLst/>
              </a:prstGeom>
              <a:blipFill>
                <a:blip r:embed="rId5"/>
                <a:stretch>
                  <a:fillRect l="-4082" r="-2551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01266" y="4099793"/>
                <a:ext cx="421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66" y="4099793"/>
                <a:ext cx="421847" cy="276999"/>
              </a:xfrm>
              <a:prstGeom prst="rect">
                <a:avLst/>
              </a:prstGeom>
              <a:blipFill>
                <a:blip r:embed="rId6"/>
                <a:stretch>
                  <a:fillRect l="-18841" t="-4444" r="-20290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289875" y="4099793"/>
                <a:ext cx="4419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𝑡𝑝𝑟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75" y="4099793"/>
                <a:ext cx="441960" cy="276999"/>
              </a:xfrm>
              <a:prstGeom prst="rect">
                <a:avLst/>
              </a:prstGeom>
              <a:blipFill>
                <a:blip r:embed="rId7"/>
                <a:stretch>
                  <a:fillRect l="-11111" r="-9722"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Bracket 24"/>
          <p:cNvSpPr/>
          <p:nvPr/>
        </p:nvSpPr>
        <p:spPr>
          <a:xfrm>
            <a:off x="2160408" y="4038034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uble Bracket 25"/>
          <p:cNvSpPr/>
          <p:nvPr/>
        </p:nvSpPr>
        <p:spPr>
          <a:xfrm>
            <a:off x="4236540" y="4038034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517715" y="4832189"/>
                <a:ext cx="9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𝐹𝐴𝐿𝑆𝐸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15" y="4832189"/>
                <a:ext cx="975588" cy="276999"/>
              </a:xfrm>
              <a:prstGeom prst="rect">
                <a:avLst/>
              </a:prstGeom>
              <a:blipFill>
                <a:blip r:embed="rId8"/>
                <a:stretch>
                  <a:fillRect l="-5625" r="-500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us 3"/>
          <p:cNvSpPr/>
          <p:nvPr/>
        </p:nvSpPr>
        <p:spPr>
          <a:xfrm>
            <a:off x="3604579" y="2031971"/>
            <a:ext cx="261770" cy="2939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1280160" y="1397726"/>
            <a:ext cx="5408023" cy="222068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285500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1: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6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212083" y="1852051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4"/>
          </p:cNvCxnSpPr>
          <p:nvPr/>
        </p:nvCxnSpPr>
        <p:spPr>
          <a:xfrm flipH="1">
            <a:off x="5238209" y="2325886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4"/>
          </p:cNvCxnSpPr>
          <p:nvPr/>
        </p:nvCxnSpPr>
        <p:spPr>
          <a:xfrm>
            <a:off x="5597438" y="2325886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38400" y="1942012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2464526" y="2415847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2823755" y="2415847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36579" y="3981476"/>
                <a:ext cx="19024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79" y="3981476"/>
                <a:ext cx="1902444" cy="299569"/>
              </a:xfrm>
              <a:prstGeom prst="rect">
                <a:avLst/>
              </a:prstGeom>
              <a:blipFill>
                <a:blip r:embed="rId4"/>
                <a:stretch>
                  <a:fillRect l="-3846" r="-2244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14829" y="3981476"/>
                <a:ext cx="158985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𝑡𝑝𝑟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829" y="3981476"/>
                <a:ext cx="1589859" cy="299569"/>
              </a:xfrm>
              <a:prstGeom prst="rect">
                <a:avLst/>
              </a:prstGeom>
              <a:blipFill>
                <a:blip r:embed="rId5"/>
                <a:stretch>
                  <a:fillRect l="-4215" r="-1916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Bracket 24"/>
          <p:cNvSpPr/>
          <p:nvPr/>
        </p:nvSpPr>
        <p:spPr>
          <a:xfrm>
            <a:off x="3547139" y="3891328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uble Bracket 25"/>
          <p:cNvSpPr/>
          <p:nvPr/>
        </p:nvSpPr>
        <p:spPr>
          <a:xfrm>
            <a:off x="5623271" y="3891328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904446" y="4685483"/>
                <a:ext cx="88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𝑇𝑅𝑈𝐸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446" y="4685483"/>
                <a:ext cx="887422" cy="276999"/>
              </a:xfrm>
              <a:prstGeom prst="rect">
                <a:avLst/>
              </a:prstGeom>
              <a:blipFill>
                <a:blip r:embed="rId6"/>
                <a:stretch>
                  <a:fillRect l="-6207" r="-551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us 3"/>
          <p:cNvSpPr/>
          <p:nvPr/>
        </p:nvSpPr>
        <p:spPr>
          <a:xfrm>
            <a:off x="3604579" y="2031971"/>
            <a:ext cx="261770" cy="2939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1280160" y="1397726"/>
            <a:ext cx="7955280" cy="222068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913371" y="1852051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7939497" y="2325886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</p:cNvCxnSpPr>
          <p:nvPr/>
        </p:nvCxnSpPr>
        <p:spPr>
          <a:xfrm>
            <a:off x="8298726" y="2325886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99452" y="1894999"/>
                <a:ext cx="939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452" y="1894999"/>
                <a:ext cx="9391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lus 32"/>
          <p:cNvSpPr/>
          <p:nvPr/>
        </p:nvSpPr>
        <p:spPr>
          <a:xfrm>
            <a:off x="6305867" y="2031971"/>
            <a:ext cx="261770" cy="2939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499143" y="5370053"/>
                <a:ext cx="2039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43" y="5370053"/>
                <a:ext cx="2039404" cy="276999"/>
              </a:xfrm>
              <a:prstGeom prst="rect">
                <a:avLst/>
              </a:prstGeom>
              <a:blipFill>
                <a:blip r:embed="rId8"/>
                <a:stretch>
                  <a:fillRect l="-3582" t="-2222" r="-238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577393" y="5370053"/>
                <a:ext cx="1726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𝑡𝑝𝑟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370053"/>
                <a:ext cx="1726819" cy="276999"/>
              </a:xfrm>
              <a:prstGeom prst="rect">
                <a:avLst/>
              </a:prstGeom>
              <a:blipFill>
                <a:blip r:embed="rId9"/>
                <a:stretch>
                  <a:fillRect l="-3887" r="-1060"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974112" y="6054623"/>
                <a:ext cx="88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𝑇𝑅𝑈𝐸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12" y="6054623"/>
                <a:ext cx="887422" cy="276999"/>
              </a:xfrm>
              <a:prstGeom prst="rect">
                <a:avLst/>
              </a:prstGeom>
              <a:blipFill>
                <a:blip r:embed="rId10"/>
                <a:stretch>
                  <a:fillRect l="-6164" r="-479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982792" y="6193122"/>
            <a:ext cx="2899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004001" y="6054623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𝑆𝑇𝑂𝑃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001" y="6054623"/>
                <a:ext cx="616387" cy="276999"/>
              </a:xfrm>
              <a:prstGeom prst="rect">
                <a:avLst/>
              </a:prstGeom>
              <a:blipFill>
                <a:blip r:embed="rId11"/>
                <a:stretch>
                  <a:fillRect l="-7921" r="-891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8562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1: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0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 animBg="1"/>
      <p:bldP spid="27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212083" y="1852051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4"/>
          </p:cNvCxnSpPr>
          <p:nvPr/>
        </p:nvCxnSpPr>
        <p:spPr>
          <a:xfrm flipH="1">
            <a:off x="5238209" y="2325886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4"/>
          </p:cNvCxnSpPr>
          <p:nvPr/>
        </p:nvCxnSpPr>
        <p:spPr>
          <a:xfrm>
            <a:off x="5597438" y="2325886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38400" y="1942012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2464526" y="2415847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2823755" y="2415847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64" y="1894999"/>
                <a:ext cx="93916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40" y="1937658"/>
                <a:ext cx="8606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36579" y="3981476"/>
                <a:ext cx="19024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79" y="3981476"/>
                <a:ext cx="1902444" cy="299569"/>
              </a:xfrm>
              <a:prstGeom prst="rect">
                <a:avLst/>
              </a:prstGeom>
              <a:blipFill>
                <a:blip r:embed="rId4"/>
                <a:stretch>
                  <a:fillRect l="-3846" r="-2244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714829" y="3981476"/>
                <a:ext cx="158985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𝑡𝑝𝑟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829" y="3981476"/>
                <a:ext cx="1589859" cy="299569"/>
              </a:xfrm>
              <a:prstGeom prst="rect">
                <a:avLst/>
              </a:prstGeom>
              <a:blipFill>
                <a:blip r:embed="rId5"/>
                <a:stretch>
                  <a:fillRect l="-4215" r="-1916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Bracket 24"/>
          <p:cNvSpPr/>
          <p:nvPr/>
        </p:nvSpPr>
        <p:spPr>
          <a:xfrm>
            <a:off x="3547139" y="3891328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uble Bracket 25"/>
          <p:cNvSpPr/>
          <p:nvPr/>
        </p:nvSpPr>
        <p:spPr>
          <a:xfrm>
            <a:off x="5623271" y="3891328"/>
            <a:ext cx="1746252" cy="4860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904446" y="4685483"/>
                <a:ext cx="88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𝑇𝑅𝑈𝐸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446" y="4685483"/>
                <a:ext cx="887422" cy="276999"/>
              </a:xfrm>
              <a:prstGeom prst="rect">
                <a:avLst/>
              </a:prstGeom>
              <a:blipFill>
                <a:blip r:embed="rId6"/>
                <a:stretch>
                  <a:fillRect l="-6207" r="-551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us 3"/>
          <p:cNvSpPr/>
          <p:nvPr/>
        </p:nvSpPr>
        <p:spPr>
          <a:xfrm>
            <a:off x="3604579" y="2031971"/>
            <a:ext cx="261770" cy="2939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uble Bracket 5"/>
          <p:cNvSpPr/>
          <p:nvPr/>
        </p:nvSpPr>
        <p:spPr>
          <a:xfrm>
            <a:off x="1280160" y="1397726"/>
            <a:ext cx="7955280" cy="222068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913371" y="1852051"/>
            <a:ext cx="770709" cy="473835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7939497" y="2325886"/>
            <a:ext cx="359229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4"/>
          </p:cNvCxnSpPr>
          <p:nvPr/>
        </p:nvCxnSpPr>
        <p:spPr>
          <a:xfrm>
            <a:off x="8298726" y="2325886"/>
            <a:ext cx="385354" cy="5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799452" y="1894999"/>
                <a:ext cx="939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452" y="1894999"/>
                <a:ext cx="9391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lus 32"/>
          <p:cNvSpPr/>
          <p:nvPr/>
        </p:nvSpPr>
        <p:spPr>
          <a:xfrm>
            <a:off x="6305867" y="2031971"/>
            <a:ext cx="261770" cy="2939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499143" y="5370053"/>
                <a:ext cx="2039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𝑓𝑝𝑟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43" y="5370053"/>
                <a:ext cx="2039404" cy="276999"/>
              </a:xfrm>
              <a:prstGeom prst="rect">
                <a:avLst/>
              </a:prstGeom>
              <a:blipFill>
                <a:blip r:embed="rId8"/>
                <a:stretch>
                  <a:fillRect l="-3582" t="-2222" r="-238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577393" y="5370053"/>
                <a:ext cx="1726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𝑡𝑝𝑟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370053"/>
                <a:ext cx="1726819" cy="276999"/>
              </a:xfrm>
              <a:prstGeom prst="rect">
                <a:avLst/>
              </a:prstGeom>
              <a:blipFill>
                <a:blip r:embed="rId9"/>
                <a:stretch>
                  <a:fillRect l="-3887" r="-1060" b="-3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974112" y="6054623"/>
                <a:ext cx="9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𝐹𝐴𝐿𝑆𝐸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12" y="6054623"/>
                <a:ext cx="975588" cy="276999"/>
              </a:xfrm>
              <a:prstGeom prst="rect">
                <a:avLst/>
              </a:prstGeom>
              <a:blipFill>
                <a:blip r:embed="rId10"/>
                <a:stretch>
                  <a:fillRect l="-5625" r="-437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982792" y="6193122"/>
            <a:ext cx="8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915589" y="6054623"/>
                <a:ext cx="309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𝐶𝑅𝐸𝐴𝑇𝐸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𝐴𝑁𝑂𝑇𝐻𝐸𝑅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𝐶𝐴𝑆𝐶𝐴𝐷𝐸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89" y="6054623"/>
                <a:ext cx="3099375" cy="276999"/>
              </a:xfrm>
              <a:prstGeom prst="rect">
                <a:avLst/>
              </a:prstGeom>
              <a:blipFill>
                <a:blip r:embed="rId11"/>
                <a:stretch>
                  <a:fillRect l="-1179" r="-117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98562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1: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7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750" y="225022"/>
            <a:ext cx="55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Negative Images for stage 2</a:t>
            </a:r>
            <a:endParaRPr lang="en-IN" sz="36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94" y="3758122"/>
            <a:ext cx="5729342" cy="182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2094" y="3788231"/>
            <a:ext cx="1781655" cy="1789611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solidFill>
                  <a:schemeClr val="tx1"/>
                </a:solidFill>
              </a:rPr>
              <a:t>Set of greyscale images (with no human face)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38861" y="4237467"/>
            <a:ext cx="861740" cy="8701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8851973" y="4208789"/>
            <a:ext cx="861740" cy="8701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793107" y="3749038"/>
            <a:ext cx="1781655" cy="1789611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</a:rPr>
              <a:t>A set of FALSE POSITIVES</a:t>
            </a:r>
            <a:endParaRPr lang="en-IN" sz="2400" i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07" y="1562334"/>
            <a:ext cx="1067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Eras Light ITC" panose="020B0402030504020804" pitchFamily="34" charset="0"/>
              </a:rPr>
              <a:t>1. Delete the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FALSE NEGATIVES </a:t>
            </a:r>
            <a:r>
              <a:rPr lang="en-IN" sz="2400" dirty="0" smtClean="0">
                <a:latin typeface="Eras Light ITC" panose="020B0402030504020804" pitchFamily="34" charset="0"/>
              </a:rPr>
              <a:t>and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TRUE NEGATIVES </a:t>
            </a:r>
            <a:r>
              <a:rPr lang="en-IN" sz="2400" dirty="0" smtClean="0">
                <a:latin typeface="Eras Light ITC" panose="020B0402030504020804" pitchFamily="34" charset="0"/>
              </a:rPr>
              <a:t>detected by the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Cascade 1</a:t>
            </a:r>
            <a:endParaRPr lang="en-IN" sz="2400" b="1" dirty="0">
              <a:solidFill>
                <a:srgbClr val="FF3300"/>
              </a:solidFill>
              <a:latin typeface="Eras Light ITC" panose="020B04020305040208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130" y="2560826"/>
            <a:ext cx="695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Eras Light ITC" panose="020B0402030504020804" pitchFamily="34" charset="0"/>
              </a:rPr>
              <a:t>2. Generate some </a:t>
            </a:r>
            <a:r>
              <a:rPr lang="en-IN" sz="2400" b="1" dirty="0" smtClean="0">
                <a:solidFill>
                  <a:srgbClr val="FF3300"/>
                </a:solidFill>
                <a:latin typeface="Eras Light ITC" panose="020B0402030504020804" pitchFamily="34" charset="0"/>
              </a:rPr>
              <a:t>new</a:t>
            </a:r>
            <a:r>
              <a:rPr lang="en-IN" sz="2400" dirty="0" smtClean="0">
                <a:latin typeface="Eras Light ITC" panose="020B0402030504020804" pitchFamily="34" charset="0"/>
              </a:rPr>
              <a:t> negative examples </a:t>
            </a:r>
            <a:endParaRPr lang="en-IN" sz="2400" dirty="0">
              <a:latin typeface="Eras Light ITC" panose="020B04020305040208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3107" y="5586922"/>
            <a:ext cx="178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n</a:t>
            </a:r>
            <a:r>
              <a:rPr lang="en-IN" i="1" dirty="0" smtClean="0"/>
              <a:t> training </a:t>
            </a:r>
          </a:p>
          <a:p>
            <a:pPr algn="ctr"/>
            <a:r>
              <a:rPr lang="en-IN" i="1" dirty="0" smtClean="0"/>
              <a:t>m validation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3141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5" y="3596778"/>
            <a:ext cx="5922371" cy="14505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5" y="1209529"/>
            <a:ext cx="4506078" cy="12449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26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4040" y="2595183"/>
            <a:ext cx="1118020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61799" y="16319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Eras Light ITC" panose="020B0402030504020804" pitchFamily="34" charset="0"/>
              </a:rPr>
              <a:t>Layer 1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2579" y="41219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Eras Light ITC" panose="020B0402030504020804" pitchFamily="34" charset="0"/>
              </a:rPr>
              <a:t>Layer 2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00465" y="5640707"/>
                <a:ext cx="30537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𝑓𝑝𝑟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𝑎𝑡𝑡𝑎𝑖𝑛𝑒𝑑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65" y="5640707"/>
                <a:ext cx="3053785" cy="307777"/>
              </a:xfrm>
              <a:prstGeom prst="rect">
                <a:avLst/>
              </a:prstGeom>
              <a:blipFill>
                <a:blip r:embed="rId5"/>
                <a:stretch>
                  <a:fillRect l="-2395" r="-159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17608" y="5640706"/>
                <a:ext cx="27052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𝑎𝑡𝑡𝑎𝑖𝑛𝑒𝑑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08" y="5640706"/>
                <a:ext cx="2705228" cy="307777"/>
              </a:xfrm>
              <a:prstGeom prst="rect">
                <a:avLst/>
              </a:prstGeom>
              <a:blipFill>
                <a:blip r:embed="rId6"/>
                <a:stretch>
                  <a:fillRect l="-1351" r="-450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30186" y="6264891"/>
                <a:ext cx="887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𝑇𝑅𝑈𝐸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86" y="6264891"/>
                <a:ext cx="887422" cy="276999"/>
              </a:xfrm>
              <a:prstGeom prst="rect">
                <a:avLst/>
              </a:prstGeom>
              <a:blipFill>
                <a:blip r:embed="rId7"/>
                <a:stretch>
                  <a:fillRect l="-6164" r="-5479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088681" y="6403390"/>
            <a:ext cx="8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21478" y="6264891"/>
                <a:ext cx="616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𝑆𝑇𝑂𝑃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78" y="6264891"/>
                <a:ext cx="616386" cy="276999"/>
              </a:xfrm>
              <a:prstGeom prst="rect">
                <a:avLst/>
              </a:prstGeom>
              <a:blipFill>
                <a:blip r:embed="rId8"/>
                <a:stretch>
                  <a:fillRect l="-8911" r="-792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8562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2: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8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5" y="3596778"/>
            <a:ext cx="5922371" cy="14505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5" y="1209529"/>
            <a:ext cx="4506078" cy="124495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26" name="Picture 2" descr="Image result for ARROW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4040" y="2595183"/>
            <a:ext cx="1118020" cy="8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16200000">
            <a:off x="61799" y="163194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Eras Light ITC" panose="020B0402030504020804" pitchFamily="34" charset="0"/>
              </a:rPr>
              <a:t>Layer 1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2579" y="412198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Eras Light ITC" panose="020B0402030504020804" pitchFamily="34" charset="0"/>
              </a:rPr>
              <a:t>Layer 2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00465" y="5640707"/>
                <a:ext cx="30537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𝑓𝑝𝑟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𝑎𝑡𝑡𝑎𝑖𝑛𝑒𝑑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65" y="5640707"/>
                <a:ext cx="3053785" cy="307777"/>
              </a:xfrm>
              <a:prstGeom prst="rect">
                <a:avLst/>
              </a:prstGeom>
              <a:blipFill>
                <a:blip r:embed="rId5"/>
                <a:stretch>
                  <a:fillRect l="-2395" r="-159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17608" y="5640706"/>
                <a:ext cx="27052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e>
                            <m:sub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𝑎𝑡𝑡𝑎𝑖𝑛𝑒𝑑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08" y="5640706"/>
                <a:ext cx="2705228" cy="307777"/>
              </a:xfrm>
              <a:prstGeom prst="rect">
                <a:avLst/>
              </a:prstGeom>
              <a:blipFill>
                <a:blip r:embed="rId6"/>
                <a:stretch>
                  <a:fillRect l="-1351" r="-450" b="-2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30186" y="6264891"/>
                <a:ext cx="975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𝐹𝐴𝐿𝑆𝐸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86" y="6264891"/>
                <a:ext cx="975588" cy="276999"/>
              </a:xfrm>
              <a:prstGeom prst="rect">
                <a:avLst/>
              </a:prstGeom>
              <a:blipFill>
                <a:blip r:embed="rId7"/>
                <a:stretch>
                  <a:fillRect l="-5590" r="-4348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4088681" y="6403390"/>
            <a:ext cx="81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64269" y="6264890"/>
                <a:ext cx="309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𝐶𝑅𝐸𝐴𝑇𝐸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𝐴𝑁𝑂𝑇𝐻𝐸𝑅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𝐶𝐴𝑆𝐶𝐴𝐷𝐸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69" y="6264890"/>
                <a:ext cx="3099375" cy="276999"/>
              </a:xfrm>
              <a:prstGeom prst="rect">
                <a:avLst/>
              </a:prstGeom>
              <a:blipFill>
                <a:blip r:embed="rId8"/>
                <a:stretch>
                  <a:fillRect l="-1378" r="-118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8562" y="330654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Eras Light ITC" panose="020B0402030504020804" pitchFamily="34" charset="0"/>
              </a:rPr>
              <a:t>State 2:</a:t>
            </a:r>
            <a:endParaRPr lang="en-IN" sz="3200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Eras Bold ITC</vt:lpstr>
      <vt:lpstr>Eras Light ITC</vt:lpstr>
      <vt:lpstr>Office Theme</vt:lpstr>
      <vt:lpstr>Haar Cascade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Haar Cascade Training</dc:title>
  <dc:creator>Gourab</dc:creator>
  <cp:lastModifiedBy>Gourab</cp:lastModifiedBy>
  <cp:revision>21</cp:revision>
  <dcterms:created xsi:type="dcterms:W3CDTF">2018-09-22T09:39:30Z</dcterms:created>
  <dcterms:modified xsi:type="dcterms:W3CDTF">2018-09-22T12:58:54Z</dcterms:modified>
</cp:coreProperties>
</file>