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9" r:id="rId3"/>
    <p:sldId id="271" r:id="rId4"/>
    <p:sldId id="260" r:id="rId5"/>
    <p:sldId id="314" r:id="rId6"/>
    <p:sldId id="315" r:id="rId7"/>
    <p:sldId id="317" r:id="rId8"/>
    <p:sldId id="278" r:id="rId9"/>
    <p:sldId id="261" r:id="rId10"/>
    <p:sldId id="312" r:id="rId11"/>
    <p:sldId id="272" r:id="rId12"/>
    <p:sldId id="323" r:id="rId13"/>
    <p:sldId id="324" r:id="rId14"/>
    <p:sldId id="325" r:id="rId15"/>
    <p:sldId id="326" r:id="rId16"/>
    <p:sldId id="268" r:id="rId17"/>
    <p:sldId id="327" r:id="rId18"/>
  </p:sldIdLst>
  <p:sldSz cx="9144000" cy="5143500" type="screen16x9"/>
  <p:notesSz cx="6858000" cy="9144000"/>
  <p:embeddedFontLs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Epilogue" panose="020B0604020202020204" charset="0"/>
      <p:regular r:id="rId24"/>
      <p:bold r:id="rId25"/>
      <p:italic r:id="rId26"/>
      <p:boldItalic r:id="rId27"/>
    </p:embeddedFont>
    <p:embeddedFont>
      <p:font typeface="Algerian" panose="04020705040A02060702" pitchFamily="8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22DA-4A19-4D76-81E0-B8F9B9D4674E}">
  <a:tblStyle styleId="{AB3222DA-4A19-4D76-81E0-B8F9B9D467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D2EFD1-347C-4545-9758-DB86399427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 snapToGrid="0">
      <p:cViewPr>
        <p:scale>
          <a:sx n="100" d="100"/>
          <a:sy n="100" d="100"/>
        </p:scale>
        <p:origin x="72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45bd6a573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45bd6a573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86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24467458b9f_1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24467458b9f_1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24467458b9f_1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24467458b9f_1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24467458b9f_1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24467458b9f_1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285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24467458b9f_1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24467458b9f_1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965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24467458b9f_1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24467458b9f_1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51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43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7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0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1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" name="Google Shape;64;p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5946125" y="3796825"/>
            <a:ext cx="24846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01" name="Google Shape;1701;p3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02" name="Google Shape;1702;p3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3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3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3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3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3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3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3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3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3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3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3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3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1" name="Google Shape;1721;p3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22" name="Google Shape;1722;p3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3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3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3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3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3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3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3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3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3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3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3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3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3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3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3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3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3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3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3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3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3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3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3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3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3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5" name="Google Shape;1755;p3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1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1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759;p3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60" name="Google Shape;1760;p3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61" name="Google Shape;1761;p3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3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3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3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3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3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3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3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3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3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3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3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3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3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3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3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3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3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80" name="Google Shape;1780;p3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81" name="Google Shape;1781;p3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3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3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3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3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3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3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3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3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3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3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3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3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3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3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3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3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4" name="Google Shape;1814;p3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2"/>
          <p:cNvSpPr/>
          <p:nvPr/>
        </p:nvSpPr>
        <p:spPr>
          <a:xfrm flipH="1"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2"/>
          <p:cNvSpPr/>
          <p:nvPr/>
        </p:nvSpPr>
        <p:spPr>
          <a:xfrm flipH="1">
            <a:off x="226092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" name="Google Shape;69;p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0" name="Google Shape;70;p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" name="Google Shape;90;p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" name="Google Shape;123;p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007825" y="2079575"/>
            <a:ext cx="55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1007825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1007825" y="3741725"/>
            <a:ext cx="55926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70" name="Google Shape;370;p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71" name="Google Shape;371;p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0" name="Google Shape;390;p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4" name="Google Shape;424;p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/>
          <p:nvPr/>
        </p:nvSpPr>
        <p:spPr>
          <a:xfrm rot="10800000" flipH="1">
            <a:off x="449401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7298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30" name="Google Shape;430;p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31" name="Google Shape;431;p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0" name="Google Shape;450;p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451" name="Google Shape;451;p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4" name="Google Shape;484;p9"/>
          <p:cNvSpPr/>
          <p:nvPr/>
        </p:nvSpPr>
        <p:spPr>
          <a:xfrm>
            <a:off x="816425" y="769250"/>
            <a:ext cx="7511100" cy="360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44975" y="-621800"/>
            <a:ext cx="1161300" cy="116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 txBox="1">
            <a:spLocks noGrp="1"/>
          </p:cNvSpPr>
          <p:nvPr>
            <p:ph type="title"/>
          </p:nvPr>
        </p:nvSpPr>
        <p:spPr>
          <a:xfrm>
            <a:off x="1610275" y="1657725"/>
            <a:ext cx="44829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9"/>
          <p:cNvSpPr txBox="1">
            <a:spLocks noGrp="1"/>
          </p:cNvSpPr>
          <p:nvPr>
            <p:ph type="subTitle" idx="1"/>
          </p:nvPr>
        </p:nvSpPr>
        <p:spPr>
          <a:xfrm>
            <a:off x="1610275" y="2814675"/>
            <a:ext cx="4482900" cy="67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9"/>
          <p:cNvSpPr/>
          <p:nvPr/>
        </p:nvSpPr>
        <p:spPr>
          <a:xfrm rot="-5400000" flipH="1">
            <a:off x="8196926" y="18910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66169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34" name="Google Shape;634;p1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635" name="Google Shape;635;p1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1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655" name="Google Shape;655;p1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88" name="Google Shape;688;p1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4"/>
          <p:cNvSpPr txBox="1">
            <a:spLocks noGrp="1"/>
          </p:cNvSpPr>
          <p:nvPr>
            <p:ph type="title"/>
          </p:nvPr>
        </p:nvSpPr>
        <p:spPr>
          <a:xfrm>
            <a:off x="2110950" y="2108675"/>
            <a:ext cx="4922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0" name="Google Shape;690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0125"/>
            <a:ext cx="16521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1" name="Google Shape;691;p14"/>
          <p:cNvSpPr txBox="1">
            <a:spLocks noGrp="1"/>
          </p:cNvSpPr>
          <p:nvPr>
            <p:ph type="subTitle" idx="1"/>
          </p:nvPr>
        </p:nvSpPr>
        <p:spPr>
          <a:xfrm>
            <a:off x="2110950" y="3620075"/>
            <a:ext cx="49221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4"/>
          <p:cNvSpPr/>
          <p:nvPr/>
        </p:nvSpPr>
        <p:spPr>
          <a:xfrm rot="-5400000" flipH="1">
            <a:off x="8185751" y="800425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4"/>
          <p:cNvSpPr/>
          <p:nvPr/>
        </p:nvSpPr>
        <p:spPr>
          <a:xfrm>
            <a:off x="-458675" y="36922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1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18" name="Google Shape;818;p1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19" name="Google Shape;819;p1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8" name="Google Shape;838;p1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839" name="Google Shape;839;p1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1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1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1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1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72" name="Google Shape;872;p1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7"/>
          <p:cNvSpPr txBox="1">
            <a:spLocks noGrp="1"/>
          </p:cNvSpPr>
          <p:nvPr>
            <p:ph type="title"/>
          </p:nvPr>
        </p:nvSpPr>
        <p:spPr>
          <a:xfrm>
            <a:off x="720000" y="1033975"/>
            <a:ext cx="3519600" cy="15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17"/>
          <p:cNvSpPr txBox="1">
            <a:spLocks noGrp="1"/>
          </p:cNvSpPr>
          <p:nvPr>
            <p:ph type="subTitle" idx="1"/>
          </p:nvPr>
        </p:nvSpPr>
        <p:spPr>
          <a:xfrm>
            <a:off x="720000" y="2993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17"/>
          <p:cNvSpPr>
            <a:spLocks noGrp="1"/>
          </p:cNvSpPr>
          <p:nvPr>
            <p:ph type="pic" idx="2"/>
          </p:nvPr>
        </p:nvSpPr>
        <p:spPr>
          <a:xfrm>
            <a:off x="5313950" y="704500"/>
            <a:ext cx="3105600" cy="3734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p17"/>
          <p:cNvSpPr/>
          <p:nvPr/>
        </p:nvSpPr>
        <p:spPr>
          <a:xfrm>
            <a:off x="820197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1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79" name="Google Shape;879;p1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80" name="Google Shape;880;p1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9" name="Google Shape;899;p1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0" name="Google Shape;900;p1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33" name="Google Shape;933;p1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8"/>
          <p:cNvSpPr txBox="1">
            <a:spLocks noGrp="1"/>
          </p:cNvSpPr>
          <p:nvPr>
            <p:ph type="title"/>
          </p:nvPr>
        </p:nvSpPr>
        <p:spPr>
          <a:xfrm>
            <a:off x="720000" y="14851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8"/>
          <p:cNvSpPr txBox="1">
            <a:spLocks noGrp="1"/>
          </p:cNvSpPr>
          <p:nvPr>
            <p:ph type="subTitle" idx="1"/>
          </p:nvPr>
        </p:nvSpPr>
        <p:spPr>
          <a:xfrm>
            <a:off x="720000" y="28531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2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80" name="Google Shape;1180;p2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81" name="Google Shape;1181;p2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0" name="Google Shape;1200;p2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01" name="Google Shape;1201;p2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2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2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2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2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2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2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2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2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2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2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2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4" name="Google Shape;1234;p2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3"/>
          <p:cNvSpPr txBox="1">
            <a:spLocks noGrp="1"/>
          </p:cNvSpPr>
          <p:nvPr>
            <p:ph type="subTitle" idx="1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7" name="Google Shape;1237;p23"/>
          <p:cNvSpPr txBox="1">
            <a:spLocks noGrp="1"/>
          </p:cNvSpPr>
          <p:nvPr>
            <p:ph type="subTitle" idx="2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23"/>
          <p:cNvSpPr/>
          <p:nvPr/>
        </p:nvSpPr>
        <p:spPr>
          <a:xfrm flipH="1">
            <a:off x="636125" y="46040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3" r:id="rId7"/>
    <p:sldLayoutId id="2147483664" r:id="rId8"/>
    <p:sldLayoutId id="2147483669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G"/><Relationship Id="rId5" Type="http://schemas.openxmlformats.org/officeDocument/2006/relationships/image" Target="../media/image18.pn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6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 </a:t>
            </a:r>
            <a:endParaRPr sz="2200" dirty="0"/>
          </a:p>
          <a:p>
            <a:r>
              <a:rPr lang="fr-FR" dirty="0" smtClean="0">
                <a:solidFill>
                  <a:srgbClr val="9AA6FF"/>
                </a:solidFill>
              </a:rPr>
              <a:t>DATA </a:t>
            </a:r>
            <a:r>
              <a:rPr lang="fr-FR" dirty="0">
                <a:solidFill>
                  <a:srgbClr val="9AA6FF"/>
                </a:solidFill>
              </a:rPr>
              <a:t>EXTRACION USING GRAPHQL</a:t>
            </a:r>
            <a:r>
              <a:rPr lang="fr-FR" dirty="0"/>
              <a:t/>
            </a:r>
            <a:br>
              <a:rPr lang="fr-FR" dirty="0"/>
            </a:br>
            <a:endParaRPr sz="4000" dirty="0">
              <a:solidFill>
                <a:srgbClr val="9AA6FF"/>
              </a:solidFill>
            </a:endParaRPr>
          </a:p>
        </p:txBody>
      </p:sp>
      <p:sp>
        <p:nvSpPr>
          <p:cNvPr id="1828" name="Google Shape;1828;p36"/>
          <p:cNvSpPr txBox="1">
            <a:spLocks noGrp="1"/>
          </p:cNvSpPr>
          <p:nvPr>
            <p:ph type="subTitle" idx="1"/>
          </p:nvPr>
        </p:nvSpPr>
        <p:spPr>
          <a:xfrm>
            <a:off x="6093125" y="3944452"/>
            <a:ext cx="2484600" cy="7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fr-FR" dirty="0" smtClean="0"/>
              <a:t>PRÉSENT</a:t>
            </a:r>
            <a:r>
              <a:rPr lang="fr-FR" dirty="0"/>
              <a:t>É</a:t>
            </a:r>
            <a:r>
              <a:rPr lang="fr-FR" dirty="0" smtClean="0"/>
              <a:t>E PAR</a:t>
            </a:r>
          </a:p>
          <a:p>
            <a:pPr marL="0" lvl="0" indent="0" algn="l"/>
            <a:r>
              <a:rPr lang="fr-FR" dirty="0" smtClean="0"/>
              <a:t>GOURANE ABDELLAH</a:t>
            </a:r>
          </a:p>
        </p:txBody>
      </p:sp>
      <p:sp>
        <p:nvSpPr>
          <p:cNvPr id="1829" name="Google Shape;1829;p36"/>
          <p:cNvSpPr/>
          <p:nvPr/>
        </p:nvSpPr>
        <p:spPr>
          <a:xfrm rot="-5400000" flipH="1">
            <a:off x="8196926" y="18910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0" name="Google Shape;1830;p36"/>
          <p:cNvCxnSpPr/>
          <p:nvPr/>
        </p:nvCxnSpPr>
        <p:spPr>
          <a:xfrm>
            <a:off x="812425" y="25626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1" name="Google Shape;1831;p36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6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0" r="67389"/>
          <a:stretch/>
        </p:blipFill>
        <p:spPr>
          <a:xfrm>
            <a:off x="1093538" y="4246179"/>
            <a:ext cx="934960" cy="12706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0" r="67389"/>
          <a:stretch/>
        </p:blipFill>
        <p:spPr>
          <a:xfrm>
            <a:off x="2103022" y="3992345"/>
            <a:ext cx="467480" cy="635315"/>
          </a:xfrm>
          <a:prstGeom prst="rect">
            <a:avLst/>
          </a:prstGeom>
        </p:spPr>
      </p:pic>
      <p:sp>
        <p:nvSpPr>
          <p:cNvPr id="10" name="Google Shape;1828;p36"/>
          <p:cNvSpPr txBox="1">
            <a:spLocks/>
          </p:cNvSpPr>
          <p:nvPr/>
        </p:nvSpPr>
        <p:spPr>
          <a:xfrm>
            <a:off x="2641238" y="3933179"/>
            <a:ext cx="24846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fr-FR" dirty="0" smtClean="0"/>
              <a:t>ENCADRÉ PAR</a:t>
            </a:r>
          </a:p>
          <a:p>
            <a:pPr marL="0" indent="0" algn="l"/>
            <a:r>
              <a:rPr lang="fr-FR" dirty="0" smtClean="0"/>
              <a:t>M IKRAM EL ASRI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41" y="624624"/>
            <a:ext cx="1293735" cy="636617"/>
          </a:xfrm>
          <a:prstGeom prst="rect">
            <a:avLst/>
          </a:prstGeom>
        </p:spPr>
      </p:pic>
      <p:sp>
        <p:nvSpPr>
          <p:cNvPr id="12" name="Google Shape;1828;p36"/>
          <p:cNvSpPr txBox="1">
            <a:spLocks/>
          </p:cNvSpPr>
          <p:nvPr/>
        </p:nvSpPr>
        <p:spPr>
          <a:xfrm>
            <a:off x="806037" y="2685873"/>
            <a:ext cx="1721013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fr-FR" sz="1400" dirty="0" smtClean="0"/>
              <a:t>2022/2023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0"/>
          <p:cNvSpPr txBox="1">
            <a:spLocks noGrp="1"/>
          </p:cNvSpPr>
          <p:nvPr>
            <p:ph type="title"/>
          </p:nvPr>
        </p:nvSpPr>
        <p:spPr>
          <a:xfrm>
            <a:off x="1008277" y="2045508"/>
            <a:ext cx="5834409" cy="1865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dirty="0" smtClean="0"/>
              <a:t>Python</a:t>
            </a:r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b="0" dirty="0" smtClean="0"/>
              <a:t>         </a:t>
            </a:r>
            <a:r>
              <a:rPr lang="fr-FR" sz="3200" b="0" dirty="0" smtClean="0"/>
              <a:t>- </a:t>
            </a:r>
            <a:r>
              <a:rPr lang="fr-FR" sz="3200" b="0" dirty="0" err="1" smtClean="0"/>
              <a:t>requests</a:t>
            </a:r>
            <a:r>
              <a:rPr lang="fr-FR" sz="3200" b="0" dirty="0"/>
              <a:t/>
            </a:r>
            <a:br>
              <a:rPr lang="fr-FR" sz="3200" b="0" dirty="0"/>
            </a:br>
            <a:r>
              <a:rPr lang="fr-FR" sz="3200" b="0" dirty="0" smtClean="0"/>
              <a:t>           - </a:t>
            </a:r>
            <a:r>
              <a:rPr lang="fr-FR" sz="3200" b="0" dirty="0" err="1" smtClean="0"/>
              <a:t>json</a:t>
            </a:r>
            <a:endParaRPr sz="3200" dirty="0"/>
          </a:p>
        </p:txBody>
      </p:sp>
      <p:sp>
        <p:nvSpPr>
          <p:cNvPr id="1880" name="Google Shape;1880;p40"/>
          <p:cNvSpPr txBox="1">
            <a:spLocks noGrp="1"/>
          </p:cNvSpPr>
          <p:nvPr>
            <p:ph type="title" idx="2"/>
          </p:nvPr>
        </p:nvSpPr>
        <p:spPr>
          <a:xfrm>
            <a:off x="1007824" y="1012925"/>
            <a:ext cx="2565693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OUTILS</a:t>
            </a:r>
            <a:endParaRPr sz="4400" dirty="0"/>
          </a:p>
        </p:txBody>
      </p:sp>
      <p:cxnSp>
        <p:nvCxnSpPr>
          <p:cNvPr id="1882" name="Google Shape;1882;p40"/>
          <p:cNvCxnSpPr/>
          <p:nvPr/>
        </p:nvCxnSpPr>
        <p:spPr>
          <a:xfrm>
            <a:off x="1108057" y="1928825"/>
            <a:ext cx="1939943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40"/>
          <p:cNvSpPr/>
          <p:nvPr/>
        </p:nvSpPr>
        <p:spPr>
          <a:xfrm rot="10800000" flipH="1">
            <a:off x="5768576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7630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45508"/>
            <a:ext cx="702738" cy="7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52"/>
          <p:cNvSpPr txBox="1">
            <a:spLocks noGrp="1"/>
          </p:cNvSpPr>
          <p:nvPr>
            <p:ph type="title" idx="2"/>
          </p:nvPr>
        </p:nvSpPr>
        <p:spPr>
          <a:xfrm>
            <a:off x="1948677" y="1070125"/>
            <a:ext cx="4777940" cy="9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</a:t>
            </a:r>
            <a:endParaRPr dirty="0"/>
          </a:p>
        </p:txBody>
      </p:sp>
      <p:sp>
        <p:nvSpPr>
          <p:cNvPr id="2001" name="Google Shape;2001;p52"/>
          <p:cNvSpPr txBox="1">
            <a:spLocks noGrp="1"/>
          </p:cNvSpPr>
          <p:nvPr>
            <p:ph type="title"/>
          </p:nvPr>
        </p:nvSpPr>
        <p:spPr>
          <a:xfrm>
            <a:off x="1900744" y="2108675"/>
            <a:ext cx="4922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Language d’un projet</a:t>
            </a:r>
            <a:endParaRPr dirty="0"/>
          </a:p>
        </p:txBody>
      </p:sp>
      <p:cxnSp>
        <p:nvCxnSpPr>
          <p:cNvPr id="2003" name="Google Shape;2003;p52"/>
          <p:cNvCxnSpPr/>
          <p:nvPr/>
        </p:nvCxnSpPr>
        <p:spPr>
          <a:xfrm>
            <a:off x="2102070" y="2050825"/>
            <a:ext cx="450005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4" name="Google Shape;2004;p52"/>
          <p:cNvSpPr/>
          <p:nvPr/>
        </p:nvSpPr>
        <p:spPr>
          <a:xfrm>
            <a:off x="1229350" y="33420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2"/>
          <p:cNvSpPr/>
          <p:nvPr/>
        </p:nvSpPr>
        <p:spPr>
          <a:xfrm>
            <a:off x="1229350" y="33420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ous-titre 3"/>
          <p:cNvSpPr txBox="1">
            <a:spLocks/>
          </p:cNvSpPr>
          <p:nvPr/>
        </p:nvSpPr>
        <p:spPr>
          <a:xfrm>
            <a:off x="-830317" y="0"/>
            <a:ext cx="4361793" cy="71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sz="2400" b="1" dirty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La </a:t>
            </a:r>
            <a:r>
              <a:rPr lang="fr-FR" sz="2400" b="1" dirty="0" err="1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requète</a:t>
            </a:r>
            <a:endParaRPr lang="fr-FR" sz="24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8" y="545552"/>
            <a:ext cx="4848225" cy="26860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29" y="2974312"/>
            <a:ext cx="4600575" cy="11906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 r="60801" b="49370"/>
          <a:stretch/>
        </p:blipFill>
        <p:spPr>
          <a:xfrm>
            <a:off x="2137378" y="2279277"/>
            <a:ext cx="6158898" cy="695035"/>
          </a:xfrm>
          <a:prstGeom prst="rect">
            <a:avLst/>
          </a:prstGeom>
        </p:spPr>
      </p:pic>
      <p:cxnSp>
        <p:nvCxnSpPr>
          <p:cNvPr id="9" name="Connecteur en angle 8"/>
          <p:cNvCxnSpPr/>
          <p:nvPr/>
        </p:nvCxnSpPr>
        <p:spPr>
          <a:xfrm flipV="1">
            <a:off x="6568804" y="2974312"/>
            <a:ext cx="727346" cy="445163"/>
          </a:xfrm>
          <a:prstGeom prst="bentConnector3">
            <a:avLst>
              <a:gd name="adj1" fmla="val 99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074888" y="682316"/>
            <a:ext cx="1029981" cy="288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655040" y="629357"/>
            <a:ext cx="876436" cy="30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24717" y="1038225"/>
            <a:ext cx="2277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1333500" y="1590952"/>
            <a:ext cx="500213" cy="262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333500" y="1834114"/>
            <a:ext cx="1000125" cy="238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523344" y="1953526"/>
            <a:ext cx="685722" cy="280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104291" y="3535997"/>
            <a:ext cx="2629759" cy="15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3104291" y="3688396"/>
            <a:ext cx="3464514" cy="187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3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 animBg="1"/>
      <p:bldP spid="16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2"/>
          <p:cNvSpPr/>
          <p:nvPr/>
        </p:nvSpPr>
        <p:spPr>
          <a:xfrm>
            <a:off x="1229350" y="33420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ous-titre 3"/>
          <p:cNvSpPr txBox="1">
            <a:spLocks/>
          </p:cNvSpPr>
          <p:nvPr/>
        </p:nvSpPr>
        <p:spPr>
          <a:xfrm>
            <a:off x="-830317" y="0"/>
            <a:ext cx="4361793" cy="71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sz="2400" b="1" dirty="0" smtClean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Le code</a:t>
            </a:r>
            <a:endParaRPr lang="fr-FR" sz="24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719958"/>
            <a:ext cx="7429008" cy="13137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47" y="2361929"/>
            <a:ext cx="2167852" cy="980146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2890345" y="1439916"/>
            <a:ext cx="746234" cy="84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2"/>
          <p:cNvSpPr/>
          <p:nvPr/>
        </p:nvSpPr>
        <p:spPr>
          <a:xfrm>
            <a:off x="1229350" y="33420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ous-titre 3"/>
          <p:cNvSpPr txBox="1">
            <a:spLocks/>
          </p:cNvSpPr>
          <p:nvPr/>
        </p:nvSpPr>
        <p:spPr>
          <a:xfrm>
            <a:off x="-830317" y="0"/>
            <a:ext cx="4361793" cy="71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sz="2400" b="1" dirty="0" smtClean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Le code</a:t>
            </a:r>
            <a:endParaRPr lang="fr-FR" sz="24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5" y="541612"/>
            <a:ext cx="5514975" cy="20002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91" y="3457000"/>
            <a:ext cx="4124105" cy="870224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00415" y="1891862"/>
            <a:ext cx="5514976" cy="378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3" y="541612"/>
            <a:ext cx="7078921" cy="2653649"/>
          </a:xfrm>
          <a:prstGeom prst="rect">
            <a:avLst/>
          </a:prstGeom>
        </p:spPr>
      </p:pic>
      <p:cxnSp>
        <p:nvCxnSpPr>
          <p:cNvPr id="13" name="Connecteur en angle 12"/>
          <p:cNvCxnSpPr/>
          <p:nvPr/>
        </p:nvCxnSpPr>
        <p:spPr>
          <a:xfrm rot="10800000">
            <a:off x="2270234" y="3195261"/>
            <a:ext cx="767258" cy="581926"/>
          </a:xfrm>
          <a:prstGeom prst="bentConnector3">
            <a:avLst>
              <a:gd name="adj1" fmla="val 1006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2"/>
          <p:cNvSpPr/>
          <p:nvPr/>
        </p:nvSpPr>
        <p:spPr>
          <a:xfrm>
            <a:off x="1229350" y="33420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ous-titre 3"/>
          <p:cNvSpPr txBox="1">
            <a:spLocks/>
          </p:cNvSpPr>
          <p:nvPr/>
        </p:nvSpPr>
        <p:spPr>
          <a:xfrm>
            <a:off x="-830317" y="0"/>
            <a:ext cx="4361793" cy="71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sz="2400" b="1" dirty="0" smtClean="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Le code</a:t>
            </a:r>
            <a:endParaRPr lang="fr-FR" sz="2400" b="1" dirty="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3" y="1727531"/>
            <a:ext cx="6762914" cy="687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3" y="622379"/>
            <a:ext cx="4124105" cy="110515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4"/>
          <a:stretch/>
        </p:blipFill>
        <p:spPr>
          <a:xfrm>
            <a:off x="565752" y="2532993"/>
            <a:ext cx="7765387" cy="5780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951" y="912800"/>
            <a:ext cx="2720400" cy="212373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endCxn id="5" idx="1"/>
          </p:cNvCxnSpPr>
          <p:nvPr/>
        </p:nvCxnSpPr>
        <p:spPr>
          <a:xfrm>
            <a:off x="4689858" y="981075"/>
            <a:ext cx="343093" cy="37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/>
        </p:nvSpPr>
        <p:spPr>
          <a:xfrm>
            <a:off x="5734050" y="1125173"/>
            <a:ext cx="704850" cy="46550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Google Shape;1855;p38"/>
          <p:cNvSpPr txBox="1">
            <a:spLocks noGrp="1"/>
          </p:cNvSpPr>
          <p:nvPr>
            <p:ph type="title" idx="4294967295"/>
          </p:nvPr>
        </p:nvSpPr>
        <p:spPr>
          <a:xfrm>
            <a:off x="5932515" y="1210552"/>
            <a:ext cx="306825" cy="471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!</a:t>
            </a:r>
            <a:endParaRPr sz="2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dk2"/>
                </a:solidFill>
              </a:rPr>
              <a:t>Conclus</a:t>
            </a:r>
            <a:r>
              <a:rPr lang="en" sz="6600" dirty="0">
                <a:solidFill>
                  <a:schemeClr val="dk2"/>
                </a:solidFill>
              </a:rPr>
              <a:t>i</a:t>
            </a:r>
            <a:r>
              <a:rPr lang="en" sz="6600" dirty="0">
                <a:solidFill>
                  <a:schemeClr val="dk2"/>
                </a:solidFill>
              </a:rPr>
              <a:t>on</a:t>
            </a:r>
            <a:endParaRPr sz="6600" dirty="0">
              <a:solidFill>
                <a:schemeClr val="dk2"/>
              </a:solidFill>
            </a:endParaRPr>
          </a:p>
        </p:txBody>
      </p:sp>
      <p:sp>
        <p:nvSpPr>
          <p:cNvPr id="1970" name="Google Shape;1970;p48"/>
          <p:cNvSpPr/>
          <p:nvPr/>
        </p:nvSpPr>
        <p:spPr>
          <a:xfrm>
            <a:off x="6843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2003;p52"/>
          <p:cNvCxnSpPr/>
          <p:nvPr/>
        </p:nvCxnSpPr>
        <p:spPr>
          <a:xfrm>
            <a:off x="2181225" y="3162300"/>
            <a:ext cx="4889975" cy="95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chemeClr val="dk2"/>
                </a:solidFill>
              </a:rPr>
              <a:t>Merci pour votre Attention</a:t>
            </a:r>
            <a:endParaRPr sz="6600" dirty="0">
              <a:solidFill>
                <a:schemeClr val="dk2"/>
              </a:solidFill>
            </a:endParaRPr>
          </a:p>
        </p:txBody>
      </p:sp>
      <p:sp>
        <p:nvSpPr>
          <p:cNvPr id="1970" name="Google Shape;1970;p48"/>
          <p:cNvSpPr/>
          <p:nvPr/>
        </p:nvSpPr>
        <p:spPr>
          <a:xfrm>
            <a:off x="6843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2003;p52"/>
          <p:cNvCxnSpPr/>
          <p:nvPr/>
        </p:nvCxnSpPr>
        <p:spPr>
          <a:xfrm>
            <a:off x="2181225" y="3162300"/>
            <a:ext cx="4889975" cy="95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93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610275" y="1657725"/>
            <a:ext cx="5505228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PRESENTATION </a:t>
            </a:r>
            <a:r>
              <a:rPr lang="fr-FR" dirty="0"/>
              <a:t>DU PROJET :</a:t>
            </a:r>
            <a:endParaRPr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1610275" y="2814675"/>
            <a:ext cx="448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 err="1" smtClean="0"/>
              <a:t>Github-GraphQL</a:t>
            </a:r>
            <a:endParaRPr dirty="0"/>
          </a:p>
        </p:txBody>
      </p:sp>
      <p:cxnSp>
        <p:nvCxnSpPr>
          <p:cNvPr id="1873" name="Google Shape;1873;p39"/>
          <p:cNvCxnSpPr/>
          <p:nvPr/>
        </p:nvCxnSpPr>
        <p:spPr>
          <a:xfrm>
            <a:off x="1722332" y="261077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4" name="Google Shape;1874;p39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51"/>
          <p:cNvSpPr txBox="1">
            <a:spLocks noGrp="1"/>
          </p:cNvSpPr>
          <p:nvPr>
            <p:ph type="title"/>
          </p:nvPr>
        </p:nvSpPr>
        <p:spPr>
          <a:xfrm>
            <a:off x="720000" y="1240221"/>
            <a:ext cx="3242400" cy="1329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 err="1">
                <a:solidFill>
                  <a:schemeClr val="dk2"/>
                </a:solidFill>
              </a:rPr>
              <a:t>GrapQL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993" name="Google Shape;1993;p51"/>
          <p:cNvSpPr txBox="1">
            <a:spLocks noGrp="1"/>
          </p:cNvSpPr>
          <p:nvPr>
            <p:ph type="subTitle" idx="1"/>
          </p:nvPr>
        </p:nvSpPr>
        <p:spPr>
          <a:xfrm>
            <a:off x="832900" y="2993225"/>
            <a:ext cx="4127983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b="1" dirty="0" smtClean="0"/>
              <a:t>- </a:t>
            </a:r>
            <a:r>
              <a:rPr lang="fr-FR" b="1" dirty="0" err="1" smtClean="0"/>
              <a:t>GraphQL</a:t>
            </a:r>
            <a:r>
              <a:rPr lang="fr-FR" b="1" dirty="0" smtClean="0"/>
              <a:t> </a:t>
            </a:r>
            <a:r>
              <a:rPr lang="fr-FR" b="1" dirty="0"/>
              <a:t>en tant que langage de </a:t>
            </a:r>
            <a:r>
              <a:rPr lang="fr-FR" b="1" dirty="0" smtClean="0"/>
              <a:t>requête </a:t>
            </a:r>
            <a:endParaRPr lang="en" dirty="0" smtClean="0"/>
          </a:p>
          <a:p>
            <a:pPr marL="0" lvl="0" indent="0"/>
            <a:r>
              <a:rPr lang="fr-FR" b="1" dirty="0" smtClean="0"/>
              <a:t>- </a:t>
            </a:r>
            <a:r>
              <a:rPr lang="fr-FR" b="1" dirty="0" err="1" smtClean="0"/>
              <a:t>GraphQL</a:t>
            </a:r>
            <a:r>
              <a:rPr lang="fr-FR" b="1" dirty="0" smtClean="0"/>
              <a:t> </a:t>
            </a:r>
            <a:r>
              <a:rPr lang="fr-FR" b="1" dirty="0"/>
              <a:t>en tant </a:t>
            </a:r>
            <a:r>
              <a:rPr lang="fr-FR" b="1" dirty="0" err="1" smtClean="0"/>
              <a:t>q’API</a:t>
            </a:r>
            <a:endParaRPr lang="fr-FR" b="1" dirty="0" smtClean="0"/>
          </a:p>
          <a:p>
            <a:pPr marL="0" lvl="0" indent="0"/>
            <a:r>
              <a:rPr lang="fr-FR" b="1" dirty="0" smtClean="0"/>
              <a:t>- </a:t>
            </a:r>
            <a:r>
              <a:rPr lang="fr-FR" b="1" dirty="0" err="1" smtClean="0"/>
              <a:t>GraphQL</a:t>
            </a:r>
            <a:r>
              <a:rPr lang="fr-FR" b="1" dirty="0" smtClean="0"/>
              <a:t> </a:t>
            </a:r>
            <a:r>
              <a:rPr lang="fr-FR" b="1" dirty="0"/>
              <a:t>en tant que langage de définition de </a:t>
            </a:r>
            <a:endParaRPr lang="fr-FR" b="1" dirty="0" smtClean="0"/>
          </a:p>
          <a:p>
            <a:pPr marL="0" lvl="0" indent="0"/>
            <a:r>
              <a:rPr lang="fr-FR" b="1" dirty="0" smtClean="0"/>
              <a:t>    schéma</a:t>
            </a:r>
            <a:endParaRPr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1" r="12141"/>
          <a:stretch>
            <a:fillRect/>
          </a:stretch>
        </p:blipFill>
        <p:spPr/>
      </p:pic>
      <p:cxnSp>
        <p:nvCxnSpPr>
          <p:cNvPr id="1994" name="Google Shape;1994;p51"/>
          <p:cNvCxnSpPr/>
          <p:nvPr/>
        </p:nvCxnSpPr>
        <p:spPr>
          <a:xfrm>
            <a:off x="832900" y="2721763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5" name="Google Shape;1995;p51"/>
          <p:cNvSpPr/>
          <p:nvPr/>
        </p:nvSpPr>
        <p:spPr>
          <a:xfrm>
            <a:off x="4810089" y="36544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90" y="1695969"/>
            <a:ext cx="5314697" cy="2593776"/>
          </a:xfrm>
          <a:prstGeom prst="rect">
            <a:avLst/>
          </a:prstGeom>
        </p:spPr>
      </p:pic>
      <p:sp>
        <p:nvSpPr>
          <p:cNvPr id="1880" name="Google Shape;1880;p40"/>
          <p:cNvSpPr txBox="1">
            <a:spLocks noGrp="1"/>
          </p:cNvSpPr>
          <p:nvPr>
            <p:ph type="title" idx="2"/>
          </p:nvPr>
        </p:nvSpPr>
        <p:spPr>
          <a:xfrm>
            <a:off x="1007824" y="1012925"/>
            <a:ext cx="325937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err="1" smtClean="0"/>
              <a:t>GraphQL</a:t>
            </a:r>
            <a:endParaRPr sz="2800" dirty="0"/>
          </a:p>
        </p:txBody>
      </p:sp>
      <p:sp>
        <p:nvSpPr>
          <p:cNvPr id="1881" name="Google Shape;1881;p40"/>
          <p:cNvSpPr txBox="1">
            <a:spLocks noGrp="1"/>
          </p:cNvSpPr>
          <p:nvPr>
            <p:ph type="subTitle" idx="1"/>
          </p:nvPr>
        </p:nvSpPr>
        <p:spPr>
          <a:xfrm>
            <a:off x="839659" y="4172283"/>
            <a:ext cx="5592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 GraphQL se situe entre GraphQL clientet Backend serveces</a:t>
            </a:r>
            <a:endParaRPr dirty="0"/>
          </a:p>
        </p:txBody>
      </p:sp>
      <p:cxnSp>
        <p:nvCxnSpPr>
          <p:cNvPr id="1882" name="Google Shape;1882;p40"/>
          <p:cNvCxnSpPr/>
          <p:nvPr/>
        </p:nvCxnSpPr>
        <p:spPr>
          <a:xfrm>
            <a:off x="1108057" y="19288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40"/>
          <p:cNvSpPr/>
          <p:nvPr/>
        </p:nvSpPr>
        <p:spPr>
          <a:xfrm rot="10800000" flipH="1">
            <a:off x="5768576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7788300" y="399214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90" y="1671990"/>
            <a:ext cx="4929586" cy="2516683"/>
          </a:xfrm>
          <a:prstGeom prst="rect">
            <a:avLst/>
          </a:prstGeom>
        </p:spPr>
      </p:pic>
      <p:sp>
        <p:nvSpPr>
          <p:cNvPr id="1880" name="Google Shape;1880;p40"/>
          <p:cNvSpPr txBox="1">
            <a:spLocks noGrp="1"/>
          </p:cNvSpPr>
          <p:nvPr>
            <p:ph type="title" idx="2"/>
          </p:nvPr>
        </p:nvSpPr>
        <p:spPr>
          <a:xfrm>
            <a:off x="1007824" y="1012925"/>
            <a:ext cx="325937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err="1"/>
              <a:t>GraphQL</a:t>
            </a:r>
            <a:endParaRPr sz="2800" dirty="0"/>
          </a:p>
        </p:txBody>
      </p:sp>
      <p:sp>
        <p:nvSpPr>
          <p:cNvPr id="1881" name="Google Shape;1881;p40"/>
          <p:cNvSpPr txBox="1">
            <a:spLocks noGrp="1"/>
          </p:cNvSpPr>
          <p:nvPr>
            <p:ph type="subTitle" idx="1"/>
          </p:nvPr>
        </p:nvSpPr>
        <p:spPr>
          <a:xfrm>
            <a:off x="839659" y="4088203"/>
            <a:ext cx="5592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- </a:t>
            </a:r>
            <a:r>
              <a:rPr lang="fr-FR" dirty="0" err="1" smtClean="0"/>
              <a:t>GraphQL</a:t>
            </a:r>
            <a:r>
              <a:rPr lang="fr-FR" dirty="0" smtClean="0"/>
              <a:t> support  mutations and  </a:t>
            </a:r>
            <a:r>
              <a:rPr lang="fr-FR" dirty="0" err="1" smtClean="0"/>
              <a:t>subscreptions</a:t>
            </a:r>
            <a:endParaRPr dirty="0"/>
          </a:p>
        </p:txBody>
      </p:sp>
      <p:cxnSp>
        <p:nvCxnSpPr>
          <p:cNvPr id="1882" name="Google Shape;1882;p40"/>
          <p:cNvCxnSpPr/>
          <p:nvPr/>
        </p:nvCxnSpPr>
        <p:spPr>
          <a:xfrm>
            <a:off x="1108057" y="19288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40"/>
          <p:cNvSpPr/>
          <p:nvPr/>
        </p:nvSpPr>
        <p:spPr>
          <a:xfrm rot="10800000" flipH="1">
            <a:off x="5768576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7630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3249" y="3222965"/>
            <a:ext cx="3031483" cy="9657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9" y="2384948"/>
            <a:ext cx="12573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40"/>
          <p:cNvSpPr txBox="1">
            <a:spLocks noGrp="1"/>
          </p:cNvSpPr>
          <p:nvPr>
            <p:ph type="title" idx="2"/>
          </p:nvPr>
        </p:nvSpPr>
        <p:spPr>
          <a:xfrm>
            <a:off x="1007824" y="1012925"/>
            <a:ext cx="325937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err="1"/>
              <a:t>GraphQL</a:t>
            </a:r>
            <a:endParaRPr sz="2800" dirty="0"/>
          </a:p>
        </p:txBody>
      </p:sp>
      <p:sp>
        <p:nvSpPr>
          <p:cNvPr id="1881" name="Google Shape;1881;p40"/>
          <p:cNvSpPr txBox="1">
            <a:spLocks noGrp="1"/>
          </p:cNvSpPr>
          <p:nvPr>
            <p:ph type="subTitle" idx="1"/>
          </p:nvPr>
        </p:nvSpPr>
        <p:spPr>
          <a:xfrm>
            <a:off x="839659" y="4088203"/>
            <a:ext cx="5592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- </a:t>
            </a:r>
            <a:r>
              <a:rPr lang="fr-FR" dirty="0" err="1" smtClean="0"/>
              <a:t>GraphQL</a:t>
            </a:r>
            <a:r>
              <a:rPr lang="fr-FR" dirty="0" smtClean="0"/>
              <a:t> VS  REST</a:t>
            </a:r>
            <a:endParaRPr dirty="0"/>
          </a:p>
        </p:txBody>
      </p:sp>
      <p:cxnSp>
        <p:nvCxnSpPr>
          <p:cNvPr id="1882" name="Google Shape;1882;p40"/>
          <p:cNvCxnSpPr/>
          <p:nvPr/>
        </p:nvCxnSpPr>
        <p:spPr>
          <a:xfrm>
            <a:off x="1108057" y="19288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40"/>
          <p:cNvSpPr/>
          <p:nvPr/>
        </p:nvSpPr>
        <p:spPr>
          <a:xfrm rot="10800000" flipH="1">
            <a:off x="5768576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7630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79" y="1177814"/>
            <a:ext cx="3735497" cy="2910387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4183117" y="1597571"/>
            <a:ext cx="483475" cy="252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424854" y="3189888"/>
            <a:ext cx="483475" cy="252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55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b="-343"/>
          <a:stretch/>
        </p:blipFill>
        <p:spPr>
          <a:xfrm>
            <a:off x="4714385" y="1656349"/>
            <a:ext cx="3267043" cy="2565653"/>
          </a:xfrm>
          <a:prstGeom prst="rect">
            <a:avLst/>
          </a:prstGeom>
        </p:spPr>
      </p:pic>
      <p:sp>
        <p:nvSpPr>
          <p:cNvPr id="1880" name="Google Shape;1880;p40"/>
          <p:cNvSpPr txBox="1">
            <a:spLocks noGrp="1"/>
          </p:cNvSpPr>
          <p:nvPr>
            <p:ph type="title" idx="2"/>
          </p:nvPr>
        </p:nvSpPr>
        <p:spPr>
          <a:xfrm>
            <a:off x="1007824" y="1012925"/>
            <a:ext cx="325937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err="1"/>
              <a:t>GraphQL</a:t>
            </a:r>
            <a:endParaRPr sz="2800" dirty="0"/>
          </a:p>
        </p:txBody>
      </p:sp>
      <p:sp>
        <p:nvSpPr>
          <p:cNvPr id="1881" name="Google Shape;1881;p40"/>
          <p:cNvSpPr txBox="1">
            <a:spLocks noGrp="1"/>
          </p:cNvSpPr>
          <p:nvPr>
            <p:ph type="subTitle" idx="1"/>
          </p:nvPr>
        </p:nvSpPr>
        <p:spPr>
          <a:xfrm>
            <a:off x="839659" y="4088203"/>
            <a:ext cx="5592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- </a:t>
            </a:r>
            <a:r>
              <a:rPr lang="fr-FR" dirty="0" err="1" smtClean="0"/>
              <a:t>GraphQL</a:t>
            </a:r>
            <a:r>
              <a:rPr lang="fr-FR" dirty="0" smtClean="0"/>
              <a:t> VS  REST</a:t>
            </a:r>
            <a:endParaRPr dirty="0"/>
          </a:p>
        </p:txBody>
      </p:sp>
      <p:cxnSp>
        <p:nvCxnSpPr>
          <p:cNvPr id="1882" name="Google Shape;1882;p40"/>
          <p:cNvCxnSpPr/>
          <p:nvPr/>
        </p:nvCxnSpPr>
        <p:spPr>
          <a:xfrm>
            <a:off x="1108057" y="19288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40"/>
          <p:cNvSpPr/>
          <p:nvPr/>
        </p:nvSpPr>
        <p:spPr>
          <a:xfrm rot="10800000" flipH="1">
            <a:off x="5768576" y="-95625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7630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91" y="1603530"/>
            <a:ext cx="1566264" cy="2618472"/>
          </a:xfrm>
          <a:prstGeom prst="rect">
            <a:avLst/>
          </a:prstGeom>
        </p:spPr>
      </p:pic>
      <p:sp>
        <p:nvSpPr>
          <p:cNvPr id="11" name="Google Shape;1881;p40"/>
          <p:cNvSpPr txBox="1">
            <a:spLocks/>
          </p:cNvSpPr>
          <p:nvPr/>
        </p:nvSpPr>
        <p:spPr>
          <a:xfrm>
            <a:off x="4770077" y="3172555"/>
            <a:ext cx="1230225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12" name="Google Shape;1881;p40"/>
          <p:cNvSpPr txBox="1">
            <a:spLocks/>
          </p:cNvSpPr>
          <p:nvPr/>
        </p:nvSpPr>
        <p:spPr>
          <a:xfrm>
            <a:off x="6662143" y="3140489"/>
            <a:ext cx="1230225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fr-FR" dirty="0" err="1" smtClean="0"/>
              <a:t>fields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6980326" y="2863972"/>
            <a:ext cx="191381" cy="40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6795262" y="2834188"/>
            <a:ext cx="123400" cy="37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462761" y="2844010"/>
            <a:ext cx="393135" cy="44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9" y="2330615"/>
            <a:ext cx="2505075" cy="1381125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630169" y="2569169"/>
            <a:ext cx="755310" cy="265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800324" y="2674157"/>
            <a:ext cx="362536" cy="189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1880;p40"/>
          <p:cNvSpPr txBox="1">
            <a:spLocks noGrp="1"/>
          </p:cNvSpPr>
          <p:nvPr>
            <p:ph type="title" idx="2"/>
          </p:nvPr>
        </p:nvSpPr>
        <p:spPr>
          <a:xfrm>
            <a:off x="4133668" y="2189940"/>
            <a:ext cx="377654" cy="877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!</a:t>
            </a:r>
            <a:endParaRPr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oogle Shape;2067;p58"/>
          <p:cNvGrpSpPr/>
          <p:nvPr/>
        </p:nvGrpSpPr>
        <p:grpSpPr>
          <a:xfrm>
            <a:off x="4790330" y="1323602"/>
            <a:ext cx="3432984" cy="2496295"/>
            <a:chOff x="331763" y="414153"/>
            <a:chExt cx="6903246" cy="5019697"/>
          </a:xfrm>
        </p:grpSpPr>
        <p:sp>
          <p:nvSpPr>
            <p:cNvPr id="2068" name="Google Shape;2068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58"/>
          <p:cNvSpPr txBox="1">
            <a:spLocks noGrp="1"/>
          </p:cNvSpPr>
          <p:nvPr>
            <p:ph type="title"/>
          </p:nvPr>
        </p:nvSpPr>
        <p:spPr>
          <a:xfrm>
            <a:off x="720000" y="14851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Authentification</a:t>
            </a:r>
            <a:endParaRPr dirty="0"/>
          </a:p>
        </p:txBody>
      </p:sp>
      <p:sp>
        <p:nvSpPr>
          <p:cNvPr id="2074" name="Google Shape;2074;p58"/>
          <p:cNvSpPr txBox="1">
            <a:spLocks noGrp="1"/>
          </p:cNvSpPr>
          <p:nvPr>
            <p:ph type="subTitle" idx="1"/>
          </p:nvPr>
        </p:nvSpPr>
        <p:spPr>
          <a:xfrm>
            <a:off x="720000" y="28531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Un jeton d'accès personnel est lié à un compte utilisateur spécifique et permet d'authentifier et d'autoriser les requêtes d'API</a:t>
            </a:r>
            <a:endParaRPr dirty="0"/>
          </a:p>
        </p:txBody>
      </p:sp>
      <p:sp>
        <p:nvSpPr>
          <p:cNvPr id="2075" name="Google Shape;2075;p58"/>
          <p:cNvSpPr/>
          <p:nvPr/>
        </p:nvSpPr>
        <p:spPr>
          <a:xfrm>
            <a:off x="-267225" y="-7884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58"/>
          <p:cNvSpPr/>
          <p:nvPr/>
        </p:nvSpPr>
        <p:spPr>
          <a:xfrm>
            <a:off x="1061175" y="7232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7" name="Google Shape;2077;p58"/>
          <p:cNvCxnSpPr/>
          <p:nvPr/>
        </p:nvCxnSpPr>
        <p:spPr>
          <a:xfrm>
            <a:off x="824061" y="2642625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66" y="1118668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GraphQL Query</a:t>
            </a:r>
            <a:endParaRPr dirty="0"/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ous-titre 1"/>
          <p:cNvSpPr>
            <a:spLocks noGrp="1"/>
          </p:cNvSpPr>
          <p:nvPr>
            <p:ph type="subTitle" idx="2"/>
          </p:nvPr>
        </p:nvSpPr>
        <p:spPr>
          <a:xfrm>
            <a:off x="630621" y="1667625"/>
            <a:ext cx="3895392" cy="204252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08" y="1667625"/>
            <a:ext cx="5081710" cy="245182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681313" y="1549025"/>
            <a:ext cx="876436" cy="371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016880" y="1813134"/>
            <a:ext cx="1081738" cy="452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849351" y="1828672"/>
            <a:ext cx="1460870" cy="46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864279" y="1845618"/>
            <a:ext cx="1062039" cy="431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078736" y="2161260"/>
            <a:ext cx="755310" cy="26501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244474" y="3236867"/>
            <a:ext cx="1222626" cy="31580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360376" y="2714956"/>
            <a:ext cx="755310" cy="26501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60" y="1246438"/>
            <a:ext cx="4988957" cy="3294195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4019407" y="1758522"/>
            <a:ext cx="876436" cy="371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285623" y="2161261"/>
            <a:ext cx="1441941" cy="379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752726" y="2478161"/>
            <a:ext cx="5678050" cy="188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Conclusions and Recommendations: A Summary of Key Findings for College by Slidesgo">
  <a:themeElements>
    <a:clrScheme name="Simple Light">
      <a:dk1>
        <a:srgbClr val="FFFFFF"/>
      </a:dk1>
      <a:lt1>
        <a:srgbClr val="211F34"/>
      </a:lt1>
      <a:dk2>
        <a:srgbClr val="818FF9"/>
      </a:dk2>
      <a:lt2>
        <a:srgbClr val="FFDE6F"/>
      </a:lt2>
      <a:accent1>
        <a:srgbClr val="5C6ACF"/>
      </a:accent1>
      <a:accent2>
        <a:srgbClr val="F3B0F3"/>
      </a:accent2>
      <a:accent3>
        <a:srgbClr val="2E2D4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211F34"/>
    </a:lt1>
    <a:dk2>
      <a:srgbClr val="818FF9"/>
    </a:dk2>
    <a:lt2>
      <a:srgbClr val="FFDE6F"/>
    </a:lt2>
    <a:accent1>
      <a:srgbClr val="5C6ACF"/>
    </a:accent1>
    <a:accent2>
      <a:srgbClr val="F3B0F3"/>
    </a:accent2>
    <a:accent3>
      <a:srgbClr val="2E2D42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117</Words>
  <Application>Microsoft Office PowerPoint</Application>
  <PresentationFormat>Affichage à l'écran (16:9)</PresentationFormat>
  <Paragraphs>39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Barlow</vt:lpstr>
      <vt:lpstr>Arial</vt:lpstr>
      <vt:lpstr>Epilogue</vt:lpstr>
      <vt:lpstr>Algerian</vt:lpstr>
      <vt:lpstr>Conclusions and Recommendations: A Summary of Key Findings for College by Slidesgo</vt:lpstr>
      <vt:lpstr>  DATA EXTRACION USING GRAPHQL </vt:lpstr>
      <vt:lpstr>PRESENTATION DU PROJET :</vt:lpstr>
      <vt:lpstr>GrapQL</vt:lpstr>
      <vt:lpstr>GraphQL</vt:lpstr>
      <vt:lpstr>GraphQL</vt:lpstr>
      <vt:lpstr>GraphQL</vt:lpstr>
      <vt:lpstr>GraphQL</vt:lpstr>
      <vt:lpstr>Authentification</vt:lpstr>
      <vt:lpstr>GraphQL Query</vt:lpstr>
      <vt:lpstr> Python          - requests            - json</vt:lpstr>
      <vt:lpstr>Application</vt:lpstr>
      <vt:lpstr>Présentation PowerPoint</vt:lpstr>
      <vt:lpstr>Présentation PowerPoint</vt:lpstr>
      <vt:lpstr>Présentation PowerPoint</vt:lpstr>
      <vt:lpstr>!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EXTRACION USING GRAPHQL </dc:title>
  <cp:lastModifiedBy>ABDELLAH</cp:lastModifiedBy>
  <cp:revision>40</cp:revision>
  <dcterms:modified xsi:type="dcterms:W3CDTF">2023-06-06T21:24:02Z</dcterms:modified>
</cp:coreProperties>
</file>