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064F6C-CDEC-4F48-9065-914DD8DC40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34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7518F-1BE1-45E9-A3C8-D85670FDEC6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123-3A36-4B19-8EB7-C35D1AB7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Neighborhood for New Restaurant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Analysis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3467"/>
            <a:ext cx="988255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Other key location selection criteria for </a:t>
            </a:r>
            <a:r>
              <a:rPr lang="en-US" dirty="0"/>
              <a:t>a </a:t>
            </a:r>
            <a:r>
              <a:rPr lang="en-US" dirty="0" smtClean="0"/>
              <a:t>new restaurant could be, which we have missed in our analysis due to data constraint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sz="1800" dirty="0" smtClean="0"/>
              <a:t>life </a:t>
            </a:r>
            <a:r>
              <a:rPr lang="en-US" sz="1800" dirty="0"/>
              <a:t>style of the neighborhood (i.e. Rich¸ Middle class or upper middle class</a:t>
            </a:r>
            <a:r>
              <a:rPr lang="en-US" sz="1800" dirty="0" smtClean="0"/>
              <a:t>) </a:t>
            </a:r>
          </a:p>
          <a:p>
            <a:endParaRPr lang="en-US" sz="1800" dirty="0" smtClean="0"/>
          </a:p>
          <a:p>
            <a:r>
              <a:rPr lang="en-US" sz="1800" dirty="0" smtClean="0"/>
              <a:t>likely </a:t>
            </a:r>
            <a:r>
              <a:rPr lang="en-US" sz="1800" dirty="0"/>
              <a:t>age group of the neighborhood (i.e. Teen¸ Middle age)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Real Estate status </a:t>
            </a:r>
            <a:r>
              <a:rPr lang="en-US" sz="1800" dirty="0"/>
              <a:t>of </a:t>
            </a:r>
            <a:r>
              <a:rPr lang="en-US" sz="1800" dirty="0" smtClean="0"/>
              <a:t>the neighborhood</a:t>
            </a:r>
          </a:p>
          <a:p>
            <a:endParaRPr lang="en-US" sz="1800" dirty="0" smtClean="0"/>
          </a:p>
          <a:p>
            <a:r>
              <a:rPr lang="en-US" sz="1800" dirty="0" smtClean="0"/>
              <a:t>Transportation </a:t>
            </a:r>
            <a:r>
              <a:rPr lang="en-US" sz="1800" dirty="0"/>
              <a:t>for raw materials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755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38860" cy="1400530"/>
          </a:xfrm>
        </p:spPr>
        <p:txBody>
          <a:bodyPr/>
          <a:lstStyle/>
          <a:p>
            <a:r>
              <a:rPr lang="en-US" dirty="0" smtClean="0"/>
              <a:t>Selecting location for a new venture: Basic yet Critical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10" y="2052918"/>
            <a:ext cx="9614262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type of restaurants the particular neighborhood is </a:t>
            </a:r>
            <a:r>
              <a:rPr lang="en-US" dirty="0" smtClean="0"/>
              <a:t>already having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Should the new venture follow any of the existing </a:t>
            </a:r>
            <a:r>
              <a:rPr lang="en-US" dirty="0" smtClean="0"/>
              <a:t>restaurant type (i.e. Mexican, Italian etc.) </a:t>
            </a:r>
            <a:r>
              <a:rPr lang="en-US" dirty="0"/>
              <a:t>which is thriving in the neighborhood </a:t>
            </a:r>
            <a:r>
              <a:rPr lang="en-US" dirty="0" smtClean="0"/>
              <a:t>or should it be a new concept or cuisine</a:t>
            </a:r>
          </a:p>
          <a:p>
            <a:endParaRPr lang="en-US" dirty="0" smtClean="0"/>
          </a:p>
          <a:p>
            <a:r>
              <a:rPr lang="en-US" dirty="0"/>
              <a:t>What are the other amenities the neighborhood is having; which may decide the type of restaurant like if a gym is nearby, more likely younger crowd is expected; which may incline to open a café rather than a proper diner place</a:t>
            </a:r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03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9776"/>
            <a:ext cx="10339752" cy="5249218"/>
          </a:xfrm>
        </p:spPr>
        <p:txBody>
          <a:bodyPr>
            <a:normAutofit/>
          </a:bodyPr>
          <a:lstStyle/>
          <a:p>
            <a:r>
              <a:rPr lang="en-US" dirty="0" smtClean="0"/>
              <a:t>Toronto neighborhood data is extracted from Wikipedia site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://en.wikipedia.org/wiki/List_of_postal_codes_of_Canada:_</a:t>
            </a:r>
            <a:r>
              <a:rPr lang="en-US" dirty="0" smtClean="0">
                <a:hlinkClick r:id="rId2"/>
              </a:rPr>
              <a:t>M</a:t>
            </a:r>
            <a:endParaRPr lang="en-US" dirty="0" smtClean="0"/>
          </a:p>
          <a:p>
            <a:r>
              <a:rPr lang="en-US" dirty="0" smtClean="0"/>
              <a:t>Raw data set contains </a:t>
            </a:r>
            <a:r>
              <a:rPr lang="en-US" b="1" dirty="0" smtClean="0"/>
              <a:t>288</a:t>
            </a:r>
            <a:r>
              <a:rPr lang="en-US" dirty="0" smtClean="0"/>
              <a:t> neighborhood information</a:t>
            </a:r>
          </a:p>
          <a:p>
            <a:endParaRPr lang="en-US" dirty="0" smtClean="0"/>
          </a:p>
          <a:p>
            <a:r>
              <a:rPr lang="en-US" dirty="0" smtClean="0"/>
              <a:t>Raw data set is cleansed through removing neighborhood not having borough information, grouping neighborhood of same postal code into single row, replacing neighborhood name with borough where neighborhood is missing</a:t>
            </a:r>
          </a:p>
          <a:p>
            <a:endParaRPr lang="en-US" dirty="0" smtClean="0"/>
          </a:p>
          <a:p>
            <a:r>
              <a:rPr lang="en-US" dirty="0" smtClean="0"/>
              <a:t>Cleanse data set contains </a:t>
            </a:r>
            <a:r>
              <a:rPr lang="en-US" b="1" dirty="0" smtClean="0"/>
              <a:t>103</a:t>
            </a:r>
            <a:r>
              <a:rPr lang="en-US" dirty="0" smtClean="0"/>
              <a:t> neighborhood information</a:t>
            </a:r>
          </a:p>
          <a:p>
            <a:endParaRPr lang="en-US" dirty="0" smtClean="0"/>
          </a:p>
          <a:p>
            <a:r>
              <a:rPr lang="en-US" dirty="0" smtClean="0"/>
              <a:t>The data set is enriched with latitude and longitude information and Location data is fetched through Foursquare API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://foursquare.com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660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– Restaurant Savvy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logic: A place where restaurant business is already successful, can easily accommodate another new one</a:t>
            </a:r>
          </a:p>
          <a:p>
            <a:pPr marL="0" indent="0">
              <a:buNone/>
            </a:pPr>
            <a:r>
              <a:rPr lang="en-US" dirty="0" smtClean="0"/>
              <a:t>Top 15 Restaurant Savvy Neighborhoods</a:t>
            </a:r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3" y="3006363"/>
            <a:ext cx="9426333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– Neighborhood having crucial venues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62257"/>
            <a:ext cx="9778048" cy="45214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Restaurant can be built around other crucial venues to ensure more footfall in the neighborhood thus in restaurant</a:t>
            </a:r>
          </a:p>
          <a:p>
            <a:r>
              <a:rPr lang="en-US" dirty="0" smtClean="0"/>
              <a:t>Crucial venue includes-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Hospital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Gym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Historic Site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Airport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Bus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School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Hotel/Motel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Shopping Mall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Theater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Metro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Bar/Pub</a:t>
            </a:r>
            <a:endParaRPr lang="en-US" sz="1700" dirty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Neighborhood having crucial venues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67085"/>
              </p:ext>
            </p:extLst>
          </p:nvPr>
        </p:nvGraphicFramePr>
        <p:xfrm>
          <a:off x="899116" y="1999502"/>
          <a:ext cx="7278234" cy="4328160"/>
        </p:xfrm>
        <a:graphic>
          <a:graphicData uri="http://schemas.openxmlformats.org/drawingml/2006/table">
            <a:tbl>
              <a:tblPr/>
              <a:tblGrid>
                <a:gridCol w="5593124">
                  <a:extLst>
                    <a:ext uri="{9D8B030D-6E8A-4147-A177-3AD203B41FA5}">
                      <a16:colId xmlns:a16="http://schemas.microsoft.com/office/drawing/2014/main" val="346765290"/>
                    </a:ext>
                  </a:extLst>
                </a:gridCol>
                <a:gridCol w="1685110">
                  <a:extLst>
                    <a:ext uri="{9D8B030D-6E8A-4147-A177-3AD203B41FA5}">
                      <a16:colId xmlns:a16="http://schemas.microsoft.com/office/drawing/2014/main" val="7505475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Venue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 Exchange, Toronto Dominion Centre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33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Commerce Court, Victoria Hotel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19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 Canadian Place, Underground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84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Stn A PO Boxes 25 The Esplanade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620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Little Portugal, Trinity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22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Church and Wellesley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7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St. James Town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04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Adelaide, King, Richmond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97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Harbourfront East, Toronto Islands, Union Station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6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Ryerson, Garden 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89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Chinatown, Grange Park, Kensington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60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CN Tower, Bathurst Quay, Island airport, Harbourfront West, King and Spadina, Railway Lands, South Niagara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07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Berczy 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9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Harbourfront, Regent 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944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Fairview, Henry Farm, Oriole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96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3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– Restaurant vs Other Venues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0615" y="1987603"/>
            <a:ext cx="187501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Comparative study to see the relationship between restaurant vs other venues in a neighborhood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5" y="1987322"/>
            <a:ext cx="764070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– Restaurant vs Other Venues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11" y="1868786"/>
            <a:ext cx="160069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venue count considering the no of restaurant and other venues to determine neighborhood value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1853248"/>
            <a:ext cx="8373292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740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Considering all the primary factors i.e. Restaurant, Other Venue and their average below 3 neighborhoods seem to be the ideal choice for new restaurant</a:t>
            </a:r>
          </a:p>
          <a:p>
            <a:endParaRPr lang="en-US" baseline="-25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16346"/>
              </p:ext>
            </p:extLst>
          </p:nvPr>
        </p:nvGraphicFramePr>
        <p:xfrm>
          <a:off x="997280" y="3692326"/>
          <a:ext cx="8824462" cy="1466624"/>
        </p:xfrm>
        <a:graphic>
          <a:graphicData uri="http://schemas.openxmlformats.org/drawingml/2006/table">
            <a:tbl>
              <a:tblPr/>
              <a:tblGrid>
                <a:gridCol w="4801101">
                  <a:extLst>
                    <a:ext uri="{9D8B030D-6E8A-4147-A177-3AD203B41FA5}">
                      <a16:colId xmlns:a16="http://schemas.microsoft.com/office/drawing/2014/main" val="918483759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554096262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382520421"/>
                    </a:ext>
                  </a:extLst>
                </a:gridCol>
                <a:gridCol w="1188721">
                  <a:extLst>
                    <a:ext uri="{9D8B030D-6E8A-4147-A177-3AD203B41FA5}">
                      <a16:colId xmlns:a16="http://schemas.microsoft.com/office/drawing/2014/main" val="1370609592"/>
                    </a:ext>
                  </a:extLst>
                </a:gridCol>
              </a:tblGrid>
              <a:tr h="17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Restaurant Count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 Venue Count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Venue Count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19280"/>
                  </a:ext>
                </a:extLst>
              </a:tr>
              <a:tr h="170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Commerce Court, Victoria Hotel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1133"/>
                  </a:ext>
                </a:extLst>
              </a:tr>
              <a:tr h="170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 Exchange, Toronto Dominion Centre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88489"/>
                  </a:ext>
                </a:extLst>
              </a:tr>
              <a:tr h="17031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Harbourfront East, Toronto Islands, Union Station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8516" marR="8516" marT="8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5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56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1471</TotalTime>
  <Words>483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Battle of Neighborhood for New Restaurant</vt:lpstr>
      <vt:lpstr>Selecting location for a new venture: Basic yet Critical decision</vt:lpstr>
      <vt:lpstr>Data acquisition and cleaning</vt:lpstr>
      <vt:lpstr>Data Analysis – Restaurant Savvy Neighborhoods</vt:lpstr>
      <vt:lpstr>Data Analysis – Neighborhood having crucial venues </vt:lpstr>
      <vt:lpstr>Data Analysis – Neighborhood having crucial venues </vt:lpstr>
      <vt:lpstr>Data Analysis – Restaurant vs Other Venues </vt:lpstr>
      <vt:lpstr>Data Analysis – Restaurant vs Other Venues </vt:lpstr>
      <vt:lpstr>Conclusion</vt:lpstr>
      <vt:lpstr>Limitations of the Analysis</vt:lpstr>
    </vt:vector>
  </TitlesOfParts>
  <Company>CPA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 for New Restaurant</dc:title>
  <dc:creator>Gourav Bhattacharjee</dc:creator>
  <cp:lastModifiedBy>Gourav Bhattacharjee</cp:lastModifiedBy>
  <cp:revision>17</cp:revision>
  <dcterms:created xsi:type="dcterms:W3CDTF">2019-10-15T18:49:11Z</dcterms:created>
  <dcterms:modified xsi:type="dcterms:W3CDTF">2019-10-16T19:20:11Z</dcterms:modified>
</cp:coreProperties>
</file>