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9" r:id="rId5"/>
    <p:sldId id="257" r:id="rId6"/>
    <p:sldId id="320" r:id="rId7"/>
    <p:sldId id="322" r:id="rId8"/>
    <p:sldId id="336" r:id="rId9"/>
    <p:sldId id="324" r:id="rId10"/>
    <p:sldId id="337" r:id="rId11"/>
    <p:sldId id="329" r:id="rId12"/>
    <p:sldId id="260" r:id="rId13"/>
    <p:sldId id="277" r:id="rId14"/>
    <p:sldId id="315" r:id="rId15"/>
    <p:sldId id="272" r:id="rId16"/>
    <p:sldId id="341" r:id="rId17"/>
    <p:sldId id="331" r:id="rId18"/>
    <p:sldId id="332" r:id="rId19"/>
    <p:sldId id="334" r:id="rId20"/>
    <p:sldId id="339" r:id="rId21"/>
    <p:sldId id="340" r:id="rId22"/>
    <p:sldId id="269" r:id="rId23"/>
    <p:sldId id="270" r:id="rId24"/>
    <p:sldId id="271" r:id="rId25"/>
    <p:sldId id="273" r:id="rId26"/>
    <p:sldId id="274" r:id="rId27"/>
    <p:sldId id="275" r:id="rId28"/>
    <p:sldId id="276" r:id="rId29"/>
    <p:sldId id="279" r:id="rId30"/>
    <p:sldId id="280" r:id="rId31"/>
    <p:sldId id="28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5BE409-D179-91A0-2830-76FA33038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58044A-7605-F68A-4F05-6EA79165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6F757D-428D-65AD-42E1-B12A0097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FACE24-E255-45F3-FCB3-AB00897C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E37AB5-1BC4-CD9A-B319-C49704ED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405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C2CFF9-87FA-7F4A-8014-C31CF2F9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BD9364E-49E4-EE4D-F27B-76BD8000A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1C5429-A8A9-6714-D18F-5A93A7D7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DDA7B5-9468-0B39-DF64-6620B180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DD8980-6D35-8E96-6D39-EEE1E85A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388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F6F58E8-D315-E901-40B2-3E4831864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A590DE-4884-F86D-7AB2-D3242BDF6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6A7ACF-B9F6-AF6C-65CC-2FA86D1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5FCEAB-81EE-4B3E-341D-00C67D30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26B11B-62C6-2CB4-D3C2-C99264C2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99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BC809-ED62-4F1D-42A3-0542079A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F95BCD-9A42-D11F-A2D6-12EBCA1A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34C68E-7513-A6B4-6F2B-9880213C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A06FE4-4D56-057F-21AA-B10C8BF3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95C0E1-F7E4-DBE7-2754-55891847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36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760A63-A944-CBE4-A502-0B04073E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67CCAE0-024E-BFAE-C9E8-0EFAD2B5B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51B8D1-9487-9181-2BF7-3D07F6D5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6D9B59-5EF1-60F8-795C-BC43797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B8DE53-712F-F014-A565-19C316F7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351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01923-4272-FCCC-A867-C28DC67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3BF400-14EA-9D9B-BC76-564E95C84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6C7EF3-67F3-38F9-90C5-24F9DABB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7D3A00-3C6F-F46F-BE9B-F061E468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F09853-6042-2943-3944-E8C7AA7E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345F46-5F90-0AB5-806F-8D1A72B7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75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B646D-E265-FBEE-5DBC-531E5478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47A636-71BD-1B44-21E7-41472036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08C449-764A-5089-687D-3706E1F7A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017CE04-9AED-23DA-17D1-84B363B62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934278B-474C-79EA-D186-22D1B6FC1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225E727-4CB4-5662-EA7E-0C6EBE1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CF51C29-F454-A665-66C2-A7492F10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1D8AD93-BB9D-D530-D353-CC51842A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629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1FBEF-1253-69BD-90F9-6B29C579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4A23C22-55E9-6387-9A0C-D818A22C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8603549-179A-F526-E61E-AFD5AE78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F3C283-6423-733F-51D9-90586A45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30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BED7BC4-C9E0-0735-78FA-86F6746F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CAAF0-AF9E-34F2-7BD1-484DEF26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96D90E-D486-4DF3-7B01-7C077908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261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5DB71-4B0A-9BB0-59C4-222D6A8D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CB28ED-8324-A86B-E318-9E4A0811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2F17E5C-0088-33E2-276C-E3325B26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2D1D94-15AE-4B34-1411-247E29C3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BCACA2-72CF-AF69-9D41-A3366C6E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826B61-20B3-9439-2B7E-C597FECE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863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37B26-109F-0DED-49DC-443A85A3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CF9F80B-FD7C-8A0B-5FFB-E58D39BD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876B52-BFF9-0F4A-65C8-B53592DC3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0ABE9C-643A-F3D7-A15B-D14214D1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E4EE76-55B9-FD30-BE7A-D234662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EE6770-7E5C-53C5-0467-3DBCFA29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48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FD1C9FD-DD37-0A10-7DAE-FEC7484B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F2E4FE-D42A-B23A-F6F4-12C387DB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9CF2B4-E840-330A-6FC1-91A3F7C29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CDE90-9BBB-427C-8F9B-70AFE4623DEE}" type="datetimeFigureOut">
              <a:rPr lang="en-IN" smtClean="0"/>
              <a:pPr/>
              <a:t>12-09-2023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151C0-B1FD-265C-560E-8FC16A114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35CA20-2CEF-B323-6E41-9F410D540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5F13-76EB-4A6F-B210-6C3D296500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70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2EAA6-B077-A657-6117-79B638D38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165202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2688" y="679544"/>
            <a:ext cx="386334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1" y="1689605"/>
            <a:ext cx="10614990" cy="24134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5308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ANN is </a:t>
            </a:r>
            <a:r>
              <a:rPr sz="2400" b="1" dirty="0">
                <a:latin typeface="Times New Roman"/>
                <a:cs typeface="Times New Roman"/>
              </a:rPr>
              <a:t>new </a:t>
            </a:r>
            <a:r>
              <a:rPr sz="2400" b="1" spc="-5" dirty="0">
                <a:latin typeface="Times New Roman"/>
                <a:cs typeface="Times New Roman"/>
              </a:rPr>
              <a:t>Generation </a:t>
            </a:r>
            <a:r>
              <a:rPr sz="2400" b="1" dirty="0">
                <a:latin typeface="Times New Roman"/>
                <a:cs typeface="Times New Roman"/>
              </a:rPr>
              <a:t>of Information </a:t>
            </a:r>
            <a:r>
              <a:rPr sz="2400" b="1" spc="-5" dirty="0">
                <a:latin typeface="Times New Roman"/>
                <a:cs typeface="Times New Roman"/>
              </a:rPr>
              <a:t>Processing Systems,  ability to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learn,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recall, generalization from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training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b="1" spc="10" dirty="0">
                <a:latin typeface="Times New Roman"/>
                <a:cs typeface="Times New Roman"/>
              </a:rPr>
              <a:t>.</a:t>
            </a:r>
            <a:endParaRPr lang="en-IN" sz="2400" b="1" spc="10" dirty="0">
              <a:latin typeface="Times New Roman"/>
              <a:cs typeface="Times New Roman"/>
            </a:endParaRPr>
          </a:p>
          <a:p>
            <a:pPr marL="309880" marR="55308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endParaRPr sz="2400" b="1" dirty="0">
              <a:latin typeface="Times New Roman"/>
              <a:cs typeface="Times New Roman"/>
            </a:endParaRPr>
          </a:p>
          <a:p>
            <a:pPr marL="309880" marR="102235" indent="-297815">
              <a:lnSpc>
                <a:spcPct val="100499"/>
              </a:lnSpc>
              <a:spcBef>
                <a:spcPts val="2085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Neural </a:t>
            </a:r>
            <a:r>
              <a:rPr sz="2400" b="1" dirty="0">
                <a:latin typeface="Times New Roman"/>
                <a:cs typeface="Times New Roman"/>
              </a:rPr>
              <a:t>networks </a:t>
            </a:r>
            <a:r>
              <a:rPr sz="2400" b="1" spc="-5" dirty="0">
                <a:latin typeface="Times New Roman"/>
                <a:cs typeface="Times New Roman"/>
              </a:rPr>
              <a:t>can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learn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from data</a:t>
            </a:r>
            <a:r>
              <a:rPr sz="2400" b="1" dirty="0">
                <a:latin typeface="Times New Roman"/>
                <a:cs typeface="Times New Roman"/>
              </a:rPr>
              <a:t>, but </a:t>
            </a:r>
            <a:r>
              <a:rPr sz="24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cannot </a:t>
            </a:r>
            <a:r>
              <a:rPr sz="2400" b="1" dirty="0">
                <a:solidFill>
                  <a:srgbClr val="800080"/>
                </a:solidFill>
                <a:latin typeface="Times New Roman"/>
                <a:cs typeface="Times New Roman"/>
              </a:rPr>
              <a:t>be </a:t>
            </a:r>
            <a:r>
              <a:rPr sz="2400" b="1" spc="-5" dirty="0">
                <a:solidFill>
                  <a:srgbClr val="800080"/>
                </a:solidFill>
                <a:latin typeface="Times New Roman"/>
                <a:cs typeface="Times New Roman"/>
              </a:rPr>
              <a:t>interpreted </a:t>
            </a:r>
            <a:r>
              <a:rPr sz="2400" b="1" dirty="0">
                <a:latin typeface="Times New Roman"/>
                <a:cs typeface="Times New Roman"/>
              </a:rPr>
              <a:t>-  </a:t>
            </a:r>
            <a:r>
              <a:rPr sz="2400" b="1" spc="-5" dirty="0">
                <a:latin typeface="Times New Roman"/>
                <a:cs typeface="Times New Roman"/>
              </a:rPr>
              <a:t>they are </a:t>
            </a:r>
            <a:r>
              <a:rPr sz="2400" b="1" dirty="0">
                <a:latin typeface="Times New Roman"/>
                <a:cs typeface="Times New Roman"/>
              </a:rPr>
              <a:t>black boxes </a:t>
            </a:r>
            <a:r>
              <a:rPr sz="2400" b="1" spc="-5" dirty="0">
                <a:latin typeface="Times New Roman"/>
                <a:cs typeface="Times New Roman"/>
              </a:rPr>
              <a:t>to the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user.</a:t>
            </a:r>
            <a:endParaRPr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8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1046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Computations in this network</a:t>
            </a:r>
            <a:endParaRPr lang="en-US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03200" y="1828800"/>
            <a:ext cx="11988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- There are </a:t>
            </a:r>
            <a:r>
              <a:rPr lang="en-US" altLang="en-US" sz="3200" b="1">
                <a:solidFill>
                  <a:srgbClr val="FF0000"/>
                </a:solidFill>
              </a:rPr>
              <a:t>2 types of components:</a:t>
            </a:r>
            <a:r>
              <a:rPr lang="en-US" altLang="en-US" sz="3200"/>
              <a:t> </a:t>
            </a:r>
            <a:r>
              <a:rPr lang="en-US" altLang="en-US" sz="3200">
                <a:solidFill>
                  <a:schemeClr val="accent2"/>
                </a:solidFill>
              </a:rPr>
              <a:t>Linear</a:t>
            </a:r>
            <a:r>
              <a:rPr lang="en-US" altLang="en-US" sz="3200"/>
              <a:t> and </a:t>
            </a:r>
            <a:r>
              <a:rPr lang="en-US" altLang="en-US" sz="3200">
                <a:solidFill>
                  <a:schemeClr val="hlink"/>
                </a:solidFill>
              </a:rPr>
              <a:t>Non-linear</a:t>
            </a:r>
            <a:r>
              <a:rPr lang="en-US" altLang="en-US" sz="3200"/>
              <a:t>.</a:t>
            </a:r>
          </a:p>
          <a:p>
            <a:endParaRPr lang="en-US" altLang="en-US" sz="3200"/>
          </a:p>
          <a:p>
            <a:endParaRPr lang="en-US" altLang="en-US" sz="3200"/>
          </a:p>
          <a:p>
            <a:r>
              <a:rPr lang="en-US" altLang="en-US" sz="3200"/>
              <a:t>- </a:t>
            </a:r>
            <a:r>
              <a:rPr lang="en-US" altLang="en-US" sz="3200" b="1">
                <a:solidFill>
                  <a:srgbClr val="FF0000"/>
                </a:solidFill>
              </a:rPr>
              <a:t>Linear:</a:t>
            </a:r>
            <a:r>
              <a:rPr lang="en-US" altLang="en-US" sz="3200"/>
              <a:t> Input function</a:t>
            </a:r>
          </a:p>
          <a:p>
            <a:r>
              <a:rPr lang="en-US" altLang="en-US" sz="3200"/>
              <a:t>	- calculate weighted sum of all inputs.</a:t>
            </a:r>
          </a:p>
          <a:p>
            <a:endParaRPr lang="en-US" altLang="en-US" sz="3200"/>
          </a:p>
          <a:p>
            <a:endParaRPr lang="en-US" altLang="en-US" sz="3200"/>
          </a:p>
          <a:p>
            <a:r>
              <a:rPr lang="en-US" altLang="en-US" sz="3200"/>
              <a:t>- </a:t>
            </a:r>
            <a:r>
              <a:rPr lang="en-US" altLang="en-US" sz="3200" b="1">
                <a:solidFill>
                  <a:srgbClr val="FF0000"/>
                </a:solidFill>
              </a:rPr>
              <a:t>Non-linear:</a:t>
            </a:r>
            <a:r>
              <a:rPr lang="en-US" altLang="en-US" sz="3200"/>
              <a:t> </a:t>
            </a:r>
            <a:r>
              <a:rPr lang="en-US" altLang="en-US" sz="3200">
                <a:solidFill>
                  <a:schemeClr val="accent2"/>
                </a:solidFill>
              </a:rPr>
              <a:t>Activation function</a:t>
            </a:r>
          </a:p>
          <a:p>
            <a:r>
              <a:rPr lang="en-US" altLang="en-US" sz="3200"/>
              <a:t>	- transform sum into activation level.</a:t>
            </a:r>
          </a:p>
        </p:txBody>
      </p:sp>
    </p:spTree>
    <p:extLst>
      <p:ext uri="{BB962C8B-B14F-4D97-AF65-F5344CB8AC3E}">
        <p14:creationId xmlns:p14="http://schemas.microsoft.com/office/powerpoint/2010/main" xmlns="" val="132879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1843" y="974035"/>
            <a:ext cx="9660835" cy="546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4129" y="946298"/>
            <a:ext cx="7719237" cy="4379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0"/>
            <a:ext cx="8229583" cy="612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859" y="508317"/>
            <a:ext cx="1953895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  <a:endParaRPr sz="3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7546" y="1611374"/>
            <a:ext cx="7749540" cy="2938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90195">
              <a:lnSpc>
                <a:spcPct val="100400"/>
              </a:lnSpc>
              <a:spcBef>
                <a:spcPts val="8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i="1" dirty="0">
                <a:latin typeface="Times New Roman"/>
                <a:cs typeface="Times New Roman"/>
              </a:rPr>
              <a:t>Input </a:t>
            </a:r>
            <a:r>
              <a:rPr sz="2800" i="1" spc="-5" dirty="0">
                <a:latin typeface="Times New Roman"/>
                <a:cs typeface="Times New Roman"/>
              </a:rPr>
              <a:t>Layer</a:t>
            </a:r>
            <a:r>
              <a:rPr sz="2800" spc="-5" dirty="0">
                <a:latin typeface="Times New Roman"/>
                <a:cs typeface="Times New Roman"/>
              </a:rPr>
              <a:t>: Each input </a:t>
            </a:r>
            <a:r>
              <a:rPr sz="2800" dirty="0">
                <a:latin typeface="Times New Roman"/>
                <a:cs typeface="Times New Roman"/>
              </a:rPr>
              <a:t>unit holds </a:t>
            </a:r>
            <a:r>
              <a:rPr sz="2800" spc="-5" dirty="0">
                <a:latin typeface="Times New Roman"/>
                <a:cs typeface="Times New Roman"/>
              </a:rPr>
              <a:t>an attribute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  of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</a:t>
            </a:r>
            <a:endParaRPr sz="2800">
              <a:latin typeface="Times New Roman"/>
              <a:cs typeface="Times New Roman"/>
            </a:endParaRPr>
          </a:p>
          <a:p>
            <a:pPr marL="302260" marR="457200" indent="-290195">
              <a:lnSpc>
                <a:spcPts val="3320"/>
              </a:lnSpc>
              <a:spcBef>
                <a:spcPts val="1560"/>
              </a:spcBef>
              <a:buFont typeface="Times New Roman"/>
              <a:buChar char="•"/>
              <a:tabLst>
                <a:tab pos="390525" algn="l"/>
                <a:tab pos="391160" algn="l"/>
              </a:tabLst>
            </a:pPr>
            <a:r>
              <a:rPr dirty="0"/>
              <a:t>	</a:t>
            </a:r>
            <a:r>
              <a:rPr sz="2800" i="1" spc="-5" dirty="0">
                <a:latin typeface="Times New Roman"/>
                <a:cs typeface="Times New Roman"/>
              </a:rPr>
              <a:t>Hidden Layer</a:t>
            </a:r>
            <a:r>
              <a:rPr sz="2800" spc="-5" dirty="0">
                <a:latin typeface="Times New Roman"/>
                <a:cs typeface="Times New Roman"/>
              </a:rPr>
              <a:t>: Not </a:t>
            </a:r>
            <a:r>
              <a:rPr sz="2800" dirty="0">
                <a:latin typeface="Times New Roman"/>
                <a:cs typeface="Times New Roman"/>
              </a:rPr>
              <a:t>directly observable,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provides  nonlinearity </a:t>
            </a:r>
            <a:r>
              <a:rPr sz="2800" spc="-5" dirty="0">
                <a:latin typeface="Times New Roman"/>
                <a:cs typeface="Times New Roman"/>
              </a:rPr>
              <a:t>to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network.</a:t>
            </a:r>
            <a:endParaRPr sz="2800">
              <a:latin typeface="Times New Roman"/>
              <a:cs typeface="Times New Roman"/>
            </a:endParaRPr>
          </a:p>
          <a:p>
            <a:pPr marL="302260" marR="8255" indent="-290195">
              <a:lnSpc>
                <a:spcPts val="3320"/>
              </a:lnSpc>
              <a:spcBef>
                <a:spcPts val="1460"/>
              </a:spcBef>
              <a:buFont typeface="Times New Roman"/>
              <a:buChar char="•"/>
              <a:tabLst>
                <a:tab pos="390525" algn="l"/>
                <a:tab pos="391795" algn="l"/>
              </a:tabLst>
            </a:pPr>
            <a:r>
              <a:rPr dirty="0"/>
              <a:t>	</a:t>
            </a:r>
            <a:r>
              <a:rPr sz="2800" i="1" spc="-5" dirty="0">
                <a:latin typeface="Times New Roman"/>
                <a:cs typeface="Times New Roman"/>
              </a:rPr>
              <a:t>Output Layer: </a:t>
            </a:r>
            <a:r>
              <a:rPr sz="2800" spc="-5" dirty="0">
                <a:latin typeface="Times New Roman"/>
                <a:cs typeface="Times New Roman"/>
              </a:rPr>
              <a:t>Encodes </a:t>
            </a:r>
            <a:r>
              <a:rPr sz="2800" dirty="0">
                <a:latin typeface="Times New Roman"/>
                <a:cs typeface="Times New Roman"/>
              </a:rPr>
              <a:t>possible values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  output for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designated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173" y="461900"/>
            <a:ext cx="89357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Nonlinear</a:t>
            </a:r>
            <a:r>
              <a:rPr sz="4000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4000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40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Neuron</a:t>
            </a:r>
            <a:endParaRPr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507" y="1600193"/>
            <a:ext cx="6604500" cy="35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239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203200" y="1"/>
            <a:ext cx="11480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 Computing Unit.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Now in more detail but for a particular model only</a:t>
            </a:r>
            <a:endParaRPr lang="en-US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41601" y="2286000"/>
            <a:ext cx="896196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lum bright="18000" contras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591" r="2647" b="9900"/>
          <a:stretch>
            <a:fillRect/>
          </a:stretch>
        </p:blipFill>
        <p:spPr bwMode="auto">
          <a:xfrm>
            <a:off x="0" y="2274889"/>
            <a:ext cx="121920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2275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1046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Activation</a:t>
            </a:r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 Functions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11887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dirty="0"/>
              <a:t>- Use </a:t>
            </a:r>
            <a:r>
              <a:rPr lang="en-US" altLang="en-US" sz="2800" dirty="0">
                <a:solidFill>
                  <a:srgbClr val="FF0000"/>
                </a:solidFill>
              </a:rPr>
              <a:t>different functions</a:t>
            </a:r>
            <a:r>
              <a:rPr lang="en-US" altLang="en-US" sz="2800" dirty="0"/>
              <a:t> to obtain different models.</a:t>
            </a:r>
          </a:p>
          <a:p>
            <a:endParaRPr lang="en-US" altLang="en-US" sz="2800" dirty="0"/>
          </a:p>
          <a:p>
            <a:r>
              <a:rPr lang="en-US" altLang="en-US" sz="2800" dirty="0"/>
              <a:t>- 3 most common choices :</a:t>
            </a:r>
          </a:p>
          <a:p>
            <a:endParaRPr lang="en-US" altLang="en-US" sz="2800" dirty="0"/>
          </a:p>
          <a:p>
            <a:r>
              <a:rPr lang="en-US" altLang="en-US" sz="2800" dirty="0"/>
              <a:t>	1) </a:t>
            </a:r>
            <a:r>
              <a:rPr lang="en-US" altLang="en-US" sz="2800" dirty="0">
                <a:solidFill>
                  <a:srgbClr val="FF0000"/>
                </a:solidFill>
              </a:rPr>
              <a:t>Step</a:t>
            </a:r>
            <a:r>
              <a:rPr lang="en-US" altLang="en-US" sz="2800" dirty="0"/>
              <a:t> function</a:t>
            </a:r>
          </a:p>
          <a:p>
            <a:r>
              <a:rPr lang="en-US" altLang="en-US" sz="2800" dirty="0"/>
              <a:t>	2) </a:t>
            </a:r>
            <a:r>
              <a:rPr lang="en-US" altLang="en-US" sz="2800" dirty="0">
                <a:solidFill>
                  <a:srgbClr val="FF0000"/>
                </a:solidFill>
              </a:rPr>
              <a:t>Sign</a:t>
            </a:r>
            <a:r>
              <a:rPr lang="en-US" altLang="en-US" sz="2800" dirty="0"/>
              <a:t> function</a:t>
            </a:r>
          </a:p>
          <a:p>
            <a:r>
              <a:rPr lang="en-US" altLang="en-US" sz="2800" dirty="0"/>
              <a:t>	3) </a:t>
            </a:r>
            <a:r>
              <a:rPr lang="en-US" altLang="en-US" sz="2800" dirty="0">
                <a:solidFill>
                  <a:srgbClr val="FF0000"/>
                </a:solidFill>
              </a:rPr>
              <a:t>Sigmoid</a:t>
            </a:r>
            <a:r>
              <a:rPr lang="en-US" altLang="en-US" sz="2800" dirty="0"/>
              <a:t> function</a:t>
            </a:r>
          </a:p>
          <a:p>
            <a:endParaRPr lang="en-US" altLang="en-US" sz="2800" dirty="0"/>
          </a:p>
          <a:p>
            <a:r>
              <a:rPr lang="en-US" altLang="en-US" sz="2800" dirty="0"/>
              <a:t>- An output of </a:t>
            </a:r>
            <a:r>
              <a:rPr lang="en-US" altLang="en-US" sz="2800" b="1" dirty="0">
                <a:solidFill>
                  <a:srgbClr val="FF0000"/>
                </a:solidFill>
              </a:rPr>
              <a:t>1 represents firing</a:t>
            </a:r>
            <a:r>
              <a:rPr lang="en-US" altLang="en-US" sz="2800" dirty="0"/>
              <a:t> of a neuron down the axon.</a:t>
            </a:r>
          </a:p>
        </p:txBody>
      </p:sp>
    </p:spTree>
    <p:extLst>
      <p:ext uri="{BB962C8B-B14F-4D97-AF65-F5344CB8AC3E}">
        <p14:creationId xmlns:p14="http://schemas.microsoft.com/office/powerpoint/2010/main" xmlns="" val="29650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37309" y="552796"/>
            <a:ext cx="10464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/>
              <a:t> </a:t>
            </a:r>
            <a:r>
              <a:rPr lang="en-US" alt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Activation Functions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12192000" cy="505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147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533400"/>
            <a:ext cx="1219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/>
              <a:t>Background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11887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>
                <a:latin typeface="Times New Roman" panose="02020603050405020304" pitchFamily="18" charset="0"/>
              </a:rPr>
              <a:t>- </a:t>
            </a:r>
            <a:r>
              <a:rPr lang="en-US" altLang="en-US" sz="2800">
                <a:latin typeface="Arial" panose="020B0604020202020204" pitchFamily="34" charset="0"/>
              </a:rPr>
              <a:t>Neural Networks can be :</a:t>
            </a:r>
          </a:p>
          <a:p>
            <a:pPr>
              <a:defRPr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800">
                <a:latin typeface="Arial" panose="020B0604020202020204" pitchFamily="34" charset="0"/>
              </a:rPr>
              <a:t>	- </a:t>
            </a: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Biological </a:t>
            </a:r>
            <a:r>
              <a:rPr lang="en-US" altLang="en-US" sz="2800">
                <a:latin typeface="Arial" panose="020B0604020202020204" pitchFamily="34" charset="0"/>
              </a:rPr>
              <a:t>models</a:t>
            </a:r>
          </a:p>
          <a:p>
            <a:pPr>
              <a:defRPr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800">
                <a:latin typeface="Arial" panose="020B0604020202020204" pitchFamily="34" charset="0"/>
              </a:rPr>
              <a:t>	- </a:t>
            </a:r>
            <a:r>
              <a:rPr lang="en-US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Artificial</a:t>
            </a:r>
            <a:r>
              <a:rPr lang="en-US" altLang="en-US" sz="2800">
                <a:latin typeface="Arial" panose="020B0604020202020204" pitchFamily="34" charset="0"/>
              </a:rPr>
              <a:t> models</a:t>
            </a:r>
          </a:p>
          <a:p>
            <a:pPr>
              <a:defRPr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defRPr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800">
                <a:latin typeface="Arial" panose="020B0604020202020204" pitchFamily="34" charset="0"/>
              </a:rPr>
              <a:t>- Desire to produce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artificial systems</a:t>
            </a:r>
            <a:r>
              <a:rPr lang="en-US" altLang="en-US" sz="2800">
                <a:latin typeface="Arial" panose="020B0604020202020204" pitchFamily="34" charset="0"/>
              </a:rPr>
              <a:t> capable of</a:t>
            </a:r>
          </a:p>
          <a:p>
            <a:pPr>
              <a:defRPr/>
            </a:pPr>
            <a:r>
              <a:rPr lang="en-US" altLang="en-US" sz="2800">
                <a:latin typeface="Arial" panose="020B0604020202020204" pitchFamily="34" charset="0"/>
              </a:rPr>
              <a:t>  sophisticated computations </a:t>
            </a:r>
            <a:r>
              <a:rPr lang="en-US" altLang="en-US" sz="2800">
                <a:solidFill>
                  <a:schemeClr val="accent2"/>
                </a:solidFill>
                <a:latin typeface="Arial" panose="020B0604020202020204" pitchFamily="34" charset="0"/>
              </a:rPr>
              <a:t>similar</a:t>
            </a:r>
            <a:r>
              <a:rPr lang="en-US" altLang="en-US" sz="2800">
                <a:latin typeface="Arial" panose="020B0604020202020204" pitchFamily="34" charset="0"/>
              </a:rPr>
              <a:t> to the human brain.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472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8558" y="461900"/>
            <a:ext cx="939376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Feed</a:t>
            </a:r>
            <a:r>
              <a:rPr sz="4000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4000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  <a:r>
              <a:rPr sz="40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654" y="1528319"/>
            <a:ext cx="10726420" cy="403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8300" indent="-342900">
              <a:lnSpc>
                <a:spcPts val="3485"/>
              </a:lnSpc>
              <a:spcBef>
                <a:spcPts val="110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950" dirty="0">
                <a:latin typeface="Calibri"/>
                <a:cs typeface="Calibri"/>
              </a:rPr>
              <a:t>Multilayer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Perceptrons</a:t>
            </a:r>
            <a:endParaRPr sz="2950" dirty="0">
              <a:latin typeface="Calibri"/>
              <a:cs typeface="Calibri"/>
            </a:endParaRPr>
          </a:p>
          <a:p>
            <a:pPr marL="368300" indent="-342900">
              <a:lnSpc>
                <a:spcPts val="3440"/>
              </a:lnSpc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950" spc="5" dirty="0">
                <a:latin typeface="Calibri"/>
                <a:cs typeface="Calibri"/>
              </a:rPr>
              <a:t>Deep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Feedforward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Networks</a:t>
            </a:r>
            <a:endParaRPr sz="2950" dirty="0">
              <a:latin typeface="Calibri"/>
              <a:cs typeface="Calibri"/>
            </a:endParaRPr>
          </a:p>
          <a:p>
            <a:pPr marL="368300" marR="17780" indent="-342900">
              <a:lnSpc>
                <a:spcPts val="2840"/>
              </a:lnSpc>
              <a:spcBef>
                <a:spcPts val="635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950" spc="5" dirty="0">
                <a:latin typeface="Calibri"/>
                <a:cs typeface="Calibri"/>
              </a:rPr>
              <a:t>A </a:t>
            </a:r>
            <a:r>
              <a:rPr sz="2950" dirty="0">
                <a:latin typeface="Calibri"/>
                <a:cs typeface="Calibri"/>
              </a:rPr>
              <a:t>feedforward </a:t>
            </a:r>
            <a:r>
              <a:rPr sz="2950" spc="5" dirty="0">
                <a:latin typeface="Calibri"/>
                <a:cs typeface="Calibri"/>
              </a:rPr>
              <a:t>network </a:t>
            </a:r>
            <a:r>
              <a:rPr sz="2950" dirty="0">
                <a:latin typeface="Calibri"/>
                <a:cs typeface="Calibri"/>
              </a:rPr>
              <a:t>defines </a:t>
            </a:r>
            <a:r>
              <a:rPr sz="2950" spc="5" dirty="0">
                <a:latin typeface="Calibri"/>
                <a:cs typeface="Calibri"/>
              </a:rPr>
              <a:t>a mapping </a:t>
            </a:r>
            <a:r>
              <a:rPr sz="2950" i="1" spc="5" dirty="0">
                <a:latin typeface="Calibri"/>
                <a:cs typeface="Calibri"/>
              </a:rPr>
              <a:t>y = </a:t>
            </a:r>
            <a:r>
              <a:rPr sz="2950" i="1" dirty="0">
                <a:latin typeface="Calibri"/>
                <a:cs typeface="Calibri"/>
              </a:rPr>
              <a:t>f </a:t>
            </a:r>
            <a:r>
              <a:rPr sz="2950" i="1" spc="-5" dirty="0">
                <a:latin typeface="Calibri"/>
                <a:cs typeface="Calibri"/>
              </a:rPr>
              <a:t>(x; </a:t>
            </a:r>
            <a:r>
              <a:rPr sz="2950" i="1" spc="-655" dirty="0">
                <a:latin typeface="Calibri"/>
                <a:cs typeface="Calibri"/>
              </a:rPr>
              <a:t> </a:t>
            </a:r>
            <a:r>
              <a:rPr sz="2950" i="1" spc="5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θ</a:t>
            </a:r>
            <a:r>
              <a:rPr sz="2950" i="1" spc="5" dirty="0">
                <a:latin typeface="Calibri"/>
                <a:cs typeface="Calibri"/>
              </a:rPr>
              <a:t>) and learns the value </a:t>
            </a:r>
            <a:r>
              <a:rPr sz="2950" i="1" spc="10" dirty="0">
                <a:latin typeface="Calibri"/>
                <a:cs typeface="Calibri"/>
              </a:rPr>
              <a:t>of </a:t>
            </a:r>
            <a:r>
              <a:rPr sz="2950" i="1" spc="5" dirty="0">
                <a:latin typeface="Calibri"/>
                <a:cs typeface="Calibri"/>
              </a:rPr>
              <a:t>the parameters </a:t>
            </a:r>
            <a:r>
              <a:rPr sz="2950" i="1" spc="5" dirty="0">
                <a:latin typeface="Bauhaus 93" panose="04030905020B02020C02" pitchFamily="82" charset="0"/>
                <a:cs typeface="Calibri"/>
              </a:rPr>
              <a:t>θ</a:t>
            </a:r>
            <a:r>
              <a:rPr sz="2950" i="1" spc="5" dirty="0">
                <a:latin typeface="Calibri"/>
                <a:cs typeface="Calibri"/>
              </a:rPr>
              <a:t> </a:t>
            </a:r>
            <a:r>
              <a:rPr sz="2950" i="1" dirty="0">
                <a:latin typeface="Calibri"/>
                <a:cs typeface="Calibri"/>
              </a:rPr>
              <a:t>that </a:t>
            </a:r>
            <a:r>
              <a:rPr sz="2950" i="1" spc="5" dirty="0">
                <a:latin typeface="Calibri"/>
                <a:cs typeface="Calibri"/>
              </a:rPr>
              <a:t> result</a:t>
            </a:r>
            <a:r>
              <a:rPr sz="2950" i="1" spc="-2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in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the</a:t>
            </a:r>
            <a:r>
              <a:rPr sz="2950" dirty="0">
                <a:latin typeface="Calibri"/>
                <a:cs typeface="Calibri"/>
              </a:rPr>
              <a:t> best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function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approximation.</a:t>
            </a:r>
            <a:endParaRPr sz="2950" dirty="0">
              <a:latin typeface="Calibri"/>
              <a:cs typeface="Calibri"/>
            </a:endParaRPr>
          </a:p>
          <a:p>
            <a:pPr marL="368300" indent="-342900">
              <a:lnSpc>
                <a:spcPts val="3120"/>
              </a:lnSpc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950" dirty="0">
                <a:latin typeface="Calibri"/>
                <a:cs typeface="Calibri"/>
              </a:rPr>
              <a:t>There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are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no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feedback</a:t>
            </a:r>
            <a:r>
              <a:rPr sz="2950" b="1" spc="-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connections</a:t>
            </a:r>
            <a:r>
              <a:rPr sz="2950" b="1" spc="-4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in</a:t>
            </a:r>
            <a:r>
              <a:rPr sz="2950" b="1" spc="-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which</a:t>
            </a:r>
            <a:endParaRPr sz="2950" dirty="0">
              <a:latin typeface="Calibri"/>
              <a:cs typeface="Calibri"/>
            </a:endParaRPr>
          </a:p>
          <a:p>
            <a:pPr marL="368300">
              <a:lnSpc>
                <a:spcPts val="3140"/>
              </a:lnSpc>
            </a:pPr>
            <a:r>
              <a:rPr sz="2950" dirty="0">
                <a:latin typeface="Calibri"/>
                <a:cs typeface="Calibri"/>
              </a:rPr>
              <a:t>outputs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5" dirty="0">
                <a:latin typeface="Calibri"/>
                <a:cs typeface="Calibri"/>
              </a:rPr>
              <a:t> the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model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are</a:t>
            </a:r>
            <a:r>
              <a:rPr sz="2950" dirty="0">
                <a:latin typeface="Calibri"/>
                <a:cs typeface="Calibri"/>
              </a:rPr>
              <a:t> fed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back </a:t>
            </a:r>
            <a:r>
              <a:rPr sz="2950" spc="5" dirty="0">
                <a:latin typeface="Calibri"/>
                <a:cs typeface="Calibri"/>
              </a:rPr>
              <a:t>into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itself.</a:t>
            </a:r>
            <a:endParaRPr sz="2950" dirty="0">
              <a:latin typeface="Calibri"/>
              <a:cs typeface="Calibri"/>
            </a:endParaRPr>
          </a:p>
          <a:p>
            <a:pPr marL="368300" marR="66040" indent="-342900">
              <a:lnSpc>
                <a:spcPts val="2840"/>
              </a:lnSpc>
              <a:spcBef>
                <a:spcPts val="630"/>
              </a:spcBef>
              <a:buSzPct val="98305"/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950" spc="5" dirty="0">
                <a:latin typeface="Calibri"/>
                <a:cs typeface="Calibri"/>
              </a:rPr>
              <a:t>When </a:t>
            </a:r>
            <a:r>
              <a:rPr sz="2950" dirty="0">
                <a:latin typeface="Calibri"/>
                <a:cs typeface="Calibri"/>
              </a:rPr>
              <a:t>feedforward neural </a:t>
            </a:r>
            <a:r>
              <a:rPr sz="2950" spc="5" dirty="0">
                <a:latin typeface="Calibri"/>
                <a:cs typeface="Calibri"/>
              </a:rPr>
              <a:t>networks are extended </a:t>
            </a:r>
            <a:r>
              <a:rPr sz="2950" spc="-65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to include </a:t>
            </a:r>
            <a:r>
              <a:rPr sz="2950" dirty="0">
                <a:latin typeface="Calibri"/>
                <a:cs typeface="Calibri"/>
              </a:rPr>
              <a:t>feedback </a:t>
            </a:r>
            <a:r>
              <a:rPr sz="2950" spc="5" dirty="0">
                <a:latin typeface="Calibri"/>
                <a:cs typeface="Calibri"/>
              </a:rPr>
              <a:t>connections, they are called 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recurrent</a:t>
            </a:r>
            <a:r>
              <a:rPr sz="2950" b="1" spc="-3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neural</a:t>
            </a:r>
            <a:r>
              <a:rPr sz="2950" b="1" spc="-30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networks.</a:t>
            </a:r>
            <a:r>
              <a:rPr sz="2925" b="1" spc="7" baseline="25641" dirty="0">
                <a:latin typeface="Calibri"/>
                <a:cs typeface="Calibri"/>
              </a:rPr>
              <a:t>[7]</a:t>
            </a:r>
            <a:endParaRPr sz="2925" baseline="2564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38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692" y="461900"/>
            <a:ext cx="696129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Feed-forward</a:t>
            </a:r>
            <a:r>
              <a:rPr sz="4000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endParaRPr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11582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7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99929"/>
            <a:ext cx="6362211" cy="465194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800" b="1" dirty="0">
                <a:solidFill>
                  <a:srgbClr val="FF0000"/>
                </a:solidFill>
              </a:rPr>
              <a:t>Single</a:t>
            </a:r>
            <a:r>
              <a:rPr sz="2800" b="1" spc="99" dirty="0">
                <a:solidFill>
                  <a:srgbClr val="FF0000"/>
                </a:solidFill>
              </a:rPr>
              <a:t> </a:t>
            </a:r>
            <a:r>
              <a:rPr sz="2800" b="1" dirty="0">
                <a:solidFill>
                  <a:srgbClr val="FF0000"/>
                </a:solidFill>
              </a:rPr>
              <a:t>layer</a:t>
            </a:r>
            <a:r>
              <a:rPr sz="2800" b="1" spc="99" dirty="0">
                <a:solidFill>
                  <a:srgbClr val="FF0000"/>
                </a:solidFill>
              </a:rPr>
              <a:t> </a:t>
            </a:r>
            <a:r>
              <a:rPr sz="2800" b="1" dirty="0">
                <a:solidFill>
                  <a:srgbClr val="FF0000"/>
                </a:solidFill>
              </a:rPr>
              <a:t>feed</a:t>
            </a:r>
            <a:r>
              <a:rPr sz="2800" b="1" spc="99" dirty="0">
                <a:solidFill>
                  <a:srgbClr val="FF0000"/>
                </a:solidFill>
              </a:rPr>
              <a:t> </a:t>
            </a:r>
            <a:r>
              <a:rPr sz="2800" b="1" dirty="0">
                <a:solidFill>
                  <a:srgbClr val="FF0000"/>
                </a:solidFill>
              </a:rPr>
              <a:t>forward</a:t>
            </a:r>
            <a:r>
              <a:rPr sz="2800" b="1" spc="99" dirty="0">
                <a:solidFill>
                  <a:srgbClr val="FF0000"/>
                </a:solidFill>
              </a:rPr>
              <a:t> </a:t>
            </a:r>
            <a:r>
              <a:rPr sz="2800" b="1" dirty="0">
                <a:solidFill>
                  <a:srgbClr val="FF0000"/>
                </a:solidFill>
              </a:rPr>
              <a:t>NN</a:t>
            </a:r>
            <a:r>
              <a:rPr sz="2800" b="1" spc="109" dirty="0">
                <a:solidFill>
                  <a:srgbClr val="FF0000"/>
                </a:solidFill>
              </a:rPr>
              <a:t> </a:t>
            </a:r>
            <a:r>
              <a:rPr sz="2800" b="1" spc="-20" dirty="0">
                <a:solidFill>
                  <a:srgbClr val="FF0000"/>
                </a:solidFill>
              </a:rPr>
              <a:t>training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8416" y="886932"/>
            <a:ext cx="11620237" cy="5814219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992224" marR="620381" indent="-342900">
              <a:lnSpc>
                <a:spcPct val="102600"/>
              </a:lnSpc>
              <a:spcBef>
                <a:spcPts val="109"/>
              </a:spcBef>
              <a:buFont typeface="Arial" panose="020B0604020202020204" pitchFamily="34" charset="0"/>
              <a:buChar char="•"/>
            </a:pP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several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are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arranged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one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with </a:t>
            </a:r>
            <a:r>
              <a:rPr sz="2180" dirty="0">
                <a:latin typeface="Arial"/>
                <a:cs typeface="Arial"/>
              </a:rPr>
              <a:t>inputs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and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weights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connect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every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neuron.</a:t>
            </a:r>
            <a:endParaRPr lang="en-IN" sz="2180" spc="-20" dirty="0">
              <a:latin typeface="Arial"/>
              <a:cs typeface="Arial"/>
            </a:endParaRPr>
          </a:p>
          <a:p>
            <a:pPr marL="649324" marR="620381">
              <a:lnSpc>
                <a:spcPct val="102600"/>
              </a:lnSpc>
              <a:spcBef>
                <a:spcPts val="109"/>
              </a:spcBef>
            </a:pPr>
            <a:endParaRPr sz="2180" dirty="0">
              <a:latin typeface="Arial"/>
              <a:cs typeface="Arial"/>
            </a:endParaRPr>
          </a:p>
          <a:p>
            <a:pPr marL="992224" marR="556204" indent="-342900">
              <a:lnSpc>
                <a:spcPct val="102600"/>
              </a:lnSpc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sz="2180" dirty="0">
                <a:latin typeface="Arial"/>
                <a:cs typeface="Arial"/>
              </a:rPr>
              <a:t>Learning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such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network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occurs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by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adjusting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weights </a:t>
            </a:r>
            <a:r>
              <a:rPr sz="2180" dirty="0">
                <a:latin typeface="Arial"/>
                <a:cs typeface="Arial"/>
              </a:rPr>
              <a:t>associated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inputs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so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network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can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classify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dirty="0">
                <a:latin typeface="Arial"/>
                <a:cs typeface="Arial"/>
              </a:rPr>
              <a:t>input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patterns.</a:t>
            </a:r>
            <a:endParaRPr lang="en-IN" sz="2180" spc="-20" dirty="0">
              <a:latin typeface="Arial"/>
              <a:cs typeface="Arial"/>
            </a:endParaRPr>
          </a:p>
          <a:p>
            <a:pPr marL="649324" marR="556204">
              <a:lnSpc>
                <a:spcPct val="102600"/>
              </a:lnSpc>
              <a:spcBef>
                <a:spcPts val="525"/>
              </a:spcBef>
            </a:pPr>
            <a:endParaRPr sz="2180" dirty="0">
              <a:latin typeface="Arial"/>
              <a:cs typeface="Arial"/>
            </a:endParaRPr>
          </a:p>
          <a:p>
            <a:pPr marL="992224" marR="558720" indent="-342900">
              <a:lnSpc>
                <a:spcPct val="122600"/>
              </a:lnSpc>
              <a:buFont typeface="Arial" panose="020B0604020202020204" pitchFamily="34" charset="0"/>
              <a:buChar char="•"/>
            </a:pP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single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such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neural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network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called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0000FF"/>
                </a:solidFill>
                <a:latin typeface="Arial"/>
                <a:cs typeface="Arial"/>
              </a:rPr>
              <a:t>perceptron</a:t>
            </a:r>
            <a:r>
              <a:rPr sz="2180" spc="-20" dirty="0">
                <a:latin typeface="Arial"/>
                <a:cs typeface="Arial"/>
              </a:rPr>
              <a:t>.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algorithm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b="1" dirty="0">
                <a:solidFill>
                  <a:srgbClr val="0000FF"/>
                </a:solidFill>
                <a:latin typeface="Arial"/>
                <a:cs typeface="Arial"/>
              </a:rPr>
              <a:t>train</a:t>
            </a:r>
            <a:r>
              <a:rPr sz="218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8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18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80" b="1" spc="-20" dirty="0">
                <a:solidFill>
                  <a:srgbClr val="0000FF"/>
                </a:solidFill>
                <a:latin typeface="Arial"/>
                <a:cs typeface="Arial"/>
              </a:rPr>
              <a:t>perceptron</a:t>
            </a:r>
            <a:r>
              <a:rPr sz="218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stated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below.</a:t>
            </a:r>
            <a:endParaRPr lang="en-IN" sz="2180" spc="-20" dirty="0">
              <a:latin typeface="Arial"/>
              <a:cs typeface="Arial"/>
            </a:endParaRPr>
          </a:p>
          <a:p>
            <a:pPr marL="649324" marR="558720">
              <a:lnSpc>
                <a:spcPct val="122600"/>
              </a:lnSpc>
            </a:pPr>
            <a:endParaRPr sz="2180" dirty="0">
              <a:latin typeface="Arial"/>
              <a:cs typeface="Arial"/>
            </a:endParaRPr>
          </a:p>
          <a:p>
            <a:pPr marL="992224" indent="-342900"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sz="2180" dirty="0">
                <a:latin typeface="Arial"/>
                <a:cs typeface="Arial"/>
              </a:rPr>
              <a:t>Let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there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perceptron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(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i="1" spc="-99" dirty="0">
                <a:latin typeface="Arial"/>
                <a:cs typeface="Arial"/>
              </a:rPr>
              <a:t> </a:t>
            </a:r>
            <a:r>
              <a:rPr sz="2180" spc="-69" dirty="0">
                <a:latin typeface="Lucida Sans Unicode"/>
                <a:cs typeface="Lucida Sans Unicode"/>
              </a:rPr>
              <a:t>+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1</a:t>
            </a:r>
            <a:r>
              <a:rPr sz="2180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inputs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x</a:t>
            </a:r>
            <a:r>
              <a:rPr sz="2378" baseline="-13888" dirty="0">
                <a:latin typeface="Arial"/>
                <a:cs typeface="Arial"/>
              </a:rPr>
              <a:t>0</a:t>
            </a:r>
            <a:r>
              <a:rPr sz="2180" i="1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dirty="0">
                <a:latin typeface="Arial"/>
                <a:cs typeface="Arial"/>
              </a:rPr>
              <a:t>x</a:t>
            </a:r>
            <a:r>
              <a:rPr sz="2378" baseline="-13888" dirty="0">
                <a:latin typeface="Arial"/>
                <a:cs typeface="Arial"/>
              </a:rPr>
              <a:t>1</a:t>
            </a:r>
            <a:r>
              <a:rPr sz="2180" i="1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dirty="0">
                <a:latin typeface="Arial"/>
                <a:cs typeface="Arial"/>
              </a:rPr>
              <a:t>x</a:t>
            </a:r>
            <a:r>
              <a:rPr sz="2378" baseline="-13888" dirty="0">
                <a:latin typeface="Arial"/>
                <a:cs typeface="Arial"/>
              </a:rPr>
              <a:t>2</a:t>
            </a:r>
            <a:r>
              <a:rPr sz="2180" i="1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0" dirty="0">
                <a:latin typeface="Meiryo"/>
                <a:cs typeface="Meiryo"/>
              </a:rPr>
              <a:t> </a:t>
            </a:r>
            <a:r>
              <a:rPr sz="2180" i="1" spc="-69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-50" dirty="0">
                <a:latin typeface="Arial"/>
                <a:cs typeface="Arial"/>
              </a:rPr>
              <a:t>x</a:t>
            </a:r>
            <a:r>
              <a:rPr sz="2378" i="1" spc="-73" baseline="-10416" dirty="0">
                <a:latin typeface="Arial"/>
                <a:cs typeface="Arial"/>
              </a:rPr>
              <a:t>n</a:t>
            </a:r>
            <a:endParaRPr sz="2378" baseline="-10416" dirty="0">
              <a:latin typeface="Arial"/>
              <a:cs typeface="Arial"/>
            </a:endParaRPr>
          </a:p>
          <a:p>
            <a:pPr marL="649324">
              <a:spcBef>
                <a:spcPts val="69"/>
              </a:spcBef>
            </a:pPr>
            <a:r>
              <a:rPr lang="en-IN" sz="2180" dirty="0">
                <a:latin typeface="Arial"/>
                <a:cs typeface="Arial"/>
              </a:rPr>
              <a:t>     </a:t>
            </a:r>
            <a:r>
              <a:rPr sz="2180" dirty="0">
                <a:latin typeface="Arial"/>
                <a:cs typeface="Arial"/>
              </a:rPr>
              <a:t>where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x</a:t>
            </a:r>
            <a:r>
              <a:rPr sz="2378" baseline="-13888" dirty="0">
                <a:latin typeface="Arial"/>
                <a:cs typeface="Arial"/>
              </a:rPr>
              <a:t>0</a:t>
            </a:r>
            <a:r>
              <a:rPr sz="2378" spc="311" baseline="-13888" dirty="0">
                <a:latin typeface="Arial"/>
                <a:cs typeface="Arial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=</a:t>
            </a:r>
            <a:r>
              <a:rPr sz="2180" spc="-119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1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bias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input.</a:t>
            </a:r>
            <a:endParaRPr sz="2180" dirty="0">
              <a:latin typeface="Arial"/>
              <a:cs typeface="Arial"/>
            </a:endParaRPr>
          </a:p>
          <a:p>
            <a:pPr marL="992224" marR="85570" indent="-342900">
              <a:lnSpc>
                <a:spcPct val="102600"/>
              </a:lnSpc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sz="2180" dirty="0">
                <a:latin typeface="Arial"/>
                <a:cs typeface="Arial"/>
              </a:rPr>
              <a:t>Let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f</a:t>
            </a:r>
            <a:r>
              <a:rPr sz="2180" i="1" spc="226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denotes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transfer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function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neuron.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Suppose,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i="1" spc="-1149" dirty="0">
                <a:latin typeface="Arial"/>
                <a:cs typeface="Arial"/>
              </a:rPr>
              <a:t>X</a:t>
            </a:r>
            <a:r>
              <a:rPr sz="3270" spc="-30" baseline="15151" dirty="0">
                <a:latin typeface="Lucida Sans Unicode"/>
                <a:cs typeface="Lucida Sans Unicode"/>
              </a:rPr>
              <a:t>¯</a:t>
            </a:r>
            <a:r>
              <a:rPr sz="3270" spc="327" baseline="15151" dirty="0">
                <a:latin typeface="Lucida Sans Unicode"/>
                <a:cs typeface="Lucida Sans Unicode"/>
              </a:rPr>
              <a:t> </a:t>
            </a:r>
            <a:r>
              <a:rPr sz="2180" spc="-50" dirty="0">
                <a:latin typeface="Arial"/>
                <a:cs typeface="Arial"/>
              </a:rPr>
              <a:t>and </a:t>
            </a:r>
            <a:r>
              <a:rPr sz="2180" i="1" spc="-1149" dirty="0">
                <a:latin typeface="Arial"/>
                <a:cs typeface="Arial"/>
              </a:rPr>
              <a:t>Y</a:t>
            </a:r>
            <a:r>
              <a:rPr sz="3270" spc="-44" baseline="15151" dirty="0">
                <a:latin typeface="Lucida Sans Unicode"/>
                <a:cs typeface="Lucida Sans Unicode"/>
              </a:rPr>
              <a:t>¯</a:t>
            </a:r>
            <a:r>
              <a:rPr sz="3270" spc="355" baseline="15151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denotes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input-</a:t>
            </a:r>
            <a:r>
              <a:rPr sz="2180" dirty="0">
                <a:latin typeface="Arial"/>
                <a:cs typeface="Arial"/>
              </a:rPr>
              <a:t>output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vectors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training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data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set.</a:t>
            </a:r>
            <a:r>
              <a:rPr sz="2180" spc="79" dirty="0">
                <a:latin typeface="Arial"/>
                <a:cs typeface="Arial"/>
              </a:rPr>
              <a:t> </a:t>
            </a:r>
            <a:r>
              <a:rPr sz="2180" i="1" spc="-1486" dirty="0">
                <a:latin typeface="Arial"/>
                <a:cs typeface="Arial"/>
              </a:rPr>
              <a:t>W</a:t>
            </a:r>
            <a:r>
              <a:rPr sz="3270" spc="-103" baseline="15151" dirty="0">
                <a:latin typeface="Lucida Sans Unicode"/>
                <a:cs typeface="Lucida Sans Unicode"/>
              </a:rPr>
              <a:t>¯</a:t>
            </a:r>
            <a:r>
              <a:rPr sz="3270" baseline="15151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denotes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weight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matrix.</a:t>
            </a:r>
            <a:endParaRPr sz="2180" dirty="0">
              <a:latin typeface="Arial"/>
              <a:cs typeface="Arial"/>
            </a:endParaRPr>
          </a:p>
          <a:p>
            <a:pPr marL="100670" marR="139680">
              <a:lnSpc>
                <a:spcPct val="102600"/>
              </a:lnSpc>
              <a:spcBef>
                <a:spcPts val="1100"/>
              </a:spcBef>
            </a:pPr>
            <a:r>
              <a:rPr sz="2180" dirty="0">
                <a:latin typeface="Arial"/>
                <a:cs typeface="Arial"/>
              </a:rPr>
              <a:t>With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input-</a:t>
            </a:r>
            <a:r>
              <a:rPr sz="2180" dirty="0">
                <a:latin typeface="Arial"/>
                <a:cs typeface="Arial"/>
              </a:rPr>
              <a:t>output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relationship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pattern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configuration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a </a:t>
            </a:r>
            <a:r>
              <a:rPr sz="2180" dirty="0">
                <a:latin typeface="Arial"/>
                <a:cs typeface="Arial"/>
              </a:rPr>
              <a:t>perceptron,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algorithm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b="1" spc="-20" dirty="0">
                <a:latin typeface="Arial"/>
                <a:cs typeface="Arial"/>
              </a:rPr>
              <a:t>Training</a:t>
            </a:r>
            <a:r>
              <a:rPr sz="2180" b="1" spc="-69" dirty="0">
                <a:latin typeface="Arial"/>
                <a:cs typeface="Arial"/>
              </a:rPr>
              <a:t> </a:t>
            </a:r>
            <a:r>
              <a:rPr sz="2180" b="1" spc="-20" dirty="0">
                <a:latin typeface="Arial"/>
                <a:cs typeface="Arial"/>
              </a:rPr>
              <a:t>Perceptron</a:t>
            </a:r>
            <a:r>
              <a:rPr sz="2180" b="1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train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perceptron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stated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following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slide.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/>
              <a:t>Debasis</a:t>
            </a:r>
            <a:r>
              <a:rPr lang="en-IN" spc="-20"/>
              <a:t> </a:t>
            </a:r>
            <a:r>
              <a:rPr lang="en-IN"/>
              <a:t>Samanta</a:t>
            </a:r>
            <a:r>
              <a:rPr lang="en-IN" spc="130"/>
              <a:t> </a:t>
            </a:r>
            <a:r>
              <a:rPr lang="en-IN" b="0"/>
              <a:t>(IIT</a:t>
            </a:r>
            <a:r>
              <a:rPr lang="en-IN" b="0" spc="-20"/>
              <a:t> </a:t>
            </a:r>
            <a:r>
              <a:rPr lang="en-IN" b="0" spc="-10"/>
              <a:t>Kharagpur)</a:t>
            </a:r>
            <a:endParaRPr spc="-2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 spc="-10"/>
              <a:t>06.04.2018</a:t>
            </a:r>
            <a:endParaRPr spc="-2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mtClean="0"/>
              <a:pPr marL="38100">
                <a:spcBef>
                  <a:spcPts val="70"/>
                </a:spcBef>
              </a:pPr>
              <a:t>22</a:t>
            </a:fld>
            <a:r>
              <a:rPr lang="en-IN" spc="-10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35"/>
              <a:t>49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196" y="-142680"/>
            <a:ext cx="8021782" cy="71141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sz="24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sz="24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feed</a:t>
            </a:r>
            <a:r>
              <a:rPr sz="24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24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sz="2400" spc="109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IN" sz="28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Arial"/>
                <a:cs typeface="Arial"/>
              </a:rPr>
              <a:t>Algorithm</a:t>
            </a:r>
            <a:r>
              <a:rPr lang="en-IN" sz="2000" spc="-79" dirty="0">
                <a:latin typeface="Arial"/>
                <a:cs typeface="Arial"/>
              </a:rPr>
              <a:t> </a:t>
            </a:r>
            <a:r>
              <a:rPr lang="en-IN" sz="2000" b="1" spc="-20" dirty="0">
                <a:latin typeface="Arial"/>
                <a:cs typeface="Arial"/>
              </a:rPr>
              <a:t>Training</a:t>
            </a:r>
            <a:r>
              <a:rPr lang="en-IN" sz="2000" b="1" spc="-69" dirty="0">
                <a:latin typeface="Arial"/>
                <a:cs typeface="Arial"/>
              </a:rPr>
              <a:t> </a:t>
            </a:r>
            <a:r>
              <a:rPr lang="en-IN" sz="2000" b="1" spc="-20" dirty="0">
                <a:latin typeface="Arial"/>
                <a:cs typeface="Arial"/>
              </a:rPr>
              <a:t>Perceptron</a:t>
            </a:r>
            <a:endParaRPr sz="2000" spc="-20" dirty="0">
              <a:solidFill>
                <a:srgbClr val="FF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7812" y="874086"/>
            <a:ext cx="266366" cy="2663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76332" y="782850"/>
            <a:ext cx="675984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Initialize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i="1" spc="-1437" dirty="0">
                <a:latin typeface="Arial"/>
                <a:cs typeface="Arial"/>
              </a:rPr>
              <a:t>W</a:t>
            </a:r>
            <a:r>
              <a:rPr sz="3270" spc="-30" baseline="15151" dirty="0">
                <a:latin typeface="Lucida Sans Unicode"/>
                <a:cs typeface="Lucida Sans Unicode"/>
              </a:rPr>
              <a:t>¯</a:t>
            </a:r>
            <a:r>
              <a:rPr sz="3270" spc="787" baseline="15151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=</a:t>
            </a:r>
            <a:r>
              <a:rPr sz="2180" spc="-159" dirty="0">
                <a:latin typeface="Lucida Sans Unicode"/>
                <a:cs typeface="Lucida Sans Unicode"/>
              </a:rPr>
              <a:t> </a:t>
            </a:r>
            <a:r>
              <a:rPr sz="2180" i="1" dirty="0">
                <a:latin typeface="Arial"/>
                <a:cs typeface="Arial"/>
              </a:rPr>
              <a:t>w</a:t>
            </a:r>
            <a:r>
              <a:rPr sz="2378" baseline="-13888" dirty="0">
                <a:latin typeface="Arial"/>
                <a:cs typeface="Arial"/>
              </a:rPr>
              <a:t>0</a:t>
            </a:r>
            <a:r>
              <a:rPr sz="2180" i="1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dirty="0">
                <a:latin typeface="Arial"/>
                <a:cs typeface="Arial"/>
              </a:rPr>
              <a:t>w</a:t>
            </a:r>
            <a:r>
              <a:rPr sz="2378" baseline="-13888" dirty="0">
                <a:latin typeface="Arial"/>
                <a:cs typeface="Arial"/>
              </a:rPr>
              <a:t>1</a:t>
            </a:r>
            <a:r>
              <a:rPr sz="2180" i="1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0" dirty="0">
                <a:latin typeface="Meiryo"/>
                <a:cs typeface="Meiryo"/>
              </a:rPr>
              <a:t> </a:t>
            </a:r>
            <a:r>
              <a:rPr sz="2180" i="1" spc="-69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dirty="0">
                <a:latin typeface="Arial"/>
                <a:cs typeface="Arial"/>
              </a:rPr>
              <a:t>w</a:t>
            </a:r>
            <a:r>
              <a:rPr sz="2378" i="1" baseline="-10416" dirty="0">
                <a:latin typeface="Arial"/>
                <a:cs typeface="Arial"/>
              </a:rPr>
              <a:t>n</a:t>
            </a:r>
            <a:r>
              <a:rPr sz="2378" i="1" spc="371" baseline="-10416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some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random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weights.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7812" y="1274253"/>
            <a:ext cx="266366" cy="26636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04002" y="1272301"/>
            <a:ext cx="1346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6332" y="1201066"/>
            <a:ext cx="718391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  <a:tabLst>
                <a:tab pos="4299883" algn="l"/>
              </a:tabLst>
            </a:pPr>
            <a:r>
              <a:rPr sz="2180" dirty="0">
                <a:latin typeface="Arial"/>
                <a:cs typeface="Arial"/>
              </a:rPr>
              <a:t>For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each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input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pattern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x</a:t>
            </a:r>
            <a:r>
              <a:rPr sz="2180" i="1" spc="159" dirty="0">
                <a:latin typeface="Arial"/>
                <a:cs typeface="Arial"/>
              </a:rPr>
              <a:t> </a:t>
            </a:r>
            <a:r>
              <a:rPr sz="2180" i="1" spc="-327">
                <a:latin typeface="Meiryo"/>
                <a:cs typeface="Meiryo"/>
              </a:rPr>
              <a:t>∈</a:t>
            </a:r>
            <a:r>
              <a:rPr sz="2180" i="1" spc="-149">
                <a:latin typeface="Meiryo"/>
                <a:cs typeface="Meiryo"/>
              </a:rPr>
              <a:t> </a:t>
            </a:r>
            <a:r>
              <a:rPr sz="2180" i="1" spc="-1149">
                <a:latin typeface="Arial"/>
                <a:cs typeface="Arial"/>
              </a:rPr>
              <a:t>X</a:t>
            </a:r>
            <a:r>
              <a:rPr lang="en-US" sz="2180" i="1" spc="-1149" dirty="0">
                <a:latin typeface="Arial"/>
                <a:cs typeface="Arial"/>
              </a:rPr>
              <a:t>  </a:t>
            </a:r>
            <a:r>
              <a:rPr sz="3270" spc="-30" baseline="15151">
                <a:latin typeface="Lucida Sans Unicode"/>
                <a:cs typeface="Lucida Sans Unicode"/>
              </a:rPr>
              <a:t>¯</a:t>
            </a:r>
            <a:r>
              <a:rPr sz="3270" spc="327" baseline="15151">
                <a:latin typeface="Lucida Sans Unicode"/>
                <a:cs typeface="Lucida Sans Unicode"/>
              </a:rPr>
              <a:t> </a:t>
            </a:r>
            <a:r>
              <a:rPr sz="2180" spc="-50" dirty="0">
                <a:latin typeface="Arial"/>
                <a:cs typeface="Arial"/>
              </a:rPr>
              <a:t>do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dirty="0">
                <a:solidFill>
                  <a:srgbClr val="00AEEF"/>
                </a:solidFill>
                <a:latin typeface="Arial"/>
                <a:cs typeface="Arial"/>
              </a:rPr>
              <a:t>Here,</a:t>
            </a:r>
            <a:r>
              <a:rPr sz="2180" spc="-79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2180" i="1" dirty="0">
                <a:solidFill>
                  <a:srgbClr val="00AEEF"/>
                </a:solidFill>
                <a:latin typeface="Arial"/>
                <a:cs typeface="Arial"/>
              </a:rPr>
              <a:t>x</a:t>
            </a:r>
            <a:r>
              <a:rPr sz="2180" i="1" spc="149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00AEEF"/>
                </a:solidFill>
                <a:latin typeface="Lucida Sans Unicode"/>
                <a:cs typeface="Lucida Sans Unicode"/>
              </a:rPr>
              <a:t>=</a:t>
            </a:r>
            <a:r>
              <a:rPr sz="2180" spc="-119" dirty="0">
                <a:solidFill>
                  <a:srgbClr val="00AEEF"/>
                </a:solidFill>
                <a:latin typeface="Lucida Sans Unicode"/>
                <a:cs typeface="Lucida Sans Unicode"/>
              </a:rPr>
              <a:t> </a:t>
            </a:r>
            <a:r>
              <a:rPr sz="2180" i="1" spc="-69" dirty="0">
                <a:solidFill>
                  <a:srgbClr val="00AEEF"/>
                </a:solidFill>
                <a:latin typeface="Meiryo"/>
                <a:cs typeface="Meiryo"/>
              </a:rPr>
              <a:t>{</a:t>
            </a:r>
            <a:r>
              <a:rPr sz="2180" i="1" spc="-69" dirty="0">
                <a:solidFill>
                  <a:srgbClr val="00AEEF"/>
                </a:solidFill>
                <a:latin typeface="Arial"/>
                <a:cs typeface="Arial"/>
              </a:rPr>
              <a:t>x</a:t>
            </a:r>
            <a:r>
              <a:rPr sz="2378" spc="-103" baseline="-13888" dirty="0">
                <a:solidFill>
                  <a:srgbClr val="00AEEF"/>
                </a:solidFill>
                <a:latin typeface="Arial"/>
                <a:cs typeface="Arial"/>
              </a:rPr>
              <a:t>0</a:t>
            </a:r>
            <a:r>
              <a:rPr sz="2180" i="1" spc="-69" dirty="0">
                <a:solidFill>
                  <a:srgbClr val="00AEEF"/>
                </a:solidFill>
                <a:latin typeface="Bookman Old Style"/>
                <a:cs typeface="Bookman Old Style"/>
              </a:rPr>
              <a:t>,</a:t>
            </a:r>
            <a:r>
              <a:rPr sz="2180" i="1" spc="-297" dirty="0">
                <a:solidFill>
                  <a:srgbClr val="00AEEF"/>
                </a:solidFill>
                <a:latin typeface="Bookman Old Style"/>
                <a:cs typeface="Bookman Old Style"/>
              </a:rPr>
              <a:t> </a:t>
            </a:r>
            <a:r>
              <a:rPr sz="2180" i="1" dirty="0">
                <a:solidFill>
                  <a:srgbClr val="00AEEF"/>
                </a:solidFill>
                <a:latin typeface="Arial"/>
                <a:cs typeface="Arial"/>
              </a:rPr>
              <a:t>x</a:t>
            </a:r>
            <a:r>
              <a:rPr sz="2378" baseline="-13888" dirty="0">
                <a:solidFill>
                  <a:srgbClr val="00AEEF"/>
                </a:solidFill>
                <a:latin typeface="Arial"/>
                <a:cs typeface="Arial"/>
              </a:rPr>
              <a:t>1</a:t>
            </a:r>
            <a:r>
              <a:rPr sz="2180" i="1" dirty="0">
                <a:solidFill>
                  <a:srgbClr val="00AEEF"/>
                </a:solidFill>
                <a:latin typeface="Bookman Old Style"/>
                <a:cs typeface="Bookman Old Style"/>
              </a:rPr>
              <a:t>,</a:t>
            </a:r>
            <a:r>
              <a:rPr sz="2180" i="1" spc="-297" dirty="0">
                <a:solidFill>
                  <a:srgbClr val="00AEEF"/>
                </a:solidFill>
                <a:latin typeface="Bookman Old Style"/>
                <a:cs typeface="Bookman Old Style"/>
              </a:rPr>
              <a:t> </a:t>
            </a:r>
            <a:r>
              <a:rPr sz="2180" i="1" spc="-20" dirty="0">
                <a:solidFill>
                  <a:srgbClr val="00AEEF"/>
                </a:solidFill>
                <a:latin typeface="Bookman Old Style"/>
                <a:cs typeface="Bookman Old Style"/>
              </a:rPr>
              <a:t>...</a:t>
            </a:r>
            <a:r>
              <a:rPr sz="2180" i="1" spc="-20" dirty="0">
                <a:solidFill>
                  <a:srgbClr val="00AEEF"/>
                </a:solidFill>
                <a:latin typeface="Arial"/>
                <a:cs typeface="Arial"/>
              </a:rPr>
              <a:t>x</a:t>
            </a:r>
            <a:r>
              <a:rPr sz="2378" i="1" spc="-30" baseline="-10416" dirty="0">
                <a:solidFill>
                  <a:srgbClr val="00AEEF"/>
                </a:solidFill>
                <a:latin typeface="Arial"/>
                <a:cs typeface="Arial"/>
              </a:rPr>
              <a:t>n</a:t>
            </a:r>
            <a:r>
              <a:rPr sz="2180" i="1" spc="-20" dirty="0">
                <a:solidFill>
                  <a:srgbClr val="00AEEF"/>
                </a:solidFill>
                <a:latin typeface="Meiryo"/>
                <a:cs typeface="Meiryo"/>
              </a:rPr>
              <a:t>}</a:t>
            </a:r>
            <a:endParaRPr sz="2180" dirty="0">
              <a:latin typeface="Meiryo"/>
              <a:cs typeface="Meiry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1052" y="1693006"/>
            <a:ext cx="122613" cy="1226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75785" y="1544759"/>
            <a:ext cx="148736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dirty="0">
                <a:latin typeface="Arial"/>
                <a:cs typeface="Arial"/>
              </a:rPr>
              <a:t>Compute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i="1" dirty="0">
                <a:latin typeface="Arial"/>
                <a:cs typeface="Arial"/>
              </a:rPr>
              <a:t>I</a:t>
            </a:r>
            <a:r>
              <a:rPr sz="1982" i="1" spc="69" dirty="0">
                <a:latin typeface="Arial"/>
                <a:cs typeface="Arial"/>
              </a:rPr>
              <a:t> </a:t>
            </a:r>
            <a:r>
              <a:rPr sz="1982" spc="-99" dirty="0">
                <a:latin typeface="Lucida Sans Unicode"/>
                <a:cs typeface="Lucida Sans Unicode"/>
              </a:rPr>
              <a:t>=</a:t>
            </a:r>
            <a:endParaRPr sz="1982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3931" y="1518527"/>
            <a:ext cx="315846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en-IN" sz="1982" spc="753" dirty="0">
                <a:latin typeface="Arial"/>
                <a:cs typeface="Arial"/>
              </a:rPr>
              <a:t>∑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7137" y="1493916"/>
            <a:ext cx="148485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i="1" spc="-10" dirty="0">
                <a:latin typeface="Arial"/>
                <a:cs typeface="Arial"/>
              </a:rPr>
              <a:t>n</a:t>
            </a:r>
            <a:endParaRPr sz="138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7138" y="1695202"/>
            <a:ext cx="347304" cy="23759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387" i="1" spc="-20" dirty="0">
                <a:latin typeface="Arial"/>
                <a:cs typeface="Arial"/>
              </a:rPr>
              <a:t>i</a:t>
            </a:r>
            <a:r>
              <a:rPr sz="1387" i="1" spc="-258" dirty="0">
                <a:latin typeface="Arial"/>
                <a:cs typeface="Arial"/>
              </a:rPr>
              <a:t> </a:t>
            </a:r>
            <a:r>
              <a:rPr sz="1387" spc="-50" dirty="0">
                <a:latin typeface="Lucida Sans Unicode"/>
                <a:cs typeface="Lucida Sans Unicode"/>
              </a:rPr>
              <a:t>=</a:t>
            </a:r>
            <a:r>
              <a:rPr sz="1387" spc="-50" dirty="0">
                <a:latin typeface="Arial"/>
                <a:cs typeface="Arial"/>
              </a:rPr>
              <a:t>0</a:t>
            </a:r>
            <a:endParaRPr sz="1387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4593" y="1484839"/>
            <a:ext cx="56374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1982" i="1" spc="-20" dirty="0">
                <a:latin typeface="Arial"/>
                <a:cs typeface="Arial"/>
              </a:rPr>
              <a:t>w</a:t>
            </a:r>
            <a:r>
              <a:rPr sz="2081" i="1" spc="-30" baseline="-11904" dirty="0">
                <a:latin typeface="Arial"/>
                <a:cs typeface="Arial"/>
              </a:rPr>
              <a:t>i</a:t>
            </a:r>
            <a:r>
              <a:rPr sz="2081" i="1" spc="-222" baseline="-11904" dirty="0">
                <a:latin typeface="Arial"/>
                <a:cs typeface="Arial"/>
              </a:rPr>
              <a:t> </a:t>
            </a:r>
            <a:r>
              <a:rPr sz="1982" i="1" spc="-69" dirty="0">
                <a:latin typeface="Arial"/>
                <a:cs typeface="Arial"/>
              </a:rPr>
              <a:t>x</a:t>
            </a:r>
            <a:r>
              <a:rPr sz="2081" i="1" spc="-103" baseline="-11904" dirty="0">
                <a:latin typeface="Arial"/>
                <a:cs typeface="Arial"/>
              </a:rPr>
              <a:t>i</a:t>
            </a:r>
            <a:endParaRPr sz="2081" baseline="-11904" dirty="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1052" y="1993902"/>
            <a:ext cx="122613" cy="12261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875785" y="1890627"/>
            <a:ext cx="313203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dirty="0">
                <a:latin typeface="Arial"/>
                <a:cs typeface="Arial"/>
              </a:rPr>
              <a:t>Compute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observed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output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1982" i="1" spc="-99" dirty="0">
                <a:latin typeface="Arial"/>
                <a:cs typeface="Arial"/>
              </a:rPr>
              <a:t>y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4223" y="2366536"/>
            <a:ext cx="118536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i="1" dirty="0">
                <a:latin typeface="Arial"/>
                <a:cs typeface="Arial"/>
              </a:rPr>
              <a:t>y</a:t>
            </a:r>
            <a:r>
              <a:rPr sz="1982" i="1" spc="168" dirty="0">
                <a:latin typeface="Arial"/>
                <a:cs typeface="Arial"/>
              </a:rPr>
              <a:t> </a:t>
            </a:r>
            <a:r>
              <a:rPr sz="1982" dirty="0">
                <a:latin typeface="Lucida Sans Unicode"/>
                <a:cs typeface="Lucida Sans Unicode"/>
              </a:rPr>
              <a:t>=</a:t>
            </a:r>
            <a:r>
              <a:rPr sz="1982" spc="-79" dirty="0">
                <a:latin typeface="Lucida Sans Unicode"/>
                <a:cs typeface="Lucida Sans Unicode"/>
              </a:rPr>
              <a:t> </a:t>
            </a:r>
            <a:r>
              <a:rPr sz="1982" i="1" spc="-20" dirty="0">
                <a:latin typeface="Arial"/>
                <a:cs typeface="Arial"/>
              </a:rPr>
              <a:t>f</a:t>
            </a:r>
            <a:r>
              <a:rPr sz="1982" i="1" spc="-287" dirty="0">
                <a:latin typeface="Arial"/>
                <a:cs typeface="Arial"/>
              </a:rPr>
              <a:t> </a:t>
            </a:r>
            <a:r>
              <a:rPr sz="1982" spc="109" dirty="0">
                <a:latin typeface="Lucida Sans Unicode"/>
                <a:cs typeface="Lucida Sans Unicode"/>
              </a:rPr>
              <a:t>(</a:t>
            </a:r>
            <a:r>
              <a:rPr sz="1982" i="1" spc="109" dirty="0">
                <a:latin typeface="Arial"/>
                <a:cs typeface="Arial"/>
              </a:rPr>
              <a:t>I</a:t>
            </a:r>
            <a:r>
              <a:rPr sz="1982" spc="109" dirty="0">
                <a:latin typeface="Lucida Sans Unicode"/>
                <a:cs typeface="Lucida Sans Unicode"/>
              </a:rPr>
              <a:t>)</a:t>
            </a:r>
            <a:r>
              <a:rPr sz="1982" spc="-89" dirty="0">
                <a:latin typeface="Lucida Sans Unicode"/>
                <a:cs typeface="Lucida Sans Unicode"/>
              </a:rPr>
              <a:t> </a:t>
            </a:r>
            <a:r>
              <a:rPr sz="1982" spc="-99" dirty="0">
                <a:latin typeface="Lucida Sans Unicode"/>
                <a:cs typeface="Lucida Sans Unicode"/>
              </a:rPr>
              <a:t>=</a:t>
            </a:r>
            <a:endParaRPr sz="1982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18084" y="2013016"/>
            <a:ext cx="239086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921" dirty="0">
                <a:latin typeface="Arial"/>
                <a:cs typeface="Arial"/>
              </a:rPr>
              <a:t> </a:t>
            </a:r>
            <a:endParaRPr sz="198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31488" y="2213597"/>
            <a:ext cx="1585519" cy="63969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lnSpc>
                <a:spcPts val="2378"/>
              </a:lnSpc>
              <a:spcBef>
                <a:spcPts val="188"/>
              </a:spcBef>
              <a:tabLst>
                <a:tab pos="665683" algn="l"/>
              </a:tabLst>
            </a:pPr>
            <a:r>
              <a:rPr lang="en-IN" sz="2000" i="1" spc="-69" dirty="0">
                <a:solidFill>
                  <a:srgbClr val="00AEEF"/>
                </a:solidFill>
                <a:latin typeface="Meiryo"/>
                <a:cs typeface="Meiryo"/>
              </a:rPr>
              <a:t> </a:t>
            </a:r>
            <a:r>
              <a:rPr sz="1982" spc="-99" dirty="0">
                <a:latin typeface="Arial"/>
                <a:cs typeface="Arial"/>
              </a:rPr>
              <a:t>1</a:t>
            </a:r>
            <a:r>
              <a:rPr sz="1982" dirty="0">
                <a:latin typeface="Arial"/>
                <a:cs typeface="Arial"/>
              </a:rPr>
              <a:t>	,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i="1" dirty="0">
                <a:latin typeface="Arial"/>
                <a:cs typeface="Arial"/>
              </a:rPr>
              <a:t>I</a:t>
            </a:r>
            <a:r>
              <a:rPr sz="1982" i="1" spc="109" dirty="0">
                <a:latin typeface="Arial"/>
                <a:cs typeface="Arial"/>
              </a:rPr>
              <a:t> </a:t>
            </a:r>
            <a:r>
              <a:rPr sz="1982" i="1" spc="327" dirty="0">
                <a:latin typeface="Bookman Old Style"/>
                <a:cs typeface="Bookman Old Style"/>
              </a:rPr>
              <a:t>&gt;</a:t>
            </a:r>
            <a:r>
              <a:rPr sz="1982" i="1" spc="-50" dirty="0">
                <a:latin typeface="Bookman Old Style"/>
                <a:cs typeface="Bookman Old Style"/>
              </a:rPr>
              <a:t> </a:t>
            </a:r>
            <a:r>
              <a:rPr sz="1982" spc="-99" dirty="0">
                <a:latin typeface="Arial"/>
                <a:cs typeface="Arial"/>
              </a:rPr>
              <a:t>0</a:t>
            </a:r>
            <a:endParaRPr sz="1982" dirty="0">
              <a:latin typeface="Arial"/>
              <a:cs typeface="Arial"/>
            </a:endParaRPr>
          </a:p>
          <a:p>
            <a:pPr marL="25168">
              <a:lnSpc>
                <a:spcPts val="2378"/>
              </a:lnSpc>
              <a:tabLst>
                <a:tab pos="665683" algn="l"/>
              </a:tabLst>
            </a:pPr>
            <a:r>
              <a:rPr lang="en-IN" sz="1982" spc="-99" dirty="0">
                <a:latin typeface="Arial"/>
                <a:cs typeface="Arial"/>
              </a:rPr>
              <a:t>  </a:t>
            </a:r>
            <a:r>
              <a:rPr sz="1982" spc="-99" dirty="0">
                <a:latin typeface="Arial"/>
                <a:cs typeface="Arial"/>
              </a:rPr>
              <a:t>0</a:t>
            </a:r>
            <a:r>
              <a:rPr sz="1982" dirty="0">
                <a:latin typeface="Arial"/>
                <a:cs typeface="Arial"/>
              </a:rPr>
              <a:t>	,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if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i="1" dirty="0">
                <a:latin typeface="Arial"/>
                <a:cs typeface="Arial"/>
              </a:rPr>
              <a:t>I</a:t>
            </a:r>
            <a:r>
              <a:rPr sz="1982" i="1" spc="119" dirty="0">
                <a:latin typeface="Arial"/>
                <a:cs typeface="Arial"/>
              </a:rPr>
              <a:t> </a:t>
            </a:r>
            <a:r>
              <a:rPr sz="1982" i="1" spc="-79" dirty="0">
                <a:latin typeface="Meiryo"/>
                <a:cs typeface="Meiryo"/>
              </a:rPr>
              <a:t>≤</a:t>
            </a:r>
            <a:r>
              <a:rPr sz="1982" i="1" spc="-129" dirty="0">
                <a:latin typeface="Meiryo"/>
                <a:cs typeface="Meiryo"/>
              </a:rPr>
              <a:t> </a:t>
            </a:r>
            <a:r>
              <a:rPr sz="1982" spc="-99" dirty="0">
                <a:latin typeface="Arial"/>
                <a:cs typeface="Arial"/>
              </a:rPr>
              <a:t>0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51165" y="2844152"/>
            <a:ext cx="7522406" cy="1571640"/>
          </a:xfrm>
          <a:prstGeom prst="rect">
            <a:avLst/>
          </a:prstGeom>
        </p:spPr>
        <p:txBody>
          <a:bodyPr vert="horz" wrap="square" lIns="0" tIns="110735" rIns="0" bIns="0" rtlCol="0">
            <a:spAutoFit/>
          </a:bodyPr>
          <a:lstStyle/>
          <a:p>
            <a:pPr marL="1635893">
              <a:spcBef>
                <a:spcPts val="872"/>
              </a:spcBef>
              <a:tabLst>
                <a:tab pos="3254169" algn="l"/>
              </a:tabLst>
            </a:pPr>
            <a:r>
              <a:rPr sz="1982" i="1" spc="-367" dirty="0">
                <a:latin typeface="Arial"/>
                <a:cs typeface="Arial"/>
              </a:rPr>
              <a:t>Y</a:t>
            </a:r>
            <a:r>
              <a:rPr sz="2973" spc="-549" baseline="16666" dirty="0">
                <a:latin typeface="Lucida Sans Unicode"/>
                <a:cs typeface="Lucida Sans Unicode"/>
              </a:rPr>
              <a:t>¯</a:t>
            </a:r>
            <a:r>
              <a:rPr sz="2081" i="1" spc="-549" baseline="23809" dirty="0">
                <a:latin typeface="Arial"/>
                <a:cs typeface="Arial"/>
              </a:rPr>
              <a:t>0</a:t>
            </a:r>
            <a:r>
              <a:rPr sz="2081" i="1" spc="386" baseline="23809" dirty="0">
                <a:latin typeface="Arial"/>
                <a:cs typeface="Arial"/>
              </a:rPr>
              <a:t> </a:t>
            </a:r>
            <a:r>
              <a:rPr sz="1982" dirty="0">
                <a:latin typeface="Lucida Sans Unicode"/>
                <a:cs typeface="Lucida Sans Unicode"/>
              </a:rPr>
              <a:t>=</a:t>
            </a:r>
            <a:r>
              <a:rPr sz="1982" spc="-69" dirty="0">
                <a:latin typeface="Lucida Sans Unicode"/>
                <a:cs typeface="Lucida Sans Unicode"/>
              </a:rPr>
              <a:t> </a:t>
            </a:r>
            <a:r>
              <a:rPr sz="1982" i="1" spc="-377" dirty="0">
                <a:latin typeface="Arial"/>
                <a:cs typeface="Arial"/>
              </a:rPr>
              <a:t>Y</a:t>
            </a:r>
            <a:r>
              <a:rPr sz="2973" spc="-563" baseline="16666" dirty="0">
                <a:latin typeface="Lucida Sans Unicode"/>
                <a:cs typeface="Lucida Sans Unicode"/>
              </a:rPr>
              <a:t>¯</a:t>
            </a:r>
            <a:r>
              <a:rPr sz="2081" i="1" spc="-563" baseline="23809" dirty="0">
                <a:latin typeface="Arial"/>
                <a:cs typeface="Arial"/>
              </a:rPr>
              <a:t>0</a:t>
            </a:r>
            <a:r>
              <a:rPr sz="2081" i="1" spc="252" baseline="23809" dirty="0">
                <a:latin typeface="Arial"/>
                <a:cs typeface="Arial"/>
              </a:rPr>
              <a:t> </a:t>
            </a:r>
            <a:r>
              <a:rPr sz="1982" spc="-59" dirty="0">
                <a:latin typeface="Lucida Sans Unicode"/>
                <a:cs typeface="Lucida Sans Unicode"/>
              </a:rPr>
              <a:t>+</a:t>
            </a:r>
            <a:r>
              <a:rPr sz="1982" spc="-178" dirty="0">
                <a:latin typeface="Lucida Sans Unicode"/>
                <a:cs typeface="Lucida Sans Unicode"/>
              </a:rPr>
              <a:t> </a:t>
            </a:r>
            <a:r>
              <a:rPr sz="1982" i="1" spc="-99" dirty="0">
                <a:latin typeface="Arial"/>
                <a:cs typeface="Arial"/>
              </a:rPr>
              <a:t>y</a:t>
            </a:r>
            <a:r>
              <a:rPr sz="1982" i="1" dirty="0">
                <a:latin typeface="Arial"/>
                <a:cs typeface="Arial"/>
              </a:rPr>
              <a:t>	</a:t>
            </a:r>
            <a:r>
              <a:rPr sz="1982" dirty="0">
                <a:solidFill>
                  <a:srgbClr val="00AEEF"/>
                </a:solidFill>
                <a:latin typeface="Arial"/>
                <a:cs typeface="Arial"/>
              </a:rPr>
              <a:t>Add</a:t>
            </a:r>
            <a:r>
              <a:rPr sz="1982" spc="-5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0AEEF"/>
                </a:solidFill>
                <a:latin typeface="Arial"/>
                <a:cs typeface="Arial"/>
              </a:rPr>
              <a:t>y</a:t>
            </a:r>
            <a:r>
              <a:rPr sz="1982" i="1" spc="159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00AEEF"/>
                </a:solidFill>
                <a:latin typeface="Arial"/>
                <a:cs typeface="Arial"/>
              </a:rPr>
              <a:t>to</a:t>
            </a:r>
            <a:r>
              <a:rPr sz="1982" spc="-2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982" i="1" spc="-258" dirty="0">
                <a:solidFill>
                  <a:srgbClr val="00AEEF"/>
                </a:solidFill>
                <a:latin typeface="Arial"/>
                <a:cs typeface="Arial"/>
              </a:rPr>
              <a:t>Y</a:t>
            </a:r>
            <a:r>
              <a:rPr sz="2973" spc="-386" baseline="16666" dirty="0">
                <a:solidFill>
                  <a:srgbClr val="00AEEF"/>
                </a:solidFill>
                <a:latin typeface="Lucida Sans Unicode"/>
                <a:cs typeface="Lucida Sans Unicode"/>
              </a:rPr>
              <a:t>¯</a:t>
            </a:r>
            <a:r>
              <a:rPr sz="2081" i="1" spc="-386" baseline="23809" dirty="0">
                <a:solidFill>
                  <a:srgbClr val="00AEEF"/>
                </a:solidFill>
                <a:latin typeface="Arial"/>
                <a:cs typeface="Arial"/>
              </a:rPr>
              <a:t>0</a:t>
            </a:r>
            <a:r>
              <a:rPr sz="1982" spc="-258" dirty="0">
                <a:solidFill>
                  <a:srgbClr val="00AEEF"/>
                </a:solidFill>
                <a:latin typeface="Arial"/>
                <a:cs typeface="Arial"/>
              </a:rPr>
              <a:t>,</a:t>
            </a:r>
            <a:r>
              <a:rPr sz="1982" spc="-1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00AEEF"/>
                </a:solidFill>
                <a:latin typeface="Arial"/>
                <a:cs typeface="Arial"/>
              </a:rPr>
              <a:t>which</a:t>
            </a:r>
            <a:r>
              <a:rPr sz="1982" spc="-3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00AEEF"/>
                </a:solidFill>
                <a:latin typeface="Arial"/>
                <a:cs typeface="Arial"/>
              </a:rPr>
              <a:t>is</a:t>
            </a:r>
            <a:r>
              <a:rPr sz="1982" spc="-3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00AEEF"/>
                </a:solidFill>
                <a:latin typeface="Arial"/>
                <a:cs typeface="Arial"/>
              </a:rPr>
              <a:t>initially</a:t>
            </a:r>
            <a:r>
              <a:rPr sz="1982" spc="-3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00AEEF"/>
                </a:solidFill>
                <a:latin typeface="Arial"/>
                <a:cs typeface="Arial"/>
              </a:rPr>
              <a:t>empty</a:t>
            </a:r>
            <a:endParaRPr sz="1982" dirty="0">
              <a:latin typeface="Arial"/>
              <a:cs typeface="Arial"/>
            </a:endParaRPr>
          </a:p>
          <a:p>
            <a:pPr marL="100670" marR="85570">
              <a:lnSpc>
                <a:spcPct val="102600"/>
              </a:lnSpc>
              <a:spcBef>
                <a:spcPts val="654"/>
              </a:spcBef>
            </a:pPr>
            <a:r>
              <a:rPr sz="2180" dirty="0">
                <a:latin typeface="Arial"/>
                <a:cs typeface="Arial"/>
              </a:rPr>
              <a:t>If</a:t>
            </a:r>
            <a:r>
              <a:rPr sz="2180" spc="-13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desired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output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i="1" spc="-1149" dirty="0">
                <a:latin typeface="Arial"/>
                <a:cs typeface="Arial"/>
              </a:rPr>
              <a:t>Y</a:t>
            </a:r>
            <a:r>
              <a:rPr sz="3270" spc="-44" baseline="15151" dirty="0">
                <a:latin typeface="Lucida Sans Unicode"/>
                <a:cs typeface="Lucida Sans Unicode"/>
              </a:rPr>
              <a:t>¯</a:t>
            </a:r>
            <a:r>
              <a:rPr sz="3270" spc="355" baseline="15151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matches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observed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output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i="1" spc="-258" dirty="0">
                <a:latin typeface="Arial"/>
                <a:cs typeface="Arial"/>
              </a:rPr>
              <a:t>Y</a:t>
            </a:r>
            <a:r>
              <a:rPr sz="3270" spc="-476" baseline="15151" dirty="0">
                <a:latin typeface="Lucida Sans Unicode"/>
                <a:cs typeface="Lucida Sans Unicode"/>
              </a:rPr>
              <a:t>¯</a:t>
            </a:r>
            <a:r>
              <a:rPr sz="2378" i="1" spc="-1276" baseline="20833" dirty="0">
                <a:latin typeface="Meiryo"/>
                <a:cs typeface="Meiryo"/>
              </a:rPr>
              <a:t>0</a:t>
            </a:r>
            <a:r>
              <a:rPr sz="2378" i="1" spc="238" baseline="20833" dirty="0">
                <a:latin typeface="Meiryo"/>
                <a:cs typeface="Meiryo"/>
              </a:rPr>
              <a:t> </a:t>
            </a:r>
            <a:r>
              <a:rPr lang="en-IN" sz="2378" i="1" spc="238" baseline="20833" dirty="0">
                <a:latin typeface="Meiryo"/>
                <a:cs typeface="Meiryo"/>
              </a:rPr>
              <a:t>  </a:t>
            </a:r>
            <a:r>
              <a:rPr sz="2180" spc="-40" dirty="0">
                <a:latin typeface="Arial"/>
                <a:cs typeface="Arial"/>
              </a:rPr>
              <a:t>then </a:t>
            </a:r>
            <a:r>
              <a:rPr sz="2180" dirty="0">
                <a:latin typeface="Arial"/>
                <a:cs typeface="Arial"/>
              </a:rPr>
              <a:t>output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i="1" spc="-1437" dirty="0">
                <a:latin typeface="Arial"/>
                <a:cs typeface="Arial"/>
              </a:rPr>
              <a:t>W</a:t>
            </a:r>
            <a:r>
              <a:rPr sz="3270" spc="-30" baseline="15151" dirty="0">
                <a:latin typeface="Lucida Sans Unicode"/>
                <a:cs typeface="Lucida Sans Unicode"/>
              </a:rPr>
              <a:t>¯</a:t>
            </a:r>
            <a:r>
              <a:rPr sz="3270" spc="787" baseline="15151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and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exit.</a:t>
            </a:r>
            <a:endParaRPr sz="2180" dirty="0">
              <a:latin typeface="Arial"/>
              <a:cs typeface="Arial"/>
            </a:endParaRPr>
          </a:p>
          <a:p>
            <a:pPr marL="100670">
              <a:spcBef>
                <a:spcPts val="297"/>
              </a:spcBef>
            </a:pPr>
            <a:r>
              <a:rPr sz="2180" spc="-20" dirty="0">
                <a:latin typeface="Arial"/>
                <a:cs typeface="Arial"/>
              </a:rPr>
              <a:t>Otherwise,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update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weight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matrix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i="1" spc="-1437" dirty="0">
                <a:latin typeface="Arial"/>
                <a:cs typeface="Arial"/>
              </a:rPr>
              <a:t>W</a:t>
            </a:r>
            <a:r>
              <a:rPr sz="3270" spc="-30" baseline="15151" dirty="0">
                <a:latin typeface="Lucida Sans Unicode"/>
                <a:cs typeface="Lucida Sans Unicode"/>
              </a:rPr>
              <a:t>¯</a:t>
            </a:r>
            <a:r>
              <a:rPr sz="3270" spc="787" baseline="15151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as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follows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: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37812" y="3399804"/>
            <a:ext cx="266366" cy="26636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004002" y="3396620"/>
            <a:ext cx="1346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89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7812" y="4110294"/>
            <a:ext cx="266366" cy="26636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004002" y="4108316"/>
            <a:ext cx="1346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89" dirty="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1052" y="4588694"/>
            <a:ext cx="122613" cy="12261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1052" y="4889564"/>
            <a:ext cx="122613" cy="12261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1052" y="5491306"/>
            <a:ext cx="122613" cy="12261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741339" y="4504697"/>
            <a:ext cx="7241796" cy="1255249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51006">
              <a:lnSpc>
                <a:spcPts val="2378"/>
              </a:lnSpc>
              <a:spcBef>
                <a:spcPts val="188"/>
              </a:spcBef>
            </a:pPr>
            <a:r>
              <a:rPr sz="1982" dirty="0">
                <a:latin typeface="Arial"/>
                <a:cs typeface="Arial"/>
              </a:rPr>
              <a:t>For</a:t>
            </a:r>
            <a:r>
              <a:rPr sz="1982" spc="-8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each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output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i="1" dirty="0">
                <a:latin typeface="Arial"/>
                <a:cs typeface="Arial"/>
              </a:rPr>
              <a:t>y</a:t>
            </a:r>
            <a:r>
              <a:rPr sz="1982" i="1" spc="159" dirty="0">
                <a:latin typeface="Arial"/>
                <a:cs typeface="Arial"/>
              </a:rPr>
              <a:t> </a:t>
            </a:r>
            <a:r>
              <a:rPr sz="1982" i="1" spc="-297" dirty="0">
                <a:latin typeface="Meiryo"/>
                <a:cs typeface="Meiryo"/>
              </a:rPr>
              <a:t>∈</a:t>
            </a:r>
            <a:r>
              <a:rPr sz="1982" i="1" spc="-129" dirty="0">
                <a:latin typeface="Meiryo"/>
                <a:cs typeface="Meiryo"/>
              </a:rPr>
              <a:t> </a:t>
            </a:r>
            <a:r>
              <a:rPr lang="en-IN" sz="1982" i="1" spc="-129" dirty="0">
                <a:latin typeface="Meiryo"/>
                <a:cs typeface="Meiryo"/>
              </a:rPr>
              <a:t> </a:t>
            </a:r>
            <a:r>
              <a:rPr sz="1982" i="1" spc="-367" dirty="0">
                <a:latin typeface="Arial"/>
                <a:cs typeface="Arial"/>
              </a:rPr>
              <a:t>Y</a:t>
            </a:r>
            <a:r>
              <a:rPr sz="2973" spc="-549" baseline="16666" dirty="0">
                <a:latin typeface="Lucida Sans Unicode"/>
                <a:cs typeface="Lucida Sans Unicode"/>
              </a:rPr>
              <a:t>¯</a:t>
            </a:r>
            <a:r>
              <a:rPr sz="2081" i="1" spc="-549" baseline="23809" dirty="0">
                <a:latin typeface="Arial"/>
                <a:cs typeface="Arial"/>
              </a:rPr>
              <a:t>0</a:t>
            </a:r>
            <a:r>
              <a:rPr sz="2081" i="1" spc="371" baseline="23809" dirty="0">
                <a:latin typeface="Arial"/>
                <a:cs typeface="Arial"/>
              </a:rPr>
              <a:t> </a:t>
            </a:r>
            <a:r>
              <a:rPr lang="en-IN" sz="2081" i="1" spc="371" baseline="23809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do</a:t>
            </a:r>
            <a:endParaRPr sz="1982" dirty="0">
              <a:latin typeface="Arial"/>
              <a:cs typeface="Arial"/>
            </a:endParaRPr>
          </a:p>
          <a:p>
            <a:pPr marL="151006">
              <a:lnSpc>
                <a:spcPts val="2368"/>
              </a:lnSpc>
            </a:pPr>
            <a:r>
              <a:rPr sz="1982" dirty="0">
                <a:latin typeface="Arial"/>
                <a:cs typeface="Arial"/>
              </a:rPr>
              <a:t>If</a:t>
            </a:r>
            <a:r>
              <a:rPr sz="1982" spc="-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observed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out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i="1" dirty="0">
                <a:latin typeface="Arial"/>
                <a:cs typeface="Arial"/>
              </a:rPr>
              <a:t>y</a:t>
            </a:r>
            <a:r>
              <a:rPr sz="1982" i="1" spc="1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is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1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instead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0,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then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i="1" dirty="0">
                <a:latin typeface="Arial"/>
                <a:cs typeface="Arial"/>
              </a:rPr>
              <a:t>w</a:t>
            </a:r>
            <a:r>
              <a:rPr sz="2081" i="1" baseline="-11904" dirty="0">
                <a:latin typeface="Arial"/>
                <a:cs typeface="Arial"/>
              </a:rPr>
              <a:t>i</a:t>
            </a:r>
            <a:r>
              <a:rPr sz="2081" i="1" spc="489" baseline="-11904" dirty="0">
                <a:latin typeface="Arial"/>
                <a:cs typeface="Arial"/>
              </a:rPr>
              <a:t> </a:t>
            </a:r>
            <a:r>
              <a:rPr sz="1982" dirty="0">
                <a:latin typeface="Lucida Sans Unicode"/>
                <a:cs typeface="Lucida Sans Unicode"/>
              </a:rPr>
              <a:t>=</a:t>
            </a:r>
            <a:r>
              <a:rPr sz="1982" spc="-99" dirty="0">
                <a:latin typeface="Lucida Sans Unicode"/>
                <a:cs typeface="Lucida Sans Unicode"/>
              </a:rPr>
              <a:t> </a:t>
            </a:r>
            <a:r>
              <a:rPr sz="1982" i="1" dirty="0">
                <a:latin typeface="Arial"/>
                <a:cs typeface="Arial"/>
              </a:rPr>
              <a:t>w</a:t>
            </a:r>
            <a:r>
              <a:rPr sz="2081" i="1" baseline="-11904" dirty="0">
                <a:latin typeface="Arial"/>
                <a:cs typeface="Arial"/>
              </a:rPr>
              <a:t>i</a:t>
            </a:r>
            <a:r>
              <a:rPr sz="2081" i="1" spc="355" baseline="-11904" dirty="0">
                <a:latin typeface="Arial"/>
                <a:cs typeface="Arial"/>
              </a:rPr>
              <a:t> </a:t>
            </a:r>
            <a:r>
              <a:rPr sz="1982" i="1" spc="-377" dirty="0">
                <a:latin typeface="Meiryo"/>
                <a:cs typeface="Meiryo"/>
              </a:rPr>
              <a:t>−</a:t>
            </a:r>
            <a:r>
              <a:rPr sz="1982" i="1" spc="-238" dirty="0">
                <a:latin typeface="Meiryo"/>
                <a:cs typeface="Meiryo"/>
              </a:rPr>
              <a:t> </a:t>
            </a:r>
            <a:r>
              <a:rPr sz="1982" i="1" spc="-20" dirty="0">
                <a:latin typeface="Bookman Old Style"/>
                <a:cs typeface="Bookman Old Style"/>
              </a:rPr>
              <a:t>α</a:t>
            </a:r>
            <a:r>
              <a:rPr sz="1982" i="1" spc="-20" dirty="0">
                <a:latin typeface="Arial"/>
                <a:cs typeface="Arial"/>
              </a:rPr>
              <a:t>x</a:t>
            </a:r>
            <a:r>
              <a:rPr sz="2081" i="1" spc="-30" baseline="-11904" dirty="0">
                <a:latin typeface="Arial"/>
                <a:cs typeface="Arial"/>
              </a:rPr>
              <a:t>i</a:t>
            </a:r>
            <a:r>
              <a:rPr sz="2081" i="1" spc="-252" baseline="-11904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,</a:t>
            </a:r>
            <a:endParaRPr sz="1982" dirty="0">
              <a:latin typeface="Arial"/>
              <a:cs typeface="Arial"/>
            </a:endParaRPr>
          </a:p>
          <a:p>
            <a:pPr marL="151006">
              <a:lnSpc>
                <a:spcPts val="2368"/>
              </a:lnSpc>
            </a:pPr>
            <a:r>
              <a:rPr sz="1982" dirty="0">
                <a:latin typeface="Lucida Sans Unicode"/>
                <a:cs typeface="Lucida Sans Unicode"/>
              </a:rPr>
              <a:t>(</a:t>
            </a:r>
            <a:r>
              <a:rPr sz="1982" i="1" dirty="0">
                <a:latin typeface="Arial"/>
                <a:cs typeface="Arial"/>
              </a:rPr>
              <a:t>i</a:t>
            </a:r>
            <a:r>
              <a:rPr sz="1982" i="1" spc="188" dirty="0">
                <a:latin typeface="Arial"/>
                <a:cs typeface="Arial"/>
              </a:rPr>
              <a:t> </a:t>
            </a:r>
            <a:r>
              <a:rPr sz="1982" dirty="0">
                <a:latin typeface="Lucida Sans Unicode"/>
                <a:cs typeface="Lucida Sans Unicode"/>
              </a:rPr>
              <a:t>=</a:t>
            </a:r>
            <a:r>
              <a:rPr sz="1982" spc="-50" dirty="0">
                <a:latin typeface="Lucida Sans Unicode"/>
                <a:cs typeface="Lucida Sans Unicode"/>
              </a:rPr>
              <a:t> </a:t>
            </a:r>
            <a:r>
              <a:rPr sz="1982" spc="-40" dirty="0">
                <a:latin typeface="Arial"/>
                <a:cs typeface="Arial"/>
              </a:rPr>
              <a:t>0</a:t>
            </a:r>
            <a:r>
              <a:rPr sz="1982" i="1" spc="-40" dirty="0">
                <a:latin typeface="Bookman Old Style"/>
                <a:cs typeface="Bookman Old Style"/>
              </a:rPr>
              <a:t>,</a:t>
            </a:r>
            <a:r>
              <a:rPr sz="1982" i="1" spc="-248" dirty="0">
                <a:latin typeface="Bookman Old Style"/>
                <a:cs typeface="Bookman Old Style"/>
              </a:rPr>
              <a:t> </a:t>
            </a:r>
            <a:r>
              <a:rPr sz="1982" spc="-40" dirty="0">
                <a:latin typeface="Arial"/>
                <a:cs typeface="Arial"/>
              </a:rPr>
              <a:t>1</a:t>
            </a:r>
            <a:r>
              <a:rPr sz="1982" i="1" spc="-40" dirty="0">
                <a:latin typeface="Bookman Old Style"/>
                <a:cs typeface="Bookman Old Style"/>
              </a:rPr>
              <a:t>,</a:t>
            </a:r>
            <a:r>
              <a:rPr sz="1982" i="1" spc="-258" dirty="0">
                <a:latin typeface="Bookman Old Style"/>
                <a:cs typeface="Bookman Old Style"/>
              </a:rPr>
              <a:t> </a:t>
            </a:r>
            <a:r>
              <a:rPr sz="1982" spc="-40" dirty="0">
                <a:latin typeface="Arial"/>
                <a:cs typeface="Arial"/>
              </a:rPr>
              <a:t>2</a:t>
            </a:r>
            <a:r>
              <a:rPr sz="1982" i="1" spc="-40" dirty="0">
                <a:latin typeface="Bookman Old Style"/>
                <a:cs typeface="Bookman Old Style"/>
              </a:rPr>
              <a:t>,</a:t>
            </a:r>
            <a:r>
              <a:rPr sz="1982" i="1" spc="-248" dirty="0">
                <a:latin typeface="Bookman Old Style"/>
                <a:cs typeface="Bookman Old Style"/>
              </a:rPr>
              <a:t> </a:t>
            </a:r>
            <a:r>
              <a:rPr sz="1982" i="1" spc="-159" dirty="0">
                <a:latin typeface="Meiryo"/>
                <a:cs typeface="Meiryo"/>
              </a:rPr>
              <a:t>·</a:t>
            </a:r>
            <a:r>
              <a:rPr sz="1982" i="1" spc="-327" dirty="0">
                <a:latin typeface="Meiryo"/>
                <a:cs typeface="Meiryo"/>
              </a:rPr>
              <a:t> </a:t>
            </a:r>
            <a:r>
              <a:rPr sz="1982" i="1" spc="-159" dirty="0">
                <a:latin typeface="Meiryo"/>
                <a:cs typeface="Meiryo"/>
              </a:rPr>
              <a:t>·</a:t>
            </a:r>
            <a:r>
              <a:rPr sz="1982" i="1" spc="-327" dirty="0">
                <a:latin typeface="Meiryo"/>
                <a:cs typeface="Meiryo"/>
              </a:rPr>
              <a:t> </a:t>
            </a:r>
            <a:r>
              <a:rPr sz="1982" i="1" spc="-159" dirty="0">
                <a:latin typeface="Meiryo"/>
                <a:cs typeface="Meiryo"/>
              </a:rPr>
              <a:t>·</a:t>
            </a:r>
            <a:r>
              <a:rPr sz="1982" i="1" spc="-337" dirty="0">
                <a:latin typeface="Meiryo"/>
                <a:cs typeface="Meiryo"/>
              </a:rPr>
              <a:t> </a:t>
            </a:r>
            <a:r>
              <a:rPr sz="1982" i="1" spc="-50" dirty="0">
                <a:latin typeface="Arial"/>
                <a:cs typeface="Arial"/>
              </a:rPr>
              <a:t>n</a:t>
            </a:r>
            <a:r>
              <a:rPr sz="1982" spc="-50" dirty="0">
                <a:latin typeface="Lucida Sans Unicode"/>
                <a:cs typeface="Lucida Sans Unicode"/>
              </a:rPr>
              <a:t>)</a:t>
            </a:r>
            <a:endParaRPr sz="1982" dirty="0">
              <a:latin typeface="Lucida Sans Unicode"/>
              <a:cs typeface="Lucida Sans Unicode"/>
            </a:endParaRPr>
          </a:p>
          <a:p>
            <a:pPr marL="151006">
              <a:lnSpc>
                <a:spcPts val="2378"/>
              </a:lnSpc>
            </a:pPr>
            <a:r>
              <a:rPr sz="1982" dirty="0">
                <a:latin typeface="Arial"/>
                <a:cs typeface="Arial"/>
              </a:rPr>
              <a:t>Else,</a:t>
            </a:r>
            <a:r>
              <a:rPr sz="1982" spc="-6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if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observed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out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i="1" dirty="0">
                <a:latin typeface="Arial"/>
                <a:cs typeface="Arial"/>
              </a:rPr>
              <a:t>y</a:t>
            </a:r>
            <a:r>
              <a:rPr sz="1982" i="1" spc="14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is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0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instead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1,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then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i="1" dirty="0">
                <a:latin typeface="Arial"/>
                <a:cs typeface="Arial"/>
              </a:rPr>
              <a:t>w</a:t>
            </a:r>
            <a:r>
              <a:rPr sz="2081" i="1" baseline="-11904" dirty="0">
                <a:latin typeface="Arial"/>
                <a:cs typeface="Arial"/>
              </a:rPr>
              <a:t>i</a:t>
            </a:r>
            <a:r>
              <a:rPr sz="2081" i="1" spc="503" baseline="-11904" dirty="0">
                <a:latin typeface="Arial"/>
                <a:cs typeface="Arial"/>
              </a:rPr>
              <a:t> </a:t>
            </a:r>
            <a:r>
              <a:rPr sz="1982" dirty="0">
                <a:latin typeface="Lucida Sans Unicode"/>
                <a:cs typeface="Lucida Sans Unicode"/>
              </a:rPr>
              <a:t>=</a:t>
            </a:r>
            <a:r>
              <a:rPr sz="1982" spc="-109" dirty="0">
                <a:latin typeface="Lucida Sans Unicode"/>
                <a:cs typeface="Lucida Sans Unicode"/>
              </a:rPr>
              <a:t> </a:t>
            </a:r>
            <a:r>
              <a:rPr sz="1982" i="1" dirty="0">
                <a:latin typeface="Arial"/>
                <a:cs typeface="Arial"/>
              </a:rPr>
              <a:t>w</a:t>
            </a:r>
            <a:r>
              <a:rPr sz="2081" i="1" baseline="-11904" dirty="0">
                <a:latin typeface="Arial"/>
                <a:cs typeface="Arial"/>
              </a:rPr>
              <a:t>i</a:t>
            </a:r>
            <a:r>
              <a:rPr sz="2081" i="1" spc="341" baseline="-11904" dirty="0">
                <a:latin typeface="Arial"/>
                <a:cs typeface="Arial"/>
              </a:rPr>
              <a:t> </a:t>
            </a:r>
            <a:r>
              <a:rPr sz="1982" spc="-59" dirty="0">
                <a:latin typeface="Lucida Sans Unicode"/>
                <a:cs typeface="Lucida Sans Unicode"/>
              </a:rPr>
              <a:t>+</a:t>
            </a:r>
            <a:r>
              <a:rPr sz="1982" spc="-188" dirty="0">
                <a:latin typeface="Lucida Sans Unicode"/>
                <a:cs typeface="Lucida Sans Unicode"/>
              </a:rPr>
              <a:t> </a:t>
            </a:r>
            <a:r>
              <a:rPr sz="1982" i="1" spc="-20" dirty="0">
                <a:latin typeface="Bookman Old Style"/>
                <a:cs typeface="Bookman Old Style"/>
              </a:rPr>
              <a:t>α</a:t>
            </a:r>
            <a:r>
              <a:rPr sz="1982" i="1" spc="-20" dirty="0">
                <a:latin typeface="Arial"/>
                <a:cs typeface="Arial"/>
              </a:rPr>
              <a:t>x</a:t>
            </a:r>
            <a:r>
              <a:rPr sz="2081" i="1" spc="-30" baseline="-11904" dirty="0">
                <a:latin typeface="Arial"/>
                <a:cs typeface="Arial"/>
              </a:rPr>
              <a:t>i</a:t>
            </a:r>
            <a:r>
              <a:rPr sz="2081" i="1" spc="-252" baseline="-11904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,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84627" y="5630343"/>
            <a:ext cx="2436163" cy="842081"/>
          </a:xfrm>
          <a:prstGeom prst="rect">
            <a:avLst/>
          </a:prstGeom>
        </p:spPr>
        <p:txBody>
          <a:bodyPr vert="horz" wrap="square" lIns="0" tIns="110735" rIns="0" bIns="0" rtlCol="0">
            <a:spAutoFit/>
          </a:bodyPr>
          <a:lstStyle/>
          <a:p>
            <a:pPr marL="573821">
              <a:spcBef>
                <a:spcPts val="872"/>
              </a:spcBef>
            </a:pPr>
            <a:r>
              <a:rPr sz="1982" dirty="0">
                <a:latin typeface="Lucida Sans Unicode"/>
                <a:cs typeface="Lucida Sans Unicode"/>
              </a:rPr>
              <a:t>(</a:t>
            </a:r>
            <a:r>
              <a:rPr sz="1982" i="1" dirty="0">
                <a:latin typeface="Arial"/>
                <a:cs typeface="Arial"/>
              </a:rPr>
              <a:t>i</a:t>
            </a:r>
            <a:r>
              <a:rPr sz="1982" i="1" spc="188" dirty="0">
                <a:latin typeface="Arial"/>
                <a:cs typeface="Arial"/>
              </a:rPr>
              <a:t> </a:t>
            </a:r>
            <a:r>
              <a:rPr sz="1982" dirty="0">
                <a:latin typeface="Lucida Sans Unicode"/>
                <a:cs typeface="Lucida Sans Unicode"/>
              </a:rPr>
              <a:t>=</a:t>
            </a:r>
            <a:r>
              <a:rPr sz="1982" spc="-50" dirty="0">
                <a:latin typeface="Lucida Sans Unicode"/>
                <a:cs typeface="Lucida Sans Unicode"/>
              </a:rPr>
              <a:t> </a:t>
            </a:r>
            <a:r>
              <a:rPr sz="1982" spc="-40" dirty="0">
                <a:latin typeface="Arial"/>
                <a:cs typeface="Arial"/>
              </a:rPr>
              <a:t>0</a:t>
            </a:r>
            <a:r>
              <a:rPr sz="1982" i="1" spc="-40" dirty="0">
                <a:latin typeface="Bookman Old Style"/>
                <a:cs typeface="Bookman Old Style"/>
              </a:rPr>
              <a:t>,</a:t>
            </a:r>
            <a:r>
              <a:rPr sz="1982" i="1" spc="-248" dirty="0">
                <a:latin typeface="Bookman Old Style"/>
                <a:cs typeface="Bookman Old Style"/>
              </a:rPr>
              <a:t> </a:t>
            </a:r>
            <a:r>
              <a:rPr sz="1982" spc="-40" dirty="0">
                <a:latin typeface="Arial"/>
                <a:cs typeface="Arial"/>
              </a:rPr>
              <a:t>1</a:t>
            </a:r>
            <a:r>
              <a:rPr sz="1982" i="1" spc="-40" dirty="0">
                <a:latin typeface="Bookman Old Style"/>
                <a:cs typeface="Bookman Old Style"/>
              </a:rPr>
              <a:t>,</a:t>
            </a:r>
            <a:r>
              <a:rPr sz="1982" i="1" spc="-258" dirty="0">
                <a:latin typeface="Bookman Old Style"/>
                <a:cs typeface="Bookman Old Style"/>
              </a:rPr>
              <a:t> </a:t>
            </a:r>
            <a:r>
              <a:rPr sz="1982" spc="-40" dirty="0">
                <a:latin typeface="Arial"/>
                <a:cs typeface="Arial"/>
              </a:rPr>
              <a:t>2</a:t>
            </a:r>
            <a:r>
              <a:rPr sz="1982" i="1" spc="-40" dirty="0">
                <a:latin typeface="Bookman Old Style"/>
                <a:cs typeface="Bookman Old Style"/>
              </a:rPr>
              <a:t>,</a:t>
            </a:r>
            <a:r>
              <a:rPr sz="1982" i="1" spc="-248" dirty="0">
                <a:latin typeface="Bookman Old Style"/>
                <a:cs typeface="Bookman Old Style"/>
              </a:rPr>
              <a:t> </a:t>
            </a:r>
            <a:r>
              <a:rPr sz="1982" i="1" spc="-159" dirty="0">
                <a:latin typeface="Meiryo"/>
                <a:cs typeface="Meiryo"/>
              </a:rPr>
              <a:t>·</a:t>
            </a:r>
            <a:r>
              <a:rPr sz="1982" i="1" spc="-327" dirty="0">
                <a:latin typeface="Meiryo"/>
                <a:cs typeface="Meiryo"/>
              </a:rPr>
              <a:t> </a:t>
            </a:r>
            <a:r>
              <a:rPr sz="1982" i="1" spc="-159" dirty="0">
                <a:latin typeface="Meiryo"/>
                <a:cs typeface="Meiryo"/>
              </a:rPr>
              <a:t>·</a:t>
            </a:r>
            <a:r>
              <a:rPr sz="1982" i="1" spc="-327" dirty="0">
                <a:latin typeface="Meiryo"/>
                <a:cs typeface="Meiryo"/>
              </a:rPr>
              <a:t> </a:t>
            </a:r>
            <a:r>
              <a:rPr sz="1982" i="1" spc="-159" dirty="0">
                <a:latin typeface="Meiryo"/>
                <a:cs typeface="Meiryo"/>
              </a:rPr>
              <a:t>·</a:t>
            </a:r>
            <a:r>
              <a:rPr sz="1982" i="1" spc="-337" dirty="0">
                <a:latin typeface="Meiryo"/>
                <a:cs typeface="Meiryo"/>
              </a:rPr>
              <a:t> </a:t>
            </a:r>
            <a:r>
              <a:rPr sz="1982" i="1" spc="-50" dirty="0">
                <a:latin typeface="Arial"/>
                <a:cs typeface="Arial"/>
              </a:rPr>
              <a:t>n</a:t>
            </a:r>
            <a:r>
              <a:rPr sz="1982" spc="-50" dirty="0">
                <a:latin typeface="Lucida Sans Unicode"/>
                <a:cs typeface="Lucida Sans Unicode"/>
              </a:rPr>
              <a:t>)</a:t>
            </a:r>
            <a:endParaRPr sz="1982" dirty="0">
              <a:latin typeface="Lucida Sans Unicode"/>
              <a:cs typeface="Lucida Sans Unicode"/>
            </a:endParaRPr>
          </a:p>
          <a:p>
            <a:pPr marL="25168">
              <a:spcBef>
                <a:spcPts val="723"/>
              </a:spcBef>
            </a:pPr>
            <a:r>
              <a:rPr sz="2180" dirty="0">
                <a:latin typeface="Arial"/>
                <a:cs typeface="Arial"/>
              </a:rPr>
              <a:t>Go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step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2.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37812" y="6112905"/>
            <a:ext cx="266366" cy="26636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003673" y="6196880"/>
            <a:ext cx="13464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/>
              <a:t>Debasis</a:t>
            </a:r>
            <a:r>
              <a:rPr lang="en-IN" spc="-20"/>
              <a:t> </a:t>
            </a:r>
            <a:r>
              <a:rPr lang="en-IN"/>
              <a:t>Samanta</a:t>
            </a:r>
            <a:r>
              <a:rPr lang="en-IN" spc="130"/>
              <a:t> </a:t>
            </a:r>
            <a:r>
              <a:rPr lang="en-IN" b="0"/>
              <a:t>(IIT</a:t>
            </a:r>
            <a:r>
              <a:rPr lang="en-IN" b="0" spc="-20"/>
              <a:t> </a:t>
            </a:r>
            <a:r>
              <a:rPr lang="en-IN" b="0" spc="-10"/>
              <a:t>Kharagpur)</a:t>
            </a:r>
            <a:endParaRPr spc="-2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189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 spc="-10"/>
              <a:t>06.04.2018</a:t>
            </a:r>
            <a:endParaRPr spc="-20" dirty="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mtClean="0"/>
              <a:pPr marL="38100">
                <a:spcBef>
                  <a:spcPts val="70"/>
                </a:spcBef>
              </a:pPr>
              <a:t>23</a:t>
            </a:fld>
            <a:r>
              <a:rPr lang="en-IN" spc="-10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35"/>
              <a:t>49</a:t>
            </a:r>
            <a:endParaRPr spc="-69" dirty="0"/>
          </a:p>
        </p:txBody>
      </p:sp>
      <p:sp>
        <p:nvSpPr>
          <p:cNvPr id="5" name="Left Brace 4"/>
          <p:cNvSpPr/>
          <p:nvPr/>
        </p:nvSpPr>
        <p:spPr>
          <a:xfrm>
            <a:off x="6436777" y="2169731"/>
            <a:ext cx="94711" cy="6260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-23181"/>
            <a:ext cx="8694058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sz="32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sz="32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feed</a:t>
            </a:r>
            <a:r>
              <a:rPr sz="32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32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sz="3200" spc="10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63" y="2867324"/>
            <a:ext cx="152209" cy="1522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63" y="3767219"/>
            <a:ext cx="152209" cy="1522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63" y="4667089"/>
            <a:ext cx="152209" cy="1522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77574" y="1266072"/>
            <a:ext cx="8633530" cy="432143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284394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In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above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algorithm,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i="1" dirty="0">
                <a:latin typeface="Bookman Old Style"/>
                <a:cs typeface="Bookman Old Style"/>
              </a:rPr>
              <a:t>α</a:t>
            </a:r>
            <a:r>
              <a:rPr sz="2180" i="1" spc="-89" dirty="0">
                <a:latin typeface="Bookman Old Style"/>
                <a:cs typeface="Bookman Old Style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learning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parameter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and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constant </a:t>
            </a:r>
            <a:r>
              <a:rPr sz="2180" dirty="0">
                <a:latin typeface="Arial"/>
                <a:cs typeface="Arial"/>
              </a:rPr>
              <a:t>decided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by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some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empirical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studies.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1189"/>
              </a:spcBef>
            </a:pPr>
            <a:r>
              <a:rPr sz="2180" b="1" dirty="0">
                <a:latin typeface="Arial"/>
                <a:cs typeface="Arial"/>
              </a:rPr>
              <a:t>Note</a:t>
            </a:r>
            <a:r>
              <a:rPr sz="2180" b="1" spc="-59" dirty="0">
                <a:latin typeface="Arial"/>
                <a:cs typeface="Arial"/>
              </a:rPr>
              <a:t> </a:t>
            </a:r>
            <a:r>
              <a:rPr sz="2180" b="1" spc="-99" dirty="0">
                <a:latin typeface="Arial"/>
                <a:cs typeface="Arial"/>
              </a:rPr>
              <a:t>:</a:t>
            </a:r>
            <a:endParaRPr sz="2180" dirty="0">
              <a:latin typeface="Arial"/>
              <a:cs typeface="Arial"/>
            </a:endParaRPr>
          </a:p>
          <a:p>
            <a:pPr marL="573821" marR="572563">
              <a:lnSpc>
                <a:spcPct val="102600"/>
              </a:lnSpc>
              <a:spcBef>
                <a:spcPts val="2309"/>
              </a:spcBef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algorithm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FF0000"/>
                </a:solidFill>
                <a:latin typeface="Arial"/>
                <a:cs typeface="Arial"/>
              </a:rPr>
              <a:t>Training</a:t>
            </a:r>
            <a:r>
              <a:rPr sz="218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FF0000"/>
                </a:solidFill>
                <a:latin typeface="Arial"/>
                <a:cs typeface="Arial"/>
              </a:rPr>
              <a:t>Perceptron</a:t>
            </a:r>
            <a:r>
              <a:rPr sz="218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based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supervised </a:t>
            </a:r>
            <a:r>
              <a:rPr sz="2180" dirty="0">
                <a:latin typeface="Arial"/>
                <a:cs typeface="Arial"/>
              </a:rPr>
              <a:t>learning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technique</a:t>
            </a:r>
            <a:endParaRPr sz="2180" dirty="0">
              <a:latin typeface="Arial"/>
              <a:cs typeface="Arial"/>
            </a:endParaRPr>
          </a:p>
          <a:p>
            <a:pPr marL="573821" marR="10067">
              <a:lnSpc>
                <a:spcPct val="102600"/>
              </a:lnSpc>
              <a:spcBef>
                <a:spcPts val="1722"/>
              </a:spcBef>
            </a:pPr>
            <a:r>
              <a:rPr sz="2180" spc="-20" dirty="0">
                <a:latin typeface="Arial"/>
                <a:cs typeface="Arial"/>
              </a:rPr>
              <a:t>ADALINE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: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Adaptive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Linear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Network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Element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also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alternative </a:t>
            </a:r>
            <a:r>
              <a:rPr sz="2180" dirty="0">
                <a:latin typeface="Arial"/>
                <a:cs typeface="Arial"/>
              </a:rPr>
              <a:t>term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perceptron</a:t>
            </a:r>
            <a:endParaRPr sz="2180" dirty="0">
              <a:latin typeface="Arial"/>
              <a:cs typeface="Arial"/>
            </a:endParaRPr>
          </a:p>
          <a:p>
            <a:pPr marL="573821" marR="64175" algn="just">
              <a:lnSpc>
                <a:spcPct val="102600"/>
              </a:lnSpc>
              <a:spcBef>
                <a:spcPts val="1714"/>
              </a:spcBef>
            </a:pPr>
            <a:r>
              <a:rPr sz="2180" dirty="0">
                <a:latin typeface="Arial"/>
                <a:cs typeface="Arial"/>
              </a:rPr>
              <a:t>If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there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are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10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number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single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feed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forward </a:t>
            </a:r>
            <a:r>
              <a:rPr sz="2180" dirty="0">
                <a:latin typeface="Arial"/>
                <a:cs typeface="Arial"/>
              </a:rPr>
              <a:t>neural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network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trained,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then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have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iterate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algorithm </a:t>
            </a:r>
            <a:r>
              <a:rPr sz="2180" dirty="0">
                <a:latin typeface="Arial"/>
                <a:cs typeface="Arial"/>
              </a:rPr>
              <a:t>for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each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perceptron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network.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/>
              <a:t>Debasis</a:t>
            </a:r>
            <a:r>
              <a:rPr lang="en-IN" spc="-20"/>
              <a:t> </a:t>
            </a:r>
            <a:r>
              <a:rPr lang="en-IN"/>
              <a:t>Samanta</a:t>
            </a:r>
            <a:r>
              <a:rPr lang="en-IN" spc="130"/>
              <a:t> </a:t>
            </a:r>
            <a:r>
              <a:rPr lang="en-IN" b="0"/>
              <a:t>(IIT</a:t>
            </a:r>
            <a:r>
              <a:rPr lang="en-IN" b="0" spc="-20"/>
              <a:t> </a:t>
            </a:r>
            <a:r>
              <a:rPr lang="en-IN" b="0" spc="-10"/>
              <a:t>Kharagpur)</a:t>
            </a:r>
            <a:endParaRPr spc="-2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 spc="-10"/>
              <a:t>06.04.2018</a:t>
            </a:r>
            <a:endParaRPr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mtClean="0"/>
              <a:pPr marL="38100">
                <a:spcBef>
                  <a:spcPts val="70"/>
                </a:spcBef>
              </a:pPr>
              <a:t>24</a:t>
            </a:fld>
            <a:r>
              <a:rPr lang="en-IN" spc="-10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35"/>
              <a:t>49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69152"/>
            <a:ext cx="8144032" cy="465194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sz="2800" spc="8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multilayer</a:t>
            </a:r>
            <a:r>
              <a:rPr sz="28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feed</a:t>
            </a:r>
            <a:r>
              <a:rPr sz="28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28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  <a:r>
              <a:rPr sz="2800" spc="9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2890" y="1016188"/>
            <a:ext cx="17412728" cy="5465468"/>
          </a:xfrm>
          <a:prstGeom prst="rect">
            <a:avLst/>
          </a:prstGeom>
        </p:spPr>
        <p:txBody>
          <a:bodyPr vert="horz" wrap="square" lIns="0" tIns="701100" rIns="0" bIns="0" rtlCol="0">
            <a:spAutoFit/>
          </a:bodyPr>
          <a:lstStyle/>
          <a:p>
            <a:pPr marL="495802" marR="10067">
              <a:lnSpc>
                <a:spcPct val="102600"/>
              </a:lnSpc>
              <a:spcBef>
                <a:spcPts val="109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2400" spc="-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single</a:t>
            </a:r>
            <a:r>
              <a:rPr sz="2400" spc="-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sz="2400" spc="-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feed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2400" spc="-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neural</a:t>
            </a:r>
            <a:r>
              <a:rPr sz="2400" spc="-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network,</a:t>
            </a:r>
            <a:r>
              <a:rPr sz="2400" spc="-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supervisory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spc="-69" dirty="0" smtClean="0">
              <a:latin typeface="Times New Roman" pitchFamily="18" charset="0"/>
              <a:cs typeface="Times New Roman" pitchFamily="18" charset="0"/>
            </a:endParaRPr>
          </a:p>
          <a:p>
            <a:pPr marL="267202" marR="10067" indent="0">
              <a:lnSpc>
                <a:spcPct val="102600"/>
              </a:lnSpc>
              <a:spcBef>
                <a:spcPts val="109"/>
              </a:spcBef>
              <a:buNone/>
            </a:pP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sz="2400" spc="-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train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multilayer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feed</a:t>
            </a:r>
            <a:r>
              <a:rPr sz="24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neural network.</a:t>
            </a:r>
            <a:endParaRPr lang="en-IN" sz="2400" spc="-20" dirty="0">
              <a:latin typeface="Times New Roman" pitchFamily="18" charset="0"/>
              <a:cs typeface="Times New Roman" pitchFamily="18" charset="0"/>
            </a:endParaRPr>
          </a:p>
          <a:p>
            <a:pPr marL="267202" marR="10067" indent="0">
              <a:lnSpc>
                <a:spcPct val="102600"/>
              </a:lnSpc>
              <a:spcBef>
                <a:spcPts val="109"/>
              </a:spcBef>
              <a:buNone/>
            </a:pPr>
            <a:endParaRPr sz="2400" spc="-20" dirty="0">
              <a:latin typeface="Times New Roman" pitchFamily="18" charset="0"/>
              <a:cs typeface="Times New Roman" pitchFamily="18" charset="0"/>
            </a:endParaRPr>
          </a:p>
          <a:p>
            <a:pPr marL="495802" marR="84311">
              <a:lnSpc>
                <a:spcPct val="102600"/>
              </a:lnSpc>
              <a:spcBef>
                <a:spcPts val="1714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sz="2400" spc="-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going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sz="2400" spc="-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neural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network, </a:t>
            </a:r>
            <a:endParaRPr lang="en-IN" sz="2400" spc="-20" dirty="0">
              <a:latin typeface="Times New Roman" pitchFamily="18" charset="0"/>
              <a:cs typeface="Times New Roman" pitchFamily="18" charset="0"/>
            </a:endParaRPr>
          </a:p>
          <a:p>
            <a:pPr marL="495802" marR="84311">
              <a:lnSpc>
                <a:spcPct val="102600"/>
              </a:lnSpc>
              <a:spcBef>
                <a:spcPts val="1714"/>
              </a:spcBef>
            </a:pPr>
            <a:endParaRPr lang="en-IN" sz="2400" spc="-20" dirty="0">
              <a:latin typeface="Times New Roman" pitchFamily="18" charset="0"/>
              <a:cs typeface="Times New Roman" pitchFamily="18" charset="0"/>
            </a:endParaRPr>
          </a:p>
          <a:p>
            <a:pPr marL="267202" marR="84311" indent="0">
              <a:lnSpc>
                <a:spcPct val="102600"/>
              </a:lnSpc>
              <a:spcBef>
                <a:spcPts val="1714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400" spc="-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redefine</a:t>
            </a:r>
            <a:r>
              <a:rPr sz="24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4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terms</a:t>
            </a:r>
            <a:r>
              <a:rPr sz="24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involved</a:t>
            </a:r>
            <a:r>
              <a:rPr sz="24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it.</a:t>
            </a:r>
            <a:endParaRPr lang="en-IN" sz="2400" spc="-50" dirty="0">
              <a:latin typeface="Times New Roman" pitchFamily="18" charset="0"/>
              <a:cs typeface="Times New Roman" pitchFamily="18" charset="0"/>
            </a:endParaRPr>
          </a:p>
          <a:p>
            <a:pPr marL="267202" marR="84311" indent="0">
              <a:lnSpc>
                <a:spcPct val="102600"/>
              </a:lnSpc>
              <a:spcBef>
                <a:spcPts val="1714"/>
              </a:spcBef>
              <a:buNone/>
            </a:pPr>
            <a:endParaRPr sz="2400" spc="-50" dirty="0">
              <a:latin typeface="Times New Roman" pitchFamily="18" charset="0"/>
              <a:cs typeface="Times New Roman" pitchFamily="18" charset="0"/>
            </a:endParaRPr>
          </a:p>
          <a:p>
            <a:pPr marL="495802" marR="10067">
              <a:lnSpc>
                <a:spcPct val="102699"/>
              </a:lnSpc>
              <a:spcBef>
                <a:spcPts val="1714"/>
              </a:spcBef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digram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configuration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multilayer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FF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NN</a:t>
            </a:r>
            <a:r>
              <a:rPr sz="2400" spc="-8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spc="-40" dirty="0">
              <a:latin typeface="Times New Roman" pitchFamily="18" charset="0"/>
              <a:cs typeface="Times New Roman" pitchFamily="18" charset="0"/>
            </a:endParaRPr>
          </a:p>
          <a:p>
            <a:pPr marL="267202" marR="10067" indent="0">
              <a:lnSpc>
                <a:spcPct val="102699"/>
              </a:lnSpc>
              <a:spcBef>
                <a:spcPts val="1714"/>
              </a:spcBef>
              <a:buNone/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i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416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sz="2400" i="1" spc="-26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i="1" spc="-1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416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sz="2400" i="1" spc="-26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shown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slide.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/>
              <a:t>Debasis</a:t>
            </a:r>
            <a:r>
              <a:rPr lang="en-IN" spc="-20"/>
              <a:t> </a:t>
            </a:r>
            <a:r>
              <a:rPr lang="en-IN"/>
              <a:t>Samanta</a:t>
            </a:r>
            <a:r>
              <a:rPr lang="en-IN" spc="130"/>
              <a:t> </a:t>
            </a:r>
            <a:r>
              <a:rPr lang="en-IN" b="0"/>
              <a:t>(IIT</a:t>
            </a:r>
            <a:r>
              <a:rPr lang="en-IN" b="0" spc="-20"/>
              <a:t> </a:t>
            </a:r>
            <a:r>
              <a:rPr lang="en-IN" b="0" spc="-10"/>
              <a:t>Kharagpur)</a:t>
            </a:r>
            <a:endParaRPr spc="-2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 spc="-10"/>
              <a:t>06.04.2018</a:t>
            </a:r>
            <a:endParaRPr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mtClean="0"/>
              <a:pPr marL="38100">
                <a:spcBef>
                  <a:spcPts val="70"/>
                </a:spcBef>
              </a:pPr>
              <a:t>25</a:t>
            </a:fld>
            <a:r>
              <a:rPr lang="en-IN" spc="-10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35"/>
              <a:t>49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9149" y="6417047"/>
            <a:ext cx="402672" cy="95634"/>
            <a:chOff x="3542982" y="3238232"/>
            <a:chExt cx="203200" cy="48260"/>
          </a:xfrm>
        </p:grpSpPr>
        <p:sp>
          <p:nvSpPr>
            <p:cNvPr id="9" name="object 9"/>
            <p:cNvSpPr/>
            <p:nvPr/>
          </p:nvSpPr>
          <p:spPr>
            <a:xfrm>
              <a:off x="3542982" y="323823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9183" y="325728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717045" y="69152"/>
            <a:ext cx="7830363" cy="5883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Specifying</a:t>
            </a:r>
            <a:r>
              <a:rPr sz="3600" spc="15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600" spc="16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3600" spc="-2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ulti</a:t>
            </a:r>
            <a:r>
              <a:rPr lang="en-IN" sz="36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3600" spc="-2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ayer</a:t>
            </a:r>
            <a:r>
              <a:rPr lang="en-IN" sz="36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FFNN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3664976" y="1092383"/>
            <a:ext cx="3661794" cy="5290098"/>
            <a:chOff x="1078283" y="551249"/>
            <a:chExt cx="1847850" cy="2669540"/>
          </a:xfrm>
        </p:grpSpPr>
        <p:sp>
          <p:nvSpPr>
            <p:cNvPr id="23" name="object 23"/>
            <p:cNvSpPr/>
            <p:nvPr/>
          </p:nvSpPr>
          <p:spPr>
            <a:xfrm>
              <a:off x="1805933" y="2158588"/>
              <a:ext cx="1118235" cy="1060450"/>
            </a:xfrm>
            <a:custGeom>
              <a:avLst/>
              <a:gdLst/>
              <a:ahLst/>
              <a:cxnLst/>
              <a:rect l="l" t="t" r="r" b="b"/>
              <a:pathLst>
                <a:path w="1118235" h="1060450">
                  <a:moveTo>
                    <a:pt x="1117808" y="28976"/>
                  </a:moveTo>
                  <a:lnTo>
                    <a:pt x="1117808" y="1059843"/>
                  </a:lnTo>
                </a:path>
                <a:path w="1118235" h="1060450">
                  <a:moveTo>
                    <a:pt x="0" y="0"/>
                  </a:moveTo>
                  <a:lnTo>
                    <a:pt x="0" y="1059843"/>
                  </a:lnTo>
                </a:path>
              </a:pathLst>
            </a:custGeom>
            <a:ln w="350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283" y="852054"/>
              <a:ext cx="213320" cy="1734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8192" y="551249"/>
              <a:ext cx="213291" cy="1734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124945" y="1158039"/>
            <a:ext cx="179944" cy="181843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000" spc="-50" dirty="0">
                <a:latin typeface="Arial"/>
                <a:cs typeface="Arial"/>
              </a:rPr>
              <a:t>21</a:t>
            </a:r>
            <a:endParaRPr sz="892" dirty="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3145" y="2483279"/>
            <a:ext cx="422668" cy="34371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092437" y="2590075"/>
            <a:ext cx="262481" cy="189537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050" spc="-50" dirty="0">
                <a:latin typeface="Arial"/>
                <a:cs typeface="Arial"/>
              </a:rPr>
              <a:t>2j</a:t>
            </a:r>
            <a:endParaRPr sz="892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64976" y="1075829"/>
            <a:ext cx="4811925" cy="3176072"/>
            <a:chOff x="1078283" y="542895"/>
            <a:chExt cx="2428240" cy="160274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283" y="1253136"/>
              <a:ext cx="213320" cy="1734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283" y="1654219"/>
              <a:ext cx="213320" cy="1734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8192" y="1971761"/>
              <a:ext cx="213291" cy="1734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3189" y="542895"/>
              <a:ext cx="213291" cy="17341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108911" y="3972996"/>
            <a:ext cx="621624" cy="181843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  <a:tabLst>
                <a:tab pos="595214" algn="l"/>
              </a:tabLst>
            </a:pPr>
            <a:r>
              <a:rPr sz="1000" dirty="0">
                <a:latin typeface="Arial"/>
                <a:cs typeface="Arial"/>
              </a:rPr>
              <a:t>2m</a:t>
            </a:r>
            <a:r>
              <a:rPr sz="1000" spc="694" dirty="0">
                <a:latin typeface="Arial"/>
                <a:cs typeface="Arial"/>
              </a:rPr>
              <a:t> </a:t>
            </a:r>
            <a:r>
              <a:rPr sz="89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92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75950" y="1141424"/>
            <a:ext cx="179944" cy="19723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100" spc="-50" dirty="0">
                <a:latin typeface="Arial"/>
                <a:cs typeface="Arial"/>
              </a:rPr>
              <a:t>31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4150" y="2466724"/>
            <a:ext cx="422668" cy="34371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179191" y="2532379"/>
            <a:ext cx="312382" cy="19723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100" spc="-50" dirty="0">
                <a:latin typeface="Arial"/>
                <a:cs typeface="Arial"/>
              </a:rPr>
              <a:t>3</a:t>
            </a:r>
            <a:r>
              <a:rPr lang="en-IN" sz="1100" spc="-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k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4150" y="3890789"/>
            <a:ext cx="422668" cy="343656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8175950" y="3962918"/>
            <a:ext cx="228120" cy="19723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100" spc="-50" dirty="0">
                <a:latin typeface="Arial"/>
                <a:cs typeface="Arial"/>
              </a:rPr>
              <a:t>3n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47780" y="1254349"/>
            <a:ext cx="4904042" cy="2882877"/>
            <a:chOff x="1271457" y="616884"/>
            <a:chExt cx="2459990" cy="1454785"/>
          </a:xfrm>
        </p:grpSpPr>
        <p:sp>
          <p:nvSpPr>
            <p:cNvPr id="41" name="object 41"/>
            <p:cNvSpPr/>
            <p:nvPr/>
          </p:nvSpPr>
          <p:spPr>
            <a:xfrm>
              <a:off x="1288420" y="671536"/>
              <a:ext cx="941069" cy="266700"/>
            </a:xfrm>
            <a:custGeom>
              <a:avLst/>
              <a:gdLst/>
              <a:ahLst/>
              <a:cxnLst/>
              <a:rect l="l" t="t" r="r" b="b"/>
              <a:pathLst>
                <a:path w="941069" h="266700">
                  <a:moveTo>
                    <a:pt x="0" y="266628"/>
                  </a:moveTo>
                  <a:lnTo>
                    <a:pt x="940854" y="0"/>
                  </a:lnTo>
                </a:path>
              </a:pathLst>
            </a:custGeom>
            <a:ln w="63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263" y="659297"/>
              <a:ext cx="43180" cy="26670"/>
            </a:xfrm>
            <a:custGeom>
              <a:avLst/>
              <a:gdLst/>
              <a:ahLst/>
              <a:cxnLst/>
              <a:rect l="l" t="t" r="r" b="b"/>
              <a:pathLst>
                <a:path w="43180" h="26670">
                  <a:moveTo>
                    <a:pt x="0" y="0"/>
                  </a:moveTo>
                  <a:lnTo>
                    <a:pt x="7448" y="26318"/>
                  </a:lnTo>
                  <a:lnTo>
                    <a:pt x="43172" y="19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3" name="object 43"/>
            <p:cNvSpPr/>
            <p:nvPr/>
          </p:nvSpPr>
          <p:spPr>
            <a:xfrm>
              <a:off x="1287952" y="946870"/>
              <a:ext cx="945515" cy="349250"/>
            </a:xfrm>
            <a:custGeom>
              <a:avLst/>
              <a:gdLst/>
              <a:ahLst/>
              <a:cxnLst/>
              <a:rect l="l" t="t" r="r" b="b"/>
              <a:pathLst>
                <a:path w="945514" h="349250">
                  <a:moveTo>
                    <a:pt x="0" y="0"/>
                  </a:moveTo>
                  <a:lnTo>
                    <a:pt x="945410" y="349176"/>
                  </a:lnTo>
                </a:path>
              </a:pathLst>
            </a:custGeom>
            <a:ln w="63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5418" y="1282054"/>
              <a:ext cx="43815" cy="27305"/>
            </a:xfrm>
            <a:custGeom>
              <a:avLst/>
              <a:gdLst/>
              <a:ahLst/>
              <a:cxnLst/>
              <a:rect l="l" t="t" r="r" b="b"/>
              <a:pathLst>
                <a:path w="43814" h="27305">
                  <a:moveTo>
                    <a:pt x="9464" y="0"/>
                  </a:moveTo>
                  <a:lnTo>
                    <a:pt x="0" y="25646"/>
                  </a:lnTo>
                  <a:lnTo>
                    <a:pt x="43201" y="27019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5" name="object 45"/>
            <p:cNvSpPr/>
            <p:nvPr/>
          </p:nvSpPr>
          <p:spPr>
            <a:xfrm>
              <a:off x="1287894" y="947308"/>
              <a:ext cx="957580" cy="1049020"/>
            </a:xfrm>
            <a:custGeom>
              <a:avLst/>
              <a:gdLst/>
              <a:ahLst/>
              <a:cxnLst/>
              <a:rect l="l" t="t" r="r" b="b"/>
              <a:pathLst>
                <a:path w="957580" h="1049020">
                  <a:moveTo>
                    <a:pt x="0" y="0"/>
                  </a:moveTo>
                  <a:lnTo>
                    <a:pt x="957299" y="1048931"/>
                  </a:lnTo>
                </a:path>
              </a:pathLst>
            </a:custGeom>
            <a:ln w="63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6" name="object 46"/>
            <p:cNvSpPr/>
            <p:nvPr/>
          </p:nvSpPr>
          <p:spPr>
            <a:xfrm>
              <a:off x="2232808" y="1984497"/>
              <a:ext cx="38100" cy="40005"/>
            </a:xfrm>
            <a:custGeom>
              <a:avLst/>
              <a:gdLst/>
              <a:ahLst/>
              <a:cxnLst/>
              <a:rect l="l" t="t" r="r" b="b"/>
              <a:pathLst>
                <a:path w="38100" h="40005">
                  <a:moveTo>
                    <a:pt x="20184" y="0"/>
                  </a:moveTo>
                  <a:lnTo>
                    <a:pt x="0" y="18431"/>
                  </a:lnTo>
                  <a:lnTo>
                    <a:pt x="37739" y="39521"/>
                  </a:lnTo>
                  <a:lnTo>
                    <a:pt x="201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47"/>
            <p:cNvSpPr/>
            <p:nvPr/>
          </p:nvSpPr>
          <p:spPr>
            <a:xfrm>
              <a:off x="1288420" y="699432"/>
              <a:ext cx="955040" cy="640080"/>
            </a:xfrm>
            <a:custGeom>
              <a:avLst/>
              <a:gdLst/>
              <a:ahLst/>
              <a:cxnLst/>
              <a:rect l="l" t="t" r="r" b="b"/>
              <a:pathLst>
                <a:path w="955039" h="640080">
                  <a:moveTo>
                    <a:pt x="0" y="639991"/>
                  </a:moveTo>
                  <a:lnTo>
                    <a:pt x="954699" y="0"/>
                  </a:lnTo>
                </a:path>
              </a:pathLst>
            </a:custGeom>
            <a:ln w="630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8" name="object 48"/>
            <p:cNvSpPr/>
            <p:nvPr/>
          </p:nvSpPr>
          <p:spPr>
            <a:xfrm>
              <a:off x="2232662" y="678488"/>
              <a:ext cx="41910" cy="34290"/>
            </a:xfrm>
            <a:custGeom>
              <a:avLst/>
              <a:gdLst/>
              <a:ahLst/>
              <a:cxnLst/>
              <a:rect l="l" t="t" r="r" b="b"/>
              <a:pathLst>
                <a:path w="41910" h="34290">
                  <a:moveTo>
                    <a:pt x="41682" y="0"/>
                  </a:moveTo>
                  <a:lnTo>
                    <a:pt x="0" y="11508"/>
                  </a:lnTo>
                  <a:lnTo>
                    <a:pt x="15218" y="34204"/>
                  </a:lnTo>
                  <a:lnTo>
                    <a:pt x="4168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9" name="object 49"/>
            <p:cNvSpPr/>
            <p:nvPr/>
          </p:nvSpPr>
          <p:spPr>
            <a:xfrm>
              <a:off x="1287134" y="1351983"/>
              <a:ext cx="937894" cy="1270"/>
            </a:xfrm>
            <a:custGeom>
              <a:avLst/>
              <a:gdLst/>
              <a:ahLst/>
              <a:cxnLst/>
              <a:rect l="l" t="t" r="r" b="b"/>
              <a:pathLst>
                <a:path w="937894" h="1269">
                  <a:moveTo>
                    <a:pt x="0" y="1051"/>
                  </a:moveTo>
                  <a:lnTo>
                    <a:pt x="937699" y="0"/>
                  </a:lnTo>
                </a:path>
              </a:pathLst>
            </a:custGeom>
            <a:ln w="630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1387" y="1338313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0" y="0"/>
                  </a:moveTo>
                  <a:lnTo>
                    <a:pt x="29" y="27340"/>
                  </a:lnTo>
                  <a:lnTo>
                    <a:pt x="41040" y="13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1" name="object 51"/>
            <p:cNvSpPr/>
            <p:nvPr/>
          </p:nvSpPr>
          <p:spPr>
            <a:xfrm>
              <a:off x="1285265" y="1360366"/>
              <a:ext cx="946785" cy="665480"/>
            </a:xfrm>
            <a:custGeom>
              <a:avLst/>
              <a:gdLst/>
              <a:ahLst/>
              <a:cxnLst/>
              <a:rect l="l" t="t" r="r" b="b"/>
              <a:pathLst>
                <a:path w="946785" h="665480">
                  <a:moveTo>
                    <a:pt x="0" y="0"/>
                  </a:moveTo>
                  <a:lnTo>
                    <a:pt x="946287" y="665082"/>
                  </a:lnTo>
                </a:path>
              </a:pathLst>
            </a:custGeom>
            <a:ln w="630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0890" y="2012304"/>
              <a:ext cx="41910" cy="34925"/>
            </a:xfrm>
            <a:custGeom>
              <a:avLst/>
              <a:gdLst/>
              <a:ahLst/>
              <a:cxnLst/>
              <a:rect l="l" t="t" r="r" b="b"/>
              <a:pathLst>
                <a:path w="41910" h="34925">
                  <a:moveTo>
                    <a:pt x="15714" y="0"/>
                  </a:moveTo>
                  <a:lnTo>
                    <a:pt x="0" y="22374"/>
                  </a:lnTo>
                  <a:lnTo>
                    <a:pt x="41419" y="34759"/>
                  </a:lnTo>
                  <a:lnTo>
                    <a:pt x="1571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3" name="object 53"/>
            <p:cNvSpPr/>
            <p:nvPr/>
          </p:nvSpPr>
          <p:spPr>
            <a:xfrm>
              <a:off x="1287514" y="732585"/>
              <a:ext cx="990600" cy="1019810"/>
            </a:xfrm>
            <a:custGeom>
              <a:avLst/>
              <a:gdLst/>
              <a:ahLst/>
              <a:cxnLst/>
              <a:rect l="l" t="t" r="r" b="b"/>
              <a:pathLst>
                <a:path w="990600" h="1019810">
                  <a:moveTo>
                    <a:pt x="0" y="1019575"/>
                  </a:moveTo>
                  <a:lnTo>
                    <a:pt x="990365" y="0"/>
                  </a:lnTo>
                </a:path>
              </a:pathLst>
            </a:custGeom>
            <a:ln w="630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4" name="object 54"/>
            <p:cNvSpPr/>
            <p:nvPr/>
          </p:nvSpPr>
          <p:spPr>
            <a:xfrm>
              <a:off x="2265699" y="705595"/>
              <a:ext cx="38735" cy="39370"/>
            </a:xfrm>
            <a:custGeom>
              <a:avLst/>
              <a:gdLst/>
              <a:ahLst/>
              <a:cxnLst/>
              <a:rect l="l" t="t" r="r" b="b"/>
              <a:pathLst>
                <a:path w="38735" h="39370">
                  <a:moveTo>
                    <a:pt x="38381" y="0"/>
                  </a:moveTo>
                  <a:lnTo>
                    <a:pt x="0" y="19892"/>
                  </a:lnTo>
                  <a:lnTo>
                    <a:pt x="19599" y="38966"/>
                  </a:lnTo>
                  <a:lnTo>
                    <a:pt x="3838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5" name="object 55"/>
            <p:cNvSpPr/>
            <p:nvPr/>
          </p:nvSpPr>
          <p:spPr>
            <a:xfrm>
              <a:off x="1282957" y="1392468"/>
              <a:ext cx="955675" cy="375285"/>
            </a:xfrm>
            <a:custGeom>
              <a:avLst/>
              <a:gdLst/>
              <a:ahLst/>
              <a:cxnLst/>
              <a:rect l="l" t="t" r="r" b="b"/>
              <a:pathLst>
                <a:path w="955675" h="375285">
                  <a:moveTo>
                    <a:pt x="0" y="375290"/>
                  </a:moveTo>
                  <a:lnTo>
                    <a:pt x="955254" y="0"/>
                  </a:lnTo>
                </a:path>
              </a:pathLst>
            </a:custGeom>
            <a:ln w="630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6" name="object 56"/>
            <p:cNvSpPr/>
            <p:nvPr/>
          </p:nvSpPr>
          <p:spPr>
            <a:xfrm>
              <a:off x="2230033" y="1378740"/>
              <a:ext cx="43180" cy="27940"/>
            </a:xfrm>
            <a:custGeom>
              <a:avLst/>
              <a:gdLst/>
              <a:ahLst/>
              <a:cxnLst/>
              <a:rect l="l" t="t" r="r" b="b"/>
              <a:pathLst>
                <a:path w="43180" h="27940">
                  <a:moveTo>
                    <a:pt x="43172" y="0"/>
                  </a:moveTo>
                  <a:lnTo>
                    <a:pt x="0" y="2249"/>
                  </a:lnTo>
                  <a:lnTo>
                    <a:pt x="10019" y="27720"/>
                  </a:lnTo>
                  <a:lnTo>
                    <a:pt x="4317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7" name="object 57"/>
            <p:cNvSpPr/>
            <p:nvPr/>
          </p:nvSpPr>
          <p:spPr>
            <a:xfrm>
              <a:off x="1274632" y="1782655"/>
              <a:ext cx="930275" cy="276860"/>
            </a:xfrm>
            <a:custGeom>
              <a:avLst/>
              <a:gdLst/>
              <a:ahLst/>
              <a:cxnLst/>
              <a:rect l="l" t="t" r="r" b="b"/>
              <a:pathLst>
                <a:path w="930275" h="276860">
                  <a:moveTo>
                    <a:pt x="0" y="0"/>
                  </a:moveTo>
                  <a:lnTo>
                    <a:pt x="929958" y="276793"/>
                  </a:lnTo>
                </a:path>
              </a:pathLst>
            </a:custGeom>
            <a:ln w="6309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8" name="object 58"/>
            <p:cNvSpPr/>
            <p:nvPr/>
          </p:nvSpPr>
          <p:spPr>
            <a:xfrm>
              <a:off x="2197435" y="2045370"/>
              <a:ext cx="43815" cy="26670"/>
            </a:xfrm>
            <a:custGeom>
              <a:avLst/>
              <a:gdLst/>
              <a:ahLst/>
              <a:cxnLst/>
              <a:rect l="l" t="t" r="r" b="b"/>
              <a:pathLst>
                <a:path w="43814" h="26669">
                  <a:moveTo>
                    <a:pt x="7799" y="0"/>
                  </a:moveTo>
                  <a:lnTo>
                    <a:pt x="0" y="26201"/>
                  </a:lnTo>
                  <a:lnTo>
                    <a:pt x="43201" y="24799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9887" y="698088"/>
              <a:ext cx="823594" cy="608965"/>
            </a:xfrm>
            <a:custGeom>
              <a:avLst/>
              <a:gdLst/>
              <a:ahLst/>
              <a:cxnLst/>
              <a:rect l="l" t="t" r="r" b="b"/>
              <a:pathLst>
                <a:path w="823595" h="608965">
                  <a:moveTo>
                    <a:pt x="0" y="608707"/>
                  </a:moveTo>
                  <a:lnTo>
                    <a:pt x="823429" y="0"/>
                  </a:lnTo>
                </a:path>
              </a:pathLst>
            </a:custGeom>
            <a:ln w="6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0" name="object 60"/>
            <p:cNvSpPr/>
            <p:nvPr/>
          </p:nvSpPr>
          <p:spPr>
            <a:xfrm>
              <a:off x="3272450" y="675742"/>
              <a:ext cx="41275" cy="35560"/>
            </a:xfrm>
            <a:custGeom>
              <a:avLst/>
              <a:gdLst/>
              <a:ahLst/>
              <a:cxnLst/>
              <a:rect l="l" t="t" r="r" b="b"/>
              <a:pathLst>
                <a:path w="41275" h="35559">
                  <a:moveTo>
                    <a:pt x="41098" y="0"/>
                  </a:moveTo>
                  <a:lnTo>
                    <a:pt x="0" y="13407"/>
                  </a:lnTo>
                  <a:lnTo>
                    <a:pt x="16240" y="35373"/>
                  </a:lnTo>
                  <a:lnTo>
                    <a:pt x="410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1" name="object 61"/>
            <p:cNvSpPr/>
            <p:nvPr/>
          </p:nvSpPr>
          <p:spPr>
            <a:xfrm>
              <a:off x="2467978" y="1346521"/>
              <a:ext cx="792480" cy="635"/>
            </a:xfrm>
            <a:custGeom>
              <a:avLst/>
              <a:gdLst/>
              <a:ahLst/>
              <a:cxnLst/>
              <a:rect l="l" t="t" r="r" b="b"/>
              <a:pathLst>
                <a:path w="792479" h="634">
                  <a:moveTo>
                    <a:pt x="0" y="292"/>
                  </a:moveTo>
                  <a:lnTo>
                    <a:pt x="792438" y="0"/>
                  </a:lnTo>
                </a:path>
              </a:pathLst>
            </a:custGeom>
            <a:ln w="6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2" name="object 62"/>
            <p:cNvSpPr/>
            <p:nvPr/>
          </p:nvSpPr>
          <p:spPr>
            <a:xfrm>
              <a:off x="3256998" y="1332851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0" y="0"/>
                  </a:moveTo>
                  <a:lnTo>
                    <a:pt x="29" y="27340"/>
                  </a:lnTo>
                  <a:lnTo>
                    <a:pt x="41010" y="13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3" name="object 63"/>
            <p:cNvSpPr/>
            <p:nvPr/>
          </p:nvSpPr>
          <p:spPr>
            <a:xfrm>
              <a:off x="2457141" y="1377659"/>
              <a:ext cx="816610" cy="619125"/>
            </a:xfrm>
            <a:custGeom>
              <a:avLst/>
              <a:gdLst/>
              <a:ahLst/>
              <a:cxnLst/>
              <a:rect l="l" t="t" r="r" b="b"/>
              <a:pathLst>
                <a:path w="816610" h="619125">
                  <a:moveTo>
                    <a:pt x="0" y="0"/>
                  </a:moveTo>
                  <a:lnTo>
                    <a:pt x="816507" y="618989"/>
                  </a:lnTo>
                </a:path>
              </a:pathLst>
            </a:custGeom>
            <a:ln w="6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4" name="object 64"/>
            <p:cNvSpPr/>
            <p:nvPr/>
          </p:nvSpPr>
          <p:spPr>
            <a:xfrm>
              <a:off x="3262665" y="1983708"/>
              <a:ext cx="41275" cy="36195"/>
            </a:xfrm>
            <a:custGeom>
              <a:avLst/>
              <a:gdLst/>
              <a:ahLst/>
              <a:cxnLst/>
              <a:rect l="l" t="t" r="r" b="b"/>
              <a:pathLst>
                <a:path w="41275" h="36194">
                  <a:moveTo>
                    <a:pt x="16503" y="0"/>
                  </a:moveTo>
                  <a:lnTo>
                    <a:pt x="0" y="21761"/>
                  </a:lnTo>
                  <a:lnTo>
                    <a:pt x="40923" y="35665"/>
                  </a:lnTo>
                  <a:lnTo>
                    <a:pt x="16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5" name="object 65"/>
            <p:cNvSpPr/>
            <p:nvPr/>
          </p:nvSpPr>
          <p:spPr>
            <a:xfrm>
              <a:off x="3503326" y="630555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127" y="0"/>
                  </a:lnTo>
                </a:path>
              </a:pathLst>
            </a:custGeom>
            <a:ln w="6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6" name="object 66"/>
            <p:cNvSpPr/>
            <p:nvPr/>
          </p:nvSpPr>
          <p:spPr>
            <a:xfrm>
              <a:off x="3690037" y="616884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0" y="0"/>
                  </a:moveTo>
                  <a:lnTo>
                    <a:pt x="0" y="27340"/>
                  </a:lnTo>
                  <a:lnTo>
                    <a:pt x="41010" y="13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7" name="object 67"/>
            <p:cNvSpPr/>
            <p:nvPr/>
          </p:nvSpPr>
          <p:spPr>
            <a:xfrm>
              <a:off x="3503005" y="1324876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449" y="0"/>
                  </a:lnTo>
                </a:path>
              </a:pathLst>
            </a:custGeom>
            <a:ln w="6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8" name="object 68"/>
            <p:cNvSpPr/>
            <p:nvPr/>
          </p:nvSpPr>
          <p:spPr>
            <a:xfrm>
              <a:off x="3690037" y="1311206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40">
                  <a:moveTo>
                    <a:pt x="0" y="0"/>
                  </a:moveTo>
                  <a:lnTo>
                    <a:pt x="0" y="27340"/>
                  </a:lnTo>
                  <a:lnTo>
                    <a:pt x="41010" y="13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9" name="object 69"/>
            <p:cNvSpPr/>
            <p:nvPr/>
          </p:nvSpPr>
          <p:spPr>
            <a:xfrm>
              <a:off x="3503239" y="2053899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215" y="0"/>
                  </a:lnTo>
                </a:path>
              </a:pathLst>
            </a:custGeom>
            <a:ln w="6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0" name="object 70"/>
            <p:cNvSpPr/>
            <p:nvPr/>
          </p:nvSpPr>
          <p:spPr>
            <a:xfrm>
              <a:off x="3690037" y="2040229"/>
              <a:ext cx="41275" cy="27940"/>
            </a:xfrm>
            <a:custGeom>
              <a:avLst/>
              <a:gdLst/>
              <a:ahLst/>
              <a:cxnLst/>
              <a:rect l="l" t="t" r="r" b="b"/>
              <a:pathLst>
                <a:path w="41275" h="27939">
                  <a:moveTo>
                    <a:pt x="0" y="0"/>
                  </a:moveTo>
                  <a:lnTo>
                    <a:pt x="0" y="27340"/>
                  </a:lnTo>
                  <a:lnTo>
                    <a:pt x="41010" y="13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1" name="object 71"/>
            <p:cNvSpPr/>
            <p:nvPr/>
          </p:nvSpPr>
          <p:spPr>
            <a:xfrm>
              <a:off x="2468328" y="639230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89">
                  <a:moveTo>
                    <a:pt x="0" y="0"/>
                  </a:moveTo>
                  <a:lnTo>
                    <a:pt x="1863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875580" y="2065600"/>
            <a:ext cx="137282" cy="405188"/>
          </a:xfrm>
          <a:prstGeom prst="rect">
            <a:avLst/>
          </a:prstGeom>
        </p:spPr>
        <p:txBody>
          <a:bodyPr vert="vert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892" dirty="0">
                <a:latin typeface="Arial"/>
                <a:cs typeface="Arial"/>
              </a:rPr>
              <a:t>. .</a:t>
            </a:r>
            <a:r>
              <a:rPr sz="892" spc="10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. .</a:t>
            </a:r>
            <a:r>
              <a:rPr sz="892" spc="10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. </a:t>
            </a:r>
            <a:r>
              <a:rPr sz="892" spc="-99" dirty="0">
                <a:latin typeface="Arial"/>
                <a:cs typeface="Arial"/>
              </a:rPr>
              <a:t>.</a:t>
            </a:r>
            <a:endParaRPr sz="892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59142" y="2840553"/>
            <a:ext cx="137282" cy="405188"/>
          </a:xfrm>
          <a:prstGeom prst="rect">
            <a:avLst/>
          </a:prstGeom>
        </p:spPr>
        <p:txBody>
          <a:bodyPr vert="vert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892" dirty="0">
                <a:latin typeface="Arial"/>
                <a:cs typeface="Arial"/>
              </a:rPr>
              <a:t>. .</a:t>
            </a:r>
            <a:r>
              <a:rPr sz="892" spc="10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. .</a:t>
            </a:r>
            <a:r>
              <a:rPr sz="892" spc="10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. </a:t>
            </a:r>
            <a:r>
              <a:rPr sz="892" spc="-99" dirty="0">
                <a:latin typeface="Arial"/>
                <a:cs typeface="Arial"/>
              </a:rPr>
              <a:t>.</a:t>
            </a:r>
            <a:endParaRPr sz="892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72709" y="1780811"/>
            <a:ext cx="137282" cy="405188"/>
          </a:xfrm>
          <a:prstGeom prst="rect">
            <a:avLst/>
          </a:prstGeom>
        </p:spPr>
        <p:txBody>
          <a:bodyPr vert="vert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892" dirty="0">
                <a:latin typeface="Arial"/>
                <a:cs typeface="Arial"/>
              </a:rPr>
              <a:t>. .</a:t>
            </a:r>
            <a:r>
              <a:rPr sz="892" spc="10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. .</a:t>
            </a:r>
            <a:r>
              <a:rPr sz="892" spc="10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. </a:t>
            </a:r>
            <a:r>
              <a:rPr sz="892" spc="-99" dirty="0">
                <a:latin typeface="Arial"/>
                <a:cs typeface="Arial"/>
              </a:rPr>
              <a:t>.</a:t>
            </a:r>
            <a:endParaRPr sz="892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172709" y="3042568"/>
            <a:ext cx="137282" cy="405188"/>
          </a:xfrm>
          <a:prstGeom prst="rect">
            <a:avLst/>
          </a:prstGeom>
        </p:spPr>
        <p:txBody>
          <a:bodyPr vert="vert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892" dirty="0">
                <a:latin typeface="Arial"/>
                <a:cs typeface="Arial"/>
              </a:rPr>
              <a:t>. .</a:t>
            </a:r>
            <a:r>
              <a:rPr sz="892" spc="10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. .</a:t>
            </a:r>
            <a:r>
              <a:rPr sz="892" spc="10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. </a:t>
            </a:r>
            <a:r>
              <a:rPr sz="892" spc="-99" dirty="0">
                <a:latin typeface="Arial"/>
                <a:cs typeface="Arial"/>
              </a:rPr>
              <a:t>.</a:t>
            </a:r>
            <a:endParaRPr sz="892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156650" y="3191561"/>
            <a:ext cx="274562" cy="405188"/>
          </a:xfrm>
          <a:prstGeom prst="rect">
            <a:avLst/>
          </a:prstGeom>
        </p:spPr>
        <p:txBody>
          <a:bodyPr vert="vert" wrap="square" lIns="0" tIns="16359" rIns="0" bIns="0" rtlCol="0">
            <a:spAutoFit/>
          </a:bodyPr>
          <a:lstStyle/>
          <a:p>
            <a:pPr algn="ctr">
              <a:spcBef>
                <a:spcPts val="129"/>
              </a:spcBef>
            </a:pPr>
            <a:r>
              <a:rPr sz="892" dirty="0">
                <a:latin typeface="Arial"/>
                <a:cs typeface="Arial"/>
              </a:rPr>
              <a:t>. .</a:t>
            </a:r>
            <a:r>
              <a:rPr sz="892" spc="10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. .</a:t>
            </a:r>
            <a:r>
              <a:rPr sz="892" spc="10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. </a:t>
            </a:r>
            <a:r>
              <a:rPr sz="892" spc="-99" dirty="0">
                <a:latin typeface="Arial"/>
                <a:cs typeface="Arial"/>
              </a:rPr>
              <a:t>.</a:t>
            </a:r>
            <a:endParaRPr sz="892">
              <a:latin typeface="Arial"/>
              <a:cs typeface="Arial"/>
            </a:endParaRPr>
          </a:p>
          <a:p>
            <a:pPr algn="ctr">
              <a:spcBef>
                <a:spcPts val="20"/>
              </a:spcBef>
            </a:pPr>
            <a:r>
              <a:rPr sz="892" dirty="0">
                <a:latin typeface="Arial"/>
                <a:cs typeface="Arial"/>
              </a:rPr>
              <a:t>.</a:t>
            </a:r>
            <a:endParaRPr sz="892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334626" y="1048115"/>
            <a:ext cx="83051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900" dirty="0">
                <a:latin typeface="Arial"/>
                <a:cs typeface="Arial"/>
              </a:rPr>
              <a:t>I</a:t>
            </a:r>
            <a:endParaRPr sz="892" dirty="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335284" y="1258511"/>
            <a:ext cx="32717" cy="236570"/>
            <a:chOff x="911911" y="635082"/>
            <a:chExt cx="16510" cy="119380"/>
          </a:xfrm>
        </p:grpSpPr>
        <p:sp>
          <p:nvSpPr>
            <p:cNvPr id="80" name="object 80"/>
            <p:cNvSpPr/>
            <p:nvPr/>
          </p:nvSpPr>
          <p:spPr>
            <a:xfrm>
              <a:off x="919973" y="635082"/>
              <a:ext cx="0" cy="97155"/>
            </a:xfrm>
            <a:custGeom>
              <a:avLst/>
              <a:gdLst/>
              <a:ahLst/>
              <a:cxnLst/>
              <a:rect l="l" t="t" r="r" b="b"/>
              <a:pathLst>
                <a:path h="97154">
                  <a:moveTo>
                    <a:pt x="0" y="0"/>
                  </a:moveTo>
                  <a:lnTo>
                    <a:pt x="0" y="966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1" name="object 81"/>
            <p:cNvSpPr/>
            <p:nvPr/>
          </p:nvSpPr>
          <p:spPr>
            <a:xfrm>
              <a:off x="911911" y="729693"/>
              <a:ext cx="16510" cy="24765"/>
            </a:xfrm>
            <a:custGeom>
              <a:avLst/>
              <a:gdLst/>
              <a:ahLst/>
              <a:cxnLst/>
              <a:rect l="l" t="t" r="r" b="b"/>
              <a:pathLst>
                <a:path w="16509" h="24765">
                  <a:moveTo>
                    <a:pt x="16123" y="0"/>
                  </a:moveTo>
                  <a:lnTo>
                    <a:pt x="0" y="0"/>
                  </a:lnTo>
                  <a:lnTo>
                    <a:pt x="8061" y="24185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669132" y="1010028"/>
            <a:ext cx="237826" cy="192102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600" spc="-73" baseline="-24691" dirty="0">
                <a:latin typeface="Arial"/>
                <a:cs typeface="Arial"/>
              </a:rPr>
              <a:t>I</a:t>
            </a:r>
            <a:r>
              <a:rPr sz="800" spc="-50" dirty="0">
                <a:latin typeface="Arial"/>
                <a:cs typeface="Arial"/>
              </a:rPr>
              <a:t>H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493401" y="993471"/>
            <a:ext cx="295712" cy="192102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600" spc="-73" baseline="-24691" dirty="0">
                <a:latin typeface="Arial"/>
                <a:cs typeface="Arial"/>
              </a:rPr>
              <a:t>O</a:t>
            </a:r>
            <a:r>
              <a:rPr sz="800" spc="-50" dirty="0">
                <a:latin typeface="Arial"/>
                <a:cs typeface="Arial"/>
              </a:rPr>
              <a:t>H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26305" y="1010028"/>
            <a:ext cx="262995" cy="171583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400" spc="-73" baseline="-24691" dirty="0">
                <a:latin typeface="Arial"/>
                <a:cs typeface="Arial"/>
              </a:rPr>
              <a:t>O</a:t>
            </a:r>
            <a:r>
              <a:rPr sz="700" spc="-50" dirty="0">
                <a:latin typeface="Arial"/>
                <a:cs typeface="Arial"/>
              </a:rPr>
              <a:t>I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953545" y="1065306"/>
            <a:ext cx="192527" cy="21262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892" spc="-50" dirty="0">
                <a:latin typeface="Arial"/>
                <a:cs typeface="Arial"/>
              </a:rPr>
              <a:t>[</a:t>
            </a:r>
            <a:r>
              <a:rPr sz="1200" spc="-50" dirty="0">
                <a:latin typeface="Arial"/>
                <a:cs typeface="Arial"/>
              </a:rPr>
              <a:t>V</a:t>
            </a:r>
            <a:r>
              <a:rPr sz="1100" spc="-5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33713" y="1513071"/>
            <a:ext cx="362694" cy="21262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pc="-73" baseline="6172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050" spc="-50" dirty="0">
                <a:solidFill>
                  <a:srgbClr val="C00000"/>
                </a:solidFill>
                <a:latin typeface="Arial"/>
                <a:cs typeface="Arial"/>
              </a:rPr>
              <a:t>11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 rot="840000">
            <a:off x="4933546" y="2075522"/>
            <a:ext cx="14413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1"/>
              </a:lnSpc>
            </a:pPr>
            <a:r>
              <a:rPr sz="892" spc="1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endParaRPr sz="892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 rot="840000">
            <a:off x="5005171" y="2143966"/>
            <a:ext cx="96687" cy="83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900" spc="-50" dirty="0">
                <a:solidFill>
                  <a:srgbClr val="C00000"/>
                </a:solidFill>
                <a:latin typeface="Arial"/>
                <a:cs typeface="Arial"/>
              </a:rPr>
              <a:t>1i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 rot="18900000">
            <a:off x="4881576" y="1871413"/>
            <a:ext cx="289273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1"/>
              </a:lnSpc>
            </a:pPr>
            <a:r>
              <a:rPr sz="1050" spc="10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endParaRPr sz="892" dirty="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 rot="18900000">
            <a:off x="4960762" y="1879341"/>
            <a:ext cx="95906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5"/>
              </a:lnSpc>
            </a:pPr>
            <a:r>
              <a:rPr sz="800" spc="-50" dirty="0">
                <a:solidFill>
                  <a:srgbClr val="FF0000"/>
                </a:solidFill>
                <a:latin typeface="Arial"/>
                <a:cs typeface="Arial"/>
              </a:rPr>
              <a:t>i1</a:t>
            </a:r>
            <a:endParaRPr sz="8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43591" y="2524448"/>
            <a:ext cx="359902" cy="31643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 marR="60402" indent="91862">
              <a:lnSpc>
                <a:spcPts val="1050"/>
              </a:lnSpc>
              <a:spcBef>
                <a:spcPts val="268"/>
              </a:spcBef>
            </a:pPr>
            <a:r>
              <a:rPr sz="1600" spc="-73" baseline="6172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800" spc="-50" dirty="0">
                <a:solidFill>
                  <a:srgbClr val="00AF50"/>
                </a:solidFill>
                <a:latin typeface="Arial"/>
                <a:cs typeface="Arial"/>
              </a:rPr>
              <a:t>ij</a:t>
            </a:r>
            <a:r>
              <a:rPr sz="800" spc="396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pc="-73" baseline="6172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900" spc="-50" dirty="0">
                <a:solidFill>
                  <a:srgbClr val="C00000"/>
                </a:solidFill>
                <a:latin typeface="Arial"/>
                <a:cs typeface="Arial"/>
              </a:rPr>
              <a:t>1m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879132" y="2934614"/>
            <a:ext cx="323396" cy="52809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2000" spc="-73" baseline="6172" dirty="0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00AFEF"/>
                </a:solidFill>
                <a:latin typeface="Arial"/>
                <a:cs typeface="Arial"/>
              </a:rPr>
              <a:t>lj</a:t>
            </a:r>
            <a:endParaRPr sz="595" dirty="0">
              <a:latin typeface="Arial"/>
              <a:cs typeface="Arial"/>
            </a:endParaRPr>
          </a:p>
          <a:p>
            <a:pPr marL="109477">
              <a:spcBef>
                <a:spcPts val="704"/>
              </a:spcBef>
            </a:pPr>
            <a:r>
              <a:rPr sz="2000" spc="-73" baseline="6172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00AF50"/>
                </a:solidFill>
                <a:latin typeface="Arial"/>
                <a:cs typeface="Arial"/>
              </a:rPr>
              <a:t>lm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91171" y="2278324"/>
            <a:ext cx="268028" cy="21262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pc="-73" baseline="6172" dirty="0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sz="900" spc="-50" dirty="0">
                <a:solidFill>
                  <a:srgbClr val="00AFEF"/>
                </a:solidFill>
                <a:latin typeface="Arial"/>
                <a:cs typeface="Arial"/>
              </a:rPr>
              <a:t>l1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962147" y="1730394"/>
            <a:ext cx="466521" cy="21262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lang="en-IN" spc="-73" baseline="6172" dirty="0">
                <a:latin typeface="Arial"/>
                <a:cs typeface="Arial"/>
              </a:rPr>
              <a:t>W </a:t>
            </a:r>
            <a:r>
              <a:rPr sz="900" spc="-50" dirty="0">
                <a:latin typeface="Arial"/>
                <a:cs typeface="Arial"/>
              </a:rPr>
              <a:t>j</a:t>
            </a:r>
            <a:r>
              <a:rPr lang="en-IN" sz="900" spc="-5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1</a:t>
            </a:r>
            <a:r>
              <a:rPr lang="en-IN" sz="900" spc="-50" dirty="0">
                <a:latin typeface="Arial"/>
                <a:cs typeface="Arial"/>
              </a:rPr>
              <a:t> 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120111" y="2455623"/>
            <a:ext cx="528137" cy="21262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lang="en-IN" spc="-73" baseline="6172" dirty="0">
                <a:solidFill>
                  <a:srgbClr val="FF0000"/>
                </a:solidFill>
                <a:latin typeface="Arial"/>
                <a:cs typeface="Arial"/>
              </a:rPr>
              <a:t>W </a:t>
            </a:r>
            <a:r>
              <a:rPr sz="900" spc="-50" dirty="0">
                <a:latin typeface="Arial"/>
                <a:cs typeface="Arial"/>
              </a:rPr>
              <a:t>j</a:t>
            </a:r>
            <a:r>
              <a:rPr lang="en-IN" sz="900" spc="-5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k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282071" y="3267042"/>
            <a:ext cx="456258" cy="21262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lang="en-IN" spc="-73" baseline="6172" dirty="0">
                <a:latin typeface="Arial"/>
                <a:cs typeface="Arial"/>
              </a:rPr>
              <a:t>W </a:t>
            </a:r>
            <a:r>
              <a:rPr sz="900" spc="-50" dirty="0">
                <a:latin typeface="Arial"/>
                <a:cs typeface="Arial"/>
              </a:rPr>
              <a:t>j</a:t>
            </a:r>
            <a:r>
              <a:rPr lang="en-IN" sz="900" spc="-5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n</a:t>
            </a:r>
            <a:r>
              <a:rPr lang="en-IN" sz="900" spc="-50" dirty="0">
                <a:latin typeface="Arial"/>
                <a:cs typeface="Arial"/>
              </a:rPr>
              <a:t> 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007512" y="949655"/>
            <a:ext cx="140935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900" spc="10" dirty="0">
                <a:latin typeface="Arial"/>
                <a:cs typeface="Arial"/>
              </a:rPr>
              <a:t>O</a:t>
            </a:r>
            <a:endParaRPr sz="892" dirty="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9045296" y="1148589"/>
            <a:ext cx="32717" cy="444195"/>
            <a:chOff x="3793352" y="579612"/>
            <a:chExt cx="16510" cy="224154"/>
          </a:xfrm>
        </p:grpSpPr>
        <p:sp>
          <p:nvSpPr>
            <p:cNvPr id="99" name="object 99"/>
            <p:cNvSpPr/>
            <p:nvPr/>
          </p:nvSpPr>
          <p:spPr>
            <a:xfrm>
              <a:off x="3801414" y="579612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29">
                  <a:moveTo>
                    <a:pt x="0" y="0"/>
                  </a:moveTo>
                  <a:lnTo>
                    <a:pt x="0" y="2017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793352" y="779379"/>
              <a:ext cx="16510" cy="24765"/>
            </a:xfrm>
            <a:custGeom>
              <a:avLst/>
              <a:gdLst/>
              <a:ahLst/>
              <a:cxnLst/>
              <a:rect l="l" t="t" r="r" b="b"/>
              <a:pathLst>
                <a:path w="16510" h="24765">
                  <a:moveTo>
                    <a:pt x="16123" y="0"/>
                  </a:moveTo>
                  <a:lnTo>
                    <a:pt x="0" y="0"/>
                  </a:lnTo>
                  <a:lnTo>
                    <a:pt x="8061" y="24185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882343" y="5073835"/>
            <a:ext cx="591424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89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892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92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</a:t>
            </a:r>
            <a:r>
              <a:rPr sz="892" spc="-20" dirty="0">
                <a:latin typeface="Arial"/>
                <a:cs typeface="Arial"/>
              </a:rPr>
              <a:t>r</a:t>
            </a:r>
            <a:endParaRPr sz="892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968078" y="5041014"/>
            <a:ext cx="739909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89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Hidden</a:t>
            </a:r>
            <a:r>
              <a:rPr sz="892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92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</a:t>
            </a:r>
            <a:r>
              <a:rPr sz="892" spc="-20" dirty="0">
                <a:latin typeface="Arial"/>
                <a:cs typeface="Arial"/>
              </a:rPr>
              <a:t>r</a:t>
            </a:r>
            <a:endParaRPr sz="892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082061" y="5041014"/>
            <a:ext cx="719775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89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892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92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</a:t>
            </a:r>
            <a:r>
              <a:rPr sz="892" spc="-20" dirty="0">
                <a:latin typeface="Arial"/>
                <a:cs typeface="Arial"/>
              </a:rPr>
              <a:t>r</a:t>
            </a:r>
            <a:endParaRPr sz="892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958775" y="5417954"/>
            <a:ext cx="430355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338" spc="-30" baseline="6172" dirty="0">
                <a:latin typeface="Arial"/>
                <a:cs typeface="Arial"/>
              </a:rPr>
              <a:t>|N</a:t>
            </a:r>
            <a:r>
              <a:rPr sz="595" spc="-20" dirty="0">
                <a:latin typeface="Arial"/>
                <a:cs typeface="Arial"/>
              </a:rPr>
              <a:t>1</a:t>
            </a:r>
            <a:r>
              <a:rPr sz="1338" spc="-30" baseline="6172" dirty="0">
                <a:latin typeface="Arial"/>
                <a:cs typeface="Arial"/>
              </a:rPr>
              <a:t>|=l</a:t>
            </a:r>
            <a:endParaRPr sz="1338" baseline="6172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031833" y="5385135"/>
            <a:ext cx="500821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338" spc="-30" baseline="6172" dirty="0">
                <a:latin typeface="Arial"/>
                <a:cs typeface="Arial"/>
              </a:rPr>
              <a:t>|N</a:t>
            </a:r>
            <a:r>
              <a:rPr sz="595" spc="-20" dirty="0">
                <a:latin typeface="Arial"/>
                <a:cs typeface="Arial"/>
              </a:rPr>
              <a:t>2</a:t>
            </a:r>
            <a:r>
              <a:rPr sz="1338" spc="-30" baseline="6172" dirty="0">
                <a:latin typeface="Arial"/>
                <a:cs typeface="Arial"/>
              </a:rPr>
              <a:t>|=m</a:t>
            </a:r>
            <a:endParaRPr sz="1338" baseline="6172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205496" y="5352372"/>
            <a:ext cx="469362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338" spc="-30" baseline="6172" dirty="0">
                <a:latin typeface="Arial"/>
                <a:cs typeface="Arial"/>
              </a:rPr>
              <a:t>|N</a:t>
            </a:r>
            <a:r>
              <a:rPr sz="595" spc="-20" dirty="0">
                <a:latin typeface="Arial"/>
                <a:cs typeface="Arial"/>
              </a:rPr>
              <a:t>3</a:t>
            </a:r>
            <a:r>
              <a:rPr sz="1338" spc="-30" baseline="6172" dirty="0">
                <a:latin typeface="Arial"/>
                <a:cs typeface="Arial"/>
              </a:rPr>
              <a:t>|=n</a:t>
            </a:r>
            <a:endParaRPr sz="1338" baseline="6172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671229" y="4540132"/>
            <a:ext cx="812891" cy="246636"/>
          </a:xfrm>
          <a:custGeom>
            <a:avLst/>
            <a:gdLst/>
            <a:ahLst/>
            <a:cxnLst/>
            <a:rect l="l" t="t" r="r" b="b"/>
            <a:pathLst>
              <a:path w="410209" h="124460">
                <a:moveTo>
                  <a:pt x="0" y="124200"/>
                </a:moveTo>
                <a:lnTo>
                  <a:pt x="409845" y="124200"/>
                </a:lnTo>
                <a:lnTo>
                  <a:pt x="409845" y="0"/>
                </a:lnTo>
                <a:lnTo>
                  <a:pt x="0" y="0"/>
                </a:lnTo>
                <a:lnTo>
                  <a:pt x="0" y="124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8" name="object 108"/>
          <p:cNvSpPr txBox="1"/>
          <p:nvPr/>
        </p:nvSpPr>
        <p:spPr>
          <a:xfrm>
            <a:off x="3939093" y="4572964"/>
            <a:ext cx="276837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338" spc="-73" baseline="6172" dirty="0">
                <a:latin typeface="Arial"/>
                <a:cs typeface="Arial"/>
              </a:rPr>
              <a:t>N</a:t>
            </a:r>
            <a:r>
              <a:rPr sz="595" spc="-50" dirty="0">
                <a:latin typeface="Arial"/>
                <a:cs typeface="Arial"/>
              </a:rPr>
              <a:t>1</a:t>
            </a:r>
            <a:endParaRPr sz="595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808364" y="4540132"/>
            <a:ext cx="812891" cy="246636"/>
          </a:xfrm>
          <a:custGeom>
            <a:avLst/>
            <a:gdLst/>
            <a:ahLst/>
            <a:cxnLst/>
            <a:rect l="l" t="t" r="r" b="b"/>
            <a:pathLst>
              <a:path w="410210" h="124460">
                <a:moveTo>
                  <a:pt x="0" y="124200"/>
                </a:moveTo>
                <a:lnTo>
                  <a:pt x="409845" y="124200"/>
                </a:lnTo>
                <a:lnTo>
                  <a:pt x="409845" y="0"/>
                </a:lnTo>
                <a:lnTo>
                  <a:pt x="0" y="0"/>
                </a:lnTo>
                <a:lnTo>
                  <a:pt x="0" y="124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0" name="object 110"/>
          <p:cNvSpPr txBox="1"/>
          <p:nvPr/>
        </p:nvSpPr>
        <p:spPr>
          <a:xfrm>
            <a:off x="6076231" y="4572964"/>
            <a:ext cx="276837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338" spc="-73" baseline="6172" dirty="0">
                <a:latin typeface="Arial"/>
                <a:cs typeface="Arial"/>
              </a:rPr>
              <a:t>N</a:t>
            </a:r>
            <a:r>
              <a:rPr sz="595" spc="-50" dirty="0">
                <a:latin typeface="Arial"/>
                <a:cs typeface="Arial"/>
              </a:rPr>
              <a:t>2</a:t>
            </a:r>
            <a:endParaRPr sz="595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859370" y="4540132"/>
            <a:ext cx="812891" cy="246636"/>
          </a:xfrm>
          <a:custGeom>
            <a:avLst/>
            <a:gdLst/>
            <a:ahLst/>
            <a:cxnLst/>
            <a:rect l="l" t="t" r="r" b="b"/>
            <a:pathLst>
              <a:path w="410210" h="124460">
                <a:moveTo>
                  <a:pt x="0" y="124200"/>
                </a:moveTo>
                <a:lnTo>
                  <a:pt x="409845" y="124200"/>
                </a:lnTo>
                <a:lnTo>
                  <a:pt x="409845" y="0"/>
                </a:lnTo>
                <a:lnTo>
                  <a:pt x="0" y="0"/>
                </a:lnTo>
                <a:lnTo>
                  <a:pt x="0" y="124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2" name="object 112"/>
          <p:cNvSpPr txBox="1"/>
          <p:nvPr/>
        </p:nvSpPr>
        <p:spPr>
          <a:xfrm>
            <a:off x="8127234" y="4572964"/>
            <a:ext cx="276837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338" spc="-73" baseline="6172" dirty="0">
                <a:latin typeface="Arial"/>
                <a:cs typeface="Arial"/>
              </a:rPr>
              <a:t>N</a:t>
            </a:r>
            <a:r>
              <a:rPr sz="595" spc="-50" dirty="0">
                <a:latin typeface="Arial"/>
                <a:cs typeface="Arial"/>
              </a:rPr>
              <a:t>3</a:t>
            </a:r>
            <a:endParaRPr sz="595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4482140" y="4647216"/>
            <a:ext cx="3377406" cy="32717"/>
            <a:chOff x="1490648" y="2345123"/>
            <a:chExt cx="1704339" cy="16510"/>
          </a:xfrm>
        </p:grpSpPr>
        <p:sp>
          <p:nvSpPr>
            <p:cNvPr id="114" name="object 114"/>
            <p:cNvSpPr/>
            <p:nvPr/>
          </p:nvSpPr>
          <p:spPr>
            <a:xfrm>
              <a:off x="1491283" y="2353185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5">
                  <a:moveTo>
                    <a:pt x="0" y="0"/>
                  </a:moveTo>
                  <a:lnTo>
                    <a:pt x="6545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143776" y="234512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0" y="16123"/>
                  </a:lnTo>
                  <a:lnTo>
                    <a:pt x="16123" y="8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569775" y="2353185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5">
                  <a:moveTo>
                    <a:pt x="0" y="0"/>
                  </a:moveTo>
                  <a:lnTo>
                    <a:pt x="6110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178774" y="234512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0" y="16123"/>
                  </a:lnTo>
                  <a:lnTo>
                    <a:pt x="16123" y="8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4647768" y="4247422"/>
            <a:ext cx="262995" cy="192102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600" spc="-73" baseline="-24691" dirty="0">
                <a:latin typeface="Arial"/>
                <a:cs typeface="Arial"/>
              </a:rPr>
              <a:t>O</a:t>
            </a:r>
            <a:r>
              <a:rPr sz="800" spc="-50" dirty="0">
                <a:latin typeface="Arial"/>
                <a:cs typeface="Arial"/>
              </a:rPr>
              <a:t>I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398350" y="4230984"/>
            <a:ext cx="237826" cy="192102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600" spc="-73" baseline="-24691" dirty="0">
                <a:latin typeface="Arial"/>
                <a:cs typeface="Arial"/>
              </a:rPr>
              <a:t>I</a:t>
            </a:r>
            <a:r>
              <a:rPr sz="800" spc="-50" dirty="0">
                <a:latin typeface="Arial"/>
                <a:cs typeface="Arial"/>
              </a:rPr>
              <a:t>H</a:t>
            </a:r>
            <a:endParaRPr sz="595" dirty="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4833712" y="4435378"/>
            <a:ext cx="629174" cy="229019"/>
            <a:chOff x="1668062" y="2238223"/>
            <a:chExt cx="317500" cy="115570"/>
          </a:xfrm>
        </p:grpSpPr>
        <p:sp>
          <p:nvSpPr>
            <p:cNvPr id="121" name="object 121"/>
            <p:cNvSpPr/>
            <p:nvPr/>
          </p:nvSpPr>
          <p:spPr>
            <a:xfrm>
              <a:off x="1681732" y="224139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4">
                  <a:moveTo>
                    <a:pt x="0" y="0"/>
                  </a:moveTo>
                  <a:lnTo>
                    <a:pt x="0" y="74193"/>
                  </a:lnTo>
                </a:path>
              </a:pathLst>
            </a:custGeom>
            <a:ln w="6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668062" y="2312174"/>
              <a:ext cx="27940" cy="41275"/>
            </a:xfrm>
            <a:custGeom>
              <a:avLst/>
              <a:gdLst/>
              <a:ahLst/>
              <a:cxnLst/>
              <a:rect l="l" t="t" r="r" b="b"/>
              <a:pathLst>
                <a:path w="27939" h="41275">
                  <a:moveTo>
                    <a:pt x="27340" y="0"/>
                  </a:moveTo>
                  <a:lnTo>
                    <a:pt x="0" y="0"/>
                  </a:lnTo>
                  <a:lnTo>
                    <a:pt x="13670" y="41010"/>
                  </a:lnTo>
                  <a:lnTo>
                    <a:pt x="27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971525" y="224139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4">
                  <a:moveTo>
                    <a:pt x="0" y="0"/>
                  </a:moveTo>
                  <a:lnTo>
                    <a:pt x="0" y="74193"/>
                  </a:lnTo>
                </a:path>
              </a:pathLst>
            </a:custGeom>
            <a:ln w="6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957854" y="2312174"/>
              <a:ext cx="27940" cy="41275"/>
            </a:xfrm>
            <a:custGeom>
              <a:avLst/>
              <a:gdLst/>
              <a:ahLst/>
              <a:cxnLst/>
              <a:rect l="l" t="t" r="r" b="b"/>
              <a:pathLst>
                <a:path w="27939" h="41275">
                  <a:moveTo>
                    <a:pt x="27340" y="0"/>
                  </a:moveTo>
                  <a:lnTo>
                    <a:pt x="0" y="0"/>
                  </a:lnTo>
                  <a:lnTo>
                    <a:pt x="13670" y="41010"/>
                  </a:lnTo>
                  <a:lnTo>
                    <a:pt x="27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5010966" y="4827711"/>
            <a:ext cx="192527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892" spc="-50" dirty="0">
                <a:latin typeface="Arial"/>
                <a:cs typeface="Arial"/>
              </a:rPr>
              <a:t>[V]</a:t>
            </a:r>
            <a:endParaRPr sz="892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739524" y="4247422"/>
            <a:ext cx="295712" cy="192102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1600" spc="-73" baseline="-24691" dirty="0">
                <a:latin typeface="Arial"/>
                <a:cs typeface="Arial"/>
              </a:rPr>
              <a:t>O</a:t>
            </a:r>
            <a:r>
              <a:rPr sz="800" spc="-50" dirty="0">
                <a:latin typeface="Arial"/>
                <a:cs typeface="Arial"/>
              </a:rPr>
              <a:t>H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513087" y="4230984"/>
            <a:ext cx="225242" cy="21262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algn="ctr">
              <a:spcBef>
                <a:spcPts val="218"/>
              </a:spcBef>
            </a:pPr>
            <a:r>
              <a:rPr spc="-73" baseline="-24691" dirty="0">
                <a:latin typeface="Arial"/>
                <a:cs typeface="Arial"/>
              </a:rPr>
              <a:t>I</a:t>
            </a:r>
            <a:r>
              <a:rPr sz="900" spc="-50" dirty="0">
                <a:latin typeface="Arial"/>
                <a:cs typeface="Arial"/>
              </a:rPr>
              <a:t>o</a:t>
            </a:r>
            <a:endParaRPr sz="595" dirty="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6942138" y="4435378"/>
            <a:ext cx="629174" cy="229019"/>
            <a:chOff x="2732036" y="2238223"/>
            <a:chExt cx="317500" cy="115570"/>
          </a:xfrm>
        </p:grpSpPr>
        <p:sp>
          <p:nvSpPr>
            <p:cNvPr id="129" name="object 129"/>
            <p:cNvSpPr/>
            <p:nvPr/>
          </p:nvSpPr>
          <p:spPr>
            <a:xfrm>
              <a:off x="2745707" y="224139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4">
                  <a:moveTo>
                    <a:pt x="0" y="0"/>
                  </a:moveTo>
                  <a:lnTo>
                    <a:pt x="0" y="74193"/>
                  </a:lnTo>
                </a:path>
              </a:pathLst>
            </a:custGeom>
            <a:ln w="6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732036" y="2312174"/>
              <a:ext cx="27940" cy="41275"/>
            </a:xfrm>
            <a:custGeom>
              <a:avLst/>
              <a:gdLst/>
              <a:ahLst/>
              <a:cxnLst/>
              <a:rect l="l" t="t" r="r" b="b"/>
              <a:pathLst>
                <a:path w="27939" h="41275">
                  <a:moveTo>
                    <a:pt x="27340" y="0"/>
                  </a:moveTo>
                  <a:lnTo>
                    <a:pt x="0" y="0"/>
                  </a:lnTo>
                  <a:lnTo>
                    <a:pt x="13670" y="41010"/>
                  </a:lnTo>
                  <a:lnTo>
                    <a:pt x="27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035528" y="224139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4">
                  <a:moveTo>
                    <a:pt x="0" y="0"/>
                  </a:moveTo>
                  <a:lnTo>
                    <a:pt x="0" y="74193"/>
                  </a:lnTo>
                </a:path>
              </a:pathLst>
            </a:custGeom>
            <a:ln w="6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021858" y="2312174"/>
              <a:ext cx="27940" cy="41275"/>
            </a:xfrm>
            <a:custGeom>
              <a:avLst/>
              <a:gdLst/>
              <a:ahLst/>
              <a:cxnLst/>
              <a:rect l="l" t="t" r="r" b="b"/>
              <a:pathLst>
                <a:path w="27939" h="41275">
                  <a:moveTo>
                    <a:pt x="27340" y="0"/>
                  </a:moveTo>
                  <a:lnTo>
                    <a:pt x="0" y="0"/>
                  </a:lnTo>
                  <a:lnTo>
                    <a:pt x="13670" y="41010"/>
                  </a:lnTo>
                  <a:lnTo>
                    <a:pt x="27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8954720" y="4552878"/>
            <a:ext cx="140935" cy="181843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000" spc="10" dirty="0">
                <a:latin typeface="Arial"/>
                <a:cs typeface="Arial"/>
              </a:rPr>
              <a:t>O</a:t>
            </a:r>
            <a:endParaRPr sz="892" dirty="0">
              <a:latin typeface="Arial"/>
              <a:cs typeface="Arial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3380305" y="4647216"/>
            <a:ext cx="5750653" cy="1029329"/>
            <a:chOff x="934630" y="2345123"/>
            <a:chExt cx="2901950" cy="519430"/>
          </a:xfrm>
        </p:grpSpPr>
        <p:sp>
          <p:nvSpPr>
            <p:cNvPr id="135" name="object 135"/>
            <p:cNvSpPr/>
            <p:nvPr/>
          </p:nvSpPr>
          <p:spPr>
            <a:xfrm>
              <a:off x="3604773" y="2353185"/>
              <a:ext cx="104139" cy="0"/>
            </a:xfrm>
            <a:custGeom>
              <a:avLst/>
              <a:gdLst/>
              <a:ahLst/>
              <a:cxnLst/>
              <a:rect l="l" t="t" r="r" b="b"/>
              <a:pathLst>
                <a:path w="104139">
                  <a:moveTo>
                    <a:pt x="0" y="0"/>
                  </a:moveTo>
                  <a:lnTo>
                    <a:pt x="1038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706628" y="234512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0" y="16123"/>
                  </a:lnTo>
                  <a:lnTo>
                    <a:pt x="16123" y="8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55455" y="2353185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4">
                  <a:moveTo>
                    <a:pt x="0" y="0"/>
                  </a:moveTo>
                  <a:lnTo>
                    <a:pt x="11187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65314" y="2345123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10">
                  <a:moveTo>
                    <a:pt x="0" y="0"/>
                  </a:moveTo>
                  <a:lnTo>
                    <a:pt x="0" y="16123"/>
                  </a:lnTo>
                  <a:lnTo>
                    <a:pt x="16123" y="8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36535" y="2862403"/>
              <a:ext cx="2898140" cy="0"/>
            </a:xfrm>
            <a:custGeom>
              <a:avLst/>
              <a:gdLst/>
              <a:ahLst/>
              <a:cxnLst/>
              <a:rect l="l" t="t" r="r" b="b"/>
              <a:pathLst>
                <a:path w="2898140">
                  <a:moveTo>
                    <a:pt x="0" y="0"/>
                  </a:moveTo>
                  <a:lnTo>
                    <a:pt x="2898003" y="0"/>
                  </a:lnTo>
                </a:path>
              </a:pathLst>
            </a:custGeom>
            <a:ln w="350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7210037" y="4885132"/>
            <a:ext cx="223986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892" spc="-50" dirty="0">
                <a:latin typeface="Arial"/>
                <a:cs typeface="Arial"/>
              </a:rPr>
              <a:t>[W]</a:t>
            </a:r>
            <a:endParaRPr sz="892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260790" y="4556988"/>
            <a:ext cx="83051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892" dirty="0">
                <a:latin typeface="Arial"/>
                <a:cs typeface="Arial"/>
              </a:rPr>
              <a:t>I</a:t>
            </a:r>
            <a:endParaRPr sz="892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829898" y="5730412"/>
            <a:ext cx="797793" cy="29524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lnSpc>
                <a:spcPct val="102200"/>
              </a:lnSpc>
              <a:spcBef>
                <a:spcPts val="188"/>
              </a:spcBef>
            </a:pPr>
            <a:r>
              <a:rPr sz="892" dirty="0">
                <a:latin typeface="Arial"/>
                <a:cs typeface="Arial"/>
              </a:rPr>
              <a:t>Linear</a:t>
            </a:r>
            <a:r>
              <a:rPr sz="892" spc="50" dirty="0">
                <a:latin typeface="Arial"/>
                <a:cs typeface="Arial"/>
              </a:rPr>
              <a:t> </a:t>
            </a:r>
            <a:r>
              <a:rPr sz="892" spc="-20" dirty="0">
                <a:latin typeface="Arial"/>
                <a:cs typeface="Arial"/>
              </a:rPr>
              <a:t>transfer</a:t>
            </a:r>
            <a:r>
              <a:rPr sz="892" spc="396" dirty="0">
                <a:latin typeface="Arial"/>
                <a:cs typeface="Arial"/>
              </a:rPr>
              <a:t> </a:t>
            </a:r>
            <a:r>
              <a:rPr sz="892" dirty="0">
                <a:latin typeface="Arial"/>
                <a:cs typeface="Arial"/>
              </a:rPr>
              <a:t>function,</a:t>
            </a:r>
            <a:r>
              <a:rPr sz="892" spc="59" dirty="0">
                <a:latin typeface="Arial"/>
                <a:cs typeface="Arial"/>
              </a:rPr>
              <a:t> </a:t>
            </a:r>
            <a:r>
              <a:rPr sz="892" spc="-99" dirty="0">
                <a:latin typeface="Arial"/>
                <a:cs typeface="Arial"/>
              </a:rPr>
              <a:t>ɵ</a:t>
            </a:r>
            <a:endParaRPr sz="892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687924" y="5706634"/>
            <a:ext cx="1124964" cy="29524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lnSpc>
                <a:spcPct val="102200"/>
              </a:lnSpc>
              <a:spcBef>
                <a:spcPts val="188"/>
              </a:spcBef>
            </a:pPr>
            <a:r>
              <a:rPr sz="892" dirty="0">
                <a:latin typeface="Arial"/>
                <a:cs typeface="Arial"/>
              </a:rPr>
              <a:t>Log-Sigmoid</a:t>
            </a:r>
            <a:r>
              <a:rPr sz="892" spc="99" dirty="0">
                <a:latin typeface="Arial"/>
                <a:cs typeface="Arial"/>
              </a:rPr>
              <a:t> </a:t>
            </a:r>
            <a:r>
              <a:rPr sz="892" spc="-20" dirty="0">
                <a:latin typeface="Arial"/>
                <a:cs typeface="Arial"/>
              </a:rPr>
              <a:t>transfer</a:t>
            </a:r>
            <a:r>
              <a:rPr sz="892" spc="396" dirty="0">
                <a:latin typeface="Arial"/>
                <a:cs typeface="Arial"/>
              </a:rPr>
              <a:t> </a:t>
            </a:r>
            <a:r>
              <a:rPr sz="892" spc="-20" dirty="0">
                <a:latin typeface="Arial"/>
                <a:cs typeface="Arial"/>
              </a:rPr>
              <a:t>function</a:t>
            </a:r>
            <a:endParaRPr sz="892" dirty="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858109" y="5730414"/>
            <a:ext cx="1131255" cy="29524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lnSpc>
                <a:spcPct val="102200"/>
              </a:lnSpc>
              <a:spcBef>
                <a:spcPts val="188"/>
              </a:spcBef>
            </a:pPr>
            <a:r>
              <a:rPr sz="892" dirty="0">
                <a:latin typeface="Arial"/>
                <a:cs typeface="Arial"/>
              </a:rPr>
              <a:t>Tan-Sigmoid</a:t>
            </a:r>
            <a:r>
              <a:rPr sz="892" spc="79" dirty="0">
                <a:latin typeface="Arial"/>
                <a:cs typeface="Arial"/>
              </a:rPr>
              <a:t> </a:t>
            </a:r>
            <a:r>
              <a:rPr sz="892" spc="-20" dirty="0">
                <a:latin typeface="Arial"/>
                <a:cs typeface="Arial"/>
              </a:rPr>
              <a:t>transfer</a:t>
            </a:r>
            <a:r>
              <a:rPr sz="892" spc="396" dirty="0">
                <a:latin typeface="Arial"/>
                <a:cs typeface="Arial"/>
              </a:rPr>
              <a:t> </a:t>
            </a:r>
            <a:r>
              <a:rPr sz="892" spc="-20" dirty="0">
                <a:latin typeface="Arial"/>
                <a:cs typeface="Arial"/>
              </a:rPr>
              <a:t>function</a:t>
            </a:r>
            <a:endParaRPr sz="892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841577" y="6089488"/>
            <a:ext cx="81793" cy="155058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793" i="1" spc="10" dirty="0">
                <a:latin typeface="Times New Roman"/>
                <a:cs typeface="Times New Roman"/>
              </a:rPr>
              <a:t>l</a:t>
            </a:r>
            <a:endParaRPr sz="793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801317" y="6222155"/>
            <a:ext cx="717259" cy="155058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  <a:tabLst>
                <a:tab pos="453017" algn="l"/>
              </a:tabLst>
            </a:pPr>
            <a:r>
              <a:rPr sz="793" i="1" spc="-99" dirty="0">
                <a:latin typeface="Times New Roman"/>
                <a:cs typeface="Times New Roman"/>
              </a:rPr>
              <a:t>i</a:t>
            </a:r>
            <a:r>
              <a:rPr sz="793" i="1" dirty="0">
                <a:latin typeface="Times New Roman"/>
                <a:cs typeface="Times New Roman"/>
              </a:rPr>
              <a:t>	i</a:t>
            </a:r>
            <a:r>
              <a:rPr sz="793" i="1" spc="503" dirty="0">
                <a:latin typeface="Times New Roman"/>
                <a:cs typeface="Times New Roman"/>
              </a:rPr>
              <a:t>  </a:t>
            </a:r>
            <a:r>
              <a:rPr sz="793" i="1" spc="-99" dirty="0">
                <a:latin typeface="Times New Roman"/>
                <a:cs typeface="Times New Roman"/>
              </a:rPr>
              <a:t>i</a:t>
            </a:r>
            <a:endParaRPr sz="793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743375" y="6084147"/>
            <a:ext cx="863225" cy="26295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486" i="1" dirty="0">
                <a:latin typeface="Times New Roman"/>
                <a:cs typeface="Times New Roman"/>
              </a:rPr>
              <a:t>f</a:t>
            </a:r>
            <a:r>
              <a:rPr sz="1486" i="1" spc="783" dirty="0">
                <a:latin typeface="Times New Roman"/>
                <a:cs typeface="Times New Roman"/>
              </a:rPr>
              <a:t> </a:t>
            </a:r>
            <a:r>
              <a:rPr sz="1486" dirty="0">
                <a:latin typeface="Symbol"/>
                <a:cs typeface="Symbol"/>
              </a:rPr>
              <a:t></a:t>
            </a:r>
            <a:r>
              <a:rPr sz="1486" spc="-59" dirty="0">
                <a:latin typeface="Times New Roman"/>
                <a:cs typeface="Times New Roman"/>
              </a:rPr>
              <a:t> </a:t>
            </a:r>
            <a:r>
              <a:rPr sz="1486" dirty="0">
                <a:latin typeface="Times New Roman"/>
                <a:cs typeface="Times New Roman"/>
              </a:rPr>
              <a:t>(</a:t>
            </a:r>
            <a:r>
              <a:rPr sz="1486" i="1" dirty="0">
                <a:latin typeface="Times New Roman"/>
                <a:cs typeface="Times New Roman"/>
              </a:rPr>
              <a:t>I</a:t>
            </a:r>
            <a:r>
              <a:rPr sz="1486" i="1" spc="99" dirty="0">
                <a:latin typeface="Times New Roman"/>
                <a:cs typeface="Times New Roman"/>
              </a:rPr>
              <a:t> </a:t>
            </a:r>
            <a:r>
              <a:rPr sz="1486" spc="-50" dirty="0">
                <a:latin typeface="Times New Roman"/>
                <a:cs typeface="Times New Roman"/>
              </a:rPr>
              <a:t>,</a:t>
            </a:r>
            <a:r>
              <a:rPr sz="1486" i="1" spc="-50" dirty="0">
                <a:latin typeface="Symbol"/>
                <a:cs typeface="Symbol"/>
              </a:rPr>
              <a:t></a:t>
            </a:r>
            <a:r>
              <a:rPr sz="1486" spc="-50" dirty="0">
                <a:latin typeface="Times New Roman"/>
                <a:cs typeface="Times New Roman"/>
              </a:rPr>
              <a:t>)</a:t>
            </a:r>
            <a:endParaRPr sz="1486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6452104" y="6222899"/>
            <a:ext cx="592682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472" y="0"/>
                </a:lnTo>
              </a:path>
            </a:pathLst>
          </a:custGeom>
          <a:ln w="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9" name="object 149"/>
          <p:cNvSpPr txBox="1"/>
          <p:nvPr/>
        </p:nvSpPr>
        <p:spPr>
          <a:xfrm>
            <a:off x="6681061" y="5970603"/>
            <a:ext cx="133385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latin typeface="Times New Roman"/>
                <a:cs typeface="Times New Roman"/>
              </a:rPr>
              <a:t>1</a:t>
            </a:r>
            <a:endParaRPr sz="1288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6845419" y="6269362"/>
            <a:ext cx="212659" cy="107941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495" i="1" spc="119" dirty="0">
                <a:latin typeface="Times New Roman"/>
                <a:cs typeface="Times New Roman"/>
              </a:rPr>
              <a:t>j</a:t>
            </a:r>
            <a:r>
              <a:rPr sz="495" i="1" spc="248" dirty="0">
                <a:latin typeface="Times New Roman"/>
                <a:cs typeface="Times New Roman"/>
              </a:rPr>
              <a:t> </a:t>
            </a:r>
            <a:r>
              <a:rPr sz="495" i="1" spc="-99" dirty="0">
                <a:latin typeface="Times New Roman"/>
                <a:cs typeface="Times New Roman"/>
              </a:rPr>
              <a:t>j</a:t>
            </a:r>
            <a:r>
              <a:rPr sz="495" i="1" spc="396" dirty="0">
                <a:latin typeface="Times New Roman"/>
                <a:cs typeface="Times New Roman"/>
              </a:rPr>
              <a:t> </a:t>
            </a:r>
            <a:endParaRPr sz="495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473291" y="6070048"/>
            <a:ext cx="119543" cy="138590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694" i="1" spc="40" dirty="0">
                <a:latin typeface="Times New Roman"/>
                <a:cs typeface="Times New Roman"/>
              </a:rPr>
              <a:t>m</a:t>
            </a:r>
            <a:endParaRPr sz="694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871395" y="6070048"/>
            <a:ext cx="119543" cy="138590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</a:pPr>
            <a:r>
              <a:rPr sz="694" i="1" spc="40" dirty="0">
                <a:latin typeface="Times New Roman"/>
                <a:cs typeface="Times New Roman"/>
              </a:rPr>
              <a:t>H</a:t>
            </a:r>
            <a:endParaRPr sz="694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455529" y="6186277"/>
            <a:ext cx="773884" cy="138590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  <a:tabLst>
                <a:tab pos="440433" algn="l"/>
                <a:tab pos="721051" algn="l"/>
              </a:tabLst>
            </a:pPr>
            <a:r>
              <a:rPr sz="694" i="1" spc="-99" dirty="0">
                <a:latin typeface="Times New Roman"/>
                <a:cs typeface="Times New Roman"/>
              </a:rPr>
              <a:t>j</a:t>
            </a:r>
            <a:r>
              <a:rPr sz="694" i="1" dirty="0">
                <a:latin typeface="Times New Roman"/>
                <a:cs typeface="Times New Roman"/>
              </a:rPr>
              <a:t>	</a:t>
            </a:r>
            <a:r>
              <a:rPr sz="694" i="1" spc="-99" dirty="0">
                <a:latin typeface="Times New Roman"/>
                <a:cs typeface="Times New Roman"/>
              </a:rPr>
              <a:t>j</a:t>
            </a:r>
            <a:r>
              <a:rPr sz="694" i="1" dirty="0">
                <a:latin typeface="Times New Roman"/>
                <a:cs typeface="Times New Roman"/>
              </a:rPr>
              <a:t>	</a:t>
            </a:r>
            <a:r>
              <a:rPr sz="694" i="1" spc="-99" dirty="0">
                <a:latin typeface="Times New Roman"/>
                <a:cs typeface="Times New Roman"/>
              </a:rPr>
              <a:t>j</a:t>
            </a:r>
            <a:endParaRPr sz="694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662639" y="6213193"/>
            <a:ext cx="412736" cy="14616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</a:pPr>
            <a:r>
              <a:rPr sz="694" dirty="0">
                <a:latin typeface="Symbol"/>
                <a:cs typeface="Symbol"/>
              </a:rPr>
              <a:t></a:t>
            </a:r>
            <a:r>
              <a:rPr sz="793" i="1" dirty="0">
                <a:latin typeface="Symbol"/>
                <a:cs typeface="Symbol"/>
              </a:rPr>
              <a:t></a:t>
            </a:r>
            <a:r>
              <a:rPr sz="793" spc="198" dirty="0">
                <a:latin typeface="Times New Roman"/>
                <a:cs typeface="Times New Roman"/>
              </a:rPr>
              <a:t> </a:t>
            </a:r>
            <a:r>
              <a:rPr sz="694" i="1" dirty="0">
                <a:latin typeface="Times New Roman"/>
                <a:cs typeface="Times New Roman"/>
              </a:rPr>
              <a:t>I</a:t>
            </a:r>
            <a:r>
              <a:rPr sz="694" i="1" spc="-50" dirty="0">
                <a:latin typeface="Times New Roman"/>
                <a:cs typeface="Times New Roman"/>
              </a:rPr>
              <a:t> </a:t>
            </a:r>
            <a:r>
              <a:rPr sz="743" i="1" spc="-149" baseline="33333" dirty="0">
                <a:latin typeface="Times New Roman"/>
                <a:cs typeface="Times New Roman"/>
              </a:rPr>
              <a:t>H</a:t>
            </a:r>
            <a:endParaRPr sz="743" baseline="33333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383936" y="6065318"/>
            <a:ext cx="1053238" cy="233774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>
              <a:spcBef>
                <a:spcPts val="277"/>
              </a:spcBef>
            </a:pPr>
            <a:r>
              <a:rPr sz="1288" i="1" dirty="0">
                <a:latin typeface="Times New Roman"/>
                <a:cs typeface="Times New Roman"/>
              </a:rPr>
              <a:t>f</a:t>
            </a:r>
            <a:r>
              <a:rPr sz="1288" i="1" spc="357" dirty="0">
                <a:latin typeface="Times New Roman"/>
                <a:cs typeface="Times New Roman"/>
              </a:rPr>
              <a:t>  </a:t>
            </a:r>
            <a:r>
              <a:rPr sz="1288" dirty="0">
                <a:latin typeface="Symbol"/>
                <a:cs typeface="Symbol"/>
              </a:rPr>
              <a:t></a:t>
            </a:r>
            <a:r>
              <a:rPr sz="1288" spc="-10" dirty="0">
                <a:latin typeface="Times New Roman"/>
                <a:cs typeface="Times New Roman"/>
              </a:rPr>
              <a:t> </a:t>
            </a:r>
            <a:r>
              <a:rPr sz="1288" dirty="0">
                <a:latin typeface="Times New Roman"/>
                <a:cs typeface="Times New Roman"/>
              </a:rPr>
              <a:t>(</a:t>
            </a:r>
            <a:r>
              <a:rPr sz="1288" i="1" dirty="0">
                <a:latin typeface="Times New Roman"/>
                <a:cs typeface="Times New Roman"/>
              </a:rPr>
              <a:t>I</a:t>
            </a:r>
            <a:r>
              <a:rPr sz="1288" i="1" spc="694" dirty="0">
                <a:latin typeface="Times New Roman"/>
                <a:cs typeface="Times New Roman"/>
              </a:rPr>
              <a:t> </a:t>
            </a:r>
            <a:r>
              <a:rPr sz="1288" dirty="0">
                <a:latin typeface="Times New Roman"/>
                <a:cs typeface="Times New Roman"/>
              </a:rPr>
              <a:t>,</a:t>
            </a:r>
            <a:r>
              <a:rPr sz="1288" i="1" dirty="0">
                <a:latin typeface="Symbol"/>
                <a:cs typeface="Symbol"/>
              </a:rPr>
              <a:t></a:t>
            </a:r>
            <a:r>
              <a:rPr sz="1288" spc="317" dirty="0">
                <a:latin typeface="Times New Roman"/>
                <a:cs typeface="Times New Roman"/>
              </a:rPr>
              <a:t> </a:t>
            </a:r>
            <a:r>
              <a:rPr sz="1288" dirty="0">
                <a:latin typeface="Times New Roman"/>
                <a:cs typeface="Times New Roman"/>
              </a:rPr>
              <a:t>) </a:t>
            </a:r>
            <a:r>
              <a:rPr sz="1288" spc="-99" dirty="0">
                <a:latin typeface="Symbol"/>
                <a:cs typeface="Symbol"/>
              </a:rPr>
              <a:t></a:t>
            </a:r>
            <a:endParaRPr sz="1288" dirty="0">
              <a:latin typeface="Symbol"/>
              <a:cs typeface="Symbo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419273" y="6238948"/>
            <a:ext cx="339754" cy="22360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288" dirty="0">
                <a:latin typeface="Times New Roman"/>
                <a:cs typeface="Times New Roman"/>
              </a:rPr>
              <a:t>1</a:t>
            </a:r>
            <a:r>
              <a:rPr sz="1288" dirty="0">
                <a:latin typeface="Symbol"/>
                <a:cs typeface="Symbol"/>
              </a:rPr>
              <a:t></a:t>
            </a:r>
            <a:r>
              <a:rPr sz="1288" dirty="0">
                <a:latin typeface="Times New Roman"/>
                <a:cs typeface="Times New Roman"/>
              </a:rPr>
              <a:t> </a:t>
            </a:r>
            <a:r>
              <a:rPr sz="1288" i="1" spc="-99" dirty="0">
                <a:latin typeface="Times New Roman"/>
                <a:cs typeface="Times New Roman"/>
              </a:rPr>
              <a:t>e</a:t>
            </a:r>
            <a:endParaRPr sz="1288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8355823" y="6254605"/>
            <a:ext cx="753751" cy="0"/>
          </a:xfrm>
          <a:custGeom>
            <a:avLst/>
            <a:gdLst/>
            <a:ahLst/>
            <a:cxnLst/>
            <a:rect l="l" t="t" r="r" b="b"/>
            <a:pathLst>
              <a:path w="380364">
                <a:moveTo>
                  <a:pt x="0" y="0"/>
                </a:moveTo>
                <a:lnTo>
                  <a:pt x="379783" y="0"/>
                </a:lnTo>
              </a:path>
            </a:pathLst>
          </a:custGeom>
          <a:ln w="3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8" name="object 158"/>
          <p:cNvSpPr txBox="1"/>
          <p:nvPr/>
        </p:nvSpPr>
        <p:spPr>
          <a:xfrm>
            <a:off x="8512672" y="6293178"/>
            <a:ext cx="585132" cy="99046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458050" algn="l"/>
              </a:tabLst>
            </a:pPr>
            <a:r>
              <a:rPr sz="495" i="1" dirty="0">
                <a:latin typeface="Times New Roman"/>
                <a:cs typeface="Times New Roman"/>
              </a:rPr>
              <a:t>o</a:t>
            </a:r>
            <a:r>
              <a:rPr sz="495" i="1" spc="168" dirty="0">
                <a:latin typeface="Times New Roman"/>
                <a:cs typeface="Times New Roman"/>
              </a:rPr>
              <a:t> </a:t>
            </a:r>
            <a:r>
              <a:rPr sz="495" i="1" spc="-99" dirty="0">
                <a:latin typeface="Times New Roman"/>
                <a:cs typeface="Times New Roman"/>
              </a:rPr>
              <a:t>o</a:t>
            </a:r>
            <a:r>
              <a:rPr sz="495" i="1" dirty="0">
                <a:latin typeface="Times New Roman"/>
                <a:cs typeface="Times New Roman"/>
              </a:rPr>
              <a:t>	o</a:t>
            </a:r>
            <a:r>
              <a:rPr sz="495" i="1" spc="168" dirty="0">
                <a:latin typeface="Times New Roman"/>
                <a:cs typeface="Times New Roman"/>
              </a:rPr>
              <a:t> </a:t>
            </a:r>
            <a:r>
              <a:rPr sz="495" i="1" spc="-99" dirty="0">
                <a:latin typeface="Times New Roman"/>
                <a:cs typeface="Times New Roman"/>
              </a:rPr>
              <a:t>o</a:t>
            </a:r>
            <a:endParaRPr sz="495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7539712" y="6115941"/>
            <a:ext cx="93118" cy="12587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595" i="1" spc="30" dirty="0">
                <a:latin typeface="Times New Roman"/>
                <a:cs typeface="Times New Roman"/>
              </a:rPr>
              <a:t>n</a:t>
            </a:r>
            <a:endParaRPr sz="595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7868706" y="6115941"/>
            <a:ext cx="93118" cy="12587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595" i="1" spc="30" dirty="0">
                <a:latin typeface="Times New Roman"/>
                <a:cs typeface="Times New Roman"/>
              </a:rPr>
              <a:t>o</a:t>
            </a:r>
            <a:endParaRPr sz="595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508601" y="6219223"/>
            <a:ext cx="88084" cy="12587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595" i="1" spc="30" dirty="0">
                <a:latin typeface="Times New Roman"/>
                <a:cs typeface="Times New Roman"/>
              </a:rPr>
              <a:t>k</a:t>
            </a:r>
            <a:endParaRPr sz="595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7857232" y="6219224"/>
            <a:ext cx="302004" cy="12587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595" i="1" dirty="0">
                <a:latin typeface="Times New Roman"/>
                <a:cs typeface="Times New Roman"/>
              </a:rPr>
              <a:t>k</a:t>
            </a:r>
            <a:r>
              <a:rPr sz="595" i="1" spc="555" dirty="0">
                <a:latin typeface="Times New Roman"/>
                <a:cs typeface="Times New Roman"/>
              </a:rPr>
              <a:t>  </a:t>
            </a:r>
            <a:r>
              <a:rPr sz="595" i="1" spc="-119" dirty="0">
                <a:latin typeface="Times New Roman"/>
                <a:cs typeface="Times New Roman"/>
              </a:rPr>
              <a:t>k</a:t>
            </a:r>
            <a:endParaRPr sz="595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8407004" y="6243188"/>
            <a:ext cx="656858" cy="13350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459309" algn="l"/>
              </a:tabLst>
            </a:pPr>
            <a:r>
              <a:rPr sz="595" dirty="0">
                <a:latin typeface="Symbol"/>
                <a:cs typeface="Symbol"/>
              </a:rPr>
              <a:t></a:t>
            </a:r>
            <a:r>
              <a:rPr sz="694" i="1" dirty="0">
                <a:latin typeface="Symbol"/>
                <a:cs typeface="Symbol"/>
              </a:rPr>
              <a:t></a:t>
            </a:r>
            <a:r>
              <a:rPr sz="694" spc="178" dirty="0">
                <a:latin typeface="Times New Roman"/>
                <a:cs typeface="Times New Roman"/>
              </a:rPr>
              <a:t> </a:t>
            </a:r>
            <a:r>
              <a:rPr sz="595" i="1" spc="-99" dirty="0">
                <a:latin typeface="Times New Roman"/>
                <a:cs typeface="Times New Roman"/>
              </a:rPr>
              <a:t>I</a:t>
            </a:r>
            <a:r>
              <a:rPr sz="595" i="1" dirty="0">
                <a:latin typeface="Times New Roman"/>
                <a:cs typeface="Times New Roman"/>
              </a:rPr>
              <a:t>	</a:t>
            </a:r>
            <a:r>
              <a:rPr sz="595" dirty="0">
                <a:latin typeface="Symbol"/>
                <a:cs typeface="Symbol"/>
              </a:rPr>
              <a:t></a:t>
            </a:r>
            <a:r>
              <a:rPr sz="694" i="1" dirty="0">
                <a:latin typeface="Symbol"/>
                <a:cs typeface="Symbol"/>
              </a:rPr>
              <a:t></a:t>
            </a:r>
            <a:r>
              <a:rPr sz="694" spc="168" dirty="0">
                <a:latin typeface="Times New Roman"/>
                <a:cs typeface="Times New Roman"/>
              </a:rPr>
              <a:t> </a:t>
            </a:r>
            <a:r>
              <a:rPr sz="595" i="1" spc="-99" dirty="0">
                <a:latin typeface="Times New Roman"/>
                <a:cs typeface="Times New Roman"/>
              </a:rPr>
              <a:t>I</a:t>
            </a:r>
            <a:endParaRPr sz="595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288355" y="5982288"/>
            <a:ext cx="859452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75503">
              <a:spcBef>
                <a:spcPts val="258"/>
              </a:spcBef>
            </a:pPr>
            <a:r>
              <a:rPr sz="1635" i="1" baseline="-20202" dirty="0">
                <a:latin typeface="Times New Roman"/>
                <a:cs typeface="Times New Roman"/>
              </a:rPr>
              <a:t>e</a:t>
            </a:r>
            <a:r>
              <a:rPr sz="892" baseline="18518" dirty="0">
                <a:latin typeface="Symbol"/>
                <a:cs typeface="Symbol"/>
              </a:rPr>
              <a:t></a:t>
            </a:r>
            <a:r>
              <a:rPr sz="1040" i="1" baseline="15873" dirty="0">
                <a:latin typeface="Symbol"/>
                <a:cs typeface="Symbol"/>
              </a:rPr>
              <a:t></a:t>
            </a:r>
            <a:r>
              <a:rPr sz="495" i="1" dirty="0">
                <a:latin typeface="Times New Roman"/>
                <a:cs typeface="Times New Roman"/>
              </a:rPr>
              <a:t>o</a:t>
            </a:r>
            <a:r>
              <a:rPr sz="495" i="1" spc="-50" dirty="0">
                <a:latin typeface="Times New Roman"/>
                <a:cs typeface="Times New Roman"/>
              </a:rPr>
              <a:t> </a:t>
            </a:r>
            <a:r>
              <a:rPr sz="892" i="1" baseline="18518" dirty="0">
                <a:latin typeface="Times New Roman"/>
                <a:cs typeface="Times New Roman"/>
              </a:rPr>
              <a:t>I</a:t>
            </a:r>
            <a:r>
              <a:rPr sz="495" i="1" dirty="0">
                <a:latin typeface="Times New Roman"/>
                <a:cs typeface="Times New Roman"/>
              </a:rPr>
              <a:t>o</a:t>
            </a:r>
            <a:r>
              <a:rPr sz="495" i="1" spc="466" dirty="0">
                <a:latin typeface="Times New Roman"/>
                <a:cs typeface="Times New Roman"/>
              </a:rPr>
              <a:t> </a:t>
            </a:r>
            <a:r>
              <a:rPr sz="1635" baseline="-20202" dirty="0">
                <a:latin typeface="Symbol"/>
                <a:cs typeface="Symbol"/>
              </a:rPr>
              <a:t></a:t>
            </a:r>
            <a:r>
              <a:rPr sz="1635" spc="-73" baseline="-20202" dirty="0">
                <a:latin typeface="Times New Roman"/>
                <a:cs typeface="Times New Roman"/>
              </a:rPr>
              <a:t> </a:t>
            </a:r>
            <a:r>
              <a:rPr sz="1635" i="1" baseline="-20202" dirty="0">
                <a:latin typeface="Times New Roman"/>
                <a:cs typeface="Times New Roman"/>
              </a:rPr>
              <a:t>e</a:t>
            </a:r>
            <a:r>
              <a:rPr sz="892" baseline="18518" dirty="0">
                <a:latin typeface="Symbol"/>
                <a:cs typeface="Symbol"/>
              </a:rPr>
              <a:t></a:t>
            </a:r>
            <a:r>
              <a:rPr sz="1040" i="1" baseline="15873" dirty="0">
                <a:latin typeface="Symbol"/>
                <a:cs typeface="Symbol"/>
              </a:rPr>
              <a:t></a:t>
            </a:r>
            <a:r>
              <a:rPr sz="495" i="1" dirty="0">
                <a:latin typeface="Times New Roman"/>
                <a:cs typeface="Times New Roman"/>
              </a:rPr>
              <a:t>o</a:t>
            </a:r>
            <a:r>
              <a:rPr sz="495" i="1" spc="-50" dirty="0">
                <a:latin typeface="Times New Roman"/>
                <a:cs typeface="Times New Roman"/>
              </a:rPr>
              <a:t> </a:t>
            </a:r>
            <a:r>
              <a:rPr sz="892" i="1" spc="-73" baseline="18518" dirty="0">
                <a:latin typeface="Times New Roman"/>
                <a:cs typeface="Times New Roman"/>
              </a:rPr>
              <a:t>I</a:t>
            </a:r>
            <a:r>
              <a:rPr sz="495" i="1" spc="-50" dirty="0">
                <a:latin typeface="Times New Roman"/>
                <a:cs typeface="Times New Roman"/>
              </a:rPr>
              <a:t>o</a:t>
            </a:r>
            <a:endParaRPr sz="495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461064" y="6111788"/>
            <a:ext cx="1088085" cy="210953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090" i="1" dirty="0">
                <a:latin typeface="Times New Roman"/>
                <a:cs typeface="Times New Roman"/>
              </a:rPr>
              <a:t>f</a:t>
            </a:r>
            <a:r>
              <a:rPr sz="1090" i="1" spc="811" dirty="0">
                <a:latin typeface="Times New Roman"/>
                <a:cs typeface="Times New Roman"/>
              </a:rPr>
              <a:t> </a:t>
            </a:r>
            <a:r>
              <a:rPr sz="1090" dirty="0">
                <a:latin typeface="Symbol"/>
                <a:cs typeface="Symbol"/>
              </a:rPr>
              <a:t></a:t>
            </a:r>
            <a:r>
              <a:rPr sz="1090" spc="-10" dirty="0">
                <a:latin typeface="Times New Roman"/>
                <a:cs typeface="Times New Roman"/>
              </a:rPr>
              <a:t> </a:t>
            </a:r>
            <a:r>
              <a:rPr sz="1090" dirty="0">
                <a:latin typeface="Times New Roman"/>
                <a:cs typeface="Times New Roman"/>
              </a:rPr>
              <a:t>(</a:t>
            </a:r>
            <a:r>
              <a:rPr sz="1090" i="1" dirty="0">
                <a:latin typeface="Times New Roman"/>
                <a:cs typeface="Times New Roman"/>
              </a:rPr>
              <a:t>I</a:t>
            </a:r>
            <a:r>
              <a:rPr sz="1090" i="1" spc="377" dirty="0">
                <a:latin typeface="Times New Roman"/>
                <a:cs typeface="Times New Roman"/>
              </a:rPr>
              <a:t> </a:t>
            </a:r>
            <a:r>
              <a:rPr sz="1090" dirty="0">
                <a:latin typeface="Times New Roman"/>
                <a:cs typeface="Times New Roman"/>
              </a:rPr>
              <a:t>,</a:t>
            </a:r>
            <a:r>
              <a:rPr sz="1189" i="1" dirty="0">
                <a:latin typeface="Symbol"/>
                <a:cs typeface="Symbol"/>
              </a:rPr>
              <a:t></a:t>
            </a:r>
            <a:r>
              <a:rPr sz="1189" spc="297" dirty="0">
                <a:latin typeface="Times New Roman"/>
                <a:cs typeface="Times New Roman"/>
              </a:rPr>
              <a:t> </a:t>
            </a:r>
            <a:r>
              <a:rPr sz="1090" dirty="0">
                <a:latin typeface="Times New Roman"/>
                <a:cs typeface="Times New Roman"/>
              </a:rPr>
              <a:t>)</a:t>
            </a:r>
            <a:r>
              <a:rPr sz="1090" spc="10" dirty="0">
                <a:latin typeface="Times New Roman"/>
                <a:cs typeface="Times New Roman"/>
              </a:rPr>
              <a:t> </a:t>
            </a:r>
            <a:r>
              <a:rPr sz="1090" spc="-99" dirty="0">
                <a:latin typeface="Symbol"/>
                <a:cs typeface="Symbol"/>
              </a:rPr>
              <a:t></a:t>
            </a:r>
            <a:endParaRPr sz="1090" dirty="0">
              <a:latin typeface="Symbol"/>
              <a:cs typeface="Symbo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8337483" y="6253561"/>
            <a:ext cx="551157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  <a:tabLst>
                <a:tab pos="354863" algn="l"/>
              </a:tabLst>
            </a:pPr>
            <a:r>
              <a:rPr sz="1090" i="1" spc="-99" dirty="0">
                <a:latin typeface="Times New Roman"/>
                <a:cs typeface="Times New Roman"/>
              </a:rPr>
              <a:t>e</a:t>
            </a:r>
            <a:r>
              <a:rPr sz="1090" i="1" dirty="0">
                <a:latin typeface="Times New Roman"/>
                <a:cs typeface="Times New Roman"/>
              </a:rPr>
              <a:t>	</a:t>
            </a:r>
            <a:r>
              <a:rPr sz="1090" u="dbl" dirty="0">
                <a:uFill>
                  <a:solidFill>
                    <a:srgbClr val="D6D6EF"/>
                  </a:solidFill>
                </a:uFill>
                <a:latin typeface="Symbol"/>
                <a:cs typeface="Symbol"/>
              </a:rPr>
              <a:t></a:t>
            </a:r>
            <a:r>
              <a:rPr sz="1090" spc="-59" dirty="0">
                <a:latin typeface="Times New Roman"/>
                <a:cs typeface="Times New Roman"/>
              </a:rPr>
              <a:t> </a:t>
            </a:r>
            <a:r>
              <a:rPr sz="1090" i="1" spc="-99" dirty="0">
                <a:latin typeface="Times New Roman"/>
                <a:cs typeface="Times New Roman"/>
              </a:rPr>
              <a:t>e</a:t>
            </a:r>
            <a:endParaRPr sz="1090" dirty="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960910" y="1892725"/>
            <a:ext cx="101926" cy="148704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793" dirty="0">
                <a:latin typeface="Times New Roman"/>
                <a:cs typeface="Times New Roman"/>
              </a:rPr>
              <a:t>1</a:t>
            </a:r>
            <a:endParaRPr sz="793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847015" y="1694276"/>
            <a:ext cx="1170264" cy="238933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75503">
              <a:spcBef>
                <a:spcPts val="198"/>
              </a:spcBef>
              <a:tabLst>
                <a:tab pos="850663" algn="l"/>
              </a:tabLst>
            </a:pPr>
            <a:r>
              <a:rPr sz="2081" i="1" spc="-30" baseline="-23809" dirty="0">
                <a:latin typeface="Times New Roman"/>
                <a:cs typeface="Times New Roman"/>
              </a:rPr>
              <a:t>I</a:t>
            </a:r>
            <a:r>
              <a:rPr sz="2081" i="1" spc="-268" baseline="-23809" dirty="0">
                <a:latin typeface="Times New Roman"/>
                <a:cs typeface="Times New Roman"/>
              </a:rPr>
              <a:t> </a:t>
            </a:r>
            <a:r>
              <a:rPr sz="793" dirty="0">
                <a:latin typeface="Times New Roman"/>
                <a:cs typeface="Times New Roman"/>
              </a:rPr>
              <a:t>1</a:t>
            </a:r>
            <a:r>
              <a:rPr sz="793" spc="69" dirty="0">
                <a:latin typeface="Times New Roman"/>
                <a:cs typeface="Times New Roman"/>
              </a:rPr>
              <a:t> </a:t>
            </a:r>
            <a:r>
              <a:rPr sz="793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93" spc="396" dirty="0">
                <a:latin typeface="Times New Roman"/>
                <a:cs typeface="Times New Roman"/>
              </a:rPr>
              <a:t> </a:t>
            </a:r>
            <a:r>
              <a:rPr sz="892" dirty="0">
                <a:latin typeface="Arial"/>
                <a:cs typeface="Arial"/>
              </a:rPr>
              <a:t>11</a:t>
            </a:r>
            <a:endParaRPr sz="892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995526" y="2639839"/>
            <a:ext cx="75501" cy="132237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algn="ctr">
              <a:spcBef>
                <a:spcPts val="198"/>
              </a:spcBef>
            </a:pPr>
            <a:r>
              <a:rPr sz="694" i="1" dirty="0">
                <a:latin typeface="Times New Roman"/>
                <a:cs typeface="Times New Roman"/>
              </a:rPr>
              <a:t>i</a:t>
            </a:r>
            <a:endParaRPr sz="694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869695" y="2535439"/>
            <a:ext cx="1127480" cy="210953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  <a:tabLst>
                <a:tab pos="822980" algn="l"/>
              </a:tabLst>
            </a:pPr>
            <a:r>
              <a:rPr sz="1189" i="1" dirty="0">
                <a:latin typeface="Times New Roman"/>
                <a:cs typeface="Times New Roman"/>
              </a:rPr>
              <a:t>I</a:t>
            </a:r>
            <a:r>
              <a:rPr sz="1189" i="1" spc="-69" dirty="0">
                <a:latin typeface="Times New Roman"/>
                <a:cs typeface="Times New Roman"/>
              </a:rPr>
              <a:t> </a:t>
            </a:r>
            <a:r>
              <a:rPr sz="1040" baseline="39682" dirty="0">
                <a:latin typeface="Times New Roman"/>
                <a:cs typeface="Times New Roman"/>
              </a:rPr>
              <a:t>1</a:t>
            </a:r>
            <a:r>
              <a:rPr sz="1040" spc="-14" baseline="39682" dirty="0">
                <a:latin typeface="Times New Roman"/>
                <a:cs typeface="Times New Roman"/>
              </a:rPr>
              <a:t> </a:t>
            </a:r>
            <a:r>
              <a:rPr sz="1040" u="sng" baseline="3968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40" spc="1189" baseline="39682" dirty="0">
                <a:latin typeface="Times New Roman"/>
                <a:cs typeface="Times New Roman"/>
              </a:rPr>
              <a:t> </a:t>
            </a:r>
            <a:r>
              <a:rPr sz="1338" baseline="12345" dirty="0">
                <a:latin typeface="Arial"/>
                <a:cs typeface="Arial"/>
              </a:rPr>
              <a:t>1i</a:t>
            </a:r>
            <a:endParaRPr sz="1338" baseline="12345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91279" y="3441293"/>
            <a:ext cx="78018" cy="141131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694" i="1" spc="10" dirty="0">
                <a:latin typeface="Times New Roman"/>
                <a:cs typeface="Times New Roman"/>
              </a:rPr>
              <a:t>l</a:t>
            </a:r>
            <a:endParaRPr sz="694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867034" y="3251718"/>
            <a:ext cx="1129997" cy="227418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75503">
              <a:spcBef>
                <a:spcPts val="226"/>
              </a:spcBef>
              <a:tabLst>
                <a:tab pos="828014" algn="l"/>
              </a:tabLst>
            </a:pPr>
            <a:r>
              <a:rPr sz="1932" i="1" baseline="-25641" dirty="0">
                <a:latin typeface="Times New Roman"/>
                <a:cs typeface="Times New Roman"/>
              </a:rPr>
              <a:t>I</a:t>
            </a:r>
            <a:r>
              <a:rPr sz="1932" i="1" spc="-176" baseline="-25641" dirty="0">
                <a:latin typeface="Times New Roman"/>
                <a:cs typeface="Times New Roman"/>
              </a:rPr>
              <a:t> </a:t>
            </a:r>
            <a:r>
              <a:rPr sz="694" dirty="0">
                <a:latin typeface="Times New Roman"/>
                <a:cs typeface="Times New Roman"/>
              </a:rPr>
              <a:t>1</a:t>
            </a:r>
            <a:r>
              <a:rPr sz="694" spc="-40" dirty="0">
                <a:latin typeface="Times New Roman"/>
                <a:cs typeface="Times New Roman"/>
              </a:rPr>
              <a:t> </a:t>
            </a:r>
            <a:r>
              <a:rPr sz="694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694" spc="793" dirty="0">
                <a:latin typeface="Times New Roman"/>
                <a:cs typeface="Times New Roman"/>
              </a:rPr>
              <a:t> </a:t>
            </a:r>
            <a:r>
              <a:rPr sz="1338" baseline="-18518" dirty="0">
                <a:latin typeface="Arial"/>
                <a:cs typeface="Arial"/>
              </a:rPr>
              <a:t>1l</a:t>
            </a:r>
            <a:endParaRPr sz="1338" baseline="-18518">
              <a:latin typeface="Arial"/>
              <a:cs typeface="Arial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4516682" y="1093152"/>
            <a:ext cx="2263769" cy="407705"/>
            <a:chOff x="1508079" y="551637"/>
            <a:chExt cx="1142365" cy="205740"/>
          </a:xfrm>
        </p:grpSpPr>
        <p:sp>
          <p:nvSpPr>
            <p:cNvPr id="174" name="object 174"/>
            <p:cNvSpPr/>
            <p:nvPr/>
          </p:nvSpPr>
          <p:spPr>
            <a:xfrm>
              <a:off x="1516141" y="637974"/>
              <a:ext cx="0" cy="97155"/>
            </a:xfrm>
            <a:custGeom>
              <a:avLst/>
              <a:gdLst/>
              <a:ahLst/>
              <a:cxnLst/>
              <a:rect l="l" t="t" r="r" b="b"/>
              <a:pathLst>
                <a:path h="97154">
                  <a:moveTo>
                    <a:pt x="0" y="0"/>
                  </a:moveTo>
                  <a:lnTo>
                    <a:pt x="0" y="966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508079" y="732585"/>
              <a:ext cx="16510" cy="24765"/>
            </a:xfrm>
            <a:custGeom>
              <a:avLst/>
              <a:gdLst/>
              <a:ahLst/>
              <a:cxnLst/>
              <a:rect l="l" t="t" r="r" b="b"/>
              <a:pathLst>
                <a:path w="16509" h="24765">
                  <a:moveTo>
                    <a:pt x="16123" y="0"/>
                  </a:moveTo>
                  <a:lnTo>
                    <a:pt x="0" y="0"/>
                  </a:lnTo>
                  <a:lnTo>
                    <a:pt x="8061" y="24185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830762" y="610224"/>
              <a:ext cx="0" cy="97155"/>
            </a:xfrm>
            <a:custGeom>
              <a:avLst/>
              <a:gdLst/>
              <a:ahLst/>
              <a:cxnLst/>
              <a:rect l="l" t="t" r="r" b="b"/>
              <a:pathLst>
                <a:path h="97154">
                  <a:moveTo>
                    <a:pt x="0" y="0"/>
                  </a:moveTo>
                  <a:lnTo>
                    <a:pt x="0" y="966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822700" y="704865"/>
              <a:ext cx="16510" cy="24765"/>
            </a:xfrm>
            <a:custGeom>
              <a:avLst/>
              <a:gdLst/>
              <a:ahLst/>
              <a:cxnLst/>
              <a:rect l="l" t="t" r="r" b="b"/>
              <a:pathLst>
                <a:path w="16510" h="24765">
                  <a:moveTo>
                    <a:pt x="16123" y="0"/>
                  </a:moveTo>
                  <a:lnTo>
                    <a:pt x="0" y="0"/>
                  </a:lnTo>
                  <a:lnTo>
                    <a:pt x="8061" y="24185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095726" y="568834"/>
              <a:ext cx="0" cy="97155"/>
            </a:xfrm>
            <a:custGeom>
              <a:avLst/>
              <a:gdLst/>
              <a:ahLst/>
              <a:cxnLst/>
              <a:rect l="l" t="t" r="r" b="b"/>
              <a:pathLst>
                <a:path h="97154">
                  <a:moveTo>
                    <a:pt x="0" y="0"/>
                  </a:moveTo>
                  <a:lnTo>
                    <a:pt x="0" y="966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087664" y="663445"/>
              <a:ext cx="16510" cy="24765"/>
            </a:xfrm>
            <a:custGeom>
              <a:avLst/>
              <a:gdLst/>
              <a:ahLst/>
              <a:cxnLst/>
              <a:rect l="l" t="t" r="r" b="b"/>
              <a:pathLst>
                <a:path w="16510" h="24765">
                  <a:moveTo>
                    <a:pt x="16123" y="0"/>
                  </a:moveTo>
                  <a:lnTo>
                    <a:pt x="0" y="0"/>
                  </a:lnTo>
                  <a:lnTo>
                    <a:pt x="8061" y="24185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642215" y="552272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90">
                  <a:moveTo>
                    <a:pt x="0" y="0"/>
                  </a:moveTo>
                  <a:lnTo>
                    <a:pt x="0" y="46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634154" y="597226"/>
              <a:ext cx="16510" cy="24765"/>
            </a:xfrm>
            <a:custGeom>
              <a:avLst/>
              <a:gdLst/>
              <a:ahLst/>
              <a:cxnLst/>
              <a:rect l="l" t="t" r="r" b="b"/>
              <a:pathLst>
                <a:path w="16510" h="24765">
                  <a:moveTo>
                    <a:pt x="16123" y="0"/>
                  </a:moveTo>
                  <a:lnTo>
                    <a:pt x="0" y="0"/>
                  </a:lnTo>
                  <a:lnTo>
                    <a:pt x="8061" y="24185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7062376" y="1051183"/>
            <a:ext cx="223986" cy="16523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892" spc="-50" dirty="0">
                <a:latin typeface="Arial"/>
                <a:cs typeface="Arial"/>
              </a:rPr>
              <a:t>[</a:t>
            </a:r>
            <a:r>
              <a:rPr sz="900" spc="-50" dirty="0">
                <a:latin typeface="Arial"/>
                <a:cs typeface="Arial"/>
              </a:rPr>
              <a:t>W</a:t>
            </a:r>
            <a:r>
              <a:rPr sz="892" spc="-50" dirty="0">
                <a:latin typeface="Arial"/>
                <a:cs typeface="Arial"/>
              </a:rPr>
              <a:t>]</a:t>
            </a:r>
            <a:endParaRPr sz="892" dirty="0">
              <a:latin typeface="Arial"/>
              <a:cs typeface="Arial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7265016" y="1063400"/>
            <a:ext cx="32717" cy="237826"/>
            <a:chOff x="2894970" y="536623"/>
            <a:chExt cx="16510" cy="120014"/>
          </a:xfrm>
        </p:grpSpPr>
        <p:sp>
          <p:nvSpPr>
            <p:cNvPr id="184" name="object 184"/>
            <p:cNvSpPr/>
            <p:nvPr/>
          </p:nvSpPr>
          <p:spPr>
            <a:xfrm>
              <a:off x="2903032" y="537258"/>
              <a:ext cx="0" cy="97155"/>
            </a:xfrm>
            <a:custGeom>
              <a:avLst/>
              <a:gdLst/>
              <a:ahLst/>
              <a:cxnLst/>
              <a:rect l="l" t="t" r="r" b="b"/>
              <a:pathLst>
                <a:path h="97154">
                  <a:moveTo>
                    <a:pt x="0" y="0"/>
                  </a:moveTo>
                  <a:lnTo>
                    <a:pt x="0" y="966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894970" y="631898"/>
              <a:ext cx="16510" cy="24765"/>
            </a:xfrm>
            <a:custGeom>
              <a:avLst/>
              <a:gdLst/>
              <a:ahLst/>
              <a:cxnLst/>
              <a:rect l="l" t="t" r="r" b="b"/>
              <a:pathLst>
                <a:path w="16510" h="24765">
                  <a:moveTo>
                    <a:pt x="16123" y="0"/>
                  </a:moveTo>
                  <a:lnTo>
                    <a:pt x="0" y="0"/>
                  </a:lnTo>
                  <a:lnTo>
                    <a:pt x="8061" y="24185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7691033" y="895070"/>
            <a:ext cx="301580" cy="192102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algn="ctr">
              <a:spcBef>
                <a:spcPts val="218"/>
              </a:spcBef>
            </a:pPr>
            <a:r>
              <a:rPr sz="1600" spc="-73" baseline="-24691" dirty="0">
                <a:latin typeface="Arial"/>
                <a:cs typeface="Arial"/>
              </a:rPr>
              <a:t>I</a:t>
            </a:r>
            <a:r>
              <a:rPr sz="800" spc="-50" dirty="0">
                <a:latin typeface="Arial"/>
                <a:cs typeface="Arial"/>
              </a:rPr>
              <a:t>o</a:t>
            </a:r>
            <a:endParaRPr sz="595" dirty="0">
              <a:latin typeface="Arial"/>
              <a:cs typeface="Arial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7757260" y="1045208"/>
            <a:ext cx="32717" cy="236570"/>
            <a:chOff x="3143371" y="527443"/>
            <a:chExt cx="16510" cy="119380"/>
          </a:xfrm>
        </p:grpSpPr>
        <p:sp>
          <p:nvSpPr>
            <p:cNvPr id="188" name="object 188"/>
            <p:cNvSpPr/>
            <p:nvPr/>
          </p:nvSpPr>
          <p:spPr>
            <a:xfrm>
              <a:off x="3151433" y="527443"/>
              <a:ext cx="0" cy="97155"/>
            </a:xfrm>
            <a:custGeom>
              <a:avLst/>
              <a:gdLst/>
              <a:ahLst/>
              <a:cxnLst/>
              <a:rect l="l" t="t" r="r" b="b"/>
              <a:pathLst>
                <a:path h="97154">
                  <a:moveTo>
                    <a:pt x="0" y="0"/>
                  </a:moveTo>
                  <a:lnTo>
                    <a:pt x="0" y="966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143371" y="622054"/>
              <a:ext cx="16510" cy="24765"/>
            </a:xfrm>
            <a:custGeom>
              <a:avLst/>
              <a:gdLst/>
              <a:ahLst/>
              <a:cxnLst/>
              <a:rect l="l" t="t" r="r" b="b"/>
              <a:pathLst>
                <a:path w="16510" h="24765">
                  <a:moveTo>
                    <a:pt x="16123" y="0"/>
                  </a:moveTo>
                  <a:lnTo>
                    <a:pt x="0" y="0"/>
                  </a:lnTo>
                  <a:lnTo>
                    <a:pt x="8061" y="24185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4905353" y="3637672"/>
            <a:ext cx="289420" cy="233139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>
              <a:spcBef>
                <a:spcPts val="218"/>
              </a:spcBef>
            </a:pPr>
            <a:r>
              <a:rPr sz="2000" spc="-73" baseline="6172" dirty="0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sz="1000" spc="-50" dirty="0">
                <a:solidFill>
                  <a:srgbClr val="00AFEF"/>
                </a:solidFill>
                <a:latin typeface="Arial"/>
                <a:cs typeface="Arial"/>
              </a:rPr>
              <a:t>lm</a:t>
            </a:r>
            <a:endParaRPr sz="595" dirty="0">
              <a:latin typeface="Arial"/>
              <a:cs typeface="Arial"/>
            </a:endParaRPr>
          </a:p>
        </p:txBody>
      </p:sp>
      <p:sp>
        <p:nvSpPr>
          <p:cNvPr id="195" name="object 195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/>
              <a:t>Debasis</a:t>
            </a:r>
            <a:r>
              <a:rPr lang="en-IN" spc="-20"/>
              <a:t> </a:t>
            </a:r>
            <a:r>
              <a:rPr lang="en-IN"/>
              <a:t>Samanta</a:t>
            </a:r>
            <a:r>
              <a:rPr lang="en-IN" spc="130"/>
              <a:t> </a:t>
            </a:r>
            <a:r>
              <a:rPr lang="en-IN" b="0"/>
              <a:t>(IIT</a:t>
            </a:r>
            <a:r>
              <a:rPr lang="en-IN" b="0" spc="-20"/>
              <a:t> </a:t>
            </a:r>
            <a:r>
              <a:rPr lang="en-IN" b="0" spc="-10"/>
              <a:t>Kharagpur)</a:t>
            </a:r>
            <a:endParaRPr spc="-20" dirty="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197" name="object 197"/>
          <p:cNvSpPr txBox="1"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 spc="-10"/>
              <a:t>06.04.2018</a:t>
            </a:r>
            <a:endParaRPr spc="-20" dirty="0"/>
          </a:p>
        </p:txBody>
      </p:sp>
      <p:sp>
        <p:nvSpPr>
          <p:cNvPr id="198" name="object 198"/>
          <p:cNvSpPr txBox="1"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mtClean="0"/>
              <a:pPr marL="38100">
                <a:spcBef>
                  <a:spcPts val="70"/>
                </a:spcBef>
              </a:pPr>
              <a:t>26</a:t>
            </a:fld>
            <a:r>
              <a:rPr lang="en-IN" spc="-10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35"/>
              <a:t>49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69152"/>
            <a:ext cx="6215814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Specifying</a:t>
            </a:r>
            <a:r>
              <a:rPr sz="3200" spc="15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MLFFNN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63" y="952166"/>
            <a:ext cx="152209" cy="1522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24457" y="809694"/>
            <a:ext cx="8017890" cy="2702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13842" rIns="0" bIns="0" rtlCol="0">
            <a:spAutoFit/>
          </a:bodyPr>
          <a:lstStyle/>
          <a:p>
            <a:pPr marL="25168" marR="524744" algn="just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For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simplicity,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assume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z="2180" spc="-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FF0000"/>
                </a:solidFill>
                <a:latin typeface="Arial"/>
                <a:cs typeface="Arial"/>
              </a:rPr>
              <a:t>neurons</a:t>
            </a:r>
            <a:r>
              <a:rPr sz="2180" spc="-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180" spc="-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180" spc="-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FF0000"/>
                </a:solidFill>
                <a:latin typeface="Arial"/>
                <a:cs typeface="Arial"/>
              </a:rPr>
              <a:t>particular</a:t>
            </a:r>
            <a:r>
              <a:rPr sz="2180" spc="-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FF0000"/>
                </a:solidFill>
                <a:latin typeface="Arial"/>
                <a:cs typeface="Arial"/>
              </a:rPr>
              <a:t>layer follow</a:t>
            </a:r>
            <a:r>
              <a:rPr sz="218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sz="218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FF0000"/>
                </a:solidFill>
                <a:latin typeface="Arial"/>
                <a:cs typeface="Arial"/>
              </a:rPr>
              <a:t>transfer</a:t>
            </a:r>
            <a:r>
              <a:rPr sz="218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18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and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different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follows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their respective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transfer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functions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shown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configuration.</a:t>
            </a:r>
            <a:endParaRPr sz="2180" dirty="0">
              <a:latin typeface="Arial"/>
              <a:cs typeface="Arial"/>
            </a:endParaRPr>
          </a:p>
          <a:p>
            <a:pPr marL="25168" algn="just">
              <a:spcBef>
                <a:spcPts val="1189"/>
              </a:spcBef>
            </a:pPr>
            <a:r>
              <a:rPr sz="2180" dirty="0">
                <a:latin typeface="Arial"/>
                <a:cs typeface="Arial"/>
              </a:rPr>
              <a:t>Let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consider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specific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each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say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i</a:t>
            </a:r>
            <a:r>
              <a:rPr sz="2180" dirty="0">
                <a:latin typeface="Arial"/>
                <a:cs typeface="Arial"/>
              </a:rPr>
              <a:t>-th,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j</a:t>
            </a:r>
            <a:r>
              <a:rPr sz="2180" dirty="0">
                <a:latin typeface="Arial"/>
                <a:cs typeface="Arial"/>
              </a:rPr>
              <a:t>-th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</a:t>
            </a:r>
            <a:endParaRPr sz="2180" dirty="0">
              <a:latin typeface="Arial"/>
              <a:cs typeface="Arial"/>
            </a:endParaRPr>
          </a:p>
          <a:p>
            <a:pPr marL="25168" algn="just">
              <a:spcBef>
                <a:spcPts val="69"/>
              </a:spcBef>
            </a:pPr>
            <a:r>
              <a:rPr sz="2180" i="1" spc="-20" dirty="0">
                <a:latin typeface="Arial"/>
                <a:cs typeface="Arial"/>
              </a:rPr>
              <a:t>k</a:t>
            </a:r>
            <a:r>
              <a:rPr sz="2180" i="1" spc="-396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-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input,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hidden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and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output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layer,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respectively.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1199"/>
              </a:spcBef>
            </a:pPr>
            <a:r>
              <a:rPr sz="2180" dirty="0">
                <a:latin typeface="Arial"/>
                <a:cs typeface="Arial"/>
              </a:rPr>
              <a:t>Also,</a:t>
            </a:r>
            <a:r>
              <a:rPr sz="2180" spc="-1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let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denote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weight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between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i-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</a:t>
            </a:r>
            <a:r>
              <a:rPr sz="2180" i="1" dirty="0">
                <a:latin typeface="Arial"/>
                <a:cs typeface="Arial"/>
              </a:rPr>
              <a:t>i</a:t>
            </a:r>
            <a:r>
              <a:rPr sz="2180" i="1" spc="129" dirty="0">
                <a:latin typeface="Arial"/>
                <a:cs typeface="Arial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=</a:t>
            </a:r>
            <a:r>
              <a:rPr sz="2180" spc="-129" dirty="0">
                <a:latin typeface="Lucida Sans Unicode"/>
                <a:cs typeface="Lucida Sans Unicode"/>
              </a:rPr>
              <a:t> </a:t>
            </a:r>
            <a:r>
              <a:rPr sz="2180" spc="-50" dirty="0">
                <a:latin typeface="Arial"/>
                <a:cs typeface="Arial"/>
              </a:rPr>
              <a:t>1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spc="-50" dirty="0">
                <a:latin typeface="Arial"/>
                <a:cs typeface="Arial"/>
              </a:rPr>
              <a:t>2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0" dirty="0">
                <a:latin typeface="Meiryo"/>
                <a:cs typeface="Meiryo"/>
              </a:rPr>
              <a:t> </a:t>
            </a:r>
            <a:r>
              <a:rPr sz="2180" i="1" spc="-69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99" dirty="0">
                <a:latin typeface="Arial"/>
                <a:cs typeface="Arial"/>
              </a:rPr>
              <a:t>l</a:t>
            </a:r>
            <a:r>
              <a:rPr sz="2180" spc="99" dirty="0">
                <a:latin typeface="Lucida Sans Unicode"/>
                <a:cs typeface="Lucida Sans Unicode"/>
              </a:rPr>
              <a:t>)</a:t>
            </a:r>
            <a:endParaRPr sz="2180" dirty="0">
              <a:latin typeface="Lucida Sans Unicode"/>
              <a:cs typeface="Lucida Sans Unicode"/>
            </a:endParaRPr>
          </a:p>
          <a:p>
            <a:pPr marL="25168">
              <a:spcBef>
                <a:spcPts val="69"/>
              </a:spcBef>
            </a:pPr>
            <a:r>
              <a:rPr sz="2180" dirty="0">
                <a:latin typeface="Arial"/>
                <a:cs typeface="Arial"/>
              </a:rPr>
              <a:t>in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input</a:t>
            </a:r>
            <a:r>
              <a:rPr sz="2180" spc="-20" dirty="0">
                <a:latin typeface="Arial"/>
                <a:cs typeface="Arial"/>
              </a:rPr>
              <a:t> layer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20" dirty="0">
                <a:latin typeface="Arial"/>
                <a:cs typeface="Arial"/>
              </a:rPr>
              <a:t> j-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(</a:t>
            </a:r>
            <a:r>
              <a:rPr sz="2180" i="1" dirty="0">
                <a:latin typeface="Arial"/>
                <a:cs typeface="Arial"/>
              </a:rPr>
              <a:t>j</a:t>
            </a:r>
            <a:r>
              <a:rPr sz="2180" i="1" spc="178" dirty="0">
                <a:latin typeface="Arial"/>
                <a:cs typeface="Arial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=</a:t>
            </a:r>
            <a:r>
              <a:rPr sz="2180" spc="-99" dirty="0">
                <a:latin typeface="Lucida Sans Unicode"/>
                <a:cs typeface="Lucida Sans Unicode"/>
              </a:rPr>
              <a:t> </a:t>
            </a:r>
            <a:r>
              <a:rPr sz="2180" spc="-50" dirty="0">
                <a:latin typeface="Arial"/>
                <a:cs typeface="Arial"/>
              </a:rPr>
              <a:t>1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spc="-50" dirty="0">
                <a:latin typeface="Arial"/>
                <a:cs typeface="Arial"/>
              </a:rPr>
              <a:t>2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0" dirty="0">
                <a:latin typeface="Meiryo"/>
                <a:cs typeface="Meiryo"/>
              </a:rPr>
              <a:t> </a:t>
            </a:r>
            <a:r>
              <a:rPr sz="2180" i="1" spc="-69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dirty="0">
                <a:latin typeface="Arial"/>
                <a:cs typeface="Arial"/>
              </a:rPr>
              <a:t>m</a:t>
            </a:r>
            <a:r>
              <a:rPr sz="2180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hidden</a:t>
            </a:r>
            <a:r>
              <a:rPr sz="2180" spc="-20" dirty="0">
                <a:latin typeface="Arial"/>
                <a:cs typeface="Arial"/>
              </a:rPr>
              <a:t> layer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is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63" y="2117825"/>
            <a:ext cx="152209" cy="1522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63" y="2942497"/>
            <a:ext cx="152209" cy="1522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76331" y="3481974"/>
            <a:ext cx="7489691" cy="10266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dirty="0">
                <a:latin typeface="Arial"/>
                <a:cs typeface="Arial"/>
              </a:rPr>
              <a:t>denoted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by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i="1" spc="-20" dirty="0">
                <a:latin typeface="Arial"/>
                <a:cs typeface="Arial"/>
              </a:rPr>
              <a:t>v</a:t>
            </a:r>
            <a:r>
              <a:rPr sz="2378" i="1" spc="-30" baseline="-13888" dirty="0">
                <a:latin typeface="Arial"/>
                <a:cs typeface="Arial"/>
              </a:rPr>
              <a:t>ij</a:t>
            </a:r>
            <a:r>
              <a:rPr sz="2378" i="1" spc="-311" baseline="-1388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  <a:p>
            <a:pPr marL="75503" marR="60402">
              <a:lnSpc>
                <a:spcPct val="102600"/>
              </a:lnSpc>
            </a:pP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weight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matrix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between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input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hidden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say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V</a:t>
            </a:r>
            <a:r>
              <a:rPr sz="2180" i="1" spc="198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is </a:t>
            </a:r>
            <a:r>
              <a:rPr sz="2180" dirty="0">
                <a:latin typeface="Arial"/>
                <a:cs typeface="Arial"/>
              </a:rPr>
              <a:t>denoted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follows.</a:t>
            </a:r>
            <a:endParaRPr sz="218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63" y="3965460"/>
            <a:ext cx="152209" cy="1522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95173" y="5335849"/>
            <a:ext cx="55996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dirty="0">
                <a:latin typeface="Arial"/>
                <a:cs typeface="Arial"/>
              </a:rPr>
              <a:t>V</a:t>
            </a:r>
            <a:r>
              <a:rPr sz="2180" i="1" spc="258" dirty="0">
                <a:latin typeface="Arial"/>
                <a:cs typeface="Arial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=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0827" y="4629437"/>
            <a:ext cx="99787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  <a:tabLst>
                <a:tab pos="561237" algn="l"/>
              </a:tabLst>
            </a:pPr>
            <a:r>
              <a:rPr sz="1585" spc="-50" dirty="0">
                <a:latin typeface="Arial"/>
                <a:cs typeface="Arial"/>
              </a:rPr>
              <a:t>11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3270" i="1" spc="-73" baseline="10101" dirty="0">
                <a:latin typeface="Arial"/>
                <a:cs typeface="Arial"/>
              </a:rPr>
              <a:t>v</a:t>
            </a:r>
            <a:r>
              <a:rPr sz="1585" spc="-50" dirty="0">
                <a:latin typeface="Arial"/>
                <a:cs typeface="Arial"/>
              </a:rPr>
              <a:t>12</a:t>
            </a:r>
            <a:endParaRPr sz="158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3898" y="4582702"/>
            <a:ext cx="161823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272222" algn="l"/>
              </a:tabLst>
            </a:pPr>
            <a:r>
              <a:rPr sz="2180" i="1" spc="-99" dirty="0">
                <a:latin typeface="Arial"/>
                <a:cs typeface="Arial"/>
              </a:rPr>
              <a:t>v</a:t>
            </a:r>
            <a:r>
              <a:rPr sz="2180" i="1" dirty="0">
                <a:latin typeface="Arial"/>
                <a:cs typeface="Arial"/>
              </a:rPr>
              <a:t>	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99" dirty="0">
                <a:latin typeface="Meiryo"/>
                <a:cs typeface="Meiryo"/>
              </a:rPr>
              <a:t>·</a:t>
            </a:r>
            <a:endParaRPr sz="2180" dirty="0">
              <a:latin typeface="Meiryo"/>
              <a:cs typeface="Meiry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5945" y="4582703"/>
            <a:ext cx="75878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dirty="0">
                <a:latin typeface="Meiryo"/>
                <a:cs typeface="Meiryo"/>
              </a:rPr>
              <a:t>·</a:t>
            </a:r>
            <a:r>
              <a:rPr sz="2180" i="1" spc="1070" dirty="0">
                <a:latin typeface="Meiryo"/>
                <a:cs typeface="Meiryo"/>
              </a:rPr>
              <a:t> </a:t>
            </a:r>
            <a:r>
              <a:rPr sz="2180" i="1" spc="-99" dirty="0">
                <a:latin typeface="Arial"/>
                <a:cs typeface="Arial"/>
              </a:rPr>
              <a:t>v</a:t>
            </a:r>
            <a:endParaRPr sz="218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64241" y="4703403"/>
            <a:ext cx="329687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-50" dirty="0">
                <a:latin typeface="Arial"/>
                <a:cs typeface="Arial"/>
              </a:rPr>
              <a:t>1</a:t>
            </a:r>
            <a:r>
              <a:rPr sz="1585" i="1" spc="-50" dirty="0">
                <a:latin typeface="Arial"/>
                <a:cs typeface="Arial"/>
              </a:rPr>
              <a:t>m</a:t>
            </a:r>
            <a:endParaRPr sz="158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63898" y="4923688"/>
            <a:ext cx="18875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0" dirty="0">
                <a:latin typeface="Arial"/>
                <a:cs typeface="Arial"/>
              </a:rPr>
              <a:t>v</a:t>
            </a:r>
            <a:endParaRPr sz="218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0827" y="4970449"/>
            <a:ext cx="99787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  <a:tabLst>
                <a:tab pos="561237" algn="l"/>
              </a:tabLst>
            </a:pPr>
            <a:r>
              <a:rPr sz="1585" spc="-50" dirty="0">
                <a:latin typeface="Arial"/>
                <a:cs typeface="Arial"/>
              </a:rPr>
              <a:t>21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3270" i="1" spc="-73" baseline="10101" dirty="0">
                <a:latin typeface="Arial"/>
                <a:cs typeface="Arial"/>
              </a:rPr>
              <a:t>v</a:t>
            </a:r>
            <a:r>
              <a:rPr sz="1585" spc="-50" dirty="0">
                <a:latin typeface="Arial"/>
                <a:cs typeface="Arial"/>
              </a:rPr>
              <a:t>22</a:t>
            </a:r>
            <a:endParaRPr sz="1585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1073" y="4923689"/>
            <a:ext cx="37121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1777" y="4633059"/>
            <a:ext cx="44545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60402">
              <a:lnSpc>
                <a:spcPct val="102600"/>
              </a:lnSpc>
              <a:spcBef>
                <a:spcPts val="109"/>
              </a:spcBef>
            </a:pPr>
            <a:r>
              <a:rPr sz="3270" i="1" spc="-73" baseline="10101" dirty="0">
                <a:latin typeface="Arial"/>
                <a:cs typeface="Arial"/>
              </a:rPr>
              <a:t>v</a:t>
            </a:r>
            <a:r>
              <a:rPr sz="1585" spc="-50" dirty="0">
                <a:latin typeface="Arial"/>
                <a:cs typeface="Arial"/>
              </a:rPr>
              <a:t>1</a:t>
            </a:r>
            <a:r>
              <a:rPr sz="1585" i="1" spc="-50" dirty="0">
                <a:latin typeface="Arial"/>
                <a:cs typeface="Arial"/>
              </a:rPr>
              <a:t>j</a:t>
            </a:r>
            <a:r>
              <a:rPr sz="1585" i="1" dirty="0">
                <a:latin typeface="Arial"/>
                <a:cs typeface="Arial"/>
              </a:rPr>
              <a:t> </a:t>
            </a:r>
            <a:r>
              <a:rPr sz="3270" i="1" spc="-73" baseline="10101" dirty="0">
                <a:latin typeface="Arial"/>
                <a:cs typeface="Arial"/>
              </a:rPr>
              <a:t>v</a:t>
            </a:r>
            <a:r>
              <a:rPr sz="1585" spc="-50" dirty="0">
                <a:latin typeface="Arial"/>
                <a:cs typeface="Arial"/>
              </a:rPr>
              <a:t>2</a:t>
            </a:r>
            <a:r>
              <a:rPr sz="1585" i="1" spc="-50" dirty="0">
                <a:latin typeface="Arial"/>
                <a:cs typeface="Arial"/>
              </a:rPr>
              <a:t>j</a:t>
            </a:r>
            <a:endParaRPr sz="158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5945" y="4923689"/>
            <a:ext cx="75878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dirty="0">
                <a:latin typeface="Meiryo"/>
                <a:cs typeface="Meiryo"/>
              </a:rPr>
              <a:t>·</a:t>
            </a:r>
            <a:r>
              <a:rPr sz="2180" i="1" spc="1070" dirty="0">
                <a:latin typeface="Meiryo"/>
                <a:cs typeface="Meiryo"/>
              </a:rPr>
              <a:t> </a:t>
            </a:r>
            <a:r>
              <a:rPr sz="2180" i="1" spc="-99" dirty="0">
                <a:latin typeface="Arial"/>
                <a:cs typeface="Arial"/>
              </a:rPr>
              <a:t>v</a:t>
            </a:r>
            <a:endParaRPr sz="218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64267" y="5044415"/>
            <a:ext cx="329687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-50" dirty="0">
                <a:latin typeface="Arial"/>
                <a:cs typeface="Arial"/>
              </a:rPr>
              <a:t>2</a:t>
            </a:r>
            <a:r>
              <a:rPr sz="1585" i="1" spc="-50" dirty="0">
                <a:latin typeface="Arial"/>
                <a:cs typeface="Arial"/>
              </a:rPr>
              <a:t>m</a:t>
            </a:r>
            <a:endParaRPr sz="158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12155" y="5305825"/>
            <a:ext cx="312070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48065" algn="l"/>
                <a:tab pos="1245796" algn="l"/>
                <a:tab pos="1818358" algn="l"/>
                <a:tab pos="2389663" algn="l"/>
                <a:tab pos="3017594" algn="l"/>
              </a:tabLst>
            </a:pP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12155" y="5406114"/>
            <a:ext cx="312070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48065" algn="l"/>
                <a:tab pos="1245796" algn="l"/>
                <a:tab pos="1818358" algn="l"/>
                <a:tab pos="2389663" algn="l"/>
                <a:tab pos="3017594" algn="l"/>
              </a:tabLst>
            </a:pP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8095" y="5797461"/>
            <a:ext cx="1186623" cy="7066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25838">
              <a:spcBef>
                <a:spcPts val="178"/>
              </a:spcBef>
              <a:tabLst>
                <a:tab pos="748736" algn="l"/>
              </a:tabLst>
            </a:pPr>
            <a:r>
              <a:rPr sz="3270" i="1" spc="-30" baseline="10101" dirty="0">
                <a:latin typeface="Arial"/>
                <a:cs typeface="Arial"/>
              </a:rPr>
              <a:t>v</a:t>
            </a:r>
            <a:r>
              <a:rPr sz="1585" i="1" spc="-20" dirty="0">
                <a:latin typeface="Arial"/>
                <a:cs typeface="Arial"/>
              </a:rPr>
              <a:t>i</a:t>
            </a:r>
            <a:r>
              <a:rPr sz="1585" i="1" spc="-287" dirty="0">
                <a:latin typeface="Arial"/>
                <a:cs typeface="Arial"/>
              </a:rPr>
              <a:t> </a:t>
            </a:r>
            <a:r>
              <a:rPr sz="1585" spc="-99" dirty="0">
                <a:latin typeface="Arial"/>
                <a:cs typeface="Arial"/>
              </a:rPr>
              <a:t>1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3270" i="1" spc="-30" baseline="10101" dirty="0">
                <a:latin typeface="Arial"/>
                <a:cs typeface="Arial"/>
              </a:rPr>
              <a:t>v</a:t>
            </a:r>
            <a:r>
              <a:rPr sz="1585" i="1" spc="-20" dirty="0">
                <a:latin typeface="Arial"/>
                <a:cs typeface="Arial"/>
              </a:rPr>
              <a:t>i</a:t>
            </a:r>
            <a:r>
              <a:rPr sz="1585" i="1" spc="-287" dirty="0">
                <a:latin typeface="Arial"/>
                <a:cs typeface="Arial"/>
              </a:rPr>
              <a:t> </a:t>
            </a:r>
            <a:r>
              <a:rPr sz="1585" spc="-99" dirty="0">
                <a:latin typeface="Arial"/>
                <a:cs typeface="Arial"/>
              </a:rPr>
              <a:t>2</a:t>
            </a:r>
            <a:endParaRPr sz="1585">
              <a:latin typeface="Arial"/>
              <a:cs typeface="Arial"/>
            </a:endParaRPr>
          </a:p>
          <a:p>
            <a:pPr marL="125838">
              <a:spcBef>
                <a:spcPts val="69"/>
              </a:spcBef>
              <a:tabLst>
                <a:tab pos="748736" algn="l"/>
              </a:tabLst>
            </a:pPr>
            <a:r>
              <a:rPr sz="3270" i="1" spc="-30" baseline="10101" dirty="0">
                <a:latin typeface="Arial"/>
                <a:cs typeface="Arial"/>
              </a:rPr>
              <a:t>v</a:t>
            </a:r>
            <a:r>
              <a:rPr sz="1585" i="1" spc="-20" dirty="0">
                <a:latin typeface="Arial"/>
                <a:cs typeface="Arial"/>
              </a:rPr>
              <a:t>l</a:t>
            </a:r>
            <a:r>
              <a:rPr sz="1585" i="1" spc="-287" dirty="0">
                <a:latin typeface="Arial"/>
                <a:cs typeface="Arial"/>
              </a:rPr>
              <a:t> </a:t>
            </a:r>
            <a:r>
              <a:rPr sz="1585" spc="-99" dirty="0">
                <a:latin typeface="Arial"/>
                <a:cs typeface="Arial"/>
              </a:rPr>
              <a:t>1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3270" i="1" spc="-30" baseline="10101" dirty="0">
                <a:latin typeface="Arial"/>
                <a:cs typeface="Arial"/>
              </a:rPr>
              <a:t>v</a:t>
            </a:r>
            <a:r>
              <a:rPr sz="1585" i="1" spc="-20" dirty="0">
                <a:latin typeface="Arial"/>
                <a:cs typeface="Arial"/>
              </a:rPr>
              <a:t>l</a:t>
            </a:r>
            <a:r>
              <a:rPr sz="1585" i="1" spc="-287" dirty="0">
                <a:latin typeface="Arial"/>
                <a:cs typeface="Arial"/>
              </a:rPr>
              <a:t> </a:t>
            </a:r>
            <a:r>
              <a:rPr sz="1585" spc="-99" dirty="0">
                <a:latin typeface="Arial"/>
                <a:cs typeface="Arial"/>
              </a:rPr>
              <a:t>2</a:t>
            </a:r>
            <a:endParaRPr sz="158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11073" y="5747102"/>
            <a:ext cx="371213" cy="7066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  <a:p>
            <a:pPr marL="25168">
              <a:spcBef>
                <a:spcPts val="69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65275" y="5797460"/>
            <a:ext cx="377505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60402">
              <a:lnSpc>
                <a:spcPct val="102600"/>
              </a:lnSpc>
              <a:spcBef>
                <a:spcPts val="109"/>
              </a:spcBef>
            </a:pPr>
            <a:r>
              <a:rPr sz="3270" i="1" spc="-73" baseline="10101" dirty="0">
                <a:latin typeface="Arial"/>
                <a:cs typeface="Arial"/>
              </a:rPr>
              <a:t>v</a:t>
            </a:r>
            <a:r>
              <a:rPr sz="1585" i="1" spc="-50" dirty="0">
                <a:latin typeface="Arial"/>
                <a:cs typeface="Arial"/>
              </a:rPr>
              <a:t>ij</a:t>
            </a:r>
            <a:r>
              <a:rPr sz="1585" i="1" dirty="0">
                <a:latin typeface="Arial"/>
                <a:cs typeface="Arial"/>
              </a:rPr>
              <a:t> </a:t>
            </a:r>
            <a:r>
              <a:rPr sz="3270" i="1" spc="-73" baseline="10101" dirty="0">
                <a:latin typeface="Arial"/>
                <a:cs typeface="Arial"/>
              </a:rPr>
              <a:t>v</a:t>
            </a:r>
            <a:r>
              <a:rPr sz="1585" i="1" spc="-50" dirty="0">
                <a:latin typeface="Arial"/>
                <a:cs typeface="Arial"/>
              </a:rPr>
              <a:t>lj</a:t>
            </a:r>
            <a:endParaRPr sz="158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55945" y="5747102"/>
            <a:ext cx="371213" cy="7066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  <a:p>
            <a:pPr marL="25168">
              <a:spcBef>
                <a:spcPts val="69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10145" y="5797460"/>
            <a:ext cx="500821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60402">
              <a:lnSpc>
                <a:spcPct val="102600"/>
              </a:lnSpc>
              <a:spcBef>
                <a:spcPts val="109"/>
              </a:spcBef>
            </a:pPr>
            <a:r>
              <a:rPr sz="3270" i="1" spc="-73" baseline="10101" dirty="0">
                <a:latin typeface="Arial"/>
                <a:cs typeface="Arial"/>
              </a:rPr>
              <a:t>v</a:t>
            </a:r>
            <a:r>
              <a:rPr sz="1585" i="1" spc="-50" dirty="0">
                <a:latin typeface="Arial"/>
                <a:cs typeface="Arial"/>
              </a:rPr>
              <a:t>im</a:t>
            </a:r>
            <a:r>
              <a:rPr sz="1585" i="1" dirty="0">
                <a:latin typeface="Arial"/>
                <a:cs typeface="Arial"/>
              </a:rPr>
              <a:t> </a:t>
            </a:r>
            <a:r>
              <a:rPr sz="3270" i="1" spc="-73" baseline="10101" dirty="0">
                <a:latin typeface="Arial"/>
                <a:cs typeface="Arial"/>
              </a:rPr>
              <a:t>v</a:t>
            </a:r>
            <a:r>
              <a:rPr sz="1585" i="1" spc="-50" dirty="0">
                <a:latin typeface="Arial"/>
                <a:cs typeface="Arial"/>
              </a:rPr>
              <a:t>lm</a:t>
            </a:r>
            <a:endParaRPr sz="1585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/>
              <a:t>Debasis</a:t>
            </a:r>
            <a:r>
              <a:rPr lang="en-IN" spc="-20"/>
              <a:t> </a:t>
            </a:r>
            <a:r>
              <a:rPr lang="en-IN"/>
              <a:t>Samanta</a:t>
            </a:r>
            <a:r>
              <a:rPr lang="en-IN" spc="130"/>
              <a:t> </a:t>
            </a:r>
            <a:r>
              <a:rPr lang="en-IN" b="0"/>
              <a:t>(IIT</a:t>
            </a:r>
            <a:r>
              <a:rPr lang="en-IN" b="0" spc="-20"/>
              <a:t> </a:t>
            </a:r>
            <a:r>
              <a:rPr lang="en-IN" b="0" spc="-10"/>
              <a:t>Kharagpur)</a:t>
            </a:r>
            <a:endParaRPr spc="-2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189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 spc="-10"/>
              <a:t>06.04.2018</a:t>
            </a:r>
            <a:endParaRPr spc="-2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mtClean="0"/>
              <a:pPr marL="38100">
                <a:spcBef>
                  <a:spcPts val="70"/>
                </a:spcBef>
              </a:pPr>
              <a:t>27</a:t>
            </a:fld>
            <a:r>
              <a:rPr lang="en-IN" spc="-10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35"/>
              <a:t>49</a:t>
            </a:r>
            <a:endParaRPr spc="-69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88095" y="4629437"/>
            <a:ext cx="0" cy="187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10966" y="4582702"/>
            <a:ext cx="0" cy="189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69152"/>
            <a:ext cx="7202836" cy="465194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Specifying</a:t>
            </a:r>
            <a:r>
              <a:rPr sz="2800" spc="15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68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MLFFNN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363" y="1811494"/>
            <a:ext cx="152209" cy="1522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25998" y="1669021"/>
            <a:ext cx="7870971" cy="105494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25838">
              <a:spcBef>
                <a:spcPts val="178"/>
              </a:spcBef>
            </a:pPr>
            <a:r>
              <a:rPr sz="2180" spc="-20" dirty="0">
                <a:latin typeface="Arial"/>
                <a:cs typeface="Arial"/>
              </a:rPr>
              <a:t>Similarly,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w</a:t>
            </a:r>
            <a:r>
              <a:rPr sz="2378" i="1" baseline="-13888" dirty="0">
                <a:latin typeface="Arial"/>
                <a:cs typeface="Arial"/>
              </a:rPr>
              <a:t>jk</a:t>
            </a:r>
            <a:r>
              <a:rPr sz="2378" i="1" spc="476" baseline="-13888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represents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connecting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weights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between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j </a:t>
            </a:r>
            <a:r>
              <a:rPr sz="2180" i="1" spc="-416" dirty="0">
                <a:latin typeface="Meiryo"/>
                <a:cs typeface="Meiryo"/>
              </a:rPr>
              <a:t>−</a:t>
            </a:r>
            <a:r>
              <a:rPr sz="2180" i="1" spc="-268" dirty="0">
                <a:latin typeface="Meiryo"/>
                <a:cs typeface="Meiryo"/>
              </a:rPr>
              <a:t> </a:t>
            </a:r>
            <a:r>
              <a:rPr sz="2180" i="1" spc="-50" dirty="0">
                <a:latin typeface="Arial"/>
                <a:cs typeface="Arial"/>
              </a:rPr>
              <a:t>th</a:t>
            </a:r>
            <a:endParaRPr sz="2180">
              <a:latin typeface="Arial"/>
              <a:cs typeface="Arial"/>
            </a:endParaRPr>
          </a:p>
          <a:p>
            <a:pPr marL="124580">
              <a:spcBef>
                <a:spcPts val="69"/>
              </a:spcBef>
            </a:pPr>
            <a:r>
              <a:rPr sz="2180" dirty="0">
                <a:latin typeface="Arial"/>
                <a:cs typeface="Arial"/>
              </a:rPr>
              <a:t>neuron</a:t>
            </a:r>
            <a:r>
              <a:rPr sz="2180" dirty="0">
                <a:latin typeface="Lucida Sans Unicode"/>
                <a:cs typeface="Lucida Sans Unicode"/>
              </a:rPr>
              <a:t>(</a:t>
            </a:r>
            <a:r>
              <a:rPr sz="2180" i="1" dirty="0">
                <a:latin typeface="Arial"/>
                <a:cs typeface="Arial"/>
              </a:rPr>
              <a:t>j</a:t>
            </a:r>
            <a:r>
              <a:rPr sz="2180" i="1" spc="178" dirty="0">
                <a:latin typeface="Arial"/>
                <a:cs typeface="Arial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0" dirty="0">
                <a:latin typeface="Arial"/>
                <a:cs typeface="Arial"/>
              </a:rPr>
              <a:t>1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spc="-50" dirty="0">
                <a:latin typeface="Arial"/>
                <a:cs typeface="Arial"/>
              </a:rPr>
              <a:t>2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0" dirty="0">
                <a:latin typeface="Meiryo"/>
                <a:cs typeface="Meiryo"/>
              </a:rPr>
              <a:t> </a:t>
            </a:r>
            <a:r>
              <a:rPr sz="2180" i="1" spc="-69" dirty="0">
                <a:latin typeface="Bookman Old Style"/>
                <a:cs typeface="Bookman Old Style"/>
              </a:rPr>
              <a:t>,</a:t>
            </a:r>
            <a:r>
              <a:rPr sz="2180" i="1" spc="-287" dirty="0">
                <a:latin typeface="Bookman Old Style"/>
                <a:cs typeface="Bookman Old Style"/>
              </a:rPr>
              <a:t> </a:t>
            </a:r>
            <a:r>
              <a:rPr sz="2180" i="1" dirty="0">
                <a:latin typeface="Arial"/>
                <a:cs typeface="Arial"/>
              </a:rPr>
              <a:t>m</a:t>
            </a:r>
            <a:r>
              <a:rPr sz="2180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hidden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-20" dirty="0">
                <a:latin typeface="Arial"/>
                <a:cs typeface="Arial"/>
              </a:rPr>
              <a:t>k</a:t>
            </a:r>
            <a:r>
              <a:rPr sz="2180" i="1" spc="-386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-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neuron</a:t>
            </a:r>
            <a:endParaRPr sz="2180">
              <a:latin typeface="Arial"/>
              <a:cs typeface="Arial"/>
            </a:endParaRPr>
          </a:p>
          <a:p>
            <a:pPr marL="125838">
              <a:spcBef>
                <a:spcPts val="69"/>
              </a:spcBef>
            </a:pPr>
            <a:r>
              <a:rPr sz="2180" dirty="0">
                <a:latin typeface="Lucida Sans Unicode"/>
                <a:cs typeface="Lucida Sans Unicode"/>
              </a:rPr>
              <a:t>(</a:t>
            </a:r>
            <a:r>
              <a:rPr sz="2180" i="1" dirty="0">
                <a:latin typeface="Arial"/>
                <a:cs typeface="Arial"/>
              </a:rPr>
              <a:t>k</a:t>
            </a:r>
            <a:r>
              <a:rPr sz="2180" i="1" spc="218" dirty="0">
                <a:latin typeface="Arial"/>
                <a:cs typeface="Arial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0" dirty="0">
                <a:latin typeface="Arial"/>
                <a:cs typeface="Arial"/>
              </a:rPr>
              <a:t>1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87" dirty="0">
                <a:latin typeface="Bookman Old Style"/>
                <a:cs typeface="Bookman Old Style"/>
              </a:rPr>
              <a:t> </a:t>
            </a:r>
            <a:r>
              <a:rPr sz="2180" spc="-50" dirty="0">
                <a:latin typeface="Arial"/>
                <a:cs typeface="Arial"/>
              </a:rPr>
              <a:t>2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dirty="0">
                <a:latin typeface="Arial"/>
                <a:cs typeface="Arial"/>
              </a:rPr>
              <a:t>n</a:t>
            </a:r>
            <a:r>
              <a:rPr sz="2180" dirty="0">
                <a:latin typeface="Lucida Sans Unicode"/>
                <a:cs typeface="Lucida Sans Unicode"/>
              </a:rPr>
              <a:t>)</a:t>
            </a:r>
            <a:r>
              <a:rPr sz="2180" spc="-79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in the output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</a:t>
            </a:r>
            <a:r>
              <a:rPr sz="2180" dirty="0">
                <a:latin typeface="Arial"/>
                <a:cs typeface="Arial"/>
              </a:rPr>
              <a:t> as </a:t>
            </a:r>
            <a:r>
              <a:rPr sz="2180" spc="-20" dirty="0">
                <a:latin typeface="Arial"/>
                <a:cs typeface="Arial"/>
              </a:rPr>
              <a:t>follows.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8462" y="3880090"/>
            <a:ext cx="63672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dirty="0">
                <a:latin typeface="Arial"/>
                <a:cs typeface="Arial"/>
              </a:rPr>
              <a:t>W</a:t>
            </a:r>
            <a:r>
              <a:rPr sz="2180" i="1" spc="258" dirty="0">
                <a:latin typeface="Arial"/>
                <a:cs typeface="Arial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=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4071" y="3126944"/>
            <a:ext cx="182963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482371" algn="l"/>
              </a:tabLst>
            </a:pPr>
            <a:r>
              <a:rPr sz="2180" i="1" spc="-99" dirty="0">
                <a:latin typeface="Arial"/>
                <a:cs typeface="Arial"/>
              </a:rPr>
              <a:t>w</a:t>
            </a:r>
            <a:r>
              <a:rPr sz="2180" i="1" dirty="0">
                <a:latin typeface="Arial"/>
                <a:cs typeface="Arial"/>
              </a:rPr>
              <a:t>	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9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2304" y="3126944"/>
            <a:ext cx="84812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22898" algn="l"/>
              </a:tabLst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r>
              <a:rPr sz="2180" i="1" dirty="0">
                <a:latin typeface="Meiryo"/>
                <a:cs typeface="Meiryo"/>
              </a:rPr>
              <a:t>	</a:t>
            </a:r>
            <a:r>
              <a:rPr sz="2180" i="1" spc="-99" dirty="0">
                <a:latin typeface="Arial"/>
                <a:cs typeface="Arial"/>
              </a:rPr>
              <a:t>w</a:t>
            </a:r>
            <a:endParaRPr sz="218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9342" y="3247670"/>
            <a:ext cx="27432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-50" dirty="0">
                <a:latin typeface="Arial"/>
                <a:cs typeface="Arial"/>
              </a:rPr>
              <a:t>1</a:t>
            </a:r>
            <a:r>
              <a:rPr sz="1585" i="1" spc="-50" dirty="0">
                <a:latin typeface="Arial"/>
                <a:cs typeface="Arial"/>
              </a:rPr>
              <a:t>n</a:t>
            </a:r>
            <a:endParaRPr sz="158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4071" y="3467929"/>
            <a:ext cx="24915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20" dirty="0">
                <a:latin typeface="Arial"/>
                <a:cs typeface="Arial"/>
              </a:rPr>
              <a:t>w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6785" y="3173704"/>
            <a:ext cx="1194173" cy="7066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00670">
              <a:spcBef>
                <a:spcPts val="178"/>
              </a:spcBef>
              <a:tabLst>
                <a:tab pos="645549" algn="l"/>
              </a:tabLst>
            </a:pPr>
            <a:r>
              <a:rPr sz="1585" spc="-50" dirty="0">
                <a:latin typeface="Arial"/>
                <a:cs typeface="Arial"/>
              </a:rPr>
              <a:t>11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3270" i="1" spc="-73" baseline="10101" dirty="0">
                <a:latin typeface="Arial"/>
                <a:cs typeface="Arial"/>
              </a:rPr>
              <a:t>w</a:t>
            </a:r>
            <a:r>
              <a:rPr sz="1585" spc="-50" dirty="0">
                <a:latin typeface="Arial"/>
                <a:cs typeface="Arial"/>
              </a:rPr>
              <a:t>12</a:t>
            </a:r>
            <a:endParaRPr sz="1585">
              <a:latin typeface="Arial"/>
              <a:cs typeface="Arial"/>
            </a:endParaRPr>
          </a:p>
          <a:p>
            <a:pPr marL="100670">
              <a:spcBef>
                <a:spcPts val="69"/>
              </a:spcBef>
              <a:tabLst>
                <a:tab pos="645549" algn="l"/>
              </a:tabLst>
            </a:pPr>
            <a:r>
              <a:rPr sz="1585" spc="-50" dirty="0">
                <a:latin typeface="Arial"/>
                <a:cs typeface="Arial"/>
              </a:rPr>
              <a:t>21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3270" i="1" spc="-73" baseline="10101" dirty="0">
                <a:latin typeface="Arial"/>
                <a:cs typeface="Arial"/>
              </a:rPr>
              <a:t>w</a:t>
            </a:r>
            <a:r>
              <a:rPr sz="1585" spc="-50" dirty="0">
                <a:latin typeface="Arial"/>
                <a:cs typeface="Arial"/>
              </a:rPr>
              <a:t>22</a:t>
            </a:r>
            <a:endParaRPr sz="158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2347" y="3467930"/>
            <a:ext cx="37121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0836" y="3177303"/>
            <a:ext cx="561223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60402">
              <a:lnSpc>
                <a:spcPct val="102600"/>
              </a:lnSpc>
              <a:spcBef>
                <a:spcPts val="109"/>
              </a:spcBef>
            </a:pPr>
            <a:r>
              <a:rPr sz="3270" i="1" spc="-73" baseline="10101" dirty="0">
                <a:latin typeface="Arial"/>
                <a:cs typeface="Arial"/>
              </a:rPr>
              <a:t>w</a:t>
            </a:r>
            <a:r>
              <a:rPr sz="1585" spc="-50" dirty="0">
                <a:latin typeface="Arial"/>
                <a:cs typeface="Arial"/>
              </a:rPr>
              <a:t>1</a:t>
            </a:r>
            <a:r>
              <a:rPr sz="1585" i="1" spc="-50" dirty="0">
                <a:latin typeface="Arial"/>
                <a:cs typeface="Arial"/>
              </a:rPr>
              <a:t>k</a:t>
            </a:r>
            <a:r>
              <a:rPr sz="1585" i="1" dirty="0">
                <a:latin typeface="Arial"/>
                <a:cs typeface="Arial"/>
              </a:rPr>
              <a:t> </a:t>
            </a:r>
            <a:r>
              <a:rPr sz="3270" i="1" spc="-73" baseline="10101" dirty="0">
                <a:latin typeface="Arial"/>
                <a:cs typeface="Arial"/>
              </a:rPr>
              <a:t>w</a:t>
            </a:r>
            <a:r>
              <a:rPr sz="1585" spc="-50" dirty="0">
                <a:latin typeface="Arial"/>
                <a:cs typeface="Arial"/>
              </a:rPr>
              <a:t>2</a:t>
            </a:r>
            <a:r>
              <a:rPr sz="1585" i="1" spc="-50" dirty="0">
                <a:latin typeface="Arial"/>
                <a:cs typeface="Arial"/>
              </a:rPr>
              <a:t>k</a:t>
            </a:r>
            <a:endParaRPr sz="158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2304" y="3467931"/>
            <a:ext cx="84812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22898" algn="l"/>
              </a:tabLst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r>
              <a:rPr sz="2180" i="1" dirty="0">
                <a:latin typeface="Meiryo"/>
                <a:cs typeface="Meiryo"/>
              </a:rPr>
              <a:t>	</a:t>
            </a:r>
            <a:r>
              <a:rPr sz="2180" i="1" spc="-99" dirty="0">
                <a:latin typeface="Arial"/>
                <a:cs typeface="Arial"/>
              </a:rPr>
              <a:t>w</a:t>
            </a:r>
            <a:endParaRPr sz="218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69342" y="3588656"/>
            <a:ext cx="274320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-50" dirty="0">
                <a:latin typeface="Arial"/>
                <a:cs typeface="Arial"/>
              </a:rPr>
              <a:t>2</a:t>
            </a:r>
            <a:r>
              <a:rPr sz="1585" i="1" spc="-50" dirty="0">
                <a:latin typeface="Arial"/>
                <a:cs typeface="Arial"/>
              </a:rPr>
              <a:t>n</a:t>
            </a:r>
            <a:endParaRPr sz="158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2807" y="3850065"/>
            <a:ext cx="12709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72807" y="3950356"/>
            <a:ext cx="12709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6820" y="3850066"/>
            <a:ext cx="276207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82042" algn="l"/>
                <a:tab pos="1341433" algn="l"/>
                <a:tab pos="2002082" algn="l"/>
                <a:tab pos="2658956" algn="l"/>
              </a:tabLst>
            </a:pP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6820" y="3950358"/>
            <a:ext cx="276207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82042" algn="l"/>
                <a:tab pos="1341433" algn="l"/>
                <a:tab pos="2002082" algn="l"/>
                <a:tab pos="2658956" algn="l"/>
              </a:tabLst>
            </a:pP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43437" y="4341703"/>
            <a:ext cx="131749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00670">
              <a:spcBef>
                <a:spcPts val="178"/>
              </a:spcBef>
              <a:tabLst>
                <a:tab pos="844371" algn="l"/>
              </a:tabLst>
            </a:pPr>
            <a:r>
              <a:rPr sz="3270" i="1" spc="-30" baseline="10101" dirty="0">
                <a:latin typeface="Arial"/>
                <a:cs typeface="Arial"/>
              </a:rPr>
              <a:t>w</a:t>
            </a:r>
            <a:r>
              <a:rPr sz="1585" i="1" spc="-20" dirty="0">
                <a:latin typeface="Arial"/>
                <a:cs typeface="Arial"/>
              </a:rPr>
              <a:t>j</a:t>
            </a:r>
            <a:r>
              <a:rPr sz="1585" i="1" spc="-287" dirty="0">
                <a:latin typeface="Arial"/>
                <a:cs typeface="Arial"/>
              </a:rPr>
              <a:t> </a:t>
            </a:r>
            <a:r>
              <a:rPr sz="1585" spc="-99" dirty="0">
                <a:latin typeface="Arial"/>
                <a:cs typeface="Arial"/>
              </a:rPr>
              <a:t>1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3270" i="1" spc="-30" baseline="10101" dirty="0">
                <a:latin typeface="Arial"/>
                <a:cs typeface="Arial"/>
              </a:rPr>
              <a:t>w</a:t>
            </a:r>
            <a:r>
              <a:rPr sz="1585" i="1" spc="-20" dirty="0">
                <a:latin typeface="Arial"/>
                <a:cs typeface="Arial"/>
              </a:rPr>
              <a:t>j</a:t>
            </a:r>
            <a:r>
              <a:rPr sz="1585" i="1" spc="-287" dirty="0">
                <a:latin typeface="Arial"/>
                <a:cs typeface="Arial"/>
              </a:rPr>
              <a:t> </a:t>
            </a:r>
            <a:r>
              <a:rPr sz="1585" spc="-99" dirty="0">
                <a:latin typeface="Arial"/>
                <a:cs typeface="Arial"/>
              </a:rPr>
              <a:t>2</a:t>
            </a:r>
            <a:endParaRPr sz="158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73051" y="4341704"/>
            <a:ext cx="616591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60402" indent="60402">
              <a:lnSpc>
                <a:spcPct val="102600"/>
              </a:lnSpc>
              <a:spcBef>
                <a:spcPts val="109"/>
              </a:spcBef>
            </a:pPr>
            <a:r>
              <a:rPr sz="3270" i="1" spc="-73" baseline="10101" dirty="0">
                <a:latin typeface="Arial"/>
                <a:cs typeface="Arial"/>
              </a:rPr>
              <a:t>w</a:t>
            </a:r>
            <a:r>
              <a:rPr sz="1585" i="1" spc="-50" dirty="0">
                <a:latin typeface="Arial"/>
                <a:cs typeface="Arial"/>
              </a:rPr>
              <a:t>jk</a:t>
            </a:r>
            <a:r>
              <a:rPr sz="1585" i="1" dirty="0">
                <a:latin typeface="Arial"/>
                <a:cs typeface="Arial"/>
              </a:rPr>
              <a:t> </a:t>
            </a:r>
            <a:r>
              <a:rPr sz="3270" i="1" spc="-73" baseline="10101" dirty="0">
                <a:latin typeface="Arial"/>
                <a:cs typeface="Arial"/>
              </a:rPr>
              <a:t>w</a:t>
            </a:r>
            <a:r>
              <a:rPr sz="1585" i="1" spc="-50" dirty="0">
                <a:latin typeface="Arial"/>
                <a:cs typeface="Arial"/>
              </a:rPr>
              <a:t>mk</a:t>
            </a:r>
            <a:endParaRPr sz="158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54290" y="4341704"/>
            <a:ext cx="50585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3270" i="1" spc="-73" baseline="10101" dirty="0">
                <a:latin typeface="Arial"/>
                <a:cs typeface="Arial"/>
              </a:rPr>
              <a:t>w</a:t>
            </a:r>
            <a:r>
              <a:rPr sz="1585" i="1" spc="-50" dirty="0">
                <a:latin typeface="Arial"/>
                <a:cs typeface="Arial"/>
              </a:rPr>
              <a:t>jn</a:t>
            </a:r>
            <a:endParaRPr sz="158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88823" y="4679092"/>
            <a:ext cx="14269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00670">
              <a:spcBef>
                <a:spcPts val="178"/>
              </a:spcBef>
              <a:tabLst>
                <a:tab pos="844371" algn="l"/>
              </a:tabLst>
            </a:pPr>
            <a:r>
              <a:rPr sz="3270" i="1" spc="-73" baseline="10101" dirty="0">
                <a:latin typeface="Arial"/>
                <a:cs typeface="Arial"/>
              </a:rPr>
              <a:t>w</a:t>
            </a:r>
            <a:r>
              <a:rPr sz="1585" i="1" spc="-50" dirty="0">
                <a:latin typeface="Arial"/>
                <a:cs typeface="Arial"/>
              </a:rPr>
              <a:t>m</a:t>
            </a:r>
            <a:r>
              <a:rPr sz="1585" spc="-50" dirty="0">
                <a:latin typeface="Arial"/>
                <a:cs typeface="Arial"/>
              </a:rPr>
              <a:t>1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3270" i="1" spc="-73" baseline="10101" dirty="0">
                <a:latin typeface="Arial"/>
                <a:cs typeface="Arial"/>
              </a:rPr>
              <a:t>w</a:t>
            </a:r>
            <a:r>
              <a:rPr sz="1585" i="1" spc="-50" dirty="0">
                <a:latin typeface="Arial"/>
                <a:cs typeface="Arial"/>
              </a:rPr>
              <a:t>m</a:t>
            </a:r>
            <a:r>
              <a:rPr sz="1585" spc="-50" dirty="0">
                <a:latin typeface="Arial"/>
                <a:cs typeface="Arial"/>
              </a:rPr>
              <a:t>2</a:t>
            </a:r>
            <a:endParaRPr sz="158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52347" y="4291343"/>
            <a:ext cx="371213" cy="7066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  <a:p>
            <a:pPr marL="25168">
              <a:spcBef>
                <a:spcPts val="69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72305" y="4291343"/>
            <a:ext cx="371213" cy="7066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  <a:p>
            <a:pPr marL="25168">
              <a:spcBef>
                <a:spcPts val="69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93008" y="4673528"/>
            <a:ext cx="6279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3270" i="1" spc="-73" baseline="7575" dirty="0">
                <a:latin typeface="Arial"/>
                <a:cs typeface="Arial"/>
              </a:rPr>
              <a:t>w</a:t>
            </a:r>
            <a:r>
              <a:rPr sz="1585" i="1" spc="-50" dirty="0">
                <a:latin typeface="Arial"/>
                <a:cs typeface="Arial"/>
              </a:rPr>
              <a:t>mn</a:t>
            </a:r>
            <a:endParaRPr sz="1585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/>
              <a:t>Debasis</a:t>
            </a:r>
            <a:r>
              <a:rPr lang="en-IN" spc="-20"/>
              <a:t> </a:t>
            </a:r>
            <a:r>
              <a:rPr lang="en-IN"/>
              <a:t>Samanta</a:t>
            </a:r>
            <a:r>
              <a:rPr lang="en-IN" spc="130"/>
              <a:t> </a:t>
            </a:r>
            <a:r>
              <a:rPr lang="en-IN" b="0"/>
              <a:t>(IIT</a:t>
            </a:r>
            <a:r>
              <a:rPr lang="en-IN" b="0" spc="-20"/>
              <a:t> </a:t>
            </a:r>
            <a:r>
              <a:rPr lang="en-IN" b="0" spc="-10"/>
              <a:t>Kharagpur)</a:t>
            </a:r>
            <a:endParaRPr spc="-2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189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 spc="-10"/>
              <a:t>06.04.2018</a:t>
            </a:r>
            <a:endParaRPr spc="-2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mtClean="0"/>
              <a:pPr marL="38100">
                <a:spcBef>
                  <a:spcPts val="70"/>
                </a:spcBef>
              </a:pPr>
              <a:t>28</a:t>
            </a:fld>
            <a:r>
              <a:rPr lang="en-IN" spc="-10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35"/>
              <a:t>49</a:t>
            </a:r>
            <a:endParaRPr spc="-69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374932" y="3126944"/>
            <a:ext cx="0" cy="1871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91862" y="3181370"/>
            <a:ext cx="0" cy="1871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56304"/>
            <a:ext cx="5678836" cy="64986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Hidden</a:t>
            </a:r>
            <a:r>
              <a:rPr sz="4000" spc="10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sz="4000" spc="10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26666" y="1255222"/>
            <a:ext cx="7745136" cy="175155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buFont typeface="Arial" pitchFamily="34" charset="0"/>
              <a:buChar char="•"/>
            </a:pPr>
            <a:r>
              <a:rPr sz="2180" dirty="0">
                <a:latin typeface="Arial"/>
                <a:cs typeface="Arial"/>
              </a:rPr>
              <a:t>Let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consider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any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j-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>
                <a:latin typeface="Arial"/>
                <a:cs typeface="Arial"/>
              </a:rPr>
              <a:t>hidden</a:t>
            </a:r>
            <a:r>
              <a:rPr sz="2180" spc="-50">
                <a:latin typeface="Arial"/>
                <a:cs typeface="Arial"/>
              </a:rPr>
              <a:t> </a:t>
            </a:r>
            <a:r>
              <a:rPr sz="2180" spc="-20">
                <a:latin typeface="Arial"/>
                <a:cs typeface="Arial"/>
              </a:rPr>
              <a:t>layer.</a:t>
            </a:r>
            <a:endParaRPr lang="en-US" sz="2180" spc="-20" dirty="0">
              <a:latin typeface="Arial"/>
              <a:cs typeface="Arial"/>
            </a:endParaRPr>
          </a:p>
          <a:p>
            <a:pPr marL="25168">
              <a:spcBef>
                <a:spcPts val="178"/>
              </a:spcBef>
            </a:pPr>
            <a:endParaRPr lang="en-US" sz="2180" spc="-20" dirty="0">
              <a:latin typeface="Arial"/>
              <a:cs typeface="Arial"/>
            </a:endParaRPr>
          </a:p>
          <a:p>
            <a:pPr marL="25168">
              <a:spcBef>
                <a:spcPts val="178"/>
              </a:spcBef>
              <a:buFont typeface="Arial" pitchFamily="34" charset="0"/>
              <a:buChar char="•"/>
            </a:pPr>
            <a:r>
              <a:rPr sz="2180">
                <a:latin typeface="Arial"/>
                <a:cs typeface="Arial"/>
              </a:rPr>
              <a:t>Since</a:t>
            </a:r>
            <a:r>
              <a:rPr sz="2180" spc="-5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output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input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layer’s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are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input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50" dirty="0">
                <a:latin typeface="Arial"/>
                <a:cs typeface="Arial"/>
              </a:rPr>
              <a:t> the </a:t>
            </a:r>
            <a:r>
              <a:rPr sz="2180" spc="-20" dirty="0">
                <a:latin typeface="Arial"/>
                <a:cs typeface="Arial"/>
              </a:rPr>
              <a:t>j-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and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j-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neuron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follows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log-</a:t>
            </a:r>
            <a:r>
              <a:rPr sz="2180" dirty="0">
                <a:latin typeface="Arial"/>
                <a:cs typeface="Arial"/>
              </a:rPr>
              <a:t>sigmoid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transfer </a:t>
            </a:r>
            <a:r>
              <a:rPr sz="2180" dirty="0">
                <a:latin typeface="Arial"/>
                <a:cs typeface="Arial"/>
              </a:rPr>
              <a:t>function,</a:t>
            </a:r>
            <a:r>
              <a:rPr sz="2180" spc="-8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we</a:t>
            </a:r>
            <a:r>
              <a:rPr sz="2180" spc="-7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7272" y="3598873"/>
            <a:ext cx="84057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i="1" dirty="0">
                <a:latin typeface="Arial"/>
                <a:cs typeface="Arial"/>
              </a:rPr>
              <a:t>O</a:t>
            </a:r>
            <a:r>
              <a:rPr sz="2378" i="1" baseline="27777" dirty="0">
                <a:latin typeface="Arial"/>
                <a:cs typeface="Arial"/>
              </a:rPr>
              <a:t>H</a:t>
            </a:r>
            <a:r>
              <a:rPr sz="2378" i="1" spc="654" baseline="27777" dirty="0">
                <a:latin typeface="Arial"/>
                <a:cs typeface="Arial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=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0436" y="3564747"/>
            <a:ext cx="162327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-1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8655" y="3829959"/>
            <a:ext cx="1045688" cy="0"/>
          </a:xfrm>
          <a:custGeom>
            <a:avLst/>
            <a:gdLst/>
            <a:ahLst/>
            <a:cxnLst/>
            <a:rect l="l" t="t" r="r" b="b"/>
            <a:pathLst>
              <a:path w="527685">
                <a:moveTo>
                  <a:pt x="0" y="0"/>
                </a:moveTo>
                <a:lnTo>
                  <a:pt x="52755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7103635" y="3779510"/>
            <a:ext cx="15981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spc="-10" dirty="0">
                <a:latin typeface="Arial"/>
                <a:cs typeface="Arial"/>
              </a:rPr>
              <a:t>H</a:t>
            </a:r>
            <a:endParaRPr sz="118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0865" y="3781183"/>
            <a:ext cx="1683670" cy="2681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  <a:tabLst>
                <a:tab pos="656874" algn="l"/>
              </a:tabLst>
            </a:pPr>
            <a:r>
              <a:rPr sz="2378" i="1" spc="-149" baseline="6944" dirty="0">
                <a:latin typeface="Arial"/>
                <a:cs typeface="Arial"/>
              </a:rPr>
              <a:t>j</a:t>
            </a:r>
            <a:r>
              <a:rPr sz="2378" i="1" baseline="6944" dirty="0">
                <a:latin typeface="Arial"/>
                <a:cs typeface="Arial"/>
              </a:rPr>
              <a:t>	</a:t>
            </a:r>
            <a:r>
              <a:rPr sz="2378" spc="176" baseline="-38194" dirty="0">
                <a:latin typeface="Arial"/>
                <a:cs typeface="Arial"/>
              </a:rPr>
              <a:t>1</a:t>
            </a:r>
            <a:r>
              <a:rPr sz="2378" spc="176" baseline="-38194" dirty="0">
                <a:latin typeface="Lucida Sans Unicode"/>
                <a:cs typeface="Lucida Sans Unicode"/>
              </a:rPr>
              <a:t>+</a:t>
            </a:r>
            <a:r>
              <a:rPr sz="2378" i="1" spc="176" baseline="-38194" dirty="0">
                <a:latin typeface="Arial"/>
                <a:cs typeface="Arial"/>
              </a:rPr>
              <a:t>e</a:t>
            </a:r>
            <a:r>
              <a:rPr sz="1189" i="1" spc="119" dirty="0">
                <a:latin typeface="Trebuchet MS"/>
                <a:cs typeface="Trebuchet MS"/>
              </a:rPr>
              <a:t>−</a:t>
            </a:r>
            <a:r>
              <a:rPr sz="1189" i="1" spc="119" dirty="0">
                <a:latin typeface="Bookman Old Style"/>
                <a:cs typeface="Bookman Old Style"/>
              </a:rPr>
              <a:t>α</a:t>
            </a:r>
            <a:r>
              <a:rPr sz="1784" i="1" spc="176" baseline="-23148" dirty="0">
                <a:latin typeface="Arial"/>
                <a:cs typeface="Arial"/>
              </a:rPr>
              <a:t>H</a:t>
            </a:r>
            <a:r>
              <a:rPr sz="1784" i="1" spc="-192" baseline="-23148" dirty="0">
                <a:latin typeface="Arial"/>
                <a:cs typeface="Arial"/>
              </a:rPr>
              <a:t> </a:t>
            </a:r>
            <a:r>
              <a:rPr sz="1189" i="1" spc="-50" dirty="0">
                <a:latin typeface="Trebuchet MS"/>
                <a:cs typeface="Trebuchet MS"/>
              </a:rPr>
              <a:t>·</a:t>
            </a:r>
            <a:r>
              <a:rPr sz="1189" i="1" spc="-50" dirty="0">
                <a:latin typeface="Arial"/>
                <a:cs typeface="Arial"/>
              </a:rPr>
              <a:t>I</a:t>
            </a:r>
            <a:r>
              <a:rPr sz="1784" i="1" spc="-73" baseline="-32407" dirty="0">
                <a:latin typeface="Arial"/>
                <a:cs typeface="Arial"/>
              </a:rPr>
              <a:t>j</a:t>
            </a:r>
            <a:endParaRPr sz="1784" baseline="-3240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1164" y="4243224"/>
            <a:ext cx="7766528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100670" marR="85570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where</a:t>
            </a:r>
            <a:r>
              <a:rPr sz="2180" spc="-119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j</a:t>
            </a:r>
            <a:r>
              <a:rPr sz="2180" i="1" spc="149" dirty="0">
                <a:latin typeface="Arial"/>
                <a:cs typeface="Arial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=</a:t>
            </a:r>
            <a:r>
              <a:rPr sz="2180" spc="-109" dirty="0">
                <a:latin typeface="Lucida Sans Unicode"/>
                <a:cs typeface="Lucida Sans Unicode"/>
              </a:rPr>
              <a:t> </a:t>
            </a:r>
            <a:r>
              <a:rPr sz="2180" spc="-50" dirty="0">
                <a:latin typeface="Arial"/>
                <a:cs typeface="Arial"/>
              </a:rPr>
              <a:t>1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spc="-50" dirty="0">
                <a:latin typeface="Arial"/>
                <a:cs typeface="Arial"/>
              </a:rPr>
              <a:t>2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0" dirty="0">
                <a:latin typeface="Meiryo"/>
                <a:cs typeface="Meiryo"/>
              </a:rPr>
              <a:t> </a:t>
            </a:r>
            <a:r>
              <a:rPr sz="2180" i="1" spc="-69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dirty="0">
                <a:latin typeface="Arial"/>
                <a:cs typeface="Arial"/>
              </a:rPr>
              <a:t>m</a:t>
            </a:r>
            <a:r>
              <a:rPr sz="2180" i="1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and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i="1" dirty="0">
                <a:latin typeface="Bookman Old Style"/>
                <a:cs typeface="Bookman Old Style"/>
              </a:rPr>
              <a:t>α</a:t>
            </a:r>
            <a:r>
              <a:rPr sz="2378" i="1" baseline="-13888" dirty="0">
                <a:latin typeface="Arial"/>
                <a:cs typeface="Arial"/>
              </a:rPr>
              <a:t>H</a:t>
            </a:r>
            <a:r>
              <a:rPr sz="2378" i="1" spc="503" baseline="-13888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is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constant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co-</a:t>
            </a:r>
            <a:r>
              <a:rPr sz="2180" dirty="0">
                <a:latin typeface="Arial"/>
                <a:cs typeface="Arial"/>
              </a:rPr>
              <a:t>efficient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the </a:t>
            </a:r>
            <a:r>
              <a:rPr sz="2180" spc="-20" dirty="0">
                <a:latin typeface="Arial"/>
                <a:cs typeface="Arial"/>
              </a:rPr>
              <a:t>transfer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function.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/>
              <a:t>Debasis</a:t>
            </a:r>
            <a:r>
              <a:rPr lang="en-IN" spc="-20"/>
              <a:t> </a:t>
            </a:r>
            <a:r>
              <a:rPr lang="en-IN"/>
              <a:t>Samanta</a:t>
            </a:r>
            <a:r>
              <a:rPr lang="en-IN" spc="130"/>
              <a:t> </a:t>
            </a:r>
            <a:r>
              <a:rPr lang="en-IN" b="0"/>
              <a:t>(IIT</a:t>
            </a:r>
            <a:r>
              <a:rPr lang="en-IN" b="0" spc="-20"/>
              <a:t> </a:t>
            </a:r>
            <a:r>
              <a:rPr lang="en-IN" b="0" spc="-10"/>
              <a:t>Kharagpur)</a:t>
            </a:r>
            <a:endParaRPr spc="-2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189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 spc="-10"/>
              <a:t>06.04.2018</a:t>
            </a:r>
            <a:endParaRPr spc="-2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mtClean="0"/>
              <a:pPr marL="38100">
                <a:spcBef>
                  <a:spcPts val="70"/>
                </a:spcBef>
              </a:pPr>
              <a:t>29</a:t>
            </a:fld>
            <a:r>
              <a:rPr lang="en-IN" spc="-10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35"/>
              <a:t>49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Biological analogy and some main ideas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10668000" cy="5029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400"/>
              <a:t>The brain is composed of a </a:t>
            </a:r>
            <a:r>
              <a:rPr lang="en-US" altLang="en-US" sz="2400">
                <a:solidFill>
                  <a:srgbClr val="FF0000"/>
                </a:solidFill>
              </a:rPr>
              <a:t>mass of interconnected neurons</a:t>
            </a:r>
          </a:p>
          <a:p>
            <a:pPr lvl="1" eaLnBrk="1" hangingPunct="1"/>
            <a:r>
              <a:rPr lang="en-US" altLang="en-US" sz="2000"/>
              <a:t>each neuron is connected to many other neurons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Neurons transmit signals to each other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Whether a signal is transmitted is an </a:t>
            </a:r>
            <a:r>
              <a:rPr lang="en-US" altLang="en-US" sz="2400">
                <a:solidFill>
                  <a:srgbClr val="FF0000"/>
                </a:solidFill>
              </a:rPr>
              <a:t>all-or-nothing</a:t>
            </a:r>
            <a:r>
              <a:rPr lang="en-US" altLang="en-US" sz="2400"/>
              <a:t> event (the electrical potential in the cell body of the neuron is </a:t>
            </a:r>
            <a:r>
              <a:rPr lang="en-US" altLang="en-US" sz="2400">
                <a:solidFill>
                  <a:schemeClr val="hlink"/>
                </a:solidFill>
              </a:rPr>
              <a:t>thresholded</a:t>
            </a:r>
            <a:r>
              <a:rPr lang="en-US" altLang="en-US" sz="2400"/>
              <a:t>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Whether a signal is sent, depends on the </a:t>
            </a:r>
            <a:r>
              <a:rPr lang="en-US" altLang="en-US" sz="2400">
                <a:solidFill>
                  <a:srgbClr val="FF0000"/>
                </a:solidFill>
              </a:rPr>
              <a:t>strength of the bond</a:t>
            </a:r>
            <a:r>
              <a:rPr lang="en-US" altLang="en-US" sz="2400"/>
              <a:t> (synapse) between two neurons</a:t>
            </a:r>
          </a:p>
        </p:txBody>
      </p:sp>
    </p:spTree>
    <p:extLst>
      <p:ext uri="{BB962C8B-B14F-4D97-AF65-F5344CB8AC3E}">
        <p14:creationId xmlns:p14="http://schemas.microsoft.com/office/powerpoint/2010/main" xmlns="" val="137509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9717" y="284389"/>
            <a:ext cx="6869387" cy="465194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Hidden</a:t>
            </a:r>
            <a:r>
              <a:rPr sz="2800" spc="10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sz="2800" spc="10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7574" y="1384431"/>
            <a:ext cx="8483786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Note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output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nodes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hidden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can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be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expressed </a:t>
            </a:r>
            <a:r>
              <a:rPr sz="2180" dirty="0">
                <a:latin typeface="Arial"/>
                <a:cs typeface="Arial"/>
              </a:rPr>
              <a:t>as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one-</a:t>
            </a:r>
            <a:r>
              <a:rPr sz="2180" dirty="0">
                <a:latin typeface="Arial"/>
                <a:cs typeface="Arial"/>
              </a:rPr>
              <a:t>dimensional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column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matrix.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068" y="2294597"/>
            <a:ext cx="37121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0734" y="2635583"/>
            <a:ext cx="47188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67" dirty="0">
                <a:latin typeface="Meiryo"/>
                <a:cs typeface="Meiryo"/>
              </a:rPr>
              <a:t> </a:t>
            </a:r>
            <a:r>
              <a:rPr sz="3270" spc="-608" baseline="-55555" dirty="0">
                <a:latin typeface="Arial"/>
                <a:cs typeface="Arial"/>
              </a:rPr>
              <a:t>.</a:t>
            </a:r>
            <a:r>
              <a:rPr sz="2180" i="1" spc="-404" dirty="0">
                <a:latin typeface="Meiryo"/>
                <a:cs typeface="Meiryo"/>
              </a:rPr>
              <a:t>·</a:t>
            </a:r>
            <a:r>
              <a:rPr sz="2180" i="1" spc="-35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0231" y="1936191"/>
            <a:ext cx="1572936" cy="1002731"/>
          </a:xfrm>
          <a:prstGeom prst="rect">
            <a:avLst/>
          </a:prstGeom>
        </p:spPr>
        <p:txBody>
          <a:bodyPr vert="horz" wrap="square" lIns="0" tIns="176169" rIns="0" bIns="0" rtlCol="0">
            <a:spAutoFit/>
          </a:bodyPr>
          <a:lstStyle/>
          <a:p>
            <a:pPr marL="50335">
              <a:spcBef>
                <a:spcPts val="1387"/>
              </a:spcBef>
              <a:tabLst>
                <a:tab pos="1337657" algn="l"/>
              </a:tabLst>
            </a:pPr>
            <a:endParaRPr sz="2180" dirty="0">
              <a:latin typeface="Arial"/>
              <a:cs typeface="Arial"/>
            </a:endParaRPr>
          </a:p>
          <a:p>
            <a:pPr marL="50335">
              <a:spcBef>
                <a:spcPts val="1189"/>
              </a:spcBef>
              <a:tabLst>
                <a:tab pos="1337657" algn="l"/>
              </a:tabLst>
            </a:pPr>
            <a:r>
              <a:rPr sz="2180" dirty="0">
                <a:latin typeface="Arial"/>
                <a:cs typeface="Arial"/>
              </a:rPr>
              <a:t>	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65460" y="3118008"/>
            <a:ext cx="162327" cy="59995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41527">
              <a:lnSpc>
                <a:spcPts val="2566"/>
              </a:lnSpc>
              <a:spcBef>
                <a:spcPts val="178"/>
              </a:spcBef>
            </a:pPr>
            <a:r>
              <a:rPr sz="2180" spc="-10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  <a:p>
            <a:pPr marL="25168">
              <a:lnSpc>
                <a:spcPts val="1853"/>
              </a:lnSpc>
            </a:pPr>
            <a:r>
              <a:rPr sz="1585" spc="-1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23680" y="3700803"/>
            <a:ext cx="1045688" cy="0"/>
          </a:xfrm>
          <a:custGeom>
            <a:avLst/>
            <a:gdLst/>
            <a:ahLst/>
            <a:cxnLst/>
            <a:rect l="l" t="t" r="r" b="b"/>
            <a:pathLst>
              <a:path w="527685">
                <a:moveTo>
                  <a:pt x="0" y="0"/>
                </a:moveTo>
                <a:lnTo>
                  <a:pt x="52755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6598685" y="3650352"/>
            <a:ext cx="15981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i="1" spc="-10" dirty="0">
                <a:latin typeface="Arial"/>
                <a:cs typeface="Arial"/>
              </a:rPr>
              <a:t>H</a:t>
            </a:r>
            <a:endParaRPr sz="118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5398" y="3067324"/>
            <a:ext cx="152260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312490" algn="l"/>
              </a:tabLst>
            </a:pPr>
            <a:r>
              <a:rPr sz="2180" dirty="0">
                <a:latin typeface="Arial"/>
                <a:cs typeface="Arial"/>
              </a:rPr>
              <a:t>	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18948" y="3547785"/>
            <a:ext cx="2438680" cy="38194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25838">
              <a:lnSpc>
                <a:spcPts val="1427"/>
              </a:lnSpc>
              <a:spcBef>
                <a:spcPts val="178"/>
              </a:spcBef>
            </a:pPr>
            <a:r>
              <a:rPr sz="2180" i="1" dirty="0">
                <a:latin typeface="Arial"/>
                <a:cs typeface="Arial"/>
              </a:rPr>
              <a:t>O</a:t>
            </a:r>
            <a:r>
              <a:rPr sz="2378" i="1" baseline="27777" dirty="0">
                <a:latin typeface="Arial"/>
                <a:cs typeface="Arial"/>
              </a:rPr>
              <a:t>H</a:t>
            </a:r>
            <a:r>
              <a:rPr sz="2378" i="1" spc="654" baseline="27777" dirty="0">
                <a:latin typeface="Arial"/>
                <a:cs typeface="Arial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=</a:t>
            </a:r>
            <a:endParaRPr sz="2180" dirty="0">
              <a:latin typeface="Lucida Sans Unicode"/>
              <a:cs typeface="Lucida Sans Unicode"/>
            </a:endParaRPr>
          </a:p>
          <a:p>
            <a:pPr marL="890933">
              <a:lnSpc>
                <a:spcPts val="1427"/>
              </a:lnSpc>
            </a:pPr>
            <a:r>
              <a:rPr sz="3270" spc="-563" baseline="2525" dirty="0">
                <a:latin typeface="Arial"/>
                <a:cs typeface="Arial"/>
              </a:rPr>
              <a:t> </a:t>
            </a:r>
            <a:r>
              <a:rPr lang="en-IN" sz="3270" spc="-563" baseline="2525" dirty="0">
                <a:latin typeface="Arial"/>
                <a:cs typeface="Arial"/>
              </a:rPr>
              <a:t>     </a:t>
            </a:r>
            <a:r>
              <a:rPr sz="2378" spc="176" baseline="-38194" dirty="0">
                <a:latin typeface="Arial"/>
                <a:cs typeface="Arial"/>
              </a:rPr>
              <a:t>1</a:t>
            </a:r>
            <a:r>
              <a:rPr sz="2378" spc="176" baseline="-38194" dirty="0">
                <a:latin typeface="Lucida Sans Unicode"/>
                <a:cs typeface="Lucida Sans Unicode"/>
              </a:rPr>
              <a:t>+</a:t>
            </a:r>
            <a:r>
              <a:rPr sz="2378" i="1" spc="176" baseline="-38194" dirty="0">
                <a:latin typeface="Arial"/>
                <a:cs typeface="Arial"/>
              </a:rPr>
              <a:t>e</a:t>
            </a:r>
            <a:r>
              <a:rPr sz="1189" i="1" spc="119" dirty="0">
                <a:latin typeface="Trebuchet MS"/>
                <a:cs typeface="Trebuchet MS"/>
              </a:rPr>
              <a:t>−</a:t>
            </a:r>
            <a:r>
              <a:rPr sz="1189" i="1" spc="119" dirty="0">
                <a:latin typeface="Bookman Old Style"/>
                <a:cs typeface="Bookman Old Style"/>
              </a:rPr>
              <a:t>α</a:t>
            </a:r>
            <a:r>
              <a:rPr sz="1784" i="1" spc="176" baseline="-23148" dirty="0">
                <a:latin typeface="Arial"/>
                <a:cs typeface="Arial"/>
              </a:rPr>
              <a:t>H</a:t>
            </a:r>
            <a:r>
              <a:rPr sz="1784" i="1" spc="-206" baseline="-23148" dirty="0">
                <a:latin typeface="Arial"/>
                <a:cs typeface="Arial"/>
              </a:rPr>
              <a:t> </a:t>
            </a:r>
            <a:r>
              <a:rPr sz="1189" i="1" dirty="0">
                <a:latin typeface="Trebuchet MS"/>
                <a:cs typeface="Trebuchet MS"/>
              </a:rPr>
              <a:t>·</a:t>
            </a:r>
            <a:r>
              <a:rPr sz="1189" i="1" dirty="0" err="1">
                <a:latin typeface="Arial"/>
                <a:cs typeface="Arial"/>
              </a:rPr>
              <a:t>I</a:t>
            </a:r>
            <a:r>
              <a:rPr sz="1784" i="1" baseline="-32407" dirty="0" err="1">
                <a:latin typeface="Arial"/>
                <a:cs typeface="Arial"/>
              </a:rPr>
              <a:t>j</a:t>
            </a:r>
            <a:r>
              <a:rPr sz="1784" i="1" spc="1322" baseline="-32407" dirty="0">
                <a:latin typeface="Arial"/>
                <a:cs typeface="Arial"/>
              </a:rPr>
              <a:t> </a:t>
            </a:r>
            <a:endParaRPr sz="3270" baseline="2525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3079" y="4017828"/>
            <a:ext cx="12709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61068" y="4118120"/>
            <a:ext cx="371213" cy="105494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algn="ctr">
              <a:spcBef>
                <a:spcPts val="178"/>
              </a:spcBef>
            </a:pPr>
            <a:r>
              <a:rPr sz="2180" spc="-10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  <a:p>
            <a:pPr algn="ctr">
              <a:spcBef>
                <a:spcPts val="69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  <a:p>
            <a:pPr algn="ctr">
              <a:spcBef>
                <a:spcPts val="69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19" dirty="0">
                <a:latin typeface="Meiryo"/>
                <a:cs typeface="Meiryo"/>
              </a:rPr>
              <a:t>·</a:t>
            </a:r>
            <a:endParaRPr sz="2180">
              <a:latin typeface="Meiryo"/>
              <a:cs typeface="Meiry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7062" y="4988920"/>
            <a:ext cx="49956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-50" dirty="0">
                <a:latin typeface="Arial"/>
                <a:cs typeface="Arial"/>
              </a:rPr>
              <a:t>m</a:t>
            </a:r>
            <a:r>
              <a:rPr sz="1585" i="1" spc="-50" dirty="0">
                <a:latin typeface="Meiryo"/>
                <a:cs typeface="Meiryo"/>
              </a:rPr>
              <a:t>×</a:t>
            </a:r>
            <a:r>
              <a:rPr sz="1585" spc="-5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/>
              <a:t>Debasis</a:t>
            </a:r>
            <a:r>
              <a:rPr lang="en-IN" spc="-20"/>
              <a:t> </a:t>
            </a:r>
            <a:r>
              <a:rPr lang="en-IN"/>
              <a:t>Samanta</a:t>
            </a:r>
            <a:r>
              <a:rPr lang="en-IN" spc="130"/>
              <a:t> </a:t>
            </a:r>
            <a:r>
              <a:rPr lang="en-IN" b="0"/>
              <a:t>(IIT</a:t>
            </a:r>
            <a:r>
              <a:rPr lang="en-IN" b="0" spc="-20"/>
              <a:t> </a:t>
            </a:r>
            <a:r>
              <a:rPr lang="en-IN" b="0" spc="-10"/>
              <a:t>Kharagpur)</a:t>
            </a:r>
            <a:endParaRPr spc="-2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189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 spc="-10"/>
              <a:t>06.04.2018</a:t>
            </a:r>
            <a:endParaRPr spc="-2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mtClean="0"/>
              <a:pPr marL="38100">
                <a:spcBef>
                  <a:spcPts val="70"/>
                </a:spcBef>
              </a:pPr>
              <a:t>30</a:t>
            </a:fld>
            <a:r>
              <a:rPr lang="en-IN" spc="-10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35"/>
              <a:t>49</a:t>
            </a:r>
            <a:endParaRPr spc="-69" dirty="0"/>
          </a:p>
        </p:txBody>
      </p:sp>
      <p:cxnSp>
        <p:nvCxnSpPr>
          <p:cNvPr id="20" name="Straight Connector 19"/>
          <p:cNvCxnSpPr>
            <a:stCxn id="9" idx="1"/>
          </p:cNvCxnSpPr>
          <p:nvPr/>
        </p:nvCxnSpPr>
        <p:spPr>
          <a:xfrm>
            <a:off x="5460231" y="2437557"/>
            <a:ext cx="25167" cy="281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97179" y="2437553"/>
            <a:ext cx="25167" cy="2819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8374"/>
            <a:ext cx="6692401" cy="465194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sz="2800" spc="11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sz="2800" spc="11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7241" y="1347563"/>
            <a:ext cx="8605846" cy="105060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75503" marR="60402">
              <a:lnSpc>
                <a:spcPct val="102600"/>
              </a:lnSpc>
              <a:spcBef>
                <a:spcPts val="109"/>
              </a:spcBef>
            </a:pPr>
            <a:r>
              <a:rPr sz="2180" dirty="0">
                <a:latin typeface="Arial"/>
                <a:cs typeface="Arial"/>
              </a:rPr>
              <a:t>Let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us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calculate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input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any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k-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node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output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layer.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Since, </a:t>
            </a:r>
            <a:r>
              <a:rPr sz="2180" dirty="0">
                <a:latin typeface="Arial"/>
                <a:cs typeface="Arial"/>
              </a:rPr>
              <a:t>output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all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nodes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in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hidden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go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k-</a:t>
            </a:r>
            <a:r>
              <a:rPr sz="2180" dirty="0">
                <a:latin typeface="Arial"/>
                <a:cs typeface="Arial"/>
              </a:rPr>
              <a:t>th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layer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with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weights </a:t>
            </a:r>
            <a:r>
              <a:rPr sz="2180" i="1" spc="-20" dirty="0">
                <a:latin typeface="Arial"/>
                <a:cs typeface="Arial"/>
              </a:rPr>
              <a:t>w</a:t>
            </a:r>
            <a:r>
              <a:rPr sz="2378" spc="-30" baseline="-13888" dirty="0">
                <a:latin typeface="Arial"/>
                <a:cs typeface="Arial"/>
              </a:rPr>
              <a:t>1</a:t>
            </a:r>
            <a:r>
              <a:rPr sz="2378" i="1" spc="-30" baseline="-13888" dirty="0">
                <a:latin typeface="Arial"/>
                <a:cs typeface="Arial"/>
              </a:rPr>
              <a:t>k</a:t>
            </a:r>
            <a:r>
              <a:rPr sz="2378" i="1" spc="-281" baseline="-13888" dirty="0">
                <a:latin typeface="Arial"/>
                <a:cs typeface="Arial"/>
              </a:rPr>
              <a:t> </a:t>
            </a:r>
            <a:r>
              <a:rPr sz="2180" i="1" spc="-69" dirty="0">
                <a:latin typeface="Bookman Old Style"/>
                <a:cs typeface="Bookman Old Style"/>
              </a:rPr>
              <a:t>,</a:t>
            </a:r>
            <a:r>
              <a:rPr sz="2180" i="1" spc="-287" dirty="0">
                <a:latin typeface="Bookman Old Style"/>
                <a:cs typeface="Bookman Old Style"/>
              </a:rPr>
              <a:t> </a:t>
            </a:r>
            <a:r>
              <a:rPr sz="2180" i="1" spc="-20" dirty="0">
                <a:latin typeface="Arial"/>
                <a:cs typeface="Arial"/>
              </a:rPr>
              <a:t>w</a:t>
            </a:r>
            <a:r>
              <a:rPr sz="2378" spc="-30" baseline="-13888" dirty="0">
                <a:latin typeface="Arial"/>
                <a:cs typeface="Arial"/>
              </a:rPr>
              <a:t>2</a:t>
            </a:r>
            <a:r>
              <a:rPr sz="2378" i="1" spc="-30" baseline="-13888" dirty="0">
                <a:latin typeface="Arial"/>
                <a:cs typeface="Arial"/>
              </a:rPr>
              <a:t>k</a:t>
            </a:r>
            <a:r>
              <a:rPr sz="2378" i="1" spc="-281" baseline="-13888" dirty="0">
                <a:latin typeface="Arial"/>
                <a:cs typeface="Arial"/>
              </a:rPr>
              <a:t> </a:t>
            </a:r>
            <a:r>
              <a:rPr sz="2180" i="1" spc="-69" dirty="0">
                <a:latin typeface="Bookman Old Style"/>
                <a:cs typeface="Bookman Old Style"/>
              </a:rPr>
              <a:t>,</a:t>
            </a:r>
            <a:r>
              <a:rPr sz="2180" i="1" spc="-287" dirty="0">
                <a:latin typeface="Bookman Old Style"/>
                <a:cs typeface="Bookman Old Style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10" dirty="0">
                <a:latin typeface="Meiryo"/>
                <a:cs typeface="Meiryo"/>
              </a:rPr>
              <a:t> </a:t>
            </a:r>
            <a:r>
              <a:rPr sz="2180" i="1" spc="-69" dirty="0">
                <a:latin typeface="Bookman Old Style"/>
                <a:cs typeface="Bookman Old Style"/>
              </a:rPr>
              <a:t>,</a:t>
            </a:r>
            <a:r>
              <a:rPr sz="2180" i="1" spc="-287" dirty="0">
                <a:latin typeface="Bookman Old Style"/>
                <a:cs typeface="Bookman Old Style"/>
              </a:rPr>
              <a:t> </a:t>
            </a:r>
            <a:r>
              <a:rPr sz="2180" i="1" spc="-20" dirty="0">
                <a:latin typeface="Arial"/>
                <a:cs typeface="Arial"/>
              </a:rPr>
              <a:t>w</a:t>
            </a:r>
            <a:r>
              <a:rPr sz="2378" i="1" spc="-30" baseline="-13888" dirty="0">
                <a:latin typeface="Arial"/>
                <a:cs typeface="Arial"/>
              </a:rPr>
              <a:t>mk</a:t>
            </a:r>
            <a:r>
              <a:rPr sz="2378" i="1" spc="-281" baseline="-13888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, we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5611" y="2671422"/>
            <a:ext cx="88713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372480" algn="l"/>
              </a:tabLst>
            </a:pPr>
            <a:r>
              <a:rPr sz="2180" i="1" spc="-99" dirty="0">
                <a:latin typeface="Arial"/>
                <a:cs typeface="Arial"/>
              </a:rPr>
              <a:t>I</a:t>
            </a:r>
            <a:r>
              <a:rPr sz="2180" i="1" dirty="0">
                <a:latin typeface="Arial"/>
                <a:cs typeface="Arial"/>
              </a:rPr>
              <a:t>	</a:t>
            </a:r>
            <a:r>
              <a:rPr sz="2180" dirty="0">
                <a:latin typeface="Lucida Sans Unicode"/>
                <a:cs typeface="Lucida Sans Unicode"/>
              </a:rPr>
              <a:t>=</a:t>
            </a:r>
            <a:r>
              <a:rPr sz="2180" spc="-159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Arial"/>
                <a:cs typeface="Arial"/>
              </a:rPr>
              <a:t>w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9232" y="2645750"/>
            <a:ext cx="1541477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370375" algn="l"/>
              </a:tabLst>
            </a:pPr>
            <a:r>
              <a:rPr sz="1585" i="1" spc="-99" dirty="0">
                <a:latin typeface="Arial"/>
                <a:cs typeface="Arial"/>
              </a:rPr>
              <a:t>O</a:t>
            </a:r>
            <a:r>
              <a:rPr sz="1585" i="1" dirty="0">
                <a:latin typeface="Arial"/>
                <a:cs typeface="Arial"/>
              </a:rPr>
              <a:t>	</a:t>
            </a:r>
            <a:r>
              <a:rPr sz="1585" i="1" spc="-99" dirty="0">
                <a:latin typeface="Arial"/>
                <a:cs typeface="Arial"/>
              </a:rPr>
              <a:t>H</a:t>
            </a:r>
            <a:endParaRPr sz="158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1941" y="2837925"/>
            <a:ext cx="1517568" cy="2681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379184" algn="l"/>
              </a:tabLst>
            </a:pPr>
            <a:r>
              <a:rPr sz="1585" i="1" spc="-99" dirty="0">
                <a:latin typeface="Arial"/>
                <a:cs typeface="Arial"/>
              </a:rPr>
              <a:t>k</a:t>
            </a:r>
            <a:r>
              <a:rPr sz="1585" i="1" dirty="0">
                <a:latin typeface="Arial"/>
                <a:cs typeface="Arial"/>
              </a:rPr>
              <a:t>	</a:t>
            </a:r>
            <a:r>
              <a:rPr sz="2378" spc="-149" baseline="3472" dirty="0">
                <a:latin typeface="Arial"/>
                <a:cs typeface="Arial"/>
              </a:rPr>
              <a:t>1</a:t>
            </a:r>
            <a:endParaRPr sz="2378" baseline="347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7260" y="2671422"/>
            <a:ext cx="105575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68" dirty="0">
                <a:latin typeface="Meiryo"/>
                <a:cs typeface="Meiryo"/>
              </a:rPr>
              <a:t> </a:t>
            </a:r>
            <a:r>
              <a:rPr sz="2180" i="1" dirty="0">
                <a:latin typeface="Arial"/>
                <a:cs typeface="Arial"/>
              </a:rPr>
              <a:t>o</a:t>
            </a:r>
            <a:r>
              <a:rPr sz="2180" i="1" spc="337" dirty="0">
                <a:latin typeface="Arial"/>
                <a:cs typeface="Arial"/>
              </a:rPr>
              <a:t>  </a:t>
            </a:r>
            <a:r>
              <a:rPr sz="2180" spc="-69" dirty="0">
                <a:latin typeface="Lucida Sans Unicode"/>
                <a:cs typeface="Lucida Sans Unicode"/>
              </a:rPr>
              <a:t>+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119" dirty="0">
                <a:latin typeface="Arial"/>
                <a:cs typeface="Arial"/>
              </a:rPr>
              <a:t>w</a:t>
            </a:r>
            <a:endParaRPr sz="218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1833" y="2795745"/>
            <a:ext cx="1572936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333882" algn="l"/>
              </a:tabLst>
            </a:pPr>
            <a:r>
              <a:rPr sz="1585" spc="-50" dirty="0">
                <a:latin typeface="Arial"/>
                <a:cs typeface="Arial"/>
              </a:rPr>
              <a:t>1</a:t>
            </a:r>
            <a:r>
              <a:rPr sz="1585" i="1" spc="-50" dirty="0">
                <a:latin typeface="Arial"/>
                <a:cs typeface="Arial"/>
              </a:rPr>
              <a:t>k</a:t>
            </a:r>
            <a:r>
              <a:rPr sz="1585" i="1" dirty="0">
                <a:latin typeface="Arial"/>
                <a:cs typeface="Arial"/>
              </a:rPr>
              <a:t>	</a:t>
            </a:r>
            <a:r>
              <a:rPr sz="1585" spc="-50" dirty="0">
                <a:latin typeface="Arial"/>
                <a:cs typeface="Arial"/>
              </a:rPr>
              <a:t>2</a:t>
            </a:r>
            <a:r>
              <a:rPr sz="1585" i="1" spc="-50" dirty="0">
                <a:latin typeface="Arial"/>
                <a:cs typeface="Arial"/>
              </a:rPr>
              <a:t>k</a:t>
            </a:r>
            <a:endParaRPr sz="158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5001" y="2645750"/>
            <a:ext cx="196302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-10" dirty="0">
                <a:latin typeface="Arial"/>
                <a:cs typeface="Arial"/>
              </a:rPr>
              <a:t>H</a:t>
            </a:r>
            <a:endParaRPr sz="158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7049" y="2831005"/>
            <a:ext cx="162327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-10" dirty="0">
                <a:latin typeface="Arial"/>
                <a:cs typeface="Arial"/>
              </a:rPr>
              <a:t>2</a:t>
            </a:r>
            <a:endParaRPr sz="158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125" y="2671422"/>
            <a:ext cx="171135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68" dirty="0">
                <a:latin typeface="Meiryo"/>
                <a:cs typeface="Meiryo"/>
              </a:rPr>
              <a:t> </a:t>
            </a:r>
            <a:r>
              <a:rPr sz="2180" i="1" dirty="0">
                <a:latin typeface="Arial"/>
                <a:cs typeface="Arial"/>
              </a:rPr>
              <a:t>o</a:t>
            </a:r>
            <a:r>
              <a:rPr sz="2180" i="1" spc="347" dirty="0">
                <a:latin typeface="Arial"/>
                <a:cs typeface="Arial"/>
              </a:rPr>
              <a:t>  </a:t>
            </a:r>
            <a:r>
              <a:rPr sz="2180" spc="-69" dirty="0">
                <a:latin typeface="Lucida Sans Unicode"/>
                <a:cs typeface="Lucida Sans Unicode"/>
              </a:rPr>
              <a:t>+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77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68" dirty="0">
                <a:latin typeface="Meiryo"/>
                <a:cs typeface="Meiryo"/>
              </a:rPr>
              <a:t> </a:t>
            </a:r>
            <a:r>
              <a:rPr sz="2180" spc="-69" dirty="0">
                <a:latin typeface="Lucida Sans Unicode"/>
                <a:cs typeface="Lucida Sans Unicode"/>
              </a:rPr>
              <a:t>+</a:t>
            </a:r>
            <a:r>
              <a:rPr sz="2180" spc="-198" dirty="0">
                <a:latin typeface="Lucida Sans Unicode"/>
                <a:cs typeface="Lucida Sans Unicode"/>
              </a:rPr>
              <a:t> </a:t>
            </a:r>
            <a:r>
              <a:rPr sz="2180" i="1" spc="-99" dirty="0">
                <a:latin typeface="Arial"/>
                <a:cs typeface="Arial"/>
              </a:rPr>
              <a:t>w</a:t>
            </a:r>
            <a:endParaRPr sz="218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7466" y="2795746"/>
            <a:ext cx="318362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-50" dirty="0">
                <a:latin typeface="Arial"/>
                <a:cs typeface="Arial"/>
              </a:rPr>
              <a:t>mk</a:t>
            </a:r>
            <a:endParaRPr sz="158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68436" y="2671422"/>
            <a:ext cx="34101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58" dirty="0">
                <a:latin typeface="Meiryo"/>
                <a:cs typeface="Meiryo"/>
              </a:rPr>
              <a:t> </a:t>
            </a:r>
            <a:r>
              <a:rPr sz="2180" i="1" spc="-99" dirty="0">
                <a:latin typeface="Arial"/>
                <a:cs typeface="Arial"/>
              </a:rPr>
              <a:t>o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66311" y="2645750"/>
            <a:ext cx="196302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-10" dirty="0">
                <a:latin typeface="Arial"/>
                <a:cs typeface="Arial"/>
              </a:rPr>
              <a:t>H</a:t>
            </a:r>
            <a:endParaRPr sz="158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8359" y="2813261"/>
            <a:ext cx="217694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i="1" spc="-10" dirty="0">
                <a:latin typeface="Arial"/>
                <a:cs typeface="Arial"/>
              </a:rPr>
              <a:t>m</a:t>
            </a:r>
            <a:endParaRPr sz="158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7239" y="3159105"/>
            <a:ext cx="5896622" cy="2159266"/>
          </a:xfrm>
          <a:prstGeom prst="rect">
            <a:avLst/>
          </a:prstGeom>
        </p:spPr>
        <p:txBody>
          <a:bodyPr vert="horz" wrap="square" lIns="0" tIns="176169" rIns="0" bIns="0" rtlCol="0">
            <a:spAutoFit/>
          </a:bodyPr>
          <a:lstStyle/>
          <a:p>
            <a:pPr marL="75503">
              <a:spcBef>
                <a:spcPts val="1387"/>
              </a:spcBef>
            </a:pPr>
            <a:r>
              <a:rPr sz="2180" dirty="0">
                <a:latin typeface="Arial"/>
                <a:cs typeface="Arial"/>
              </a:rPr>
              <a:t>where</a:t>
            </a:r>
            <a:r>
              <a:rPr sz="2180" spc="-40" dirty="0">
                <a:latin typeface="Arial"/>
                <a:cs typeface="Arial"/>
              </a:rPr>
              <a:t> </a:t>
            </a:r>
            <a:r>
              <a:rPr sz="2180" i="1" dirty="0">
                <a:latin typeface="Arial"/>
                <a:cs typeface="Arial"/>
              </a:rPr>
              <a:t>k</a:t>
            </a:r>
            <a:r>
              <a:rPr sz="2180" i="1" spc="198" dirty="0">
                <a:latin typeface="Arial"/>
                <a:cs typeface="Arial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=</a:t>
            </a:r>
            <a:r>
              <a:rPr sz="2180" spc="-99" dirty="0">
                <a:latin typeface="Lucida Sans Unicode"/>
                <a:cs typeface="Lucida Sans Unicode"/>
              </a:rPr>
              <a:t> </a:t>
            </a:r>
            <a:r>
              <a:rPr sz="2180" spc="-50" dirty="0">
                <a:latin typeface="Arial"/>
                <a:cs typeface="Arial"/>
              </a:rPr>
              <a:t>1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spc="-50" dirty="0">
                <a:latin typeface="Arial"/>
                <a:cs typeface="Arial"/>
              </a:rPr>
              <a:t>2</a:t>
            </a:r>
            <a:r>
              <a:rPr sz="2180" i="1" spc="-50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386" dirty="0">
                <a:latin typeface="Meiryo"/>
                <a:cs typeface="Meiryo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0" dirty="0">
                <a:latin typeface="Meiryo"/>
                <a:cs typeface="Meiryo"/>
              </a:rPr>
              <a:t> </a:t>
            </a:r>
            <a:r>
              <a:rPr sz="2180" i="1" spc="-69" dirty="0">
                <a:latin typeface="Bookman Old Style"/>
                <a:cs typeface="Bookman Old Style"/>
              </a:rPr>
              <a:t>,</a:t>
            </a:r>
            <a:r>
              <a:rPr sz="2180" i="1" spc="-297" dirty="0">
                <a:latin typeface="Bookman Old Style"/>
                <a:cs typeface="Bookman Old Style"/>
              </a:rPr>
              <a:t> </a:t>
            </a:r>
            <a:r>
              <a:rPr sz="2180" i="1" spc="-99" dirty="0">
                <a:latin typeface="Arial"/>
                <a:cs typeface="Arial"/>
              </a:rPr>
              <a:t>n</a:t>
            </a:r>
            <a:endParaRPr sz="2180">
              <a:latin typeface="Arial"/>
              <a:cs typeface="Arial"/>
            </a:endParaRPr>
          </a:p>
          <a:p>
            <a:pPr marL="75503">
              <a:spcBef>
                <a:spcPts val="1199"/>
              </a:spcBef>
            </a:pPr>
            <a:r>
              <a:rPr sz="2180" dirty="0">
                <a:latin typeface="Arial"/>
                <a:cs typeface="Arial"/>
              </a:rPr>
              <a:t>In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matrix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representation,</a:t>
            </a:r>
            <a:r>
              <a:rPr sz="2180" dirty="0">
                <a:latin typeface="Arial"/>
                <a:cs typeface="Arial"/>
              </a:rPr>
              <a:t> we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endParaRPr sz="218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072">
              <a:latin typeface="Arial"/>
              <a:cs typeface="Arial"/>
            </a:endParaRPr>
          </a:p>
          <a:p>
            <a:pPr marL="2808703" algn="ctr"/>
            <a:r>
              <a:rPr sz="2180" i="1" dirty="0">
                <a:latin typeface="Arial"/>
                <a:cs typeface="Arial"/>
              </a:rPr>
              <a:t>I</a:t>
            </a:r>
            <a:r>
              <a:rPr sz="2378" i="1" baseline="27777" dirty="0">
                <a:latin typeface="Arial"/>
                <a:cs typeface="Arial"/>
              </a:rPr>
              <a:t>O</a:t>
            </a:r>
            <a:r>
              <a:rPr sz="2378" i="1" spc="519" baseline="27777" dirty="0">
                <a:latin typeface="Arial"/>
                <a:cs typeface="Arial"/>
              </a:rPr>
              <a:t> </a:t>
            </a:r>
            <a:r>
              <a:rPr sz="2180" dirty="0">
                <a:latin typeface="Lucida Sans Unicode"/>
                <a:cs typeface="Lucida Sans Unicode"/>
              </a:rPr>
              <a:t>=</a:t>
            </a:r>
            <a:r>
              <a:rPr sz="2180" spc="-79" dirty="0">
                <a:latin typeface="Lucida Sans Unicode"/>
                <a:cs typeface="Lucida Sans Unicode"/>
              </a:rPr>
              <a:t> </a:t>
            </a:r>
            <a:r>
              <a:rPr sz="2180" i="1" spc="119" dirty="0">
                <a:latin typeface="Arial"/>
                <a:cs typeface="Arial"/>
              </a:rPr>
              <a:t>W</a:t>
            </a:r>
            <a:r>
              <a:rPr sz="2378" i="1" spc="176" baseline="27777" dirty="0">
                <a:latin typeface="Arial"/>
                <a:cs typeface="Arial"/>
              </a:rPr>
              <a:t>T</a:t>
            </a:r>
            <a:r>
              <a:rPr sz="2378" i="1" spc="549" baseline="27777" dirty="0">
                <a:latin typeface="Arial"/>
                <a:cs typeface="Arial"/>
              </a:rPr>
              <a:t> </a:t>
            </a:r>
            <a:r>
              <a:rPr sz="2180" i="1" spc="-178" dirty="0">
                <a:latin typeface="Meiryo"/>
                <a:cs typeface="Meiryo"/>
              </a:rPr>
              <a:t>·</a:t>
            </a:r>
            <a:r>
              <a:rPr sz="2180" i="1" spc="-248" dirty="0">
                <a:latin typeface="Meiryo"/>
                <a:cs typeface="Meiryo"/>
              </a:rPr>
              <a:t> </a:t>
            </a:r>
            <a:r>
              <a:rPr sz="2180" i="1" spc="-50" dirty="0">
                <a:latin typeface="Arial"/>
                <a:cs typeface="Arial"/>
              </a:rPr>
              <a:t>O</a:t>
            </a:r>
            <a:r>
              <a:rPr sz="2378" i="1" spc="-73" baseline="27777" dirty="0">
                <a:latin typeface="Arial"/>
                <a:cs typeface="Arial"/>
              </a:rPr>
              <a:t>H</a:t>
            </a:r>
            <a:endParaRPr sz="2378" baseline="27777">
              <a:latin typeface="Arial"/>
              <a:cs typeface="Arial"/>
            </a:endParaRPr>
          </a:p>
          <a:p>
            <a:pPr marL="2836387" algn="ctr">
              <a:spcBef>
                <a:spcPts val="69"/>
              </a:spcBef>
            </a:pPr>
            <a:r>
              <a:rPr sz="2180" spc="-59" dirty="0">
                <a:latin typeface="Lucida Sans Unicode"/>
                <a:cs typeface="Lucida Sans Unicode"/>
              </a:rPr>
              <a:t>[</a:t>
            </a:r>
            <a:r>
              <a:rPr sz="2180" i="1" spc="-59" dirty="0">
                <a:latin typeface="Arial"/>
                <a:cs typeface="Arial"/>
              </a:rPr>
              <a:t>n</a:t>
            </a:r>
            <a:r>
              <a:rPr sz="2180" i="1" spc="-99" dirty="0">
                <a:latin typeface="Arial"/>
                <a:cs typeface="Arial"/>
              </a:rPr>
              <a:t> </a:t>
            </a:r>
            <a:r>
              <a:rPr sz="2180" i="1" spc="-99" dirty="0">
                <a:latin typeface="Meiryo"/>
                <a:cs typeface="Meiryo"/>
              </a:rPr>
              <a:t>×</a:t>
            </a:r>
            <a:r>
              <a:rPr sz="2180" i="1" spc="-268" dirty="0">
                <a:latin typeface="Meiryo"/>
                <a:cs typeface="Meiryo"/>
              </a:rPr>
              <a:t> </a:t>
            </a:r>
            <a:r>
              <a:rPr sz="2180" spc="-40" dirty="0">
                <a:latin typeface="Arial"/>
                <a:cs typeface="Arial"/>
              </a:rPr>
              <a:t>1</a:t>
            </a:r>
            <a:r>
              <a:rPr sz="2180" spc="-40" dirty="0">
                <a:latin typeface="Lucida Sans Unicode"/>
                <a:cs typeface="Lucida Sans Unicode"/>
              </a:rPr>
              <a:t>]</a:t>
            </a:r>
            <a:r>
              <a:rPr sz="2180" spc="-119" dirty="0">
                <a:latin typeface="Lucida Sans Unicode"/>
                <a:cs typeface="Lucida Sans Unicode"/>
              </a:rPr>
              <a:t> </a:t>
            </a:r>
            <a:r>
              <a:rPr sz="2180" dirty="0">
                <a:latin typeface="Arial"/>
                <a:cs typeface="Arial"/>
              </a:rPr>
              <a:t>=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[</a:t>
            </a:r>
            <a:r>
              <a:rPr sz="2180" i="1" spc="-59" dirty="0">
                <a:latin typeface="Arial"/>
                <a:cs typeface="Arial"/>
              </a:rPr>
              <a:t>n</a:t>
            </a:r>
            <a:r>
              <a:rPr sz="2180" i="1" spc="-99" dirty="0">
                <a:latin typeface="Arial"/>
                <a:cs typeface="Arial"/>
              </a:rPr>
              <a:t> </a:t>
            </a:r>
            <a:r>
              <a:rPr sz="2180" i="1" spc="-99" dirty="0">
                <a:latin typeface="Meiryo"/>
                <a:cs typeface="Meiryo"/>
              </a:rPr>
              <a:t>×</a:t>
            </a:r>
            <a:r>
              <a:rPr sz="2180" i="1" spc="-268" dirty="0">
                <a:latin typeface="Meiryo"/>
                <a:cs typeface="Meiryo"/>
              </a:rPr>
              <a:t> </a:t>
            </a:r>
            <a:r>
              <a:rPr sz="2180" i="1" dirty="0">
                <a:latin typeface="Arial"/>
                <a:cs typeface="Arial"/>
              </a:rPr>
              <a:t>m</a:t>
            </a:r>
            <a:r>
              <a:rPr sz="2180" dirty="0">
                <a:latin typeface="Lucida Sans Unicode"/>
                <a:cs typeface="Lucida Sans Unicode"/>
              </a:rPr>
              <a:t>]</a:t>
            </a:r>
            <a:r>
              <a:rPr sz="2180" spc="-9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[</a:t>
            </a:r>
            <a:r>
              <a:rPr sz="2180" i="1" spc="-59" dirty="0">
                <a:latin typeface="Arial"/>
                <a:cs typeface="Arial"/>
              </a:rPr>
              <a:t>m</a:t>
            </a:r>
            <a:r>
              <a:rPr sz="2180" i="1" spc="-89" dirty="0">
                <a:latin typeface="Arial"/>
                <a:cs typeface="Arial"/>
              </a:rPr>
              <a:t> </a:t>
            </a:r>
            <a:r>
              <a:rPr sz="2180" i="1" spc="-99" dirty="0">
                <a:latin typeface="Meiryo"/>
                <a:cs typeface="Meiryo"/>
              </a:rPr>
              <a:t>×</a:t>
            </a:r>
            <a:r>
              <a:rPr sz="2180" i="1" spc="-268" dirty="0">
                <a:latin typeface="Meiryo"/>
                <a:cs typeface="Meiryo"/>
              </a:rPr>
              <a:t> </a:t>
            </a:r>
            <a:r>
              <a:rPr sz="2180" spc="-50" dirty="0">
                <a:latin typeface="Arial"/>
                <a:cs typeface="Arial"/>
              </a:rPr>
              <a:t>1</a:t>
            </a:r>
            <a:r>
              <a:rPr sz="2180" spc="-50" dirty="0">
                <a:latin typeface="Lucida Sans Unicode"/>
                <a:cs typeface="Lucida Sans Unicode"/>
              </a:rPr>
              <a:t>]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/>
              <a:t>Debasis</a:t>
            </a:r>
            <a:r>
              <a:rPr lang="en-IN" spc="-20"/>
              <a:t> </a:t>
            </a:r>
            <a:r>
              <a:rPr lang="en-IN"/>
              <a:t>Samanta</a:t>
            </a:r>
            <a:r>
              <a:rPr lang="en-IN" spc="130"/>
              <a:t> </a:t>
            </a:r>
            <a:r>
              <a:rPr lang="en-IN" b="0"/>
              <a:t>(IIT</a:t>
            </a:r>
            <a:r>
              <a:rPr lang="en-IN" b="0" spc="-20"/>
              <a:t> </a:t>
            </a:r>
            <a:r>
              <a:rPr lang="en-IN" b="0" spc="-10"/>
              <a:t>Kharagpur)</a:t>
            </a:r>
            <a:endParaRPr spc="-2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23876" y="6601381"/>
            <a:ext cx="1940372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189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139"/>
              </a:spcBef>
            </a:pPr>
            <a:r>
              <a:rPr lang="en-IN" spc="-10"/>
              <a:t>06.04.2018</a:t>
            </a:r>
            <a:endParaRPr spc="-2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spcBef>
                <a:spcPts val="70"/>
              </a:spcBef>
            </a:pPr>
            <a:fld id="{81D60167-4931-47E6-BA6A-407CBD079E47}" type="slidenum">
              <a:rPr lang="en-IN" smtClean="0"/>
              <a:pPr marL="38100">
                <a:spcBef>
                  <a:spcPts val="70"/>
                </a:spcBef>
              </a:pPr>
              <a:t>31</a:t>
            </a:fld>
            <a:r>
              <a:rPr lang="en-IN" spc="-10"/>
              <a:t> </a:t>
            </a:r>
            <a:r>
              <a:rPr lang="en-IN"/>
              <a:t>/</a:t>
            </a:r>
            <a:r>
              <a:rPr lang="en-IN" spc="-10"/>
              <a:t> </a:t>
            </a:r>
            <a:r>
              <a:rPr lang="en-IN" spc="-35"/>
              <a:t>49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Layer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102178"/>
            <a:ext cx="9560859" cy="4887007"/>
          </a:xfrm>
        </p:spPr>
      </p:pic>
      <p:sp>
        <p:nvSpPr>
          <p:cNvPr id="3" name="Rectangle 2"/>
          <p:cNvSpPr/>
          <p:nvPr/>
        </p:nvSpPr>
        <p:spPr>
          <a:xfrm>
            <a:off x="5878633" y="324433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FF"/>
                </a:solidFill>
                <a:latin typeface="Segoe UI" panose="020B0502040204020203" pitchFamily="34" charset="0"/>
              </a:rPr>
              <a:t>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47919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721" y="0"/>
            <a:ext cx="7462177" cy="471749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lnSpc>
                <a:spcPct val="100000"/>
              </a:lnSpc>
              <a:spcBef>
                <a:spcPts val="319"/>
              </a:spcBef>
            </a:pP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sz="2800" spc="-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</a:t>
            </a:r>
            <a:r>
              <a:rPr sz="2800" spc="-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812" y="747004"/>
            <a:ext cx="11377521" cy="84084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29976" marR="11990">
              <a:lnSpc>
                <a:spcPct val="102600"/>
              </a:lnSpc>
              <a:spcBef>
                <a:spcPts val="130"/>
              </a:spcBef>
            </a:pPr>
            <a:r>
              <a:rPr sz="2600" spc="-71" dirty="0">
                <a:latin typeface="Microsoft Sans Serif"/>
                <a:cs typeface="Microsoft Sans Serif"/>
              </a:rPr>
              <a:t>Now,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we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estimate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output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of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k-th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neuron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in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output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59" dirty="0">
                <a:latin typeface="Microsoft Sans Serif"/>
                <a:cs typeface="Microsoft Sans Serif"/>
              </a:rPr>
              <a:t>layer.</a:t>
            </a:r>
            <a:r>
              <a:rPr sz="2600" spc="189" dirty="0">
                <a:latin typeface="Microsoft Sans Serif"/>
                <a:cs typeface="Microsoft Sans Serif"/>
              </a:rPr>
              <a:t> </a:t>
            </a:r>
            <a:r>
              <a:rPr sz="2600" spc="-59" dirty="0">
                <a:latin typeface="Microsoft Sans Serif"/>
                <a:cs typeface="Microsoft Sans Serif"/>
              </a:rPr>
              <a:t>We </a:t>
            </a:r>
            <a:r>
              <a:rPr sz="2600" spc="-649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consider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tan-sigmoid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transfer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function.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0873" y="1709664"/>
            <a:ext cx="352661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i="1" spc="-24" dirty="0">
                <a:latin typeface="Arial"/>
                <a:cs typeface="Arial"/>
              </a:rPr>
              <a:t>O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5924" y="1833989"/>
            <a:ext cx="201521" cy="321143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900" i="1" spc="-12" dirty="0">
                <a:latin typeface="Arial"/>
                <a:cs typeface="Arial"/>
              </a:rPr>
              <a:t>k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7893" y="1601573"/>
            <a:ext cx="1744833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89927">
              <a:spcBef>
                <a:spcPts val="212"/>
              </a:spcBef>
              <a:tabLst>
                <a:tab pos="989202" algn="l"/>
              </a:tabLst>
            </a:pPr>
            <a:r>
              <a:rPr sz="3900" spc="-104" baseline="-22727" dirty="0">
                <a:latin typeface="Lucida Sans Unicode"/>
                <a:cs typeface="Lucida Sans Unicode"/>
              </a:rPr>
              <a:t>=</a:t>
            </a:r>
            <a:r>
              <a:rPr sz="3900" spc="264" baseline="-22727" dirty="0">
                <a:latin typeface="Lucida Sans Unicode"/>
                <a:cs typeface="Lucida Sans Unicode"/>
              </a:rPr>
              <a:t> </a:t>
            </a:r>
            <a:r>
              <a:rPr sz="1900" i="1" spc="-12" dirty="0">
                <a:latin typeface="Arial"/>
                <a:cs typeface="Arial"/>
              </a:rPr>
              <a:t>e	</a:t>
            </a:r>
            <a:r>
              <a:rPr sz="2100" i="1" spc="-17" baseline="9259" dirty="0">
                <a:latin typeface="Arial"/>
                <a:cs typeface="Arial"/>
              </a:rPr>
              <a:t>k</a:t>
            </a:r>
            <a:r>
              <a:rPr sz="2100" i="1" spc="-52" baseline="9259" dirty="0">
                <a:latin typeface="Arial"/>
                <a:cs typeface="Arial"/>
              </a:rPr>
              <a:t> </a:t>
            </a:r>
            <a:r>
              <a:rPr sz="1900" spc="24" dirty="0">
                <a:latin typeface="Lucida Sans Unicode"/>
                <a:cs typeface="Lucida Sans Unicode"/>
              </a:rPr>
              <a:t>−</a:t>
            </a:r>
            <a:r>
              <a:rPr sz="1900" i="1" spc="24" dirty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8495" y="1656475"/>
            <a:ext cx="179689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5792" y="1626828"/>
            <a:ext cx="1823762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119903">
              <a:spcBef>
                <a:spcPts val="224"/>
              </a:spcBef>
              <a:tabLst>
                <a:tab pos="981708" algn="l"/>
              </a:tabLst>
            </a:pPr>
            <a:r>
              <a:rPr sz="1400" i="1" spc="106">
                <a:latin typeface="Calibri"/>
                <a:cs typeface="Calibri"/>
              </a:rPr>
              <a:t>α</a:t>
            </a:r>
            <a:r>
              <a:rPr sz="2100" i="1" spc="158" baseline="-9259">
                <a:latin typeface="Arial"/>
                <a:cs typeface="Arial"/>
              </a:rPr>
              <a:t>o</a:t>
            </a:r>
            <a:r>
              <a:rPr sz="1400" i="1" spc="106">
                <a:latin typeface="Verdana"/>
                <a:cs typeface="Verdana"/>
              </a:rPr>
              <a:t>·</a:t>
            </a:r>
            <a:r>
              <a:rPr sz="1400" i="1" spc="106">
                <a:latin typeface="Arial"/>
                <a:cs typeface="Arial"/>
              </a:rPr>
              <a:t>I</a:t>
            </a:r>
            <a:r>
              <a:rPr sz="2100" i="1" spc="158" baseline="23148">
                <a:latin typeface="Arial"/>
                <a:cs typeface="Arial"/>
              </a:rPr>
              <a:t>o</a:t>
            </a:r>
            <a:r>
              <a:rPr sz="2100" i="1" spc="158" baseline="23148" dirty="0">
                <a:latin typeface="Arial"/>
                <a:cs typeface="Arial"/>
              </a:rPr>
              <a:t>	</a:t>
            </a:r>
            <a:r>
              <a:rPr sz="1400" i="1" spc="260" dirty="0">
                <a:latin typeface="Verdana"/>
                <a:cs typeface="Verdana"/>
              </a:rPr>
              <a:t>−</a:t>
            </a:r>
            <a:r>
              <a:rPr sz="1400" i="1" spc="260" dirty="0">
                <a:latin typeface="Calibri"/>
                <a:cs typeface="Calibri"/>
              </a:rPr>
              <a:t>α</a:t>
            </a:r>
            <a:r>
              <a:rPr sz="1400" i="1" spc="472" dirty="0">
                <a:latin typeface="Calibri"/>
                <a:cs typeface="Calibri"/>
              </a:rPr>
              <a:t> </a:t>
            </a:r>
            <a:r>
              <a:rPr sz="1400" i="1" dirty="0">
                <a:latin typeface="Verdana"/>
                <a:cs typeface="Verdana"/>
              </a:rPr>
              <a:t>·</a:t>
            </a:r>
            <a:r>
              <a:rPr sz="1400" i="1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0921" y="1563710"/>
            <a:ext cx="112516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8292" y="1704090"/>
            <a:ext cx="100760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5540" y="1940750"/>
            <a:ext cx="1907729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81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98072" y="1947029"/>
            <a:ext cx="179689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6911" y="1863096"/>
            <a:ext cx="179689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4781" y="1974924"/>
            <a:ext cx="1318281" cy="321143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89927">
              <a:spcBef>
                <a:spcPts val="224"/>
              </a:spcBef>
              <a:tabLst>
                <a:tab pos="608509" algn="l"/>
              </a:tabLst>
            </a:pPr>
            <a:r>
              <a:rPr sz="1900" i="1" spc="-12" dirty="0">
                <a:latin typeface="Arial"/>
                <a:cs typeface="Arial"/>
              </a:rPr>
              <a:t>e	</a:t>
            </a:r>
            <a:r>
              <a:rPr sz="2100" i="1" spc="-17" baseline="9259" dirty="0">
                <a:latin typeface="Arial"/>
                <a:cs typeface="Arial"/>
              </a:rPr>
              <a:t>k</a:t>
            </a:r>
            <a:r>
              <a:rPr sz="2100" i="1" spc="-71" baseline="9259" dirty="0">
                <a:latin typeface="Arial"/>
                <a:cs typeface="Arial"/>
              </a:rPr>
              <a:t> </a:t>
            </a:r>
            <a:r>
              <a:rPr sz="1900" spc="24" dirty="0">
                <a:latin typeface="Lucida Sans Unicode"/>
                <a:cs typeface="Lucida Sans Unicode"/>
              </a:rPr>
              <a:t>+</a:t>
            </a:r>
            <a:r>
              <a:rPr sz="1900" i="1" spc="24" dirty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58495" y="1947029"/>
            <a:ext cx="179689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6553" y="1917382"/>
            <a:ext cx="1655828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  <a:tabLst>
                <a:tab pos="891780" algn="l"/>
              </a:tabLst>
            </a:pPr>
            <a:r>
              <a:rPr sz="1400" i="1" spc="330" dirty="0">
                <a:latin typeface="Calibri"/>
                <a:cs typeface="Calibri"/>
              </a:rPr>
              <a:t>α</a:t>
            </a:r>
            <a:r>
              <a:rPr sz="1400" i="1" spc="625" dirty="0">
                <a:latin typeface="Calibri"/>
                <a:cs typeface="Calibri"/>
              </a:rPr>
              <a:t> </a:t>
            </a:r>
            <a:r>
              <a:rPr sz="1400" i="1" dirty="0">
                <a:latin typeface="Verdana"/>
                <a:cs typeface="Verdana"/>
              </a:rPr>
              <a:t>·</a:t>
            </a:r>
            <a:r>
              <a:rPr sz="1400" i="1" dirty="0">
                <a:latin typeface="Arial"/>
                <a:cs typeface="Arial"/>
              </a:rPr>
              <a:t>I	</a:t>
            </a:r>
            <a:r>
              <a:rPr sz="1400" i="1" spc="260" dirty="0">
                <a:latin typeface="Verdana"/>
                <a:cs typeface="Verdana"/>
              </a:rPr>
              <a:t>−</a:t>
            </a:r>
            <a:r>
              <a:rPr sz="1400" i="1" spc="260" dirty="0">
                <a:latin typeface="Calibri"/>
                <a:cs typeface="Calibri"/>
              </a:rPr>
              <a:t>α</a:t>
            </a:r>
            <a:r>
              <a:rPr sz="1400" i="1" spc="448" dirty="0">
                <a:latin typeface="Calibri"/>
                <a:cs typeface="Calibri"/>
              </a:rPr>
              <a:t> </a:t>
            </a:r>
            <a:r>
              <a:rPr sz="1400" i="1" dirty="0">
                <a:latin typeface="Verdana"/>
                <a:cs typeface="Verdana"/>
              </a:rPr>
              <a:t>·</a:t>
            </a:r>
            <a:r>
              <a:rPr sz="1400" i="1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70921" y="1863096"/>
            <a:ext cx="112516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4705" y="2003478"/>
            <a:ext cx="167934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2812" y="2331465"/>
            <a:ext cx="2943881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94" dirty="0">
                <a:latin typeface="Microsoft Sans Serif"/>
                <a:cs typeface="Microsoft Sans Serif"/>
              </a:rPr>
              <a:t>f</a:t>
            </a:r>
            <a:r>
              <a:rPr sz="2600" spc="-12" dirty="0">
                <a:latin typeface="Microsoft Sans Serif"/>
                <a:cs typeface="Microsoft Sans Serif"/>
              </a:rPr>
              <a:t>or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i="1" spc="-12" dirty="0">
                <a:latin typeface="Arial"/>
                <a:cs typeface="Arial"/>
              </a:rPr>
              <a:t>k</a:t>
            </a:r>
            <a:r>
              <a:rPr sz="2600" i="1" spc="248" dirty="0">
                <a:latin typeface="Arial"/>
                <a:cs typeface="Arial"/>
              </a:rPr>
              <a:t> </a:t>
            </a:r>
            <a:r>
              <a:rPr sz="2600" spc="-71" dirty="0">
                <a:latin typeface="Lucida Sans Unicode"/>
                <a:cs typeface="Lucida Sans Unicode"/>
              </a:rPr>
              <a:t>=</a:t>
            </a:r>
            <a:r>
              <a:rPr sz="2600" spc="-106" dirty="0">
                <a:latin typeface="Lucida Sans Unicode"/>
                <a:cs typeface="Lucida Sans Unicode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1</a:t>
            </a:r>
            <a:r>
              <a:rPr sz="2600" i="1" spc="-12" dirty="0">
                <a:latin typeface="Arial"/>
                <a:cs typeface="Arial"/>
              </a:rPr>
              <a:t>,</a:t>
            </a:r>
            <a:r>
              <a:rPr sz="2600" i="1" spc="-295" dirty="0">
                <a:latin typeface="Arial"/>
                <a:cs typeface="Arial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2</a:t>
            </a:r>
            <a:r>
              <a:rPr sz="2600" i="1" spc="-12" dirty="0">
                <a:latin typeface="Arial"/>
                <a:cs typeface="Arial"/>
              </a:rPr>
              <a:t>,</a:t>
            </a:r>
            <a:r>
              <a:rPr sz="2600" i="1" spc="-295" dirty="0">
                <a:latin typeface="Arial"/>
                <a:cs typeface="Arial"/>
              </a:rPr>
              <a:t> 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-389" dirty="0">
                <a:latin typeface="Lucida Sans Unicode"/>
                <a:cs typeface="Lucida Sans Unicode"/>
              </a:rPr>
              <a:t> 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-401" dirty="0">
                <a:latin typeface="Lucida Sans Unicode"/>
                <a:cs typeface="Lucida Sans Unicode"/>
              </a:rPr>
              <a:t> 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35" dirty="0">
                <a:latin typeface="Lucida Sans Unicode"/>
                <a:cs typeface="Lucida Sans Unicode"/>
              </a:rPr>
              <a:t> </a:t>
            </a:r>
            <a:r>
              <a:rPr sz="2600" i="1" spc="-12" dirty="0">
                <a:latin typeface="Arial"/>
                <a:cs typeface="Arial"/>
              </a:rPr>
              <a:t>,</a:t>
            </a:r>
            <a:r>
              <a:rPr sz="2600" i="1" spc="-295" dirty="0">
                <a:latin typeface="Arial"/>
                <a:cs typeface="Arial"/>
              </a:rPr>
              <a:t> </a:t>
            </a:r>
            <a:r>
              <a:rPr sz="2600" i="1" spc="-24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812" y="2815124"/>
            <a:ext cx="10779676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24" dirty="0">
                <a:latin typeface="Microsoft Sans Serif"/>
                <a:cs typeface="Microsoft Sans Serif"/>
              </a:rPr>
              <a:t>Hence,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output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of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output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59" dirty="0">
                <a:latin typeface="Microsoft Sans Serif"/>
                <a:cs typeface="Microsoft Sans Serif"/>
              </a:rPr>
              <a:t>layer’s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neurons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can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be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represented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as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6365" y="4597826"/>
            <a:ext cx="757382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i="1" spc="-24" dirty="0">
                <a:latin typeface="Arial"/>
                <a:cs typeface="Arial"/>
              </a:rPr>
              <a:t>O</a:t>
            </a:r>
            <a:r>
              <a:rPr sz="2600" i="1" spc="-59" dirty="0">
                <a:latin typeface="Arial"/>
                <a:cs typeface="Arial"/>
              </a:rPr>
              <a:t> </a:t>
            </a:r>
            <a:r>
              <a:rPr sz="2600" spc="-71" dirty="0">
                <a:latin typeface="Lucida Sans Unicode"/>
                <a:cs typeface="Lucida Sans Unicode"/>
              </a:rPr>
              <a:t>=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7734" y="4446824"/>
            <a:ext cx="312357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885" dirty="0">
                <a:latin typeface="Trebuchet MS"/>
                <a:cs typeface="Trebuchet MS"/>
              </a:rPr>
              <a:t>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47734" y="4776285"/>
            <a:ext cx="312357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885" dirty="0">
                <a:latin typeface="Trebuchet MS"/>
                <a:cs typeface="Trebuchet MS"/>
              </a:rPr>
              <a:t>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47734" y="5270489"/>
            <a:ext cx="312357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885" dirty="0">
                <a:latin typeface="Trebuchet MS"/>
                <a:cs typeface="Trebuchet MS"/>
              </a:rPr>
              <a:t>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47734" y="5446204"/>
            <a:ext cx="312357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885" dirty="0">
                <a:latin typeface="Trebuchet MS"/>
                <a:cs typeface="Trebuchet MS"/>
              </a:rPr>
              <a:t>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71561" y="3321634"/>
            <a:ext cx="495405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-389" dirty="0">
                <a:latin typeface="Lucida Sans Unicode"/>
                <a:cs typeface="Lucida Sans Unicode"/>
              </a:rPr>
              <a:t> 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-401" dirty="0">
                <a:latin typeface="Lucida Sans Unicode"/>
                <a:cs typeface="Lucida Sans Unicode"/>
              </a:rPr>
              <a:t> 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04387" y="3662621"/>
            <a:ext cx="629752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89927">
              <a:spcBef>
                <a:spcPts val="212"/>
              </a:spcBef>
            </a:pP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-401" dirty="0">
                <a:latin typeface="Lucida Sans Unicode"/>
                <a:cs typeface="Lucida Sans Unicode"/>
              </a:rPr>
              <a:t> </a:t>
            </a:r>
            <a:r>
              <a:rPr sz="3900" spc="-1098" baseline="-55555" dirty="0">
                <a:latin typeface="Microsoft Sans Serif"/>
                <a:cs typeface="Microsoft Sans Serif"/>
              </a:rPr>
              <a:t>.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-401" dirty="0">
                <a:latin typeface="Lucida Sans Unicode"/>
                <a:cs typeface="Lucida Sans Unicode"/>
              </a:rPr>
              <a:t> 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14147" y="2986232"/>
            <a:ext cx="2609693" cy="1191636"/>
          </a:xfrm>
          <a:prstGeom prst="rect">
            <a:avLst/>
          </a:prstGeom>
        </p:spPr>
        <p:txBody>
          <a:bodyPr vert="horz" wrap="square" lIns="0" tIns="209831" rIns="0" bIns="0" rtlCol="0">
            <a:spAutoFit/>
          </a:bodyPr>
          <a:lstStyle/>
          <a:p>
            <a:pPr marL="59952">
              <a:spcBef>
                <a:spcPts val="1652"/>
              </a:spcBef>
              <a:tabLst>
                <a:tab pos="2050345" algn="l"/>
              </a:tabLst>
            </a:pPr>
            <a:r>
              <a:rPr sz="2600" spc="-885" dirty="0">
                <a:latin typeface="Trebuchet MS"/>
                <a:cs typeface="Trebuchet MS"/>
              </a:rPr>
              <a:t>	</a:t>
            </a:r>
            <a:r>
              <a:rPr sz="2600" spc="-2608" dirty="0">
                <a:latin typeface="Trebuchet MS"/>
                <a:cs typeface="Trebuchet MS"/>
              </a:rPr>
              <a:t></a:t>
            </a:r>
            <a:endParaRPr sz="2600">
              <a:latin typeface="Trebuchet MS"/>
              <a:cs typeface="Trebuchet MS"/>
            </a:endParaRPr>
          </a:p>
          <a:p>
            <a:pPr marL="59952">
              <a:spcBef>
                <a:spcPts val="1416"/>
              </a:spcBef>
              <a:tabLst>
                <a:tab pos="2050345" algn="l"/>
              </a:tabLst>
            </a:pPr>
            <a:r>
              <a:rPr sz="2600" spc="-885" dirty="0">
                <a:latin typeface="Trebuchet MS"/>
                <a:cs typeface="Trebuchet MS"/>
              </a:rPr>
              <a:t>	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34356" y="4145048"/>
            <a:ext cx="169613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12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4973" y="4564758"/>
            <a:ext cx="1318281" cy="321143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89927">
              <a:spcBef>
                <a:spcPts val="224"/>
              </a:spcBef>
              <a:tabLst>
                <a:tab pos="608509" algn="l"/>
              </a:tabLst>
            </a:pPr>
            <a:r>
              <a:rPr sz="1900" i="1" spc="-12" dirty="0">
                <a:latin typeface="Arial"/>
                <a:cs typeface="Arial"/>
              </a:rPr>
              <a:t>e	</a:t>
            </a:r>
            <a:r>
              <a:rPr sz="2100" i="1" spc="-17" baseline="9259" dirty="0">
                <a:latin typeface="Arial"/>
                <a:cs typeface="Arial"/>
              </a:rPr>
              <a:t>k</a:t>
            </a:r>
            <a:r>
              <a:rPr sz="2100" i="1" spc="-71" baseline="9259" dirty="0">
                <a:latin typeface="Arial"/>
                <a:cs typeface="Arial"/>
              </a:rPr>
              <a:t> </a:t>
            </a:r>
            <a:r>
              <a:rPr sz="1900" spc="24" dirty="0">
                <a:latin typeface="Lucida Sans Unicode"/>
                <a:cs typeface="Lucida Sans Unicode"/>
              </a:rPr>
              <a:t>−</a:t>
            </a:r>
            <a:r>
              <a:rPr sz="1900" i="1" spc="24" dirty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8266" y="4545693"/>
            <a:ext cx="1340112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  <a:tabLst>
                <a:tab pos="1064141" algn="l"/>
              </a:tabLst>
            </a:pPr>
            <a:r>
              <a:rPr sz="1400" i="1" spc="-12" dirty="0">
                <a:latin typeface="Arial"/>
                <a:cs typeface="Arial"/>
              </a:rPr>
              <a:t>o	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86748" y="4516048"/>
            <a:ext cx="1655828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  <a:tabLst>
                <a:tab pos="891780" algn="l"/>
              </a:tabLst>
            </a:pPr>
            <a:r>
              <a:rPr sz="1400" i="1" spc="330" dirty="0">
                <a:latin typeface="Calibri"/>
                <a:cs typeface="Calibri"/>
              </a:rPr>
              <a:t>α</a:t>
            </a:r>
            <a:r>
              <a:rPr sz="1400" i="1" spc="625" dirty="0">
                <a:latin typeface="Calibri"/>
                <a:cs typeface="Calibri"/>
              </a:rPr>
              <a:t> </a:t>
            </a:r>
            <a:r>
              <a:rPr sz="1400" i="1" dirty="0">
                <a:latin typeface="Verdana"/>
                <a:cs typeface="Verdana"/>
              </a:rPr>
              <a:t>·</a:t>
            </a:r>
            <a:r>
              <a:rPr sz="1400" i="1" dirty="0">
                <a:latin typeface="Arial"/>
                <a:cs typeface="Arial"/>
              </a:rPr>
              <a:t>I	</a:t>
            </a:r>
            <a:r>
              <a:rPr sz="1400" i="1" spc="260" dirty="0">
                <a:latin typeface="Verdana"/>
                <a:cs typeface="Verdana"/>
              </a:rPr>
              <a:t>−</a:t>
            </a:r>
            <a:r>
              <a:rPr sz="1400" i="1" spc="260" dirty="0">
                <a:latin typeface="Calibri"/>
                <a:cs typeface="Calibri"/>
              </a:rPr>
              <a:t>α</a:t>
            </a:r>
            <a:r>
              <a:rPr sz="1400" i="1" spc="448" dirty="0">
                <a:latin typeface="Calibri"/>
                <a:cs typeface="Calibri"/>
              </a:rPr>
              <a:t> </a:t>
            </a:r>
            <a:r>
              <a:rPr sz="1400" i="1" dirty="0">
                <a:latin typeface="Verdana"/>
                <a:cs typeface="Verdana"/>
              </a:rPr>
              <a:t>·</a:t>
            </a:r>
            <a:r>
              <a:rPr sz="1400" i="1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27102" y="4452904"/>
            <a:ext cx="1340112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  <a:tabLst>
                <a:tab pos="1064141" algn="l"/>
              </a:tabLst>
            </a:pPr>
            <a:r>
              <a:rPr sz="1400" i="1" spc="-12" dirty="0">
                <a:latin typeface="Arial"/>
                <a:cs typeface="Arial"/>
              </a:rPr>
              <a:t>o	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74897" y="4593310"/>
            <a:ext cx="167934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48267" y="4836221"/>
            <a:ext cx="179689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27104" y="4752290"/>
            <a:ext cx="179689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64973" y="4864144"/>
            <a:ext cx="1318281" cy="321143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89927">
              <a:spcBef>
                <a:spcPts val="224"/>
              </a:spcBef>
              <a:tabLst>
                <a:tab pos="608509" algn="l"/>
              </a:tabLst>
            </a:pPr>
            <a:r>
              <a:rPr sz="1900" i="1" spc="-12" dirty="0">
                <a:latin typeface="Arial"/>
                <a:cs typeface="Arial"/>
              </a:rPr>
              <a:t>e	</a:t>
            </a:r>
            <a:r>
              <a:rPr sz="2100" i="1" spc="-17" baseline="9259" dirty="0">
                <a:latin typeface="Arial"/>
                <a:cs typeface="Arial"/>
              </a:rPr>
              <a:t>k</a:t>
            </a:r>
            <a:r>
              <a:rPr sz="2100" i="1" spc="-71" baseline="9259" dirty="0">
                <a:latin typeface="Arial"/>
                <a:cs typeface="Arial"/>
              </a:rPr>
              <a:t> </a:t>
            </a:r>
            <a:r>
              <a:rPr sz="1900" spc="24" dirty="0">
                <a:latin typeface="Lucida Sans Unicode"/>
                <a:cs typeface="Lucida Sans Unicode"/>
              </a:rPr>
              <a:t>+</a:t>
            </a:r>
            <a:r>
              <a:rPr sz="1900" i="1" spc="24" dirty="0">
                <a:latin typeface="Arial"/>
                <a:cs typeface="Arial"/>
              </a:rPr>
              <a:t>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08690" y="4836221"/>
            <a:ext cx="179689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86748" y="4806600"/>
            <a:ext cx="1655828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  <a:tabLst>
                <a:tab pos="891780" algn="l"/>
              </a:tabLst>
            </a:pPr>
            <a:r>
              <a:rPr sz="1400" i="1" spc="330" dirty="0">
                <a:latin typeface="Calibri"/>
                <a:cs typeface="Calibri"/>
              </a:rPr>
              <a:t>α</a:t>
            </a:r>
            <a:r>
              <a:rPr sz="1400" i="1" spc="625" dirty="0">
                <a:latin typeface="Calibri"/>
                <a:cs typeface="Calibri"/>
              </a:rPr>
              <a:t> </a:t>
            </a:r>
            <a:r>
              <a:rPr sz="1400" i="1" dirty="0">
                <a:latin typeface="Verdana"/>
                <a:cs typeface="Verdana"/>
              </a:rPr>
              <a:t>·</a:t>
            </a:r>
            <a:r>
              <a:rPr sz="1400" i="1" dirty="0">
                <a:latin typeface="Arial"/>
                <a:cs typeface="Arial"/>
              </a:rPr>
              <a:t>I	</a:t>
            </a:r>
            <a:r>
              <a:rPr sz="1400" i="1" spc="260" dirty="0">
                <a:latin typeface="Verdana"/>
                <a:cs typeface="Verdana"/>
              </a:rPr>
              <a:t>−</a:t>
            </a:r>
            <a:r>
              <a:rPr sz="1400" i="1" spc="260" dirty="0">
                <a:latin typeface="Calibri"/>
                <a:cs typeface="Calibri"/>
              </a:rPr>
              <a:t>α</a:t>
            </a:r>
            <a:r>
              <a:rPr sz="1400" i="1" spc="448" dirty="0">
                <a:latin typeface="Calibri"/>
                <a:cs typeface="Calibri"/>
              </a:rPr>
              <a:t> </a:t>
            </a:r>
            <a:r>
              <a:rPr sz="1400" i="1" dirty="0">
                <a:latin typeface="Verdana"/>
                <a:cs typeface="Verdana"/>
              </a:rPr>
              <a:t>·</a:t>
            </a:r>
            <a:r>
              <a:rPr sz="1400" i="1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87527" y="4752290"/>
            <a:ext cx="179689" cy="244199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400" i="1" spc="-12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4356" y="5090898"/>
            <a:ext cx="169613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12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71561" y="5191188"/>
            <a:ext cx="495405" cy="1253218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algn="ctr">
              <a:spcBef>
                <a:spcPts val="212"/>
              </a:spcBef>
            </a:pPr>
            <a:r>
              <a:rPr sz="2600" spc="-12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algn="ctr">
              <a:spcBef>
                <a:spcPts val="83"/>
              </a:spcBef>
            </a:pP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-389" dirty="0">
                <a:latin typeface="Lucida Sans Unicode"/>
                <a:cs typeface="Lucida Sans Unicode"/>
              </a:rPr>
              <a:t> 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-401" dirty="0">
                <a:latin typeface="Lucida Sans Unicode"/>
                <a:cs typeface="Lucida Sans Unicode"/>
              </a:rPr>
              <a:t> 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endParaRPr sz="2600">
              <a:latin typeface="Lucida Sans Unicode"/>
              <a:cs typeface="Lucida Sans Unicode"/>
            </a:endParaRPr>
          </a:p>
          <a:p>
            <a:pPr algn="ctr">
              <a:spcBef>
                <a:spcPts val="83"/>
              </a:spcBef>
            </a:pP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-389" dirty="0">
                <a:latin typeface="Lucida Sans Unicode"/>
                <a:cs typeface="Lucida Sans Unicode"/>
              </a:rPr>
              <a:t> 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r>
              <a:rPr sz="2600" spc="-401" dirty="0">
                <a:latin typeface="Lucida Sans Unicode"/>
                <a:cs typeface="Lucida Sans Unicode"/>
              </a:rPr>
              <a:t> </a:t>
            </a:r>
            <a:r>
              <a:rPr sz="2600" spc="-932" dirty="0">
                <a:latin typeface="Lucida Sans Unicode"/>
                <a:cs typeface="Lucida Sans Unicode"/>
              </a:rPr>
              <a:t>·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47734" y="4117364"/>
            <a:ext cx="2542519" cy="437610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35971" algn="ctr">
              <a:lnSpc>
                <a:spcPts val="1558"/>
              </a:lnSpc>
              <a:spcBef>
                <a:spcPts val="212"/>
              </a:spcBef>
              <a:tabLst>
                <a:tab pos="1773069" algn="l"/>
              </a:tabLst>
            </a:pPr>
            <a:r>
              <a:rPr sz="2600" u="sng" spc="-1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1558"/>
              </a:lnSpc>
              <a:tabLst>
                <a:tab pos="1990394" algn="l"/>
              </a:tabLst>
            </a:pPr>
            <a:r>
              <a:rPr sz="2600" spc="-885" dirty="0">
                <a:latin typeface="Trebuchet MS"/>
                <a:cs typeface="Trebuchet MS"/>
              </a:rPr>
              <a:t>	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78602" y="4446824"/>
            <a:ext cx="312357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885" dirty="0">
                <a:latin typeface="Trebuchet MS"/>
                <a:cs typeface="Trebuchet MS"/>
              </a:rPr>
              <a:t>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74899" y="4776285"/>
            <a:ext cx="515557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100" i="1" spc="-17" baseline="4629" dirty="0">
                <a:latin typeface="Arial"/>
                <a:cs typeface="Arial"/>
              </a:rPr>
              <a:t>k</a:t>
            </a:r>
            <a:r>
              <a:rPr sz="2100" i="1" spc="229" baseline="4629" dirty="0">
                <a:latin typeface="Arial"/>
                <a:cs typeface="Arial"/>
              </a:rPr>
              <a:t> </a:t>
            </a:r>
            <a:r>
              <a:rPr sz="2600" spc="-885" dirty="0">
                <a:latin typeface="Trebuchet MS"/>
                <a:cs typeface="Trebuchet MS"/>
              </a:rPr>
              <a:t>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78602" y="5270489"/>
            <a:ext cx="312357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885" dirty="0">
                <a:latin typeface="Trebuchet MS"/>
                <a:cs typeface="Trebuchet MS"/>
              </a:rPr>
              <a:t>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78602" y="5446204"/>
            <a:ext cx="312357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-885" dirty="0">
                <a:latin typeface="Trebuchet MS"/>
                <a:cs typeface="Trebuchet MS"/>
              </a:rPr>
              <a:t>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22879" y="6061965"/>
            <a:ext cx="591127" cy="321143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900" i="1" spc="12" dirty="0">
                <a:latin typeface="Arial"/>
                <a:cs typeface="Arial"/>
              </a:rPr>
              <a:t>n</a:t>
            </a:r>
            <a:r>
              <a:rPr sz="1900" spc="47" dirty="0">
                <a:latin typeface="Lucida Sans Unicode"/>
                <a:cs typeface="Lucida Sans Unicode"/>
              </a:rPr>
              <a:t>×</a:t>
            </a:r>
            <a:r>
              <a:rPr sz="1900" spc="-12" dirty="0">
                <a:latin typeface="Microsoft Sans Serif"/>
                <a:cs typeface="Microsoft Sans Serif"/>
              </a:rPr>
              <a:t>1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98645" y="6601380"/>
            <a:ext cx="2589538" cy="236570"/>
          </a:xfrm>
          <a:prstGeom prst="rect">
            <a:avLst/>
          </a:prstGeom>
        </p:spPr>
        <p:txBody>
          <a:bodyPr vert="horz" wrap="square" lIns="0" tIns="20983" rIns="0" bIns="0" rtlCol="0">
            <a:spAutoFit/>
          </a:bodyPr>
          <a:lstStyle/>
          <a:p>
            <a:pPr marL="29976">
              <a:spcBef>
                <a:spcPts val="165"/>
              </a:spcBef>
            </a:pP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Soft Computing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33" y="90295"/>
            <a:ext cx="6549421" cy="471749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lnSpc>
                <a:spcPct val="100000"/>
              </a:lnSpc>
              <a:spcBef>
                <a:spcPts val="319"/>
              </a:spcBef>
            </a:pPr>
            <a:r>
              <a:rPr sz="2800" spc="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r>
              <a:rPr sz="2800" spc="-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Propagation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5607" y="1354786"/>
            <a:ext cx="10789752" cy="4765127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29976" marR="11990">
              <a:lnSpc>
                <a:spcPct val="102600"/>
              </a:lnSpc>
              <a:spcBef>
                <a:spcPts val="130"/>
              </a:spcBef>
            </a:pPr>
            <a:r>
              <a:rPr sz="2600" spc="-24" dirty="0">
                <a:latin typeface="Microsoft Sans Serif"/>
                <a:cs typeface="Microsoft Sans Serif"/>
              </a:rPr>
              <a:t>The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47" dirty="0">
                <a:latin typeface="Microsoft Sans Serif"/>
                <a:cs typeface="Microsoft Sans Serif"/>
              </a:rPr>
              <a:t>above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discussion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comprises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how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to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calculate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values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of 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different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parameters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in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i="1" spc="-12" dirty="0">
                <a:latin typeface="Arial"/>
                <a:cs typeface="Arial"/>
              </a:rPr>
              <a:t>l</a:t>
            </a:r>
            <a:r>
              <a:rPr sz="2600" i="1" spc="35" dirty="0">
                <a:latin typeface="Arial"/>
                <a:cs typeface="Arial"/>
              </a:rPr>
              <a:t> </a:t>
            </a:r>
            <a:r>
              <a:rPr sz="2600" spc="-482" dirty="0">
                <a:latin typeface="Lucida Sans Unicode"/>
                <a:cs typeface="Lucida Sans Unicode"/>
              </a:rPr>
              <a:t>−</a:t>
            </a:r>
            <a:r>
              <a:rPr sz="2600" spc="-269" dirty="0">
                <a:latin typeface="Lucida Sans Unicode"/>
                <a:cs typeface="Lucida Sans Unicode"/>
              </a:rPr>
              <a:t> </a:t>
            </a:r>
            <a:r>
              <a:rPr sz="2600" i="1" spc="-24" dirty="0">
                <a:latin typeface="Arial"/>
                <a:cs typeface="Arial"/>
              </a:rPr>
              <a:t>m</a:t>
            </a:r>
            <a:r>
              <a:rPr sz="2600" i="1" spc="-130" dirty="0">
                <a:latin typeface="Arial"/>
                <a:cs typeface="Arial"/>
              </a:rPr>
              <a:t> </a:t>
            </a:r>
            <a:r>
              <a:rPr sz="2600" spc="-482" dirty="0">
                <a:latin typeface="Lucida Sans Unicode"/>
                <a:cs typeface="Lucida Sans Unicode"/>
              </a:rPr>
              <a:t>−</a:t>
            </a:r>
            <a:r>
              <a:rPr sz="2600" spc="-269" dirty="0">
                <a:latin typeface="Lucida Sans Unicode"/>
                <a:cs typeface="Lucida Sans Unicode"/>
              </a:rPr>
              <a:t> </a:t>
            </a:r>
            <a:r>
              <a:rPr sz="2600" i="1" spc="-24" dirty="0">
                <a:latin typeface="Arial"/>
                <a:cs typeface="Arial"/>
              </a:rPr>
              <a:t>n</a:t>
            </a:r>
            <a:r>
              <a:rPr sz="2600" i="1" spc="35" dirty="0">
                <a:latin typeface="Arial"/>
                <a:cs typeface="Arial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multiple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47" dirty="0">
                <a:latin typeface="Microsoft Sans Serif"/>
                <a:cs typeface="Microsoft Sans Serif"/>
              </a:rPr>
              <a:t>layer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feed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forward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neural </a:t>
            </a:r>
            <a:r>
              <a:rPr sz="2600" spc="-12" dirty="0">
                <a:latin typeface="Microsoft Sans Serif"/>
                <a:cs typeface="Microsoft Sans Serif"/>
              </a:rPr>
              <a:t> network.</a:t>
            </a:r>
            <a:endParaRPr sz="2600">
              <a:latin typeface="Microsoft Sans Serif"/>
              <a:cs typeface="Microsoft Sans Serif"/>
            </a:endParaRPr>
          </a:p>
          <a:p>
            <a:pPr marL="29976">
              <a:spcBef>
                <a:spcPts val="2124"/>
              </a:spcBef>
            </a:pPr>
            <a:r>
              <a:rPr sz="2600" spc="-35" dirty="0">
                <a:latin typeface="Microsoft Sans Serif"/>
                <a:cs typeface="Microsoft Sans Serif"/>
              </a:rPr>
              <a:t>Next,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we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will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discuss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how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to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train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such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a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neural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network.</a:t>
            </a:r>
            <a:endParaRPr sz="2600">
              <a:latin typeface="Microsoft Sans Serif"/>
              <a:cs typeface="Microsoft Sans Serif"/>
            </a:endParaRPr>
          </a:p>
          <a:p>
            <a:pPr marL="29976" marR="176857">
              <a:lnSpc>
                <a:spcPct val="102699"/>
              </a:lnSpc>
              <a:spcBef>
                <a:spcPts val="2042"/>
              </a:spcBef>
            </a:pPr>
            <a:r>
              <a:rPr sz="2600" spc="-59" dirty="0">
                <a:latin typeface="Microsoft Sans Serif"/>
                <a:cs typeface="Microsoft Sans Serif"/>
              </a:rPr>
              <a:t>We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consider</a:t>
            </a:r>
            <a:r>
              <a:rPr sz="2600" spc="47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47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most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popular</a:t>
            </a:r>
            <a:r>
              <a:rPr sz="2600" spc="47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algorithm</a:t>
            </a:r>
            <a:r>
              <a:rPr sz="2600" spc="47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called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solidFill>
                  <a:srgbClr val="FF0000"/>
                </a:solidFill>
                <a:latin typeface="Microsoft Sans Serif"/>
                <a:cs typeface="Microsoft Sans Serif"/>
              </a:rPr>
              <a:t>Back-Propagation </a:t>
            </a:r>
            <a:r>
              <a:rPr sz="2600" spc="-649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600" spc="-12" dirty="0">
                <a:solidFill>
                  <a:srgbClr val="FF0000"/>
                </a:solidFill>
                <a:latin typeface="Microsoft Sans Serif"/>
                <a:cs typeface="Microsoft Sans Serif"/>
              </a:rPr>
              <a:t>algorithm</a:t>
            </a:r>
            <a:r>
              <a:rPr sz="2600" spc="-12" dirty="0">
                <a:latin typeface="Microsoft Sans Serif"/>
                <a:cs typeface="Microsoft Sans Serif"/>
              </a:rPr>
              <a:t>,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which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is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a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supervised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learning.</a:t>
            </a:r>
            <a:endParaRPr sz="2600">
              <a:latin typeface="Microsoft Sans Serif"/>
              <a:cs typeface="Microsoft Sans Serif"/>
            </a:endParaRPr>
          </a:p>
          <a:p>
            <a:pPr marL="29976" marR="31475">
              <a:lnSpc>
                <a:spcPct val="102600"/>
              </a:lnSpc>
              <a:spcBef>
                <a:spcPts val="2042"/>
              </a:spcBef>
            </a:pPr>
            <a:r>
              <a:rPr sz="2600" spc="-24" dirty="0">
                <a:latin typeface="Microsoft Sans Serif"/>
                <a:cs typeface="Microsoft Sans Serif"/>
              </a:rPr>
              <a:t>The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principle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of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b="1" spc="-24" dirty="0">
                <a:latin typeface="Arial"/>
                <a:cs typeface="Arial"/>
              </a:rPr>
              <a:t>Back-Propagation</a:t>
            </a:r>
            <a:r>
              <a:rPr sz="2600" b="1" spc="-12" dirty="0">
                <a:latin typeface="Arial"/>
                <a:cs typeface="Arial"/>
              </a:rPr>
              <a:t> algorithm </a:t>
            </a:r>
            <a:r>
              <a:rPr sz="2600" spc="-24" dirty="0">
                <a:latin typeface="Microsoft Sans Serif"/>
                <a:cs typeface="Microsoft Sans Serif"/>
              </a:rPr>
              <a:t>is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based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on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 </a:t>
            </a:r>
            <a:r>
              <a:rPr sz="2600" spc="-649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error-correction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with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b="1" spc="-12" dirty="0">
                <a:latin typeface="Arial"/>
                <a:cs typeface="Arial"/>
              </a:rPr>
              <a:t>Steepest-descent </a:t>
            </a:r>
            <a:r>
              <a:rPr sz="2600" b="1" spc="-24" dirty="0">
                <a:latin typeface="Arial"/>
                <a:cs typeface="Arial"/>
              </a:rPr>
              <a:t>method</a:t>
            </a:r>
            <a:r>
              <a:rPr sz="2600" spc="-24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29976" marR="526075">
              <a:lnSpc>
                <a:spcPct val="102600"/>
              </a:lnSpc>
              <a:spcBef>
                <a:spcPts val="2051"/>
              </a:spcBef>
            </a:pPr>
            <a:r>
              <a:rPr sz="2600" spc="-59" dirty="0">
                <a:latin typeface="Microsoft Sans Serif"/>
                <a:cs typeface="Microsoft Sans Serif"/>
              </a:rPr>
              <a:t>We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first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discuss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method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of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steepest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descent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followed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47" dirty="0">
                <a:latin typeface="Microsoft Sans Serif"/>
                <a:cs typeface="Microsoft Sans Serif"/>
              </a:rPr>
              <a:t>by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its </a:t>
            </a:r>
            <a:r>
              <a:rPr sz="2600" spc="-649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use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in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training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algorithm.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8645" y="6601380"/>
            <a:ext cx="2589538" cy="236570"/>
          </a:xfrm>
          <a:prstGeom prst="rect">
            <a:avLst/>
          </a:prstGeom>
        </p:spPr>
        <p:txBody>
          <a:bodyPr vert="horz" wrap="square" lIns="0" tIns="20983" rIns="0" bIns="0" rtlCol="0">
            <a:spAutoFit/>
          </a:bodyPr>
          <a:lstStyle/>
          <a:p>
            <a:pPr marL="29976">
              <a:spcBef>
                <a:spcPts val="165"/>
              </a:spcBef>
            </a:pP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Soft Computing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34" y="90295"/>
            <a:ext cx="8592708" cy="471749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lnSpc>
                <a:spcPct val="100000"/>
              </a:lnSpc>
              <a:spcBef>
                <a:spcPts val="319"/>
              </a:spcBef>
            </a:pPr>
            <a:r>
              <a:rPr sz="2800" spc="4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sz="2800" spc="-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Steepest</a:t>
            </a:r>
            <a:r>
              <a:rPr sz="2800" spc="-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8160" y="850153"/>
            <a:ext cx="10527775" cy="5303045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  <a:buFont typeface="Wingdings" pitchFamily="2" charset="2"/>
              <a:buChar char="§"/>
            </a:pPr>
            <a:r>
              <a:rPr sz="2400" spc="-12" dirty="0">
                <a:latin typeface="Times New Roman" pitchFamily="18" charset="0"/>
                <a:cs typeface="Times New Roman" pitchFamily="18" charset="0"/>
              </a:rPr>
              <a:t>Supervised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is,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fact,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error-based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learning.</a:t>
            </a:r>
            <a:endParaRPr lang="en-US" sz="2400" spc="-12" dirty="0">
              <a:latin typeface="Times New Roman" pitchFamily="18" charset="0"/>
              <a:cs typeface="Times New Roman" pitchFamily="18" charset="0"/>
            </a:endParaRPr>
          </a:p>
          <a:p>
            <a:pPr marL="29976">
              <a:spcBef>
                <a:spcPts val="212"/>
              </a:spcBef>
            </a:pPr>
            <a:endParaRPr lang="en-US" sz="2400" spc="-12" dirty="0">
              <a:latin typeface="Times New Roman" pitchFamily="18" charset="0"/>
              <a:cs typeface="Times New Roman" pitchFamily="18" charset="0"/>
            </a:endParaRPr>
          </a:p>
          <a:p>
            <a:pPr marL="29976">
              <a:spcBef>
                <a:spcPts val="212"/>
              </a:spcBef>
              <a:buFont typeface="Wingdings" pitchFamily="2" charset="2"/>
              <a:buChar char="§"/>
            </a:pPr>
            <a:r>
              <a:rPr sz="2400" spc="-12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words,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signal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(i.e. </a:t>
            </a:r>
            <a:r>
              <a:rPr sz="2400" spc="-64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output)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calculates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7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comparing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computed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output.</a:t>
            </a:r>
            <a:endParaRPr lang="en-US" sz="2400" spc="-12" dirty="0">
              <a:latin typeface="Times New Roman" pitchFamily="18" charset="0"/>
              <a:cs typeface="Times New Roman" pitchFamily="18" charset="0"/>
            </a:endParaRPr>
          </a:p>
          <a:p>
            <a:pPr marL="29976">
              <a:spcBef>
                <a:spcPts val="212"/>
              </a:spcBef>
            </a:pPr>
            <a:endParaRPr lang="en-US" sz="2400" spc="-12" dirty="0">
              <a:latin typeface="Times New Roman" pitchFamily="18" charset="0"/>
              <a:cs typeface="Times New Roman" pitchFamily="18" charset="0"/>
            </a:endParaRPr>
          </a:p>
          <a:p>
            <a:pPr marL="29976">
              <a:spcBef>
                <a:spcPts val="212"/>
              </a:spcBef>
              <a:buFont typeface="Wingdings" pitchFamily="2" charset="2"/>
              <a:buChar char="§"/>
            </a:pPr>
            <a:r>
              <a:rPr sz="2400" spc="-24" dirty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the error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signal,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neural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should modify its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configuration, which includes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synaptic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connections,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sz="2400" spc="-66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weight</a:t>
            </a:r>
            <a:r>
              <a:rPr sz="2400" spc="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matrices.</a:t>
            </a:r>
            <a:endParaRPr lang="en-US" sz="2400" spc="-24" dirty="0">
              <a:latin typeface="Times New Roman" pitchFamily="18" charset="0"/>
              <a:cs typeface="Times New Roman" pitchFamily="18" charset="0"/>
            </a:endParaRPr>
          </a:p>
          <a:p>
            <a:pPr marL="29976">
              <a:spcBef>
                <a:spcPts val="212"/>
              </a:spcBef>
            </a:pPr>
            <a:endParaRPr lang="en-US" sz="2400" spc="-24" dirty="0">
              <a:latin typeface="Times New Roman" pitchFamily="18" charset="0"/>
              <a:cs typeface="Times New Roman" pitchFamily="18" charset="0"/>
            </a:endParaRPr>
          </a:p>
          <a:p>
            <a:pPr marL="29976">
              <a:spcBef>
                <a:spcPts val="212"/>
              </a:spcBef>
              <a:buFont typeface="Wingdings" pitchFamily="2" charset="2"/>
              <a:buChar char="§"/>
            </a:pPr>
            <a:r>
              <a:rPr sz="2400" spc="-12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2" dirty="0">
                <a:latin typeface="Times New Roman" pitchFamily="18" charset="0"/>
                <a:cs typeface="Times New Roman" pitchFamily="18" charset="0"/>
              </a:rPr>
              <a:t>try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reach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state,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yields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minimum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sz="2400" spc="-35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9976">
              <a:spcBef>
                <a:spcPts val="212"/>
              </a:spcBef>
            </a:pPr>
            <a:endParaRPr lang="en-US" sz="2400" spc="-35" dirty="0">
              <a:latin typeface="Times New Roman" pitchFamily="18" charset="0"/>
              <a:cs typeface="Times New Roman" pitchFamily="18" charset="0"/>
            </a:endParaRPr>
          </a:p>
          <a:p>
            <a:pPr marL="29976">
              <a:spcBef>
                <a:spcPts val="212"/>
              </a:spcBef>
              <a:buFont typeface="Wingdings" pitchFamily="2" charset="2"/>
              <a:buChar char="§"/>
            </a:pPr>
            <a:r>
              <a:rPr sz="2400" spc="-12" dirty="0">
                <a:latin typeface="Times New Roman" pitchFamily="18" charset="0"/>
                <a:cs typeface="Times New Roman" pitchFamily="18" charset="0"/>
              </a:rPr>
              <a:t>In other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words,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searches </a:t>
            </a:r>
            <a:r>
              <a:rPr sz="2400" spc="-47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a suitable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parameters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minimizing</a:t>
            </a:r>
            <a:r>
              <a:rPr sz="2400" spc="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error,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set.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29976">
              <a:spcBef>
                <a:spcPts val="2124"/>
              </a:spcBef>
            </a:pPr>
            <a:r>
              <a:rPr sz="2400" spc="-12" dirty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that,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turns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2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2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sz="24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4" dirty="0">
                <a:latin typeface="Times New Roman" pitchFamily="18" charset="0"/>
                <a:cs typeface="Times New Roman" pitchFamily="18" charset="0"/>
              </a:rPr>
              <a:t>problem.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8645" y="6601380"/>
            <a:ext cx="2589538" cy="236570"/>
          </a:xfrm>
          <a:prstGeom prst="rect">
            <a:avLst/>
          </a:prstGeom>
        </p:spPr>
        <p:txBody>
          <a:bodyPr vert="horz" wrap="square" lIns="0" tIns="20983" rIns="0" bIns="0" rtlCol="0">
            <a:spAutoFit/>
          </a:bodyPr>
          <a:lstStyle/>
          <a:p>
            <a:pPr marL="29976">
              <a:spcBef>
                <a:spcPts val="165"/>
              </a:spcBef>
            </a:pP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Soft Computing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34" y="90295"/>
            <a:ext cx="7802999" cy="656415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lnSpc>
                <a:spcPct val="100000"/>
              </a:lnSpc>
              <a:spcBef>
                <a:spcPts val="319"/>
              </a:spcBef>
            </a:pPr>
            <a:r>
              <a:rPr sz="4000" spc="4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sz="4000" spc="-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4000" spc="-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Steepest</a:t>
            </a:r>
            <a:r>
              <a:rPr sz="4000" spc="-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Descent</a:t>
            </a:r>
          </a:p>
        </p:txBody>
      </p:sp>
      <p:sp>
        <p:nvSpPr>
          <p:cNvPr id="4" name="object 4"/>
          <p:cNvSpPr/>
          <p:nvPr/>
        </p:nvSpPr>
        <p:spPr>
          <a:xfrm>
            <a:off x="2089002" y="2004397"/>
            <a:ext cx="3237765" cy="1998258"/>
          </a:xfrm>
          <a:custGeom>
            <a:avLst/>
            <a:gdLst/>
            <a:ahLst/>
            <a:cxnLst/>
            <a:rect l="l" t="t" r="r" b="b"/>
            <a:pathLst>
              <a:path w="1224280" h="1008380">
                <a:moveTo>
                  <a:pt x="0" y="0"/>
                </a:moveTo>
                <a:lnTo>
                  <a:pt x="0" y="1007973"/>
                </a:lnTo>
                <a:lnTo>
                  <a:pt x="1151976" y="1007973"/>
                </a:lnTo>
              </a:path>
              <a:path w="1224280" h="1008380">
                <a:moveTo>
                  <a:pt x="115199" y="763168"/>
                </a:moveTo>
                <a:lnTo>
                  <a:pt x="146115" y="790398"/>
                </a:lnTo>
                <a:lnTo>
                  <a:pt x="176798" y="788225"/>
                </a:lnTo>
                <a:lnTo>
                  <a:pt x="205396" y="772926"/>
                </a:lnTo>
                <a:lnTo>
                  <a:pt x="230057" y="760780"/>
                </a:lnTo>
                <a:lnTo>
                  <a:pt x="242677" y="760760"/>
                </a:lnTo>
                <a:lnTo>
                  <a:pt x="254010" y="764882"/>
                </a:lnTo>
                <a:lnTo>
                  <a:pt x="264962" y="769939"/>
                </a:lnTo>
                <a:lnTo>
                  <a:pt x="276438" y="772718"/>
                </a:lnTo>
                <a:lnTo>
                  <a:pt x="314151" y="755738"/>
                </a:lnTo>
                <a:lnTo>
                  <a:pt x="349234" y="715670"/>
                </a:lnTo>
                <a:lnTo>
                  <a:pt x="372653" y="660527"/>
                </a:lnTo>
                <a:lnTo>
                  <a:pt x="379460" y="588162"/>
                </a:lnTo>
                <a:lnTo>
                  <a:pt x="379288" y="561566"/>
                </a:lnTo>
                <a:lnTo>
                  <a:pt x="379073" y="535184"/>
                </a:lnTo>
                <a:lnTo>
                  <a:pt x="379725" y="512088"/>
                </a:lnTo>
                <a:lnTo>
                  <a:pt x="382153" y="495350"/>
                </a:lnTo>
                <a:lnTo>
                  <a:pt x="391116" y="486588"/>
                </a:lnTo>
                <a:lnTo>
                  <a:pt x="404143" y="497300"/>
                </a:lnTo>
                <a:lnTo>
                  <a:pt x="418150" y="521832"/>
                </a:lnTo>
                <a:lnTo>
                  <a:pt x="430057" y="554532"/>
                </a:lnTo>
                <a:lnTo>
                  <a:pt x="438894" y="597015"/>
                </a:lnTo>
                <a:lnTo>
                  <a:pt x="445278" y="639806"/>
                </a:lnTo>
                <a:lnTo>
                  <a:pt x="453996" y="679712"/>
                </a:lnTo>
                <a:lnTo>
                  <a:pt x="469833" y="713536"/>
                </a:lnTo>
                <a:lnTo>
                  <a:pt x="487258" y="731907"/>
                </a:lnTo>
                <a:lnTo>
                  <a:pt x="507083" y="742772"/>
                </a:lnTo>
                <a:lnTo>
                  <a:pt x="525669" y="743311"/>
                </a:lnTo>
                <a:lnTo>
                  <a:pt x="539379" y="730707"/>
                </a:lnTo>
                <a:lnTo>
                  <a:pt x="545601" y="707181"/>
                </a:lnTo>
                <a:lnTo>
                  <a:pt x="548504" y="677906"/>
                </a:lnTo>
                <a:lnTo>
                  <a:pt x="551759" y="650204"/>
                </a:lnTo>
                <a:lnTo>
                  <a:pt x="559038" y="631393"/>
                </a:lnTo>
                <a:lnTo>
                  <a:pt x="567444" y="626592"/>
                </a:lnTo>
                <a:lnTo>
                  <a:pt x="577822" y="625983"/>
                </a:lnTo>
                <a:lnTo>
                  <a:pt x="588828" y="626706"/>
                </a:lnTo>
                <a:lnTo>
                  <a:pt x="599119" y="625906"/>
                </a:lnTo>
                <a:lnTo>
                  <a:pt x="615295" y="611158"/>
                </a:lnTo>
                <a:lnTo>
                  <a:pt x="624697" y="582021"/>
                </a:lnTo>
                <a:lnTo>
                  <a:pt x="630366" y="544818"/>
                </a:lnTo>
                <a:lnTo>
                  <a:pt x="635340" y="505866"/>
                </a:lnTo>
                <a:lnTo>
                  <a:pt x="643739" y="463116"/>
                </a:lnTo>
                <a:lnTo>
                  <a:pt x="654758" y="423138"/>
                </a:lnTo>
                <a:lnTo>
                  <a:pt x="667587" y="382093"/>
                </a:lnTo>
                <a:lnTo>
                  <a:pt x="681415" y="336143"/>
                </a:lnTo>
                <a:lnTo>
                  <a:pt x="689666" y="306773"/>
                </a:lnTo>
                <a:lnTo>
                  <a:pt x="698383" y="279565"/>
                </a:lnTo>
                <a:lnTo>
                  <a:pt x="707976" y="259576"/>
                </a:lnTo>
                <a:lnTo>
                  <a:pt x="718855" y="251866"/>
                </a:lnTo>
                <a:lnTo>
                  <a:pt x="729321" y="257846"/>
                </a:lnTo>
                <a:lnTo>
                  <a:pt x="739759" y="273189"/>
                </a:lnTo>
                <a:lnTo>
                  <a:pt x="748902" y="294343"/>
                </a:lnTo>
                <a:lnTo>
                  <a:pt x="755482" y="317754"/>
                </a:lnTo>
                <a:lnTo>
                  <a:pt x="758472" y="362683"/>
                </a:lnTo>
                <a:lnTo>
                  <a:pt x="751030" y="405122"/>
                </a:lnTo>
                <a:lnTo>
                  <a:pt x="738258" y="447825"/>
                </a:lnTo>
                <a:lnTo>
                  <a:pt x="725257" y="493544"/>
                </a:lnTo>
                <a:lnTo>
                  <a:pt x="717128" y="545033"/>
                </a:lnTo>
                <a:lnTo>
                  <a:pt x="716571" y="584684"/>
                </a:lnTo>
                <a:lnTo>
                  <a:pt x="719757" y="623773"/>
                </a:lnTo>
                <a:lnTo>
                  <a:pt x="725629" y="657604"/>
                </a:lnTo>
                <a:lnTo>
                  <a:pt x="733130" y="681482"/>
                </a:lnTo>
                <a:lnTo>
                  <a:pt x="748099" y="691480"/>
                </a:lnTo>
                <a:lnTo>
                  <a:pt x="764340" y="668775"/>
                </a:lnTo>
                <a:lnTo>
                  <a:pt x="781372" y="627010"/>
                </a:lnTo>
                <a:lnTo>
                  <a:pt x="798713" y="579831"/>
                </a:lnTo>
                <a:lnTo>
                  <a:pt x="818148" y="534345"/>
                </a:lnTo>
                <a:lnTo>
                  <a:pt x="837422" y="501237"/>
                </a:lnTo>
                <a:lnTo>
                  <a:pt x="856620" y="482483"/>
                </a:lnTo>
                <a:lnTo>
                  <a:pt x="875827" y="480060"/>
                </a:lnTo>
                <a:lnTo>
                  <a:pt x="884130" y="484522"/>
                </a:lnTo>
                <a:lnTo>
                  <a:pt x="893296" y="492975"/>
                </a:lnTo>
                <a:lnTo>
                  <a:pt x="904166" y="506134"/>
                </a:lnTo>
                <a:lnTo>
                  <a:pt x="917585" y="524713"/>
                </a:lnTo>
                <a:lnTo>
                  <a:pt x="925443" y="535937"/>
                </a:lnTo>
                <a:lnTo>
                  <a:pt x="933472" y="546271"/>
                </a:lnTo>
                <a:lnTo>
                  <a:pt x="940988" y="553281"/>
                </a:lnTo>
                <a:lnTo>
                  <a:pt x="947303" y="554532"/>
                </a:lnTo>
                <a:lnTo>
                  <a:pt x="953096" y="544985"/>
                </a:lnTo>
                <a:lnTo>
                  <a:pt x="956732" y="527037"/>
                </a:lnTo>
                <a:lnTo>
                  <a:pt x="959426" y="506898"/>
                </a:lnTo>
                <a:lnTo>
                  <a:pt x="962390" y="490778"/>
                </a:lnTo>
                <a:lnTo>
                  <a:pt x="973073" y="486855"/>
                </a:lnTo>
                <a:lnTo>
                  <a:pt x="986323" y="518445"/>
                </a:lnTo>
                <a:lnTo>
                  <a:pt x="997373" y="570581"/>
                </a:lnTo>
                <a:lnTo>
                  <a:pt x="1001455" y="628294"/>
                </a:lnTo>
                <a:lnTo>
                  <a:pt x="997114" y="673409"/>
                </a:lnTo>
                <a:lnTo>
                  <a:pt x="989695" y="712571"/>
                </a:lnTo>
                <a:lnTo>
                  <a:pt x="985096" y="747009"/>
                </a:lnTo>
                <a:lnTo>
                  <a:pt x="995873" y="791943"/>
                </a:lnTo>
                <a:lnTo>
                  <a:pt x="1025027" y="818032"/>
                </a:lnTo>
                <a:lnTo>
                  <a:pt x="1043573" y="810159"/>
                </a:lnTo>
                <a:lnTo>
                  <a:pt x="1056389" y="781265"/>
                </a:lnTo>
                <a:lnTo>
                  <a:pt x="1063939" y="738293"/>
                </a:lnTo>
                <a:lnTo>
                  <a:pt x="1066683" y="688187"/>
                </a:lnTo>
                <a:lnTo>
                  <a:pt x="1066556" y="659822"/>
                </a:lnTo>
                <a:lnTo>
                  <a:pt x="1066778" y="633520"/>
                </a:lnTo>
                <a:lnTo>
                  <a:pt x="1075065" y="595579"/>
                </a:lnTo>
                <a:lnTo>
                  <a:pt x="1116070" y="584263"/>
                </a:lnTo>
                <a:lnTo>
                  <a:pt x="1132164" y="583641"/>
                </a:lnTo>
                <a:lnTo>
                  <a:pt x="1141794" y="582029"/>
                </a:lnTo>
                <a:lnTo>
                  <a:pt x="1150719" y="579970"/>
                </a:lnTo>
                <a:lnTo>
                  <a:pt x="1158939" y="578311"/>
                </a:lnTo>
                <a:lnTo>
                  <a:pt x="1166454" y="577900"/>
                </a:lnTo>
                <a:lnTo>
                  <a:pt x="1183255" y="584610"/>
                </a:lnTo>
                <a:lnTo>
                  <a:pt x="1197118" y="594696"/>
                </a:lnTo>
                <a:lnTo>
                  <a:pt x="1210038" y="596981"/>
                </a:lnTo>
                <a:lnTo>
                  <a:pt x="1224010" y="58028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8213" y="2608748"/>
            <a:ext cx="523220" cy="675733"/>
          </a:xfrm>
          <a:prstGeom prst="rect">
            <a:avLst/>
          </a:prstGeom>
        </p:spPr>
        <p:txBody>
          <a:bodyPr vert="vert270" wrap="square" lIns="0" tIns="14988" rIns="0" bIns="0" rtlCol="0">
            <a:spAutoFit/>
          </a:bodyPr>
          <a:lstStyle/>
          <a:p>
            <a:pPr marL="29976">
              <a:spcBef>
                <a:spcPts val="118"/>
              </a:spcBef>
            </a:pPr>
            <a:r>
              <a:rPr sz="1700" spc="12" dirty="0">
                <a:latin typeface="Microsoft Sans Serif"/>
                <a:cs typeface="Microsoft Sans Serif"/>
              </a:rPr>
              <a:t>Error,</a:t>
            </a:r>
            <a:r>
              <a:rPr sz="1700" spc="-94" dirty="0">
                <a:latin typeface="Microsoft Sans Serif"/>
                <a:cs typeface="Microsoft Sans Serif"/>
              </a:rPr>
              <a:t> </a:t>
            </a:r>
            <a:r>
              <a:rPr sz="1700" spc="24" dirty="0">
                <a:latin typeface="Microsoft Sans Serif"/>
                <a:cs typeface="Microsoft Sans Serif"/>
              </a:rPr>
              <a:t>E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93" y="2061477"/>
            <a:ext cx="100760" cy="371213"/>
            <a:chOff x="627004" y="1040282"/>
            <a:chExt cx="38100" cy="187325"/>
          </a:xfrm>
        </p:grpSpPr>
        <p:sp>
          <p:nvSpPr>
            <p:cNvPr id="7" name="object 7"/>
            <p:cNvSpPr/>
            <p:nvPr/>
          </p:nvSpPr>
          <p:spPr>
            <a:xfrm>
              <a:off x="645901" y="1092250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5">
                  <a:moveTo>
                    <a:pt x="0" y="0"/>
                  </a:moveTo>
                  <a:lnTo>
                    <a:pt x="0" y="13522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7004" y="1040282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18897" y="0"/>
                  </a:moveTo>
                  <a:lnTo>
                    <a:pt x="0" y="56692"/>
                  </a:lnTo>
                  <a:lnTo>
                    <a:pt x="37795" y="56692"/>
                  </a:lnTo>
                  <a:lnTo>
                    <a:pt x="18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02565" y="4078156"/>
            <a:ext cx="591127" cy="297932"/>
          </a:xfrm>
          <a:prstGeom prst="rect">
            <a:avLst/>
          </a:prstGeom>
        </p:spPr>
        <p:txBody>
          <a:bodyPr vert="horz" wrap="square" lIns="0" tIns="35971" rIns="0" bIns="0" rtlCol="0">
            <a:spAutoFit/>
          </a:bodyPr>
          <a:lstStyle/>
          <a:p>
            <a:pPr marL="29976">
              <a:spcBef>
                <a:spcPts val="283"/>
              </a:spcBef>
            </a:pPr>
            <a:r>
              <a:rPr sz="1700" spc="12" dirty="0">
                <a:latin typeface="Microsoft Sans Serif"/>
                <a:cs typeface="Microsoft Sans Serif"/>
              </a:rPr>
              <a:t>V,</a:t>
            </a:r>
            <a:r>
              <a:rPr sz="1700" spc="24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W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83568" y="4192717"/>
            <a:ext cx="495405" cy="75501"/>
            <a:chOff x="1581911" y="2115769"/>
            <a:chExt cx="187325" cy="38100"/>
          </a:xfrm>
        </p:grpSpPr>
        <p:sp>
          <p:nvSpPr>
            <p:cNvPr id="11" name="object 11"/>
            <p:cNvSpPr/>
            <p:nvPr/>
          </p:nvSpPr>
          <p:spPr>
            <a:xfrm>
              <a:off x="1581911" y="2134666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5">
                  <a:moveTo>
                    <a:pt x="135229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2417" y="2115769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0"/>
                  </a:moveTo>
                  <a:lnTo>
                    <a:pt x="0" y="37795"/>
                  </a:lnTo>
                  <a:lnTo>
                    <a:pt x="56692" y="18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231622" y="1755495"/>
            <a:ext cx="3254559" cy="2438680"/>
            <a:chOff x="2356332" y="885875"/>
            <a:chExt cx="1230630" cy="1230630"/>
          </a:xfrm>
        </p:grpSpPr>
        <p:sp>
          <p:nvSpPr>
            <p:cNvPr id="14" name="object 14"/>
            <p:cNvSpPr/>
            <p:nvPr/>
          </p:nvSpPr>
          <p:spPr>
            <a:xfrm>
              <a:off x="2359507" y="88905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80">
                  <a:moveTo>
                    <a:pt x="432003" y="0"/>
                  </a:moveTo>
                  <a:lnTo>
                    <a:pt x="432003" y="792022"/>
                  </a:lnTo>
                </a:path>
                <a:path w="1224279" h="1224280">
                  <a:moveTo>
                    <a:pt x="450900" y="18897"/>
                  </a:moveTo>
                  <a:lnTo>
                    <a:pt x="432003" y="0"/>
                  </a:lnTo>
                  <a:lnTo>
                    <a:pt x="413105" y="18897"/>
                  </a:lnTo>
                </a:path>
                <a:path w="1224279" h="1224280">
                  <a:moveTo>
                    <a:pt x="432003" y="792022"/>
                  </a:moveTo>
                  <a:lnTo>
                    <a:pt x="1223975" y="792022"/>
                  </a:lnTo>
                </a:path>
                <a:path w="1224279" h="1224280">
                  <a:moveTo>
                    <a:pt x="1205077" y="810920"/>
                  </a:moveTo>
                  <a:lnTo>
                    <a:pt x="1223975" y="792022"/>
                  </a:lnTo>
                  <a:lnTo>
                    <a:pt x="1205077" y="773125"/>
                  </a:lnTo>
                </a:path>
                <a:path w="1224279" h="1224280">
                  <a:moveTo>
                    <a:pt x="432003" y="792022"/>
                  </a:moveTo>
                  <a:lnTo>
                    <a:pt x="0" y="1224026"/>
                  </a:lnTo>
                </a:path>
                <a:path w="1224279" h="1224280">
                  <a:moveTo>
                    <a:pt x="0" y="1197305"/>
                  </a:moveTo>
                  <a:lnTo>
                    <a:pt x="0" y="1224026"/>
                  </a:lnTo>
                  <a:lnTo>
                    <a:pt x="26720" y="1224026"/>
                  </a:lnTo>
                </a:path>
                <a:path w="1224279" h="1224280">
                  <a:moveTo>
                    <a:pt x="1123188" y="180035"/>
                  </a:moveTo>
                  <a:lnTo>
                    <a:pt x="1077346" y="158754"/>
                  </a:lnTo>
                  <a:lnTo>
                    <a:pt x="1025914" y="150960"/>
                  </a:lnTo>
                  <a:lnTo>
                    <a:pt x="960693" y="145852"/>
                  </a:lnTo>
                  <a:lnTo>
                    <a:pt x="885596" y="144018"/>
                  </a:lnTo>
                  <a:lnTo>
                    <a:pt x="810499" y="145852"/>
                  </a:lnTo>
                  <a:lnTo>
                    <a:pt x="745278" y="150960"/>
                  </a:lnTo>
                  <a:lnTo>
                    <a:pt x="693846" y="158754"/>
                  </a:lnTo>
                  <a:lnTo>
                    <a:pt x="660117" y="168642"/>
                  </a:lnTo>
                  <a:lnTo>
                    <a:pt x="648004" y="180035"/>
                  </a:lnTo>
                  <a:lnTo>
                    <a:pt x="660117" y="191403"/>
                  </a:lnTo>
                  <a:lnTo>
                    <a:pt x="693846" y="201276"/>
                  </a:lnTo>
                  <a:lnTo>
                    <a:pt x="745278" y="209061"/>
                  </a:lnTo>
                  <a:lnTo>
                    <a:pt x="810499" y="214167"/>
                  </a:lnTo>
                  <a:lnTo>
                    <a:pt x="885596" y="216001"/>
                  </a:lnTo>
                  <a:lnTo>
                    <a:pt x="960693" y="214167"/>
                  </a:lnTo>
                  <a:lnTo>
                    <a:pt x="1025914" y="209061"/>
                  </a:lnTo>
                  <a:lnTo>
                    <a:pt x="1077346" y="201276"/>
                  </a:lnTo>
                  <a:lnTo>
                    <a:pt x="1111075" y="191403"/>
                  </a:lnTo>
                  <a:lnTo>
                    <a:pt x="1123188" y="180035"/>
                  </a:lnTo>
                  <a:close/>
                </a:path>
                <a:path w="1224279" h="1224280">
                  <a:moveTo>
                    <a:pt x="893470" y="467055"/>
                  </a:moveTo>
                  <a:lnTo>
                    <a:pt x="893470" y="101417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0727" y="189707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21590" y="0"/>
                  </a:moveTo>
                  <a:lnTo>
                    <a:pt x="13180" y="1694"/>
                  </a:lnTo>
                  <a:lnTo>
                    <a:pt x="6318" y="6318"/>
                  </a:lnTo>
                  <a:lnTo>
                    <a:pt x="1694" y="13180"/>
                  </a:lnTo>
                  <a:lnTo>
                    <a:pt x="0" y="21590"/>
                  </a:lnTo>
                  <a:lnTo>
                    <a:pt x="1694" y="29999"/>
                  </a:lnTo>
                  <a:lnTo>
                    <a:pt x="6318" y="36861"/>
                  </a:lnTo>
                  <a:lnTo>
                    <a:pt x="13180" y="41485"/>
                  </a:lnTo>
                  <a:lnTo>
                    <a:pt x="21590" y="43180"/>
                  </a:lnTo>
                  <a:lnTo>
                    <a:pt x="29999" y="41485"/>
                  </a:lnTo>
                  <a:lnTo>
                    <a:pt x="36861" y="36861"/>
                  </a:lnTo>
                  <a:lnTo>
                    <a:pt x="41485" y="29999"/>
                  </a:lnTo>
                  <a:lnTo>
                    <a:pt x="43180" y="21590"/>
                  </a:lnTo>
                  <a:lnTo>
                    <a:pt x="41485" y="13180"/>
                  </a:lnTo>
                  <a:lnTo>
                    <a:pt x="36861" y="6318"/>
                  </a:lnTo>
                  <a:lnTo>
                    <a:pt x="29999" y="1694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0727" y="189707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43180" y="21590"/>
                  </a:moveTo>
                  <a:lnTo>
                    <a:pt x="41485" y="13180"/>
                  </a:lnTo>
                  <a:lnTo>
                    <a:pt x="36861" y="6318"/>
                  </a:lnTo>
                  <a:lnTo>
                    <a:pt x="29999" y="1694"/>
                  </a:lnTo>
                  <a:lnTo>
                    <a:pt x="21590" y="0"/>
                  </a:lnTo>
                  <a:lnTo>
                    <a:pt x="13180" y="1694"/>
                  </a:lnTo>
                  <a:lnTo>
                    <a:pt x="6318" y="6318"/>
                  </a:lnTo>
                  <a:lnTo>
                    <a:pt x="1694" y="13180"/>
                  </a:lnTo>
                  <a:lnTo>
                    <a:pt x="0" y="21590"/>
                  </a:lnTo>
                  <a:lnTo>
                    <a:pt x="1694" y="29999"/>
                  </a:lnTo>
                  <a:lnTo>
                    <a:pt x="6318" y="36861"/>
                  </a:lnTo>
                  <a:lnTo>
                    <a:pt x="13180" y="41485"/>
                  </a:lnTo>
                  <a:lnTo>
                    <a:pt x="21590" y="43180"/>
                  </a:lnTo>
                  <a:lnTo>
                    <a:pt x="29999" y="41485"/>
                  </a:lnTo>
                  <a:lnTo>
                    <a:pt x="36861" y="36861"/>
                  </a:lnTo>
                  <a:lnTo>
                    <a:pt x="41485" y="29999"/>
                  </a:lnTo>
                  <a:lnTo>
                    <a:pt x="43180" y="2159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7904" y="1681073"/>
              <a:ext cx="652145" cy="144145"/>
            </a:xfrm>
            <a:custGeom>
              <a:avLst/>
              <a:gdLst/>
              <a:ahLst/>
              <a:cxnLst/>
              <a:rect l="l" t="t" r="r" b="b"/>
              <a:pathLst>
                <a:path w="652145" h="144144">
                  <a:moveTo>
                    <a:pt x="10820" y="0"/>
                  </a:moveTo>
                  <a:lnTo>
                    <a:pt x="651611" y="71983"/>
                  </a:lnTo>
                </a:path>
                <a:path w="652145" h="144144">
                  <a:moveTo>
                    <a:pt x="0" y="3606"/>
                  </a:moveTo>
                  <a:lnTo>
                    <a:pt x="579577" y="143967"/>
                  </a:lnTo>
                </a:path>
              </a:pathLst>
            </a:custGeom>
            <a:ln w="6096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67125" y="1141069"/>
              <a:ext cx="72390" cy="684530"/>
            </a:xfrm>
            <a:custGeom>
              <a:avLst/>
              <a:gdLst/>
              <a:ahLst/>
              <a:cxnLst/>
              <a:rect l="l" t="t" r="r" b="b"/>
              <a:pathLst>
                <a:path w="72389" h="684530">
                  <a:moveTo>
                    <a:pt x="70612" y="611784"/>
                  </a:moveTo>
                  <a:lnTo>
                    <a:pt x="355" y="683971"/>
                  </a:lnTo>
                </a:path>
                <a:path w="72389" h="684530">
                  <a:moveTo>
                    <a:pt x="0" y="657250"/>
                  </a:moveTo>
                  <a:lnTo>
                    <a:pt x="355" y="683971"/>
                  </a:lnTo>
                  <a:lnTo>
                    <a:pt x="27076" y="683615"/>
                  </a:lnTo>
                </a:path>
                <a:path w="72389" h="684530">
                  <a:moveTo>
                    <a:pt x="72390" y="0"/>
                  </a:moveTo>
                  <a:lnTo>
                    <a:pt x="355" y="71983"/>
                  </a:lnTo>
                </a:path>
                <a:path w="72389" h="684530">
                  <a:moveTo>
                    <a:pt x="355" y="45262"/>
                  </a:moveTo>
                  <a:lnTo>
                    <a:pt x="355" y="71983"/>
                  </a:lnTo>
                  <a:lnTo>
                    <a:pt x="27127" y="7198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7481" y="1141984"/>
              <a:ext cx="72390" cy="647700"/>
            </a:xfrm>
            <a:custGeom>
              <a:avLst/>
              <a:gdLst/>
              <a:ahLst/>
              <a:cxnLst/>
              <a:rect l="l" t="t" r="r" b="b"/>
              <a:pathLst>
                <a:path w="72389" h="647700">
                  <a:moveTo>
                    <a:pt x="0" y="71069"/>
                  </a:moveTo>
                  <a:lnTo>
                    <a:pt x="0" y="647090"/>
                  </a:lnTo>
                </a:path>
                <a:path w="72389" h="647700">
                  <a:moveTo>
                    <a:pt x="71120" y="0"/>
                  </a:moveTo>
                  <a:lnTo>
                    <a:pt x="72034" y="611073"/>
                  </a:lnTo>
                </a:path>
              </a:pathLst>
            </a:custGeom>
            <a:ln w="6096">
              <a:solidFill>
                <a:srgbClr val="00AF5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9496" y="197627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00" y="0"/>
                  </a:moveTo>
                  <a:lnTo>
                    <a:pt x="0" y="108000"/>
                  </a:lnTo>
                </a:path>
                <a:path w="108585" h="108585">
                  <a:moveTo>
                    <a:pt x="108000" y="26720"/>
                  </a:moveTo>
                  <a:lnTo>
                    <a:pt x="108000" y="0"/>
                  </a:lnTo>
                  <a:lnTo>
                    <a:pt x="8128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446322" y="4183151"/>
            <a:ext cx="901805" cy="208627"/>
          </a:xfrm>
          <a:prstGeom prst="rect">
            <a:avLst/>
          </a:prstGeom>
        </p:spPr>
        <p:txBody>
          <a:bodyPr vert="horz" wrap="square" lIns="0" tIns="38969" rIns="0" bIns="0" rtlCol="0">
            <a:spAutoFit/>
          </a:bodyPr>
          <a:lstStyle/>
          <a:p>
            <a:pPr marL="29976">
              <a:spcBef>
                <a:spcPts val="307"/>
              </a:spcBef>
            </a:pPr>
            <a:r>
              <a:rPr sz="1100" spc="47" dirty="0">
                <a:latin typeface="Microsoft Sans Serif"/>
                <a:cs typeface="Microsoft Sans Serif"/>
              </a:rPr>
              <a:t>B</a:t>
            </a:r>
            <a:r>
              <a:rPr sz="1100" spc="35" dirty="0">
                <a:latin typeface="Microsoft Sans Serif"/>
                <a:cs typeface="Microsoft Sans Serif"/>
              </a:rPr>
              <a:t>es</a:t>
            </a:r>
            <a:r>
              <a:rPr sz="1100" spc="12" dirty="0">
                <a:latin typeface="Microsoft Sans Serif"/>
                <a:cs typeface="Microsoft Sans Serif"/>
              </a:rPr>
              <a:t>t</a:t>
            </a:r>
            <a:r>
              <a:rPr sz="1100" spc="24" dirty="0"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we</a:t>
            </a:r>
            <a:r>
              <a:rPr sz="1100" dirty="0">
                <a:latin typeface="Microsoft Sans Serif"/>
                <a:cs typeface="Microsoft Sans Serif"/>
              </a:rPr>
              <a:t>i</a:t>
            </a:r>
            <a:r>
              <a:rPr sz="1100" spc="35" dirty="0">
                <a:latin typeface="Microsoft Sans Serif"/>
                <a:cs typeface="Microsoft Sans Serif"/>
              </a:rPr>
              <a:t>gh</a:t>
            </a:r>
            <a:r>
              <a:rPr sz="1100" spc="12" dirty="0">
                <a:latin typeface="Microsoft Sans Serif"/>
                <a:cs typeface="Microsoft Sans Serif"/>
              </a:rPr>
              <a:t>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8768" y="3968024"/>
            <a:ext cx="695246" cy="389520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101918" marR="11990" indent="-73441">
              <a:lnSpc>
                <a:spcPct val="106700"/>
              </a:lnSpc>
              <a:spcBef>
                <a:spcPts val="212"/>
              </a:spcBef>
            </a:pPr>
            <a:r>
              <a:rPr sz="1100" spc="47" dirty="0">
                <a:latin typeface="Microsoft Sans Serif"/>
                <a:cs typeface="Microsoft Sans Serif"/>
              </a:rPr>
              <a:t>A</a:t>
            </a:r>
            <a:r>
              <a:rPr sz="1100" spc="35" dirty="0">
                <a:latin typeface="Microsoft Sans Serif"/>
                <a:cs typeface="Microsoft Sans Serif"/>
              </a:rPr>
              <a:t>d</a:t>
            </a:r>
            <a:r>
              <a:rPr sz="1100" dirty="0">
                <a:latin typeface="Microsoft Sans Serif"/>
                <a:cs typeface="Microsoft Sans Serif"/>
              </a:rPr>
              <a:t>j</a:t>
            </a:r>
            <a:r>
              <a:rPr sz="1100" spc="35" dirty="0">
                <a:latin typeface="Microsoft Sans Serif"/>
                <a:cs typeface="Microsoft Sans Serif"/>
              </a:rPr>
              <a:t>us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24" dirty="0">
                <a:latin typeface="Microsoft Sans Serif"/>
                <a:cs typeface="Microsoft Sans Serif"/>
              </a:rPr>
              <a:t>ed  weight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46437" y="3221571"/>
            <a:ext cx="1039511" cy="562570"/>
          </a:xfrm>
          <a:prstGeom prst="rect">
            <a:avLst/>
          </a:prstGeom>
        </p:spPr>
        <p:txBody>
          <a:bodyPr vert="horz" wrap="square" lIns="0" tIns="38969" rIns="0" bIns="0" rtlCol="0">
            <a:spAutoFit/>
          </a:bodyPr>
          <a:lstStyle/>
          <a:p>
            <a:pPr marL="29976">
              <a:spcBef>
                <a:spcPts val="307"/>
              </a:spcBef>
            </a:pPr>
            <a:r>
              <a:rPr sz="1100" b="1" spc="47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32973"/>
            <a:r>
              <a:rPr sz="1100" spc="12" dirty="0">
                <a:latin typeface="Microsoft Sans Serif"/>
                <a:cs typeface="Microsoft Sans Serif"/>
              </a:rPr>
              <a:t>Initial</a:t>
            </a:r>
            <a:r>
              <a:rPr sz="1100" spc="-59" dirty="0">
                <a:latin typeface="Microsoft Sans Serif"/>
                <a:cs typeface="Microsoft Sans Serif"/>
              </a:rPr>
              <a:t> </a:t>
            </a:r>
            <a:r>
              <a:rPr sz="1100" spc="24" dirty="0">
                <a:latin typeface="Microsoft Sans Serif"/>
                <a:cs typeface="Microsoft Sans Serif"/>
              </a:rPr>
              <a:t>weights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1091" y="1652057"/>
            <a:ext cx="176331" cy="208627"/>
          </a:xfrm>
          <a:prstGeom prst="rect">
            <a:avLst/>
          </a:prstGeom>
        </p:spPr>
        <p:txBody>
          <a:bodyPr vert="horz" wrap="square" lIns="0" tIns="38969" rIns="0" bIns="0" rtlCol="0">
            <a:spAutoFit/>
          </a:bodyPr>
          <a:lstStyle/>
          <a:p>
            <a:pPr marL="29976">
              <a:spcBef>
                <a:spcPts val="307"/>
              </a:spcBef>
            </a:pPr>
            <a:r>
              <a:rPr sz="1100" b="1" spc="47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90400" y="4183151"/>
            <a:ext cx="219993" cy="208627"/>
          </a:xfrm>
          <a:prstGeom prst="rect">
            <a:avLst/>
          </a:prstGeom>
        </p:spPr>
        <p:txBody>
          <a:bodyPr vert="horz" wrap="square" lIns="0" tIns="38969" rIns="0" bIns="0" rtlCol="0">
            <a:spAutoFit/>
          </a:bodyPr>
          <a:lstStyle/>
          <a:p>
            <a:pPr marL="29976">
              <a:spcBef>
                <a:spcPts val="307"/>
              </a:spcBef>
            </a:pPr>
            <a:r>
              <a:rPr sz="1100" b="1" spc="59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939253" y="2112516"/>
            <a:ext cx="1622241" cy="1853548"/>
            <a:chOff x="3002030" y="1066038"/>
            <a:chExt cx="613410" cy="935355"/>
          </a:xfrm>
        </p:grpSpPr>
        <p:sp>
          <p:nvSpPr>
            <p:cNvPr id="27" name="object 27"/>
            <p:cNvSpPr/>
            <p:nvPr/>
          </p:nvSpPr>
          <p:spPr>
            <a:xfrm>
              <a:off x="3387852" y="1744624"/>
              <a:ext cx="224790" cy="253365"/>
            </a:xfrm>
            <a:custGeom>
              <a:avLst/>
              <a:gdLst/>
              <a:ahLst/>
              <a:cxnLst/>
              <a:rect l="l" t="t" r="r" b="b"/>
              <a:pathLst>
                <a:path w="224789" h="253364">
                  <a:moveTo>
                    <a:pt x="8432" y="109220"/>
                  </a:moveTo>
                  <a:lnTo>
                    <a:pt x="80467" y="253238"/>
                  </a:lnTo>
                </a:path>
                <a:path w="224789" h="253364">
                  <a:moveTo>
                    <a:pt x="33782" y="117703"/>
                  </a:moveTo>
                  <a:lnTo>
                    <a:pt x="8432" y="109220"/>
                  </a:lnTo>
                  <a:lnTo>
                    <a:pt x="0" y="134569"/>
                  </a:lnTo>
                </a:path>
                <a:path w="224789" h="253364">
                  <a:moveTo>
                    <a:pt x="80467" y="8432"/>
                  </a:moveTo>
                  <a:lnTo>
                    <a:pt x="224434" y="80416"/>
                  </a:lnTo>
                </a:path>
                <a:path w="224789" h="253364">
                  <a:moveTo>
                    <a:pt x="105816" y="0"/>
                  </a:moveTo>
                  <a:lnTo>
                    <a:pt x="80467" y="8432"/>
                  </a:lnTo>
                  <a:lnTo>
                    <a:pt x="88900" y="3378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30879" y="1133856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3411" y="0"/>
                  </a:moveTo>
                  <a:lnTo>
                    <a:pt x="3860" y="0"/>
                  </a:lnTo>
                  <a:lnTo>
                    <a:pt x="0" y="3860"/>
                  </a:lnTo>
                  <a:lnTo>
                    <a:pt x="0" y="13411"/>
                  </a:lnTo>
                  <a:lnTo>
                    <a:pt x="3860" y="17272"/>
                  </a:lnTo>
                  <a:lnTo>
                    <a:pt x="13411" y="17272"/>
                  </a:lnTo>
                  <a:lnTo>
                    <a:pt x="17272" y="13411"/>
                  </a:lnTo>
                  <a:lnTo>
                    <a:pt x="17272" y="8636"/>
                  </a:lnTo>
                  <a:lnTo>
                    <a:pt x="17272" y="3860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30879" y="1133856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7272" y="8636"/>
                  </a:moveTo>
                  <a:lnTo>
                    <a:pt x="17272" y="3860"/>
                  </a:lnTo>
                  <a:lnTo>
                    <a:pt x="13411" y="0"/>
                  </a:lnTo>
                  <a:lnTo>
                    <a:pt x="8636" y="0"/>
                  </a:lnTo>
                  <a:lnTo>
                    <a:pt x="3860" y="0"/>
                  </a:lnTo>
                  <a:lnTo>
                    <a:pt x="0" y="3860"/>
                  </a:lnTo>
                  <a:lnTo>
                    <a:pt x="0" y="8636"/>
                  </a:lnTo>
                  <a:lnTo>
                    <a:pt x="0" y="13411"/>
                  </a:lnTo>
                  <a:lnTo>
                    <a:pt x="3860" y="17272"/>
                  </a:lnTo>
                  <a:lnTo>
                    <a:pt x="8636" y="17272"/>
                  </a:lnTo>
                  <a:lnTo>
                    <a:pt x="13411" y="17272"/>
                  </a:lnTo>
                  <a:lnTo>
                    <a:pt x="17272" y="13411"/>
                  </a:lnTo>
                  <a:lnTo>
                    <a:pt x="17272" y="863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58845" y="1207312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3411" y="0"/>
                  </a:moveTo>
                  <a:lnTo>
                    <a:pt x="3911" y="0"/>
                  </a:lnTo>
                  <a:lnTo>
                    <a:pt x="0" y="3860"/>
                  </a:lnTo>
                  <a:lnTo>
                    <a:pt x="0" y="13411"/>
                  </a:lnTo>
                  <a:lnTo>
                    <a:pt x="3911" y="17272"/>
                  </a:lnTo>
                  <a:lnTo>
                    <a:pt x="13411" y="17272"/>
                  </a:lnTo>
                  <a:lnTo>
                    <a:pt x="17322" y="13411"/>
                  </a:lnTo>
                  <a:lnTo>
                    <a:pt x="17322" y="8636"/>
                  </a:lnTo>
                  <a:lnTo>
                    <a:pt x="17322" y="3860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58845" y="1207312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7322" y="8636"/>
                  </a:moveTo>
                  <a:lnTo>
                    <a:pt x="17322" y="3860"/>
                  </a:lnTo>
                  <a:lnTo>
                    <a:pt x="13411" y="0"/>
                  </a:lnTo>
                  <a:lnTo>
                    <a:pt x="8636" y="0"/>
                  </a:lnTo>
                  <a:lnTo>
                    <a:pt x="3911" y="0"/>
                  </a:lnTo>
                  <a:lnTo>
                    <a:pt x="0" y="3860"/>
                  </a:lnTo>
                  <a:lnTo>
                    <a:pt x="0" y="8636"/>
                  </a:lnTo>
                  <a:lnTo>
                    <a:pt x="0" y="13411"/>
                  </a:lnTo>
                  <a:lnTo>
                    <a:pt x="3911" y="17272"/>
                  </a:lnTo>
                  <a:lnTo>
                    <a:pt x="8636" y="17272"/>
                  </a:lnTo>
                  <a:lnTo>
                    <a:pt x="13411" y="17272"/>
                  </a:lnTo>
                  <a:lnTo>
                    <a:pt x="17322" y="13411"/>
                  </a:lnTo>
                  <a:lnTo>
                    <a:pt x="17322" y="863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30879" y="1744421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3411" y="0"/>
                  </a:moveTo>
                  <a:lnTo>
                    <a:pt x="3860" y="0"/>
                  </a:lnTo>
                  <a:lnTo>
                    <a:pt x="0" y="3860"/>
                  </a:lnTo>
                  <a:lnTo>
                    <a:pt x="0" y="13411"/>
                  </a:lnTo>
                  <a:lnTo>
                    <a:pt x="3860" y="17272"/>
                  </a:lnTo>
                  <a:lnTo>
                    <a:pt x="13411" y="17272"/>
                  </a:lnTo>
                  <a:lnTo>
                    <a:pt x="17272" y="13411"/>
                  </a:lnTo>
                  <a:lnTo>
                    <a:pt x="17272" y="8636"/>
                  </a:lnTo>
                  <a:lnTo>
                    <a:pt x="17272" y="3860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30879" y="1744421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7272" y="8636"/>
                  </a:moveTo>
                  <a:lnTo>
                    <a:pt x="17272" y="3860"/>
                  </a:lnTo>
                  <a:lnTo>
                    <a:pt x="13411" y="0"/>
                  </a:lnTo>
                  <a:lnTo>
                    <a:pt x="8636" y="0"/>
                  </a:lnTo>
                  <a:lnTo>
                    <a:pt x="3860" y="0"/>
                  </a:lnTo>
                  <a:lnTo>
                    <a:pt x="0" y="3860"/>
                  </a:lnTo>
                  <a:lnTo>
                    <a:pt x="0" y="8636"/>
                  </a:lnTo>
                  <a:lnTo>
                    <a:pt x="0" y="13411"/>
                  </a:lnTo>
                  <a:lnTo>
                    <a:pt x="3860" y="17272"/>
                  </a:lnTo>
                  <a:lnTo>
                    <a:pt x="8636" y="17272"/>
                  </a:lnTo>
                  <a:lnTo>
                    <a:pt x="13411" y="17272"/>
                  </a:lnTo>
                  <a:lnTo>
                    <a:pt x="17272" y="13411"/>
                  </a:lnTo>
                  <a:lnTo>
                    <a:pt x="17272" y="863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56000" y="1816404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3411" y="0"/>
                  </a:moveTo>
                  <a:lnTo>
                    <a:pt x="3860" y="0"/>
                  </a:lnTo>
                  <a:lnTo>
                    <a:pt x="0" y="3860"/>
                  </a:lnTo>
                  <a:lnTo>
                    <a:pt x="0" y="13411"/>
                  </a:lnTo>
                  <a:lnTo>
                    <a:pt x="3860" y="17272"/>
                  </a:lnTo>
                  <a:lnTo>
                    <a:pt x="13411" y="17272"/>
                  </a:lnTo>
                  <a:lnTo>
                    <a:pt x="17272" y="13411"/>
                  </a:lnTo>
                  <a:lnTo>
                    <a:pt x="17272" y="8636"/>
                  </a:lnTo>
                  <a:lnTo>
                    <a:pt x="17272" y="3860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56000" y="1816404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7272" y="8636"/>
                  </a:moveTo>
                  <a:lnTo>
                    <a:pt x="17272" y="3860"/>
                  </a:lnTo>
                  <a:lnTo>
                    <a:pt x="13411" y="0"/>
                  </a:lnTo>
                  <a:lnTo>
                    <a:pt x="8636" y="0"/>
                  </a:lnTo>
                  <a:lnTo>
                    <a:pt x="3860" y="0"/>
                  </a:lnTo>
                  <a:lnTo>
                    <a:pt x="0" y="3860"/>
                  </a:lnTo>
                  <a:lnTo>
                    <a:pt x="0" y="8636"/>
                  </a:lnTo>
                  <a:lnTo>
                    <a:pt x="0" y="13411"/>
                  </a:lnTo>
                  <a:lnTo>
                    <a:pt x="3860" y="17272"/>
                  </a:lnTo>
                  <a:lnTo>
                    <a:pt x="8636" y="17272"/>
                  </a:lnTo>
                  <a:lnTo>
                    <a:pt x="13411" y="17272"/>
                  </a:lnTo>
                  <a:lnTo>
                    <a:pt x="17272" y="13411"/>
                  </a:lnTo>
                  <a:lnTo>
                    <a:pt x="17272" y="863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05078" y="1069086"/>
              <a:ext cx="480059" cy="288290"/>
            </a:xfrm>
            <a:custGeom>
              <a:avLst/>
              <a:gdLst/>
              <a:ahLst/>
              <a:cxnLst/>
              <a:rect l="l" t="t" r="r" b="b"/>
              <a:pathLst>
                <a:path w="480060" h="288290">
                  <a:moveTo>
                    <a:pt x="240025" y="287985"/>
                  </a:moveTo>
                  <a:lnTo>
                    <a:pt x="191056" y="280982"/>
                  </a:lnTo>
                  <a:lnTo>
                    <a:pt x="146164" y="265833"/>
                  </a:lnTo>
                  <a:lnTo>
                    <a:pt x="106020" y="243350"/>
                  </a:lnTo>
                  <a:lnTo>
                    <a:pt x="71294" y="214348"/>
                  </a:lnTo>
                  <a:lnTo>
                    <a:pt x="42658" y="179639"/>
                  </a:lnTo>
                  <a:lnTo>
                    <a:pt x="20783" y="140036"/>
                  </a:lnTo>
                  <a:lnTo>
                    <a:pt x="6340" y="96353"/>
                  </a:lnTo>
                  <a:lnTo>
                    <a:pt x="0" y="49403"/>
                  </a:lnTo>
                  <a:lnTo>
                    <a:pt x="2433" y="0"/>
                  </a:lnTo>
                </a:path>
                <a:path w="480060" h="288290">
                  <a:moveTo>
                    <a:pt x="240025" y="287985"/>
                  </a:moveTo>
                  <a:lnTo>
                    <a:pt x="288993" y="280982"/>
                  </a:lnTo>
                  <a:lnTo>
                    <a:pt x="333885" y="265833"/>
                  </a:lnTo>
                  <a:lnTo>
                    <a:pt x="374029" y="243350"/>
                  </a:lnTo>
                  <a:lnTo>
                    <a:pt x="408755" y="214348"/>
                  </a:lnTo>
                  <a:lnTo>
                    <a:pt x="437391" y="179639"/>
                  </a:lnTo>
                  <a:lnTo>
                    <a:pt x="459266" y="140036"/>
                  </a:lnTo>
                  <a:lnTo>
                    <a:pt x="473710" y="96353"/>
                  </a:lnTo>
                  <a:lnTo>
                    <a:pt x="480050" y="49403"/>
                  </a:lnTo>
                  <a:lnTo>
                    <a:pt x="477616" y="0"/>
                  </a:lnTo>
                </a:path>
              </a:pathLst>
            </a:custGeom>
            <a:ln w="609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26414" y="5034089"/>
            <a:ext cx="3696225" cy="297932"/>
          </a:xfrm>
          <a:prstGeom prst="rect">
            <a:avLst/>
          </a:prstGeom>
        </p:spPr>
        <p:txBody>
          <a:bodyPr vert="horz" wrap="square" lIns="0" tIns="35971" rIns="0" bIns="0" rtlCol="0">
            <a:spAutoFit/>
          </a:bodyPr>
          <a:lstStyle/>
          <a:p>
            <a:pPr marL="29976">
              <a:spcBef>
                <a:spcPts val="283"/>
              </a:spcBef>
            </a:pPr>
            <a:r>
              <a:rPr sz="1700" spc="12" dirty="0">
                <a:latin typeface="Microsoft Sans Serif"/>
                <a:cs typeface="Microsoft Sans Serif"/>
              </a:rPr>
              <a:t>(a) Searching for </a:t>
            </a:r>
            <a:r>
              <a:rPr sz="1700" spc="24" dirty="0">
                <a:latin typeface="Microsoft Sans Serif"/>
                <a:cs typeface="Microsoft Sans Serif"/>
              </a:rPr>
              <a:t>a</a:t>
            </a:r>
            <a:r>
              <a:rPr sz="1700" spc="12" dirty="0">
                <a:latin typeface="Microsoft Sans Serif"/>
                <a:cs typeface="Microsoft Sans Serif"/>
              </a:rPr>
              <a:t> </a:t>
            </a:r>
            <a:r>
              <a:rPr sz="1700" spc="24" dirty="0">
                <a:latin typeface="Microsoft Sans Serif"/>
                <a:cs typeface="Microsoft Sans Serif"/>
              </a:rPr>
              <a:t>minimum</a:t>
            </a:r>
            <a:r>
              <a:rPr sz="1700" spc="12" dirty="0">
                <a:latin typeface="Microsoft Sans Serif"/>
                <a:cs typeface="Microsoft Sans Serif"/>
              </a:rPr>
              <a:t> error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55054" y="4854033"/>
            <a:ext cx="2769230" cy="567621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44303" marR="11990" indent="-215826">
              <a:lnSpc>
                <a:spcPct val="102899"/>
              </a:lnSpc>
              <a:spcBef>
                <a:spcPts val="224"/>
              </a:spcBef>
            </a:pPr>
            <a:r>
              <a:rPr sz="1700" spc="12" dirty="0">
                <a:latin typeface="Microsoft Sans Serif"/>
                <a:cs typeface="Microsoft Sans Serif"/>
              </a:rPr>
              <a:t>(b) Error surface with two </a:t>
            </a:r>
            <a:r>
              <a:rPr sz="1700" spc="-413" dirty="0">
                <a:latin typeface="Microsoft Sans Serif"/>
                <a:cs typeface="Microsoft Sans Serif"/>
              </a:rPr>
              <a:t> </a:t>
            </a:r>
            <a:r>
              <a:rPr sz="1700" spc="12" dirty="0">
                <a:latin typeface="Microsoft Sans Serif"/>
                <a:cs typeface="Microsoft Sans Serif"/>
              </a:rPr>
              <a:t>parameters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24" dirty="0">
                <a:latin typeface="Microsoft Sans Serif"/>
                <a:cs typeface="Microsoft Sans Serif"/>
              </a:rPr>
              <a:t>V</a:t>
            </a:r>
            <a:r>
              <a:rPr sz="1700" spc="12" dirty="0">
                <a:latin typeface="Microsoft Sans Serif"/>
                <a:cs typeface="Microsoft Sans Serif"/>
              </a:rPr>
              <a:t> </a:t>
            </a:r>
            <a:r>
              <a:rPr sz="1700" spc="24" dirty="0">
                <a:latin typeface="Microsoft Sans Serif"/>
                <a:cs typeface="Microsoft Sans Serif"/>
              </a:rPr>
              <a:t>and</a:t>
            </a:r>
            <a:r>
              <a:rPr sz="1700" spc="12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W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98645" y="6601380"/>
            <a:ext cx="2589538" cy="236570"/>
          </a:xfrm>
          <a:prstGeom prst="rect">
            <a:avLst/>
          </a:prstGeom>
        </p:spPr>
        <p:txBody>
          <a:bodyPr vert="horz" wrap="square" lIns="0" tIns="20983" rIns="0" bIns="0" rtlCol="0">
            <a:spAutoFit/>
          </a:bodyPr>
          <a:lstStyle/>
          <a:p>
            <a:pPr marL="29976">
              <a:spcBef>
                <a:spcPts val="165"/>
              </a:spcBef>
            </a:pP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Soft Computing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34" y="90295"/>
            <a:ext cx="8019130" cy="656415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lnSpc>
                <a:spcPct val="100000"/>
              </a:lnSpc>
              <a:spcBef>
                <a:spcPts val="319"/>
              </a:spcBef>
            </a:pPr>
            <a:r>
              <a:rPr sz="4000" spc="4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sz="4000" spc="-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3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4000" spc="-12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3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Steepest</a:t>
            </a:r>
            <a:r>
              <a:rPr lang="en-US" sz="4000" spc="-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3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Descent</a:t>
            </a:r>
            <a:endParaRPr sz="4000" spc="35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38200" y="980903"/>
            <a:ext cx="10515600" cy="2431733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590523" marR="11990">
              <a:lnSpc>
                <a:spcPct val="102600"/>
              </a:lnSpc>
              <a:spcBef>
                <a:spcPts val="130"/>
              </a:spcBef>
            </a:pPr>
            <a:r>
              <a:rPr sz="2400" spc="-47" dirty="0"/>
              <a:t>For</a:t>
            </a:r>
            <a:r>
              <a:rPr sz="2400" spc="35" dirty="0"/>
              <a:t> </a:t>
            </a:r>
            <a:r>
              <a:rPr sz="2400" spc="-47" dirty="0"/>
              <a:t>simplicity,</a:t>
            </a:r>
            <a:r>
              <a:rPr sz="2400" spc="47" dirty="0"/>
              <a:t> </a:t>
            </a:r>
            <a:r>
              <a:rPr sz="2400" spc="-24" dirty="0"/>
              <a:t>let</a:t>
            </a:r>
            <a:r>
              <a:rPr sz="2400" spc="47" dirty="0"/>
              <a:t> </a:t>
            </a:r>
            <a:r>
              <a:rPr sz="2400" spc="-12" dirty="0"/>
              <a:t>us</a:t>
            </a:r>
            <a:r>
              <a:rPr sz="2400" spc="47" dirty="0"/>
              <a:t> </a:t>
            </a:r>
            <a:r>
              <a:rPr sz="2400" spc="-24" dirty="0"/>
              <a:t>consider</a:t>
            </a:r>
            <a:r>
              <a:rPr sz="2400" spc="47" dirty="0"/>
              <a:t> </a:t>
            </a:r>
            <a:r>
              <a:rPr sz="2400" spc="-12" dirty="0"/>
              <a:t>the</a:t>
            </a:r>
            <a:r>
              <a:rPr sz="2400" spc="47" dirty="0"/>
              <a:t> </a:t>
            </a:r>
            <a:r>
              <a:rPr sz="2400" spc="-24" dirty="0"/>
              <a:t>connecting</a:t>
            </a:r>
            <a:r>
              <a:rPr sz="2400" spc="47" dirty="0"/>
              <a:t> </a:t>
            </a:r>
            <a:r>
              <a:rPr sz="2400" spc="-24" dirty="0"/>
              <a:t>weights</a:t>
            </a:r>
            <a:r>
              <a:rPr sz="2400" spc="47" dirty="0"/>
              <a:t> </a:t>
            </a:r>
            <a:r>
              <a:rPr sz="2400" spc="-12" dirty="0"/>
              <a:t>are</a:t>
            </a:r>
            <a:r>
              <a:rPr sz="2400" spc="47" dirty="0"/>
              <a:t> </a:t>
            </a:r>
            <a:r>
              <a:rPr sz="2400" spc="-12" dirty="0"/>
              <a:t>the</a:t>
            </a:r>
            <a:r>
              <a:rPr sz="2400" spc="47" dirty="0"/>
              <a:t> </a:t>
            </a:r>
            <a:r>
              <a:rPr sz="2400" spc="-24" dirty="0"/>
              <a:t>only </a:t>
            </a:r>
            <a:r>
              <a:rPr sz="2400" spc="-661" dirty="0"/>
              <a:t> </a:t>
            </a:r>
            <a:r>
              <a:rPr sz="2400" spc="-24" dirty="0"/>
              <a:t>design</a:t>
            </a:r>
            <a:r>
              <a:rPr sz="2400" spc="12" dirty="0"/>
              <a:t> </a:t>
            </a:r>
            <a:r>
              <a:rPr sz="2400" spc="-35" dirty="0"/>
              <a:t>parameter.</a:t>
            </a:r>
          </a:p>
          <a:p>
            <a:pPr marL="590523" marR="629492">
              <a:lnSpc>
                <a:spcPct val="102699"/>
              </a:lnSpc>
              <a:spcBef>
                <a:spcPts val="2042"/>
              </a:spcBef>
            </a:pPr>
            <a:r>
              <a:rPr sz="2400" spc="-24" dirty="0"/>
              <a:t>Suppose,</a:t>
            </a:r>
            <a:r>
              <a:rPr sz="2400" spc="24" dirty="0"/>
              <a:t> </a:t>
            </a:r>
            <a:r>
              <a:rPr sz="2400" i="1" spc="-24" dirty="0">
                <a:latin typeface="Arial"/>
                <a:cs typeface="Arial"/>
              </a:rPr>
              <a:t>V</a:t>
            </a:r>
            <a:r>
              <a:rPr sz="2400" i="1" spc="354" dirty="0">
                <a:latin typeface="Arial"/>
                <a:cs typeface="Arial"/>
              </a:rPr>
              <a:t> </a:t>
            </a:r>
            <a:r>
              <a:rPr sz="2400" spc="-24" dirty="0"/>
              <a:t>and</a:t>
            </a:r>
            <a:r>
              <a:rPr sz="2400" spc="35" dirty="0"/>
              <a:t> </a:t>
            </a:r>
            <a:r>
              <a:rPr sz="2400" i="1" spc="-24" dirty="0">
                <a:latin typeface="Arial"/>
                <a:cs typeface="Arial"/>
              </a:rPr>
              <a:t>W</a:t>
            </a:r>
            <a:r>
              <a:rPr sz="2400" i="1" spc="354" dirty="0">
                <a:latin typeface="Arial"/>
                <a:cs typeface="Arial"/>
              </a:rPr>
              <a:t> </a:t>
            </a:r>
            <a:r>
              <a:rPr sz="2400" spc="-12" dirty="0"/>
              <a:t>are</a:t>
            </a:r>
            <a:r>
              <a:rPr sz="2400" spc="35" dirty="0"/>
              <a:t> </a:t>
            </a:r>
            <a:r>
              <a:rPr sz="2400" spc="-12" dirty="0"/>
              <a:t>the</a:t>
            </a:r>
            <a:r>
              <a:rPr sz="2400" spc="35" dirty="0"/>
              <a:t> </a:t>
            </a:r>
            <a:r>
              <a:rPr sz="2400" spc="-24" dirty="0"/>
              <a:t>wights</a:t>
            </a:r>
            <a:r>
              <a:rPr sz="2400" spc="35" dirty="0"/>
              <a:t> </a:t>
            </a:r>
            <a:r>
              <a:rPr sz="2400" spc="-24" dirty="0"/>
              <a:t>parameters</a:t>
            </a:r>
            <a:r>
              <a:rPr sz="2400" spc="35" dirty="0"/>
              <a:t> </a:t>
            </a:r>
            <a:r>
              <a:rPr sz="2400" spc="-12" dirty="0"/>
              <a:t>to</a:t>
            </a:r>
            <a:r>
              <a:rPr sz="2400" spc="35" dirty="0"/>
              <a:t> </a:t>
            </a:r>
            <a:r>
              <a:rPr sz="2400" spc="-24" dirty="0"/>
              <a:t>hidden</a:t>
            </a:r>
            <a:r>
              <a:rPr sz="2400" spc="35" dirty="0"/>
              <a:t> </a:t>
            </a:r>
            <a:r>
              <a:rPr sz="2400" spc="-24" dirty="0"/>
              <a:t>and </a:t>
            </a:r>
            <a:r>
              <a:rPr sz="2400" spc="-661" dirty="0"/>
              <a:t> </a:t>
            </a:r>
            <a:r>
              <a:rPr sz="2400" spc="-12" dirty="0"/>
              <a:t>output</a:t>
            </a:r>
            <a:r>
              <a:rPr sz="2400" spc="12" dirty="0"/>
              <a:t> </a:t>
            </a:r>
            <a:r>
              <a:rPr sz="2400" spc="-47" dirty="0"/>
              <a:t>layers,</a:t>
            </a:r>
            <a:r>
              <a:rPr sz="2400" spc="24" dirty="0"/>
              <a:t> </a:t>
            </a:r>
            <a:r>
              <a:rPr sz="2400" spc="-47" dirty="0"/>
              <a:t>respectively.</a:t>
            </a:r>
          </a:p>
          <a:p>
            <a:pPr marL="590523" marR="289267">
              <a:lnSpc>
                <a:spcPct val="102600"/>
              </a:lnSpc>
              <a:spcBef>
                <a:spcPts val="2042"/>
              </a:spcBef>
              <a:buNone/>
            </a:pPr>
            <a:r>
              <a:rPr sz="2400" spc="-24"/>
              <a:t>Thus</a:t>
            </a:r>
            <a:r>
              <a:rPr sz="2400" spc="-24" dirty="0"/>
              <a:t>,</a:t>
            </a:r>
            <a:r>
              <a:rPr sz="2400" spc="24" dirty="0"/>
              <a:t> </a:t>
            </a:r>
            <a:r>
              <a:rPr sz="2400" spc="-35" dirty="0"/>
              <a:t>given</a:t>
            </a:r>
            <a:r>
              <a:rPr sz="2400" spc="24" dirty="0"/>
              <a:t> </a:t>
            </a:r>
            <a:r>
              <a:rPr sz="2400" spc="-24" dirty="0"/>
              <a:t>a</a:t>
            </a:r>
            <a:r>
              <a:rPr sz="2400" spc="35" dirty="0"/>
              <a:t> </a:t>
            </a:r>
            <a:r>
              <a:rPr sz="2400" spc="-24" dirty="0"/>
              <a:t>training</a:t>
            </a:r>
            <a:r>
              <a:rPr sz="2400" spc="24" dirty="0"/>
              <a:t> </a:t>
            </a:r>
            <a:r>
              <a:rPr sz="2400" spc="-12" dirty="0"/>
              <a:t>set</a:t>
            </a:r>
            <a:r>
              <a:rPr sz="2400" spc="24" dirty="0"/>
              <a:t> </a:t>
            </a:r>
            <a:r>
              <a:rPr sz="2400" spc="-12" dirty="0"/>
              <a:t>of</a:t>
            </a:r>
            <a:r>
              <a:rPr sz="2400" spc="35" dirty="0"/>
              <a:t> </a:t>
            </a:r>
            <a:r>
              <a:rPr sz="2400" spc="-35" dirty="0"/>
              <a:t>size</a:t>
            </a:r>
            <a:r>
              <a:rPr sz="2400" spc="24" dirty="0"/>
              <a:t> </a:t>
            </a:r>
            <a:r>
              <a:rPr sz="2400" i="1" spc="83" dirty="0">
                <a:latin typeface="Arial"/>
                <a:cs typeface="Arial"/>
              </a:rPr>
              <a:t>N</a:t>
            </a:r>
            <a:r>
              <a:rPr sz="2400" spc="83" dirty="0"/>
              <a:t>,</a:t>
            </a:r>
            <a:r>
              <a:rPr sz="2400" spc="35" dirty="0"/>
              <a:t> </a:t>
            </a:r>
            <a:r>
              <a:rPr sz="2400" spc="-12" dirty="0"/>
              <a:t>the</a:t>
            </a:r>
            <a:r>
              <a:rPr sz="2400" spc="24" dirty="0"/>
              <a:t> </a:t>
            </a:r>
            <a:r>
              <a:rPr sz="2400" spc="-12" dirty="0"/>
              <a:t>error</a:t>
            </a:r>
            <a:r>
              <a:rPr sz="2400" spc="24" dirty="0"/>
              <a:t> </a:t>
            </a:r>
            <a:r>
              <a:rPr sz="2400" spc="-35" dirty="0"/>
              <a:t>surface,</a:t>
            </a:r>
            <a:r>
              <a:rPr sz="2400" spc="35" dirty="0"/>
              <a:t> </a:t>
            </a:r>
            <a:r>
              <a:rPr sz="2400" i="1" spc="-24" dirty="0">
                <a:latin typeface="Arial"/>
                <a:cs typeface="Arial"/>
              </a:rPr>
              <a:t>E</a:t>
            </a:r>
            <a:r>
              <a:rPr sz="2400" i="1" spc="236" dirty="0">
                <a:latin typeface="Arial"/>
                <a:cs typeface="Arial"/>
              </a:rPr>
              <a:t> </a:t>
            </a:r>
            <a:r>
              <a:rPr sz="2400" spc="-12" dirty="0"/>
              <a:t>can</a:t>
            </a:r>
            <a:r>
              <a:rPr sz="2400" spc="35" dirty="0"/>
              <a:t> </a:t>
            </a:r>
            <a:r>
              <a:rPr sz="2400" spc="-24" dirty="0"/>
              <a:t>be </a:t>
            </a:r>
            <a:r>
              <a:rPr sz="2400" spc="-661" dirty="0"/>
              <a:t> </a:t>
            </a:r>
            <a:r>
              <a:rPr sz="2400" spc="-12" dirty="0"/>
              <a:t>represented</a:t>
            </a:r>
            <a:r>
              <a:rPr sz="2400" spc="12" dirty="0"/>
              <a:t> </a:t>
            </a:r>
            <a:r>
              <a:rPr sz="2400" spc="-12" dirty="0"/>
              <a:t>as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14266" y="3481289"/>
            <a:ext cx="733871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i="1" spc="-24" dirty="0">
                <a:latin typeface="Arial"/>
                <a:cs typeface="Arial"/>
              </a:rPr>
              <a:t>E</a:t>
            </a:r>
            <a:r>
              <a:rPr sz="2600" i="1" spc="59" dirty="0">
                <a:latin typeface="Arial"/>
                <a:cs typeface="Arial"/>
              </a:rPr>
              <a:t> </a:t>
            </a:r>
            <a:r>
              <a:rPr sz="2600" spc="-71" dirty="0">
                <a:latin typeface="Lucida Sans Unicode"/>
                <a:cs typeface="Lucida Sans Unicode"/>
              </a:rPr>
              <a:t>=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8986" y="3483191"/>
            <a:ext cx="455101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</a:pPr>
            <a:r>
              <a:rPr sz="2600" spc="1298" dirty="0">
                <a:latin typeface="Trebuchet MS"/>
                <a:cs typeface="Trebuchet MS"/>
              </a:rPr>
              <a:t>Σ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2770" y="3428741"/>
            <a:ext cx="520595" cy="567364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lnSpc>
                <a:spcPts val="2110"/>
              </a:lnSpc>
              <a:spcBef>
                <a:spcPts val="224"/>
              </a:spcBef>
            </a:pPr>
            <a:r>
              <a:rPr sz="1900" i="1" spc="-12" dirty="0">
                <a:latin typeface="Arial"/>
                <a:cs typeface="Arial"/>
              </a:rPr>
              <a:t>N</a:t>
            </a:r>
            <a:endParaRPr sz="1900">
              <a:latin typeface="Arial"/>
              <a:cs typeface="Arial"/>
            </a:endParaRPr>
          </a:p>
          <a:p>
            <a:pPr marL="29976">
              <a:lnSpc>
                <a:spcPts val="2110"/>
              </a:lnSpc>
            </a:pPr>
            <a:r>
              <a:rPr sz="1900" i="1" spc="-12" dirty="0">
                <a:latin typeface="Arial"/>
                <a:cs typeface="Arial"/>
              </a:rPr>
              <a:t>i</a:t>
            </a:r>
            <a:r>
              <a:rPr sz="1900" i="1" spc="-366" dirty="0">
                <a:latin typeface="Arial"/>
                <a:cs typeface="Arial"/>
              </a:rPr>
              <a:t> </a:t>
            </a:r>
            <a:r>
              <a:rPr sz="1900" spc="47" dirty="0">
                <a:latin typeface="Lucida Sans Unicode"/>
                <a:cs typeface="Lucida Sans Unicode"/>
              </a:rPr>
              <a:t>=</a:t>
            </a:r>
            <a:r>
              <a:rPr sz="1900" spc="-12" dirty="0">
                <a:latin typeface="Microsoft Sans Serif"/>
                <a:cs typeface="Microsoft Sans Serif"/>
              </a:rPr>
              <a:t>1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0801" y="3489602"/>
            <a:ext cx="2073983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89927">
              <a:spcBef>
                <a:spcPts val="212"/>
              </a:spcBef>
            </a:pPr>
            <a:r>
              <a:rPr sz="2600" i="1" spc="24" dirty="0">
                <a:latin typeface="Arial"/>
                <a:cs typeface="Arial"/>
              </a:rPr>
              <a:t>e</a:t>
            </a:r>
            <a:r>
              <a:rPr sz="2800" i="1" spc="-17" baseline="27777" dirty="0">
                <a:latin typeface="Arial"/>
                <a:cs typeface="Arial"/>
              </a:rPr>
              <a:t>i</a:t>
            </a:r>
            <a:r>
              <a:rPr sz="2800" i="1" spc="264" baseline="27777" dirty="0">
                <a:latin typeface="Arial"/>
                <a:cs typeface="Arial"/>
              </a:rPr>
              <a:t> </a:t>
            </a:r>
            <a:r>
              <a:rPr sz="2600" spc="153" dirty="0">
                <a:latin typeface="Lucida Sans Unicode"/>
                <a:cs typeface="Lucida Sans Unicode"/>
              </a:rPr>
              <a:t>(</a:t>
            </a:r>
            <a:r>
              <a:rPr sz="2600" i="1" spc="319" dirty="0">
                <a:latin typeface="Arial"/>
                <a:cs typeface="Arial"/>
              </a:rPr>
              <a:t>V</a:t>
            </a:r>
            <a:r>
              <a:rPr sz="2600" i="1" spc="-12" dirty="0">
                <a:latin typeface="Arial"/>
                <a:cs typeface="Arial"/>
              </a:rPr>
              <a:t>,</a:t>
            </a:r>
            <a:r>
              <a:rPr sz="2600" i="1" spc="-295" dirty="0">
                <a:latin typeface="Arial"/>
                <a:cs typeface="Arial"/>
              </a:rPr>
              <a:t> </a:t>
            </a:r>
            <a:r>
              <a:rPr sz="2600" i="1" spc="319" dirty="0">
                <a:latin typeface="Arial"/>
                <a:cs typeface="Arial"/>
              </a:rPr>
              <a:t>W</a:t>
            </a:r>
            <a:r>
              <a:rPr sz="2600" i="1" spc="-12" dirty="0">
                <a:latin typeface="Arial"/>
                <a:cs typeface="Arial"/>
              </a:rPr>
              <a:t>,</a:t>
            </a:r>
            <a:r>
              <a:rPr sz="2600" i="1" spc="-295" dirty="0">
                <a:latin typeface="Arial"/>
                <a:cs typeface="Arial"/>
              </a:rPr>
              <a:t> </a:t>
            </a:r>
            <a:r>
              <a:rPr sz="2600" i="1" spc="-12" dirty="0">
                <a:latin typeface="Arial"/>
                <a:cs typeface="Arial"/>
              </a:rPr>
              <a:t>I</a:t>
            </a:r>
            <a:r>
              <a:rPr sz="2800" i="1" spc="-17" baseline="-13888" dirty="0">
                <a:latin typeface="Arial"/>
                <a:cs typeface="Arial"/>
              </a:rPr>
              <a:t>i</a:t>
            </a:r>
            <a:r>
              <a:rPr sz="2800" i="1" spc="-371" baseline="-13888" dirty="0">
                <a:latin typeface="Arial"/>
                <a:cs typeface="Arial"/>
              </a:rPr>
              <a:t> </a:t>
            </a:r>
            <a:r>
              <a:rPr sz="2600" spc="153" dirty="0">
                <a:latin typeface="Lucida Sans Unicode"/>
                <a:cs typeface="Lucida Sans Unicode"/>
              </a:rPr>
              <a:t>)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845" y="4280297"/>
            <a:ext cx="10516020" cy="1885827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119903">
              <a:spcBef>
                <a:spcPts val="212"/>
              </a:spcBef>
            </a:pPr>
            <a:r>
              <a:rPr lang="en-US" sz="2400" spc="-24" dirty="0">
                <a:latin typeface="Microsoft Sans Serif"/>
                <a:cs typeface="Microsoft Sans Serif"/>
              </a:rPr>
              <a:t>     </a:t>
            </a:r>
            <a:r>
              <a:rPr sz="2400" spc="-24">
                <a:latin typeface="Microsoft Sans Serif"/>
                <a:cs typeface="Microsoft Sans Serif"/>
              </a:rPr>
              <a:t>where</a:t>
            </a:r>
            <a:r>
              <a:rPr sz="2400" spc="24">
                <a:latin typeface="Microsoft Sans Serif"/>
                <a:cs typeface="Microsoft Sans Serif"/>
              </a:rPr>
              <a:t> </a:t>
            </a:r>
            <a:r>
              <a:rPr sz="2400" i="1" spc="-12" dirty="0">
                <a:latin typeface="Arial"/>
                <a:cs typeface="Arial"/>
              </a:rPr>
              <a:t>I</a:t>
            </a:r>
            <a:r>
              <a:rPr sz="2400" i="1" spc="-17" baseline="-13888" dirty="0">
                <a:latin typeface="Arial"/>
                <a:cs typeface="Arial"/>
              </a:rPr>
              <a:t>i</a:t>
            </a:r>
            <a:r>
              <a:rPr sz="2400" i="1" spc="725" baseline="-13888" dirty="0">
                <a:latin typeface="Arial"/>
                <a:cs typeface="Arial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is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the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i-th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input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pattern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the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training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set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i="1" spc="12" dirty="0">
                <a:latin typeface="Arial"/>
                <a:cs typeface="Arial"/>
              </a:rPr>
              <a:t>e</a:t>
            </a:r>
            <a:r>
              <a:rPr sz="2400" i="1" spc="17" baseline="27777" dirty="0">
                <a:latin typeface="Arial"/>
                <a:cs typeface="Arial"/>
              </a:rPr>
              <a:t>i</a:t>
            </a:r>
            <a:r>
              <a:rPr sz="2400" i="1" spc="-371" baseline="27777" dirty="0">
                <a:latin typeface="Arial"/>
                <a:cs typeface="Arial"/>
              </a:rPr>
              <a:t> </a:t>
            </a:r>
            <a:r>
              <a:rPr sz="2400" spc="47" dirty="0">
                <a:latin typeface="Lucida Sans Unicode"/>
                <a:cs typeface="Lucida Sans Unicode"/>
              </a:rPr>
              <a:t>(</a:t>
            </a:r>
            <a:r>
              <a:rPr sz="2400" i="1" spc="47" dirty="0">
                <a:latin typeface="Arial"/>
                <a:cs typeface="Arial"/>
              </a:rPr>
              <a:t>...</a:t>
            </a:r>
            <a:r>
              <a:rPr sz="2400" spc="47" dirty="0">
                <a:latin typeface="Lucida Sans Unicode"/>
                <a:cs typeface="Lucida Sans Unicode"/>
              </a:rPr>
              <a:t>)</a:t>
            </a:r>
            <a:endParaRPr sz="2400">
              <a:latin typeface="Lucida Sans Unicode"/>
              <a:cs typeface="Lucida Sans Unicode"/>
            </a:endParaRPr>
          </a:p>
          <a:p>
            <a:pPr marL="119903">
              <a:spcBef>
                <a:spcPts val="83"/>
              </a:spcBef>
            </a:pPr>
            <a:r>
              <a:rPr lang="en-US" sz="2400" spc="-12" dirty="0">
                <a:latin typeface="Microsoft Sans Serif"/>
                <a:cs typeface="Microsoft Sans Serif"/>
              </a:rPr>
              <a:t>     </a:t>
            </a:r>
            <a:r>
              <a:rPr sz="2400" spc="-12">
                <a:latin typeface="Microsoft Sans Serif"/>
                <a:cs typeface="Microsoft Sans Serif"/>
              </a:rPr>
              <a:t>denotes</a:t>
            </a:r>
            <a:r>
              <a:rPr sz="2400" spc="12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the</a:t>
            </a:r>
            <a:r>
              <a:rPr sz="2400" spc="12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error</a:t>
            </a:r>
            <a:r>
              <a:rPr sz="2400" spc="12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computation</a:t>
            </a:r>
            <a:r>
              <a:rPr sz="2400" spc="24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of</a:t>
            </a:r>
            <a:r>
              <a:rPr sz="2400" spc="12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the</a:t>
            </a:r>
            <a:r>
              <a:rPr sz="2400" spc="12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i-th</a:t>
            </a:r>
            <a:r>
              <a:rPr sz="2400" spc="12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input.</a:t>
            </a:r>
            <a:endParaRPr sz="2400">
              <a:latin typeface="Microsoft Sans Serif"/>
              <a:cs typeface="Microsoft Sans Serif"/>
            </a:endParaRPr>
          </a:p>
          <a:p>
            <a:pPr marL="118404" marR="41966">
              <a:lnSpc>
                <a:spcPct val="102600"/>
              </a:lnSpc>
              <a:spcBef>
                <a:spcPts val="2714"/>
              </a:spcBef>
            </a:pPr>
            <a:r>
              <a:rPr sz="2400" spc="-71" dirty="0">
                <a:latin typeface="Microsoft Sans Serif"/>
                <a:cs typeface="Microsoft Sans Serif"/>
              </a:rPr>
              <a:t>Now,</a:t>
            </a:r>
            <a:r>
              <a:rPr sz="2400" spc="24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we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will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discuss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the</a:t>
            </a:r>
            <a:r>
              <a:rPr sz="2400" spc="24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steepest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descent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method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of</a:t>
            </a:r>
            <a:r>
              <a:rPr sz="2400" spc="24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computing </a:t>
            </a:r>
            <a:r>
              <a:rPr sz="2400" spc="-649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error,</a:t>
            </a:r>
            <a:r>
              <a:rPr sz="2400" spc="24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given</a:t>
            </a:r>
            <a:r>
              <a:rPr sz="2400" spc="24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a</a:t>
            </a:r>
            <a:r>
              <a:rPr sz="2400" spc="24" dirty="0">
                <a:latin typeface="Microsoft Sans Serif"/>
                <a:cs typeface="Microsoft Sans Serif"/>
              </a:rPr>
              <a:t> </a:t>
            </a:r>
            <a:r>
              <a:rPr sz="2400" spc="-12" dirty="0">
                <a:latin typeface="Microsoft Sans Serif"/>
                <a:cs typeface="Microsoft Sans Serif"/>
              </a:rPr>
              <a:t>changes</a:t>
            </a:r>
            <a:r>
              <a:rPr sz="2400" spc="24" dirty="0">
                <a:latin typeface="Microsoft Sans Serif"/>
                <a:cs typeface="Microsoft Sans Serif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in</a:t>
            </a:r>
            <a:r>
              <a:rPr sz="2400" spc="24" dirty="0">
                <a:latin typeface="Microsoft Sans Serif"/>
                <a:cs typeface="Microsoft Sans Serif"/>
              </a:rPr>
              <a:t> </a:t>
            </a:r>
            <a:r>
              <a:rPr sz="2400" i="1" spc="-24" dirty="0">
                <a:latin typeface="Arial"/>
                <a:cs typeface="Arial"/>
              </a:rPr>
              <a:t>V</a:t>
            </a:r>
            <a:r>
              <a:rPr sz="2400" i="1" spc="330" dirty="0">
                <a:latin typeface="Arial"/>
                <a:cs typeface="Arial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and</a:t>
            </a:r>
            <a:r>
              <a:rPr sz="2400" spc="24" dirty="0">
                <a:latin typeface="Microsoft Sans Serif"/>
                <a:cs typeface="Microsoft Sans Serif"/>
              </a:rPr>
              <a:t> </a:t>
            </a:r>
            <a:r>
              <a:rPr sz="2400" i="1" spc="-24" dirty="0">
                <a:latin typeface="Arial"/>
                <a:cs typeface="Arial"/>
              </a:rPr>
              <a:t>W</a:t>
            </a:r>
            <a:r>
              <a:rPr sz="2400" i="1" spc="342" dirty="0">
                <a:latin typeface="Arial"/>
                <a:cs typeface="Arial"/>
              </a:rPr>
              <a:t> </a:t>
            </a:r>
            <a:r>
              <a:rPr sz="2400" spc="-24" dirty="0">
                <a:latin typeface="Microsoft Sans Serif"/>
                <a:cs typeface="Microsoft Sans Serif"/>
              </a:rPr>
              <a:t>matrices.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98645" y="6601380"/>
            <a:ext cx="2589538" cy="236570"/>
          </a:xfrm>
          <a:prstGeom prst="rect">
            <a:avLst/>
          </a:prstGeom>
        </p:spPr>
        <p:txBody>
          <a:bodyPr vert="horz" wrap="square" lIns="0" tIns="20983" rIns="0" bIns="0" rtlCol="0">
            <a:spAutoFit/>
          </a:bodyPr>
          <a:lstStyle/>
          <a:p>
            <a:pPr marL="29976">
              <a:spcBef>
                <a:spcPts val="165"/>
              </a:spcBef>
            </a:pP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Soft Computing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671" y="120434"/>
            <a:ext cx="7861188" cy="656415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lnSpc>
                <a:spcPct val="100000"/>
              </a:lnSpc>
              <a:spcBef>
                <a:spcPts val="319"/>
              </a:spcBef>
            </a:pPr>
            <a:r>
              <a:rPr sz="4000" spc="4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sz="4000" spc="-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4000" spc="-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Steepest</a:t>
            </a:r>
            <a:r>
              <a:rPr sz="4000" spc="-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Descent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98645" y="6601380"/>
            <a:ext cx="2589538" cy="236570"/>
          </a:xfrm>
          <a:prstGeom prst="rect">
            <a:avLst/>
          </a:prstGeom>
        </p:spPr>
        <p:txBody>
          <a:bodyPr vert="horz" wrap="square" lIns="0" tIns="20983" rIns="0" bIns="0" rtlCol="0">
            <a:spAutoFit/>
          </a:bodyPr>
          <a:lstStyle/>
          <a:p>
            <a:pPr marL="29976">
              <a:spcBef>
                <a:spcPts val="165"/>
              </a:spcBef>
            </a:pP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Soft Computing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25" name="Picture 24" descr="nnetwo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4" y="1163783"/>
            <a:ext cx="9725889" cy="532014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34" y="90295"/>
            <a:ext cx="7969253" cy="471749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lnSpc>
                <a:spcPct val="100000"/>
              </a:lnSpc>
              <a:spcBef>
                <a:spcPts val="319"/>
              </a:spcBef>
            </a:pPr>
            <a:r>
              <a:rPr sz="2800" spc="4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sz="2800" spc="-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-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Steepest</a:t>
            </a:r>
            <a:r>
              <a:rPr sz="2800" spc="-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Descent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798645" y="6601380"/>
            <a:ext cx="2589538" cy="236570"/>
          </a:xfrm>
          <a:prstGeom prst="rect">
            <a:avLst/>
          </a:prstGeom>
        </p:spPr>
        <p:txBody>
          <a:bodyPr vert="horz" wrap="square" lIns="0" tIns="20983" rIns="0" bIns="0" rtlCol="0">
            <a:spAutoFit/>
          </a:bodyPr>
          <a:lstStyle/>
          <a:p>
            <a:pPr marL="29976">
              <a:spcBef>
                <a:spcPts val="165"/>
              </a:spcBef>
            </a:pP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Soft Computing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0" name="Picture 29" descr="nnetwor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80655"/>
            <a:ext cx="9144000" cy="488788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" y="838201"/>
            <a:ext cx="98763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/>
              <a:t>Each consists of :</a:t>
            </a:r>
          </a:p>
          <a:p>
            <a:r>
              <a:rPr lang="en-US" altLang="en-US" sz="2400"/>
              <a:t>	SOMA, DENDRITES, AXON, and SYNAPSE.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14400" y="0"/>
            <a:ext cx="1046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/>
              <a:t>How Does the Brain Work ? (2)</a:t>
            </a:r>
            <a:endParaRPr lang="en-US" altLang="en-US" sz="2400">
              <a:latin typeface="Times New Roman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lum bright="66000" contrast="10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93492"/>
            <a:ext cx="1188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1747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33" y="90295"/>
            <a:ext cx="9018050" cy="471749"/>
          </a:xfrm>
          <a:prstGeom prst="rect">
            <a:avLst/>
          </a:prstGeom>
        </p:spPr>
        <p:txBody>
          <a:bodyPr vert="horz" wrap="square" lIns="0" tIns="40467" rIns="0" bIns="0" rtlCol="0">
            <a:spAutoFit/>
          </a:bodyPr>
          <a:lstStyle/>
          <a:p>
            <a:pPr marL="29976">
              <a:lnSpc>
                <a:spcPct val="100000"/>
              </a:lnSpc>
              <a:spcBef>
                <a:spcPts val="319"/>
              </a:spcBef>
            </a:pP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Calculation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2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1258" y="1844837"/>
            <a:ext cx="10683954" cy="1921528"/>
          </a:xfrm>
          <a:prstGeom prst="rect">
            <a:avLst/>
          </a:prstGeom>
        </p:spPr>
        <p:txBody>
          <a:bodyPr vert="horz" wrap="square" lIns="0" tIns="16487" rIns="0" bIns="0" rtlCol="0">
            <a:spAutoFit/>
          </a:bodyPr>
          <a:lstStyle/>
          <a:p>
            <a:pPr marL="149879" marR="172361" algn="just">
              <a:lnSpc>
                <a:spcPct val="102600"/>
              </a:lnSpc>
              <a:spcBef>
                <a:spcPts val="130"/>
              </a:spcBef>
            </a:pPr>
            <a:r>
              <a:rPr sz="2600" spc="-12" dirty="0">
                <a:latin typeface="Microsoft Sans Serif"/>
                <a:cs typeface="Microsoft Sans Serif"/>
              </a:rPr>
              <a:t>Let us </a:t>
            </a:r>
            <a:r>
              <a:rPr sz="2600" spc="-24" dirty="0">
                <a:latin typeface="Microsoft Sans Serif"/>
                <a:cs typeface="Microsoft Sans Serif"/>
              </a:rPr>
              <a:t>consider </a:t>
            </a:r>
            <a:r>
              <a:rPr sz="2600" spc="-35" dirty="0">
                <a:latin typeface="Microsoft Sans Serif"/>
                <a:cs typeface="Microsoft Sans Serif"/>
              </a:rPr>
              <a:t>any </a:t>
            </a:r>
            <a:r>
              <a:rPr sz="2600" spc="-12" dirty="0">
                <a:latin typeface="Microsoft Sans Serif"/>
                <a:cs typeface="Microsoft Sans Serif"/>
              </a:rPr>
              <a:t>k-th neuron at the output </a:t>
            </a:r>
            <a:r>
              <a:rPr sz="2600" spc="-59" dirty="0">
                <a:latin typeface="Microsoft Sans Serif"/>
                <a:cs typeface="Microsoft Sans Serif"/>
              </a:rPr>
              <a:t>layer. </a:t>
            </a:r>
            <a:r>
              <a:rPr sz="2600" spc="-47" dirty="0">
                <a:latin typeface="Microsoft Sans Serif"/>
                <a:cs typeface="Microsoft Sans Serif"/>
              </a:rPr>
              <a:t>For </a:t>
            </a:r>
            <a:r>
              <a:rPr sz="2600" spc="-24" dirty="0">
                <a:latin typeface="Microsoft Sans Serif"/>
                <a:cs typeface="Microsoft Sans Serif"/>
              </a:rPr>
              <a:t>an input </a:t>
            </a:r>
            <a:r>
              <a:rPr sz="2600" spc="-12" dirty="0">
                <a:latin typeface="Microsoft Sans Serif"/>
                <a:cs typeface="Microsoft Sans Serif"/>
              </a:rPr>
              <a:t> pattern </a:t>
            </a:r>
            <a:r>
              <a:rPr sz="2600" i="1" spc="-12" dirty="0">
                <a:latin typeface="Arial"/>
                <a:cs typeface="Arial"/>
              </a:rPr>
              <a:t>I</a:t>
            </a:r>
            <a:r>
              <a:rPr sz="2800" i="1" spc="-17" baseline="-13888" dirty="0">
                <a:latin typeface="Arial"/>
                <a:cs typeface="Arial"/>
              </a:rPr>
              <a:t>i</a:t>
            </a:r>
            <a:r>
              <a:rPr sz="2800" i="1" baseline="-13888" dirty="0">
                <a:latin typeface="Arial"/>
                <a:cs typeface="Arial"/>
              </a:rPr>
              <a:t> </a:t>
            </a:r>
            <a:r>
              <a:rPr sz="2600" spc="-354" dirty="0">
                <a:latin typeface="Lucida Sans Unicode"/>
                <a:cs typeface="Lucida Sans Unicode"/>
              </a:rPr>
              <a:t>∈ </a:t>
            </a:r>
            <a:r>
              <a:rPr sz="2600" i="1" spc="-12" dirty="0">
                <a:latin typeface="Arial"/>
                <a:cs typeface="Arial"/>
              </a:rPr>
              <a:t>T</a:t>
            </a:r>
            <a:r>
              <a:rPr sz="2800" i="1" spc="-17" baseline="-13888" dirty="0">
                <a:latin typeface="Arial"/>
                <a:cs typeface="Arial"/>
              </a:rPr>
              <a:t>I </a:t>
            </a:r>
            <a:r>
              <a:rPr sz="2600" spc="-12" dirty="0">
                <a:latin typeface="Microsoft Sans Serif"/>
                <a:cs typeface="Microsoft Sans Serif"/>
              </a:rPr>
              <a:t>(input </a:t>
            </a:r>
            <a:r>
              <a:rPr sz="2600" spc="-24" dirty="0">
                <a:latin typeface="Microsoft Sans Serif"/>
                <a:cs typeface="Microsoft Sans Serif"/>
              </a:rPr>
              <a:t>in training) </a:t>
            </a:r>
            <a:r>
              <a:rPr sz="2600" spc="-12" dirty="0">
                <a:latin typeface="Microsoft Sans Serif"/>
                <a:cs typeface="Microsoft Sans Serif"/>
              </a:rPr>
              <a:t>the target output </a:t>
            </a:r>
            <a:r>
              <a:rPr sz="2600" i="1" spc="59" dirty="0">
                <a:latin typeface="Arial"/>
                <a:cs typeface="Arial"/>
              </a:rPr>
              <a:t>T</a:t>
            </a:r>
            <a:r>
              <a:rPr sz="2800" i="1" spc="87" baseline="-13888" dirty="0">
                <a:latin typeface="Arial"/>
                <a:cs typeface="Arial"/>
              </a:rPr>
              <a:t>O</a:t>
            </a:r>
            <a:r>
              <a:rPr sz="2800" i="1" spc="87" baseline="-17361" dirty="0">
                <a:latin typeface="Arial"/>
                <a:cs typeface="Arial"/>
              </a:rPr>
              <a:t>k </a:t>
            </a:r>
            <a:r>
              <a:rPr sz="2600" spc="-12" dirty="0">
                <a:latin typeface="Microsoft Sans Serif"/>
                <a:cs typeface="Microsoft Sans Serif"/>
              </a:rPr>
              <a:t>of the k-th 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neuron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be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i="1" spc="59" dirty="0">
                <a:latin typeface="Arial"/>
                <a:cs typeface="Arial"/>
              </a:rPr>
              <a:t>T</a:t>
            </a:r>
            <a:r>
              <a:rPr sz="2800" i="1" spc="87" baseline="-13888" dirty="0">
                <a:latin typeface="Arial"/>
                <a:cs typeface="Arial"/>
              </a:rPr>
              <a:t>O</a:t>
            </a:r>
            <a:r>
              <a:rPr sz="2800" i="1" spc="87" baseline="-17361" dirty="0">
                <a:latin typeface="Arial"/>
                <a:cs typeface="Arial"/>
              </a:rPr>
              <a:t>k</a:t>
            </a:r>
            <a:r>
              <a:rPr sz="2800" i="1" spc="-335" baseline="-17361" dirty="0">
                <a:latin typeface="Arial"/>
                <a:cs typeface="Arial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149879" marR="101918" algn="just">
              <a:lnSpc>
                <a:spcPct val="102600"/>
              </a:lnSpc>
              <a:spcBef>
                <a:spcPts val="2042"/>
              </a:spcBef>
            </a:pPr>
            <a:r>
              <a:rPr sz="2600" spc="-12" dirty="0">
                <a:latin typeface="Microsoft Sans Serif"/>
                <a:cs typeface="Microsoft Sans Serif"/>
              </a:rPr>
              <a:t>Then, the error </a:t>
            </a:r>
            <a:r>
              <a:rPr sz="2600" i="1" spc="-12" dirty="0">
                <a:latin typeface="Arial"/>
                <a:cs typeface="Arial"/>
              </a:rPr>
              <a:t>e</a:t>
            </a:r>
            <a:r>
              <a:rPr sz="2800" i="1" spc="-17" baseline="-13888" dirty="0">
                <a:latin typeface="Arial"/>
                <a:cs typeface="Arial"/>
              </a:rPr>
              <a:t>k</a:t>
            </a:r>
            <a:r>
              <a:rPr sz="2800" i="1" baseline="-13888" dirty="0">
                <a:latin typeface="Arial"/>
                <a:cs typeface="Arial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of the k-th neuron </a:t>
            </a:r>
            <a:r>
              <a:rPr sz="2600" spc="-24" dirty="0">
                <a:latin typeface="Microsoft Sans Serif"/>
                <a:cs typeface="Microsoft Sans Serif"/>
              </a:rPr>
              <a:t>is defined </a:t>
            </a:r>
            <a:r>
              <a:rPr sz="2600" spc="-12" dirty="0">
                <a:latin typeface="Microsoft Sans Serif"/>
                <a:cs typeface="Microsoft Sans Serif"/>
              </a:rPr>
              <a:t>corresponding to </a:t>
            </a:r>
            <a:r>
              <a:rPr sz="2600" spc="-661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24" dirty="0">
                <a:latin typeface="Microsoft Sans Serif"/>
                <a:cs typeface="Microsoft Sans Serif"/>
              </a:rPr>
              <a:t>input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i="1" spc="-12" dirty="0">
                <a:latin typeface="Arial"/>
                <a:cs typeface="Arial"/>
              </a:rPr>
              <a:t>I</a:t>
            </a:r>
            <a:r>
              <a:rPr sz="2800" i="1" spc="-17" baseline="-13888" dirty="0">
                <a:latin typeface="Arial"/>
                <a:cs typeface="Arial"/>
              </a:rPr>
              <a:t>i</a:t>
            </a:r>
            <a:r>
              <a:rPr sz="2800" i="1" spc="689" baseline="-13888" dirty="0">
                <a:latin typeface="Arial"/>
                <a:cs typeface="Arial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as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0872" y="4185139"/>
            <a:ext cx="201521" cy="321143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900" i="1" spc="-12" dirty="0">
                <a:latin typeface="Arial"/>
                <a:cs typeface="Arial"/>
              </a:rPr>
              <a:t>k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6936" y="4229458"/>
            <a:ext cx="216635" cy="321143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</a:pPr>
            <a:r>
              <a:rPr sz="1900" spc="-12" dirty="0">
                <a:latin typeface="Microsoft Sans Serif"/>
                <a:cs typeface="Microsoft Sans Serif"/>
              </a:rPr>
              <a:t>2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7171" y="4060814"/>
            <a:ext cx="1593693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  <a:tabLst>
                <a:tab pos="1064141" algn="l"/>
              </a:tabLst>
            </a:pPr>
            <a:r>
              <a:rPr sz="2600" i="1" spc="-24" dirty="0">
                <a:latin typeface="Arial"/>
                <a:cs typeface="Arial"/>
              </a:rPr>
              <a:t>e  </a:t>
            </a:r>
            <a:r>
              <a:rPr sz="2600" i="1" spc="-212" dirty="0">
                <a:latin typeface="Arial"/>
                <a:cs typeface="Arial"/>
              </a:rPr>
              <a:t> </a:t>
            </a:r>
            <a:r>
              <a:rPr sz="2600" spc="-71" dirty="0">
                <a:latin typeface="Lucida Sans Unicode"/>
                <a:cs typeface="Lucida Sans Unicode"/>
              </a:rPr>
              <a:t>=</a:t>
            </a:r>
            <a:r>
              <a:rPr sz="2600" dirty="0">
                <a:latin typeface="Lucida Sans Unicode"/>
                <a:cs typeface="Lucida Sans Unicode"/>
              </a:rPr>
              <a:t>	</a:t>
            </a:r>
            <a:r>
              <a:rPr sz="2600" spc="153" dirty="0">
                <a:latin typeface="Lucida Sans Unicode"/>
                <a:cs typeface="Lucida Sans Unicode"/>
              </a:rPr>
              <a:t>(</a:t>
            </a:r>
            <a:r>
              <a:rPr sz="2600" i="1" spc="-24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3318" y="4203887"/>
            <a:ext cx="1588655" cy="321143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  <a:tabLst>
                <a:tab pos="1053650" algn="l"/>
              </a:tabLst>
            </a:pPr>
            <a:r>
              <a:rPr sz="2800" i="1" spc="283" baseline="3472" dirty="0">
                <a:latin typeface="Arial"/>
                <a:cs typeface="Arial"/>
              </a:rPr>
              <a:t>O</a:t>
            </a:r>
            <a:r>
              <a:rPr sz="1900" i="1" spc="-12" dirty="0">
                <a:latin typeface="Arial"/>
                <a:cs typeface="Arial"/>
              </a:rPr>
              <a:t>k</a:t>
            </a:r>
            <a:r>
              <a:rPr sz="1900" i="1" dirty="0">
                <a:latin typeface="Arial"/>
                <a:cs typeface="Arial"/>
              </a:rPr>
              <a:t>	</a:t>
            </a:r>
            <a:r>
              <a:rPr sz="2800" i="1" spc="283" baseline="3472" dirty="0">
                <a:latin typeface="Arial"/>
                <a:cs typeface="Arial"/>
              </a:rPr>
              <a:t>O</a:t>
            </a:r>
            <a:r>
              <a:rPr sz="1900" i="1" spc="-12" dirty="0">
                <a:latin typeface="Arial"/>
                <a:cs typeface="Arial"/>
              </a:rPr>
              <a:t>k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0067" y="4060814"/>
            <a:ext cx="1276298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29976">
              <a:spcBef>
                <a:spcPts val="212"/>
              </a:spcBef>
              <a:tabLst>
                <a:tab pos="981708" algn="l"/>
              </a:tabLst>
            </a:pPr>
            <a:r>
              <a:rPr sz="2600" spc="-600" dirty="0">
                <a:latin typeface="Lucida Sans Unicode"/>
                <a:cs typeface="Lucida Sans Unicode"/>
              </a:rPr>
              <a:t>—</a:t>
            </a:r>
            <a:r>
              <a:rPr sz="2600" spc="-248" dirty="0">
                <a:latin typeface="Lucida Sans Unicode"/>
                <a:cs typeface="Lucida Sans Unicode"/>
              </a:rPr>
              <a:t> </a:t>
            </a:r>
            <a:r>
              <a:rPr sz="2600" i="1" spc="-24" dirty="0">
                <a:latin typeface="Arial"/>
                <a:cs typeface="Arial"/>
              </a:rPr>
              <a:t>O</a:t>
            </a:r>
            <a:r>
              <a:rPr sz="2600" i="1" dirty="0">
                <a:latin typeface="Arial"/>
                <a:cs typeface="Arial"/>
              </a:rPr>
              <a:t>	</a:t>
            </a:r>
            <a:r>
              <a:rPr sz="2600" spc="153" dirty="0">
                <a:latin typeface="Lucida Sans Unicode"/>
                <a:cs typeface="Lucida Sans Unicode"/>
              </a:rPr>
              <a:t>)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6936" y="4026688"/>
            <a:ext cx="2539158" cy="321143"/>
          </a:xfrm>
          <a:prstGeom prst="rect">
            <a:avLst/>
          </a:prstGeom>
        </p:spPr>
        <p:txBody>
          <a:bodyPr vert="horz" wrap="square" lIns="0" tIns="28477" rIns="0" bIns="0" rtlCol="0">
            <a:spAutoFit/>
          </a:bodyPr>
          <a:lstStyle/>
          <a:p>
            <a:pPr marL="29976">
              <a:spcBef>
                <a:spcPts val="224"/>
              </a:spcBef>
              <a:tabLst>
                <a:tab pos="2101302" algn="l"/>
              </a:tabLst>
            </a:pPr>
            <a:r>
              <a:rPr sz="1900" u="sng" spc="-12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1900" spc="-12">
                <a:latin typeface="Microsoft Sans Serif"/>
                <a:cs typeface="Microsoft Sans Serif"/>
              </a:rPr>
              <a:t>	</a:t>
            </a:r>
            <a:r>
              <a:rPr lang="en-US" sz="1900" spc="-12" dirty="0">
                <a:latin typeface="Microsoft Sans Serif"/>
                <a:cs typeface="Microsoft Sans Serif"/>
              </a:rPr>
              <a:t>   </a:t>
            </a:r>
            <a:r>
              <a:rPr sz="2800" spc="-17" baseline="3472">
                <a:latin typeface="Microsoft Sans Serif"/>
                <a:cs typeface="Microsoft Sans Serif"/>
              </a:rPr>
              <a:t>2</a:t>
            </a:r>
            <a:endParaRPr sz="2800" baseline="3472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8433" y="4552250"/>
            <a:ext cx="9825812" cy="427351"/>
          </a:xfrm>
          <a:prstGeom prst="rect">
            <a:avLst/>
          </a:prstGeom>
        </p:spPr>
        <p:txBody>
          <a:bodyPr vert="horz" wrap="square" lIns="0" tIns="26978" rIns="0" bIns="0" rtlCol="0">
            <a:spAutoFit/>
          </a:bodyPr>
          <a:lstStyle/>
          <a:p>
            <a:pPr marL="89927">
              <a:spcBef>
                <a:spcPts val="212"/>
              </a:spcBef>
            </a:pPr>
            <a:r>
              <a:rPr sz="2600" spc="-24" dirty="0">
                <a:latin typeface="Microsoft Sans Serif"/>
                <a:cs typeface="Microsoft Sans Serif"/>
              </a:rPr>
              <a:t>where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i="1" spc="47" dirty="0">
                <a:latin typeface="Arial"/>
                <a:cs typeface="Arial"/>
              </a:rPr>
              <a:t>O</a:t>
            </a:r>
            <a:r>
              <a:rPr sz="2800" i="1" spc="71" baseline="-13888" dirty="0">
                <a:latin typeface="Arial"/>
                <a:cs typeface="Arial"/>
              </a:rPr>
              <a:t>O</a:t>
            </a:r>
            <a:r>
              <a:rPr sz="2800" i="1" spc="71" baseline="-17361" dirty="0">
                <a:latin typeface="Arial"/>
                <a:cs typeface="Arial"/>
              </a:rPr>
              <a:t>k</a:t>
            </a:r>
            <a:r>
              <a:rPr sz="2800" i="1" spc="708" baseline="-17361" dirty="0">
                <a:latin typeface="Arial"/>
                <a:cs typeface="Arial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denotes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observed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output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of</a:t>
            </a:r>
            <a:r>
              <a:rPr sz="2600" spc="24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the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k-th</a:t>
            </a:r>
            <a:r>
              <a:rPr sz="2600" spc="12" dirty="0">
                <a:latin typeface="Microsoft Sans Serif"/>
                <a:cs typeface="Microsoft Sans Serif"/>
              </a:rPr>
              <a:t> </a:t>
            </a:r>
            <a:r>
              <a:rPr sz="2600" spc="-12" dirty="0">
                <a:latin typeface="Microsoft Sans Serif"/>
                <a:cs typeface="Microsoft Sans Serif"/>
              </a:rPr>
              <a:t>neuron.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98645" y="6601380"/>
            <a:ext cx="2589538" cy="236570"/>
          </a:xfrm>
          <a:prstGeom prst="rect">
            <a:avLst/>
          </a:prstGeom>
        </p:spPr>
        <p:txBody>
          <a:bodyPr vert="horz" wrap="square" lIns="0" tIns="20983" rIns="0" bIns="0" rtlCol="0">
            <a:spAutoFit/>
          </a:bodyPr>
          <a:lstStyle/>
          <a:p>
            <a:pPr marL="29976">
              <a:spcBef>
                <a:spcPts val="165"/>
              </a:spcBef>
            </a:pP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Soft Computing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" dirty="0">
                <a:solidFill>
                  <a:srgbClr val="FFFFFF"/>
                </a:solidFill>
                <a:latin typeface="Microsoft Sans Serif"/>
                <a:cs typeface="Microsoft Sans Serif"/>
              </a:rPr>
              <a:t>Applications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163" y="309879"/>
            <a:ext cx="5349240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BIOLOGICAL</a:t>
            </a:r>
            <a:r>
              <a:rPr sz="4000" spc="-240" dirty="0"/>
              <a:t> </a:t>
            </a:r>
            <a:r>
              <a:rPr sz="4000" spc="-5" dirty="0"/>
              <a:t>NEURON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952595" y="928669"/>
            <a:ext cx="6324587" cy="3814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0416" y="1997451"/>
            <a:ext cx="919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Cell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body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32807" y="2346321"/>
            <a:ext cx="1368425" cy="474345"/>
            <a:chOff x="3208806" y="2346320"/>
            <a:chExt cx="1368425" cy="474345"/>
          </a:xfrm>
        </p:grpSpPr>
        <p:sp>
          <p:nvSpPr>
            <p:cNvPr id="6" name="object 6"/>
            <p:cNvSpPr/>
            <p:nvPr/>
          </p:nvSpPr>
          <p:spPr>
            <a:xfrm>
              <a:off x="3231293" y="2351082"/>
              <a:ext cx="1341120" cy="457834"/>
            </a:xfrm>
            <a:custGeom>
              <a:avLst/>
              <a:gdLst/>
              <a:ahLst/>
              <a:cxnLst/>
              <a:rect l="l" t="t" r="r" b="b"/>
              <a:pathLst>
                <a:path w="1341120" h="457835">
                  <a:moveTo>
                    <a:pt x="1340697" y="0"/>
                  </a:moveTo>
                  <a:lnTo>
                    <a:pt x="0" y="457761"/>
                  </a:lnTo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3568" y="2795244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31324" y="20274"/>
                  </a:moveTo>
                  <a:lnTo>
                    <a:pt x="0" y="19649"/>
                  </a:lnTo>
                  <a:lnTo>
                    <a:pt x="24399" y="0"/>
                  </a:lnTo>
                  <a:lnTo>
                    <a:pt x="17724" y="13599"/>
                  </a:lnTo>
                  <a:lnTo>
                    <a:pt x="31324" y="20274"/>
                  </a:lnTo>
                  <a:close/>
                </a:path>
              </a:pathLst>
            </a:custGeom>
            <a:solidFill>
              <a:srgbClr val="497C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3568" y="2795244"/>
              <a:ext cx="31750" cy="20320"/>
            </a:xfrm>
            <a:custGeom>
              <a:avLst/>
              <a:gdLst/>
              <a:ahLst/>
              <a:cxnLst/>
              <a:rect l="l" t="t" r="r" b="b"/>
              <a:pathLst>
                <a:path w="31750" h="20319">
                  <a:moveTo>
                    <a:pt x="17724" y="13599"/>
                  </a:moveTo>
                  <a:lnTo>
                    <a:pt x="24399" y="0"/>
                  </a:lnTo>
                  <a:lnTo>
                    <a:pt x="0" y="19649"/>
                  </a:lnTo>
                  <a:lnTo>
                    <a:pt x="31324" y="20274"/>
                  </a:lnTo>
                  <a:lnTo>
                    <a:pt x="17724" y="13599"/>
                  </a:lnTo>
                  <a:close/>
                </a:path>
              </a:pathLst>
            </a:custGeom>
            <a:ln w="9524">
              <a:solidFill>
                <a:srgbClr val="497C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43725" y="4748140"/>
            <a:ext cx="8406765" cy="202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 indent="-415925">
              <a:lnSpc>
                <a:spcPts val="2630"/>
              </a:lnSpc>
              <a:spcBef>
                <a:spcPts val="100"/>
              </a:spcBef>
              <a:buFont typeface="Arial"/>
              <a:buChar char="•"/>
              <a:tabLst>
                <a:tab pos="427355" algn="l"/>
                <a:tab pos="428625" algn="l"/>
              </a:tabLst>
            </a:pP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Cell </a:t>
            </a:r>
            <a:r>
              <a:rPr sz="2200" dirty="0">
                <a:latin typeface="Times New Roman"/>
                <a:cs typeface="Times New Roman"/>
              </a:rPr>
              <a:t>body nucleus holds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information</a:t>
            </a:r>
            <a:endParaRPr sz="2200" dirty="0">
              <a:latin typeface="Times New Roman"/>
              <a:cs typeface="Times New Roman"/>
            </a:endParaRPr>
          </a:p>
          <a:p>
            <a:pPr marL="427990" marR="5080" indent="-415925">
              <a:lnSpc>
                <a:spcPts val="2620"/>
              </a:lnSpc>
              <a:spcBef>
                <a:spcPts val="95"/>
              </a:spcBef>
              <a:buFont typeface="Arial"/>
              <a:buChar char="•"/>
              <a:tabLst>
                <a:tab pos="427355" algn="l"/>
                <a:tab pos="428625" algn="l"/>
              </a:tabLst>
            </a:pPr>
            <a:r>
              <a:rPr sz="2200" spc="-5" dirty="0">
                <a:latin typeface="Times New Roman"/>
                <a:cs typeface="Times New Roman"/>
              </a:rPr>
              <a:t>Axon </a:t>
            </a:r>
            <a:r>
              <a:rPr sz="2200" spc="-10" dirty="0">
                <a:latin typeface="Times New Roman"/>
                <a:cs typeface="Times New Roman"/>
              </a:rPr>
              <a:t>emerging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5" dirty="0">
                <a:latin typeface="Times New Roman"/>
                <a:cs typeface="Times New Roman"/>
              </a:rPr>
              <a:t>the cell </a:t>
            </a:r>
            <a:r>
              <a:rPr sz="2200" dirty="0">
                <a:latin typeface="Times New Roman"/>
                <a:cs typeface="Times New Roman"/>
              </a:rPr>
              <a:t>body </a:t>
            </a:r>
            <a:r>
              <a:rPr sz="2200" spc="-5" dirty="0">
                <a:latin typeface="Times New Roman"/>
                <a:cs typeface="Times New Roman"/>
              </a:rPr>
              <a:t>carry impulses </a:t>
            </a:r>
            <a:r>
              <a:rPr sz="2200" dirty="0">
                <a:latin typeface="Times New Roman"/>
                <a:cs typeface="Times New Roman"/>
              </a:rPr>
              <a:t>from one neuron </a:t>
            </a:r>
            <a:r>
              <a:rPr sz="2200" spc="-5" dirty="0">
                <a:latin typeface="Times New Roman"/>
                <a:cs typeface="Times New Roman"/>
              </a:rPr>
              <a:t>to  </a:t>
            </a:r>
            <a:r>
              <a:rPr sz="2200" spc="-20" dirty="0">
                <a:latin typeface="Times New Roman"/>
                <a:cs typeface="Times New Roman"/>
              </a:rPr>
              <a:t>another.</a:t>
            </a:r>
            <a:endParaRPr sz="2200" dirty="0">
              <a:latin typeface="Times New Roman"/>
              <a:cs typeface="Times New Roman"/>
            </a:endParaRPr>
          </a:p>
          <a:p>
            <a:pPr marL="427990" indent="-415925">
              <a:lnSpc>
                <a:spcPts val="2540"/>
              </a:lnSpc>
              <a:buFont typeface="Arial"/>
              <a:buChar char="•"/>
              <a:tabLst>
                <a:tab pos="427355" algn="l"/>
                <a:tab pos="428625" algn="l"/>
              </a:tabLst>
            </a:pPr>
            <a:r>
              <a:rPr sz="2200" dirty="0">
                <a:latin typeface="Times New Roman"/>
                <a:cs typeface="Times New Roman"/>
              </a:rPr>
              <a:t>Impulses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 neuron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received by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Dendrite.</a:t>
            </a:r>
            <a:r>
              <a:rPr lang="en-IN" sz="2200" spc="-5" dirty="0">
                <a:latin typeface="Times New Roman"/>
                <a:cs typeface="Times New Roman"/>
              </a:rPr>
              <a:t>(input)</a:t>
            </a:r>
            <a:endParaRPr sz="2200" dirty="0">
              <a:latin typeface="Times New Roman"/>
              <a:cs typeface="Times New Roman"/>
            </a:endParaRPr>
          </a:p>
          <a:p>
            <a:pPr marL="427990" marR="119380" indent="-415925">
              <a:lnSpc>
                <a:spcPts val="2620"/>
              </a:lnSpc>
              <a:spcBef>
                <a:spcPts val="95"/>
              </a:spcBef>
              <a:buFont typeface="Arial"/>
              <a:buChar char="•"/>
              <a:tabLst>
                <a:tab pos="427355" algn="l"/>
                <a:tab pos="428625" algn="l"/>
                <a:tab pos="2067560" algn="l"/>
                <a:tab pos="2916555" algn="l"/>
                <a:tab pos="5234305" algn="l"/>
                <a:tab pos="5756275" algn="l"/>
              </a:tabLst>
            </a:pPr>
            <a:r>
              <a:rPr sz="2200" dirty="0">
                <a:latin typeface="Times New Roman"/>
                <a:cs typeface="Times New Roman"/>
              </a:rPr>
              <a:t>Information	from	one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neuron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flows	</a:t>
            </a:r>
            <a:r>
              <a:rPr sz="2200" spc="-5" dirty="0">
                <a:latin typeface="Times New Roman"/>
                <a:cs typeface="Times New Roman"/>
              </a:rPr>
              <a:t>to	another </a:t>
            </a:r>
            <a:r>
              <a:rPr sz="2200" b="1" spc="-10" dirty="0">
                <a:latin typeface="Times New Roman"/>
                <a:cs typeface="Times New Roman"/>
              </a:rPr>
              <a:t>neuron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across 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synapse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3522" y="1227624"/>
            <a:ext cx="2392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Neurons consist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8871" y="1589573"/>
            <a:ext cx="48260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(i)</a:t>
            </a:r>
            <a:endParaRPr sz="2400">
              <a:latin typeface="Times New Roman"/>
              <a:cs typeface="Times New Roman"/>
            </a:endParaRPr>
          </a:p>
          <a:p>
            <a:pPr marL="97155">
              <a:lnSpc>
                <a:spcPts val="2850"/>
              </a:lnSpc>
            </a:pPr>
            <a:r>
              <a:rPr sz="2400" dirty="0">
                <a:latin typeface="Times New Roman"/>
                <a:cs typeface="Times New Roman"/>
              </a:rPr>
              <a:t>(ii)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latin typeface="Times New Roman"/>
                <a:cs typeface="Times New Roman"/>
              </a:rPr>
              <a:t>(iii)</a:t>
            </a:r>
            <a:endParaRPr sz="2400">
              <a:latin typeface="Times New Roman"/>
              <a:cs typeface="Times New Roman"/>
            </a:endParaRPr>
          </a:p>
          <a:p>
            <a:pPr marL="29209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(iv)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7872" y="1589573"/>
            <a:ext cx="1217295" cy="1494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5" dirty="0">
                <a:latin typeface="Times New Roman"/>
                <a:cs typeface="Times New Roman"/>
              </a:rPr>
              <a:t>Cell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body  </a:t>
            </a:r>
            <a:r>
              <a:rPr sz="2400" spc="-5" dirty="0">
                <a:latin typeface="Times New Roman"/>
                <a:cs typeface="Times New Roman"/>
              </a:rPr>
              <a:t>Dendrites  Axon  Synapse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1046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/>
              <a:t>Brain vs. Digital Computers (1)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118872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r>
              <a:rPr lang="en-US" altLang="en-US" sz="2800">
                <a:latin typeface="Arial" panose="020B0604020202020204" pitchFamily="34" charset="0"/>
              </a:rPr>
              <a:t> Computers require hundreds of cycles to simulate </a:t>
            </a:r>
          </a:p>
          <a:p>
            <a:pPr>
              <a:defRPr/>
            </a:pPr>
            <a:r>
              <a:rPr lang="en-US" altLang="en-US" sz="2800">
                <a:latin typeface="Arial" panose="020B0604020202020204" pitchFamily="34" charset="0"/>
              </a:rPr>
              <a:t>  a firing of a neuron.</a:t>
            </a:r>
          </a:p>
          <a:p>
            <a:pPr>
              <a:defRPr/>
            </a:pPr>
            <a:endParaRPr lang="en-US" altLang="en-US" sz="280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800">
                <a:latin typeface="Arial" panose="020B0604020202020204" pitchFamily="34" charset="0"/>
              </a:rPr>
              <a:t>- The brain can fire all the neurons in a single step. </a:t>
            </a:r>
          </a:p>
          <a:p>
            <a:pPr>
              <a:defRPr/>
            </a:pPr>
            <a:r>
              <a:rPr lang="en-US" altLang="en-US" sz="2800">
                <a:latin typeface="Arial" panose="020B0604020202020204" pitchFamily="34" charset="0"/>
              </a:rPr>
              <a:t>            </a:t>
            </a:r>
            <a:r>
              <a:rPr lang="en-US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Parallelism</a:t>
            </a:r>
            <a:endParaRPr lang="en-US" alt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>
                <a:latin typeface="Arial" panose="020B0604020202020204" pitchFamily="34" charset="0"/>
              </a:rPr>
              <a:t>- Serial computers require billions of cycles to </a:t>
            </a:r>
          </a:p>
          <a:p>
            <a:pPr>
              <a:defRPr/>
            </a:pPr>
            <a:r>
              <a:rPr lang="en-US" altLang="en-US" sz="2800">
                <a:latin typeface="Arial" panose="020B0604020202020204" pitchFamily="34" charset="0"/>
              </a:rPr>
              <a:t>  perform some tasks but the brain takes </a:t>
            </a: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less than </a:t>
            </a:r>
          </a:p>
          <a:p>
            <a:pPr>
              <a:defRPr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  a second.</a:t>
            </a:r>
          </a:p>
          <a:p>
            <a:pPr>
              <a:defRPr/>
            </a:pPr>
            <a:r>
              <a:rPr lang="en-US" altLang="en-US" sz="2800">
                <a:latin typeface="Arial" panose="020B0604020202020204" pitchFamily="34" charset="0"/>
              </a:rPr>
              <a:t>	e.g. </a:t>
            </a:r>
            <a:r>
              <a:rPr lang="en-US" altLang="en-US" sz="2800">
                <a:solidFill>
                  <a:srgbClr val="FF0000"/>
                </a:solidFill>
                <a:latin typeface="Arial" panose="020B0604020202020204" pitchFamily="34" charset="0"/>
              </a:rPr>
              <a:t>Face Recognition</a:t>
            </a:r>
            <a:r>
              <a:rPr lang="en-US" altLang="en-US" sz="2800">
                <a:latin typeface="Arial" panose="020B0604020202020204" pitchFamily="34" charset="0"/>
              </a:rPr>
              <a:t> 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01906" y="3657600"/>
            <a:ext cx="711200" cy="152400"/>
          </a:xfrm>
          <a:prstGeom prst="chevron">
            <a:avLst>
              <a:gd name="adj" fmla="val 87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546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1046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/>
              <a:t>Definition of Neural Network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11200" y="2362200"/>
            <a:ext cx="11074400" cy="3157538"/>
          </a:xfrm>
          <a:prstGeom prst="rect">
            <a:avLst/>
          </a:prstGeom>
          <a:noFill/>
          <a:ln w="762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/>
              <a:t>A Neural Network is a </a:t>
            </a:r>
            <a:r>
              <a:rPr lang="en-US" altLang="en-US" sz="2800">
                <a:solidFill>
                  <a:srgbClr val="FF0000"/>
                </a:solidFill>
              </a:rPr>
              <a:t>system</a:t>
            </a:r>
            <a:r>
              <a:rPr lang="en-US" altLang="en-US" sz="2800"/>
              <a:t> composed of </a:t>
            </a:r>
          </a:p>
          <a:p>
            <a:endParaRPr lang="en-US" altLang="en-US" sz="2800"/>
          </a:p>
          <a:p>
            <a:r>
              <a:rPr lang="en-US" altLang="en-US" sz="2800">
                <a:solidFill>
                  <a:schemeClr val="accent2"/>
                </a:solidFill>
              </a:rPr>
              <a:t>many simple processing elements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chemeClr val="hlink"/>
                </a:solidFill>
              </a:rPr>
              <a:t>operating in </a:t>
            </a:r>
          </a:p>
          <a:p>
            <a:endParaRPr lang="en-US" altLang="en-US" sz="2800">
              <a:solidFill>
                <a:schemeClr val="hlink"/>
              </a:solidFill>
            </a:endParaRPr>
          </a:p>
          <a:p>
            <a:r>
              <a:rPr lang="en-US" altLang="en-US" sz="2800">
                <a:solidFill>
                  <a:schemeClr val="hlink"/>
                </a:solidFill>
              </a:rPr>
              <a:t>parallel</a:t>
            </a:r>
            <a:r>
              <a:rPr lang="en-US" altLang="en-US" sz="2800"/>
              <a:t> which can </a:t>
            </a:r>
            <a:r>
              <a:rPr lang="en-US" altLang="en-US" sz="2800">
                <a:solidFill>
                  <a:srgbClr val="FF0000"/>
                </a:solidFill>
              </a:rPr>
              <a:t>acquire, store, and utilize</a:t>
            </a:r>
            <a:r>
              <a:rPr lang="en-US" altLang="en-US" sz="2800"/>
              <a:t> </a:t>
            </a:r>
          </a:p>
          <a:p>
            <a:endParaRPr lang="en-US" altLang="en-US" sz="2800"/>
          </a:p>
          <a:p>
            <a:r>
              <a:rPr lang="en-US" altLang="en-US" sz="2800"/>
              <a:t>experiential knowledge.</a:t>
            </a:r>
          </a:p>
        </p:txBody>
      </p:sp>
    </p:spTree>
    <p:extLst>
      <p:ext uri="{BB962C8B-B14F-4D97-AF65-F5344CB8AC3E}">
        <p14:creationId xmlns:p14="http://schemas.microsoft.com/office/powerpoint/2010/main" xmlns="" val="267891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7695" y="583260"/>
            <a:ext cx="4080671" cy="38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9915" y="1613405"/>
            <a:ext cx="7031355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spcBef>
                <a:spcPts val="100"/>
              </a:spcBef>
              <a:buFont typeface="Arial"/>
              <a:buChar char="•"/>
              <a:tabLst>
                <a:tab pos="309245" algn="l"/>
                <a:tab pos="31051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basic unit of a neural network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neuron.</a:t>
            </a:r>
          </a:p>
          <a:p>
            <a:pPr marL="309880" marR="5080" indent="-297815">
              <a:lnSpc>
                <a:spcPct val="100499"/>
              </a:lnSpc>
              <a:spcBef>
                <a:spcPts val="2385"/>
              </a:spcBef>
              <a:buFont typeface="Arial"/>
              <a:buChar char="•"/>
              <a:tabLst>
                <a:tab pos="368935" algn="l"/>
                <a:tab pos="369570" algn="l"/>
              </a:tabLst>
            </a:pPr>
            <a:r>
              <a:rPr dirty="0">
                <a:solidFill>
                  <a:srgbClr val="FF0000"/>
                </a:solidFill>
              </a:rPr>
              <a:t>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neuron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takes inputs,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some math with them,</a:t>
            </a:r>
            <a:r>
              <a:rPr sz="2400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produces one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output.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36821" y="4703753"/>
            <a:ext cx="4518025" cy="1927225"/>
            <a:chOff x="1112820" y="4703752"/>
            <a:chExt cx="4518025" cy="1927225"/>
          </a:xfrm>
        </p:grpSpPr>
        <p:sp>
          <p:nvSpPr>
            <p:cNvPr id="5" name="object 5"/>
            <p:cNvSpPr/>
            <p:nvPr/>
          </p:nvSpPr>
          <p:spPr>
            <a:xfrm>
              <a:off x="2571719" y="4714865"/>
              <a:ext cx="3048000" cy="1905000"/>
            </a:xfrm>
            <a:custGeom>
              <a:avLst/>
              <a:gdLst/>
              <a:ahLst/>
              <a:cxnLst/>
              <a:rect l="l" t="t" r="r" b="b"/>
              <a:pathLst>
                <a:path w="3048000" h="1905000">
                  <a:moveTo>
                    <a:pt x="0" y="952498"/>
                  </a:moveTo>
                  <a:lnTo>
                    <a:pt x="1100" y="915962"/>
                  </a:lnTo>
                  <a:lnTo>
                    <a:pt x="4375" y="879775"/>
                  </a:lnTo>
                  <a:lnTo>
                    <a:pt x="17292" y="808542"/>
                  </a:lnTo>
                  <a:lnTo>
                    <a:pt x="38433" y="738997"/>
                  </a:lnTo>
                  <a:lnTo>
                    <a:pt x="67484" y="671336"/>
                  </a:lnTo>
                  <a:lnTo>
                    <a:pt x="104129" y="605758"/>
                  </a:lnTo>
                  <a:lnTo>
                    <a:pt x="125200" y="573811"/>
                  </a:lnTo>
                  <a:lnTo>
                    <a:pt x="148051" y="542459"/>
                  </a:lnTo>
                  <a:lnTo>
                    <a:pt x="172643" y="511726"/>
                  </a:lnTo>
                  <a:lnTo>
                    <a:pt x="198936" y="481636"/>
                  </a:lnTo>
                  <a:lnTo>
                    <a:pt x="226890" y="452216"/>
                  </a:lnTo>
                  <a:lnTo>
                    <a:pt x="256467" y="423488"/>
                  </a:lnTo>
                  <a:lnTo>
                    <a:pt x="287626" y="395479"/>
                  </a:lnTo>
                  <a:lnTo>
                    <a:pt x="320329" y="368212"/>
                  </a:lnTo>
                  <a:lnTo>
                    <a:pt x="354535" y="341712"/>
                  </a:lnTo>
                  <a:lnTo>
                    <a:pt x="390205" y="316004"/>
                  </a:lnTo>
                  <a:lnTo>
                    <a:pt x="427301" y="291112"/>
                  </a:lnTo>
                  <a:lnTo>
                    <a:pt x="465782" y="267062"/>
                  </a:lnTo>
                  <a:lnTo>
                    <a:pt x="505608" y="243877"/>
                  </a:lnTo>
                  <a:lnTo>
                    <a:pt x="546741" y="221583"/>
                  </a:lnTo>
                  <a:lnTo>
                    <a:pt x="589141" y="200204"/>
                  </a:lnTo>
                  <a:lnTo>
                    <a:pt x="632768" y="179765"/>
                  </a:lnTo>
                  <a:lnTo>
                    <a:pt x="677584" y="160291"/>
                  </a:lnTo>
                  <a:lnTo>
                    <a:pt x="723548" y="141806"/>
                  </a:lnTo>
                  <a:lnTo>
                    <a:pt x="770621" y="124334"/>
                  </a:lnTo>
                  <a:lnTo>
                    <a:pt x="818764" y="107901"/>
                  </a:lnTo>
                  <a:lnTo>
                    <a:pt x="867936" y="92531"/>
                  </a:lnTo>
                  <a:lnTo>
                    <a:pt x="918100" y="78249"/>
                  </a:lnTo>
                  <a:lnTo>
                    <a:pt x="969215" y="65080"/>
                  </a:lnTo>
                  <a:lnTo>
                    <a:pt x="1021241" y="53048"/>
                  </a:lnTo>
                  <a:lnTo>
                    <a:pt x="1074140" y="42177"/>
                  </a:lnTo>
                  <a:lnTo>
                    <a:pt x="1127872" y="32493"/>
                  </a:lnTo>
                  <a:lnTo>
                    <a:pt x="1182396" y="24020"/>
                  </a:lnTo>
                  <a:lnTo>
                    <a:pt x="1237675" y="16783"/>
                  </a:lnTo>
                  <a:lnTo>
                    <a:pt x="1293669" y="10807"/>
                  </a:lnTo>
                  <a:lnTo>
                    <a:pt x="1350337" y="6116"/>
                  </a:lnTo>
                  <a:lnTo>
                    <a:pt x="1407640" y="2734"/>
                  </a:lnTo>
                  <a:lnTo>
                    <a:pt x="1465540" y="687"/>
                  </a:lnTo>
                  <a:lnTo>
                    <a:pt x="1523996" y="0"/>
                  </a:lnTo>
                  <a:lnTo>
                    <a:pt x="1582454" y="687"/>
                  </a:lnTo>
                  <a:lnTo>
                    <a:pt x="1640356" y="2734"/>
                  </a:lnTo>
                  <a:lnTo>
                    <a:pt x="1697661" y="6116"/>
                  </a:lnTo>
                  <a:lnTo>
                    <a:pt x="1754330" y="10807"/>
                  </a:lnTo>
                  <a:lnTo>
                    <a:pt x="1810324" y="16783"/>
                  </a:lnTo>
                  <a:lnTo>
                    <a:pt x="1865604" y="24020"/>
                  </a:lnTo>
                  <a:lnTo>
                    <a:pt x="1920130" y="32493"/>
                  </a:lnTo>
                  <a:lnTo>
                    <a:pt x="1973862" y="42177"/>
                  </a:lnTo>
                  <a:lnTo>
                    <a:pt x="2026762" y="53048"/>
                  </a:lnTo>
                  <a:lnTo>
                    <a:pt x="2078788" y="65080"/>
                  </a:lnTo>
                  <a:lnTo>
                    <a:pt x="2129904" y="78249"/>
                  </a:lnTo>
                  <a:lnTo>
                    <a:pt x="2180067" y="92531"/>
                  </a:lnTo>
                  <a:lnTo>
                    <a:pt x="2229240" y="107901"/>
                  </a:lnTo>
                  <a:lnTo>
                    <a:pt x="2277383" y="124334"/>
                  </a:lnTo>
                  <a:lnTo>
                    <a:pt x="2324456" y="141806"/>
                  </a:lnTo>
                  <a:lnTo>
                    <a:pt x="2370420" y="160291"/>
                  </a:lnTo>
                  <a:lnTo>
                    <a:pt x="2415235" y="179765"/>
                  </a:lnTo>
                  <a:lnTo>
                    <a:pt x="2458862" y="200204"/>
                  </a:lnTo>
                  <a:lnTo>
                    <a:pt x="2501262" y="221583"/>
                  </a:lnTo>
                  <a:lnTo>
                    <a:pt x="2542395" y="243877"/>
                  </a:lnTo>
                  <a:lnTo>
                    <a:pt x="2582221" y="267062"/>
                  </a:lnTo>
                  <a:lnTo>
                    <a:pt x="2620701" y="291112"/>
                  </a:lnTo>
                  <a:lnTo>
                    <a:pt x="2657796" y="316004"/>
                  </a:lnTo>
                  <a:lnTo>
                    <a:pt x="2693466" y="341712"/>
                  </a:lnTo>
                  <a:lnTo>
                    <a:pt x="2727672" y="368212"/>
                  </a:lnTo>
                  <a:lnTo>
                    <a:pt x="2760374" y="395479"/>
                  </a:lnTo>
                  <a:lnTo>
                    <a:pt x="2791532" y="423488"/>
                  </a:lnTo>
                  <a:lnTo>
                    <a:pt x="2821109" y="452216"/>
                  </a:lnTo>
                  <a:lnTo>
                    <a:pt x="2849062" y="481636"/>
                  </a:lnTo>
                  <a:lnTo>
                    <a:pt x="2875355" y="511726"/>
                  </a:lnTo>
                  <a:lnTo>
                    <a:pt x="2899946" y="542459"/>
                  </a:lnTo>
                  <a:lnTo>
                    <a:pt x="2922797" y="573811"/>
                  </a:lnTo>
                  <a:lnTo>
                    <a:pt x="2943867" y="605758"/>
                  </a:lnTo>
                  <a:lnTo>
                    <a:pt x="2980511" y="671336"/>
                  </a:lnTo>
                  <a:lnTo>
                    <a:pt x="3009561" y="738997"/>
                  </a:lnTo>
                  <a:lnTo>
                    <a:pt x="3030702" y="808542"/>
                  </a:lnTo>
                  <a:lnTo>
                    <a:pt x="3043618" y="879775"/>
                  </a:lnTo>
                  <a:lnTo>
                    <a:pt x="3047993" y="952498"/>
                  </a:lnTo>
                  <a:lnTo>
                    <a:pt x="3043618" y="1025220"/>
                  </a:lnTo>
                  <a:lnTo>
                    <a:pt x="3030702" y="1096453"/>
                  </a:lnTo>
                  <a:lnTo>
                    <a:pt x="3009561" y="1165999"/>
                  </a:lnTo>
                  <a:lnTo>
                    <a:pt x="2980511" y="1233659"/>
                  </a:lnTo>
                  <a:lnTo>
                    <a:pt x="2943867" y="1299237"/>
                  </a:lnTo>
                  <a:lnTo>
                    <a:pt x="2922797" y="1331184"/>
                  </a:lnTo>
                  <a:lnTo>
                    <a:pt x="2899946" y="1362536"/>
                  </a:lnTo>
                  <a:lnTo>
                    <a:pt x="2875355" y="1393269"/>
                  </a:lnTo>
                  <a:lnTo>
                    <a:pt x="2849062" y="1423359"/>
                  </a:lnTo>
                  <a:lnTo>
                    <a:pt x="2821109" y="1452779"/>
                  </a:lnTo>
                  <a:lnTo>
                    <a:pt x="2791532" y="1481507"/>
                  </a:lnTo>
                  <a:lnTo>
                    <a:pt x="2760374" y="1509516"/>
                  </a:lnTo>
                  <a:lnTo>
                    <a:pt x="2727672" y="1536784"/>
                  </a:lnTo>
                  <a:lnTo>
                    <a:pt x="2693466" y="1563283"/>
                  </a:lnTo>
                  <a:lnTo>
                    <a:pt x="2657796" y="1588992"/>
                  </a:lnTo>
                  <a:lnTo>
                    <a:pt x="2620701" y="1613883"/>
                  </a:lnTo>
                  <a:lnTo>
                    <a:pt x="2582221" y="1637933"/>
                  </a:lnTo>
                  <a:lnTo>
                    <a:pt x="2542395" y="1661118"/>
                  </a:lnTo>
                  <a:lnTo>
                    <a:pt x="2501262" y="1683412"/>
                  </a:lnTo>
                  <a:lnTo>
                    <a:pt x="2458862" y="1704791"/>
                  </a:lnTo>
                  <a:lnTo>
                    <a:pt x="2415235" y="1725230"/>
                  </a:lnTo>
                  <a:lnTo>
                    <a:pt x="2370420" y="1744704"/>
                  </a:lnTo>
                  <a:lnTo>
                    <a:pt x="2324456" y="1763190"/>
                  </a:lnTo>
                  <a:lnTo>
                    <a:pt x="2277383" y="1780661"/>
                  </a:lnTo>
                  <a:lnTo>
                    <a:pt x="2229240" y="1797094"/>
                  </a:lnTo>
                  <a:lnTo>
                    <a:pt x="2180067" y="1812464"/>
                  </a:lnTo>
                  <a:lnTo>
                    <a:pt x="2129904" y="1826746"/>
                  </a:lnTo>
                  <a:lnTo>
                    <a:pt x="2078788" y="1839915"/>
                  </a:lnTo>
                  <a:lnTo>
                    <a:pt x="2026762" y="1851948"/>
                  </a:lnTo>
                  <a:lnTo>
                    <a:pt x="1973862" y="1862818"/>
                  </a:lnTo>
                  <a:lnTo>
                    <a:pt x="1920130" y="1872502"/>
                  </a:lnTo>
                  <a:lnTo>
                    <a:pt x="1865604" y="1880975"/>
                  </a:lnTo>
                  <a:lnTo>
                    <a:pt x="1810324" y="1888212"/>
                  </a:lnTo>
                  <a:lnTo>
                    <a:pt x="1754330" y="1894188"/>
                  </a:lnTo>
                  <a:lnTo>
                    <a:pt x="1697661" y="1898879"/>
                  </a:lnTo>
                  <a:lnTo>
                    <a:pt x="1640356" y="1902261"/>
                  </a:lnTo>
                  <a:lnTo>
                    <a:pt x="1582454" y="1904308"/>
                  </a:lnTo>
                  <a:lnTo>
                    <a:pt x="1523996" y="1904996"/>
                  </a:lnTo>
                  <a:lnTo>
                    <a:pt x="1465540" y="1904308"/>
                  </a:lnTo>
                  <a:lnTo>
                    <a:pt x="1407640" y="1902261"/>
                  </a:lnTo>
                  <a:lnTo>
                    <a:pt x="1350337" y="1898879"/>
                  </a:lnTo>
                  <a:lnTo>
                    <a:pt x="1293669" y="1894188"/>
                  </a:lnTo>
                  <a:lnTo>
                    <a:pt x="1237675" y="1888212"/>
                  </a:lnTo>
                  <a:lnTo>
                    <a:pt x="1182396" y="1880975"/>
                  </a:lnTo>
                  <a:lnTo>
                    <a:pt x="1127872" y="1872502"/>
                  </a:lnTo>
                  <a:lnTo>
                    <a:pt x="1074140" y="1862818"/>
                  </a:lnTo>
                  <a:lnTo>
                    <a:pt x="1021241" y="1851948"/>
                  </a:lnTo>
                  <a:lnTo>
                    <a:pt x="969215" y="1839915"/>
                  </a:lnTo>
                  <a:lnTo>
                    <a:pt x="918100" y="1826746"/>
                  </a:lnTo>
                  <a:lnTo>
                    <a:pt x="867936" y="1812464"/>
                  </a:lnTo>
                  <a:lnTo>
                    <a:pt x="818764" y="1797094"/>
                  </a:lnTo>
                  <a:lnTo>
                    <a:pt x="770621" y="1780661"/>
                  </a:lnTo>
                  <a:lnTo>
                    <a:pt x="723548" y="1763190"/>
                  </a:lnTo>
                  <a:lnTo>
                    <a:pt x="677584" y="1744704"/>
                  </a:lnTo>
                  <a:lnTo>
                    <a:pt x="632768" y="1725230"/>
                  </a:lnTo>
                  <a:lnTo>
                    <a:pt x="589141" y="1704791"/>
                  </a:lnTo>
                  <a:lnTo>
                    <a:pt x="546741" y="1683412"/>
                  </a:lnTo>
                  <a:lnTo>
                    <a:pt x="505608" y="1661118"/>
                  </a:lnTo>
                  <a:lnTo>
                    <a:pt x="465782" y="1637933"/>
                  </a:lnTo>
                  <a:lnTo>
                    <a:pt x="427301" y="1613883"/>
                  </a:lnTo>
                  <a:lnTo>
                    <a:pt x="390205" y="1588992"/>
                  </a:lnTo>
                  <a:lnTo>
                    <a:pt x="354535" y="1563283"/>
                  </a:lnTo>
                  <a:lnTo>
                    <a:pt x="320329" y="1536784"/>
                  </a:lnTo>
                  <a:lnTo>
                    <a:pt x="287626" y="1509516"/>
                  </a:lnTo>
                  <a:lnTo>
                    <a:pt x="256467" y="1481507"/>
                  </a:lnTo>
                  <a:lnTo>
                    <a:pt x="226890" y="1452779"/>
                  </a:lnTo>
                  <a:lnTo>
                    <a:pt x="198936" y="1423359"/>
                  </a:lnTo>
                  <a:lnTo>
                    <a:pt x="172643" y="1393269"/>
                  </a:lnTo>
                  <a:lnTo>
                    <a:pt x="148051" y="1362536"/>
                  </a:lnTo>
                  <a:lnTo>
                    <a:pt x="125200" y="1331184"/>
                  </a:lnTo>
                  <a:lnTo>
                    <a:pt x="104129" y="1299237"/>
                  </a:lnTo>
                  <a:lnTo>
                    <a:pt x="67484" y="1233659"/>
                  </a:lnTo>
                  <a:lnTo>
                    <a:pt x="38433" y="1165999"/>
                  </a:lnTo>
                  <a:lnTo>
                    <a:pt x="17292" y="1096453"/>
                  </a:lnTo>
                  <a:lnTo>
                    <a:pt x="4375" y="1025220"/>
                  </a:lnTo>
                  <a:lnTo>
                    <a:pt x="1100" y="989033"/>
                  </a:lnTo>
                  <a:lnTo>
                    <a:pt x="0" y="952498"/>
                  </a:lnTo>
                  <a:close/>
                </a:path>
              </a:pathLst>
            </a:custGeom>
            <a:ln w="22224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3932" y="4943464"/>
              <a:ext cx="1470660" cy="350520"/>
            </a:xfrm>
            <a:custGeom>
              <a:avLst/>
              <a:gdLst/>
              <a:ahLst/>
              <a:cxnLst/>
              <a:rect l="l" t="t" r="r" b="b"/>
              <a:pathLst>
                <a:path w="1470660" h="350520">
                  <a:moveTo>
                    <a:pt x="0" y="0"/>
                  </a:moveTo>
                  <a:lnTo>
                    <a:pt x="1470462" y="350124"/>
                  </a:lnTo>
                </a:path>
              </a:pathLst>
            </a:custGeom>
            <a:ln w="22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4782" y="5246751"/>
              <a:ext cx="128849" cy="936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3932" y="5629263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0" y="0"/>
                  </a:moveTo>
                  <a:lnTo>
                    <a:pt x="1314447" y="0"/>
                  </a:lnTo>
                </a:path>
              </a:pathLst>
            </a:custGeom>
            <a:ln w="22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27267" y="5581451"/>
              <a:ext cx="123089" cy="956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3932" y="5953862"/>
              <a:ext cx="1392555" cy="208915"/>
            </a:xfrm>
            <a:custGeom>
              <a:avLst/>
              <a:gdLst/>
              <a:ahLst/>
              <a:cxnLst/>
              <a:rect l="l" t="t" r="r" b="b"/>
              <a:pathLst>
                <a:path w="1392555" h="208914">
                  <a:moveTo>
                    <a:pt x="0" y="208799"/>
                  </a:moveTo>
                  <a:lnTo>
                    <a:pt x="1392112" y="0"/>
                  </a:lnTo>
                </a:path>
              </a:pathLst>
            </a:custGeom>
            <a:ln w="22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9507" y="5906425"/>
              <a:ext cx="127399" cy="94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39959" y="4649851"/>
            <a:ext cx="1402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2646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j	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pc="-5" dirty="0">
                <a:latin typeface="Times New Roman"/>
                <a:cs typeface="Times New Roman"/>
              </a:rPr>
              <a:t>ji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1979" y="3588134"/>
            <a:ext cx="10160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540">
              <a:lnSpc>
                <a:spcPct val="100699"/>
              </a:lnSpc>
              <a:spcBef>
                <a:spcPts val="85"/>
              </a:spcBef>
            </a:pPr>
            <a:r>
              <a:rPr dirty="0">
                <a:latin typeface="Times New Roman"/>
                <a:cs typeface="Times New Roman"/>
              </a:rPr>
              <a:t>Input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links  </a:t>
            </a:r>
            <a:r>
              <a:rPr dirty="0">
                <a:latin typeface="Times New Roman"/>
                <a:cs typeface="Times New Roman"/>
              </a:rPr>
              <a:t>(dendrites)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70656" y="3588134"/>
            <a:ext cx="102235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9464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solidFill>
                  <a:srgbClr val="009900"/>
                </a:solidFill>
                <a:latin typeface="Times New Roman"/>
                <a:cs typeface="Times New Roman"/>
              </a:rPr>
              <a:t>Unit  </a:t>
            </a:r>
            <a:r>
              <a:rPr dirty="0">
                <a:solidFill>
                  <a:srgbClr val="009900"/>
                </a:solidFill>
                <a:latin typeface="Times New Roman"/>
                <a:cs typeface="Times New Roman"/>
              </a:rPr>
              <a:t>(cell</a:t>
            </a:r>
            <a:r>
              <a:rPr spc="-10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9900"/>
                </a:solidFill>
                <a:latin typeface="Times New Roman"/>
                <a:cs typeface="Times New Roman"/>
              </a:rPr>
              <a:t>body)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4492" y="3588134"/>
            <a:ext cx="11607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2575" marR="5080" indent="-270510">
              <a:lnSpc>
                <a:spcPct val="100699"/>
              </a:lnSpc>
              <a:spcBef>
                <a:spcPts val="85"/>
              </a:spcBef>
            </a:pPr>
            <a:r>
              <a:rPr spc="-5" dirty="0">
                <a:latin typeface="Times New Roman"/>
                <a:cs typeface="Times New Roman"/>
              </a:rPr>
              <a:t>Output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links  </a:t>
            </a:r>
            <a:r>
              <a:rPr dirty="0">
                <a:latin typeface="Times New Roman"/>
                <a:cs typeface="Times New Roman"/>
              </a:rPr>
              <a:t>(axon)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86354" y="4714865"/>
            <a:ext cx="3185160" cy="1905000"/>
            <a:chOff x="3862354" y="4714865"/>
            <a:chExt cx="3185160" cy="1905000"/>
          </a:xfrm>
        </p:grpSpPr>
        <p:sp>
          <p:nvSpPr>
            <p:cNvPr id="17" name="object 17"/>
            <p:cNvSpPr/>
            <p:nvPr/>
          </p:nvSpPr>
          <p:spPr>
            <a:xfrm>
              <a:off x="6534111" y="5589713"/>
              <a:ext cx="405765" cy="116205"/>
            </a:xfrm>
            <a:custGeom>
              <a:avLst/>
              <a:gdLst/>
              <a:ahLst/>
              <a:cxnLst/>
              <a:rect l="l" t="t" r="r" b="b"/>
              <a:pathLst>
                <a:path w="405765" h="116204">
                  <a:moveTo>
                    <a:pt x="0" y="115749"/>
                  </a:moveTo>
                  <a:lnTo>
                    <a:pt x="405199" y="0"/>
                  </a:lnTo>
                </a:path>
              </a:pathLst>
            </a:custGeom>
            <a:ln w="22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18098" y="5543301"/>
              <a:ext cx="129299" cy="92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19713" y="5705463"/>
              <a:ext cx="1314450" cy="0"/>
            </a:xfrm>
            <a:custGeom>
              <a:avLst/>
              <a:gdLst/>
              <a:ahLst/>
              <a:cxnLst/>
              <a:rect l="l" t="t" r="r" b="b"/>
              <a:pathLst>
                <a:path w="1314450">
                  <a:moveTo>
                    <a:pt x="0" y="0"/>
                  </a:moveTo>
                  <a:lnTo>
                    <a:pt x="1314447" y="0"/>
                  </a:lnTo>
                </a:path>
              </a:pathLst>
            </a:custGeom>
            <a:ln w="22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23048" y="5657650"/>
              <a:ext cx="123099" cy="956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57911" y="5705463"/>
              <a:ext cx="480695" cy="120650"/>
            </a:xfrm>
            <a:custGeom>
              <a:avLst/>
              <a:gdLst/>
              <a:ahLst/>
              <a:cxnLst/>
              <a:rect l="l" t="t" r="r" b="b"/>
              <a:pathLst>
                <a:path w="480695" h="120650">
                  <a:moveTo>
                    <a:pt x="0" y="0"/>
                  </a:moveTo>
                  <a:lnTo>
                    <a:pt x="480249" y="120074"/>
                  </a:lnTo>
                </a:path>
              </a:pathLst>
            </a:custGeom>
            <a:ln w="22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18148" y="5778800"/>
              <a:ext cx="128974" cy="934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33914" y="4867265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0" y="1600196"/>
                  </a:lnTo>
                </a:path>
              </a:pathLst>
            </a:custGeom>
            <a:ln w="952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7117" y="4714865"/>
              <a:ext cx="0" cy="1905000"/>
            </a:xfrm>
            <a:custGeom>
              <a:avLst/>
              <a:gdLst/>
              <a:ahLst/>
              <a:cxnLst/>
              <a:rect l="l" t="t" r="r" b="b"/>
              <a:pathLst>
                <a:path h="1905000">
                  <a:moveTo>
                    <a:pt x="0" y="0"/>
                  </a:moveTo>
                  <a:lnTo>
                    <a:pt x="0" y="1904996"/>
                  </a:lnTo>
                </a:path>
              </a:pathLst>
            </a:custGeom>
            <a:ln w="9524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67117" y="4714865"/>
              <a:ext cx="0" cy="1905000"/>
            </a:xfrm>
            <a:custGeom>
              <a:avLst/>
              <a:gdLst/>
              <a:ahLst/>
              <a:cxnLst/>
              <a:rect l="l" t="t" r="r" b="b"/>
              <a:pathLst>
                <a:path h="1905000">
                  <a:moveTo>
                    <a:pt x="0" y="0"/>
                  </a:moveTo>
                  <a:lnTo>
                    <a:pt x="0" y="1904996"/>
                  </a:lnTo>
                </a:path>
              </a:pathLst>
            </a:custGeom>
            <a:ln w="952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638212" y="5411849"/>
            <a:ext cx="183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96021" y="5663732"/>
            <a:ext cx="9144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8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69842" y="5183250"/>
            <a:ext cx="83375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 indent="136525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75" spc="-7" baseline="-31531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=  g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75" spc="-7" baseline="-3153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332625" y="5183250"/>
            <a:ext cx="97409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 indent="147320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775" spc="-7" baseline="-31531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2800" dirty="0">
                <a:latin typeface="Times New Roman"/>
                <a:cs typeface="Times New Roman"/>
              </a:rPr>
              <a:t>=  </a:t>
            </a:r>
            <a:r>
              <a:rPr sz="2800" spc="-5" dirty="0">
                <a:latin typeface="Times New Roman"/>
                <a:cs typeface="Times New Roman"/>
              </a:rPr>
              <a:t>Σ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75" spc="-7" baseline="-31531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775" spc="-7" baseline="-31531" dirty="0">
                <a:latin typeface="Times New Roman"/>
                <a:cs typeface="Times New Roman"/>
              </a:rPr>
              <a:t>ji</a:t>
            </a:r>
            <a:endParaRPr sz="2775" baseline="-3153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32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1046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/>
              <a:t>Neurons vs. Units (1)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08000" y="2438401"/>
            <a:ext cx="11277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200"/>
              <a:t>- Each element of NN is a node called </a:t>
            </a:r>
            <a:r>
              <a:rPr lang="en-US" altLang="en-US" sz="3200">
                <a:solidFill>
                  <a:srgbClr val="FF0000"/>
                </a:solidFill>
              </a:rPr>
              <a:t>unit.</a:t>
            </a:r>
          </a:p>
          <a:p>
            <a:endParaRPr lang="en-US" altLang="en-US" sz="3200"/>
          </a:p>
          <a:p>
            <a:endParaRPr lang="en-US" altLang="en-US" sz="3200"/>
          </a:p>
          <a:p>
            <a:r>
              <a:rPr lang="en-US" altLang="en-US" sz="3200"/>
              <a:t>- Units are connected by </a:t>
            </a:r>
            <a:r>
              <a:rPr lang="en-US" altLang="en-US" sz="3200">
                <a:solidFill>
                  <a:srgbClr val="FF0000"/>
                </a:solidFill>
              </a:rPr>
              <a:t>links.</a:t>
            </a:r>
          </a:p>
          <a:p>
            <a:endParaRPr lang="en-US" altLang="en-US" sz="3200"/>
          </a:p>
          <a:p>
            <a:endParaRPr lang="en-US" altLang="en-US" sz="3200"/>
          </a:p>
          <a:p>
            <a:r>
              <a:rPr lang="en-US" altLang="en-US" sz="3200"/>
              <a:t>- Each link has a </a:t>
            </a:r>
            <a:r>
              <a:rPr lang="en-US" altLang="en-US" sz="3200">
                <a:solidFill>
                  <a:srgbClr val="FF0000"/>
                </a:solidFill>
              </a:rPr>
              <a:t>numeric weight</a:t>
            </a:r>
            <a:r>
              <a:rPr lang="en-US" alt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61150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2361</Words>
  <Application>Microsoft Office PowerPoint</Application>
  <PresentationFormat>Custom</PresentationFormat>
  <Paragraphs>500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Artificial Neural Network</vt:lpstr>
      <vt:lpstr>Slide 2</vt:lpstr>
      <vt:lpstr>Biological analogy and some main ideas</vt:lpstr>
      <vt:lpstr>Slide 4</vt:lpstr>
      <vt:lpstr>BIOLOGICAL NEURON</vt:lpstr>
      <vt:lpstr>Slide 6</vt:lpstr>
      <vt:lpstr>Slide 7</vt:lpstr>
      <vt:lpstr>Slide 8</vt:lpstr>
      <vt:lpstr>Slide 9</vt:lpstr>
      <vt:lpstr>INTRODUCTION</vt:lpstr>
      <vt:lpstr>Slide 11</vt:lpstr>
      <vt:lpstr>Slide 12</vt:lpstr>
      <vt:lpstr>Slide 13</vt:lpstr>
      <vt:lpstr>Slide 14</vt:lpstr>
      <vt:lpstr>LAYERS</vt:lpstr>
      <vt:lpstr>Nonlinear Model of a Neuron</vt:lpstr>
      <vt:lpstr>Slide 17</vt:lpstr>
      <vt:lpstr>Slide 18</vt:lpstr>
      <vt:lpstr>Slide 19</vt:lpstr>
      <vt:lpstr>Feed forward Neural Networks</vt:lpstr>
      <vt:lpstr>Feed-forward Network</vt:lpstr>
      <vt:lpstr>Single layer feed forward NN training</vt:lpstr>
      <vt:lpstr>Single layer feed forward NN training Algorithm Training Perceptron</vt:lpstr>
      <vt:lpstr>Single layer feed forward NN training</vt:lpstr>
      <vt:lpstr>Training multilayer feed forward neural network</vt:lpstr>
      <vt:lpstr>Specifying a Multi Layer FFNN</vt:lpstr>
      <vt:lpstr>Specifying a MLFFNN</vt:lpstr>
      <vt:lpstr>Specifying a MLFFNN</vt:lpstr>
      <vt:lpstr>Hidden layer computation</vt:lpstr>
      <vt:lpstr>Hidden layer computation</vt:lpstr>
      <vt:lpstr>Output layer computation</vt:lpstr>
      <vt:lpstr>Output Layer Computation</vt:lpstr>
      <vt:lpstr>Output layer computation</vt:lpstr>
      <vt:lpstr>Back Propagation Algorithm</vt:lpstr>
      <vt:lpstr>Method of Steepest Descent</vt:lpstr>
      <vt:lpstr>Method of Steepest Descent</vt:lpstr>
      <vt:lpstr>Method of Steepest Descent</vt:lpstr>
      <vt:lpstr>Method of Steepest Descent</vt:lpstr>
      <vt:lpstr>Method of Steepest Descent</vt:lpstr>
      <vt:lpstr>Calculation of error in a neural network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sangita dutta</dc:creator>
  <cp:lastModifiedBy>hp</cp:lastModifiedBy>
  <cp:revision>79</cp:revision>
  <dcterms:created xsi:type="dcterms:W3CDTF">2022-09-14T13:35:25Z</dcterms:created>
  <dcterms:modified xsi:type="dcterms:W3CDTF">2023-09-12T09:07:33Z</dcterms:modified>
</cp:coreProperties>
</file>