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9" r:id="rId2"/>
    <p:sldId id="260" r:id="rId3"/>
    <p:sldId id="262" r:id="rId4"/>
    <p:sldId id="263" r:id="rId5"/>
    <p:sldId id="272" r:id="rId6"/>
    <p:sldId id="273" r:id="rId7"/>
    <p:sldId id="261" r:id="rId8"/>
    <p:sldId id="274" r:id="rId9"/>
    <p:sldId id="275" r:id="rId10"/>
    <p:sldId id="277" r:id="rId11"/>
    <p:sldId id="264"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54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E212-37C1-5B28-4597-EC68AD1B3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56A142-3726-656F-C658-D6E6623AE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24573-9621-FCB1-87EC-8464B8DE5649}"/>
              </a:ext>
            </a:extLst>
          </p:cNvPr>
          <p:cNvSpPr>
            <a:spLocks noGrp="1"/>
          </p:cNvSpPr>
          <p:nvPr>
            <p:ph type="dt" sz="half" idx="10"/>
          </p:nvPr>
        </p:nvSpPr>
        <p:spPr/>
        <p:txBody>
          <a:bodyPr/>
          <a:lstStyle/>
          <a:p>
            <a:fld id="{88D38747-4367-4BD2-8D51-C97E202738E2}" type="datetime1">
              <a:rPr lang="en-US" smtClean="0"/>
              <a:pPr/>
              <a:t>9/15/2023</a:t>
            </a:fld>
            <a:endParaRPr lang="en-US" dirty="0"/>
          </a:p>
        </p:txBody>
      </p:sp>
      <p:sp>
        <p:nvSpPr>
          <p:cNvPr id="5" name="Footer Placeholder 4">
            <a:extLst>
              <a:ext uri="{FF2B5EF4-FFF2-40B4-BE49-F238E27FC236}">
                <a16:creationId xmlns:a16="http://schemas.microsoft.com/office/drawing/2014/main" id="{E984ADA4-3528-600F-4AD7-891933D398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BF3E68-82A7-9F0B-B04A-5BB6707557C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675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04D-B924-A96D-215F-EFDA653DD2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75F7-49A5-E0B5-0B78-8851DB50C5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1B5E0-EA3A-9C37-FE5E-816F05A25FA9}"/>
              </a:ext>
            </a:extLst>
          </p:cNvPr>
          <p:cNvSpPr>
            <a:spLocks noGrp="1"/>
          </p:cNvSpPr>
          <p:nvPr>
            <p:ph type="dt" sz="half" idx="10"/>
          </p:nvPr>
        </p:nvSpPr>
        <p:spPr/>
        <p:txBody>
          <a:bodyPr/>
          <a:lstStyle/>
          <a:p>
            <a:fld id="{217E833E-1B6D-415F-AD29-75AE8C43BD0D}" type="datetime1">
              <a:rPr lang="en-US" smtClean="0"/>
              <a:pPr/>
              <a:t>9/15/2023</a:t>
            </a:fld>
            <a:endParaRPr lang="en-US" dirty="0"/>
          </a:p>
        </p:txBody>
      </p:sp>
      <p:sp>
        <p:nvSpPr>
          <p:cNvPr id="5" name="Footer Placeholder 4">
            <a:extLst>
              <a:ext uri="{FF2B5EF4-FFF2-40B4-BE49-F238E27FC236}">
                <a16:creationId xmlns:a16="http://schemas.microsoft.com/office/drawing/2014/main" id="{DCB3926B-F7BF-D929-CBEA-43C22BD1BF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01BA47-0FE3-9FF7-5E7D-DADE8C200AD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5636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6BADB-DF3C-0A1E-970B-E917F0A2E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D4AC8-1976-C327-533E-3075DBDF2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60DCBA-7FEA-A71E-7BA0-D4032A61991F}"/>
              </a:ext>
            </a:extLst>
          </p:cNvPr>
          <p:cNvSpPr>
            <a:spLocks noGrp="1"/>
          </p:cNvSpPr>
          <p:nvPr>
            <p:ph type="dt" sz="half" idx="10"/>
          </p:nvPr>
        </p:nvSpPr>
        <p:spPr/>
        <p:txBody>
          <a:bodyPr/>
          <a:lstStyle/>
          <a:p>
            <a:fld id="{8452596F-08A7-4B70-989A-F2B1CF31E66B}" type="datetime1">
              <a:rPr lang="en-US" smtClean="0"/>
              <a:pPr/>
              <a:t>9/15/2023</a:t>
            </a:fld>
            <a:endParaRPr lang="en-US" dirty="0"/>
          </a:p>
        </p:txBody>
      </p:sp>
      <p:sp>
        <p:nvSpPr>
          <p:cNvPr id="5" name="Footer Placeholder 4">
            <a:extLst>
              <a:ext uri="{FF2B5EF4-FFF2-40B4-BE49-F238E27FC236}">
                <a16:creationId xmlns:a16="http://schemas.microsoft.com/office/drawing/2014/main" id="{0E1AE6DD-3C5B-98C9-6DE1-2B9B46C9FC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BA4167-8546-D7DE-F90D-8ED415B600C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8357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BC8E-DA2D-2C90-A509-C8D9A5415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6F3B4-214B-F362-DFA4-43A70F624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9193A-E65F-7E65-712B-C5E5EB253226}"/>
              </a:ext>
            </a:extLst>
          </p:cNvPr>
          <p:cNvSpPr>
            <a:spLocks noGrp="1"/>
          </p:cNvSpPr>
          <p:nvPr>
            <p:ph type="dt" sz="half" idx="10"/>
          </p:nvPr>
        </p:nvSpPr>
        <p:spPr/>
        <p:txBody>
          <a:bodyPr/>
          <a:lstStyle/>
          <a:p>
            <a:fld id="{73C55A3C-5767-4844-A0A3-83778C2E5409}" type="datetime1">
              <a:rPr lang="en-US" smtClean="0"/>
              <a:pPr/>
              <a:t>9/15/2023</a:t>
            </a:fld>
            <a:endParaRPr lang="en-US" dirty="0"/>
          </a:p>
        </p:txBody>
      </p:sp>
      <p:sp>
        <p:nvSpPr>
          <p:cNvPr id="5" name="Footer Placeholder 4">
            <a:extLst>
              <a:ext uri="{FF2B5EF4-FFF2-40B4-BE49-F238E27FC236}">
                <a16:creationId xmlns:a16="http://schemas.microsoft.com/office/drawing/2014/main" id="{479F7CB4-256F-A794-F5B6-DA098B3AA1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8DCA13-43D1-86F4-5047-3B41B36ECE2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32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01C2-9567-08F9-3599-F45BC0439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080AD3-98D4-1779-4DD4-DAF968BC0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2E40D-F71D-6F07-C3A7-54B009B0AEE8}"/>
              </a:ext>
            </a:extLst>
          </p:cNvPr>
          <p:cNvSpPr>
            <a:spLocks noGrp="1"/>
          </p:cNvSpPr>
          <p:nvPr>
            <p:ph type="dt" sz="half" idx="10"/>
          </p:nvPr>
        </p:nvSpPr>
        <p:spPr/>
        <p:txBody>
          <a:bodyPr/>
          <a:lstStyle/>
          <a:p>
            <a:fld id="{CAE507A8-A5CF-4D38-AB86-7EDDA87A85D4}" type="datetime1">
              <a:rPr lang="en-US" smtClean="0"/>
              <a:pPr/>
              <a:t>9/15/2023</a:t>
            </a:fld>
            <a:endParaRPr lang="en-US" dirty="0"/>
          </a:p>
        </p:txBody>
      </p:sp>
      <p:sp>
        <p:nvSpPr>
          <p:cNvPr id="5" name="Footer Placeholder 4">
            <a:extLst>
              <a:ext uri="{FF2B5EF4-FFF2-40B4-BE49-F238E27FC236}">
                <a16:creationId xmlns:a16="http://schemas.microsoft.com/office/drawing/2014/main" id="{F7FEAA1F-52A9-CE7B-BC6B-F51B27A03A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E7A065-83E5-5AB1-DEA7-B098D50C809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764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3B2D-FCE8-42A5-6644-B1E24690F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86010-DB00-1899-C60A-C311A2E42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8BE6C-7670-9DD6-B771-C4947BC78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1CA913-FBEC-DE28-671B-6A076869A996}"/>
              </a:ext>
            </a:extLst>
          </p:cNvPr>
          <p:cNvSpPr>
            <a:spLocks noGrp="1"/>
          </p:cNvSpPr>
          <p:nvPr>
            <p:ph type="dt" sz="half" idx="10"/>
          </p:nvPr>
        </p:nvSpPr>
        <p:spPr/>
        <p:txBody>
          <a:bodyPr/>
          <a:lstStyle/>
          <a:p>
            <a:fld id="{BDFCD27C-8599-43EF-BA1D-14DDC1946E06}" type="datetime1">
              <a:rPr lang="en-US" smtClean="0"/>
              <a:pPr/>
              <a:t>9/15/2023</a:t>
            </a:fld>
            <a:endParaRPr lang="en-US" dirty="0"/>
          </a:p>
        </p:txBody>
      </p:sp>
      <p:sp>
        <p:nvSpPr>
          <p:cNvPr id="6" name="Footer Placeholder 5">
            <a:extLst>
              <a:ext uri="{FF2B5EF4-FFF2-40B4-BE49-F238E27FC236}">
                <a16:creationId xmlns:a16="http://schemas.microsoft.com/office/drawing/2014/main" id="{98B15A22-548C-D22B-8CDC-1505154E56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86292B-41A8-E3F7-3423-1605F87C7F5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260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2086-92F2-1AF9-FB93-6547871B6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D65DEA-ADBF-D0B7-5B9C-01F102CC8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3E990-FC47-1591-8EA5-0311F4BFA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80FDEB-BAB2-3153-F88A-56D12F8C5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1FC4B-C194-8401-4531-FA8E13468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AA47F5-F640-0BA1-E6C4-815954A17DC3}"/>
              </a:ext>
            </a:extLst>
          </p:cNvPr>
          <p:cNvSpPr>
            <a:spLocks noGrp="1"/>
          </p:cNvSpPr>
          <p:nvPr>
            <p:ph type="dt" sz="half" idx="10"/>
          </p:nvPr>
        </p:nvSpPr>
        <p:spPr/>
        <p:txBody>
          <a:bodyPr/>
          <a:lstStyle/>
          <a:p>
            <a:fld id="{49343D99-809A-49C0-96E5-4250D0B498EE}" type="datetime1">
              <a:rPr lang="en-US" smtClean="0"/>
              <a:pPr/>
              <a:t>9/15/2023</a:t>
            </a:fld>
            <a:endParaRPr lang="en-US" dirty="0"/>
          </a:p>
        </p:txBody>
      </p:sp>
      <p:sp>
        <p:nvSpPr>
          <p:cNvPr id="8" name="Footer Placeholder 7">
            <a:extLst>
              <a:ext uri="{FF2B5EF4-FFF2-40B4-BE49-F238E27FC236}">
                <a16:creationId xmlns:a16="http://schemas.microsoft.com/office/drawing/2014/main" id="{84C68415-46F6-8B39-CBCD-CF30999005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A33824F-7C8F-7F74-C03C-5DCEDFA2EB9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9704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A0D2-0B36-A37D-880B-4FD77BDD6A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C96B35-54D5-65FF-AE01-06AE2B6E3B37}"/>
              </a:ext>
            </a:extLst>
          </p:cNvPr>
          <p:cNvSpPr>
            <a:spLocks noGrp="1"/>
          </p:cNvSpPr>
          <p:nvPr>
            <p:ph type="dt" sz="half" idx="10"/>
          </p:nvPr>
        </p:nvSpPr>
        <p:spPr/>
        <p:txBody>
          <a:bodyPr/>
          <a:lstStyle/>
          <a:p>
            <a:fld id="{A143DE9B-B678-4EFB-BB7D-A4370204A0B0}" type="datetime1">
              <a:rPr lang="en-US" smtClean="0"/>
              <a:pPr/>
              <a:t>9/15/2023</a:t>
            </a:fld>
            <a:endParaRPr lang="en-US" dirty="0"/>
          </a:p>
        </p:txBody>
      </p:sp>
      <p:sp>
        <p:nvSpPr>
          <p:cNvPr id="4" name="Footer Placeholder 3">
            <a:extLst>
              <a:ext uri="{FF2B5EF4-FFF2-40B4-BE49-F238E27FC236}">
                <a16:creationId xmlns:a16="http://schemas.microsoft.com/office/drawing/2014/main" id="{4261C543-206E-9758-C018-E496771170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188F83-5AB9-5E5B-5430-7937DBAEBB3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8154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2AB07-8B7D-1285-EADB-0CE211647CF6}"/>
              </a:ext>
            </a:extLst>
          </p:cNvPr>
          <p:cNvSpPr>
            <a:spLocks noGrp="1"/>
          </p:cNvSpPr>
          <p:nvPr>
            <p:ph type="dt" sz="half" idx="10"/>
          </p:nvPr>
        </p:nvSpPr>
        <p:spPr/>
        <p:txBody>
          <a:bodyPr/>
          <a:lstStyle/>
          <a:p>
            <a:fld id="{E68812DA-F765-4142-A6A3-A8ED7235E082}" type="datetime1">
              <a:rPr lang="en-US" smtClean="0"/>
              <a:pPr/>
              <a:t>9/15/2023</a:t>
            </a:fld>
            <a:endParaRPr lang="en-US" dirty="0"/>
          </a:p>
        </p:txBody>
      </p:sp>
      <p:sp>
        <p:nvSpPr>
          <p:cNvPr id="3" name="Footer Placeholder 2">
            <a:extLst>
              <a:ext uri="{FF2B5EF4-FFF2-40B4-BE49-F238E27FC236}">
                <a16:creationId xmlns:a16="http://schemas.microsoft.com/office/drawing/2014/main" id="{4EF9AF3B-5E62-082C-3B6C-DD9D55F3BFC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62FE7C-7336-2BEC-E708-A9632B45F1C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3876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E59A-FCB7-DA32-8E56-C526522BD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367C70-DB37-E277-32F6-C29D7B03F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02C293-7F3A-910A-D2B0-51615643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2E73B-07A2-170B-4F69-04DC30761DAA}"/>
              </a:ext>
            </a:extLst>
          </p:cNvPr>
          <p:cNvSpPr>
            <a:spLocks noGrp="1"/>
          </p:cNvSpPr>
          <p:nvPr>
            <p:ph type="dt" sz="half" idx="10"/>
          </p:nvPr>
        </p:nvSpPr>
        <p:spPr/>
        <p:txBody>
          <a:bodyPr/>
          <a:lstStyle/>
          <a:p>
            <a:fld id="{3E0277FD-7DE6-41D4-930D-AC99F5AFE54E}" type="datetime1">
              <a:rPr lang="en-US" smtClean="0"/>
              <a:pPr/>
              <a:t>9/15/2023</a:t>
            </a:fld>
            <a:endParaRPr lang="en-US" dirty="0"/>
          </a:p>
        </p:txBody>
      </p:sp>
      <p:sp>
        <p:nvSpPr>
          <p:cNvPr id="6" name="Footer Placeholder 5">
            <a:extLst>
              <a:ext uri="{FF2B5EF4-FFF2-40B4-BE49-F238E27FC236}">
                <a16:creationId xmlns:a16="http://schemas.microsoft.com/office/drawing/2014/main" id="{FD00C20A-6F88-D103-DBA9-895CF354BE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28AE7E-E63F-D3B9-60D0-81E27815FCC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990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5BB4-8CA1-E897-28BB-89547219B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4C28DC-7740-A76C-B90E-AD254A7DA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AC0E3D-6D11-FE77-0FC5-9E29DA294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BE8F9-DA69-2BAC-79D0-2EB7E8A4BC80}"/>
              </a:ext>
            </a:extLst>
          </p:cNvPr>
          <p:cNvSpPr>
            <a:spLocks noGrp="1"/>
          </p:cNvSpPr>
          <p:nvPr>
            <p:ph type="dt" sz="half" idx="10"/>
          </p:nvPr>
        </p:nvSpPr>
        <p:spPr/>
        <p:txBody>
          <a:bodyPr/>
          <a:lstStyle/>
          <a:p>
            <a:fld id="{9EA15526-7079-4B7B-987C-1B5FAE11A0FF}" type="datetime1">
              <a:rPr lang="en-US" smtClean="0"/>
              <a:pPr/>
              <a:t>9/15/2023</a:t>
            </a:fld>
            <a:endParaRPr lang="en-US" dirty="0"/>
          </a:p>
        </p:txBody>
      </p:sp>
      <p:sp>
        <p:nvSpPr>
          <p:cNvPr id="6" name="Footer Placeholder 5">
            <a:extLst>
              <a:ext uri="{FF2B5EF4-FFF2-40B4-BE49-F238E27FC236}">
                <a16:creationId xmlns:a16="http://schemas.microsoft.com/office/drawing/2014/main" id="{34CD5759-DFC8-97BF-92BC-9DFA77A2BE5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47ACC8B-CBEF-9C6B-ECCF-17300955F47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4524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6891B-5C9F-3E8F-8159-8E1A8D7E3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66BF1E-CFFD-6CD5-8E60-4BFD3E740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476F2-79C6-5217-C1D4-1E363ADEC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pPr/>
              <a:t>9/15/2023</a:t>
            </a:fld>
            <a:endParaRPr lang="en-US" dirty="0"/>
          </a:p>
        </p:txBody>
      </p:sp>
      <p:sp>
        <p:nvSpPr>
          <p:cNvPr id="5" name="Footer Placeholder 4">
            <a:extLst>
              <a:ext uri="{FF2B5EF4-FFF2-40B4-BE49-F238E27FC236}">
                <a16:creationId xmlns:a16="http://schemas.microsoft.com/office/drawing/2014/main" id="{F732A1C3-7F8F-D25D-FEFD-C1FF928A4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3B9ECF6-769A-FDB8-50B3-81E9C7942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805681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Management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                                                       Dr. Koninika Mukherjee</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045" y="247650"/>
            <a:ext cx="10353762" cy="771525"/>
          </a:xfrm>
        </p:spPr>
        <p:txBody>
          <a:bodyPr>
            <a:normAutofit/>
          </a:bodyPr>
          <a:lstStyle/>
          <a:p>
            <a:r>
              <a:rPr lang="en-IN" sz="3600" b="1" dirty="0">
                <a:latin typeface="Arial" pitchFamily="34" charset="0"/>
                <a:cs typeface="Arial" pitchFamily="34" charset="0"/>
              </a:rPr>
              <a:t>Principles of Management</a:t>
            </a:r>
            <a:endParaRPr lang="en-IN" sz="3600" dirty="0"/>
          </a:p>
        </p:txBody>
      </p:sp>
      <p:sp>
        <p:nvSpPr>
          <p:cNvPr id="3" name="Content Placeholder 2"/>
          <p:cNvSpPr>
            <a:spLocks noGrp="1"/>
          </p:cNvSpPr>
          <p:nvPr>
            <p:ph idx="1"/>
          </p:nvPr>
        </p:nvSpPr>
        <p:spPr>
          <a:xfrm>
            <a:off x="533400" y="1019176"/>
            <a:ext cx="11458575" cy="5562600"/>
          </a:xfrm>
        </p:spPr>
        <p:txBody>
          <a:bodyPr>
            <a:normAutofit/>
          </a:bodyPr>
          <a:lstStyle/>
          <a:p>
            <a:pPr algn="just">
              <a:lnSpc>
                <a:spcPct val="150000"/>
              </a:lnSpc>
              <a:spcBef>
                <a:spcPts val="0"/>
              </a:spcBef>
              <a:spcAft>
                <a:spcPts val="0"/>
              </a:spcAft>
            </a:pPr>
            <a:r>
              <a:rPr lang="en-IN" sz="1600" b="1" dirty="0">
                <a:latin typeface="Arial" pitchFamily="34" charset="0"/>
                <a:cs typeface="Arial" pitchFamily="34" charset="0"/>
              </a:rPr>
              <a:t>Hierarchy or scalar chain of command </a:t>
            </a:r>
            <a:r>
              <a:rPr lang="en-IN" sz="1600" dirty="0">
                <a:latin typeface="Arial" pitchFamily="34" charset="0"/>
                <a:cs typeface="Arial" pitchFamily="34" charset="0"/>
              </a:rPr>
              <a:t>: Scalar chain implies authority relationships from the top to the lowest echelons of organisation. Authority relationships said to be scalar when subordinates report to their immediate superiors and when their superiors report directly, as subordinates, to their superiors (i.e. in 'scales'). </a:t>
            </a:r>
          </a:p>
          <a:p>
            <a:pPr algn="just">
              <a:lnSpc>
                <a:spcPct val="150000"/>
              </a:lnSpc>
              <a:spcBef>
                <a:spcPts val="0"/>
              </a:spcBef>
              <a:spcAft>
                <a:spcPts val="0"/>
              </a:spcAft>
            </a:pPr>
            <a:r>
              <a:rPr lang="en-IN" sz="1600" b="1" dirty="0">
                <a:latin typeface="Arial" pitchFamily="34" charset="0"/>
                <a:cs typeface="Arial" pitchFamily="34" charset="0"/>
              </a:rPr>
              <a:t>Order</a:t>
            </a:r>
            <a:r>
              <a:rPr lang="en-IN" sz="1600" dirty="0">
                <a:latin typeface="Arial" pitchFamily="34" charset="0"/>
                <a:cs typeface="Arial" pitchFamily="34" charset="0"/>
              </a:rPr>
              <a:t> : Order refers to a systematic arrangement of materials and placement of people in the organisation. In 'material order' everything should be in its proper place and there should be a place for everything. For 'social order' there should be a place assigned to each employee, and each employee should be in the place assigned. </a:t>
            </a:r>
          </a:p>
          <a:p>
            <a:pPr algn="just">
              <a:lnSpc>
                <a:spcPct val="150000"/>
              </a:lnSpc>
              <a:spcBef>
                <a:spcPts val="0"/>
              </a:spcBef>
              <a:spcAft>
                <a:spcPts val="0"/>
              </a:spcAft>
            </a:pPr>
            <a:r>
              <a:rPr lang="en-IN" sz="1600" b="1" dirty="0">
                <a:latin typeface="Arial" pitchFamily="34" charset="0"/>
                <a:cs typeface="Arial" pitchFamily="34" charset="0"/>
              </a:rPr>
              <a:t>Equity :</a:t>
            </a:r>
            <a:r>
              <a:rPr lang="en-IN" sz="1600" dirty="0">
                <a:latin typeface="Arial" pitchFamily="34" charset="0"/>
                <a:cs typeface="Arial" pitchFamily="34" charset="0"/>
              </a:rPr>
              <a:t> Equity in this context refers to fair treatment to all workers in an organisation so that it promotes a friendly atmosphere between superiors and subordinates. </a:t>
            </a:r>
          </a:p>
          <a:p>
            <a:pPr algn="just">
              <a:lnSpc>
                <a:spcPct val="150000"/>
              </a:lnSpc>
              <a:spcBef>
                <a:spcPts val="0"/>
              </a:spcBef>
              <a:spcAft>
                <a:spcPts val="0"/>
              </a:spcAft>
            </a:pPr>
            <a:r>
              <a:rPr lang="en-IN" sz="1600" b="1" dirty="0">
                <a:latin typeface="Arial" pitchFamily="34" charset="0"/>
                <a:cs typeface="Arial" pitchFamily="34" charset="0"/>
              </a:rPr>
              <a:t>Stability of tenure of personnel :</a:t>
            </a:r>
            <a:r>
              <a:rPr lang="en-IN" sz="1600" dirty="0">
                <a:latin typeface="Arial" pitchFamily="34" charset="0"/>
                <a:cs typeface="Arial" pitchFamily="34" charset="0"/>
              </a:rPr>
              <a:t> Organisations should make efforts to achieve relative stability and continuity of tenure of their personnel. This could be achieved by attractive remuneration and honourable treatment of personnel. </a:t>
            </a:r>
          </a:p>
          <a:p>
            <a:pPr algn="just">
              <a:lnSpc>
                <a:spcPct val="150000"/>
              </a:lnSpc>
              <a:spcBef>
                <a:spcPts val="0"/>
              </a:spcBef>
              <a:spcAft>
                <a:spcPts val="0"/>
              </a:spcAft>
            </a:pPr>
            <a:r>
              <a:rPr lang="en-IN" sz="1600" b="1" dirty="0">
                <a:latin typeface="Arial" pitchFamily="34" charset="0"/>
                <a:cs typeface="Arial" pitchFamily="34" charset="0"/>
              </a:rPr>
              <a:t>Initiative : </a:t>
            </a:r>
            <a:r>
              <a:rPr lang="en-IN" sz="1600" dirty="0">
                <a:latin typeface="Arial" pitchFamily="34" charset="0"/>
                <a:cs typeface="Arial" pitchFamily="34" charset="0"/>
              </a:rPr>
              <a:t>An organisation should encourage desire initiative among its managers and employees by extending opportunities and freedom to contribute their best. </a:t>
            </a:r>
          </a:p>
          <a:p>
            <a:pPr algn="just">
              <a:lnSpc>
                <a:spcPct val="150000"/>
              </a:lnSpc>
              <a:spcBef>
                <a:spcPts val="0"/>
              </a:spcBef>
              <a:spcAft>
                <a:spcPts val="0"/>
              </a:spcAft>
            </a:pPr>
            <a:r>
              <a:rPr lang="en-IN" sz="1600" b="1" dirty="0">
                <a:latin typeface="Arial" pitchFamily="34" charset="0"/>
                <a:cs typeface="Arial" pitchFamily="34" charset="0"/>
              </a:rPr>
              <a:t>Esprit de corps : </a:t>
            </a:r>
            <a:r>
              <a:rPr lang="en-IN" sz="1600" dirty="0">
                <a:latin typeface="Arial" pitchFamily="34" charset="0"/>
                <a:cs typeface="Arial" pitchFamily="34" charset="0"/>
              </a:rPr>
              <a:t>This is the principle that 'in union there is a strength', or 'team spirit'. The principle stresses the need for team spirit, cordial relations and a cooperation among the personnel.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awthrone studies">
            <a:extLst>
              <a:ext uri="{FF2B5EF4-FFF2-40B4-BE49-F238E27FC236}">
                <a16:creationId xmlns:a16="http://schemas.microsoft.com/office/drawing/2014/main" id="{201E79D3-0760-EC3E-553D-E6758D34AD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59"/>
          <a:stretch/>
        </p:blipFill>
        <p:spPr bwMode="auto">
          <a:xfrm>
            <a:off x="731520" y="594360"/>
            <a:ext cx="11052809"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17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awthorne Experiment Results - The Hawthorne Study By Adam Dickter">
            <a:extLst>
              <a:ext uri="{FF2B5EF4-FFF2-40B4-BE49-F238E27FC236}">
                <a16:creationId xmlns:a16="http://schemas.microsoft.com/office/drawing/2014/main" id="{FFD712A5-E4B0-7D63-A423-A8AE2301F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354330"/>
            <a:ext cx="10972800" cy="613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52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odels, Frameworks and Theories for Your Alternative References ..."/>
          <p:cNvPicPr>
            <a:picLocks noChangeAspect="1" noChangeArrowheads="1"/>
          </p:cNvPicPr>
          <p:nvPr/>
        </p:nvPicPr>
        <p:blipFill>
          <a:blip r:embed="rId2"/>
          <a:srcRect/>
          <a:stretch>
            <a:fillRect/>
          </a:stretch>
        </p:blipFill>
        <p:spPr bwMode="auto">
          <a:xfrm>
            <a:off x="452220" y="206189"/>
            <a:ext cx="10532534"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nctions of Management: Planning, Organizing, Staffing, Directing ...">
            <a:extLst>
              <a:ext uri="{FF2B5EF4-FFF2-40B4-BE49-F238E27FC236}">
                <a16:creationId xmlns:a16="http://schemas.microsoft.com/office/drawing/2014/main" id="{60E1A0D8-5F35-ECCC-D166-907EDC2AF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745068"/>
            <a:ext cx="9220200" cy="545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8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usiness Management timeline | Timetoast timelines">
            <a:extLst>
              <a:ext uri="{FF2B5EF4-FFF2-40B4-BE49-F238E27FC236}">
                <a16:creationId xmlns:a16="http://schemas.microsoft.com/office/drawing/2014/main" id="{4D0E33C2-3B09-2D67-84F5-AB0DE0737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1440"/>
            <a:ext cx="11612880" cy="666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PT - Scientific Management Theory Frederick W. Taylor PowerPoint ...">
            <a:extLst>
              <a:ext uri="{FF2B5EF4-FFF2-40B4-BE49-F238E27FC236}">
                <a16:creationId xmlns:a16="http://schemas.microsoft.com/office/drawing/2014/main" id="{DEA9742E-0A14-8994-611F-3685FB09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457200"/>
            <a:ext cx="10801350" cy="596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7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 Henri Fayol’s 14 Principles Of Management PowerPoint Presentation ..."/>
          <p:cNvPicPr>
            <a:picLocks noChangeAspect="1" noChangeArrowheads="1"/>
          </p:cNvPicPr>
          <p:nvPr/>
        </p:nvPicPr>
        <p:blipFill>
          <a:blip r:embed="rId2"/>
          <a:srcRect/>
          <a:stretch>
            <a:fillRect/>
          </a:stretch>
        </p:blipFill>
        <p:spPr bwMode="auto">
          <a:xfrm>
            <a:off x="981075" y="333375"/>
            <a:ext cx="10591800" cy="63626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ae/69/13/ae6913a43548fa1d6eb51f18b4a8bd1d.jpg"/>
          <p:cNvPicPr>
            <a:picLocks noChangeAspect="1" noChangeArrowheads="1"/>
          </p:cNvPicPr>
          <p:nvPr/>
        </p:nvPicPr>
        <p:blipFill>
          <a:blip r:embed="rId2"/>
          <a:srcRect/>
          <a:stretch>
            <a:fillRect/>
          </a:stretch>
        </p:blipFill>
        <p:spPr bwMode="auto">
          <a:xfrm>
            <a:off x="499533" y="0"/>
            <a:ext cx="11421534" cy="66801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enri fayols 14 principles of management - examples &amp; application">
            <a:extLst>
              <a:ext uri="{FF2B5EF4-FFF2-40B4-BE49-F238E27FC236}">
                <a16:creationId xmlns:a16="http://schemas.microsoft.com/office/drawing/2014/main" id="{D2394184-13CA-4196-7EF8-689855F9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571500"/>
            <a:ext cx="10115549" cy="597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5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845" y="133350"/>
            <a:ext cx="10353762" cy="1257300"/>
          </a:xfrm>
        </p:spPr>
        <p:txBody>
          <a:bodyPr>
            <a:normAutofit/>
          </a:bodyPr>
          <a:lstStyle/>
          <a:p>
            <a:r>
              <a:rPr lang="en-IN" sz="3600" b="1" dirty="0">
                <a:latin typeface="Arial" pitchFamily="34" charset="0"/>
                <a:cs typeface="Arial" pitchFamily="34" charset="0"/>
              </a:rPr>
              <a:t>Principles of Management</a:t>
            </a:r>
          </a:p>
        </p:txBody>
      </p:sp>
      <p:sp>
        <p:nvSpPr>
          <p:cNvPr id="3" name="Content Placeholder 2"/>
          <p:cNvSpPr>
            <a:spLocks noGrp="1"/>
          </p:cNvSpPr>
          <p:nvPr>
            <p:ph idx="1"/>
          </p:nvPr>
        </p:nvSpPr>
        <p:spPr>
          <a:xfrm>
            <a:off x="913795" y="1333500"/>
            <a:ext cx="10849580" cy="5372100"/>
          </a:xfrm>
        </p:spPr>
        <p:txBody>
          <a:bodyPr>
            <a:normAutofit/>
          </a:bodyPr>
          <a:lstStyle/>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Division of work </a:t>
            </a:r>
            <a:r>
              <a:rPr lang="en-IN" sz="1600" dirty="0">
                <a:latin typeface="Arial" pitchFamily="34" charset="0"/>
                <a:cs typeface="Arial" pitchFamily="34" charset="0"/>
              </a:rPr>
              <a:t>: In any organised situation, work should be divided into compact jobs to be assigned to individuals. Division of labour facilitates specialisation and improves efficiency, if, it is done within reasonable limits.</a:t>
            </a:r>
          </a:p>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Authority and responsibility </a:t>
            </a:r>
            <a:r>
              <a:rPr lang="en-IN" sz="1600" dirty="0">
                <a:latin typeface="Arial" pitchFamily="34" charset="0"/>
                <a:cs typeface="Arial" pitchFamily="34" charset="0"/>
              </a:rPr>
              <a:t>: The authority of a manager should go hand in hand with the responsibility for effective results. In other words, there should be a parity or balance between authority and responsibility vested in a managerial position. </a:t>
            </a:r>
          </a:p>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Discipline </a:t>
            </a:r>
            <a:r>
              <a:rPr lang="en-IN" sz="1600" dirty="0">
                <a:latin typeface="Arial" pitchFamily="34" charset="0"/>
                <a:cs typeface="Arial" pitchFamily="34" charset="0"/>
              </a:rPr>
              <a:t>: Discipline defined as observance of diligence and respect, should be enforced throughout the organisation by managers as leaders of their work groups. </a:t>
            </a:r>
            <a:r>
              <a:rPr lang="en-IN" sz="1600" dirty="0" err="1">
                <a:latin typeface="Arial" pitchFamily="34" charset="0"/>
                <a:cs typeface="Arial" pitchFamily="34" charset="0"/>
              </a:rPr>
              <a:t>Fayol</a:t>
            </a:r>
            <a:r>
              <a:rPr lang="en-IN" sz="1600" dirty="0">
                <a:latin typeface="Arial" pitchFamily="34" charset="0"/>
                <a:cs typeface="Arial" pitchFamily="34" charset="0"/>
              </a:rPr>
              <a:t> declares that discipline requires good superiors at all levels. </a:t>
            </a:r>
            <a:r>
              <a:rPr lang="en-IN" sz="1600" dirty="0" err="1">
                <a:latin typeface="Arial" pitchFamily="34" charset="0"/>
                <a:cs typeface="Arial" pitchFamily="34" charset="0"/>
              </a:rPr>
              <a:t>Fayol</a:t>
            </a:r>
            <a:r>
              <a:rPr lang="en-IN" sz="1600" dirty="0">
                <a:latin typeface="Arial" pitchFamily="34" charset="0"/>
                <a:cs typeface="Arial" pitchFamily="34" charset="0"/>
              </a:rPr>
              <a:t> emphasised the need for discipline among the personnel for the smooth running of organisations and advocated penalties to prevent its violation. </a:t>
            </a:r>
          </a:p>
          <a:p>
            <a:pPr marL="436950" indent="-400050" algn="just">
              <a:lnSpc>
                <a:spcPct val="150000"/>
              </a:lnSpc>
              <a:spcBef>
                <a:spcPts val="0"/>
              </a:spcBef>
              <a:spcAft>
                <a:spcPts val="0"/>
              </a:spcAft>
              <a:buFont typeface="Wingdings" pitchFamily="2" charset="2"/>
              <a:buChar char="Ø"/>
            </a:pPr>
            <a:r>
              <a:rPr lang="en-IN" sz="1600" b="1" dirty="0">
                <a:latin typeface="Arial" pitchFamily="34" charset="0"/>
                <a:cs typeface="Arial" pitchFamily="34" charset="0"/>
              </a:rPr>
              <a:t>Unity of command </a:t>
            </a:r>
            <a:r>
              <a:rPr lang="en-IN" sz="1600" dirty="0">
                <a:latin typeface="Arial" pitchFamily="34" charset="0"/>
                <a:cs typeface="Arial" pitchFamily="34" charset="0"/>
              </a:rPr>
              <a:t>: This principle specifies that a subordinate in an organisation should be under the direct supervision of a single superior from whom he gets instructions and to whom he is accountable. In other words, every employee should have only one boss, otherwise, conflict and confusion in authority and instructions would 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045" y="247650"/>
            <a:ext cx="10353762" cy="971550"/>
          </a:xfrm>
        </p:spPr>
        <p:txBody>
          <a:bodyPr>
            <a:normAutofit/>
          </a:bodyPr>
          <a:lstStyle/>
          <a:p>
            <a:r>
              <a:rPr lang="en-IN" sz="3600" b="1" dirty="0">
                <a:latin typeface="Arial" pitchFamily="34" charset="0"/>
                <a:cs typeface="Arial" pitchFamily="34" charset="0"/>
              </a:rPr>
              <a:t>Principles of Management</a:t>
            </a:r>
            <a:endParaRPr lang="en-IN" sz="3600" dirty="0"/>
          </a:p>
        </p:txBody>
      </p:sp>
      <p:sp>
        <p:nvSpPr>
          <p:cNvPr id="3" name="Content Placeholder 2"/>
          <p:cNvSpPr>
            <a:spLocks noGrp="1"/>
          </p:cNvSpPr>
          <p:nvPr>
            <p:ph idx="1"/>
          </p:nvPr>
        </p:nvSpPr>
        <p:spPr>
          <a:xfrm>
            <a:off x="913794" y="1152526"/>
            <a:ext cx="11068655" cy="5429250"/>
          </a:xfrm>
        </p:spPr>
        <p:txBody>
          <a:bodyPr>
            <a:normAutofit/>
          </a:bodyPr>
          <a:lstStyle/>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Unity of direction </a:t>
            </a:r>
            <a:r>
              <a:rPr lang="en-IN" sz="1800" dirty="0">
                <a:latin typeface="Arial" pitchFamily="34" charset="0"/>
                <a:cs typeface="Arial" pitchFamily="34" charset="0"/>
              </a:rPr>
              <a:t>: According to this principle, a set of activities having the same objective should be under the direction of a single manager. Similarly, there should t be only one plan of action for such a set of activities since the objective is the same. </a:t>
            </a:r>
          </a:p>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Subordination of individual interest to central interest </a:t>
            </a:r>
            <a:r>
              <a:rPr lang="en-IN" sz="1800" dirty="0">
                <a:latin typeface="Arial" pitchFamily="34" charset="0"/>
                <a:cs typeface="Arial" pitchFamily="34" charset="0"/>
              </a:rPr>
              <a:t>: The collective good and common interests of the organisation should prevail over the narrow sectional and self interest of its members. </a:t>
            </a:r>
          </a:p>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Remuneration:</a:t>
            </a:r>
            <a:r>
              <a:rPr lang="en-IN" sz="1800" dirty="0">
                <a:latin typeface="Arial" pitchFamily="34" charset="0"/>
                <a:cs typeface="Arial" pitchFamily="34" charset="0"/>
              </a:rPr>
              <a:t> Remuneration and the methods of payment in an organisation should be fair. </a:t>
            </a:r>
          </a:p>
          <a:p>
            <a:pPr marL="436950" indent="-400050" algn="just">
              <a:lnSpc>
                <a:spcPct val="150000"/>
              </a:lnSpc>
              <a:spcBef>
                <a:spcPts val="0"/>
              </a:spcBef>
              <a:buFont typeface="Wingdings" pitchFamily="2" charset="2"/>
              <a:buChar char="Ø"/>
            </a:pPr>
            <a:r>
              <a:rPr lang="en-IN" sz="1800" b="1" dirty="0">
                <a:latin typeface="Arial" pitchFamily="34" charset="0"/>
                <a:cs typeface="Arial" pitchFamily="34" charset="0"/>
              </a:rPr>
              <a:t>Centralisation :</a:t>
            </a:r>
            <a:r>
              <a:rPr lang="en-IN" sz="1800" dirty="0">
                <a:latin typeface="Arial" pitchFamily="34" charset="0"/>
                <a:cs typeface="Arial" pitchFamily="34" charset="0"/>
              </a:rPr>
              <a:t> It refers to relative concentration of much authority in a manager at any managerial level but especially at the top managerial level. Decentralisation of authority refers to relative dispersal or devolution of authority among the various managerial levels and especially among the lower managerial levels to facilitate operational decision -making. There should be a proper combination and balance between centralisation and decentralisation in an organisation based on consideration of several internal and external factors.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634</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Management</vt:lpstr>
      <vt:lpstr>PowerPoint Presentation</vt:lpstr>
      <vt:lpstr>PowerPoint Presentation</vt:lpstr>
      <vt:lpstr>PowerPoint Presentation</vt:lpstr>
      <vt:lpstr>PowerPoint Presentation</vt:lpstr>
      <vt:lpstr>PowerPoint Presentation</vt:lpstr>
      <vt:lpstr>PowerPoint Presentation</vt:lpstr>
      <vt:lpstr>Principles of Management</vt:lpstr>
      <vt:lpstr>Principles of Management</vt:lpstr>
      <vt:lpstr>Principles of Management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Koninika Mukherjee</dc:creator>
  <cp:lastModifiedBy>2020CSB010_GOURAV</cp:lastModifiedBy>
  <cp:revision>20</cp:revision>
  <dcterms:created xsi:type="dcterms:W3CDTF">2023-02-08T05:12:01Z</dcterms:created>
  <dcterms:modified xsi:type="dcterms:W3CDTF">2023-09-15T12:24:02Z</dcterms:modified>
</cp:coreProperties>
</file>