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73" r:id="rId3"/>
    <p:sldId id="257" r:id="rId4"/>
    <p:sldId id="260" r:id="rId5"/>
    <p:sldId id="268" r:id="rId6"/>
    <p:sldId id="269" r:id="rId7"/>
    <p:sldId id="270" r:id="rId8"/>
    <p:sldId id="271" r:id="rId9"/>
    <p:sldId id="272" r:id="rId10"/>
    <p:sldId id="258" r:id="rId11"/>
    <p:sldId id="259" r:id="rId12"/>
    <p:sldId id="274" r:id="rId13"/>
    <p:sldId id="275" r:id="rId14"/>
    <p:sldId id="276" r:id="rId15"/>
    <p:sldId id="277" r:id="rId16"/>
    <p:sldId id="262" r:id="rId17"/>
    <p:sldId id="263" r:id="rId18"/>
    <p:sldId id="264" r:id="rId19"/>
    <p:sldId id="265" r:id="rId20"/>
    <p:sldId id="266" r:id="rId21"/>
    <p:sldId id="26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16F0FA-3BD3-48FF-963D-4ADA0D6D60B4}" type="datetimeFigureOut">
              <a:rPr lang="en-US" smtClean="0"/>
              <a:pPr/>
              <a:t>9/15/2023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5D5BD-80F0-4681-86D2-336559A2EECA}" type="slidenum">
              <a:rPr lang="en-IN" smtClean="0"/>
              <a:pPr/>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242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16F0FA-3BD3-48FF-963D-4ADA0D6D60B4}" type="datetimeFigureOut">
              <a:rPr lang="en-US" smtClean="0"/>
              <a:pPr/>
              <a:t>9/15/2023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5D5BD-80F0-4681-86D2-336559A2EECA}" type="slidenum">
              <a:rPr lang="en-IN" smtClean="0"/>
              <a:pPr/>
              <a:t>‹#›</a:t>
            </a:fld>
            <a:endParaRPr lang="en-IN"/>
          </a:p>
        </p:txBody>
      </p:sp>
    </p:spTree>
    <p:extLst>
      <p:ext uri="{BB962C8B-B14F-4D97-AF65-F5344CB8AC3E}">
        <p14:creationId xmlns:p14="http://schemas.microsoft.com/office/powerpoint/2010/main" val="405094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16F0FA-3BD3-48FF-963D-4ADA0D6D60B4}" type="datetimeFigureOut">
              <a:rPr lang="en-US" smtClean="0"/>
              <a:pPr/>
              <a:t>9/15/2023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5D5BD-80F0-4681-86D2-336559A2EECA}" type="slidenum">
              <a:rPr lang="en-IN" smtClean="0"/>
              <a:pPr/>
              <a:t>‹#›</a:t>
            </a:fld>
            <a:endParaRPr lang="en-IN"/>
          </a:p>
        </p:txBody>
      </p:sp>
    </p:spTree>
    <p:extLst>
      <p:ext uri="{BB962C8B-B14F-4D97-AF65-F5344CB8AC3E}">
        <p14:creationId xmlns:p14="http://schemas.microsoft.com/office/powerpoint/2010/main" val="289636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16F0FA-3BD3-48FF-963D-4ADA0D6D60B4}" type="datetimeFigureOut">
              <a:rPr lang="en-US" smtClean="0"/>
              <a:pPr/>
              <a:t>9/15/2023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5D5BD-80F0-4681-86D2-336559A2EECA}" type="slidenum">
              <a:rPr lang="en-IN" smtClean="0"/>
              <a:pPr/>
              <a:t>‹#›</a:t>
            </a:fld>
            <a:endParaRPr lang="en-IN"/>
          </a:p>
        </p:txBody>
      </p:sp>
    </p:spTree>
    <p:extLst>
      <p:ext uri="{BB962C8B-B14F-4D97-AF65-F5344CB8AC3E}">
        <p14:creationId xmlns:p14="http://schemas.microsoft.com/office/powerpoint/2010/main" val="3869389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6F0FA-3BD3-48FF-963D-4ADA0D6D60B4}" type="datetimeFigureOut">
              <a:rPr lang="en-US" smtClean="0"/>
              <a:pPr/>
              <a:t>9/15/2023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5D5BD-80F0-4681-86D2-336559A2EECA}" type="slidenum">
              <a:rPr lang="en-IN" smtClean="0"/>
              <a:pPr/>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63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16F0FA-3BD3-48FF-963D-4ADA0D6D60B4}" type="datetimeFigureOut">
              <a:rPr lang="en-US" smtClean="0"/>
              <a:pPr/>
              <a:t>9/15/2023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F5D5BD-80F0-4681-86D2-336559A2EECA}" type="slidenum">
              <a:rPr lang="en-IN" smtClean="0"/>
              <a:pPr/>
              <a:t>‹#›</a:t>
            </a:fld>
            <a:endParaRPr lang="en-IN"/>
          </a:p>
        </p:txBody>
      </p:sp>
    </p:spTree>
    <p:extLst>
      <p:ext uri="{BB962C8B-B14F-4D97-AF65-F5344CB8AC3E}">
        <p14:creationId xmlns:p14="http://schemas.microsoft.com/office/powerpoint/2010/main" val="11025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16F0FA-3BD3-48FF-963D-4ADA0D6D60B4}" type="datetimeFigureOut">
              <a:rPr lang="en-US" smtClean="0"/>
              <a:pPr/>
              <a:t>9/15/2023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F5D5BD-80F0-4681-86D2-336559A2EECA}" type="slidenum">
              <a:rPr lang="en-IN" smtClean="0"/>
              <a:pPr/>
              <a:t>‹#›</a:t>
            </a:fld>
            <a:endParaRPr lang="en-IN"/>
          </a:p>
        </p:txBody>
      </p:sp>
    </p:spTree>
    <p:extLst>
      <p:ext uri="{BB962C8B-B14F-4D97-AF65-F5344CB8AC3E}">
        <p14:creationId xmlns:p14="http://schemas.microsoft.com/office/powerpoint/2010/main" val="463071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16F0FA-3BD3-48FF-963D-4ADA0D6D60B4}" type="datetimeFigureOut">
              <a:rPr lang="en-US" smtClean="0"/>
              <a:pPr/>
              <a:t>9/15/2023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F5D5BD-80F0-4681-86D2-336559A2EECA}" type="slidenum">
              <a:rPr lang="en-IN" smtClean="0"/>
              <a:pPr/>
              <a:t>‹#›</a:t>
            </a:fld>
            <a:endParaRPr lang="en-IN"/>
          </a:p>
        </p:txBody>
      </p:sp>
    </p:spTree>
    <p:extLst>
      <p:ext uri="{BB962C8B-B14F-4D97-AF65-F5344CB8AC3E}">
        <p14:creationId xmlns:p14="http://schemas.microsoft.com/office/powerpoint/2010/main" val="2290571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316F0FA-3BD3-48FF-963D-4ADA0D6D60B4}" type="datetimeFigureOut">
              <a:rPr lang="en-US" smtClean="0"/>
              <a:pPr/>
              <a:t>9/15/2023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5F5D5BD-80F0-4681-86D2-336559A2EECA}" type="slidenum">
              <a:rPr lang="en-IN" smtClean="0"/>
              <a:pPr/>
              <a:t>‹#›</a:t>
            </a:fld>
            <a:endParaRPr lang="en-IN"/>
          </a:p>
        </p:txBody>
      </p:sp>
    </p:spTree>
    <p:extLst>
      <p:ext uri="{BB962C8B-B14F-4D97-AF65-F5344CB8AC3E}">
        <p14:creationId xmlns:p14="http://schemas.microsoft.com/office/powerpoint/2010/main" val="287096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316F0FA-3BD3-48FF-963D-4ADA0D6D60B4}" type="datetimeFigureOut">
              <a:rPr lang="en-US" smtClean="0"/>
              <a:pPr/>
              <a:t>9/15/2023</a:t>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F5D5BD-80F0-4681-86D2-336559A2EECA}" type="slidenum">
              <a:rPr lang="en-IN" smtClean="0"/>
              <a:pPr/>
              <a:t>‹#›</a:t>
            </a:fld>
            <a:endParaRPr lang="en-IN"/>
          </a:p>
        </p:txBody>
      </p:sp>
    </p:spTree>
    <p:extLst>
      <p:ext uri="{BB962C8B-B14F-4D97-AF65-F5344CB8AC3E}">
        <p14:creationId xmlns:p14="http://schemas.microsoft.com/office/powerpoint/2010/main" val="1672822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16F0FA-3BD3-48FF-963D-4ADA0D6D60B4}" type="datetimeFigureOut">
              <a:rPr lang="en-US" smtClean="0"/>
              <a:pPr/>
              <a:t>9/15/2023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F5D5BD-80F0-4681-86D2-336559A2EECA}" type="slidenum">
              <a:rPr lang="en-IN" smtClean="0"/>
              <a:pPr/>
              <a:t>‹#›</a:t>
            </a:fld>
            <a:endParaRPr lang="en-IN"/>
          </a:p>
        </p:txBody>
      </p:sp>
    </p:spTree>
    <p:extLst>
      <p:ext uri="{BB962C8B-B14F-4D97-AF65-F5344CB8AC3E}">
        <p14:creationId xmlns:p14="http://schemas.microsoft.com/office/powerpoint/2010/main" val="3497454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316F0FA-3BD3-48FF-963D-4ADA0D6D60B4}" type="datetimeFigureOut">
              <a:rPr lang="en-US" smtClean="0"/>
              <a:pPr/>
              <a:t>9/15/2023</a:t>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5F5D5BD-80F0-4681-86D2-336559A2EECA}" type="slidenum">
              <a:rPr lang="en-IN" smtClean="0"/>
              <a:pPr/>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09846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Need for management</a:t>
            </a:r>
          </a:p>
        </p:txBody>
      </p:sp>
      <p:sp>
        <p:nvSpPr>
          <p:cNvPr id="3" name="Subtitle 2"/>
          <p:cNvSpPr>
            <a:spLocks noGrp="1"/>
          </p:cNvSpPr>
          <p:nvPr>
            <p:ph type="subTitle" idx="1"/>
          </p:nvPr>
        </p:nvSpPr>
        <p:spPr>
          <a:xfrm>
            <a:off x="4143372" y="4071942"/>
            <a:ext cx="4414846" cy="1752600"/>
          </a:xfrm>
        </p:spPr>
        <p:txBody>
          <a:bodyPr/>
          <a:lstStyle/>
          <a:p>
            <a:r>
              <a:rPr lang="en-IN" dirty="0"/>
              <a:t>Dr. </a:t>
            </a:r>
            <a:r>
              <a:rPr lang="en-IN" dirty="0" err="1"/>
              <a:t>Koninika</a:t>
            </a:r>
            <a:r>
              <a:rPr lang="en-IN" dirty="0"/>
              <a:t> </a:t>
            </a:r>
            <a:r>
              <a:rPr lang="en-IN" dirty="0" err="1"/>
              <a:t>Mukherjee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8515352" cy="1143000"/>
          </a:xfrm>
        </p:spPr>
        <p:txBody>
          <a:bodyPr>
            <a:noAutofit/>
          </a:bodyPr>
          <a:lstStyle/>
          <a:p>
            <a:r>
              <a:rPr lang="en-IN" sz="3200" i="1" dirty="0">
                <a:latin typeface="Arial" pitchFamily="34" charset="0"/>
                <a:cs typeface="Arial" pitchFamily="34" charset="0"/>
              </a:rPr>
              <a:t>Difference between administration and management (American school of thought)</a:t>
            </a:r>
          </a:p>
        </p:txBody>
      </p:sp>
      <p:sp>
        <p:nvSpPr>
          <p:cNvPr id="3" name="Text Placeholder 2"/>
          <p:cNvSpPr>
            <a:spLocks noGrp="1"/>
          </p:cNvSpPr>
          <p:nvPr>
            <p:ph type="body" idx="1"/>
          </p:nvPr>
        </p:nvSpPr>
        <p:spPr>
          <a:xfrm>
            <a:off x="500034" y="1428736"/>
            <a:ext cx="4040188" cy="750887"/>
          </a:xfrm>
        </p:spPr>
        <p:txBody>
          <a:bodyPr>
            <a:normAutofit/>
          </a:bodyPr>
          <a:lstStyle/>
          <a:p>
            <a:pPr algn="ctr"/>
            <a:r>
              <a:rPr lang="en-IN" b="1" dirty="0">
                <a:latin typeface="Arial" pitchFamily="34" charset="0"/>
                <a:cs typeface="Arial" pitchFamily="34" charset="0"/>
              </a:rPr>
              <a:t>Administration</a:t>
            </a:r>
          </a:p>
        </p:txBody>
      </p:sp>
      <p:sp>
        <p:nvSpPr>
          <p:cNvPr id="5" name="Content Placeholder 4"/>
          <p:cNvSpPr>
            <a:spLocks noGrp="1"/>
          </p:cNvSpPr>
          <p:nvPr>
            <p:ph sz="half" idx="2"/>
          </p:nvPr>
        </p:nvSpPr>
        <p:spPr>
          <a:xfrm>
            <a:off x="457200" y="2362200"/>
            <a:ext cx="4040188" cy="4281510"/>
          </a:xfrm>
        </p:spPr>
        <p:txBody>
          <a:bodyPr>
            <a:noAutofit/>
          </a:bodyPr>
          <a:lstStyle/>
          <a:p>
            <a:pPr>
              <a:lnSpc>
                <a:spcPct val="150000"/>
              </a:lnSpc>
              <a:spcBef>
                <a:spcPts val="0"/>
              </a:spcBef>
            </a:pPr>
            <a:r>
              <a:rPr lang="en-IN" dirty="0">
                <a:latin typeface="Arial" pitchFamily="34" charset="0"/>
                <a:cs typeface="Arial" pitchFamily="34" charset="0"/>
              </a:rPr>
              <a:t>Broader concept</a:t>
            </a:r>
          </a:p>
          <a:p>
            <a:pPr>
              <a:lnSpc>
                <a:spcPct val="150000"/>
              </a:lnSpc>
              <a:spcBef>
                <a:spcPts val="0"/>
              </a:spcBef>
            </a:pPr>
            <a:r>
              <a:rPr lang="en-IN" dirty="0">
                <a:latin typeface="Arial" pitchFamily="34" charset="0"/>
                <a:cs typeface="Arial" pitchFamily="34" charset="0"/>
              </a:rPr>
              <a:t>Sets objectives</a:t>
            </a:r>
          </a:p>
          <a:p>
            <a:pPr>
              <a:lnSpc>
                <a:spcPct val="150000"/>
              </a:lnSpc>
              <a:spcBef>
                <a:spcPts val="0"/>
              </a:spcBef>
            </a:pPr>
            <a:endParaRPr lang="en-IN" dirty="0">
              <a:latin typeface="Arial" pitchFamily="34" charset="0"/>
              <a:cs typeface="Arial" pitchFamily="34" charset="0"/>
            </a:endParaRPr>
          </a:p>
          <a:p>
            <a:pPr>
              <a:lnSpc>
                <a:spcPct val="150000"/>
              </a:lnSpc>
              <a:spcBef>
                <a:spcPts val="0"/>
              </a:spcBef>
            </a:pPr>
            <a:r>
              <a:rPr lang="en-IN" dirty="0">
                <a:latin typeface="Arial" pitchFamily="34" charset="0"/>
                <a:cs typeface="Arial" pitchFamily="34" charset="0"/>
              </a:rPr>
              <a:t>Lays down policies</a:t>
            </a:r>
          </a:p>
          <a:p>
            <a:pPr>
              <a:lnSpc>
                <a:spcPct val="150000"/>
              </a:lnSpc>
              <a:spcBef>
                <a:spcPts val="0"/>
              </a:spcBef>
            </a:pPr>
            <a:endParaRPr lang="en-IN" dirty="0">
              <a:latin typeface="Arial" pitchFamily="34" charset="0"/>
              <a:cs typeface="Arial" pitchFamily="34" charset="0"/>
            </a:endParaRPr>
          </a:p>
          <a:p>
            <a:pPr>
              <a:lnSpc>
                <a:spcPct val="150000"/>
              </a:lnSpc>
              <a:spcBef>
                <a:spcPts val="0"/>
              </a:spcBef>
            </a:pPr>
            <a:r>
              <a:rPr lang="en-IN" dirty="0">
                <a:latin typeface="Arial" pitchFamily="34" charset="0"/>
                <a:cs typeface="Arial" pitchFamily="34" charset="0"/>
              </a:rPr>
              <a:t>thinking function or a top level function</a:t>
            </a:r>
          </a:p>
        </p:txBody>
      </p:sp>
      <p:sp>
        <p:nvSpPr>
          <p:cNvPr id="4" name="Text Placeholder 3"/>
          <p:cNvSpPr>
            <a:spLocks noGrp="1"/>
          </p:cNvSpPr>
          <p:nvPr>
            <p:ph type="body" sz="quarter" idx="3"/>
          </p:nvPr>
        </p:nvSpPr>
        <p:spPr>
          <a:xfrm>
            <a:off x="4572000" y="1357298"/>
            <a:ext cx="4041775" cy="750887"/>
          </a:xfrm>
        </p:spPr>
        <p:txBody>
          <a:bodyPr/>
          <a:lstStyle/>
          <a:p>
            <a:pPr algn="ctr"/>
            <a:r>
              <a:rPr lang="en-IN" b="1" dirty="0">
                <a:latin typeface="Arial" pitchFamily="34" charset="0"/>
                <a:cs typeface="Arial" pitchFamily="34" charset="0"/>
              </a:rPr>
              <a:t>MANAGEMENT</a:t>
            </a:r>
          </a:p>
        </p:txBody>
      </p:sp>
      <p:sp>
        <p:nvSpPr>
          <p:cNvPr id="6" name="Content Placeholder 5"/>
          <p:cNvSpPr>
            <a:spLocks noGrp="1"/>
          </p:cNvSpPr>
          <p:nvPr>
            <p:ph sz="quarter" idx="4"/>
          </p:nvPr>
        </p:nvSpPr>
        <p:spPr>
          <a:xfrm>
            <a:off x="4645025" y="2362200"/>
            <a:ext cx="4356131" cy="4352948"/>
          </a:xfrm>
        </p:spPr>
        <p:txBody>
          <a:bodyPr>
            <a:normAutofit/>
          </a:bodyPr>
          <a:lstStyle/>
          <a:p>
            <a:r>
              <a:rPr lang="en-IN" dirty="0">
                <a:latin typeface="Arial" pitchFamily="34" charset="0"/>
                <a:cs typeface="Arial" pitchFamily="34" charset="0"/>
              </a:rPr>
              <a:t>Relatively narrower concept</a:t>
            </a:r>
          </a:p>
          <a:p>
            <a:r>
              <a:rPr lang="en-IN" dirty="0">
                <a:latin typeface="Arial" pitchFamily="34" charset="0"/>
                <a:cs typeface="Arial" pitchFamily="34" charset="0"/>
              </a:rPr>
              <a:t>leads, directs and guides the organisation in the accomplishment of predetermined objectives. </a:t>
            </a:r>
          </a:p>
          <a:p>
            <a:r>
              <a:rPr lang="en-IN" dirty="0">
                <a:latin typeface="Arial" pitchFamily="34" charset="0"/>
                <a:cs typeface="Arial" pitchFamily="34" charset="0"/>
              </a:rPr>
              <a:t>management operates under said policies</a:t>
            </a:r>
          </a:p>
          <a:p>
            <a:r>
              <a:rPr lang="en-IN" dirty="0">
                <a:latin typeface="Arial" pitchFamily="34" charset="0"/>
                <a:cs typeface="Arial" pitchFamily="34" charset="0"/>
              </a:rPr>
              <a:t>management is a doing function or lower level function engaged in execution of the plans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29E1-C022-543D-214C-C3D577EB136C}"/>
              </a:ext>
            </a:extLst>
          </p:cNvPr>
          <p:cNvSpPr>
            <a:spLocks noGrp="1"/>
          </p:cNvSpPr>
          <p:nvPr>
            <p:ph type="title"/>
          </p:nvPr>
        </p:nvSpPr>
        <p:spPr/>
        <p:txBody>
          <a:bodyPr/>
          <a:lstStyle/>
          <a:p>
            <a:r>
              <a:rPr lang="en-IN" dirty="0"/>
              <a:t>Types of Management</a:t>
            </a:r>
          </a:p>
        </p:txBody>
      </p:sp>
      <p:sp>
        <p:nvSpPr>
          <p:cNvPr id="3" name="Content Placeholder 2">
            <a:extLst>
              <a:ext uri="{FF2B5EF4-FFF2-40B4-BE49-F238E27FC236}">
                <a16:creationId xmlns:a16="http://schemas.microsoft.com/office/drawing/2014/main" id="{92182B0C-645A-DDD0-E180-9AF7FEA60668}"/>
              </a:ext>
            </a:extLst>
          </p:cNvPr>
          <p:cNvSpPr>
            <a:spLocks noGrp="1"/>
          </p:cNvSpPr>
          <p:nvPr>
            <p:ph idx="1"/>
          </p:nvPr>
        </p:nvSpPr>
        <p:spPr/>
        <p:txBody>
          <a:bodyPr/>
          <a:lstStyle/>
          <a:p>
            <a:pPr algn="just">
              <a:lnSpc>
                <a:spcPct val="150000"/>
              </a:lnSpc>
              <a:spcBef>
                <a:spcPts val="0"/>
              </a:spcBef>
            </a:pPr>
            <a:r>
              <a:rPr lang="en-US" b="1" dirty="0">
                <a:latin typeface="Arial" panose="020B0604020202020204" pitchFamily="34" charset="0"/>
                <a:cs typeface="Arial" panose="020B0604020202020204" pitchFamily="34" charset="0"/>
              </a:rPr>
              <a:t>Administrative management </a:t>
            </a:r>
            <a:r>
              <a:rPr lang="en-US" dirty="0">
                <a:latin typeface="Arial" panose="020B0604020202020204" pitchFamily="34" charset="0"/>
                <a:cs typeface="Arial" panose="020B0604020202020204" pitchFamily="34" charset="0"/>
              </a:rPr>
              <a:t>is top management in-charge of planning function. </a:t>
            </a:r>
          </a:p>
          <a:p>
            <a:pPr algn="just">
              <a:lnSpc>
                <a:spcPct val="150000"/>
              </a:lnSpc>
              <a:spcBef>
                <a:spcPts val="0"/>
              </a:spcBef>
            </a:pPr>
            <a:endParaRPr lang="en-IN" dirty="0">
              <a:latin typeface="Arial" panose="020B0604020202020204" pitchFamily="34" charset="0"/>
              <a:cs typeface="Arial" panose="020B0604020202020204" pitchFamily="34" charset="0"/>
            </a:endParaRPr>
          </a:p>
          <a:p>
            <a:pPr algn="just">
              <a:lnSpc>
                <a:spcPct val="150000"/>
              </a:lnSpc>
              <a:spcBef>
                <a:spcPts val="0"/>
              </a:spcBef>
            </a:pPr>
            <a:r>
              <a:rPr lang="en-US" b="1" dirty="0">
                <a:latin typeface="Arial" panose="020B0604020202020204" pitchFamily="34" charset="0"/>
                <a:cs typeface="Arial" panose="020B0604020202020204" pitchFamily="34" charset="0"/>
              </a:rPr>
              <a:t>Operative management </a:t>
            </a:r>
            <a:r>
              <a:rPr lang="en-US" dirty="0">
                <a:latin typeface="Arial" panose="020B0604020202020204" pitchFamily="34" charset="0"/>
                <a:cs typeface="Arial" panose="020B0604020202020204" pitchFamily="34" charset="0"/>
              </a:rPr>
              <a:t>is middle and lower level managements responsible for execution of the plans.</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059645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Levels of management">
            <a:extLst>
              <a:ext uri="{FF2B5EF4-FFF2-40B4-BE49-F238E27FC236}">
                <a16:creationId xmlns:a16="http://schemas.microsoft.com/office/drawing/2014/main" id="{7D1130C9-12FC-71B1-DAED-9961F9E49F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57200"/>
            <a:ext cx="6858000" cy="6080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201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45016-4C40-2EA8-127D-C7E51DAA2BD1}"/>
              </a:ext>
            </a:extLst>
          </p:cNvPr>
          <p:cNvSpPr>
            <a:spLocks noGrp="1"/>
          </p:cNvSpPr>
          <p:nvPr>
            <p:ph type="title"/>
          </p:nvPr>
        </p:nvSpPr>
        <p:spPr>
          <a:xfrm>
            <a:off x="678996" y="372534"/>
            <a:ext cx="7765322" cy="1257300"/>
          </a:xfrm>
        </p:spPr>
        <p:txBody>
          <a:bodyPr/>
          <a:lstStyle/>
          <a:p>
            <a:r>
              <a:rPr lang="en-IN" dirty="0"/>
              <a:t>Managerial Skills</a:t>
            </a:r>
          </a:p>
        </p:txBody>
      </p:sp>
      <p:pic>
        <p:nvPicPr>
          <p:cNvPr id="3" name="Picture 2">
            <a:extLst>
              <a:ext uri="{FF2B5EF4-FFF2-40B4-BE49-F238E27FC236}">
                <a16:creationId xmlns:a16="http://schemas.microsoft.com/office/drawing/2014/main" id="{2DC5B823-302F-A9B4-2C84-EFDF59788E20}"/>
              </a:ext>
            </a:extLst>
          </p:cNvPr>
          <p:cNvPicPr>
            <a:picLocks noChangeAspect="1"/>
          </p:cNvPicPr>
          <p:nvPr/>
        </p:nvPicPr>
        <p:blipFill rotWithShape="1">
          <a:blip r:embed="rId2"/>
          <a:srcRect t="23333"/>
          <a:stretch/>
        </p:blipFill>
        <p:spPr>
          <a:xfrm>
            <a:off x="722630" y="1651000"/>
            <a:ext cx="7860983" cy="4572000"/>
          </a:xfrm>
          <a:prstGeom prst="rect">
            <a:avLst/>
          </a:prstGeom>
        </p:spPr>
      </p:pic>
    </p:spTree>
    <p:extLst>
      <p:ext uri="{BB962C8B-B14F-4D97-AF65-F5344CB8AC3E}">
        <p14:creationId xmlns:p14="http://schemas.microsoft.com/office/powerpoint/2010/main" val="3685722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202F-F408-30DE-7175-86589C074AB5}"/>
              </a:ext>
            </a:extLst>
          </p:cNvPr>
          <p:cNvSpPr>
            <a:spLocks noGrp="1"/>
          </p:cNvSpPr>
          <p:nvPr>
            <p:ph type="title"/>
          </p:nvPr>
        </p:nvSpPr>
        <p:spPr>
          <a:xfrm>
            <a:off x="857224" y="142852"/>
            <a:ext cx="7543800" cy="867827"/>
          </a:xfrm>
        </p:spPr>
        <p:txBody>
          <a:bodyPr/>
          <a:lstStyle/>
          <a:p>
            <a:pPr algn="ctr"/>
            <a:r>
              <a:rPr lang="en-IN" b="1" dirty="0"/>
              <a:t>Management Process</a:t>
            </a:r>
          </a:p>
        </p:txBody>
      </p:sp>
      <p:sp>
        <p:nvSpPr>
          <p:cNvPr id="3" name="Content Placeholder 2">
            <a:extLst>
              <a:ext uri="{FF2B5EF4-FFF2-40B4-BE49-F238E27FC236}">
                <a16:creationId xmlns:a16="http://schemas.microsoft.com/office/drawing/2014/main" id="{6A9975B6-D2C7-B25B-4C96-F28770ED4CBD}"/>
              </a:ext>
            </a:extLst>
          </p:cNvPr>
          <p:cNvSpPr>
            <a:spLocks noGrp="1"/>
          </p:cNvSpPr>
          <p:nvPr>
            <p:ph idx="1"/>
          </p:nvPr>
        </p:nvSpPr>
        <p:spPr>
          <a:xfrm>
            <a:off x="357158" y="1000108"/>
            <a:ext cx="8572559" cy="5715040"/>
          </a:xfrm>
        </p:spPr>
        <p:txBody>
          <a:bodyPr>
            <a:normAutofit fontScale="92500"/>
          </a:bodyPr>
          <a:lstStyle/>
          <a:p>
            <a:pPr algn="just">
              <a:lnSpc>
                <a:spcPct val="150000"/>
              </a:lnSpc>
              <a:spcBef>
                <a:spcPts val="0"/>
              </a:spcBef>
              <a:buFont typeface="Wingdings" panose="05000000000000000000" pitchFamily="2" charset="2"/>
              <a:buChar char="§"/>
            </a:pPr>
            <a:r>
              <a:rPr lang="en-US" sz="2200" b="1" dirty="0">
                <a:latin typeface="Arial" pitchFamily="34" charset="0"/>
                <a:cs typeface="Arial" pitchFamily="34" charset="0"/>
              </a:rPr>
              <a:t>Planning - </a:t>
            </a:r>
            <a:r>
              <a:rPr lang="en-IN" sz="2200" dirty="0">
                <a:latin typeface="Arial" pitchFamily="34" charset="0"/>
                <a:cs typeface="Arial" pitchFamily="34" charset="0"/>
              </a:rPr>
              <a:t>Planning refers to anticipating the future conditions and choosing from among the alternative future courses of action.</a:t>
            </a:r>
          </a:p>
          <a:p>
            <a:pPr algn="just">
              <a:lnSpc>
                <a:spcPct val="150000"/>
              </a:lnSpc>
              <a:spcBef>
                <a:spcPts val="0"/>
              </a:spcBef>
              <a:buFont typeface="Wingdings" panose="05000000000000000000" pitchFamily="2" charset="2"/>
              <a:buChar char="§"/>
            </a:pPr>
            <a:r>
              <a:rPr lang="en-US" sz="2200" b="1" dirty="0">
                <a:latin typeface="Arial" pitchFamily="34" charset="0"/>
                <a:cs typeface="Arial" pitchFamily="34" charset="0"/>
              </a:rPr>
              <a:t>Organizing - </a:t>
            </a:r>
            <a:r>
              <a:rPr lang="en-IN" sz="2200" dirty="0">
                <a:latin typeface="Arial" pitchFamily="34" charset="0"/>
                <a:cs typeface="Arial" pitchFamily="34" charset="0"/>
              </a:rPr>
              <a:t>The organising function of management is the process of defining and grouping of activities and creating authority relationship among them. It consists of: </a:t>
            </a:r>
          </a:p>
          <a:p>
            <a:pPr marL="651510" indent="-514350" algn="just">
              <a:lnSpc>
                <a:spcPct val="150000"/>
              </a:lnSpc>
              <a:spcBef>
                <a:spcPts val="0"/>
              </a:spcBef>
              <a:buAutoNum type="romanLcParenR"/>
            </a:pPr>
            <a:r>
              <a:rPr lang="en-IN" sz="2200" i="1" dirty="0">
                <a:latin typeface="Arial" pitchFamily="34" charset="0"/>
                <a:cs typeface="Arial" pitchFamily="34" charset="0"/>
              </a:rPr>
              <a:t>Developing the organisation structure </a:t>
            </a:r>
            <a:r>
              <a:rPr lang="en-IN" sz="2200" dirty="0">
                <a:latin typeface="Arial" pitchFamily="34" charset="0"/>
                <a:cs typeface="Arial" pitchFamily="34" charset="0"/>
              </a:rPr>
              <a:t>which involves identification of task and grouping them into units or departments for performance. </a:t>
            </a:r>
          </a:p>
          <a:p>
            <a:pPr marL="651510" indent="-514350" algn="just">
              <a:lnSpc>
                <a:spcPct val="150000"/>
              </a:lnSpc>
              <a:spcBef>
                <a:spcPts val="0"/>
              </a:spcBef>
              <a:buAutoNum type="romanLcParenR"/>
            </a:pPr>
            <a:r>
              <a:rPr lang="en-IN" sz="2200" i="1" dirty="0">
                <a:latin typeface="Arial" pitchFamily="34" charset="0"/>
                <a:cs typeface="Arial" pitchFamily="34" charset="0"/>
              </a:rPr>
              <a:t>Delegating authority</a:t>
            </a:r>
            <a:r>
              <a:rPr lang="en-IN" sz="2200" dirty="0">
                <a:latin typeface="Arial" pitchFamily="34" charset="0"/>
                <a:cs typeface="Arial" pitchFamily="34" charset="0"/>
              </a:rPr>
              <a:t> to the managers and making him responsible for group performance. </a:t>
            </a:r>
          </a:p>
          <a:p>
            <a:pPr marL="651510" indent="-514350" algn="just">
              <a:lnSpc>
                <a:spcPct val="150000"/>
              </a:lnSpc>
              <a:spcBef>
                <a:spcPts val="0"/>
              </a:spcBef>
              <a:buAutoNum type="romanLcParenR"/>
            </a:pPr>
            <a:r>
              <a:rPr lang="en-IN" sz="2200" i="1" dirty="0">
                <a:latin typeface="Arial" pitchFamily="34" charset="0"/>
                <a:cs typeface="Arial" pitchFamily="34" charset="0"/>
              </a:rPr>
              <a:t>Establishing relations </a:t>
            </a:r>
            <a:r>
              <a:rPr lang="en-IN" sz="2200" dirty="0">
                <a:latin typeface="Arial" pitchFamily="34" charset="0"/>
                <a:cs typeface="Arial" pitchFamily="34" charset="0"/>
              </a:rPr>
              <a:t>creating conditions necessary for mutually cooperative efforts of people in the organisation. </a:t>
            </a:r>
            <a:endParaRPr lang="en-US" sz="2200" b="1" dirty="0">
              <a:latin typeface="Arial" pitchFamily="34" charset="0"/>
              <a:cs typeface="Arial" pitchFamily="34" charset="0"/>
            </a:endParaRPr>
          </a:p>
          <a:p>
            <a:pPr>
              <a:buFont typeface="Wingdings" panose="05000000000000000000" pitchFamily="2" charset="2"/>
              <a:buChar char="§"/>
            </a:pPr>
            <a:endParaRPr lang="en-US" sz="2800" b="1" dirty="0"/>
          </a:p>
        </p:txBody>
      </p:sp>
    </p:spTree>
    <p:extLst>
      <p:ext uri="{BB962C8B-B14F-4D97-AF65-F5344CB8AC3E}">
        <p14:creationId xmlns:p14="http://schemas.microsoft.com/office/powerpoint/2010/main" val="1132847056"/>
      </p:ext>
    </p:extLst>
  </p:cSld>
  <p:clrMapOvr>
    <a:masterClrMapping/>
  </p:clrMapOvr>
  <mc:AlternateContent xmlns:mc="http://schemas.openxmlformats.org/markup-compatibility/2006" xmlns:p14="http://schemas.microsoft.com/office/powerpoint/2010/main">
    <mc:Choice Requires="p14">
      <p:transition spd="slow" p14:dur="2000" advTm="39497"/>
    </mc:Choice>
    <mc:Fallback xmlns="">
      <p:transition spd="slow" advTm="3949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14380"/>
          </a:xfrm>
        </p:spPr>
        <p:txBody>
          <a:bodyPr>
            <a:normAutofit/>
          </a:bodyPr>
          <a:lstStyle/>
          <a:p>
            <a:r>
              <a:rPr lang="en-IN" sz="4000" dirty="0">
                <a:latin typeface="Arial" pitchFamily="34" charset="0"/>
                <a:cs typeface="Arial" pitchFamily="34" charset="0"/>
              </a:rPr>
              <a:t>Management Process</a:t>
            </a:r>
          </a:p>
        </p:txBody>
      </p:sp>
      <p:sp>
        <p:nvSpPr>
          <p:cNvPr id="3" name="Content Placeholder 2"/>
          <p:cNvSpPr>
            <a:spLocks noGrp="1"/>
          </p:cNvSpPr>
          <p:nvPr>
            <p:ph idx="1"/>
          </p:nvPr>
        </p:nvSpPr>
        <p:spPr>
          <a:xfrm>
            <a:off x="457200" y="928670"/>
            <a:ext cx="8472518" cy="5786478"/>
          </a:xfrm>
        </p:spPr>
        <p:txBody>
          <a:bodyPr>
            <a:normAutofit fontScale="92500"/>
          </a:bodyPr>
          <a:lstStyle/>
          <a:p>
            <a:pPr algn="just">
              <a:lnSpc>
                <a:spcPct val="150000"/>
              </a:lnSpc>
              <a:spcBef>
                <a:spcPts val="0"/>
              </a:spcBef>
              <a:buNone/>
            </a:pPr>
            <a:r>
              <a:rPr lang="en-IN" sz="1800" b="1" dirty="0">
                <a:latin typeface="Arial" pitchFamily="34" charset="0"/>
                <a:cs typeface="Arial" pitchFamily="34" charset="0"/>
              </a:rPr>
              <a:t>Staffing :</a:t>
            </a:r>
            <a:r>
              <a:rPr lang="en-IN" sz="1800" dirty="0">
                <a:latin typeface="Arial" pitchFamily="34" charset="0"/>
                <a:cs typeface="Arial" pitchFamily="34" charset="0"/>
              </a:rPr>
              <a:t> It involves selection, training and development, compensation, and appraisal of subordinates by the manager. </a:t>
            </a:r>
          </a:p>
          <a:p>
            <a:pPr algn="just">
              <a:lnSpc>
                <a:spcPct val="150000"/>
              </a:lnSpc>
              <a:spcBef>
                <a:spcPts val="0"/>
              </a:spcBef>
              <a:buNone/>
            </a:pPr>
            <a:r>
              <a:rPr lang="en-IN" sz="1800" b="1" dirty="0">
                <a:latin typeface="Arial" pitchFamily="34" charset="0"/>
                <a:cs typeface="Arial" pitchFamily="34" charset="0"/>
              </a:rPr>
              <a:t>Directing :</a:t>
            </a:r>
            <a:r>
              <a:rPr lang="en-IN" sz="1800" dirty="0">
                <a:latin typeface="Arial" pitchFamily="34" charset="0"/>
                <a:cs typeface="Arial" pitchFamily="34" charset="0"/>
              </a:rPr>
              <a:t> Directing involves managing people and the work through the means of motivation, proper leadership, effective communication and coordination. A manager must be able to secure willing obedience from his subordinates without destroying their initiative and creativity. Moreover, it requires a sound communication system to enable exchange of ideas and information for common understanding. </a:t>
            </a:r>
          </a:p>
          <a:p>
            <a:pPr algn="just">
              <a:lnSpc>
                <a:spcPct val="150000"/>
              </a:lnSpc>
              <a:spcBef>
                <a:spcPts val="0"/>
              </a:spcBef>
              <a:buNone/>
            </a:pPr>
            <a:r>
              <a:rPr lang="en-IN" sz="1800" b="1" dirty="0">
                <a:latin typeface="Arial" pitchFamily="34" charset="0"/>
                <a:cs typeface="Arial" pitchFamily="34" charset="0"/>
              </a:rPr>
              <a:t>Controlling</a:t>
            </a:r>
            <a:r>
              <a:rPr lang="en-IN" sz="1800" dirty="0">
                <a:latin typeface="Arial" pitchFamily="34" charset="0"/>
                <a:cs typeface="Arial" pitchFamily="34" charset="0"/>
              </a:rPr>
              <a:t> : It enables management to ensure that achievement is in accordance with the established plans. It involves</a:t>
            </a:r>
          </a:p>
          <a:p>
            <a:pPr algn="just">
              <a:lnSpc>
                <a:spcPct val="150000"/>
              </a:lnSpc>
              <a:spcBef>
                <a:spcPts val="0"/>
              </a:spcBef>
              <a:buNone/>
            </a:pPr>
            <a:r>
              <a:rPr lang="en-IN" sz="1800" dirty="0">
                <a:latin typeface="Arial" pitchFamily="34" charset="0"/>
                <a:cs typeface="Arial" pitchFamily="34" charset="0"/>
              </a:rPr>
              <a:t>Establishing performance standards for evaluating results</a:t>
            </a:r>
          </a:p>
          <a:p>
            <a:pPr algn="just">
              <a:lnSpc>
                <a:spcPct val="150000"/>
              </a:lnSpc>
              <a:spcBef>
                <a:spcPts val="0"/>
              </a:spcBef>
              <a:buNone/>
            </a:pPr>
            <a:r>
              <a:rPr lang="en-IN" sz="1800" dirty="0">
                <a:latin typeface="Arial" pitchFamily="34" charset="0"/>
                <a:cs typeface="Arial" pitchFamily="34" charset="0"/>
              </a:rPr>
              <a:t>Performance on the basis of records and reports on the progress of work. </a:t>
            </a:r>
          </a:p>
          <a:p>
            <a:pPr algn="just">
              <a:lnSpc>
                <a:spcPct val="150000"/>
              </a:lnSpc>
              <a:spcBef>
                <a:spcPts val="0"/>
              </a:spcBef>
              <a:buNone/>
            </a:pPr>
            <a:r>
              <a:rPr lang="en-IN" sz="1800" dirty="0">
                <a:latin typeface="Arial" pitchFamily="34" charset="0"/>
                <a:cs typeface="Arial" pitchFamily="34" charset="0"/>
              </a:rPr>
              <a:t>Performance evaluation against the standards set. </a:t>
            </a:r>
          </a:p>
          <a:p>
            <a:pPr algn="just">
              <a:lnSpc>
                <a:spcPct val="150000"/>
              </a:lnSpc>
              <a:spcBef>
                <a:spcPts val="0"/>
              </a:spcBef>
              <a:buNone/>
            </a:pPr>
            <a:r>
              <a:rPr lang="en-IN" sz="1800" dirty="0">
                <a:latin typeface="Arial" pitchFamily="34" charset="0"/>
                <a:cs typeface="Arial" pitchFamily="34" charset="0"/>
              </a:rPr>
              <a:t>Corrective action to regulate operations, remove deficiencies and improve performance.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6E08-13B5-03E1-D4DD-BE8D283FBC2E}"/>
              </a:ext>
            </a:extLst>
          </p:cNvPr>
          <p:cNvSpPr>
            <a:spLocks noGrp="1"/>
          </p:cNvSpPr>
          <p:nvPr>
            <p:ph type="title"/>
          </p:nvPr>
        </p:nvSpPr>
        <p:spPr>
          <a:xfrm>
            <a:off x="1979712" y="1772816"/>
            <a:ext cx="6654552" cy="2232248"/>
          </a:xfrm>
        </p:spPr>
        <p:txBody>
          <a:bodyPr/>
          <a:lstStyle/>
          <a:p>
            <a:r>
              <a:rPr lang="en-IN" dirty="0"/>
              <a:t>Nature </a:t>
            </a:r>
            <a:br>
              <a:rPr lang="en-IN" dirty="0"/>
            </a:br>
            <a:r>
              <a:rPr lang="en-IN" dirty="0"/>
              <a:t>of Management</a:t>
            </a:r>
          </a:p>
        </p:txBody>
      </p:sp>
    </p:spTree>
    <p:extLst>
      <p:ext uri="{BB962C8B-B14F-4D97-AF65-F5344CB8AC3E}">
        <p14:creationId xmlns:p14="http://schemas.microsoft.com/office/powerpoint/2010/main" val="254045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5FD7D-231F-BF11-036C-41F64D703FA3}"/>
              </a:ext>
            </a:extLst>
          </p:cNvPr>
          <p:cNvSpPr>
            <a:spLocks noGrp="1"/>
          </p:cNvSpPr>
          <p:nvPr>
            <p:ph idx="1"/>
          </p:nvPr>
        </p:nvSpPr>
        <p:spPr>
          <a:xfrm>
            <a:off x="457200" y="620688"/>
            <a:ext cx="8229600" cy="5688672"/>
          </a:xfrm>
        </p:spPr>
        <p:txBody>
          <a:bodyPr>
            <a:normAutofit/>
          </a:bodyPr>
          <a:lstStyle/>
          <a:p>
            <a:pPr algn="just">
              <a:lnSpc>
                <a:spcPct val="150000"/>
              </a:lnSpc>
              <a:spcBef>
                <a:spcPts val="0"/>
              </a:spcBef>
            </a:pPr>
            <a:r>
              <a:rPr lang="en-US" sz="2000" b="1" i="0" u="none" strike="noStrike" baseline="0" dirty="0">
                <a:latin typeface="Arial" panose="020B0604020202020204" pitchFamily="34" charset="0"/>
                <a:cs typeface="Arial" panose="020B0604020202020204" pitchFamily="34" charset="0"/>
              </a:rPr>
              <a:t>Systematic knowledge </a:t>
            </a:r>
            <a:r>
              <a:rPr lang="en-US" sz="2000" b="0" i="0" u="none" strike="noStrike" baseline="0" dirty="0">
                <a:latin typeface="Arial" panose="020B0604020202020204" pitchFamily="34" charset="0"/>
                <a:cs typeface="Arial" panose="020B0604020202020204" pitchFamily="34" charset="0"/>
              </a:rPr>
              <a:t>: Every profession has a well defined area of organized knowledge. Techniques of management developed by drawing knowledge from other branches like economics, mathematics and so on, facilitate managers to perform their, job better. Coordinated decision making in organization is made possible by application of the same theory by all managers in their decision making. Managers should possess experimental attitude in acquisition of new knowledge so as to prove successful in an ever-changing organizational </a:t>
            </a:r>
            <a:r>
              <a:rPr lang="en-IN" sz="2000" b="0" i="0" u="none" strike="noStrike" baseline="0" dirty="0">
                <a:latin typeface="Arial" panose="020B0604020202020204" pitchFamily="34" charset="0"/>
                <a:cs typeface="Arial" panose="020B0604020202020204" pitchFamily="34" charset="0"/>
              </a:rPr>
              <a:t>environment.</a:t>
            </a:r>
          </a:p>
          <a:p>
            <a:pPr algn="just">
              <a:lnSpc>
                <a:spcPct val="150000"/>
              </a:lnSpc>
              <a:spcBef>
                <a:spcPts val="0"/>
              </a:spcBef>
            </a:pPr>
            <a:r>
              <a:rPr lang="en-US" sz="2000" b="1" dirty="0">
                <a:latin typeface="Arial" panose="020B0604020202020204" pitchFamily="34" charset="0"/>
                <a:cs typeface="Arial" panose="020B0604020202020204" pitchFamily="34" charset="0"/>
              </a:rPr>
              <a:t>Performance-based status </a:t>
            </a:r>
            <a:r>
              <a:rPr lang="en-US" sz="2000" dirty="0">
                <a:latin typeface="Arial" panose="020B0604020202020204" pitchFamily="34" charset="0"/>
                <a:cs typeface="Arial" panose="020B0604020202020204" pitchFamily="34" charset="0"/>
              </a:rPr>
              <a:t>: Manager's status in the present day organization is linked to its performance rather than other extraneous factors like family or political connections.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9867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50DF0C-3411-DB95-4190-4662AEF990B7}"/>
              </a:ext>
            </a:extLst>
          </p:cNvPr>
          <p:cNvSpPr>
            <a:spLocks noGrp="1"/>
          </p:cNvSpPr>
          <p:nvPr>
            <p:ph idx="1"/>
          </p:nvPr>
        </p:nvSpPr>
        <p:spPr>
          <a:xfrm>
            <a:off x="457200" y="548680"/>
            <a:ext cx="8229600" cy="6048672"/>
          </a:xfrm>
        </p:spPr>
        <p:txBody>
          <a:bodyPr>
            <a:normAutofit/>
          </a:bodyPr>
          <a:lstStyle/>
          <a:p>
            <a:pPr algn="just">
              <a:lnSpc>
                <a:spcPct val="150000"/>
              </a:lnSpc>
              <a:spcBef>
                <a:spcPts val="0"/>
              </a:spcBef>
            </a:pPr>
            <a:r>
              <a:rPr lang="en-US" sz="2000" b="1" i="0" u="none" strike="noStrike" baseline="0" dirty="0">
                <a:latin typeface="Arial" panose="020B0604020202020204" pitchFamily="34" charset="0"/>
                <a:cs typeface="Arial" panose="020B0604020202020204" pitchFamily="34" charset="0"/>
              </a:rPr>
              <a:t>Code of ethics </a:t>
            </a:r>
            <a:r>
              <a:rPr lang="en-US" sz="2000" b="0" i="0" u="none" strike="noStrike" baseline="0" dirty="0">
                <a:latin typeface="Arial" panose="020B0604020202020204" pitchFamily="34" charset="0"/>
                <a:cs typeface="Arial" panose="020B0604020202020204" pitchFamily="34" charset="0"/>
              </a:rPr>
              <a:t>: Professionals must be governed by a strict code of ethics formulated and enforced by professional bodies to protect their members integrity. Since it is difficult to identify clearly the membership of management associations and their role, managerial codes of ethics has not yet evolved so as to be acceptable </a:t>
            </a:r>
            <a:r>
              <a:rPr lang="en-IN" sz="2000" b="0" i="0" u="none" strike="noStrike" baseline="0" dirty="0">
                <a:latin typeface="Arial" panose="020B0604020202020204" pitchFamily="34" charset="0"/>
                <a:cs typeface="Arial" panose="020B0604020202020204" pitchFamily="34" charset="0"/>
              </a:rPr>
              <a:t>to all practicing managers.</a:t>
            </a:r>
          </a:p>
          <a:p>
            <a:pPr algn="just">
              <a:lnSpc>
                <a:spcPct val="150000"/>
              </a:lnSpc>
              <a:spcBef>
                <a:spcPts val="0"/>
              </a:spcBef>
            </a:pPr>
            <a:endParaRPr lang="en-IN" sz="2000" b="0" i="0" u="none" strike="noStrike" baseline="0" dirty="0">
              <a:latin typeface="Arial" panose="020B0604020202020204" pitchFamily="34" charset="0"/>
              <a:cs typeface="Arial" panose="020B0604020202020204" pitchFamily="34" charset="0"/>
            </a:endParaRPr>
          </a:p>
          <a:p>
            <a:pPr algn="just">
              <a:lnSpc>
                <a:spcPct val="150000"/>
              </a:lnSpc>
              <a:spcBef>
                <a:spcPts val="0"/>
              </a:spcBef>
            </a:pPr>
            <a:r>
              <a:rPr lang="en-US" sz="2000" b="1" i="0" u="none" strike="noStrike" baseline="0" dirty="0">
                <a:latin typeface="Arial" panose="020B0604020202020204" pitchFamily="34" charset="0"/>
                <a:cs typeface="Arial" panose="020B0604020202020204" pitchFamily="34" charset="0"/>
              </a:rPr>
              <a:t>Dedication and commitment </a:t>
            </a:r>
            <a:r>
              <a:rPr lang="en-US" sz="2000" b="0" i="0" u="none" strike="noStrike" baseline="0" dirty="0">
                <a:latin typeface="Arial" panose="020B0604020202020204" pitchFamily="34" charset="0"/>
                <a:cs typeface="Arial" panose="020B0604020202020204" pitchFamily="34" charset="0"/>
              </a:rPr>
              <a:t>: True professionals through dedication and commitment serve their clients interest. Managers today are expected to serve the long-run interest of the organization but they are also conscious of their social responsibilities. Besides, they are entrusted with wealth producing resources of society which they are expected to put to the most effective use.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7195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C6736-6646-8535-A0C1-38A3AC0499EB}"/>
              </a:ext>
            </a:extLst>
          </p:cNvPr>
          <p:cNvSpPr>
            <a:spLocks noGrp="1"/>
          </p:cNvSpPr>
          <p:nvPr>
            <p:ph type="title"/>
          </p:nvPr>
        </p:nvSpPr>
        <p:spPr>
          <a:xfrm>
            <a:off x="1424744" y="1988840"/>
            <a:ext cx="6294512" cy="1828800"/>
          </a:xfrm>
        </p:spPr>
        <p:txBody>
          <a:bodyPr>
            <a:normAutofit fontScale="90000"/>
          </a:bodyPr>
          <a:lstStyle/>
          <a:p>
            <a:pPr algn="ctr">
              <a:lnSpc>
                <a:spcPct val="150000"/>
              </a:lnSpc>
            </a:pPr>
            <a:r>
              <a:rPr lang="en-IN" dirty="0"/>
              <a:t>Managerial</a:t>
            </a:r>
            <a:br>
              <a:rPr lang="en-IN" dirty="0"/>
            </a:br>
            <a:r>
              <a:rPr lang="en-IN" dirty="0"/>
              <a:t>Responsibilities</a:t>
            </a:r>
          </a:p>
        </p:txBody>
      </p:sp>
    </p:spTree>
    <p:extLst>
      <p:ext uri="{BB962C8B-B14F-4D97-AF65-F5344CB8AC3E}">
        <p14:creationId xmlns:p14="http://schemas.microsoft.com/office/powerpoint/2010/main" val="99543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1E16-0092-2326-621E-D8C8BF7F6106}"/>
              </a:ext>
            </a:extLst>
          </p:cNvPr>
          <p:cNvSpPr>
            <a:spLocks noGrp="1"/>
          </p:cNvSpPr>
          <p:nvPr>
            <p:ph type="title"/>
          </p:nvPr>
        </p:nvSpPr>
        <p:spPr>
          <a:xfrm>
            <a:off x="433208" y="836712"/>
            <a:ext cx="8229600" cy="1143000"/>
          </a:xfrm>
        </p:spPr>
        <p:txBody>
          <a:bodyPr/>
          <a:lstStyle/>
          <a:p>
            <a:r>
              <a:rPr lang="en-IN" dirty="0">
                <a:latin typeface="Arial" panose="020B0604020202020204" pitchFamily="34" charset="0"/>
                <a:cs typeface="Arial" panose="020B0604020202020204" pitchFamily="34" charset="0"/>
              </a:rPr>
              <a:t>Definition</a:t>
            </a:r>
          </a:p>
        </p:txBody>
      </p:sp>
      <p:sp>
        <p:nvSpPr>
          <p:cNvPr id="3" name="Content Placeholder 2">
            <a:extLst>
              <a:ext uri="{FF2B5EF4-FFF2-40B4-BE49-F238E27FC236}">
                <a16:creationId xmlns:a16="http://schemas.microsoft.com/office/drawing/2014/main" id="{F37B93EB-A24B-9440-A2E1-BB2ED39B0E53}"/>
              </a:ext>
            </a:extLst>
          </p:cNvPr>
          <p:cNvSpPr>
            <a:spLocks noGrp="1"/>
          </p:cNvSpPr>
          <p:nvPr>
            <p:ph idx="1"/>
          </p:nvPr>
        </p:nvSpPr>
        <p:spPr>
          <a:xfrm>
            <a:off x="947608" y="2276872"/>
            <a:ext cx="7715200" cy="3528432"/>
          </a:xfrm>
        </p:spPr>
        <p:txBody>
          <a:bodyPr/>
          <a:lstStyle/>
          <a:p>
            <a:pPr marL="137160" indent="0" algn="just">
              <a:lnSpc>
                <a:spcPct val="150000"/>
              </a:lnSpc>
              <a:spcBef>
                <a:spcPts val="0"/>
              </a:spcBef>
              <a:buNone/>
            </a:pPr>
            <a:r>
              <a:rPr lang="en-US" sz="2800" b="0" i="0" u="none" strike="noStrike" baseline="0" dirty="0">
                <a:latin typeface="Times New Roman" panose="02020603050405020304" pitchFamily="18" charset="0"/>
              </a:rPr>
              <a:t>Louis Allen defined profession as "a specialized kind of work practiced through and by use of classified knowledge, a common vocabulary, and requiring standards of practice and code of ethics established by a recognized body."</a:t>
            </a:r>
            <a:endParaRPr lang="en-IN" dirty="0"/>
          </a:p>
        </p:txBody>
      </p:sp>
    </p:spTree>
    <p:extLst>
      <p:ext uri="{BB962C8B-B14F-4D97-AF65-F5344CB8AC3E}">
        <p14:creationId xmlns:p14="http://schemas.microsoft.com/office/powerpoint/2010/main" val="54093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4B851-DC36-E499-262B-6B29570347F3}"/>
              </a:ext>
            </a:extLst>
          </p:cNvPr>
          <p:cNvSpPr>
            <a:spLocks noGrp="1"/>
          </p:cNvSpPr>
          <p:nvPr>
            <p:ph idx="1"/>
          </p:nvPr>
        </p:nvSpPr>
        <p:spPr>
          <a:xfrm>
            <a:off x="457200" y="476672"/>
            <a:ext cx="8229600" cy="5832688"/>
          </a:xfrm>
        </p:spPr>
        <p:txBody>
          <a:bodyPr>
            <a:normAutofit fontScale="92500"/>
          </a:bodyPr>
          <a:lstStyle/>
          <a:p>
            <a:pPr algn="just">
              <a:lnSpc>
                <a:spcPct val="150000"/>
              </a:lnSpc>
              <a:spcBef>
                <a:spcPts val="0"/>
              </a:spcBef>
            </a:pPr>
            <a:r>
              <a:rPr lang="en-US" sz="1600" b="1" i="0" u="none" strike="noStrike" baseline="0" dirty="0">
                <a:latin typeface="Arial" panose="020B0604020202020204" pitchFamily="34" charset="0"/>
                <a:cs typeface="Arial" panose="020B0604020202020204" pitchFamily="34" charset="0"/>
              </a:rPr>
              <a:t>Responsibility towards owners </a:t>
            </a:r>
            <a:r>
              <a:rPr lang="en-US" sz="1600" b="0" i="0" u="none" strike="noStrike" baseline="0" dirty="0">
                <a:latin typeface="Arial" panose="020B0604020202020204" pitchFamily="34" charset="0"/>
                <a:cs typeface="Arial" panose="020B0604020202020204" pitchFamily="34" charset="0"/>
              </a:rPr>
              <a:t>: The primary responsibility of management is to assure a fair and reasonable rate of return on capital and fair dividend to the shareholders as investors and risk bearers. What is a fair return on investment can be determined on the basis of difference in the risks of business in different fields of activity. With the growth of business the shareholders can also expect appreciation in the value of their capital. </a:t>
            </a:r>
          </a:p>
          <a:p>
            <a:pPr algn="just">
              <a:lnSpc>
                <a:spcPct val="150000"/>
              </a:lnSpc>
              <a:spcBef>
                <a:spcPts val="0"/>
              </a:spcBef>
            </a:pPr>
            <a:r>
              <a:rPr lang="en-US" sz="1600" b="1" i="0" u="none" strike="noStrike" baseline="0" dirty="0">
                <a:latin typeface="Arial" panose="020B0604020202020204" pitchFamily="34" charset="0"/>
                <a:cs typeface="Arial" panose="020B0604020202020204" pitchFamily="34" charset="0"/>
              </a:rPr>
              <a:t>Responsibility towards employees </a:t>
            </a:r>
            <a:r>
              <a:rPr lang="en-US" sz="1600" b="0" i="0" u="none" strike="noStrike" baseline="0" dirty="0">
                <a:latin typeface="Arial" panose="020B0604020202020204" pitchFamily="34" charset="0"/>
                <a:cs typeface="Arial" panose="020B0604020202020204" pitchFamily="34" charset="0"/>
              </a:rPr>
              <a:t>: Management responsibility towards employees relate to the fair wages and salaries, satisfactory work environment, </a:t>
            </a:r>
            <a:r>
              <a:rPr lang="en-US" sz="1600" b="0" i="0" u="none" strike="noStrike" baseline="0" dirty="0" err="1">
                <a:latin typeface="Arial" panose="020B0604020202020204" pitchFamily="34" charset="0"/>
                <a:cs typeface="Arial" panose="020B0604020202020204" pitchFamily="34" charset="0"/>
              </a:rPr>
              <a:t>labour</a:t>
            </a:r>
            <a:r>
              <a:rPr lang="en-US" sz="1600" b="0" i="0" u="none" strike="noStrike" baseline="0" dirty="0">
                <a:latin typeface="Arial" panose="020B0604020202020204" pitchFamily="34" charset="0"/>
                <a:cs typeface="Arial" panose="020B0604020202020204" pitchFamily="34" charset="0"/>
              </a:rPr>
              <a:t> management</a:t>
            </a:r>
            <a:r>
              <a:rPr lang="en-US" sz="1600" dirty="0">
                <a:latin typeface="Arial" panose="020B0604020202020204" pitchFamily="34" charset="0"/>
                <a:cs typeface="Arial" panose="020B0604020202020204" pitchFamily="34" charset="0"/>
              </a:rPr>
              <a:t> </a:t>
            </a:r>
            <a:r>
              <a:rPr lang="en-US" sz="1600" b="0" i="0" u="none" strike="noStrike" baseline="0" dirty="0">
                <a:latin typeface="Arial" panose="020B0604020202020204" pitchFamily="34" charset="0"/>
                <a:cs typeface="Arial" panose="020B0604020202020204" pitchFamily="34" charset="0"/>
              </a:rPr>
              <a:t>relations, and employee welfare. Fair wages should be fixed in the light of </a:t>
            </a:r>
            <a:r>
              <a:rPr lang="en-US" sz="1600" b="0" i="0" u="none" strike="noStrike" baseline="0" dirty="0" err="1">
                <a:latin typeface="Arial" panose="020B0604020202020204" pitchFamily="34" charset="0"/>
                <a:cs typeface="Arial" panose="020B0604020202020204" pitchFamily="34" charset="0"/>
              </a:rPr>
              <a:t>labour</a:t>
            </a:r>
            <a:r>
              <a:rPr lang="en-US" sz="1600" b="0" i="0" u="none" strike="noStrike" baseline="0" dirty="0">
                <a:latin typeface="Arial" panose="020B0604020202020204" pitchFamily="34" charset="0"/>
                <a:cs typeface="Arial" panose="020B0604020202020204" pitchFamily="34" charset="0"/>
              </a:rPr>
              <a:t> productivity, the prevailing wage rates in the same or </a:t>
            </a:r>
            <a:r>
              <a:rPr lang="en-US" sz="1600" b="0" i="0" u="none" strike="noStrike" baseline="0" dirty="0" err="1">
                <a:latin typeface="Arial" panose="020B0604020202020204" pitchFamily="34" charset="0"/>
                <a:cs typeface="Arial" panose="020B0604020202020204" pitchFamily="34" charset="0"/>
              </a:rPr>
              <a:t>neighbouring</a:t>
            </a:r>
            <a:r>
              <a:rPr lang="en-US" sz="1600" b="0" i="0" u="none" strike="noStrike" baseline="0" dirty="0">
                <a:latin typeface="Arial" panose="020B0604020202020204" pitchFamily="34" charset="0"/>
                <a:cs typeface="Arial" panose="020B0604020202020204" pitchFamily="34" charset="0"/>
              </a:rPr>
              <a:t> areas and relative importance of jobs. Managers salaries and allowances are expected to be </a:t>
            </a:r>
            <a:r>
              <a:rPr lang="en-US" sz="1600" b="0" i="0" u="none" strike="noStrike" baseline="0" dirty="0" err="1">
                <a:latin typeface="Arial" panose="020B0604020202020204" pitchFamily="34" charset="0"/>
                <a:cs typeface="Arial" panose="020B0604020202020204" pitchFamily="34" charset="0"/>
              </a:rPr>
              <a:t>linkcd</a:t>
            </a:r>
            <a:r>
              <a:rPr lang="en-US" sz="1600" b="0" i="0" u="none" strike="noStrike" baseline="0" dirty="0">
                <a:latin typeface="Arial" panose="020B0604020202020204" pitchFamily="34" charset="0"/>
                <a:cs typeface="Arial" panose="020B0604020202020204" pitchFamily="34" charset="0"/>
              </a:rPr>
              <a:t> with their responsibility, initiative and skill. But the spread between minimum wages and highest salaries should be reasonable. Managers are expected </a:t>
            </a:r>
            <a:r>
              <a:rPr lang="en-US" sz="1600" b="1" i="0" u="none" strike="noStrike" baseline="0" dirty="0">
                <a:latin typeface="Arial" panose="020B0604020202020204" pitchFamily="34" charset="0"/>
                <a:cs typeface="Arial" panose="020B0604020202020204" pitchFamily="34" charset="0"/>
              </a:rPr>
              <a:t>tb </a:t>
            </a:r>
            <a:r>
              <a:rPr lang="en-US" sz="1600" b="0" i="0" u="none" strike="noStrike" baseline="0" dirty="0">
                <a:latin typeface="Arial" panose="020B0604020202020204" pitchFamily="34" charset="0"/>
                <a:cs typeface="Arial" panose="020B0604020202020204" pitchFamily="34" charset="0"/>
              </a:rPr>
              <a:t>build up and maintain harmonious relations between superior and subordinates. Management and</a:t>
            </a:r>
            <a:r>
              <a:rPr lang="en-US" sz="1600" b="1" i="0" u="none" strike="noStrike" baseline="0" dirty="0">
                <a:latin typeface="Arial" panose="020B0604020202020204" pitchFamily="34" charset="0"/>
                <a:cs typeface="Arial" panose="020B0604020202020204" pitchFamily="34" charset="0"/>
              </a:rPr>
              <a:t> </a:t>
            </a:r>
            <a:r>
              <a:rPr lang="en-US" sz="1600" b="0" i="0" u="none" strike="noStrike" baseline="0" dirty="0">
                <a:latin typeface="Arial" panose="020B0604020202020204" pitchFamily="34" charset="0"/>
                <a:cs typeface="Arial" panose="020B0604020202020204" pitchFamily="34" charset="0"/>
              </a:rPr>
              <a:t>union relations should be harmonious and cooperative. Another aspect of management responsibility towards employees is the provision of welfare amenities like safety and security of working conditions, medical facilities, housing, canteen, </a:t>
            </a:r>
            <a:r>
              <a:rPr lang="en-IN" sz="1600" b="0" i="0" u="none" strike="noStrike" baseline="0" dirty="0">
                <a:latin typeface="Arial" panose="020B0604020202020204" pitchFamily="34" charset="0"/>
                <a:cs typeface="Arial" panose="020B0604020202020204" pitchFamily="34" charset="0"/>
              </a:rPr>
              <a:t>leave and retirement benefits.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1323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C23BB-695B-156F-1495-B1D9B8C08D06}"/>
              </a:ext>
            </a:extLst>
          </p:cNvPr>
          <p:cNvSpPr>
            <a:spLocks noGrp="1"/>
          </p:cNvSpPr>
          <p:nvPr>
            <p:ph idx="1"/>
          </p:nvPr>
        </p:nvSpPr>
        <p:spPr>
          <a:xfrm>
            <a:off x="457200" y="332656"/>
            <a:ext cx="8507288" cy="6192688"/>
          </a:xfrm>
        </p:spPr>
        <p:txBody>
          <a:bodyPr>
            <a:noAutofit/>
          </a:bodyPr>
          <a:lstStyle/>
          <a:p>
            <a:pPr algn="just">
              <a:lnSpc>
                <a:spcPct val="150000"/>
              </a:lnSpc>
              <a:spcBef>
                <a:spcPts val="0"/>
              </a:spcBef>
            </a:pPr>
            <a:r>
              <a:rPr lang="en-US" sz="1800" b="1" i="0" u="none" strike="noStrike" baseline="0" dirty="0">
                <a:latin typeface="Arial" panose="020B0604020202020204" pitchFamily="34" charset="0"/>
                <a:cs typeface="Arial" panose="020B0604020202020204" pitchFamily="34" charset="0"/>
              </a:rPr>
              <a:t>Responsibility towards consumers </a:t>
            </a:r>
            <a:r>
              <a:rPr lang="en-US" sz="1800" b="0" i="0" u="none" strike="noStrike" baseline="0" dirty="0">
                <a:latin typeface="Arial" panose="020B0604020202020204" pitchFamily="34" charset="0"/>
                <a:cs typeface="Arial" panose="020B0604020202020204" pitchFamily="34" charset="0"/>
              </a:rPr>
              <a:t>: </a:t>
            </a:r>
            <a:r>
              <a:rPr lang="en-US" sz="1800" b="1" i="0" u="none" strike="noStrike" baseline="0" dirty="0">
                <a:latin typeface="Arial" panose="020B0604020202020204" pitchFamily="34" charset="0"/>
                <a:cs typeface="Arial" panose="020B0604020202020204" pitchFamily="34" charset="0"/>
              </a:rPr>
              <a:t>In </a:t>
            </a:r>
            <a:r>
              <a:rPr lang="en-US" sz="1800" b="0" i="0" u="none" strike="noStrike" baseline="0" dirty="0">
                <a:latin typeface="Arial" panose="020B0604020202020204" pitchFamily="34" charset="0"/>
                <a:cs typeface="Arial" panose="020B0604020202020204" pitchFamily="34" charset="0"/>
              </a:rPr>
              <a:t>a competitive market, serving consumers is supposed to be a prime concern of management. Management should satisfy consumer needs and protect consumer interests. Goods must be of appropriate standard and quality </a:t>
            </a:r>
            <a:r>
              <a:rPr lang="en-US" sz="1800" b="1" i="0" u="none" strike="noStrike" baseline="0" dirty="0">
                <a:latin typeface="Arial" panose="020B0604020202020204" pitchFamily="34" charset="0"/>
                <a:cs typeface="Arial" panose="020B0604020202020204" pitchFamily="34" charset="0"/>
              </a:rPr>
              <a:t>and </a:t>
            </a:r>
            <a:r>
              <a:rPr lang="en-US" sz="1800" b="0" i="0" u="none" strike="noStrike" baseline="0" dirty="0">
                <a:latin typeface="Arial" panose="020B0604020202020204" pitchFamily="34" charset="0"/>
                <a:cs typeface="Arial" panose="020B0604020202020204" pitchFamily="34" charset="0"/>
              </a:rPr>
              <a:t>be available in adequate, quantities at reasonable prices. </a:t>
            </a:r>
          </a:p>
          <a:p>
            <a:pPr algn="just">
              <a:lnSpc>
                <a:spcPct val="150000"/>
              </a:lnSpc>
              <a:spcBef>
                <a:spcPts val="0"/>
              </a:spcBef>
            </a:pPr>
            <a:r>
              <a:rPr lang="en-US" sz="1800" b="1" i="0" u="none" strike="noStrike" baseline="0" dirty="0">
                <a:latin typeface="Arial" panose="020B0604020202020204" pitchFamily="34" charset="0"/>
                <a:cs typeface="Arial" panose="020B0604020202020204" pitchFamily="34" charset="0"/>
              </a:rPr>
              <a:t>Responsibility towards the governments </a:t>
            </a:r>
            <a:r>
              <a:rPr lang="en-US" sz="1800" b="0" i="0" u="none" strike="noStrike" baseline="0" dirty="0">
                <a:latin typeface="Arial" panose="020B0604020202020204" pitchFamily="34" charset="0"/>
                <a:cs typeface="Arial" panose="020B0604020202020204" pitchFamily="34" charset="0"/>
              </a:rPr>
              <a:t>: As a part of their social responsibility, management must conduct business affair in lawful manner, honestly pay all the taxes and dues, and should not corrupt public officials for selfish ends. Business activities must also confirm to the economic and social policies of the </a:t>
            </a:r>
            <a:r>
              <a:rPr lang="en-IN" sz="1800" b="0" i="0" u="none" strike="noStrike" baseline="0" dirty="0">
                <a:latin typeface="Arial" panose="020B0604020202020204" pitchFamily="34" charset="0"/>
                <a:cs typeface="Arial" panose="020B0604020202020204" pitchFamily="34" charset="0"/>
              </a:rPr>
              <a:t>government.</a:t>
            </a:r>
          </a:p>
          <a:p>
            <a:pPr algn="just">
              <a:lnSpc>
                <a:spcPct val="150000"/>
              </a:lnSpc>
              <a:spcBef>
                <a:spcPts val="0"/>
              </a:spcBef>
            </a:pPr>
            <a:r>
              <a:rPr lang="en-US" sz="1800" b="1" i="0" u="none" strike="noStrike" baseline="0" dirty="0">
                <a:latin typeface="Arial" panose="020B0604020202020204" pitchFamily="34" charset="0"/>
                <a:cs typeface="Arial" panose="020B0604020202020204" pitchFamily="34" charset="0"/>
              </a:rPr>
              <a:t>Social responsibility: </a:t>
            </a:r>
            <a:r>
              <a:rPr lang="en-US" sz="1800" b="0" i="0" u="none" strike="noStrike" baseline="0" dirty="0">
                <a:latin typeface="Arial" panose="020B0604020202020204" pitchFamily="34" charset="0"/>
                <a:cs typeface="Arial" panose="020B0604020202020204" pitchFamily="34" charset="0"/>
              </a:rPr>
              <a:t>The socially responsible role of management in relation to the community are expected to be revealed by its policies with respect to the employment of handicapped persons, and weaker sections of the community, environmental protection, pollution control, setting up industries in backward areas, and providing relief to the victims of natural calamities.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661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725470"/>
          </a:xfrm>
        </p:spPr>
        <p:txBody>
          <a:bodyPr>
            <a:normAutofit/>
          </a:bodyPr>
          <a:lstStyle/>
          <a:p>
            <a:r>
              <a:rPr lang="en-IN" sz="3600" i="1" dirty="0">
                <a:latin typeface="Arial" pitchFamily="34" charset="0"/>
                <a:cs typeface="Arial" pitchFamily="34" charset="0"/>
              </a:rPr>
              <a:t>What is management</a:t>
            </a:r>
          </a:p>
        </p:txBody>
      </p:sp>
      <p:graphicFrame>
        <p:nvGraphicFramePr>
          <p:cNvPr id="4" name="Content Placeholder 3"/>
          <p:cNvGraphicFramePr>
            <a:graphicFrameLocks noGrp="1"/>
          </p:cNvGraphicFramePr>
          <p:nvPr>
            <p:ph idx="1"/>
          </p:nvPr>
        </p:nvGraphicFramePr>
        <p:xfrm>
          <a:off x="571472" y="975360"/>
          <a:ext cx="8429684" cy="5372407"/>
        </p:xfrm>
        <a:graphic>
          <a:graphicData uri="http://schemas.openxmlformats.org/drawingml/2006/table">
            <a:tbl>
              <a:tblPr firstRow="1" bandRow="1">
                <a:tableStyleId>{5C22544A-7EE6-4342-B048-85BDC9FD1C3A}</a:tableStyleId>
              </a:tblPr>
              <a:tblGrid>
                <a:gridCol w="2107421">
                  <a:extLst>
                    <a:ext uri="{9D8B030D-6E8A-4147-A177-3AD203B41FA5}">
                      <a16:colId xmlns:a16="http://schemas.microsoft.com/office/drawing/2014/main" val="20000"/>
                    </a:ext>
                  </a:extLst>
                </a:gridCol>
                <a:gridCol w="2107421">
                  <a:extLst>
                    <a:ext uri="{9D8B030D-6E8A-4147-A177-3AD203B41FA5}">
                      <a16:colId xmlns:a16="http://schemas.microsoft.com/office/drawing/2014/main" val="20001"/>
                    </a:ext>
                  </a:extLst>
                </a:gridCol>
                <a:gridCol w="2643206">
                  <a:extLst>
                    <a:ext uri="{9D8B030D-6E8A-4147-A177-3AD203B41FA5}">
                      <a16:colId xmlns:a16="http://schemas.microsoft.com/office/drawing/2014/main" val="20002"/>
                    </a:ext>
                  </a:extLst>
                </a:gridCol>
                <a:gridCol w="1571636">
                  <a:extLst>
                    <a:ext uri="{9D8B030D-6E8A-4147-A177-3AD203B41FA5}">
                      <a16:colId xmlns:a16="http://schemas.microsoft.com/office/drawing/2014/main" val="20003"/>
                    </a:ext>
                  </a:extLst>
                </a:gridCol>
              </a:tblGrid>
              <a:tr h="524814">
                <a:tc>
                  <a:txBody>
                    <a:bodyPr/>
                    <a:lstStyle/>
                    <a:p>
                      <a:pPr algn="ctr"/>
                      <a:r>
                        <a:rPr lang="en-IN" dirty="0"/>
                        <a:t>Economics</a:t>
                      </a:r>
                    </a:p>
                  </a:txBody>
                  <a:tcPr/>
                </a:tc>
                <a:tc>
                  <a:txBody>
                    <a:bodyPr/>
                    <a:lstStyle/>
                    <a:p>
                      <a:pPr algn="ctr"/>
                      <a:r>
                        <a:rPr lang="en-IN" dirty="0"/>
                        <a:t>Sociology</a:t>
                      </a:r>
                    </a:p>
                  </a:txBody>
                  <a:tcPr/>
                </a:tc>
                <a:tc>
                  <a:txBody>
                    <a:bodyPr/>
                    <a:lstStyle/>
                    <a:p>
                      <a:pPr algn="ctr"/>
                      <a:r>
                        <a:rPr lang="en-IN" dirty="0"/>
                        <a:t>Process</a:t>
                      </a:r>
                    </a:p>
                  </a:txBody>
                  <a:tcPr/>
                </a:tc>
                <a:tc>
                  <a:txBody>
                    <a:bodyPr/>
                    <a:lstStyle/>
                    <a:p>
                      <a:pPr algn="ctr"/>
                      <a:r>
                        <a:rPr lang="en-IN" dirty="0"/>
                        <a:t>Discipline</a:t>
                      </a:r>
                    </a:p>
                  </a:txBody>
                  <a:tcPr/>
                </a:tc>
                <a:extLst>
                  <a:ext uri="{0D108BD9-81ED-4DB2-BD59-A6C34878D82A}">
                    <a16:rowId xmlns:a16="http://schemas.microsoft.com/office/drawing/2014/main" val="10000"/>
                  </a:ext>
                </a:extLst>
              </a:tr>
              <a:tr h="4847593">
                <a:tc>
                  <a:txBody>
                    <a:bodyPr/>
                    <a:lstStyle/>
                    <a:p>
                      <a:pPr algn="ctr"/>
                      <a:r>
                        <a:rPr lang="en-IN" sz="1600" dirty="0">
                          <a:latin typeface="Arial" pitchFamily="34" charset="0"/>
                          <a:cs typeface="Arial" pitchFamily="34" charset="0"/>
                        </a:rPr>
                        <a:t>The economist's view of management is that it is a factor of production just like entrepreneurship, capital and labour. The managerial resource, to a large extent, determines organisational effectiveness and efficiency. </a:t>
                      </a:r>
                    </a:p>
                  </a:txBody>
                  <a:tcPr/>
                </a:tc>
                <a:tc>
                  <a:txBody>
                    <a:bodyPr/>
                    <a:lstStyle/>
                    <a:p>
                      <a:pPr marL="0" algn="ctr" rtl="0" eaLnBrk="1" latinLnBrk="0" hangingPunct="1"/>
                      <a:r>
                        <a:rPr kumimoji="0" lang="en-IN" sz="1600" kern="1200" dirty="0">
                          <a:solidFill>
                            <a:schemeClr val="dk1"/>
                          </a:solidFill>
                          <a:latin typeface="Arial" pitchFamily="34" charset="0"/>
                          <a:ea typeface="+mn-ea"/>
                          <a:cs typeface="Arial" pitchFamily="34" charset="0"/>
                        </a:rPr>
                        <a:t>Sociologists view management as a class and status system. Increasing complexity of management in the modern complex organisation has led to managers to</a:t>
                      </a:r>
                      <a:r>
                        <a:rPr kumimoji="0" lang="en-IN" sz="1600" kern="1200" baseline="0" dirty="0">
                          <a:solidFill>
                            <a:schemeClr val="dk1"/>
                          </a:solidFill>
                          <a:latin typeface="Arial" pitchFamily="34" charset="0"/>
                          <a:ea typeface="+mn-ea"/>
                          <a:cs typeface="Arial" pitchFamily="34" charset="0"/>
                        </a:rPr>
                        <a:t> be</a:t>
                      </a:r>
                      <a:r>
                        <a:rPr kumimoji="0" lang="en-IN" sz="1600" kern="1200" dirty="0">
                          <a:solidFill>
                            <a:schemeClr val="dk1"/>
                          </a:solidFill>
                          <a:latin typeface="Arial" pitchFamily="34" charset="0"/>
                          <a:ea typeface="+mn-ea"/>
                          <a:cs typeface="Arial" pitchFamily="34" charset="0"/>
                        </a:rPr>
                        <a:t> regarded as a distinct class in society, who possess knowledge and skill of a high order. </a:t>
                      </a:r>
                    </a:p>
                  </a:txBody>
                  <a:tcPr/>
                </a:tc>
                <a:tc>
                  <a:txBody>
                    <a:bodyPr/>
                    <a:lstStyle/>
                    <a:p>
                      <a:pPr algn="ctr"/>
                      <a:r>
                        <a:rPr lang="en-IN" sz="1600" dirty="0">
                          <a:latin typeface="Arial" pitchFamily="34" charset="0"/>
                          <a:cs typeface="Arial" pitchFamily="34" charset="0"/>
                        </a:rPr>
                        <a:t>Interpreted as a process, management consists of a series of inter-related managerial activities classified into various functions like planning, organising, staffing, leading and controlling. Managers undertake these functions with a systematic approach, so as to integrate physical and human resources into an effective operating unit. Management is, thus, regarded as the process by which a co-operative group directs action towards common goals. </a:t>
                      </a:r>
                    </a:p>
                  </a:txBody>
                  <a:tcPr/>
                </a:tc>
                <a:tc>
                  <a:txBody>
                    <a:bodyPr/>
                    <a:lstStyle/>
                    <a:p>
                      <a:pPr marL="0" algn="ctr" rtl="0" eaLnBrk="1" latinLnBrk="0" hangingPunct="1"/>
                      <a:r>
                        <a:rPr kumimoji="0" lang="en-IN" sz="1600" kern="1200" dirty="0">
                          <a:solidFill>
                            <a:schemeClr val="dk1"/>
                          </a:solidFill>
                          <a:latin typeface="Arial" pitchFamily="34" charset="0"/>
                          <a:ea typeface="+mn-ea"/>
                          <a:cs typeface="Arial" pitchFamily="34" charset="0"/>
                        </a:rPr>
                        <a:t>Another connotation of management is that it is a separate discipline having a systematised body of knowledge which managers use in performing</a:t>
                      </a:r>
                      <a:r>
                        <a:rPr kumimoji="0" lang="en-IN" sz="1600" kern="1200" baseline="0" dirty="0">
                          <a:solidFill>
                            <a:schemeClr val="dk1"/>
                          </a:solidFill>
                          <a:latin typeface="Arial" pitchFamily="34" charset="0"/>
                          <a:ea typeface="+mn-ea"/>
                          <a:cs typeface="Arial" pitchFamily="34" charset="0"/>
                        </a:rPr>
                        <a:t> </a:t>
                      </a:r>
                      <a:r>
                        <a:rPr kumimoji="0" lang="en-IN" sz="1600" kern="1200" dirty="0">
                          <a:solidFill>
                            <a:schemeClr val="dk1"/>
                          </a:solidFill>
                          <a:latin typeface="Arial" pitchFamily="34" charset="0"/>
                          <a:ea typeface="+mn-ea"/>
                          <a:cs typeface="Arial" pitchFamily="34" charset="0"/>
                        </a:rPr>
                        <a:t>heir jobs. </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AD96-3C28-121D-983B-C0E77554108C}"/>
              </a:ext>
            </a:extLst>
          </p:cNvPr>
          <p:cNvSpPr>
            <a:spLocks noGrp="1"/>
          </p:cNvSpPr>
          <p:nvPr>
            <p:ph type="title"/>
          </p:nvPr>
        </p:nvSpPr>
        <p:spPr>
          <a:xfrm>
            <a:off x="457200" y="274638"/>
            <a:ext cx="8229600" cy="778098"/>
          </a:xfrm>
        </p:spPr>
        <p:txBody>
          <a:bodyPr/>
          <a:lstStyle/>
          <a:p>
            <a:r>
              <a:rPr lang="en-IN" sz="4400" i="1" dirty="0">
                <a:latin typeface="Arial" pitchFamily="34" charset="0"/>
                <a:cs typeface="Arial" pitchFamily="34" charset="0"/>
              </a:rPr>
              <a:t>What is management</a:t>
            </a:r>
            <a:endParaRPr lang="en-IN" dirty="0"/>
          </a:p>
        </p:txBody>
      </p:sp>
      <p:graphicFrame>
        <p:nvGraphicFramePr>
          <p:cNvPr id="4" name="Table 4">
            <a:extLst>
              <a:ext uri="{FF2B5EF4-FFF2-40B4-BE49-F238E27FC236}">
                <a16:creationId xmlns:a16="http://schemas.microsoft.com/office/drawing/2014/main" id="{039C9B2E-6D15-DDF3-2F1A-49E487DFFC1B}"/>
              </a:ext>
            </a:extLst>
          </p:cNvPr>
          <p:cNvGraphicFramePr>
            <a:graphicFrameLocks noGrp="1"/>
          </p:cNvGraphicFramePr>
          <p:nvPr>
            <p:ph idx="1"/>
            <p:extLst>
              <p:ext uri="{D42A27DB-BD31-4B8C-83A1-F6EECF244321}">
                <p14:modId xmlns:p14="http://schemas.microsoft.com/office/powerpoint/2010/main" val="114631519"/>
              </p:ext>
            </p:extLst>
          </p:nvPr>
        </p:nvGraphicFramePr>
        <p:xfrm>
          <a:off x="390364" y="1052736"/>
          <a:ext cx="8363272" cy="5428888"/>
        </p:xfrm>
        <a:graphic>
          <a:graphicData uri="http://schemas.openxmlformats.org/drawingml/2006/table">
            <a:tbl>
              <a:tblPr firstRow="1" bandRow="1">
                <a:tableStyleId>{5C22544A-7EE6-4342-B048-85BDC9FD1C3A}</a:tableStyleId>
              </a:tblPr>
              <a:tblGrid>
                <a:gridCol w="2090818">
                  <a:extLst>
                    <a:ext uri="{9D8B030D-6E8A-4147-A177-3AD203B41FA5}">
                      <a16:colId xmlns:a16="http://schemas.microsoft.com/office/drawing/2014/main" val="4253165230"/>
                    </a:ext>
                  </a:extLst>
                </a:gridCol>
                <a:gridCol w="2090818">
                  <a:extLst>
                    <a:ext uri="{9D8B030D-6E8A-4147-A177-3AD203B41FA5}">
                      <a16:colId xmlns:a16="http://schemas.microsoft.com/office/drawing/2014/main" val="2783613791"/>
                    </a:ext>
                  </a:extLst>
                </a:gridCol>
                <a:gridCol w="2090818">
                  <a:extLst>
                    <a:ext uri="{9D8B030D-6E8A-4147-A177-3AD203B41FA5}">
                      <a16:colId xmlns:a16="http://schemas.microsoft.com/office/drawing/2014/main" val="661706057"/>
                    </a:ext>
                  </a:extLst>
                </a:gridCol>
                <a:gridCol w="2090818">
                  <a:extLst>
                    <a:ext uri="{9D8B030D-6E8A-4147-A177-3AD203B41FA5}">
                      <a16:colId xmlns:a16="http://schemas.microsoft.com/office/drawing/2014/main" val="3711645797"/>
                    </a:ext>
                  </a:extLst>
                </a:gridCol>
              </a:tblGrid>
              <a:tr h="460648">
                <a:tc>
                  <a:txBody>
                    <a:bodyPr/>
                    <a:lstStyle/>
                    <a:p>
                      <a:pPr algn="ctr"/>
                      <a:r>
                        <a:rPr lang="en-IN" dirty="0">
                          <a:latin typeface="Arial" panose="020B0604020202020204" pitchFamily="34" charset="0"/>
                          <a:cs typeface="Arial" panose="020B0604020202020204" pitchFamily="34" charset="0"/>
                        </a:rPr>
                        <a:t>Human Relations</a:t>
                      </a:r>
                    </a:p>
                  </a:txBody>
                  <a:tcPr/>
                </a:tc>
                <a:tc>
                  <a:txBody>
                    <a:bodyPr/>
                    <a:lstStyle/>
                    <a:p>
                      <a:pPr algn="ctr"/>
                      <a:r>
                        <a:rPr lang="en-IN" dirty="0">
                          <a:latin typeface="Arial" panose="020B0604020202020204" pitchFamily="34" charset="0"/>
                          <a:cs typeface="Arial" panose="020B0604020202020204" pitchFamily="34" charset="0"/>
                        </a:rPr>
                        <a:t>Decision</a:t>
                      </a:r>
                    </a:p>
                  </a:txBody>
                  <a:tcPr/>
                </a:tc>
                <a:tc>
                  <a:txBody>
                    <a:bodyPr/>
                    <a:lstStyle/>
                    <a:p>
                      <a:pPr algn="ctr"/>
                      <a:r>
                        <a:rPr lang="en-IN" dirty="0">
                          <a:latin typeface="Arial" panose="020B0604020202020204" pitchFamily="34" charset="0"/>
                          <a:cs typeface="Arial" panose="020B0604020202020204" pitchFamily="34" charset="0"/>
                        </a:rPr>
                        <a:t>Systems</a:t>
                      </a:r>
                    </a:p>
                  </a:txBody>
                  <a:tcPr/>
                </a:tc>
                <a:tc>
                  <a:txBody>
                    <a:bodyPr/>
                    <a:lstStyle/>
                    <a:p>
                      <a:pPr algn="ctr"/>
                      <a:r>
                        <a:rPr lang="en-IN" dirty="0">
                          <a:latin typeface="Arial" panose="020B0604020202020204" pitchFamily="34" charset="0"/>
                          <a:cs typeface="Arial" panose="020B0604020202020204" pitchFamily="34" charset="0"/>
                        </a:rPr>
                        <a:t>Contingency</a:t>
                      </a:r>
                    </a:p>
                  </a:txBody>
                  <a:tcPr/>
                </a:tc>
                <a:extLst>
                  <a:ext uri="{0D108BD9-81ED-4DB2-BD59-A6C34878D82A}">
                    <a16:rowId xmlns:a16="http://schemas.microsoft.com/office/drawing/2014/main" val="1123020028"/>
                  </a:ext>
                </a:extLst>
              </a:tr>
              <a:tr h="591621">
                <a:tc>
                  <a:txBody>
                    <a:bodyPr/>
                    <a:lstStyle/>
                    <a:p>
                      <a:pPr algn="ctr"/>
                      <a:r>
                        <a:rPr kumimoji="0" lang="en-US" sz="1600" b="0" i="0" u="none" strike="noStrike" kern="1200" baseline="0" dirty="0">
                          <a:solidFill>
                            <a:schemeClr val="dk1"/>
                          </a:solidFill>
                          <a:latin typeface="Arial" panose="020B0604020202020204" pitchFamily="34" charset="0"/>
                          <a:ea typeface="+mn-ea"/>
                          <a:cs typeface="Arial" panose="020B0604020202020204" pitchFamily="34" charset="0"/>
                        </a:rPr>
                        <a:t>This conceives it as a social system because managerial actions</a:t>
                      </a:r>
                    </a:p>
                    <a:p>
                      <a:pPr algn="ctr"/>
                      <a:r>
                        <a:rPr kumimoji="0" lang="en-US" sz="1600" b="0" i="0" u="none" strike="noStrike" kern="1200" baseline="0" dirty="0">
                          <a:solidFill>
                            <a:schemeClr val="dk1"/>
                          </a:solidFill>
                          <a:latin typeface="Arial" panose="020B0604020202020204" pitchFamily="34" charset="0"/>
                          <a:ea typeface="+mn-ea"/>
                          <a:cs typeface="Arial" panose="020B0604020202020204" pitchFamily="34" charset="0"/>
                        </a:rPr>
                        <a:t>are principally concerned with relations between people and the development of people. The essence</a:t>
                      </a:r>
                    </a:p>
                    <a:p>
                      <a:pPr algn="ctr"/>
                      <a:r>
                        <a:rPr kumimoji="0" lang="en-US" sz="1600" b="0" i="0" u="none" strike="noStrike" kern="1200" baseline="0" dirty="0">
                          <a:solidFill>
                            <a:schemeClr val="dk1"/>
                          </a:solidFill>
                          <a:latin typeface="Arial" panose="020B0604020202020204" pitchFamily="34" charset="0"/>
                          <a:ea typeface="+mn-ea"/>
                          <a:cs typeface="Arial" panose="020B0604020202020204" pitchFamily="34" charset="0"/>
                        </a:rPr>
                        <a:t>of this school is well reflected in the definition of Lawrence Appley to whom</a:t>
                      </a:r>
                    </a:p>
                    <a:p>
                      <a:pPr algn="ctr"/>
                      <a:r>
                        <a:rPr kumimoji="0" lang="en-US" sz="1600" b="0" i="0" u="none" strike="noStrike" kern="1200" baseline="0" dirty="0">
                          <a:solidFill>
                            <a:schemeClr val="dk1"/>
                          </a:solidFill>
                          <a:latin typeface="Arial" panose="020B0604020202020204" pitchFamily="34" charset="0"/>
                          <a:ea typeface="+mn-ea"/>
                          <a:cs typeface="Arial" panose="020B0604020202020204" pitchFamily="34" charset="0"/>
                        </a:rPr>
                        <a:t>management is the accomplishment of results through the efforts of other</a:t>
                      </a:r>
                    </a:p>
                    <a:p>
                      <a:pPr algn="ctr"/>
                      <a:r>
                        <a:rPr kumimoji="0" lang="en-IN" sz="1600" b="0" i="0" u="none" strike="noStrike" kern="1200" baseline="0" dirty="0">
                          <a:solidFill>
                            <a:schemeClr val="dk1"/>
                          </a:solidFill>
                          <a:latin typeface="Arial" panose="020B0604020202020204" pitchFamily="34" charset="0"/>
                          <a:ea typeface="+mn-ea"/>
                          <a:cs typeface="Arial" panose="020B0604020202020204" pitchFamily="34" charset="0"/>
                        </a:rPr>
                        <a:t>people.</a:t>
                      </a:r>
                      <a:endParaRPr lang="en-IN" sz="1600" dirty="0">
                        <a:latin typeface="Arial" panose="020B0604020202020204" pitchFamily="34" charset="0"/>
                        <a:cs typeface="Arial" panose="020B0604020202020204" pitchFamily="34" charset="0"/>
                      </a:endParaRPr>
                    </a:p>
                  </a:txBody>
                  <a:tcPr/>
                </a:tc>
                <a:tc>
                  <a:txBody>
                    <a:bodyPr/>
                    <a:lstStyle/>
                    <a:p>
                      <a:pPr algn="ctr"/>
                      <a:r>
                        <a:rPr kumimoji="0" lang="en-US" sz="1600" b="0" i="0" u="none" strike="noStrike" kern="1200" baseline="0" dirty="0">
                          <a:solidFill>
                            <a:schemeClr val="dk1"/>
                          </a:solidFill>
                          <a:latin typeface="Arial" panose="020B0604020202020204" pitchFamily="34" charset="0"/>
                          <a:ea typeface="+mn-ea"/>
                          <a:cs typeface="Arial" panose="020B0604020202020204" pitchFamily="34" charset="0"/>
                        </a:rPr>
                        <a:t>The Decision School defines management as rule-making</a:t>
                      </a:r>
                    </a:p>
                    <a:p>
                      <a:pPr algn="ctr"/>
                      <a:r>
                        <a:rPr kumimoji="0" lang="en-IN" sz="1600" b="0" i="0" u="none" strike="noStrike" kern="1200" baseline="0" dirty="0">
                          <a:solidFill>
                            <a:schemeClr val="dk1"/>
                          </a:solidFill>
                          <a:latin typeface="Arial" panose="020B0604020202020204" pitchFamily="34" charset="0"/>
                          <a:ea typeface="+mn-ea"/>
                          <a:cs typeface="Arial" panose="020B0604020202020204" pitchFamily="34" charset="0"/>
                        </a:rPr>
                        <a:t>and rule-enforcing body.</a:t>
                      </a:r>
                      <a:r>
                        <a:rPr kumimoji="0" lang="en-US" sz="1600" b="0" i="0" u="none" strike="noStrike" kern="1200" baseline="0" dirty="0">
                          <a:solidFill>
                            <a:schemeClr val="dk1"/>
                          </a:solidFill>
                          <a:latin typeface="Arial" panose="020B0604020202020204" pitchFamily="34" charset="0"/>
                          <a:ea typeface="+mn-ea"/>
                          <a:cs typeface="Arial" panose="020B0604020202020204" pitchFamily="34" charset="0"/>
                        </a:rPr>
                        <a:t> Decision making power provides a dynamic force for managers to</a:t>
                      </a:r>
                    </a:p>
                    <a:p>
                      <a:pPr algn="ctr"/>
                      <a:r>
                        <a:rPr kumimoji="0" lang="en-US" sz="1600" b="0" i="0" u="none" strike="noStrike" kern="1200" baseline="0" dirty="0">
                          <a:solidFill>
                            <a:schemeClr val="dk1"/>
                          </a:solidFill>
                          <a:latin typeface="Arial" panose="020B0604020202020204" pitchFamily="34" charset="0"/>
                          <a:ea typeface="+mn-ea"/>
                          <a:cs typeface="Arial" panose="020B0604020202020204" pitchFamily="34" charset="0"/>
                        </a:rPr>
                        <a:t>transform the resources of organizations into a productive and cooperative</a:t>
                      </a:r>
                    </a:p>
                    <a:p>
                      <a:pPr algn="ctr"/>
                      <a:r>
                        <a:rPr kumimoji="0" lang="en-IN" sz="1600" b="0" i="0" u="none" strike="noStrike" kern="1200" baseline="0" dirty="0">
                          <a:solidFill>
                            <a:schemeClr val="dk1"/>
                          </a:solidFill>
                          <a:latin typeface="Arial" panose="020B0604020202020204" pitchFamily="34" charset="0"/>
                          <a:ea typeface="+mn-ea"/>
                          <a:cs typeface="Arial" panose="020B0604020202020204" pitchFamily="34" charset="0"/>
                        </a:rPr>
                        <a:t>concern.</a:t>
                      </a:r>
                      <a:endParaRPr lang="en-IN"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Organizations are organic and open systems consisting of interacting and interdependent</a:t>
                      </a:r>
                    </a:p>
                    <a:p>
                      <a:pPr algn="ctr"/>
                      <a:r>
                        <a:rPr lang="en-US" sz="1600" dirty="0">
                          <a:latin typeface="Arial" panose="020B0604020202020204" pitchFamily="34" charset="0"/>
                          <a:cs typeface="Arial" panose="020B0604020202020204" pitchFamily="34" charset="0"/>
                        </a:rPr>
                        <a:t>parts and having a variety of goals. Managers are supposed to</a:t>
                      </a:r>
                    </a:p>
                    <a:p>
                      <a:pPr algn="ctr"/>
                      <a:r>
                        <a:rPr lang="en-US" sz="1600" dirty="0">
                          <a:latin typeface="Arial" panose="020B0604020202020204" pitchFamily="34" charset="0"/>
                          <a:cs typeface="Arial" panose="020B0604020202020204" pitchFamily="34" charset="0"/>
                        </a:rPr>
                        <a:t>maintain balance among the conflicting objectives, goals and activities of members of</a:t>
                      </a:r>
                    </a:p>
                    <a:p>
                      <a:pPr algn="ctr"/>
                      <a:r>
                        <a:rPr lang="en-US" sz="1600" dirty="0">
                          <a:latin typeface="Arial" panose="020B0604020202020204" pitchFamily="34" charset="0"/>
                          <a:cs typeface="Arial" panose="020B0604020202020204" pitchFamily="34" charset="0"/>
                        </a:rPr>
                        <a:t>the organization.</a:t>
                      </a:r>
                      <a:endParaRPr lang="en-IN" sz="1600" dirty="0">
                        <a:latin typeface="Arial" panose="020B0604020202020204" pitchFamily="34" charset="0"/>
                        <a:cs typeface="Arial" panose="020B0604020202020204" pitchFamily="34" charset="0"/>
                      </a:endParaRPr>
                    </a:p>
                  </a:txBody>
                  <a:tcPr/>
                </a:tc>
                <a:tc>
                  <a:txBody>
                    <a:bodyPr/>
                    <a:lstStyle/>
                    <a:p>
                      <a:pPr algn="ctr"/>
                      <a:r>
                        <a:rPr kumimoji="0" lang="en-US" sz="1600" b="0" i="0" u="none" strike="noStrike" kern="1200" baseline="0" dirty="0">
                          <a:solidFill>
                            <a:schemeClr val="dk1"/>
                          </a:solidFill>
                          <a:latin typeface="Arial" panose="020B0604020202020204" pitchFamily="34" charset="0"/>
                          <a:ea typeface="+mn-ea"/>
                          <a:cs typeface="Arial" panose="020B0604020202020204" pitchFamily="34" charset="0"/>
                        </a:rPr>
                        <a:t>There is no best way to design organizations and manage them.</a:t>
                      </a:r>
                    </a:p>
                    <a:p>
                      <a:pPr algn="ctr"/>
                      <a:r>
                        <a:rPr kumimoji="0" lang="en-US" sz="1600" b="0" i="0" u="none" strike="noStrike" kern="1200" baseline="0" dirty="0">
                          <a:solidFill>
                            <a:schemeClr val="dk1"/>
                          </a:solidFill>
                          <a:latin typeface="Arial" panose="020B0604020202020204" pitchFamily="34" charset="0"/>
                          <a:ea typeface="+mn-ea"/>
                          <a:cs typeface="Arial" panose="020B0604020202020204" pitchFamily="34" charset="0"/>
                        </a:rPr>
                        <a:t>Managers should design organizations, define goals and formulate policies and</a:t>
                      </a:r>
                    </a:p>
                    <a:p>
                      <a:pPr algn="ctr"/>
                      <a:r>
                        <a:rPr kumimoji="0" lang="en-US" sz="1600" b="0" i="0" u="none" strike="noStrike" kern="1200" baseline="0" dirty="0">
                          <a:solidFill>
                            <a:schemeClr val="dk1"/>
                          </a:solidFill>
                          <a:latin typeface="Arial" panose="020B0604020202020204" pitchFamily="34" charset="0"/>
                          <a:ea typeface="+mn-ea"/>
                          <a:cs typeface="Arial" panose="020B0604020202020204" pitchFamily="34" charset="0"/>
                        </a:rPr>
                        <a:t>strategies in accordance with the prevailing environmental conditions.</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84666775"/>
                  </a:ext>
                </a:extLst>
              </a:tr>
            </a:tbl>
          </a:graphicData>
        </a:graphic>
      </p:graphicFrame>
    </p:spTree>
    <p:extLst>
      <p:ext uri="{BB962C8B-B14F-4D97-AF65-F5344CB8AC3E}">
        <p14:creationId xmlns:p14="http://schemas.microsoft.com/office/powerpoint/2010/main" val="3174469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ystem approach to management">
            <a:extLst>
              <a:ext uri="{FF2B5EF4-FFF2-40B4-BE49-F238E27FC236}">
                <a16:creationId xmlns:a16="http://schemas.microsoft.com/office/drawing/2014/main" id="{88C2BFE1-8675-A7DF-556F-D11018E3ED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661"/>
          <a:stretch/>
        </p:blipFill>
        <p:spPr bwMode="auto">
          <a:xfrm>
            <a:off x="351473" y="102872"/>
            <a:ext cx="8578245" cy="6755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78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E961-AF10-D0EF-02FF-AC51EFB4EDC7}"/>
              </a:ext>
            </a:extLst>
          </p:cNvPr>
          <p:cNvSpPr>
            <a:spLocks noGrp="1"/>
          </p:cNvSpPr>
          <p:nvPr>
            <p:ph type="title"/>
          </p:nvPr>
        </p:nvSpPr>
        <p:spPr>
          <a:xfrm>
            <a:off x="822960" y="286604"/>
            <a:ext cx="7543800" cy="867827"/>
          </a:xfrm>
        </p:spPr>
        <p:txBody>
          <a:bodyPr/>
          <a:lstStyle/>
          <a:p>
            <a:pPr algn="ctr"/>
            <a:r>
              <a:rPr lang="en-IN" dirty="0">
                <a:latin typeface="Arial Black" panose="020B0A04020102020204" pitchFamily="34" charset="0"/>
              </a:rPr>
              <a:t>System</a:t>
            </a:r>
          </a:p>
        </p:txBody>
      </p:sp>
      <p:sp>
        <p:nvSpPr>
          <p:cNvPr id="3" name="Content Placeholder 2">
            <a:extLst>
              <a:ext uri="{FF2B5EF4-FFF2-40B4-BE49-F238E27FC236}">
                <a16:creationId xmlns:a16="http://schemas.microsoft.com/office/drawing/2014/main" id="{CC31FB9D-DC97-2D55-265D-9408CE3F8191}"/>
              </a:ext>
            </a:extLst>
          </p:cNvPr>
          <p:cNvSpPr>
            <a:spLocks noGrp="1"/>
          </p:cNvSpPr>
          <p:nvPr>
            <p:ph idx="1"/>
          </p:nvPr>
        </p:nvSpPr>
        <p:spPr>
          <a:xfrm>
            <a:off x="822960" y="1500175"/>
            <a:ext cx="7543800" cy="4752036"/>
          </a:xfrm>
        </p:spPr>
        <p:txBody>
          <a:bodyPr>
            <a:normAutofit fontScale="92500" lnSpcReduction="20000"/>
          </a:bodyPr>
          <a:lstStyle/>
          <a:p>
            <a:pPr algn="just">
              <a:lnSpc>
                <a:spcPct val="170000"/>
              </a:lnSpc>
              <a:spcBef>
                <a:spcPts val="0"/>
              </a:spcBef>
              <a:spcAft>
                <a:spcPts val="0"/>
              </a:spcAft>
              <a:buNone/>
            </a:pPr>
            <a:r>
              <a:rPr lang="en-US" sz="2400" i="1" dirty="0"/>
              <a:t>A system has the following components: </a:t>
            </a:r>
          </a:p>
          <a:p>
            <a:pPr algn="just">
              <a:lnSpc>
                <a:spcPct val="170000"/>
              </a:lnSpc>
              <a:spcBef>
                <a:spcPts val="0"/>
              </a:spcBef>
              <a:spcAft>
                <a:spcPts val="0"/>
              </a:spcAft>
            </a:pPr>
            <a:r>
              <a:rPr lang="en-US" sz="2400" dirty="0"/>
              <a:t>a number of parts or sub-systems, which when put together in a specific manner form a whole system; </a:t>
            </a:r>
          </a:p>
          <a:p>
            <a:pPr algn="just">
              <a:lnSpc>
                <a:spcPct val="170000"/>
              </a:lnSpc>
              <a:spcBef>
                <a:spcPts val="0"/>
              </a:spcBef>
              <a:spcAft>
                <a:spcPts val="0"/>
              </a:spcAft>
            </a:pPr>
            <a:r>
              <a:rPr lang="en-US" sz="2400" dirty="0"/>
              <a:t>boundaries within which it exists; </a:t>
            </a:r>
          </a:p>
          <a:p>
            <a:pPr algn="just">
              <a:lnSpc>
                <a:spcPct val="170000"/>
              </a:lnSpc>
              <a:spcBef>
                <a:spcPts val="0"/>
              </a:spcBef>
              <a:spcAft>
                <a:spcPts val="0"/>
              </a:spcAft>
            </a:pPr>
            <a:r>
              <a:rPr lang="en-US" sz="2400" dirty="0"/>
              <a:t>a specific goal(s) expressed in terms of an output, which is achieved by receiving an input and processing it to form the output; </a:t>
            </a:r>
          </a:p>
          <a:p>
            <a:pPr algn="just">
              <a:lnSpc>
                <a:spcPct val="170000"/>
              </a:lnSpc>
              <a:spcBef>
                <a:spcPts val="0"/>
              </a:spcBef>
              <a:spcAft>
                <a:spcPts val="0"/>
              </a:spcAft>
            </a:pPr>
            <a:r>
              <a:rPr lang="en-US" sz="2400" dirty="0"/>
              <a:t>close inter-relationship and inter-dependency amongst various subsystems.</a:t>
            </a:r>
            <a:endParaRPr lang="en-IN" sz="2400" dirty="0"/>
          </a:p>
        </p:txBody>
      </p:sp>
    </p:spTree>
    <p:extLst>
      <p:ext uri="{BB962C8B-B14F-4D97-AF65-F5344CB8AC3E}">
        <p14:creationId xmlns:p14="http://schemas.microsoft.com/office/powerpoint/2010/main" val="1028328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83CE5-73B5-817E-EC13-E8B74FACB0F8}"/>
              </a:ext>
            </a:extLst>
          </p:cNvPr>
          <p:cNvSpPr>
            <a:spLocks noGrp="1"/>
          </p:cNvSpPr>
          <p:nvPr>
            <p:ph type="title"/>
          </p:nvPr>
        </p:nvSpPr>
        <p:spPr/>
        <p:txBody>
          <a:bodyPr>
            <a:normAutofit/>
          </a:bodyPr>
          <a:lstStyle/>
          <a:p>
            <a:pPr algn="ctr"/>
            <a:r>
              <a:rPr lang="en-IN" sz="4400" b="1" dirty="0"/>
              <a:t>Types of Systems</a:t>
            </a:r>
          </a:p>
        </p:txBody>
      </p:sp>
      <p:pic>
        <p:nvPicPr>
          <p:cNvPr id="7" name="Content Placeholder 6">
            <a:extLst>
              <a:ext uri="{FF2B5EF4-FFF2-40B4-BE49-F238E27FC236}">
                <a16:creationId xmlns:a16="http://schemas.microsoft.com/office/drawing/2014/main" id="{AED22AB8-BDC8-E7DC-FEA9-32D8B21F898D}"/>
              </a:ext>
            </a:extLst>
          </p:cNvPr>
          <p:cNvPicPr>
            <a:picLocks noGrp="1" noChangeAspect="1"/>
          </p:cNvPicPr>
          <p:nvPr>
            <p:ph sz="half" idx="2"/>
          </p:nvPr>
        </p:nvPicPr>
        <p:blipFill rotWithShape="1">
          <a:blip r:embed="rId2"/>
          <a:srcRect l="7875" t="15316" r="28473" b="23120"/>
          <a:stretch/>
        </p:blipFill>
        <p:spPr>
          <a:xfrm>
            <a:off x="822723" y="2057400"/>
            <a:ext cx="3514963" cy="4183378"/>
          </a:xfrm>
          <a:prstGeom prst="rect">
            <a:avLst/>
          </a:prstGeom>
        </p:spPr>
      </p:pic>
      <p:pic>
        <p:nvPicPr>
          <p:cNvPr id="8" name="Content Placeholder 7">
            <a:extLst>
              <a:ext uri="{FF2B5EF4-FFF2-40B4-BE49-F238E27FC236}">
                <a16:creationId xmlns:a16="http://schemas.microsoft.com/office/drawing/2014/main" id="{ED6AAE11-FDF9-2E7D-7EA3-6BBFB5C50EF3}"/>
              </a:ext>
            </a:extLst>
          </p:cNvPr>
          <p:cNvPicPr>
            <a:picLocks noGrp="1" noChangeAspect="1"/>
          </p:cNvPicPr>
          <p:nvPr>
            <p:ph sz="quarter" idx="4"/>
          </p:nvPr>
        </p:nvPicPr>
        <p:blipFill rotWithShape="1">
          <a:blip r:embed="rId3" cstate="print"/>
          <a:srcRect l="12335" r="15419"/>
          <a:stretch/>
        </p:blipFill>
        <p:spPr>
          <a:xfrm>
            <a:off x="4572000" y="2057401"/>
            <a:ext cx="3871674" cy="4183379"/>
          </a:xfrm>
          <a:prstGeom prst="rect">
            <a:avLst/>
          </a:prstGeom>
        </p:spPr>
      </p:pic>
    </p:spTree>
    <p:extLst>
      <p:ext uri="{BB962C8B-B14F-4D97-AF65-F5344CB8AC3E}">
        <p14:creationId xmlns:p14="http://schemas.microsoft.com/office/powerpoint/2010/main" val="406531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839550-6A44-045E-A392-682088EB1D7B}"/>
              </a:ext>
            </a:extLst>
          </p:cNvPr>
          <p:cNvPicPr>
            <a:picLocks noChangeAspect="1"/>
          </p:cNvPicPr>
          <p:nvPr/>
        </p:nvPicPr>
        <p:blipFill rotWithShape="1">
          <a:blip r:embed="rId2"/>
          <a:srcRect l="36750" t="15483" r="25657" b="13982"/>
          <a:stretch/>
        </p:blipFill>
        <p:spPr>
          <a:xfrm>
            <a:off x="728662" y="285750"/>
            <a:ext cx="8135303" cy="6012180"/>
          </a:xfrm>
          <a:prstGeom prst="rect">
            <a:avLst/>
          </a:prstGeom>
        </p:spPr>
      </p:pic>
    </p:spTree>
    <p:extLst>
      <p:ext uri="{BB962C8B-B14F-4D97-AF65-F5344CB8AC3E}">
        <p14:creationId xmlns:p14="http://schemas.microsoft.com/office/powerpoint/2010/main" val="1336654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BCD4-8898-DC13-D732-ACF21254198A}"/>
              </a:ext>
            </a:extLst>
          </p:cNvPr>
          <p:cNvSpPr>
            <a:spLocks noGrp="1"/>
          </p:cNvSpPr>
          <p:nvPr>
            <p:ph type="title"/>
          </p:nvPr>
        </p:nvSpPr>
        <p:spPr>
          <a:xfrm>
            <a:off x="357158" y="142852"/>
            <a:ext cx="8229600" cy="1143000"/>
          </a:xfrm>
        </p:spPr>
        <p:txBody>
          <a:bodyPr>
            <a:normAutofit/>
          </a:bodyPr>
          <a:lstStyle/>
          <a:p>
            <a:pPr algn="ctr"/>
            <a:r>
              <a:rPr lang="en-US" sz="4000" b="1" dirty="0"/>
              <a:t>Inter-relationship of sub-systems</a:t>
            </a:r>
            <a:endParaRPr lang="en-IN" sz="4000" b="1" dirty="0"/>
          </a:p>
        </p:txBody>
      </p:sp>
      <p:sp>
        <p:nvSpPr>
          <p:cNvPr id="3" name="Content Placeholder 2">
            <a:extLst>
              <a:ext uri="{FF2B5EF4-FFF2-40B4-BE49-F238E27FC236}">
                <a16:creationId xmlns:a16="http://schemas.microsoft.com/office/drawing/2014/main" id="{34CA043A-EC71-71CD-A41A-39A0211581A7}"/>
              </a:ext>
            </a:extLst>
          </p:cNvPr>
          <p:cNvSpPr>
            <a:spLocks noGrp="1"/>
          </p:cNvSpPr>
          <p:nvPr>
            <p:ph idx="1"/>
          </p:nvPr>
        </p:nvSpPr>
        <p:spPr>
          <a:xfrm>
            <a:off x="285720" y="1285860"/>
            <a:ext cx="8529638" cy="4331969"/>
          </a:xfrm>
        </p:spPr>
        <p:txBody>
          <a:bodyPr>
            <a:noAutofit/>
          </a:bodyPr>
          <a:lstStyle/>
          <a:p>
            <a:pPr algn="just">
              <a:lnSpc>
                <a:spcPct val="150000"/>
              </a:lnSpc>
              <a:spcBef>
                <a:spcPts val="0"/>
              </a:spcBef>
              <a:spcAft>
                <a:spcPts val="0"/>
              </a:spcAft>
              <a:buNone/>
            </a:pPr>
            <a:r>
              <a:rPr lang="en-US" sz="2000" i="1" dirty="0"/>
              <a:t>The inter-relationship of sub-systems can be defined in terms of the: </a:t>
            </a:r>
          </a:p>
          <a:p>
            <a:pPr algn="just">
              <a:lnSpc>
                <a:spcPct val="150000"/>
              </a:lnSpc>
              <a:spcBef>
                <a:spcPts val="0"/>
              </a:spcBef>
              <a:spcAft>
                <a:spcPts val="0"/>
              </a:spcAft>
              <a:buNone/>
            </a:pPr>
            <a:r>
              <a:rPr lang="en-US" sz="2000" dirty="0"/>
              <a:t>a) flows such as of information, funds, materials, etc. The most important of these is the information flow; </a:t>
            </a:r>
          </a:p>
          <a:p>
            <a:pPr algn="just">
              <a:lnSpc>
                <a:spcPct val="150000"/>
              </a:lnSpc>
              <a:spcBef>
                <a:spcPts val="0"/>
              </a:spcBef>
              <a:spcAft>
                <a:spcPts val="0"/>
              </a:spcAft>
              <a:buNone/>
            </a:pPr>
            <a:r>
              <a:rPr lang="en-US" sz="2000" dirty="0"/>
              <a:t>b) structure within which they relate to each other. The structure may be physical, geographic or organizational; </a:t>
            </a:r>
          </a:p>
          <a:p>
            <a:pPr algn="just">
              <a:lnSpc>
                <a:spcPct val="150000"/>
              </a:lnSpc>
              <a:spcBef>
                <a:spcPts val="0"/>
              </a:spcBef>
              <a:spcAft>
                <a:spcPts val="0"/>
              </a:spcAft>
              <a:buNone/>
            </a:pPr>
            <a:r>
              <a:rPr lang="en-US" sz="2000" dirty="0"/>
              <a:t>c) procedures by which the sub-systems relate to each other. By procedures we mean those planned activities, which influence the performance of the entire system. In the context of an organization, this refers to planning.</a:t>
            </a:r>
          </a:p>
          <a:p>
            <a:pPr algn="just">
              <a:lnSpc>
                <a:spcPct val="150000"/>
              </a:lnSpc>
              <a:spcBef>
                <a:spcPts val="0"/>
              </a:spcBef>
              <a:spcAft>
                <a:spcPts val="0"/>
              </a:spcAft>
              <a:buNone/>
            </a:pPr>
            <a:r>
              <a:rPr lang="en-US" sz="2000" dirty="0"/>
              <a:t>d) feedback and the control process mechanisms which ensure that the system is moving towards its desired objectives.</a:t>
            </a:r>
            <a:endParaRPr lang="en-IN" sz="2000" dirty="0"/>
          </a:p>
        </p:txBody>
      </p:sp>
    </p:spTree>
    <p:extLst>
      <p:ext uri="{BB962C8B-B14F-4D97-AF65-F5344CB8AC3E}">
        <p14:creationId xmlns:p14="http://schemas.microsoft.com/office/powerpoint/2010/main" val="309832240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478</TotalTime>
  <Words>1543</Words>
  <Application>Microsoft Office PowerPoint</Application>
  <PresentationFormat>On-screen Show (4:3)</PresentationFormat>
  <Paragraphs>91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Calibri</vt:lpstr>
      <vt:lpstr>Calibri Light</vt:lpstr>
      <vt:lpstr>Times New Roman</vt:lpstr>
      <vt:lpstr>Wingdings</vt:lpstr>
      <vt:lpstr>Retrospect</vt:lpstr>
      <vt:lpstr>Need for management</vt:lpstr>
      <vt:lpstr>Definition</vt:lpstr>
      <vt:lpstr>What is management</vt:lpstr>
      <vt:lpstr>What is management</vt:lpstr>
      <vt:lpstr>PowerPoint Presentation</vt:lpstr>
      <vt:lpstr>System</vt:lpstr>
      <vt:lpstr>Types of Systems</vt:lpstr>
      <vt:lpstr>PowerPoint Presentation</vt:lpstr>
      <vt:lpstr>Inter-relationship of sub-systems</vt:lpstr>
      <vt:lpstr>Difference between administration and management (American school of thought)</vt:lpstr>
      <vt:lpstr>Types of Management</vt:lpstr>
      <vt:lpstr>PowerPoint Presentation</vt:lpstr>
      <vt:lpstr>Managerial Skills</vt:lpstr>
      <vt:lpstr>Management Process</vt:lpstr>
      <vt:lpstr>Management Process</vt:lpstr>
      <vt:lpstr>Nature  of Management</vt:lpstr>
      <vt:lpstr>PowerPoint Presentation</vt:lpstr>
      <vt:lpstr>PowerPoint Presentation</vt:lpstr>
      <vt:lpstr>Managerial Responsibilities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Need for management</dc:title>
  <dc:creator>Windows User</dc:creator>
  <cp:lastModifiedBy>2020CSB010_GOURAV</cp:lastModifiedBy>
  <cp:revision>17</cp:revision>
  <dcterms:created xsi:type="dcterms:W3CDTF">2023-08-01T07:19:37Z</dcterms:created>
  <dcterms:modified xsi:type="dcterms:W3CDTF">2023-09-15T12:24:56Z</dcterms:modified>
</cp:coreProperties>
</file>