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63" r:id="rId4"/>
    <p:sldId id="289" r:id="rId5"/>
    <p:sldId id="290" r:id="rId6"/>
    <p:sldId id="291" r:id="rId7"/>
    <p:sldId id="292" r:id="rId8"/>
    <p:sldId id="279" r:id="rId9"/>
    <p:sldId id="281" r:id="rId10"/>
    <p:sldId id="294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3" r:id="rId19"/>
    <p:sldId id="293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api_docs" TargetMode="External"/><Relationship Id="rId1" Type="http://schemas.openxmlformats.org/officeDocument/2006/relationships/hyperlink" Target="https://towardsdatascience.com/handwriting-recognition-using-tensorflow-and-keras-819b36148fe5" TargetMode="External"/><Relationship Id="rId4" Type="http://schemas.openxmlformats.org/officeDocument/2006/relationships/hyperlink" Target="https://www.linkedin.com/pulse/handwritten-text-recognition-using-deep-learning-cnn-rnn-dikhit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api_docs" TargetMode="External"/><Relationship Id="rId1" Type="http://schemas.openxmlformats.org/officeDocument/2006/relationships/hyperlink" Target="https://towardsdatascience.com/handwriting-recognition-using-tensorflow-and-keras-819b36148fe5" TargetMode="External"/><Relationship Id="rId4" Type="http://schemas.openxmlformats.org/officeDocument/2006/relationships/hyperlink" Target="https://www.linkedin.com/pulse/handwritten-text-recognition-using-deep-learning-cnn-rnn-dikhi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2DDDC-E9DA-4303-984B-86223983A14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023690-1B3D-4E85-B137-7259C77051AC}">
      <dgm:prSet phldrT="[Text]"/>
      <dgm:spPr/>
      <dgm:t>
        <a:bodyPr/>
        <a:lstStyle/>
        <a:p>
          <a:r>
            <a:rPr lang="en-US" b="1" dirty="0"/>
            <a:t>Accuracy</a:t>
          </a:r>
        </a:p>
      </dgm:t>
    </dgm:pt>
    <dgm:pt modelId="{DC0A2703-BF94-4086-810E-80C5DDA15C62}" type="parTrans" cxnId="{0681BB37-542A-4FF6-94C3-D3722F5FDF22}">
      <dgm:prSet/>
      <dgm:spPr/>
      <dgm:t>
        <a:bodyPr/>
        <a:lstStyle/>
        <a:p>
          <a:endParaRPr lang="en-US"/>
        </a:p>
      </dgm:t>
    </dgm:pt>
    <dgm:pt modelId="{6A74A21F-EC5F-4E31-9030-D5E69567733C}" type="sibTrans" cxnId="{0681BB37-542A-4FF6-94C3-D3722F5FDF22}">
      <dgm:prSet/>
      <dgm:spPr/>
      <dgm:t>
        <a:bodyPr/>
        <a:lstStyle/>
        <a:p>
          <a:endParaRPr lang="en-US"/>
        </a:p>
      </dgm:t>
    </dgm:pt>
    <dgm:pt modelId="{984ADE75-A4C6-434F-A7BE-0BAD0FA19406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baseline="0" dirty="0"/>
            <a:t>Accuracy can be improved</a:t>
          </a:r>
          <a:r>
            <a:rPr lang="en-US" b="0" baseline="0" dirty="0"/>
            <a:t> by applying other </a:t>
          </a:r>
          <a:r>
            <a:rPr lang="en-US" b="1" baseline="0" dirty="0"/>
            <a:t>advanced techniques</a:t>
          </a:r>
          <a:r>
            <a:rPr lang="en-US" b="0" baseline="0" dirty="0"/>
            <a:t> like </a:t>
          </a:r>
          <a:r>
            <a:rPr lang="en-US" b="1" baseline="0" dirty="0"/>
            <a:t>LSTM</a:t>
          </a:r>
          <a:r>
            <a:rPr lang="en-US" b="0" baseline="0" dirty="0"/>
            <a:t>.</a:t>
          </a:r>
          <a:endParaRPr lang="en-US" b="0" dirty="0"/>
        </a:p>
      </dgm:t>
    </dgm:pt>
    <dgm:pt modelId="{A6EAA231-8A70-4F1C-920F-A33AE8658F74}" type="parTrans" cxnId="{DCDCF379-CF1B-4462-AEAD-AC627E3EA750}">
      <dgm:prSet/>
      <dgm:spPr/>
      <dgm:t>
        <a:bodyPr/>
        <a:lstStyle/>
        <a:p>
          <a:endParaRPr lang="en-US"/>
        </a:p>
      </dgm:t>
    </dgm:pt>
    <dgm:pt modelId="{2FD4BC29-D9CA-4BBE-89DF-39B592BD9112}" type="sibTrans" cxnId="{DCDCF379-CF1B-4462-AEAD-AC627E3EA750}">
      <dgm:prSet/>
      <dgm:spPr/>
      <dgm:t>
        <a:bodyPr/>
        <a:lstStyle/>
        <a:p>
          <a:endParaRPr lang="en-US"/>
        </a:p>
      </dgm:t>
    </dgm:pt>
    <dgm:pt modelId="{9EB620F8-D513-4262-974A-E83BDB3D629E}" type="pres">
      <dgm:prSet presAssocID="{A6F2DDDC-E9DA-4303-984B-86223983A146}" presName="linear" presStyleCnt="0">
        <dgm:presLayoutVars>
          <dgm:dir/>
          <dgm:animLvl val="lvl"/>
          <dgm:resizeHandles val="exact"/>
        </dgm:presLayoutVars>
      </dgm:prSet>
      <dgm:spPr/>
    </dgm:pt>
    <dgm:pt modelId="{7EDABE9E-8494-454A-982A-600C8D46E32B}" type="pres">
      <dgm:prSet presAssocID="{62023690-1B3D-4E85-B137-7259C77051AC}" presName="parentLin" presStyleCnt="0"/>
      <dgm:spPr/>
    </dgm:pt>
    <dgm:pt modelId="{DEA3B407-9849-40C7-8D91-FE7B39ED6640}" type="pres">
      <dgm:prSet presAssocID="{62023690-1B3D-4E85-B137-7259C77051AC}" presName="parentLeftMargin" presStyleLbl="node1" presStyleIdx="0" presStyleCnt="1"/>
      <dgm:spPr/>
    </dgm:pt>
    <dgm:pt modelId="{B43FF10F-A24E-485E-89FE-950DD38BD253}" type="pres">
      <dgm:prSet presAssocID="{62023690-1B3D-4E85-B137-7259C77051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3BE1AAA-7210-4097-85BF-CFAEB81A7D36}" type="pres">
      <dgm:prSet presAssocID="{62023690-1B3D-4E85-B137-7259C77051AC}" presName="negativeSpace" presStyleCnt="0"/>
      <dgm:spPr/>
    </dgm:pt>
    <dgm:pt modelId="{B9B685C9-D1FA-44C8-9EC3-24D388401C15}" type="pres">
      <dgm:prSet presAssocID="{62023690-1B3D-4E85-B137-7259C77051A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681BB37-542A-4FF6-94C3-D3722F5FDF22}" srcId="{A6F2DDDC-E9DA-4303-984B-86223983A146}" destId="{62023690-1B3D-4E85-B137-7259C77051AC}" srcOrd="0" destOrd="0" parTransId="{DC0A2703-BF94-4086-810E-80C5DDA15C62}" sibTransId="{6A74A21F-EC5F-4E31-9030-D5E69567733C}"/>
    <dgm:cxn modelId="{DCDCF379-CF1B-4462-AEAD-AC627E3EA750}" srcId="{62023690-1B3D-4E85-B137-7259C77051AC}" destId="{984ADE75-A4C6-434F-A7BE-0BAD0FA19406}" srcOrd="0" destOrd="0" parTransId="{A6EAA231-8A70-4F1C-920F-A33AE8658F74}" sibTransId="{2FD4BC29-D9CA-4BBE-89DF-39B592BD9112}"/>
    <dgm:cxn modelId="{A6F74897-C1FE-428F-A718-7D37E7C24E35}" type="presOf" srcId="{62023690-1B3D-4E85-B137-7259C77051AC}" destId="{DEA3B407-9849-40C7-8D91-FE7B39ED6640}" srcOrd="0" destOrd="0" presId="urn:microsoft.com/office/officeart/2005/8/layout/list1"/>
    <dgm:cxn modelId="{4DF13AA9-7DB0-4BC6-B62C-D3EF3CDF5BBD}" type="presOf" srcId="{984ADE75-A4C6-434F-A7BE-0BAD0FA19406}" destId="{B9B685C9-D1FA-44C8-9EC3-24D388401C15}" srcOrd="0" destOrd="0" presId="urn:microsoft.com/office/officeart/2005/8/layout/list1"/>
    <dgm:cxn modelId="{D8F541B6-9EE3-4F10-908D-7FF7E6D2B6A3}" type="presOf" srcId="{62023690-1B3D-4E85-B137-7259C77051AC}" destId="{B43FF10F-A24E-485E-89FE-950DD38BD253}" srcOrd="1" destOrd="0" presId="urn:microsoft.com/office/officeart/2005/8/layout/list1"/>
    <dgm:cxn modelId="{4191B1E9-FFAD-4DF3-88A7-A0A040DE72CC}" type="presOf" srcId="{A6F2DDDC-E9DA-4303-984B-86223983A146}" destId="{9EB620F8-D513-4262-974A-E83BDB3D629E}" srcOrd="0" destOrd="0" presId="urn:microsoft.com/office/officeart/2005/8/layout/list1"/>
    <dgm:cxn modelId="{2B332448-E813-45A5-9B42-0CFB9F6EC2E9}" type="presParOf" srcId="{9EB620F8-D513-4262-974A-E83BDB3D629E}" destId="{7EDABE9E-8494-454A-982A-600C8D46E32B}" srcOrd="0" destOrd="0" presId="urn:microsoft.com/office/officeart/2005/8/layout/list1"/>
    <dgm:cxn modelId="{F0410E3C-B713-4566-AC0A-01512E938095}" type="presParOf" srcId="{7EDABE9E-8494-454A-982A-600C8D46E32B}" destId="{DEA3B407-9849-40C7-8D91-FE7B39ED6640}" srcOrd="0" destOrd="0" presId="urn:microsoft.com/office/officeart/2005/8/layout/list1"/>
    <dgm:cxn modelId="{6E979921-E3A9-4865-ABBF-670550A09FB0}" type="presParOf" srcId="{7EDABE9E-8494-454A-982A-600C8D46E32B}" destId="{B43FF10F-A24E-485E-89FE-950DD38BD253}" srcOrd="1" destOrd="0" presId="urn:microsoft.com/office/officeart/2005/8/layout/list1"/>
    <dgm:cxn modelId="{7C141E19-3642-4537-A066-4D1F1BEDD820}" type="presParOf" srcId="{9EB620F8-D513-4262-974A-E83BDB3D629E}" destId="{53BE1AAA-7210-4097-85BF-CFAEB81A7D36}" srcOrd="1" destOrd="0" presId="urn:microsoft.com/office/officeart/2005/8/layout/list1"/>
    <dgm:cxn modelId="{4E00A16B-50D9-4506-93B4-AA5D27E877B5}" type="presParOf" srcId="{9EB620F8-D513-4262-974A-E83BDB3D629E}" destId="{B9B685C9-D1FA-44C8-9EC3-24D388401C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E34A5-E578-489E-9B7D-3CF614AD8C7A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C17147E5-22E0-41DC-B5A7-97A271A30E1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1"/>
            </a:rPr>
            <a:t>https://towardsdatascience.com/handwriting-recognition-using-tensorflow-and-keras-819b36148fe5</a:t>
          </a:r>
          <a:endParaRPr lang="en-IN" dirty="0"/>
        </a:p>
      </dgm:t>
    </dgm:pt>
    <dgm:pt modelId="{51C36488-C241-4F3E-84DC-C3609E02C432}" type="parTrans" cxnId="{560AD5A5-C8E8-4ACD-8939-E2121677D6CF}">
      <dgm:prSet/>
      <dgm:spPr/>
      <dgm:t>
        <a:bodyPr/>
        <a:lstStyle/>
        <a:p>
          <a:endParaRPr lang="en-IN"/>
        </a:p>
      </dgm:t>
    </dgm:pt>
    <dgm:pt modelId="{957A9571-A82E-4371-B1B4-64FA9941DB68}" type="sibTrans" cxnId="{560AD5A5-C8E8-4ACD-8939-E2121677D6CF}">
      <dgm:prSet/>
      <dgm:spPr/>
      <dgm:t>
        <a:bodyPr/>
        <a:lstStyle/>
        <a:p>
          <a:endParaRPr lang="en-IN"/>
        </a:p>
      </dgm:t>
    </dgm:pt>
    <dgm:pt modelId="{62D29978-EE7A-48E7-986E-9931A7C9C34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2"/>
            </a:rPr>
            <a:t>https://www.tensorflow.org/api_docs</a:t>
          </a:r>
          <a:endParaRPr lang="en-IN" dirty="0"/>
        </a:p>
      </dgm:t>
    </dgm:pt>
    <dgm:pt modelId="{95290FDC-6112-4F54-BCE1-DDC449254700}" type="parTrans" cxnId="{CC81D1BF-404D-44F9-8387-C3CB1A21893D}">
      <dgm:prSet/>
      <dgm:spPr/>
      <dgm:t>
        <a:bodyPr/>
        <a:lstStyle/>
        <a:p>
          <a:endParaRPr lang="en-IN"/>
        </a:p>
      </dgm:t>
    </dgm:pt>
    <dgm:pt modelId="{0FF03E43-CBD6-4FEE-9C3F-6D21199B027E}" type="sibTrans" cxnId="{CC81D1BF-404D-44F9-8387-C3CB1A21893D}">
      <dgm:prSet/>
      <dgm:spPr/>
      <dgm:t>
        <a:bodyPr/>
        <a:lstStyle/>
        <a:p>
          <a:endParaRPr lang="en-IN"/>
        </a:p>
      </dgm:t>
    </dgm:pt>
    <dgm:pt modelId="{03D0B932-2171-45F7-802E-49AE1D2689D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3"/>
            </a:rPr>
            <a:t>https://keras.io/</a:t>
          </a:r>
          <a:endParaRPr lang="en-IN" dirty="0"/>
        </a:p>
      </dgm:t>
    </dgm:pt>
    <dgm:pt modelId="{880B0BDD-50EA-4991-9F94-3751508EB4FF}" type="parTrans" cxnId="{870D08C1-4C27-4824-9C2F-533BF2C390B5}">
      <dgm:prSet/>
      <dgm:spPr/>
      <dgm:t>
        <a:bodyPr/>
        <a:lstStyle/>
        <a:p>
          <a:endParaRPr lang="en-IN"/>
        </a:p>
      </dgm:t>
    </dgm:pt>
    <dgm:pt modelId="{64E6B015-5B1B-4650-A0D7-2E07FA352F97}" type="sibTrans" cxnId="{870D08C1-4C27-4824-9C2F-533BF2C390B5}">
      <dgm:prSet/>
      <dgm:spPr/>
      <dgm:t>
        <a:bodyPr/>
        <a:lstStyle/>
        <a:p>
          <a:endParaRPr lang="en-IN"/>
        </a:p>
      </dgm:t>
    </dgm:pt>
    <dgm:pt modelId="{90E5ECA0-9F0A-4A1E-9EA0-A675BAF367C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4"/>
            </a:rPr>
            <a:t>https://www.linkedin.com/pulse/handwritten-text-recognition-using-deep-learning-cnn-rnn-dikhit/</a:t>
          </a:r>
          <a:endParaRPr lang="en-IN" dirty="0"/>
        </a:p>
      </dgm:t>
    </dgm:pt>
    <dgm:pt modelId="{D2A5CC25-6785-4AA1-AA92-998AC7A22A7C}" type="parTrans" cxnId="{1A019793-A5BC-4CBF-8967-AA23824BC4B2}">
      <dgm:prSet/>
      <dgm:spPr/>
      <dgm:t>
        <a:bodyPr/>
        <a:lstStyle/>
        <a:p>
          <a:endParaRPr lang="en-IN"/>
        </a:p>
      </dgm:t>
    </dgm:pt>
    <dgm:pt modelId="{DA4292C6-B09A-4710-BC77-9B30AB42F5BB}" type="sibTrans" cxnId="{1A019793-A5BC-4CBF-8967-AA23824BC4B2}">
      <dgm:prSet/>
      <dgm:spPr/>
      <dgm:t>
        <a:bodyPr/>
        <a:lstStyle/>
        <a:p>
          <a:endParaRPr lang="en-IN"/>
        </a:p>
      </dgm:t>
    </dgm:pt>
    <dgm:pt modelId="{5CC96AD9-2ADA-4D9F-A35C-B3E34B90E00E}" type="pres">
      <dgm:prSet presAssocID="{D56E34A5-E578-489E-9B7D-3CF614AD8C7A}" presName="Name0" presStyleCnt="0">
        <dgm:presLayoutVars>
          <dgm:chMax val="7"/>
          <dgm:chPref val="7"/>
          <dgm:dir/>
        </dgm:presLayoutVars>
      </dgm:prSet>
      <dgm:spPr/>
    </dgm:pt>
    <dgm:pt modelId="{DF2AFBD1-9258-428F-94B2-E470F1859A0C}" type="pres">
      <dgm:prSet presAssocID="{D56E34A5-E578-489E-9B7D-3CF614AD8C7A}" presName="Name1" presStyleCnt="0"/>
      <dgm:spPr/>
    </dgm:pt>
    <dgm:pt modelId="{16044824-6C53-446F-9F7D-C3A448D721F7}" type="pres">
      <dgm:prSet presAssocID="{D56E34A5-E578-489E-9B7D-3CF614AD8C7A}" presName="cycle" presStyleCnt="0"/>
      <dgm:spPr/>
    </dgm:pt>
    <dgm:pt modelId="{E780A132-4AFB-48F5-9961-F05B034E11C4}" type="pres">
      <dgm:prSet presAssocID="{D56E34A5-E578-489E-9B7D-3CF614AD8C7A}" presName="srcNode" presStyleLbl="node1" presStyleIdx="0" presStyleCnt="4"/>
      <dgm:spPr/>
    </dgm:pt>
    <dgm:pt modelId="{5FEC77F9-2EDA-4FD2-8816-EA708225E4BD}" type="pres">
      <dgm:prSet presAssocID="{D56E34A5-E578-489E-9B7D-3CF614AD8C7A}" presName="conn" presStyleLbl="parChTrans1D2" presStyleIdx="0" presStyleCnt="1"/>
      <dgm:spPr/>
    </dgm:pt>
    <dgm:pt modelId="{C94020FC-BB6E-4C1C-8B09-3FB275184E37}" type="pres">
      <dgm:prSet presAssocID="{D56E34A5-E578-489E-9B7D-3CF614AD8C7A}" presName="extraNode" presStyleLbl="node1" presStyleIdx="0" presStyleCnt="4"/>
      <dgm:spPr/>
    </dgm:pt>
    <dgm:pt modelId="{4FBE3452-0C12-4DA4-8B91-0D1CEA5A0300}" type="pres">
      <dgm:prSet presAssocID="{D56E34A5-E578-489E-9B7D-3CF614AD8C7A}" presName="dstNode" presStyleLbl="node1" presStyleIdx="0" presStyleCnt="4"/>
      <dgm:spPr/>
    </dgm:pt>
    <dgm:pt modelId="{634FC0B8-64C1-4C2F-9267-0D26994CA66F}" type="pres">
      <dgm:prSet presAssocID="{C17147E5-22E0-41DC-B5A7-97A271A30E1B}" presName="text_1" presStyleLbl="node1" presStyleIdx="0" presStyleCnt="4">
        <dgm:presLayoutVars>
          <dgm:bulletEnabled val="1"/>
        </dgm:presLayoutVars>
      </dgm:prSet>
      <dgm:spPr/>
    </dgm:pt>
    <dgm:pt modelId="{4BCB4244-C64B-44F1-BF95-08788F4CA7FB}" type="pres">
      <dgm:prSet presAssocID="{C17147E5-22E0-41DC-B5A7-97A271A30E1B}" presName="accent_1" presStyleCnt="0"/>
      <dgm:spPr/>
    </dgm:pt>
    <dgm:pt modelId="{1F305BDC-9C98-4BF1-897B-9EA463BBB3CC}" type="pres">
      <dgm:prSet presAssocID="{C17147E5-22E0-41DC-B5A7-97A271A30E1B}" presName="accentRepeatNode" presStyleLbl="solidFgAcc1" presStyleIdx="0" presStyleCnt="4"/>
      <dgm:spPr/>
    </dgm:pt>
    <dgm:pt modelId="{10AD911C-DB17-491F-800B-AB94E241BFB1}" type="pres">
      <dgm:prSet presAssocID="{62D29978-EE7A-48E7-986E-9931A7C9C34B}" presName="text_2" presStyleLbl="node1" presStyleIdx="1" presStyleCnt="4">
        <dgm:presLayoutVars>
          <dgm:bulletEnabled val="1"/>
        </dgm:presLayoutVars>
      </dgm:prSet>
      <dgm:spPr/>
    </dgm:pt>
    <dgm:pt modelId="{4D491E33-BD5E-4F29-9468-47E921EEAE31}" type="pres">
      <dgm:prSet presAssocID="{62D29978-EE7A-48E7-986E-9931A7C9C34B}" presName="accent_2" presStyleCnt="0"/>
      <dgm:spPr/>
    </dgm:pt>
    <dgm:pt modelId="{732F5B46-7487-4177-AD8A-EE00B53CCD49}" type="pres">
      <dgm:prSet presAssocID="{62D29978-EE7A-48E7-986E-9931A7C9C34B}" presName="accentRepeatNode" presStyleLbl="solidFgAcc1" presStyleIdx="1" presStyleCnt="4"/>
      <dgm:spPr/>
    </dgm:pt>
    <dgm:pt modelId="{B80BCA40-72B6-42C6-B4ED-CBD52EF81623}" type="pres">
      <dgm:prSet presAssocID="{03D0B932-2171-45F7-802E-49AE1D2689D5}" presName="text_3" presStyleLbl="node1" presStyleIdx="2" presStyleCnt="4">
        <dgm:presLayoutVars>
          <dgm:bulletEnabled val="1"/>
        </dgm:presLayoutVars>
      </dgm:prSet>
      <dgm:spPr/>
    </dgm:pt>
    <dgm:pt modelId="{8F7D7CA5-BAB9-4386-8D0C-5DC08D9A21A1}" type="pres">
      <dgm:prSet presAssocID="{03D0B932-2171-45F7-802E-49AE1D2689D5}" presName="accent_3" presStyleCnt="0"/>
      <dgm:spPr/>
    </dgm:pt>
    <dgm:pt modelId="{0E7C334F-A688-4168-927C-282C3AE50C0B}" type="pres">
      <dgm:prSet presAssocID="{03D0B932-2171-45F7-802E-49AE1D2689D5}" presName="accentRepeatNode" presStyleLbl="solidFgAcc1" presStyleIdx="2" presStyleCnt="4"/>
      <dgm:spPr/>
    </dgm:pt>
    <dgm:pt modelId="{A1E3BA32-87E0-424F-ABAA-0811A4A1A977}" type="pres">
      <dgm:prSet presAssocID="{90E5ECA0-9F0A-4A1E-9EA0-A675BAF367C5}" presName="text_4" presStyleLbl="node1" presStyleIdx="3" presStyleCnt="4">
        <dgm:presLayoutVars>
          <dgm:bulletEnabled val="1"/>
        </dgm:presLayoutVars>
      </dgm:prSet>
      <dgm:spPr/>
    </dgm:pt>
    <dgm:pt modelId="{8193A4FD-786E-4C83-84EF-CC3A75E67955}" type="pres">
      <dgm:prSet presAssocID="{90E5ECA0-9F0A-4A1E-9EA0-A675BAF367C5}" presName="accent_4" presStyleCnt="0"/>
      <dgm:spPr/>
    </dgm:pt>
    <dgm:pt modelId="{9FD63E56-16D5-484C-BA69-C2C923C1BA46}" type="pres">
      <dgm:prSet presAssocID="{90E5ECA0-9F0A-4A1E-9EA0-A675BAF367C5}" presName="accentRepeatNode" presStyleLbl="solidFgAcc1" presStyleIdx="3" presStyleCnt="4"/>
      <dgm:spPr/>
    </dgm:pt>
  </dgm:ptLst>
  <dgm:cxnLst>
    <dgm:cxn modelId="{7877CE3A-BB69-4DD1-9239-43546FC14D8B}" type="presOf" srcId="{03D0B932-2171-45F7-802E-49AE1D2689D5}" destId="{B80BCA40-72B6-42C6-B4ED-CBD52EF81623}" srcOrd="0" destOrd="0" presId="urn:microsoft.com/office/officeart/2008/layout/VerticalCurvedList"/>
    <dgm:cxn modelId="{2B4C053B-1DAB-4B08-8854-23F5EE51E904}" type="presOf" srcId="{C17147E5-22E0-41DC-B5A7-97A271A30E1B}" destId="{634FC0B8-64C1-4C2F-9267-0D26994CA66F}" srcOrd="0" destOrd="0" presId="urn:microsoft.com/office/officeart/2008/layout/VerticalCurvedList"/>
    <dgm:cxn modelId="{13D7DD61-D33D-4BEE-8887-70386C12F6D9}" type="presOf" srcId="{957A9571-A82E-4371-B1B4-64FA9941DB68}" destId="{5FEC77F9-2EDA-4FD2-8816-EA708225E4BD}" srcOrd="0" destOrd="0" presId="urn:microsoft.com/office/officeart/2008/layout/VerticalCurvedList"/>
    <dgm:cxn modelId="{D6D04F43-5FFE-4B51-B567-CB44525BF1BE}" type="presOf" srcId="{D56E34A5-E578-489E-9B7D-3CF614AD8C7A}" destId="{5CC96AD9-2ADA-4D9F-A35C-B3E34B90E00E}" srcOrd="0" destOrd="0" presId="urn:microsoft.com/office/officeart/2008/layout/VerticalCurvedList"/>
    <dgm:cxn modelId="{1A019793-A5BC-4CBF-8967-AA23824BC4B2}" srcId="{D56E34A5-E578-489E-9B7D-3CF614AD8C7A}" destId="{90E5ECA0-9F0A-4A1E-9EA0-A675BAF367C5}" srcOrd="3" destOrd="0" parTransId="{D2A5CC25-6785-4AA1-AA92-998AC7A22A7C}" sibTransId="{DA4292C6-B09A-4710-BC77-9B30AB42F5BB}"/>
    <dgm:cxn modelId="{87B40F9B-42F4-435C-90DB-664609E9217C}" type="presOf" srcId="{62D29978-EE7A-48E7-986E-9931A7C9C34B}" destId="{10AD911C-DB17-491F-800B-AB94E241BFB1}" srcOrd="0" destOrd="0" presId="urn:microsoft.com/office/officeart/2008/layout/VerticalCurvedList"/>
    <dgm:cxn modelId="{560AD5A5-C8E8-4ACD-8939-E2121677D6CF}" srcId="{D56E34A5-E578-489E-9B7D-3CF614AD8C7A}" destId="{C17147E5-22E0-41DC-B5A7-97A271A30E1B}" srcOrd="0" destOrd="0" parTransId="{51C36488-C241-4F3E-84DC-C3609E02C432}" sibTransId="{957A9571-A82E-4371-B1B4-64FA9941DB68}"/>
    <dgm:cxn modelId="{CC81D1BF-404D-44F9-8387-C3CB1A21893D}" srcId="{D56E34A5-E578-489E-9B7D-3CF614AD8C7A}" destId="{62D29978-EE7A-48E7-986E-9931A7C9C34B}" srcOrd="1" destOrd="0" parTransId="{95290FDC-6112-4F54-BCE1-DDC449254700}" sibTransId="{0FF03E43-CBD6-4FEE-9C3F-6D21199B027E}"/>
    <dgm:cxn modelId="{870D08C1-4C27-4824-9C2F-533BF2C390B5}" srcId="{D56E34A5-E578-489E-9B7D-3CF614AD8C7A}" destId="{03D0B932-2171-45F7-802E-49AE1D2689D5}" srcOrd="2" destOrd="0" parTransId="{880B0BDD-50EA-4991-9F94-3751508EB4FF}" sibTransId="{64E6B015-5B1B-4650-A0D7-2E07FA352F97}"/>
    <dgm:cxn modelId="{799537CB-5DD8-40E2-A0D9-D76242F97C74}" type="presOf" srcId="{90E5ECA0-9F0A-4A1E-9EA0-A675BAF367C5}" destId="{A1E3BA32-87E0-424F-ABAA-0811A4A1A977}" srcOrd="0" destOrd="0" presId="urn:microsoft.com/office/officeart/2008/layout/VerticalCurvedList"/>
    <dgm:cxn modelId="{3CA14EDA-2E84-46E1-BB25-735947917BA8}" type="presParOf" srcId="{5CC96AD9-2ADA-4D9F-A35C-B3E34B90E00E}" destId="{DF2AFBD1-9258-428F-94B2-E470F1859A0C}" srcOrd="0" destOrd="0" presId="urn:microsoft.com/office/officeart/2008/layout/VerticalCurvedList"/>
    <dgm:cxn modelId="{C4F6C9FC-FF95-40C2-892A-145052C085FB}" type="presParOf" srcId="{DF2AFBD1-9258-428F-94B2-E470F1859A0C}" destId="{16044824-6C53-446F-9F7D-C3A448D721F7}" srcOrd="0" destOrd="0" presId="urn:microsoft.com/office/officeart/2008/layout/VerticalCurvedList"/>
    <dgm:cxn modelId="{0E78BB3A-DB0B-487D-879C-A6CBB27E4C97}" type="presParOf" srcId="{16044824-6C53-446F-9F7D-C3A448D721F7}" destId="{E780A132-4AFB-48F5-9961-F05B034E11C4}" srcOrd="0" destOrd="0" presId="urn:microsoft.com/office/officeart/2008/layout/VerticalCurvedList"/>
    <dgm:cxn modelId="{92491BD8-94D6-4465-9142-1FC8B11B1A52}" type="presParOf" srcId="{16044824-6C53-446F-9F7D-C3A448D721F7}" destId="{5FEC77F9-2EDA-4FD2-8816-EA708225E4BD}" srcOrd="1" destOrd="0" presId="urn:microsoft.com/office/officeart/2008/layout/VerticalCurvedList"/>
    <dgm:cxn modelId="{59F157A6-1355-4A2E-AA18-799A1EA5BB14}" type="presParOf" srcId="{16044824-6C53-446F-9F7D-C3A448D721F7}" destId="{C94020FC-BB6E-4C1C-8B09-3FB275184E37}" srcOrd="2" destOrd="0" presId="urn:microsoft.com/office/officeart/2008/layout/VerticalCurvedList"/>
    <dgm:cxn modelId="{D1E65BAB-9647-414E-B3C0-7524FB7BD1B4}" type="presParOf" srcId="{16044824-6C53-446F-9F7D-C3A448D721F7}" destId="{4FBE3452-0C12-4DA4-8B91-0D1CEA5A0300}" srcOrd="3" destOrd="0" presId="urn:microsoft.com/office/officeart/2008/layout/VerticalCurvedList"/>
    <dgm:cxn modelId="{19E0D402-C2D0-45F9-8389-B6382F760A62}" type="presParOf" srcId="{DF2AFBD1-9258-428F-94B2-E470F1859A0C}" destId="{634FC0B8-64C1-4C2F-9267-0D26994CA66F}" srcOrd="1" destOrd="0" presId="urn:microsoft.com/office/officeart/2008/layout/VerticalCurvedList"/>
    <dgm:cxn modelId="{868C1546-D80D-48A1-BADC-B44C548CF950}" type="presParOf" srcId="{DF2AFBD1-9258-428F-94B2-E470F1859A0C}" destId="{4BCB4244-C64B-44F1-BF95-08788F4CA7FB}" srcOrd="2" destOrd="0" presId="urn:microsoft.com/office/officeart/2008/layout/VerticalCurvedList"/>
    <dgm:cxn modelId="{4FD8C292-83D7-456B-9B4C-DCE75243A7A2}" type="presParOf" srcId="{4BCB4244-C64B-44F1-BF95-08788F4CA7FB}" destId="{1F305BDC-9C98-4BF1-897B-9EA463BBB3CC}" srcOrd="0" destOrd="0" presId="urn:microsoft.com/office/officeart/2008/layout/VerticalCurvedList"/>
    <dgm:cxn modelId="{CBB90843-AF7A-435A-92DE-5C712EB60A34}" type="presParOf" srcId="{DF2AFBD1-9258-428F-94B2-E470F1859A0C}" destId="{10AD911C-DB17-491F-800B-AB94E241BFB1}" srcOrd="3" destOrd="0" presId="urn:microsoft.com/office/officeart/2008/layout/VerticalCurvedList"/>
    <dgm:cxn modelId="{674E4B98-B605-4C13-8669-90DB020E46CA}" type="presParOf" srcId="{DF2AFBD1-9258-428F-94B2-E470F1859A0C}" destId="{4D491E33-BD5E-4F29-9468-47E921EEAE31}" srcOrd="4" destOrd="0" presId="urn:microsoft.com/office/officeart/2008/layout/VerticalCurvedList"/>
    <dgm:cxn modelId="{8F40CECF-A20A-456A-AD41-AD829875D629}" type="presParOf" srcId="{4D491E33-BD5E-4F29-9468-47E921EEAE31}" destId="{732F5B46-7487-4177-AD8A-EE00B53CCD49}" srcOrd="0" destOrd="0" presId="urn:microsoft.com/office/officeart/2008/layout/VerticalCurvedList"/>
    <dgm:cxn modelId="{C16497F4-5307-462A-8C08-CECE0FC05291}" type="presParOf" srcId="{DF2AFBD1-9258-428F-94B2-E470F1859A0C}" destId="{B80BCA40-72B6-42C6-B4ED-CBD52EF81623}" srcOrd="5" destOrd="0" presId="urn:microsoft.com/office/officeart/2008/layout/VerticalCurvedList"/>
    <dgm:cxn modelId="{42880F52-13F6-40B1-9388-84A835409979}" type="presParOf" srcId="{DF2AFBD1-9258-428F-94B2-E470F1859A0C}" destId="{8F7D7CA5-BAB9-4386-8D0C-5DC08D9A21A1}" srcOrd="6" destOrd="0" presId="urn:microsoft.com/office/officeart/2008/layout/VerticalCurvedList"/>
    <dgm:cxn modelId="{C414203F-D074-4DF0-9E2F-4CD9253E6C25}" type="presParOf" srcId="{8F7D7CA5-BAB9-4386-8D0C-5DC08D9A21A1}" destId="{0E7C334F-A688-4168-927C-282C3AE50C0B}" srcOrd="0" destOrd="0" presId="urn:microsoft.com/office/officeart/2008/layout/VerticalCurvedList"/>
    <dgm:cxn modelId="{9F03D7B1-C517-4D15-B9D8-E7E7827CEF4F}" type="presParOf" srcId="{DF2AFBD1-9258-428F-94B2-E470F1859A0C}" destId="{A1E3BA32-87E0-424F-ABAA-0811A4A1A977}" srcOrd="7" destOrd="0" presId="urn:microsoft.com/office/officeart/2008/layout/VerticalCurvedList"/>
    <dgm:cxn modelId="{1ECD74A3-3713-4041-A547-671913CD67DC}" type="presParOf" srcId="{DF2AFBD1-9258-428F-94B2-E470F1859A0C}" destId="{8193A4FD-786E-4C83-84EF-CC3A75E67955}" srcOrd="8" destOrd="0" presId="urn:microsoft.com/office/officeart/2008/layout/VerticalCurvedList"/>
    <dgm:cxn modelId="{DFAC2396-AC6C-4801-91D9-392CA42BAD10}" type="presParOf" srcId="{8193A4FD-786E-4C83-84EF-CC3A75E67955}" destId="{9FD63E56-16D5-484C-BA69-C2C923C1BA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685C9-D1FA-44C8-9EC3-24D388401C15}">
      <dsp:nvSpPr>
        <dsp:cNvPr id="0" name=""/>
        <dsp:cNvSpPr/>
      </dsp:nvSpPr>
      <dsp:spPr>
        <a:xfrm>
          <a:off x="0" y="532471"/>
          <a:ext cx="6652096" cy="2921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277" tIns="728980" rIns="516277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3500" b="1" kern="1200" baseline="0" dirty="0"/>
            <a:t>Accuracy can be improved</a:t>
          </a:r>
          <a:r>
            <a:rPr lang="en-US" sz="3500" b="0" kern="1200" baseline="0" dirty="0"/>
            <a:t> by applying other </a:t>
          </a:r>
          <a:r>
            <a:rPr lang="en-US" sz="3500" b="1" kern="1200" baseline="0" dirty="0"/>
            <a:t>advanced techniques</a:t>
          </a:r>
          <a:r>
            <a:rPr lang="en-US" sz="3500" b="0" kern="1200" baseline="0" dirty="0"/>
            <a:t> like </a:t>
          </a:r>
          <a:r>
            <a:rPr lang="en-US" sz="3500" b="1" kern="1200" baseline="0" dirty="0"/>
            <a:t>LSTM</a:t>
          </a:r>
          <a:r>
            <a:rPr lang="en-US" sz="3500" b="0" kern="1200" baseline="0" dirty="0"/>
            <a:t>.</a:t>
          </a:r>
          <a:endParaRPr lang="en-US" sz="3500" b="0" kern="1200" dirty="0"/>
        </a:p>
      </dsp:txBody>
      <dsp:txXfrm>
        <a:off x="0" y="532471"/>
        <a:ext cx="6652096" cy="2921625"/>
      </dsp:txXfrm>
    </dsp:sp>
    <dsp:sp modelId="{B43FF10F-A24E-485E-89FE-950DD38BD253}">
      <dsp:nvSpPr>
        <dsp:cNvPr id="0" name=""/>
        <dsp:cNvSpPr/>
      </dsp:nvSpPr>
      <dsp:spPr>
        <a:xfrm>
          <a:off x="332604" y="15871"/>
          <a:ext cx="4656467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03" tIns="0" rIns="17600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Accuracy</a:t>
          </a:r>
        </a:p>
      </dsp:txBody>
      <dsp:txXfrm>
        <a:off x="383041" y="66308"/>
        <a:ext cx="4555593" cy="93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C77F9-2EDA-4FD2-8816-EA708225E4BD}">
      <dsp:nvSpPr>
        <dsp:cNvPr id="0" name=""/>
        <dsp:cNvSpPr/>
      </dsp:nvSpPr>
      <dsp:spPr>
        <a:xfrm>
          <a:off x="-6258833" y="-957455"/>
          <a:ext cx="7450119" cy="7450119"/>
        </a:xfrm>
        <a:prstGeom prst="blockArc">
          <a:avLst>
            <a:gd name="adj1" fmla="val 18900000"/>
            <a:gd name="adj2" fmla="val 2700000"/>
            <a:gd name="adj3" fmla="val 29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FC0B8-64C1-4C2F-9267-0D26994CA66F}">
      <dsp:nvSpPr>
        <dsp:cNvPr id="0" name=""/>
        <dsp:cNvSpPr/>
      </dsp:nvSpPr>
      <dsp:spPr>
        <a:xfrm>
          <a:off x="623441" y="425546"/>
          <a:ext cx="8358344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1"/>
            </a:rPr>
            <a:t>https://towardsdatascience.com/handwriting-recognition-using-tensorflow-and-keras-819b36148fe5</a:t>
          </a:r>
          <a:endParaRPr lang="en-IN" sz="2400" kern="1200" dirty="0"/>
        </a:p>
      </dsp:txBody>
      <dsp:txXfrm>
        <a:off x="623441" y="425546"/>
        <a:ext cx="8358344" cy="851536"/>
      </dsp:txXfrm>
    </dsp:sp>
    <dsp:sp modelId="{1F305BDC-9C98-4BF1-897B-9EA463BBB3CC}">
      <dsp:nvSpPr>
        <dsp:cNvPr id="0" name=""/>
        <dsp:cNvSpPr/>
      </dsp:nvSpPr>
      <dsp:spPr>
        <a:xfrm>
          <a:off x="91231" y="319104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AD911C-DB17-491F-800B-AB94E241BFB1}">
      <dsp:nvSpPr>
        <dsp:cNvPr id="0" name=""/>
        <dsp:cNvSpPr/>
      </dsp:nvSpPr>
      <dsp:spPr>
        <a:xfrm>
          <a:off x="1111646" y="1703072"/>
          <a:ext cx="7870139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2"/>
            </a:rPr>
            <a:t>https://www.tensorflow.org/api_docs</a:t>
          </a:r>
          <a:endParaRPr lang="en-IN" sz="2400" kern="1200" dirty="0"/>
        </a:p>
      </dsp:txBody>
      <dsp:txXfrm>
        <a:off x="1111646" y="1703072"/>
        <a:ext cx="7870139" cy="851536"/>
      </dsp:txXfrm>
    </dsp:sp>
    <dsp:sp modelId="{732F5B46-7487-4177-AD8A-EE00B53CCD49}">
      <dsp:nvSpPr>
        <dsp:cNvPr id="0" name=""/>
        <dsp:cNvSpPr/>
      </dsp:nvSpPr>
      <dsp:spPr>
        <a:xfrm>
          <a:off x="579436" y="1596630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0BCA40-72B6-42C6-B4ED-CBD52EF81623}">
      <dsp:nvSpPr>
        <dsp:cNvPr id="0" name=""/>
        <dsp:cNvSpPr/>
      </dsp:nvSpPr>
      <dsp:spPr>
        <a:xfrm>
          <a:off x="1111646" y="2980598"/>
          <a:ext cx="7870139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3"/>
            </a:rPr>
            <a:t>https://keras.io/</a:t>
          </a:r>
          <a:endParaRPr lang="en-IN" sz="2400" kern="1200" dirty="0"/>
        </a:p>
      </dsp:txBody>
      <dsp:txXfrm>
        <a:off x="1111646" y="2980598"/>
        <a:ext cx="7870139" cy="851536"/>
      </dsp:txXfrm>
    </dsp:sp>
    <dsp:sp modelId="{0E7C334F-A688-4168-927C-282C3AE50C0B}">
      <dsp:nvSpPr>
        <dsp:cNvPr id="0" name=""/>
        <dsp:cNvSpPr/>
      </dsp:nvSpPr>
      <dsp:spPr>
        <a:xfrm>
          <a:off x="579436" y="2874156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E3BA32-87E0-424F-ABAA-0811A4A1A977}">
      <dsp:nvSpPr>
        <dsp:cNvPr id="0" name=""/>
        <dsp:cNvSpPr/>
      </dsp:nvSpPr>
      <dsp:spPr>
        <a:xfrm>
          <a:off x="623441" y="4258124"/>
          <a:ext cx="8358344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4"/>
            </a:rPr>
            <a:t>https://www.linkedin.com/pulse/handwritten-text-recognition-using-deep-learning-cnn-rnn-dikhit/</a:t>
          </a:r>
          <a:endParaRPr lang="en-IN" sz="2400" kern="1200" dirty="0"/>
        </a:p>
      </dsp:txBody>
      <dsp:txXfrm>
        <a:off x="623441" y="4258124"/>
        <a:ext cx="8358344" cy="851536"/>
      </dsp:txXfrm>
    </dsp:sp>
    <dsp:sp modelId="{9FD63E56-16D5-484C-BA69-C2C923C1BA46}">
      <dsp:nvSpPr>
        <dsp:cNvPr id="0" name=""/>
        <dsp:cNvSpPr/>
      </dsp:nvSpPr>
      <dsp:spPr>
        <a:xfrm>
          <a:off x="91231" y="4151682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9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0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2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7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urav1695/BTech_major_projec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image" Target="../media/image18.jpg"/><Relationship Id="rId16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12" Type="http://schemas.openxmlformats.org/officeDocument/2006/relationships/image" Target="../media/image44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43.jpg"/><Relationship Id="rId5" Type="http://schemas.openxmlformats.org/officeDocument/2006/relationships/image" Target="../media/image37.jpg"/><Relationship Id="rId10" Type="http://schemas.openxmlformats.org/officeDocument/2006/relationships/image" Target="../media/image42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A1365-90AD-B081-BD6C-D17AA0DC5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1224" y="2780553"/>
            <a:ext cx="6456781" cy="1774518"/>
          </a:xfrm>
        </p:spPr>
        <p:txBody>
          <a:bodyPr anchor="ctr">
            <a:noAutofit/>
          </a:bodyPr>
          <a:lstStyle/>
          <a:p>
            <a:pPr algn="ctr"/>
            <a:r>
              <a:rPr lang="en-US" sz="5400" b="1" i="0" dirty="0"/>
              <a:t>BTech Final Project</a:t>
            </a:r>
            <a:br>
              <a:rPr lang="en-US" sz="5400" b="1" i="0" dirty="0"/>
            </a:br>
            <a:r>
              <a:rPr lang="en-US" sz="2800" b="1" i="0" dirty="0"/>
              <a:t>Handwriting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DDB7B-0351-9D1D-4D7D-A4766352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631" y="5018535"/>
            <a:ext cx="5364936" cy="909848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cs typeface="Angsana New" panose="020B0502040204020203" pitchFamily="18" charset="-34"/>
              </a:rPr>
              <a:t>Gourav Kumar Shaw (2020CSB010)</a:t>
            </a:r>
          </a:p>
          <a:p>
            <a:r>
              <a:rPr lang="en-US" sz="2000" b="1" dirty="0" err="1">
                <a:cs typeface="Angsana New" panose="020B0502040204020203" pitchFamily="18" charset="-34"/>
              </a:rPr>
              <a:t>Soumyadeep</a:t>
            </a:r>
            <a:r>
              <a:rPr lang="en-US" sz="2000" b="1" dirty="0">
                <a:cs typeface="Angsana New" panose="020B0502040204020203" pitchFamily="18" charset="-34"/>
              </a:rPr>
              <a:t> Sinha  (2020CSB044)</a:t>
            </a:r>
          </a:p>
          <a:p>
            <a:endParaRPr lang="en-US" sz="1800" dirty="0">
              <a:cs typeface="Angsana New" panose="020B0502040204020203" pitchFamily="18" charset="-34"/>
            </a:endParaRPr>
          </a:p>
          <a:p>
            <a:r>
              <a:rPr lang="en-US" sz="2000" b="1" u="sng" dirty="0">
                <a:cs typeface="Angsana New" panose="020B0502040204020203" pitchFamily="18" charset="-34"/>
              </a:rPr>
              <a:t>Mentor: Dr. </a:t>
            </a:r>
            <a:r>
              <a:rPr lang="en-US" sz="2000" b="1" u="sng" dirty="0" err="1">
                <a:cs typeface="Angsana New" panose="020B0502040204020203" pitchFamily="18" charset="-34"/>
              </a:rPr>
              <a:t>Samit</a:t>
            </a:r>
            <a:r>
              <a:rPr lang="en-US" sz="2000" b="1" u="sng" dirty="0">
                <a:cs typeface="Angsana New" panose="020B0502040204020203" pitchFamily="18" charset="-34"/>
              </a:rPr>
              <a:t> Biswas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EF71F26-86CD-C0D3-7FCF-4CD920DEC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8" r="29192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AEB82-7FD7-1F7B-2A15-C0780452B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83" y="449261"/>
            <a:ext cx="2316537" cy="23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7427"/>
      </p:ext>
    </p:extLst>
  </p:cSld>
  <p:clrMapOvr>
    <a:masterClrMapping/>
  </p:clrMapOvr>
  <p:transition spd="slow" advTm="19289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0F8B7-C333-4BB0-39B6-9CEDE5B0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211" y="945940"/>
            <a:ext cx="10671048" cy="822960"/>
          </a:xfrm>
        </p:spPr>
        <p:txBody>
          <a:bodyPr>
            <a:noAutofit/>
          </a:bodyPr>
          <a:lstStyle/>
          <a:p>
            <a:r>
              <a:rPr lang="en-US" sz="5400" b="1" i="0" u="sng" dirty="0">
                <a:latin typeface="+mj-lt"/>
              </a:rPr>
              <a:t>Input to the model</a:t>
            </a:r>
            <a:endParaRPr lang="en-IN" sz="5400" b="1" i="0" u="sng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D52EC-4AF6-E0A3-971E-470478FC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65" y="2504570"/>
            <a:ext cx="1678867" cy="1547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8781B-5338-7FE2-E93E-3A366D28A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-1" b="49897"/>
          <a:stretch/>
        </p:blipFill>
        <p:spPr>
          <a:xfrm>
            <a:off x="4953676" y="2514230"/>
            <a:ext cx="1476000" cy="1485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87ED27-3BA7-8BB0-8AD1-F510A73E1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05" r="52711"/>
          <a:stretch/>
        </p:blipFill>
        <p:spPr>
          <a:xfrm>
            <a:off x="4931940" y="4343768"/>
            <a:ext cx="1564985" cy="1568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AC1B-7E87-72C5-FDB8-5C91927E3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2823"/>
          <a:stretch/>
        </p:blipFill>
        <p:spPr>
          <a:xfrm>
            <a:off x="1669665" y="4343769"/>
            <a:ext cx="1754858" cy="1662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F2E011-2326-6152-76CC-D7586DCA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820" y="2514231"/>
            <a:ext cx="1519424" cy="1485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3158C3-0055-623B-C75C-2C23A091E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820" y="4390915"/>
            <a:ext cx="1617300" cy="15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74C8-449B-8BCA-68C0-4C083513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653119" cy="4754880"/>
          </a:xfrm>
        </p:spPr>
        <p:txBody>
          <a:bodyPr/>
          <a:lstStyle/>
          <a:p>
            <a:pPr algn="ctr"/>
            <a:r>
              <a:rPr lang="en-US" b="1" i="0" dirty="0"/>
              <a:t>Convolutional</a:t>
            </a:r>
            <a:r>
              <a:rPr lang="en-US" b="1" dirty="0"/>
              <a:t> </a:t>
            </a:r>
            <a:r>
              <a:rPr lang="en-US" b="1" i="0" dirty="0"/>
              <a:t>Neural</a:t>
            </a:r>
            <a:r>
              <a:rPr lang="en-US" b="1" dirty="0"/>
              <a:t> </a:t>
            </a:r>
            <a:r>
              <a:rPr lang="en-US" b="1" i="0" dirty="0"/>
              <a:t>Network</a:t>
            </a:r>
            <a:r>
              <a:rPr lang="en-US" b="1" dirty="0"/>
              <a:t> </a:t>
            </a:r>
            <a:endParaRPr lang="en-IN" b="1" dirty="0"/>
          </a:p>
        </p:txBody>
      </p:sp>
      <p:pic>
        <p:nvPicPr>
          <p:cNvPr id="1028" name="Picture 4" descr="Convolutional Neural Network: An Overview">
            <a:extLst>
              <a:ext uri="{FF2B5EF4-FFF2-40B4-BE49-F238E27FC236}">
                <a16:creationId xmlns:a16="http://schemas.microsoft.com/office/drawing/2014/main" id="{47E8EF65-ADA3-86F5-376D-EFA32695D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98" y="1952369"/>
            <a:ext cx="9378204" cy="467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14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671F-74E7-535B-9766-7F64FD94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7094130" cy="4754880"/>
          </a:xfrm>
        </p:spPr>
        <p:txBody>
          <a:bodyPr/>
          <a:lstStyle/>
          <a:p>
            <a:r>
              <a:rPr lang="en-US" b="1" i="0" dirty="0" err="1"/>
              <a:t>Softmax</a:t>
            </a:r>
            <a:r>
              <a:rPr lang="en-US" dirty="0"/>
              <a:t> </a:t>
            </a:r>
            <a:r>
              <a:rPr lang="en-US" b="1" i="0" dirty="0"/>
              <a:t>Function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0F573-C67A-B466-7FE6-78C6D3215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1692905"/>
            <a:ext cx="7524437" cy="2393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68E11-5A1B-8684-55D4-970F4EACB4CD}"/>
              </a:ext>
            </a:extLst>
          </p:cNvPr>
          <p:cNvSpPr txBox="1"/>
          <p:nvPr/>
        </p:nvSpPr>
        <p:spPr>
          <a:xfrm>
            <a:off x="8283389" y="2039390"/>
            <a:ext cx="4401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KaTeX_Math"/>
              </a:rPr>
              <a:t>Here, </a:t>
            </a:r>
            <a:r>
              <a:rPr lang="en-US" sz="1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aTeX_Math"/>
              </a:rPr>
              <a:t>s</a:t>
            </a:r>
            <a:r>
              <a:rPr lang="en-US" sz="16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i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​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</a:t>
            </a:r>
            <a:r>
              <a:rPr lang="en-US" sz="1600" b="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i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-th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element of the input vector.</a:t>
            </a:r>
          </a:p>
          <a:p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Euler's number (approximately 2.71828).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CF2F8-FC29-C5E8-1504-CD996EF163CA}"/>
              </a:ext>
            </a:extLst>
          </p:cNvPr>
          <p:cNvSpPr txBox="1"/>
          <p:nvPr/>
        </p:nvSpPr>
        <p:spPr>
          <a:xfrm>
            <a:off x="1584512" y="4437547"/>
            <a:ext cx="91641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SoftMax function 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 a mathematical function that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takes a vector 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of real numbers as input and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transforms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it into a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probability distribution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U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sed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in machine learning, particularly in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multiclass classification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Cross-Entropy Loss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is used for </a:t>
            </a:r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classification tasks</a:t>
            </a: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A9859-7E1C-7EC3-DE53-FE4CD6FA512F}"/>
              </a:ext>
            </a:extLst>
          </p:cNvPr>
          <p:cNvSpPr txBox="1"/>
          <p:nvPr/>
        </p:nvSpPr>
        <p:spPr>
          <a:xfrm>
            <a:off x="8283390" y="2683221"/>
            <a:ext cx="3908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KaTeX_Math"/>
              </a:rPr>
              <a:t>t: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is the actual label (0 or 1 in binary classification, a one-hot vector in multi-class classification).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A9BCD-27BB-B6FA-A23E-7A419DA2059C}"/>
              </a:ext>
            </a:extLst>
          </p:cNvPr>
          <p:cNvSpPr txBox="1"/>
          <p:nvPr/>
        </p:nvSpPr>
        <p:spPr>
          <a:xfrm>
            <a:off x="8283389" y="3661999"/>
            <a:ext cx="277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f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(s)</a:t>
            </a:r>
            <a:r>
              <a:rPr lang="en-IN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predicted probability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0274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3C3-1114-2F08-4EFB-49337325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7" y="349085"/>
            <a:ext cx="8913966" cy="4754880"/>
          </a:xfrm>
        </p:spPr>
        <p:txBody>
          <a:bodyPr/>
          <a:lstStyle/>
          <a:p>
            <a:r>
              <a:rPr lang="en-US" i="0" u="sng" dirty="0"/>
              <a:t>Self-designed CNN Model</a:t>
            </a:r>
            <a:endParaRPr lang="en-IN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1CE2-6BCE-DB1E-2B56-D05D33EA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754035"/>
            <a:ext cx="10234647" cy="4754880"/>
          </a:xfrm>
        </p:spPr>
        <p:txBody>
          <a:bodyPr>
            <a:normAutofit/>
          </a:bodyPr>
          <a:lstStyle/>
          <a:p>
            <a:r>
              <a:rPr lang="en-US" sz="2400" dirty="0"/>
              <a:t>We’ve used </a:t>
            </a:r>
            <a:r>
              <a:rPr lang="en-US" sz="2400" b="1" dirty="0" err="1"/>
              <a:t>Keras</a:t>
            </a:r>
            <a:r>
              <a:rPr lang="en-US" sz="2400" dirty="0"/>
              <a:t> with </a:t>
            </a:r>
            <a:r>
              <a:rPr lang="en-US" sz="2400" b="1" dirty="0"/>
              <a:t>TensorFlow</a:t>
            </a:r>
            <a:r>
              <a:rPr lang="en-US" sz="2400" dirty="0"/>
              <a:t> backend. </a:t>
            </a:r>
          </a:p>
          <a:p>
            <a:r>
              <a:rPr lang="en-US" sz="2400" dirty="0"/>
              <a:t>A standard </a:t>
            </a:r>
            <a:r>
              <a:rPr lang="en-US" sz="2400" b="1" dirty="0"/>
              <a:t>CNN Model </a:t>
            </a:r>
            <a:r>
              <a:rPr lang="en-US" sz="2400" dirty="0"/>
              <a:t>is designed with </a:t>
            </a:r>
            <a:r>
              <a:rPr lang="en-US" sz="2400" b="1" dirty="0"/>
              <a:t>multiple convolution </a:t>
            </a:r>
            <a:r>
              <a:rPr lang="en-US" sz="2400" dirty="0"/>
              <a:t>and </a:t>
            </a:r>
            <a:r>
              <a:rPr lang="en-US" sz="2400" b="1" dirty="0" err="1"/>
              <a:t>maxpool</a:t>
            </a:r>
            <a:r>
              <a:rPr lang="en-US" sz="2400" b="1" dirty="0"/>
              <a:t> layers</a:t>
            </a:r>
            <a:r>
              <a:rPr lang="en-US" sz="2400" dirty="0"/>
              <a:t>, a </a:t>
            </a:r>
            <a:r>
              <a:rPr lang="en-US" sz="2400" b="1" dirty="0"/>
              <a:t>few dense layers </a:t>
            </a:r>
            <a:r>
              <a:rPr lang="en-US" sz="2400" dirty="0"/>
              <a:t>and a </a:t>
            </a:r>
            <a:r>
              <a:rPr lang="en-US" sz="2400" b="1" dirty="0"/>
              <a:t>final output layer </a:t>
            </a:r>
            <a:r>
              <a:rPr lang="en-US" sz="2400" dirty="0"/>
              <a:t>is the </a:t>
            </a:r>
            <a:r>
              <a:rPr lang="en-US" sz="2400" b="1" dirty="0" err="1"/>
              <a:t>softmax</a:t>
            </a:r>
            <a:r>
              <a:rPr lang="en-US" sz="2400" b="1" dirty="0"/>
              <a:t> activation</a:t>
            </a:r>
            <a:r>
              <a:rPr lang="en-US" sz="2400" dirty="0"/>
              <a:t>. </a:t>
            </a:r>
          </a:p>
          <a:p>
            <a:r>
              <a:rPr lang="en-US" sz="2400" b="1" dirty="0" err="1"/>
              <a:t>ReLU</a:t>
            </a:r>
            <a:r>
              <a:rPr lang="en-US" sz="2400" dirty="0"/>
              <a:t> </a:t>
            </a:r>
            <a:r>
              <a:rPr lang="en-US" sz="2400" b="1" dirty="0"/>
              <a:t>activation</a:t>
            </a:r>
            <a:r>
              <a:rPr lang="en-US" sz="2400" dirty="0"/>
              <a:t> was also used </a:t>
            </a:r>
            <a:r>
              <a:rPr lang="en-US" sz="2400" b="1" dirty="0"/>
              <a:t>between</a:t>
            </a:r>
            <a:r>
              <a:rPr lang="en-US" sz="2400" dirty="0"/>
              <a:t> the </a:t>
            </a:r>
            <a:r>
              <a:rPr lang="en-US" sz="2400" b="1" dirty="0"/>
              <a:t>convolution and dense layers</a:t>
            </a:r>
            <a:r>
              <a:rPr lang="en-US" sz="2400" dirty="0"/>
              <a:t>. </a:t>
            </a:r>
          </a:p>
          <a:p>
            <a:r>
              <a:rPr lang="en-US" sz="2400" dirty="0"/>
              <a:t>The resultant model was </a:t>
            </a:r>
            <a:r>
              <a:rPr lang="en-US" sz="2400" b="1" dirty="0"/>
              <a:t>optimized using Adam Optimizer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8200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9AEB-B50D-B4B6-016E-43D71FEF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Design of the model</a:t>
            </a:r>
            <a:endParaRPr lang="en-IN" b="1" i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57988-6C0D-D0F3-8A86-0BE50635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047" y="315404"/>
            <a:ext cx="4858870" cy="6443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01295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57531F-2AB3-76BC-3846-E67B9401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8" y="319681"/>
            <a:ext cx="8510554" cy="4754880"/>
          </a:xfrm>
        </p:spPr>
        <p:txBody>
          <a:bodyPr/>
          <a:lstStyle/>
          <a:p>
            <a:pPr algn="ctr"/>
            <a:r>
              <a:rPr lang="en-IN" b="1" i="0" dirty="0"/>
              <a:t>Visualize the image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3E95C-A31D-3BDD-2B7F-634E27B8D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767" y="1455097"/>
            <a:ext cx="7778562" cy="494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0084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5E04-5DD1-13C4-F42C-BC9B2B53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0" y="679866"/>
            <a:ext cx="3875801" cy="4754880"/>
          </a:xfrm>
        </p:spPr>
        <p:txBody>
          <a:bodyPr/>
          <a:lstStyle/>
          <a:p>
            <a:r>
              <a:rPr lang="en-IN" b="1" i="0" dirty="0"/>
              <a:t>Taking 8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C7CF9-BC41-0CAD-2ADA-79C25F2F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623" y="679866"/>
            <a:ext cx="5764306" cy="607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75624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67C-16C3-E63F-DB18-3709EACF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09328"/>
            <a:ext cx="7891989" cy="4754880"/>
          </a:xfrm>
        </p:spPr>
        <p:txBody>
          <a:bodyPr/>
          <a:lstStyle/>
          <a:p>
            <a:r>
              <a:rPr lang="en-IN" b="1" i="0" dirty="0"/>
              <a:t>Accuracy  of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11FF11-535C-6711-8666-27149873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33" y="1556849"/>
            <a:ext cx="9800797" cy="4350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B1FA94-035B-8FA7-42EE-41ED8A43F360}"/>
              </a:ext>
            </a:extLst>
          </p:cNvPr>
          <p:cNvSpPr txBox="1"/>
          <p:nvPr/>
        </p:nvSpPr>
        <p:spPr>
          <a:xfrm>
            <a:off x="1550894" y="6284398"/>
            <a:ext cx="1055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Link to Code: </a:t>
            </a:r>
            <a:r>
              <a:rPr lang="en-IN" dirty="0"/>
              <a:t>https://www.kaggle.com/code/gkshaw/handwriting-recognition-cnn/edit</a:t>
            </a:r>
          </a:p>
        </p:txBody>
      </p:sp>
    </p:spTree>
    <p:extLst>
      <p:ext uri="{BB962C8B-B14F-4D97-AF65-F5344CB8AC3E}">
        <p14:creationId xmlns:p14="http://schemas.microsoft.com/office/powerpoint/2010/main" val="380209538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E6B57-3126-8729-9030-6A8267B0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b="1" i="0" dirty="0"/>
              <a:t>Future Work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8344CC38-B3DD-C8B7-5704-551B472D0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191647"/>
              </p:ext>
            </p:extLst>
          </p:nvPr>
        </p:nvGraphicFramePr>
        <p:xfrm>
          <a:off x="5259142" y="1317185"/>
          <a:ext cx="6652096" cy="346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357275"/>
      </p:ext>
    </p:extLst>
  </p:cSld>
  <p:clrMapOvr>
    <a:masterClrMapping/>
  </p:clrMapOvr>
  <p:transition spd="slow" advTm="6722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644F-1727-4492-AC60-DBA2A6FE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2" y="2414016"/>
            <a:ext cx="8569208" cy="3099816"/>
          </a:xfrm>
        </p:spPr>
        <p:txBody>
          <a:bodyPr/>
          <a:lstStyle/>
          <a:p>
            <a:r>
              <a:rPr lang="en-IN" i="0" dirty="0">
                <a:hlinkClick r:id="rId2"/>
              </a:rPr>
              <a:t>https://github.com/Gourav1695/BTech_major_project</a:t>
            </a:r>
            <a:endParaRPr lang="en-IN" i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48094-5B49-8F3C-3D71-0E01AC975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i="0" dirty="0"/>
              <a:t>Link to the </a:t>
            </a:r>
            <a:r>
              <a:rPr lang="en-US" sz="3600" b="1" i="0" dirty="0" err="1"/>
              <a:t>Github</a:t>
            </a:r>
            <a:r>
              <a:rPr lang="en-US" sz="3600" b="1" i="0" dirty="0"/>
              <a:t> repository code.</a:t>
            </a:r>
            <a:endParaRPr lang="en-IN" sz="3600" b="1" i="0" dirty="0"/>
          </a:p>
        </p:txBody>
      </p:sp>
    </p:spTree>
    <p:extLst>
      <p:ext uri="{BB962C8B-B14F-4D97-AF65-F5344CB8AC3E}">
        <p14:creationId xmlns:p14="http://schemas.microsoft.com/office/powerpoint/2010/main" val="59543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BB44B-1165-2704-A04E-567159C1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</a:pPr>
            <a:r>
              <a:rPr lang="en-US" b="1" i="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Objective</a:t>
            </a:r>
            <a:br>
              <a:rPr lang="en-US" b="1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b="1" i="0" dirty="0"/>
          </a:p>
        </p:txBody>
      </p:sp>
      <p:pic>
        <p:nvPicPr>
          <p:cNvPr id="8" name="Picture 7" descr="Pen placed on top of a signature line">
            <a:extLst>
              <a:ext uri="{FF2B5EF4-FFF2-40B4-BE49-F238E27FC236}">
                <a16:creationId xmlns:a16="http://schemas.microsoft.com/office/drawing/2014/main" id="{E1DF3D64-3565-D64C-B60E-1F985FF5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42" r="-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94C98-251E-48D9-9C4C-FAF579CB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524" y="3309581"/>
            <a:ext cx="6761988" cy="31963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Author recognition </a:t>
            </a:r>
            <a:r>
              <a:rPr lang="en-US" dirty="0"/>
              <a:t>from the </a:t>
            </a:r>
            <a:r>
              <a:rPr lang="en-US" b="1" dirty="0"/>
              <a:t>handwritten</a:t>
            </a:r>
            <a:r>
              <a:rPr lang="en-US" dirty="0"/>
              <a:t> text.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Using </a:t>
            </a:r>
            <a:r>
              <a:rPr lang="en-US" b="1" dirty="0"/>
              <a:t>Convolutional Neural Network </a:t>
            </a:r>
            <a:r>
              <a:rPr lang="en-US" dirty="0"/>
              <a:t>and </a:t>
            </a:r>
            <a:r>
              <a:rPr lang="en-US" b="1" dirty="0"/>
              <a:t>train</a:t>
            </a:r>
            <a:r>
              <a:rPr lang="en-US" dirty="0"/>
              <a:t> using a </a:t>
            </a:r>
            <a:r>
              <a:rPr lang="en-US" b="1" dirty="0" err="1"/>
              <a:t>Softmax</a:t>
            </a:r>
            <a:r>
              <a:rPr lang="en-US" b="1" dirty="0"/>
              <a:t> Classification </a:t>
            </a:r>
            <a:r>
              <a:rPr lang="en-US" dirty="0"/>
              <a:t>loss function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ea typeface="Calibri" panose="020F0502020204030204" pitchFamily="34" charset="0"/>
                <a:cs typeface="Arial" panose="020B0604020202020204" pitchFamily="34" charset="0"/>
              </a:rPr>
              <a:t>Instead of </a:t>
            </a:r>
            <a:r>
              <a:rPr lang="en-US" b="1" dirty="0"/>
              <a:t>traditional </a:t>
            </a:r>
            <a:r>
              <a:rPr lang="en-US" dirty="0"/>
              <a:t>way to establish </a:t>
            </a:r>
            <a:r>
              <a:rPr lang="en-US" b="1" dirty="0"/>
              <a:t>features</a:t>
            </a:r>
            <a:r>
              <a:rPr lang="en-US" dirty="0"/>
              <a:t> like </a:t>
            </a:r>
            <a:r>
              <a:rPr lang="en-US" b="1" dirty="0"/>
              <a:t>curvature</a:t>
            </a:r>
            <a:r>
              <a:rPr lang="en-US" dirty="0"/>
              <a:t> of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spacing</a:t>
            </a:r>
            <a:r>
              <a:rPr lang="en-US" dirty="0"/>
              <a:t> between letters, and feed them into a strong </a:t>
            </a:r>
            <a:r>
              <a:rPr lang="en-US" b="1" dirty="0"/>
              <a:t>classifier</a:t>
            </a:r>
            <a:r>
              <a:rPr lang="en-US" dirty="0"/>
              <a:t> like </a:t>
            </a:r>
            <a:r>
              <a:rPr lang="en-US" b="1" dirty="0"/>
              <a:t>SVM</a:t>
            </a:r>
            <a:r>
              <a:rPr lang="en-US" dirty="0"/>
              <a:t> to distinguish between the </a:t>
            </a:r>
            <a:r>
              <a:rPr lang="en-US" b="1" dirty="0"/>
              <a:t>writers</a:t>
            </a:r>
            <a:r>
              <a:rPr lang="en-US" dirty="0"/>
              <a:t>.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1269"/>
      </p:ext>
    </p:extLst>
  </p:cSld>
  <p:clrMapOvr>
    <a:masterClrMapping/>
  </p:clrMapOvr>
  <p:transition spd="slow" advTm="29251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E00-369C-89C2-F782-3ECD4718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98977"/>
            <a:ext cx="4987424" cy="917448"/>
          </a:xfrm>
        </p:spPr>
        <p:txBody>
          <a:bodyPr>
            <a:normAutofit/>
          </a:bodyPr>
          <a:lstStyle/>
          <a:p>
            <a:r>
              <a:rPr lang="en-US" sz="5400" b="1" i="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E1A56-77B8-3226-1C07-5D18F2C5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918447"/>
            <a:ext cx="9257493" cy="47548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82A6E5-48BD-08EE-E5FF-C9EF0D960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983845"/>
              </p:ext>
            </p:extLst>
          </p:nvPr>
        </p:nvGraphicFramePr>
        <p:xfrm>
          <a:off x="956236" y="1416425"/>
          <a:ext cx="9060209" cy="553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04688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9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3126D-91AC-5129-9F31-88D04768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Thank</a:t>
            </a:r>
            <a:r>
              <a:rPr lang="en-US" dirty="0"/>
              <a:t> </a:t>
            </a:r>
            <a:r>
              <a:rPr lang="en-US" sz="8000" dirty="0"/>
              <a:t>You!</a:t>
            </a:r>
            <a:endParaRPr lang="en-US" dirty="0"/>
          </a:p>
        </p:txBody>
      </p:sp>
      <p:pic>
        <p:nvPicPr>
          <p:cNvPr id="71" name="Picture 17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7EFCF577-2EE6-37CE-04D8-D4A490B8D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r="3728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72" name="Straight Connector 2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E674E-DEB9-280F-EEEE-2FCC10B5F53E}"/>
              </a:ext>
            </a:extLst>
          </p:cNvPr>
          <p:cNvSpPr txBox="1"/>
          <p:nvPr/>
        </p:nvSpPr>
        <p:spPr>
          <a:xfrm>
            <a:off x="7618964" y="4559660"/>
            <a:ext cx="4954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 free to ask any further questions.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5886038"/>
      </p:ext>
    </p:extLst>
  </p:cSld>
  <p:clrMapOvr>
    <a:masterClrMapping/>
  </p:clrMapOvr>
  <p:transition spd="slow" advTm="510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7" descr="Complete puzzle with one piece lit up">
            <a:extLst>
              <a:ext uri="{FF2B5EF4-FFF2-40B4-BE49-F238E27FC236}">
                <a16:creationId xmlns:a16="http://schemas.microsoft.com/office/drawing/2014/main" id="{2DEFBAD0-260D-8BB3-D7D3-A4715E428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10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A1C6DC8-CB37-A491-77DD-FF00D0363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040" y="795788"/>
            <a:ext cx="4360559" cy="3437545"/>
          </a:xfrm>
        </p:spPr>
        <p:txBody>
          <a:bodyPr anchor="b">
            <a:normAutofit/>
          </a:bodyPr>
          <a:lstStyle/>
          <a:p>
            <a:r>
              <a:rPr lang="en-US" i="0" dirty="0"/>
              <a:t>Solution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5374"/>
      </p:ext>
    </p:extLst>
  </p:cSld>
  <p:clrMapOvr>
    <a:masterClrMapping/>
  </p:clrMapOvr>
  <p:transition spd="slow" advTm="94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1723B8-A73D-9EE6-8E4D-5B9683F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21" y="898981"/>
            <a:ext cx="10666949" cy="980111"/>
          </a:xfrm>
        </p:spPr>
        <p:txBody>
          <a:bodyPr>
            <a:normAutofit fontScale="90000"/>
          </a:bodyPr>
          <a:lstStyle/>
          <a:p>
            <a:r>
              <a:rPr lang="en-US" b="1" i="0" u="sng" dirty="0"/>
              <a:t>Preprocessing of the data set</a:t>
            </a:r>
            <a:br>
              <a:rPr lang="en-US" b="1" i="0" u="sng" dirty="0"/>
            </a:br>
            <a:endParaRPr lang="en-IN" b="1" i="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9F891-B483-9BAF-1382-B285466A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321" y="269300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b="1" i="0" dirty="0"/>
              <a:t>Previous Work…</a:t>
            </a:r>
            <a:endParaRPr lang="en-IN" sz="3200" b="1" i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83DF9B2-C9EC-CF16-5040-6820F9706A59}"/>
              </a:ext>
            </a:extLst>
          </p:cNvPr>
          <p:cNvSpPr txBox="1">
            <a:spLocks/>
          </p:cNvSpPr>
          <p:nvPr/>
        </p:nvSpPr>
        <p:spPr>
          <a:xfrm>
            <a:off x="440322" y="1879091"/>
            <a:ext cx="7278290" cy="5050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Segmented the handwritten image first line wise then word wise.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b="1" i="0" dirty="0">
                <a:latin typeface="+mn-lt"/>
              </a:rPr>
              <a:t>Grayscale Conversion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Thresholding (</a:t>
            </a:r>
            <a:r>
              <a:rPr lang="en-US" sz="3900" b="1" i="0" dirty="0">
                <a:latin typeface="+mn-lt"/>
              </a:rPr>
              <a:t>Otsu's Method</a:t>
            </a:r>
            <a:r>
              <a:rPr lang="en-US" sz="3900" i="0" dirty="0">
                <a:latin typeface="+mn-lt"/>
              </a:rPr>
              <a:t>)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Dilation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b="1" i="0" dirty="0">
                <a:latin typeface="+mn-lt"/>
              </a:rPr>
              <a:t>Contour Detection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b="1" i="0" dirty="0">
                <a:latin typeface="+mn-lt"/>
              </a:rPr>
              <a:t>Bounding Box Filtering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Bounding Box Visualization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Word Extraction</a:t>
            </a:r>
          </a:p>
          <a:p>
            <a:pPr>
              <a:lnSpc>
                <a:spcPct val="120000"/>
              </a:lnSpc>
            </a:pP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215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F0A0DC-4E40-80CA-2EAC-3B2CC9BF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1002321" cy="540930"/>
          </a:xfrm>
        </p:spPr>
        <p:txBody>
          <a:bodyPr>
            <a:noAutofit/>
          </a:bodyPr>
          <a:lstStyle/>
          <a:p>
            <a:r>
              <a:rPr lang="en-US" sz="5400" b="1" i="0" dirty="0"/>
              <a:t>Input image and the output (Bangla)</a:t>
            </a:r>
            <a:endParaRPr lang="en-IN" sz="5400" b="1" i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4CD468-3DD7-60BC-2048-875CB5FF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9" y="2098289"/>
            <a:ext cx="6724770" cy="347271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1CF436-8A76-1DA9-42C7-853FA8E5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421" y="4896967"/>
            <a:ext cx="790575" cy="428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A2209E-DFB7-32C4-3A23-AB6972B55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748" y="4038041"/>
            <a:ext cx="771525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837FB6-BC78-7693-766D-44FB4B8BA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597" y="3269013"/>
            <a:ext cx="685800" cy="390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CF23A7-CD95-EFC4-1422-507D878FA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100" y="2182054"/>
            <a:ext cx="790575" cy="400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D6AC2F-B49F-57D4-30FA-A92A2BAE11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52" y="4816005"/>
            <a:ext cx="1600200" cy="590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D4E8B9-ADAC-9618-DF92-319300E99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34" y="3752291"/>
            <a:ext cx="942975" cy="57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C3739F-50F5-0AB9-AF76-F0C6CCFE7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10" y="3782533"/>
            <a:ext cx="1238250" cy="695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3231B8-25F6-2622-FB33-8658D8549E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02" y="3047999"/>
            <a:ext cx="723900" cy="381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20D9D6-BB4F-6080-325D-DA511ADCC3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64" y="2995331"/>
            <a:ext cx="914400" cy="342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450AED-1A08-06BA-1B76-949FAD0298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60" y="2933700"/>
            <a:ext cx="638175" cy="400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E54F42A-49C1-7E12-38F4-41CFDAB55E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84" y="1845877"/>
            <a:ext cx="1304925" cy="504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3BAB93-5606-A1BE-C7CD-006995795B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43" y="1896304"/>
            <a:ext cx="8953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CFE9D2-D8AB-49EB-6EC1-B70D86984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4" y="1873624"/>
            <a:ext cx="5369859" cy="366241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7F2000-0401-6C2B-362D-0C4E51AE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758825"/>
            <a:ext cx="11074587" cy="1114799"/>
          </a:xfrm>
        </p:spPr>
        <p:txBody>
          <a:bodyPr>
            <a:normAutofit fontScale="90000"/>
          </a:bodyPr>
          <a:lstStyle/>
          <a:p>
            <a:r>
              <a:rPr lang="en-US" b="1" i="0" dirty="0"/>
              <a:t>Input image and the output (Hindi)</a:t>
            </a:r>
            <a:endParaRPr lang="en-IN" b="1" i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C4CE8-460C-49F1-7716-E9B4DFFA4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648" y="5258557"/>
            <a:ext cx="9525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B8F845-FDFD-323F-F841-A419240AB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58" y="5321814"/>
            <a:ext cx="1066800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383F41-0050-F628-BB91-EB14AE018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55" y="2740728"/>
            <a:ext cx="1228725" cy="666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60868-FA70-81F1-2503-CB1EFBF884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55" y="4696582"/>
            <a:ext cx="552450" cy="561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5B57CA-C9AF-FBE2-9EBC-F2C96F7C6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73" y="4384302"/>
            <a:ext cx="1085850" cy="571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538D90-3B35-7DA9-384B-379386D25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02" y="4491145"/>
            <a:ext cx="1028700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749572-9937-F048-99FF-47CF9709A7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739" y="3578598"/>
            <a:ext cx="838200" cy="600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860754-078E-A4D2-7F61-72E714D530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94" y="3770943"/>
            <a:ext cx="990600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74F4B3-891D-41CE-DA1E-57F9361D8C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103" y="2533699"/>
            <a:ext cx="609600" cy="552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3F441E-71F1-48D1-2F2A-99746C2F54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73" y="3366692"/>
            <a:ext cx="962025" cy="7524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207611-692C-8B36-1A18-73C5932C03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32" y="3607313"/>
            <a:ext cx="666750" cy="5619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D20AC21-F153-01A5-AFC4-09C96F0B2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40" y="2746611"/>
            <a:ext cx="723900" cy="6762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458D2B-DDA0-F4C6-A313-897988543F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163" y="2026353"/>
            <a:ext cx="962025" cy="7143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065BC39-8094-11DC-74E4-0BE9158FA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2095549"/>
            <a:ext cx="733425" cy="4381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2B422C-9712-46EA-8CE2-0D799749D1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19" y="1828602"/>
            <a:ext cx="1190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6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A90C44-B925-2DB8-15A3-9ECBFF3F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0" y="1810872"/>
            <a:ext cx="5512944" cy="388171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E901EE-EC4A-3A83-F649-EA7F4A55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758826"/>
            <a:ext cx="11872446" cy="1052046"/>
          </a:xfrm>
        </p:spPr>
        <p:txBody>
          <a:bodyPr>
            <a:normAutofit fontScale="90000"/>
          </a:bodyPr>
          <a:lstStyle/>
          <a:p>
            <a:r>
              <a:rPr lang="en-US" b="1" i="0" dirty="0"/>
              <a:t>Input image and the output (English)</a:t>
            </a:r>
            <a:endParaRPr lang="en-IN" b="1" i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03A1B-5F76-A69A-F344-42F10E2B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89" y="4514010"/>
            <a:ext cx="19621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14BBDB-AA74-2528-A661-40F7F6FA0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4" y="3000376"/>
            <a:ext cx="1257300" cy="5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67E0E2-F305-BF4C-D478-9748DB586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09" y="3811398"/>
            <a:ext cx="847725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5132F4-74C3-3098-4C92-2EA77CA5B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35" y="4638390"/>
            <a:ext cx="1285875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B9AFD7-A001-5629-7028-BE980A946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60" y="2104464"/>
            <a:ext cx="1590675" cy="533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AECE64-0D01-E5AD-55F1-54223BFAEB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33" y="2104464"/>
            <a:ext cx="866775" cy="428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32D1A7-AC44-962C-7528-66A851A6D6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958" y="3000376"/>
            <a:ext cx="1409700" cy="400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2D3854-258C-A85E-E48B-C79773AF2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13" y="3803558"/>
            <a:ext cx="1181100" cy="466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DCE925-1FC9-C54D-B9E2-31D92F9EAE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58" y="3083581"/>
            <a:ext cx="1390650" cy="476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48C668-40C6-62F0-6EBF-4908F1D37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62" y="2038910"/>
            <a:ext cx="7429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9652-3DBE-05F3-FC17-F7AE7747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368296"/>
            <a:ext cx="10666949" cy="3099816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i="0" dirty="0"/>
              <a:t>The dataset used contains </a:t>
            </a:r>
            <a:r>
              <a:rPr lang="en-US" sz="3600" b="1" i="0" dirty="0"/>
              <a:t>1539 pages </a:t>
            </a:r>
            <a:r>
              <a:rPr lang="en-US" sz="3600" i="0" dirty="0"/>
              <a:t>of scanned text sentences written by </a:t>
            </a:r>
            <a:r>
              <a:rPr lang="en-US" sz="3600" b="1" i="0" dirty="0"/>
              <a:t>600+ writers</a:t>
            </a:r>
            <a:r>
              <a:rPr lang="en-US" sz="3600" i="0" dirty="0"/>
              <a:t>.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1028-4083-A90E-014B-C966EE7E2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b="1" i="0" u="sng" dirty="0"/>
              <a:t>Data Gathering (current work..)</a:t>
            </a:r>
            <a:endParaRPr lang="en-IN" sz="4400" b="1" i="0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26AB79-268F-757B-DCD5-A18644B6A606}"/>
              </a:ext>
            </a:extLst>
          </p:cNvPr>
          <p:cNvSpPr txBox="1">
            <a:spLocks/>
          </p:cNvSpPr>
          <p:nvPr/>
        </p:nvSpPr>
        <p:spPr>
          <a:xfrm>
            <a:off x="879593" y="4054557"/>
            <a:ext cx="10666949" cy="3099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i="0" dirty="0"/>
              <a:t>This project uses the </a:t>
            </a:r>
            <a:r>
              <a:rPr lang="en-US" sz="3600" b="1" i="0" dirty="0"/>
              <a:t>top 50 writers </a:t>
            </a:r>
            <a:r>
              <a:rPr lang="en-US" sz="3600" i="0" dirty="0"/>
              <a:t>with most amount of data. Data is grouped by writers having written a collection of sentences</a:t>
            </a:r>
            <a:endParaRPr lang="en-IN" sz="3600" i="0" dirty="0"/>
          </a:p>
        </p:txBody>
      </p:sp>
    </p:spTree>
    <p:extLst>
      <p:ext uri="{BB962C8B-B14F-4D97-AF65-F5344CB8AC3E}">
        <p14:creationId xmlns:p14="http://schemas.microsoft.com/office/powerpoint/2010/main" val="2849590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59BA-3B59-F9DA-00B2-8851F1E1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6245351" cy="944342"/>
          </a:xfrm>
        </p:spPr>
        <p:txBody>
          <a:bodyPr/>
          <a:lstStyle/>
          <a:p>
            <a:r>
              <a:rPr lang="en-US" b="1" i="0" u="sng" dirty="0"/>
              <a:t>Preprocessing</a:t>
            </a:r>
            <a:endParaRPr lang="en-IN" b="1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0E96-B543-ED5B-2D73-A6207298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10" y="2040906"/>
            <a:ext cx="9756649" cy="34096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 our </a:t>
            </a:r>
            <a:r>
              <a:rPr lang="en-US" sz="2400" b="1" dirty="0"/>
              <a:t>CNN</a:t>
            </a:r>
            <a:r>
              <a:rPr lang="en-US" sz="2400" dirty="0"/>
              <a:t> to understand the writing style, language is not a restriction, so we pass patches of text having image size </a:t>
            </a:r>
            <a:r>
              <a:rPr lang="en-US" sz="2400" b="1" dirty="0"/>
              <a:t>113x113 pixels</a:t>
            </a:r>
            <a:r>
              <a:rPr lang="en-US" sz="2400" dirty="0"/>
              <a:t> from each sentence.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</a:t>
            </a:r>
            <a:r>
              <a:rPr lang="en-US" sz="2400" b="1" dirty="0"/>
              <a:t>didn't break </a:t>
            </a:r>
            <a:r>
              <a:rPr lang="en-US" sz="2400" dirty="0"/>
              <a:t>them </a:t>
            </a:r>
            <a:r>
              <a:rPr lang="en-US" sz="2400" b="1" dirty="0"/>
              <a:t>w.r.t. sentences </a:t>
            </a:r>
            <a:r>
              <a:rPr lang="en-US" sz="2400" dirty="0"/>
              <a:t>or </a:t>
            </a:r>
            <a:r>
              <a:rPr lang="en-US" sz="2400" b="1" dirty="0"/>
              <a:t>words</a:t>
            </a:r>
            <a:r>
              <a:rPr lang="en-US" sz="2400" dirty="0"/>
              <a:t>, but we </a:t>
            </a:r>
            <a:r>
              <a:rPr lang="en-US" sz="2400" b="1" dirty="0"/>
              <a:t>break</a:t>
            </a:r>
            <a:r>
              <a:rPr lang="en-US" sz="2400" dirty="0"/>
              <a:t> them down into </a:t>
            </a:r>
            <a:r>
              <a:rPr lang="en-US" sz="2400" b="1" dirty="0"/>
              <a:t>smaller image sets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 serving the purpose, a </a:t>
            </a:r>
            <a:r>
              <a:rPr lang="en-US" sz="2400" b="1" dirty="0"/>
              <a:t>generator function </a:t>
            </a:r>
            <a:r>
              <a:rPr lang="en-US" sz="2400" dirty="0"/>
              <a:t>is implemented to </a:t>
            </a:r>
            <a:r>
              <a:rPr lang="en-US" sz="2400" b="1" dirty="0"/>
              <a:t>scan through each sentence</a:t>
            </a:r>
            <a:r>
              <a:rPr lang="en-US" sz="2400" dirty="0"/>
              <a:t> and </a:t>
            </a:r>
            <a:r>
              <a:rPr lang="en-US" sz="2400" b="1" dirty="0"/>
              <a:t>generate random </a:t>
            </a:r>
            <a:r>
              <a:rPr lang="en-US" sz="2400" dirty="0"/>
              <a:t>patches with same patch size.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Data-set</a:t>
            </a:r>
            <a:r>
              <a:rPr lang="en-US" sz="2400" dirty="0"/>
              <a:t> is shuffled.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9699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7688</TotalTime>
  <Words>554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Angsana New</vt:lpstr>
      <vt:lpstr>Arial</vt:lpstr>
      <vt:lpstr>Avenir Next LT Pro</vt:lpstr>
      <vt:lpstr>Calibri</vt:lpstr>
      <vt:lpstr>KaTeX_Main</vt:lpstr>
      <vt:lpstr>KaTeX_Math</vt:lpstr>
      <vt:lpstr>Sitka Banner</vt:lpstr>
      <vt:lpstr>Söhne</vt:lpstr>
      <vt:lpstr>Symbol</vt:lpstr>
      <vt:lpstr>Wingdings</vt:lpstr>
      <vt:lpstr>HeadlinesVTI</vt:lpstr>
      <vt:lpstr>BTech Final Project Handwriting Analysis</vt:lpstr>
      <vt:lpstr>Objective </vt:lpstr>
      <vt:lpstr>Solution</vt:lpstr>
      <vt:lpstr>Preprocessing of the data set </vt:lpstr>
      <vt:lpstr>Input image and the output (Bangla)</vt:lpstr>
      <vt:lpstr>Input image and the output (Hindi)</vt:lpstr>
      <vt:lpstr>Input image and the output (English)</vt:lpstr>
      <vt:lpstr>The dataset used contains 1539 pages of scanned text sentences written by 600+ writers. </vt:lpstr>
      <vt:lpstr>Preprocessing</vt:lpstr>
      <vt:lpstr>PowerPoint Presentation</vt:lpstr>
      <vt:lpstr>Convolutional Neural Network </vt:lpstr>
      <vt:lpstr>Softmax Function   </vt:lpstr>
      <vt:lpstr>Self-designed CNN Model</vt:lpstr>
      <vt:lpstr>Design of the model</vt:lpstr>
      <vt:lpstr>Visualize the image data.</vt:lpstr>
      <vt:lpstr>Taking 8 epoch</vt:lpstr>
      <vt:lpstr>Accuracy  of the Model</vt:lpstr>
      <vt:lpstr>Future Work</vt:lpstr>
      <vt:lpstr>https://github.com/Gourav1695/BTech_major_project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 Scope and Query Builder</dc:title>
  <dc:creator>Gourav Shaw</dc:creator>
  <cp:lastModifiedBy>2020CSB010_GOURAV</cp:lastModifiedBy>
  <cp:revision>13</cp:revision>
  <dcterms:created xsi:type="dcterms:W3CDTF">2023-07-15T05:36:56Z</dcterms:created>
  <dcterms:modified xsi:type="dcterms:W3CDTF">2024-05-09T14:55:31Z</dcterms:modified>
</cp:coreProperties>
</file>