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4" r:id="rId6"/>
    <p:sldId id="286" r:id="rId7"/>
    <p:sldId id="259" r:id="rId8"/>
    <p:sldId id="287" r:id="rId9"/>
    <p:sldId id="260" r:id="rId10"/>
    <p:sldId id="261" r:id="rId11"/>
    <p:sldId id="262" r:id="rId12"/>
    <p:sldId id="263" r:id="rId13"/>
    <p:sldId id="289" r:id="rId14"/>
    <p:sldId id="264" r:id="rId15"/>
    <p:sldId id="265" r:id="rId16"/>
    <p:sldId id="306" r:id="rId17"/>
    <p:sldId id="291" r:id="rId18"/>
    <p:sldId id="293" r:id="rId19"/>
    <p:sldId id="314" r:id="rId20"/>
    <p:sldId id="295" r:id="rId21"/>
    <p:sldId id="297" r:id="rId22"/>
    <p:sldId id="299" r:id="rId23"/>
    <p:sldId id="301" r:id="rId24"/>
    <p:sldId id="267" r:id="rId25"/>
    <p:sldId id="303" r:id="rId26"/>
    <p:sldId id="270" r:id="rId27"/>
    <p:sldId id="312" r:id="rId28"/>
    <p:sldId id="313" r:id="rId29"/>
    <p:sldId id="315" r:id="rId30"/>
    <p:sldId id="271" r:id="rId31"/>
    <p:sldId id="311" r:id="rId32"/>
    <p:sldId id="272" r:id="rId33"/>
    <p:sldId id="273" r:id="rId34"/>
    <p:sldId id="274" r:id="rId35"/>
    <p:sldId id="275" r:id="rId36"/>
    <p:sldId id="307" r:id="rId37"/>
    <p:sldId id="308" r:id="rId38"/>
    <p:sldId id="309" r:id="rId39"/>
    <p:sldId id="277" r:id="rId40"/>
    <p:sldId id="310" r:id="rId41"/>
    <p:sldId id="278" r:id="rId42"/>
    <p:sldId id="304" r:id="rId43"/>
    <p:sldId id="305" r:id="rId44"/>
    <p:sldId id="28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742-93B7-456B-97AF-788B985188C7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7C00-D6C4-4DD6-90AE-7A771CAE41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742-93B7-456B-97AF-788B985188C7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7C00-D6C4-4DD6-90AE-7A771CAE41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742-93B7-456B-97AF-788B985188C7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7C00-D6C4-4DD6-90AE-7A771CAE41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742-93B7-456B-97AF-788B985188C7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7C00-D6C4-4DD6-90AE-7A771CAE41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742-93B7-456B-97AF-788B985188C7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7C00-D6C4-4DD6-90AE-7A771CAE41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742-93B7-456B-97AF-788B985188C7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7C00-D6C4-4DD6-90AE-7A771CAE41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742-93B7-456B-97AF-788B985188C7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7C00-D6C4-4DD6-90AE-7A771CAE41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742-93B7-456B-97AF-788B985188C7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7C00-D6C4-4DD6-90AE-7A771CAE41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742-93B7-456B-97AF-788B985188C7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7C00-D6C4-4DD6-90AE-7A771CAE41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742-93B7-456B-97AF-788B985188C7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7C00-D6C4-4DD6-90AE-7A771CAE41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742-93B7-456B-97AF-788B985188C7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7C00-D6C4-4DD6-90AE-7A771CAE41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0742-93B7-456B-97AF-788B985188C7}" type="datetimeFigureOut">
              <a:rPr lang="en-US" smtClean="0"/>
              <a:pPr/>
              <a:t>1/24/2024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7C00-D6C4-4DD6-90AE-7A771CAE413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Informed Search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925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However,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path via Sibiu and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Fagaras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to Bucharest is 32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kilometer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longer than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path through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Rimnicu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Vilcea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Pitesti.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100" dirty="0"/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shows why the algorithm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called “Greedy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”—at each step it tries to get as close to the goal as it can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Greedy best-first tree search is also incomplete even in a finite state space, much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like depth-first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Consider the problem of getting from Iasi to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Fagaras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heuristic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suggests that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Neamt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be expanded first because it is closest to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Fagaras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but it is a dead end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solution is to go first to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Vaslui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—farther from the goal according  and then to continue to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Urziceni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Bucharest, and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Fagaras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19749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3400" u="sng" dirty="0" smtClean="0">
                <a:latin typeface="Times New Roman" pitchFamily="18" charset="0"/>
                <a:cs typeface="Times New Roman" pitchFamily="18" charset="0"/>
              </a:rPr>
              <a:t>Complete?</a:t>
            </a:r>
            <a:r>
              <a:rPr lang="en-US" altLang="en-US" sz="3400" dirty="0" smtClean="0">
                <a:latin typeface="Times New Roman" pitchFamily="18" charset="0"/>
                <a:cs typeface="Times New Roman" pitchFamily="18" charset="0"/>
              </a:rPr>
              <a:t> No – can get stuck in loops, e.g., with Oradea as goal and start from Iasi:</a:t>
            </a:r>
          </a:p>
          <a:p>
            <a:pPr lvl="1"/>
            <a:r>
              <a:rPr lang="en-US" altLang="en-US" sz="3400" dirty="0" smtClean="0">
                <a:latin typeface="Times New Roman" pitchFamily="18" charset="0"/>
                <a:cs typeface="Times New Roman" pitchFamily="18" charset="0"/>
              </a:rPr>
              <a:t>Iasi </a:t>
            </a:r>
            <a:r>
              <a:rPr lang="en-US" altLang="en-US" sz="3400" dirty="0" smtClean="0">
                <a:latin typeface="Times New Roman" pitchFamily="18" charset="0"/>
                <a:cs typeface="Times New Roman" pitchFamily="18" charset="0"/>
                <a:sym typeface="Wingdings" charset="2"/>
              </a:rPr>
              <a:t></a:t>
            </a:r>
            <a:r>
              <a:rPr lang="en-US" alt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400" dirty="0" err="1" smtClean="0">
                <a:latin typeface="Times New Roman" pitchFamily="18" charset="0"/>
                <a:cs typeface="Times New Roman" pitchFamily="18" charset="0"/>
              </a:rPr>
              <a:t>Neamt</a:t>
            </a:r>
            <a:r>
              <a:rPr lang="en-US" alt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400" dirty="0" smtClean="0">
                <a:latin typeface="Times New Roman" pitchFamily="18" charset="0"/>
                <a:cs typeface="Times New Roman" pitchFamily="18" charset="0"/>
                <a:sym typeface="Wingdings" charset="2"/>
              </a:rPr>
              <a:t></a:t>
            </a:r>
            <a:r>
              <a:rPr lang="en-US" altLang="en-US" sz="3400" dirty="0" smtClean="0">
                <a:latin typeface="Times New Roman" pitchFamily="18" charset="0"/>
                <a:cs typeface="Times New Roman" pitchFamily="18" charset="0"/>
              </a:rPr>
              <a:t> Iasi </a:t>
            </a:r>
            <a:r>
              <a:rPr lang="en-US" altLang="en-US" sz="3400" dirty="0" smtClean="0">
                <a:latin typeface="Times New Roman" pitchFamily="18" charset="0"/>
                <a:cs typeface="Times New Roman" pitchFamily="18" charset="0"/>
                <a:sym typeface="Wingdings" charset="2"/>
              </a:rPr>
              <a:t></a:t>
            </a:r>
            <a:r>
              <a:rPr lang="en-US" alt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400" dirty="0" err="1" smtClean="0">
                <a:latin typeface="Times New Roman" pitchFamily="18" charset="0"/>
                <a:cs typeface="Times New Roman" pitchFamily="18" charset="0"/>
              </a:rPr>
              <a:t>Neamt</a:t>
            </a:r>
            <a:r>
              <a:rPr lang="en-US" alt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400" dirty="0" smtClean="0">
                <a:latin typeface="Times New Roman" pitchFamily="18" charset="0"/>
                <a:cs typeface="Times New Roman" pitchFamily="18" charset="0"/>
                <a:sym typeface="Wingdings" charset="2"/>
              </a:rPr>
              <a:t></a:t>
            </a:r>
            <a:r>
              <a:rPr lang="en-US" altLang="en-US" sz="3400" dirty="0" smtClean="0">
                <a:latin typeface="Times New Roman" pitchFamily="18" charset="0"/>
                <a:cs typeface="Times New Roman" pitchFamily="18" charset="0"/>
              </a:rPr>
              <a:t> 
Complete in finite space with repeated state checking</a:t>
            </a:r>
          </a:p>
          <a:p>
            <a:endParaRPr lang="en-US" altLang="en-US" sz="14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u="sng" dirty="0" smtClean="0">
                <a:latin typeface="Times New Roman" pitchFamily="18" charset="0"/>
                <a:cs typeface="Times New Roman" pitchFamily="18" charset="0"/>
              </a:rPr>
              <a:t>Time?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i="1" baseline="30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the maximum depth of the search space. 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14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u="sng" dirty="0" smtClean="0">
                <a:latin typeface="Times New Roman" pitchFamily="18" charset="0"/>
                <a:cs typeface="Times New Roman" pitchFamily="18" charset="0"/>
              </a:rPr>
              <a:t>Space?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i="1" baseline="30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-- keeps all nodes in memory</a:t>
            </a:r>
          </a:p>
          <a:p>
            <a:endParaRPr lang="en-US" altLang="en-US" sz="1400" u="sng" dirty="0" smtClean="0"/>
          </a:p>
          <a:p>
            <a:r>
              <a:rPr lang="en-US" altLang="en-US" u="sng" dirty="0" smtClean="0">
                <a:latin typeface="Times New Roman" pitchFamily="18" charset="0"/>
                <a:cs typeface="Times New Roman" pitchFamily="18" charset="0"/>
              </a:rPr>
              <a:t>Optimal?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No.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endParaRPr lang="en-IN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a good heuristic function, however, the complexity can 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be reduced 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substantially. </a:t>
            </a:r>
            <a:endParaRPr lang="en-IN" sz="3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amount of the reduction depends on the particular problem and </a:t>
            </a:r>
            <a:r>
              <a:rPr lang="en-IN" sz="3400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quality of the heuristic.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85728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Property of Greedy Best First Search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Algorirhm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A*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Search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most widely known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form of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best-first search is called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A* search.</a:t>
            </a:r>
          </a:p>
          <a:p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A* search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evaluates nodes by combining g(n), the cost to reach the node, and h(n),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cost 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get from the node to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goal: f(n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= g(n) + h(n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g(n) gives the path cost from the start node to node n, and h(n) is the estimated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cost of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cheapest path from n to the goal,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 f(n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= estimated cost of the cheapest solution through 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algorithm is identical to UNIFORM-COST-SEARCH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except that A*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uses g + h instead of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dirty="0" smtClean="0">
                <a:latin typeface="Times New Roman" pitchFamily="18" charset="0"/>
                <a:cs typeface="Times New Roman" pitchFamily="18" charset="0"/>
              </a:rPr>
              <a:t>Evaluation function </a:t>
            </a:r>
            <a:r>
              <a:rPr lang="pt-B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f(n) = g(n) + h(n)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g(n) = exact cost so far to reach n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h(n) = estimated cost to goal from n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f(n) = estimated total cost of cheapest path through n to goal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Conditions for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Optimality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: Admissibility and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Consistency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first condition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optimality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that h(n) be an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admissible heuristic.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admissible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heuristic is one that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never overestimates the cost to reach the goal. 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actual cost to reach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along the current path, and f(n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= g(n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+ h(n), we have as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immediate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consequence that f(n) never overestimates the true cost of a solution along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current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path through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Admissible heuristics are by nature optimistic because they think the cost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solving 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problem is less than it actually is.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obvious example of an admissible heuristic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straight-line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distance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baseline="-25000" dirty="0" err="1">
                <a:latin typeface="Times New Roman" pitchFamily="18" charset="0"/>
                <a:cs typeface="Times New Roman" pitchFamily="18" charset="0"/>
              </a:rPr>
              <a:t>SLD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that we used in getting to Bucharest.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Straight-line distance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admissible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because the shortest path between any two points is a straight line, so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straight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line cannot be an overestimate. </a:t>
            </a:r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Bucharest first appears on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frontier at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step (e), but it is not selected for expansion because its f-cost (450) is higher than that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Pitesti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(417).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100" dirty="0"/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way to say this is that there might be a solution through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Pitesti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whose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cost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as low as 417, so the algorithm will not settle for a solution that costs 450.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357562"/>
            <a:ext cx="5200650" cy="253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642918"/>
            <a:ext cx="5172075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Rectangle 2"/>
          <p:cNvPicPr>
            <a:picLocks noGrp="1" noChangeArrowheads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900" y="266700"/>
            <a:ext cx="8623300" cy="1155700"/>
          </a:xfrm>
        </p:spPr>
      </p:pic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8229600" cy="5181600"/>
          </a:xfrm>
        </p:spPr>
        <p:txBody>
          <a:bodyPr/>
          <a:lstStyle/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Suppose some suboptimal goal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has been generated and is in the fringe. Let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be an unexpanded node in the fringe such that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is on a shortest path to an optimal goal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f(G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)  = g(G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)		since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) = 0 </a:t>
            </a: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g(G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) &gt; g(G) 		since G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is non-optimal </a:t>
            </a: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f(G)   = g(G)		since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(G) = 0 </a:t>
            </a:r>
          </a:p>
          <a:p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f(G</a:t>
            </a:r>
            <a:r>
              <a:rPr lang="en-US" altLang="en-US" sz="20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 &gt; f(G)		</a:t>
            </a:r>
          </a:p>
        </p:txBody>
      </p:sp>
      <p:pic>
        <p:nvPicPr>
          <p:cNvPr id="23556" name="Picture 4" descr="astar-proof">
            <a:extLst>
              <a:ext uri="{FF2B5EF4-FFF2-40B4-BE49-F238E27FC236}">
                <a16:creationId xmlns:a16="http://schemas.microsoft.com/office/drawing/2014/main" xmlns="" id="{C5756953-10BF-4E4D-A906-E6431CFEA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514600"/>
            <a:ext cx="4038600" cy="1931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Rectangle 2"/>
          <p:cNvPicPr>
            <a:picLocks noGrp="1" noChangeArrowheads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900" y="266700"/>
            <a:ext cx="8623300" cy="876300"/>
          </a:xfrm>
        </p:spPr>
      </p:pic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DEDFBED2-A6BC-4949-9C4C-EB28F1D29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some suboptimal goal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generated and is in the fringe. Let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an unexpanded node in the fringe such that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 a shortest path to an optimal goal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q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sz="2000" dirty="0"/>
          </a:p>
          <a:p>
            <a:pPr>
              <a:buFont typeface="Wingdings" pitchFamily="2" charset="2"/>
              <a:buChar char="q"/>
              <a:defRPr/>
            </a:pPr>
            <a:endParaRPr lang="en-US" sz="2000" dirty="0"/>
          </a:p>
          <a:p>
            <a:pPr>
              <a:buFont typeface="Wingdings" pitchFamily="2" charset="2"/>
              <a:buChar char="q"/>
              <a:defRPr/>
            </a:pPr>
            <a:endParaRPr lang="en-US" sz="2000" dirty="0"/>
          </a:p>
          <a:p>
            <a:pPr>
              <a:buFont typeface="Wingdings" pitchFamily="2" charset="2"/>
              <a:buChar char="q"/>
              <a:defRPr/>
            </a:pPr>
            <a:endParaRPr lang="en-US" sz="2000" dirty="0"/>
          </a:p>
          <a:p>
            <a:pPr>
              <a:buFont typeface="Wingdings" pitchFamily="2" charset="2"/>
              <a:buChar char="q"/>
              <a:defRPr/>
            </a:pPr>
            <a:endParaRPr lang="en-US" sz="2000" dirty="0"/>
          </a:p>
          <a:p>
            <a:pPr>
              <a:buFont typeface="Wingdings" pitchFamily="2" charset="2"/>
              <a:buChar char="q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f(G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&gt; f(G) 		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	≤ h*(n)	since h is admissible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+ h(n)≤ g(n) + h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	≤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itchFamily="2" charset="2"/>
              <a:buChar char="q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f(G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f(n)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never select G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expansion</a:t>
            </a:r>
            <a:r>
              <a:rPr lang="en-US" sz="2000" dirty="0"/>
              <a:t>
</a:t>
            </a:r>
          </a:p>
          <a:p>
            <a:pPr>
              <a:buFont typeface="Wingdings" pitchFamily="2" charset="2"/>
              <a:buChar char="q"/>
              <a:defRPr/>
            </a:pPr>
            <a:endParaRPr lang="en-US" sz="1600" dirty="0"/>
          </a:p>
        </p:txBody>
      </p:sp>
      <p:pic>
        <p:nvPicPr>
          <p:cNvPr id="50181" name="Picture 5" descr="astar-proof">
            <a:extLst>
              <a:ext uri="{FF2B5EF4-FFF2-40B4-BE49-F238E27FC236}">
                <a16:creationId xmlns:a16="http://schemas.microsoft.com/office/drawing/2014/main" xmlns="" id="{27117391-374D-C74F-8EF7-D5700EAD4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209800"/>
            <a:ext cx="35052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34509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7410" y="928670"/>
            <a:ext cx="5736590" cy="188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5643578"/>
            <a:ext cx="91646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Each equation has to satisfy its condition to have an admissible heuristic.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one of them is not admissible, then we say that it is not an admissible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heuristic.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Informed Search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Informed search strategy uses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problem-specific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knowledge beyond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definition of the problem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itself and can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find solutions more efficiently than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uninformed strategy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general approach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Informed Search 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Best-First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earch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Best-first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instance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the general TREE-SEARCH or GRAPH-SEARCH algorithm in which a node is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selected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expansion based on an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valuation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function,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(n).</a:t>
            </a:r>
          </a:p>
          <a:p>
            <a:pPr>
              <a:buNone/>
            </a:pP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evaluation function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construed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as a cost estimate, so the node with the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lowest evaluation is expanded first.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 1"/>
          <p:cNvPicPr>
            <a:picLocks noGrp="1" noChangeArrowheads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900" y="266700"/>
            <a:ext cx="8623300" cy="1155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0F93E-7D2B-7D44-8C30-DB85CFCDCB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428DE4-C11F-4B6F-844F-70DA31346FFD}" type="datetime3">
              <a:rPr lang="en-US" smtClean="0"/>
              <a:pPr>
                <a:defRPr/>
              </a:pPr>
              <a:t>24 January 2024</a:t>
            </a:fld>
            <a:endParaRPr lang="en-US" dirty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6C4C35-C7BA-4EC5-A461-9553DCDCB925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 l="14063" t="16667" r="3125" b="35417"/>
          <a:stretch>
            <a:fillRect/>
          </a:stretch>
        </p:blipFill>
        <p:spPr bwMode="auto">
          <a:xfrm>
            <a:off x="571500" y="1238250"/>
            <a:ext cx="79248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762000" y="4876800"/>
            <a:ext cx="7924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Maintain a closed-list containing those nodes that have already been expanded. Then, if a node is encountered that is already in closed-list, it is simply ignored</a:t>
            </a:r>
          </a:p>
          <a:p>
            <a:pPr eaLnBrk="1" hangingPunct="1"/>
            <a:endParaRPr lang="en-US" altLang="en-US" sz="11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guarantees that no loops are generated, and essentially converts the graph into a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 1"/>
          <p:cNvPicPr>
            <a:picLocks noGrp="1" noChangeArrowheads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900" y="266700"/>
            <a:ext cx="8623300" cy="1155700"/>
          </a:xfrm>
        </p:spPr>
      </p:pic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Its very well to prune the search space by ignoring repeated states</a:t>
            </a:r>
          </a:p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But the problem is that </a:t>
            </a: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Graph-search can end up discovering sub-optimal solutions</a:t>
            </a:r>
          </a:p>
          <a:p>
            <a:pPr lvl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Basically, a loop means that there might be more then one path to a node</a:t>
            </a:r>
          </a:p>
          <a:p>
            <a:pPr lvl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Once we discover a path to a node, then any other paths to the same node are ignored by graph-search</a:t>
            </a:r>
          </a:p>
          <a:p>
            <a:pPr lvl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is not necessary that the first path is the optimal one</a:t>
            </a:r>
          </a:p>
          <a:p>
            <a:pPr lvl="1"/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Hence, sub-optimal solutions can be returned.</a:t>
            </a:r>
          </a:p>
          <a:p>
            <a:pPr lvl="1"/>
            <a:endParaRPr lang="en-US" altLang="en-US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DB4A65-05D2-2149-8C0A-FE411FA942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428DE4-C11F-4B6F-844F-70DA31346FFD}" type="datetime3">
              <a:rPr lang="en-US" smtClean="0"/>
              <a:pPr>
                <a:defRPr/>
              </a:pPr>
              <a:t>24 January 2024</a:t>
            </a:fld>
            <a:endParaRPr lang="en-US" dirty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B8B837-5A26-42EB-984C-BA399FA07179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 1"/>
          <p:cNvPicPr>
            <a:picLocks noGrp="1" noChangeArrowheads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900" y="266700"/>
            <a:ext cx="8623300" cy="1155700"/>
          </a:xfrm>
        </p:spPr>
      </p:pic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2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Solution?</a:t>
            </a:r>
          </a:p>
          <a:p>
            <a:pPr lvl="1"/>
            <a:endParaRPr lang="en-US" alt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We can adopt a uniform-cost approach, in which we 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keep track of all the paths that have been currently generated</a:t>
            </a:r>
          </a:p>
          <a:p>
            <a:pPr lvl="1"/>
            <a:endParaRPr lang="en-US" altLang="en-US" sz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Then, we 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only that path which has the least-cost.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9F41B-18F4-F04D-B630-33AF0084E9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428DE4-C11F-4B6F-844F-70DA31346FFD}" type="datetime3">
              <a:rPr lang="en-US" smtClean="0"/>
              <a:pPr>
                <a:defRPr/>
              </a:pPr>
              <a:t>24 January 2024</a:t>
            </a:fld>
            <a:endParaRPr lang="en-US" dirty="0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E37C27-BAB1-4F10-A0D3-1CE49E797E01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Rectangle 2"/>
          <p:cNvPicPr>
            <a:picLocks noGrp="1" noChangeArrowheads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900" y="266700"/>
            <a:ext cx="8623300" cy="1155700"/>
          </a:xfrm>
        </p:spPr>
      </p:pic>
      <p:sp>
        <p:nvSpPr>
          <p:cNvPr id="47106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A heuristic is 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if for every node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, every successor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n'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generated by any action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h(n) ≤ c(</a:t>
            </a:r>
            <a:r>
              <a:rPr lang="en-US" altLang="en-US" sz="2200" i="1" dirty="0" err="1" smtClean="0">
                <a:latin typeface="Times New Roman" pitchFamily="18" charset="0"/>
                <a:cs typeface="Times New Roman" pitchFamily="18" charset="0"/>
              </a:rPr>
              <a:t>n,a,n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') + h(n')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
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is consistent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alt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f(n') 	= g(n') + h(n')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     	= g(n) + c(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n,a,n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') + h(n')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     	≥ g(n) + h(n)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     	 ≥ f(n)
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i.e.,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f(n)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is non-decreasing along any path.</a:t>
            </a:r>
          </a:p>
          <a:p>
            <a:pPr>
              <a:lnSpc>
                <a:spcPct val="80000"/>
              </a:lnSpc>
            </a:pPr>
            <a:endParaRPr lang="en-US" altLang="en-US" sz="22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4" name="Picture 4" descr="consistency">
            <a:extLst>
              <a:ext uri="{FF2B5EF4-FFF2-40B4-BE49-F238E27FC236}">
                <a16:creationId xmlns:a16="http://schemas.microsoft.com/office/drawing/2014/main" xmlns="" id="{95AC1060-B1CD-1F45-B9D8-BE07166CB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362200"/>
            <a:ext cx="2514600" cy="208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fairly easy to show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every consistent heuristic is also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admissible.</a:t>
            </a:r>
          </a:p>
          <a:p>
            <a:endParaRPr lang="en-IN" sz="1100" dirty="0"/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Consistency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therefore a stricter requirement than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admissibility.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Consider, for example,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baseline="-25000" dirty="0" err="1">
                <a:latin typeface="Times New Roman" pitchFamily="18" charset="0"/>
                <a:cs typeface="Times New Roman" pitchFamily="18" charset="0"/>
              </a:rPr>
              <a:t>SLD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general triangle inequality is satisfied when each side is measured by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straight-line distance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that the straight-line distance between n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n’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no greater than c(n,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n’).</a:t>
            </a:r>
          </a:p>
          <a:p>
            <a:endParaRPr lang="en-IN" sz="1300" dirty="0"/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Hence,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baseline="-25000" dirty="0" err="1" smtClean="0">
                <a:latin typeface="Times New Roman" pitchFamily="18" charset="0"/>
                <a:cs typeface="Times New Roman" pitchFamily="18" charset="0"/>
              </a:rPr>
              <a:t>SLD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a consistent heuristic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A* properties: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the tree-search version of A*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is optimal if h(n) is admissible, while the graph-search version is optimal if h(n) is consistent.</a:t>
            </a:r>
          </a:p>
          <a:p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If 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is consistent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then the values of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(n) along any path are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non-decreasing.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Rectangle 2"/>
          <p:cNvPicPr>
            <a:picLocks noGrp="1" noChangeArrowheads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900" y="266700"/>
            <a:ext cx="8623300" cy="876284"/>
          </a:xfrm>
        </p:spPr>
      </p:pic>
      <p:sp>
        <p:nvSpPr>
          <p:cNvPr id="48130" name="Rectangle 3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expands nodes in order of increasing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value</a:t>
            </a: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Gradually adds "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-contours" of nodes </a:t>
            </a: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Contour </a:t>
            </a:r>
            <a:r>
              <a:rPr lang="en-US" alt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has all nodes with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f=</a:t>
            </a:r>
            <a:r>
              <a:rPr lang="en-US" altLang="en-US" sz="20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altLang="en-US" sz="20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 &lt; f</a:t>
            </a:r>
            <a:r>
              <a:rPr lang="en-US" altLang="en-US" sz="20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1" name="Picture 4" descr="f-circ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214554"/>
            <a:ext cx="56388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929330"/>
            <a:ext cx="6572296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fact that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-costs are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nondecreasing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along any path also means that we can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draw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contours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 the state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space.</a:t>
            </a:r>
          </a:p>
          <a:p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Inside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contour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labeled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400, all nodes have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(n) less than or equal to 400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Because A*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expands the frontier node of lowest f-cost, we can see that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A*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search fans out from the start node, adding nodes in concentric bands of increasing f-cost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With uniform-cost search (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A*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search using h(n) = 0), the bands will be “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circular” around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start state.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more accurate heuristics, the bands will stretch toward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goal state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become more narrowly focused around the optimal path.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consistent heuristic is also admissible. But when is a heuristic admissible but not consistent (monotone)?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27146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286116" y="1571612"/>
            <a:ext cx="55721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cost estimate of getting to the goal through the parent node is at least 10 (because the cost of the path to p is 5 and the heuristic estimate at p is also 5).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6116" y="3071810"/>
            <a:ext cx="5572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cost estimate for getting to the goal through c1, however, is just 8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20" y="4429132"/>
            <a:ext cx="8572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this graph is undirected, this heuristic is also inconsistent at c2, because going from c2 to p has the same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35242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3500438"/>
            <a:ext cx="91630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classic heuristic for this problem (Manhattan distance of each tile to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C0D0E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location where it is supposed to be) is admissible and consistent.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Checking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Monotonicity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3299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s://miro.medium.com/v2/resize:fit:288/1*aRQhPreugCwCIpTtIFkED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142984"/>
            <a:ext cx="2743200" cy="477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0" y="6072206"/>
            <a:ext cx="9294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 one of the equations is not satisfied, then the heuristic is not monotonic.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Heuristic Function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choice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evaluation function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determines the search strategy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Best-first algorithms include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as a component of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heuristic function,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denoted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n-IN" sz="1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h(n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= estimated cost of the cheapest path from the state at node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a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goal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a goal node, then h(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= 0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Heuristic functions are the most common form in which additional knowledge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problem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imparted to the search algorithm.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C*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the cost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optimal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path, then we can say the following: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A*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expands all nodes with f(n) &lt;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*.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A*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might then expand some of the nodes right on the “goal contour” (where f(n) =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C*) before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selecting a goal node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Completeness requires that there be only finitely many nodes with cost less than or equal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C*,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condition that is true if all step costs exceed some finite  and if b is finite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Notice that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A*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expands no nodes with f(n) &gt;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C*—for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example, Timisoara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not expanded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even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though it is a child of the 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Notice 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that A* expands no nodes with f(n) &gt; C*—for example, 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Timisoara (118+329 = 447) 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is not expanded in </a:t>
            </a:r>
            <a:r>
              <a:rPr lang="en-IN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even though it is a child of the root.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4" name="Picture 4" descr="romania-distances">
            <a:extLst>
              <a:ext uri="{FF2B5EF4-FFF2-40B4-BE49-F238E27FC236}">
                <a16:creationId xmlns:a16="http://schemas.microsoft.com/office/drawing/2014/main" xmlns="" id="{9017CE85-4B65-5D4D-B52E-4D777B16B4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571612"/>
            <a:ext cx="6215106" cy="4357717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393825"/>
            <a:ext cx="24384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Pruning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say that the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below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Timisoara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pruned;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b="1" baseline="-25000" dirty="0" err="1">
                <a:latin typeface="Times New Roman" pitchFamily="18" charset="0"/>
                <a:cs typeface="Times New Roman" pitchFamily="18" charset="0"/>
              </a:rPr>
              <a:t>SLD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admissible, the algorithm can safely ignore this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while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still guaranteeing optimality.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concept of pruning—eliminating possibilities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 consideration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without having to examine them—is important for many areas of AI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One final observation is that among optimal algorithms of this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type—algorithms that extend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search paths from the root and use the same heuristic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information A*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optimally efficient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for any given consistent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heuristic (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 other optimal algorithm is guaranteed to expand fewer nodes than A*)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Complexity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complexity results depend very strongly on the assumptions made about the state space.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simplest model studied is a state space that has a single goal and is essentially a tree with reversible actions.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complexity of A* often makes it impractical to insist on finding an optimal solution.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use of a good heuristic still provides enormous savings compared to the use of an uninformed search.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A* algorithm often runs out of space (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because it keeps all generated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nodes in memory)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before it runs out of time.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Memory-bounded heuristic search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simplest way to reduce memory requirements for A* is to adapt the idea of iterative deepening to the heuristic search context, resulting in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iterative-deepening A* (IDA*) al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gorithm.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main difference between IDA* and standard iterative deepening is that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cutoff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used is the f-cost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g+h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rather than the depth.</a:t>
            </a:r>
          </a:p>
          <a:p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At each iteration,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cutoff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value is the smallest f-cost of any node that exceeded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cutoff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on the previous iteration.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IDA* is practical for many problems with unit step costs and avoids the substantial overhead associated with keeping a sorted queue of nodes.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Recursive best-first search (RBFS)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RBFS structure is similar to that of a recursive depth-first search, but rather than continuing indefinitely down the current path, it uses the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limit variable to keep track of the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-value of the best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alternative path available from any ancestor of the current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node.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the current node exceeds this limit, the recursion unwinds back to the alternative path.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the recursion unwinds, RBFS replaces the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-value of each node along the path with a backed-up value—the best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-value of its children.</a:t>
            </a:r>
          </a:p>
          <a:p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this way, RBFS remembers the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-value of the best leaf in the forgotten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can therefore decide whether it’s worth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reexpanding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at some later time.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558165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4071942"/>
            <a:ext cx="55340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832" y="2643182"/>
            <a:ext cx="847316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3429000"/>
            <a:ext cx="6572296" cy="43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6072206"/>
            <a:ext cx="7429552" cy="42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85860"/>
            <a:ext cx="55245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786190"/>
            <a:ext cx="7286676" cy="87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00166" y="5000636"/>
            <a:ext cx="5872167" cy="64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Heuristic search Problems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428736"/>
            <a:ext cx="5172096" cy="3005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7158" y="4143380"/>
            <a:ext cx="8786842" cy="179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average solution cost for a randomly generated 8-puzzle instance is about 22 steps with branching factor is about 3.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means that an exhaustive tree search to depth 22 would look at about 3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22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≈ 3.1×1010 states.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graph search would cut this down to 181, 440 distinct states, which is manageable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h1 = the number of misplaced tiles</a:t>
            </a:r>
          </a:p>
          <a:p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of the eight tiles are out of position, so the start state would have h1= 8. </a:t>
            </a:r>
          </a:p>
          <a:p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h1 is an admissible heuristic because it is clear that any tile that is out of place must be moved at least once.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h2 = the sum of the distances of the tiles from their goal positions. 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Tiles 1 to 8 in the start state give a Manhattan distance of</a:t>
            </a:r>
          </a:p>
          <a:p>
            <a:pPr>
              <a:buNone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h2 = 3+1 + 2 + 2+ 2 + 3+ 3 + 2 = 18 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expected, neither of these overestimates the true solution cost, which is 26.</a:t>
            </a:r>
          </a:p>
          <a:p>
            <a:pPr>
              <a:buNone/>
            </a:pPr>
            <a:endParaRPr lang="pt-B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9952447C-D94B-7D45-B9BA-10F8E21F9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 altLang="en-US" sz="3200" b="0" dirty="0" smtClean="0">
                <a:ln>
                  <a:noFill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endParaRPr lang="fr-FR" altLang="en-US" sz="3200" b="0" dirty="0">
              <a:ln>
                <a:noFill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86B0F0B0-A0F7-5248-9355-9C4220AC1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6629400" cy="4495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pt-BR" altLang="en-US" dirty="0">
                <a:latin typeface="Times New Roman" pitchFamily="18" charset="0"/>
                <a:cs typeface="Times New Roman" pitchFamily="18" charset="0"/>
              </a:rPr>
              <a:t>Evaluation function </a:t>
            </a:r>
            <a:r>
              <a:rPr lang="pt-BR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f(n) = g(n) + h(n)</a:t>
            </a:r>
          </a:p>
          <a:p>
            <a:pPr lvl="1"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g(n) = exact cost so far to reach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h(n) = estimated cost to goal from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f(n) = estimated total cost of cheapest path through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to goal</a:t>
            </a:r>
          </a:p>
          <a:p>
            <a:pPr>
              <a:defRPr/>
            </a:pPr>
            <a:endParaRPr lang="fr-FR" altLang="en-US" sz="1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At goal state h(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pPr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Special cases:</a:t>
            </a:r>
          </a:p>
          <a:p>
            <a:pPr lvl="1"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Uniform Cost Search: f(n) = g(n)</a:t>
            </a:r>
          </a:p>
          <a:p>
            <a:pPr lvl="1"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Greedy (best-first) Search: f(n) = h(n)</a:t>
            </a:r>
          </a:p>
          <a:p>
            <a:pPr lvl="1"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A* Search: f(n) = g(n) + h(n)</a:t>
            </a:r>
            <a:endParaRPr lang="fr-F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9" name="Picture 4" descr="evaluation ft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7875" y="1285860"/>
            <a:ext cx="20161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h2 = the sum of the distances of the tiles from their goal positions.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Because tiles cannot move along diagonals, the distance we will count is the sum of the horizontal and vertical distances.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is sometimes called 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city block distance or Manhattan distance.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h2 is also admissible because all any move can do is move one tile one step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closer to the goal.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Tiles 1 to 8 in the start state give a Manhattan distance of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h2 = 3+1 + 2 + 2+ 2 + 3+ 3 + 2 = 18 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expected, neither of these overestimates the true solution cost, which is 26.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 effect of heuristic accuracy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One way to characterize the quality of a heuristic is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effective branching factor b*.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the total number of nodes generated by A* for a particular problem is N and the solution depth is d, then b* is the branching factor that a uniform tree of depth d would have to have in order to contain N + 1 nodes = 1+b* + (b*)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+ ・ ・ ・ + (b*)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example, if A* finds a solution at depth 5 using 52 nodes, then the effective branching factor is 1.92.</a:t>
            </a:r>
          </a:p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general TREE-SEARCH algorithm considers all possible paths to find a solution, whereas a GRAPH-SEARCH algorithm avoids consideration of redundant paths.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Search algorithms are judged on the basis of completeness, optimality, time complexity, and space complexity.</a:t>
            </a:r>
            <a:endParaRPr lang="en-IN" sz="240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Informed search methods may have access to a heuristic function h(n) that estimates the cost of a solution from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generic best-first search algorithm selects a node for expansion according to an evaluation function.</a:t>
            </a:r>
          </a:p>
          <a:p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Greedy best-first search expands nodes with minimal h(n). It is not optimal but is often efficient.</a:t>
            </a:r>
          </a:p>
          <a:p>
            <a:endParaRPr lang="en-IN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A* search expands nodes with minimal f(n) = g(n) + h(n). A* is complete and optimal, provided that h(n) is admissible (for TREE-SEARCH) or consistent (for GRAPH-SEARCH). 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– RBFS (recursive best-first search)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robust, optimal search algorithms that use limited amounts of memory; given enough time, they can solve problems that A* cannot solve because it runs out of memory.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 1"/>
          <p:cNvPicPr>
            <a:picLocks noGrp="1" noChangeArrowheads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900" y="114300"/>
            <a:ext cx="8623300" cy="13081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812DC3-D5AE-F449-96DB-ABABD87993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9411A9-3371-423B-B706-71F2D71AB52B}" type="datetime3">
              <a:rPr lang="en-US" smtClean="0"/>
              <a:pPr>
                <a:defRPr/>
              </a:pPr>
              <a:t>24 January 2024</a:t>
            </a:fld>
            <a:endParaRPr lang="en-US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44AF87-E26B-40A5-88EF-5180871332C4}" type="slidenum">
              <a:rPr lang="en-US" altLang="en-US"/>
              <a:pPr/>
              <a:t>44</a:t>
            </a:fld>
            <a:endParaRPr lang="en-US" alt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BA0DF2B5-CDD4-8241-AC2A-1BECB513C1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600200"/>
          <a:ext cx="8991600" cy="518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10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cap="all" dirty="0">
                          <a:effectLst/>
                        </a:rPr>
                        <a:t>BASIS FOR COMPARISON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cap="all">
                          <a:effectLst/>
                        </a:rPr>
                        <a:t>INFORMED SEARCH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cap="all">
                          <a:effectLst/>
                        </a:rPr>
                        <a:t>UNINFORMED SEARCH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0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Basic </a:t>
                      </a:r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Uses knowledge to find the steps to the solution.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 use of knowledge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27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Efficiency</a:t>
                      </a:r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Highly efficient as consumes less time and cost.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Efficiency is mediatory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Low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Comparatively high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0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Performance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Finds solution more quickly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Speed is slower than informed search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27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Algorithms</a:t>
                      </a:r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Best-first </a:t>
                      </a:r>
                      <a:r>
                        <a:rPr lang="en-US" sz="1800" dirty="0">
                          <a:effectLst/>
                        </a:rPr>
                        <a:t>search, and A* search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Depth-first search, breadth-first search and lowest cost first search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9C0251-60EC-064E-996A-4749BC41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 Puzzle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647296-DC80-A445-A2D2-123334A0F1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C741BD-C48B-47FE-A32B-C5B3324959EE}" type="datetime3">
              <a:rPr lang="en-US" smtClean="0"/>
              <a:pPr>
                <a:defRPr/>
              </a:pPr>
              <a:t>24 January 2024</a:t>
            </a:fld>
            <a:endParaRPr lang="en-US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DF15A9-F7AF-4359-B84B-04CC3A51E8F9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215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714356"/>
            <a:ext cx="8839200" cy="5000644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 1"/>
          <p:cNvPicPr>
            <a:picLocks noGrp="1" noChangeArrowheads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900" y="266700"/>
            <a:ext cx="8623300" cy="1155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4CDE5E-F797-8D41-99C3-2F110F3CB0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B32EA1-4ED0-48C8-8322-468F769A27F7}" type="datetime3">
              <a:rPr lang="en-US" smtClean="0"/>
              <a:pPr>
                <a:defRPr/>
              </a:pPr>
              <a:t>24 January 2024</a:t>
            </a:fld>
            <a:endParaRPr lang="en-US" dirty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3E48B2-5FF3-4458-9050-532F29F08160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6" name="Picture 4" descr="romania-distances">
            <a:extLst>
              <a:ext uri="{FF2B5EF4-FFF2-40B4-BE49-F238E27FC236}">
                <a16:creationId xmlns:a16="http://schemas.microsoft.com/office/drawing/2014/main" xmlns="" id="{9017CE85-4B65-5D4D-B52E-4D777B16B4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371600"/>
            <a:ext cx="5943600" cy="38862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393825"/>
            <a:ext cx="24384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5410200"/>
            <a:ext cx="29432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Greedy best-first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Greedy best-first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tries to expand the node that is closest to the goal, on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grounds that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is likely to lead to a solution quickly.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100" dirty="0"/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evaluates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nodes by using just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heuristic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function; that is,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(n) =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route-finding problems in Romania; we use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straight line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distance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as heuristic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which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b="1" baseline="-25000" dirty="0" err="1" smtClean="0">
                <a:latin typeface="Times New Roman" pitchFamily="18" charset="0"/>
                <a:cs typeface="Times New Roman" pitchFamily="18" charset="0"/>
              </a:rPr>
              <a:t>SLD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the goal is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Bucharest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we need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know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straight-line distances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Bucharest from any node say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, 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example,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baseline="-25000" dirty="0" err="1" smtClean="0">
                <a:latin typeface="Times New Roman" pitchFamily="18" charset="0"/>
                <a:cs typeface="Times New Roman" pitchFamily="18" charset="0"/>
              </a:rPr>
              <a:t>SLD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(Arad) = 366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214422"/>
            <a:ext cx="507209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Greedy best-first search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values of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baseline="-25000" dirty="0" err="1">
                <a:latin typeface="Times New Roman" pitchFamily="18" charset="0"/>
                <a:cs typeface="Times New Roman" pitchFamily="18" charset="0"/>
              </a:rPr>
              <a:t>SLD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cannot be computed from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problem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description itself.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oreover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it takes a certain amount of experience to know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baseline="-25000" dirty="0" err="1" smtClean="0">
                <a:latin typeface="Times New Roman" pitchFamily="18" charset="0"/>
                <a:cs typeface="Times New Roman" pitchFamily="18" charset="0"/>
              </a:rPr>
              <a:t>SLD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correlated with actual road distances and is, therefore, a useful heuristic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this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particular problem, greedy best-first search using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400" baseline="-25000" dirty="0" err="1">
                <a:latin typeface="Times New Roman" pitchFamily="18" charset="0"/>
                <a:cs typeface="Times New Roman" pitchFamily="18" charset="0"/>
              </a:rPr>
              <a:t>SLD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finds a solution without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ever expanding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node that is not on the solution path; hence, its search cost is minimal.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2868</Words>
  <Application>Microsoft Office PowerPoint</Application>
  <PresentationFormat>On-screen Show (4:3)</PresentationFormat>
  <Paragraphs>294</Paragraphs>
  <Slides>44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Informed Search</vt:lpstr>
      <vt:lpstr>Informed Search</vt:lpstr>
      <vt:lpstr>Heuristic Function</vt:lpstr>
      <vt:lpstr>Evaluation</vt:lpstr>
      <vt:lpstr>8 Puzzle Problem</vt:lpstr>
      <vt:lpstr>Slide 6</vt:lpstr>
      <vt:lpstr>Greedy best-first search</vt:lpstr>
      <vt:lpstr>Slide 8</vt:lpstr>
      <vt:lpstr>Greedy best-first search</vt:lpstr>
      <vt:lpstr>Slide 10</vt:lpstr>
      <vt:lpstr>Slide 11</vt:lpstr>
      <vt:lpstr>A* Search</vt:lpstr>
      <vt:lpstr>Slide 13</vt:lpstr>
      <vt:lpstr>Conditions for Optimality: Admissibility and Consistency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 Any consistent heuristic is also admissible. But when is a heuristic admissible but not consistent (monotone)? </vt:lpstr>
      <vt:lpstr>Slide 28</vt:lpstr>
      <vt:lpstr>Checking Monotonicity</vt:lpstr>
      <vt:lpstr>Slide 30</vt:lpstr>
      <vt:lpstr>  Notice that A* expands no nodes with f(n) &gt; C*—for example, Timisoara (118+329 = 447) is not expanded in Figure even though it is a child of the root. </vt:lpstr>
      <vt:lpstr>Pruning</vt:lpstr>
      <vt:lpstr>Complexity</vt:lpstr>
      <vt:lpstr>Memory-bounded heuristic search</vt:lpstr>
      <vt:lpstr>Recursive best-first search (RBFS)</vt:lpstr>
      <vt:lpstr>Slide 36</vt:lpstr>
      <vt:lpstr>Slide 37</vt:lpstr>
      <vt:lpstr>Heuristic search Problems</vt:lpstr>
      <vt:lpstr>Slide 39</vt:lpstr>
      <vt:lpstr>Slide 40</vt:lpstr>
      <vt:lpstr>The effect of heuristic accuracy</vt:lpstr>
      <vt:lpstr>Summary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jaya</dc:creator>
  <cp:lastModifiedBy>jaya</cp:lastModifiedBy>
  <cp:revision>32</cp:revision>
  <dcterms:created xsi:type="dcterms:W3CDTF">2024-01-20T04:02:53Z</dcterms:created>
  <dcterms:modified xsi:type="dcterms:W3CDTF">2024-01-24T15:17:11Z</dcterms:modified>
</cp:coreProperties>
</file>