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0" r:id="rId4"/>
    <p:sldId id="258" r:id="rId5"/>
    <p:sldId id="259" r:id="rId6"/>
    <p:sldId id="274" r:id="rId7"/>
    <p:sldId id="273" r:id="rId8"/>
    <p:sldId id="272" r:id="rId9"/>
    <p:sldId id="271" r:id="rId10"/>
    <p:sldId id="261" r:id="rId11"/>
    <p:sldId id="306" r:id="rId12"/>
    <p:sldId id="26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4" r:id="rId25"/>
    <p:sldId id="265" r:id="rId26"/>
    <p:sldId id="293" r:id="rId27"/>
    <p:sldId id="266" r:id="rId28"/>
    <p:sldId id="267" r:id="rId29"/>
    <p:sldId id="268" r:id="rId30"/>
    <p:sldId id="269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286" r:id="rId43"/>
    <p:sldId id="307" r:id="rId44"/>
    <p:sldId id="308" r:id="rId45"/>
    <p:sldId id="309" r:id="rId46"/>
    <p:sldId id="310" r:id="rId47"/>
    <p:sldId id="288" r:id="rId48"/>
    <p:sldId id="289" r:id="rId49"/>
    <p:sldId id="290" r:id="rId50"/>
    <p:sldId id="291" r:id="rId51"/>
    <p:sldId id="292" r:id="rId52"/>
    <p:sldId id="31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3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45E93-BBA9-4B8E-9E0E-4D3E30DEFBF0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521F5-390A-4FA8-BA83-33F9CA328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521F5-390A-4FA8-BA83-33F9CA3286A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75B2-7E9D-4CAE-B11E-988382370C5D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Reasoning Uncertainty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62200"/>
            <a:ext cx="8229600" cy="405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457200"/>
            <a:ext cx="868680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Bayesian belief network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dealing with probabilistic events and solve problem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has uncertainty.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676400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Belief nets use an acyclic directed graph to represent joint probability distribution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51765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5029200"/>
            <a:ext cx="8229601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Joint probability distribution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have variables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Joint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probability distribution.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p[x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= p[x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]p[x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= p[x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]p[x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|x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]....p[x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|x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]p[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81400"/>
            <a:ext cx="4362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4476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876800"/>
            <a:ext cx="8305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Example: Suppose the prospector believes that there is a better than 50-50 chance of finding oil, and assumes P(O) = 0.6 and P(O’) = 0.4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seismic survey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technique, we obtain the following conditional probabilities, where + means a positive outcome and - is a negative outcome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P(+ | O) = 0.8		P(- | O) = 0.2 (false -)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P(+ | O’) = 0.1 (false +)	P(- | O’)	= 0.9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the prior and conditional probabilities, 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can construct the initial 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probability tree.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905250"/>
            <a:ext cx="55626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"/>
            <a:ext cx="5638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4953000"/>
            <a:ext cx="7898509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order for the prospector to make the best decision, the expected payoff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14500" algn="l"/>
                <a:tab pos="21145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 calculated at event node A.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14500" algn="l"/>
                <a:tab pos="2114550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To compute the expected payoff at A, work backward from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14500" algn="l"/>
                <a:tab pos="21145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leaves. This process is called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backward induction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-76200" y="152400"/>
            <a:ext cx="382027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74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assumed amounts are: 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74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Oil lease, if successful: 	$1,250,000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74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Drilling expense: 	-$200,000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74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Seismic survey:	-$50,000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8297" y="304800"/>
            <a:ext cx="54257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602297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" y="0"/>
            <a:ext cx="8991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 decision tree shows the optimal strategy for the prospector.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the seismic test is positive, the site should be drilled, otherwise,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14500" algn="l"/>
                <a:tab pos="21145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site should be abandoned.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 decision tree is an example of hypothetical reasoning or “what if” type of situations.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By exploring alternate paths of action, we can prune paths that do not lead to optimal payoffs.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14500" algn="l"/>
                <a:tab pos="2114550" algn="l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50292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’ rule and knowledge-based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Knowledge-base IF-THEN format: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IF X is true THEN Y can be concluded with probability p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observe that X is true, then we can conclude that Y exist with the specified probability. </a:t>
            </a: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example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	IF the patient has a cold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THEN the patient will sneeze (0.75)</a:t>
            </a:r>
          </a:p>
          <a:p>
            <a:pPr>
              <a:buNone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But what if we reason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abductively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observe Y (i.e., the patient sneezes) while knowing nothing about X (i.e., the patient has a cold)?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can we conclude about it? 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 Theorem describes how we can derive a probability for X.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 (denotes some piece of evidence (typically referred to as E) and X denotes some hypothesis (H) given</a:t>
            </a:r>
          </a:p>
          <a:p>
            <a:pPr algn="ctr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P(E | H) P(H)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P(H | E) =       -------------------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					              P(E)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or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P(E | H) P(H)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        P(H | E) =         -----------------------------------------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de-DE" sz="2200" dirty="0" smtClean="0">
                <a:latin typeface="Times New Roman" pitchFamily="18" charset="0"/>
                <a:cs typeface="Times New Roman" pitchFamily="18" charset="0"/>
              </a:rPr>
              <a:t>	                               P(E | H)P(H) + P(E | H’)P(H’)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probability of sneezing is the sum of the conditional probability that he sneezes when with a cold and the conditional probability without cold.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P(H) = P(has a cold) = 0.2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P(E | H) =P(observed sneezing | has a cold) = 0.75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P(E | H’) = P(was observed sneezing | does not have a cold) = 0.2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P(E) = P(observed sneezing) = (0.75)(0.2) + (0.2)(0.8) = 0.31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and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  P(H | E) =P(has a cold | observed sneezing) = (0.75)(0.2)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---------------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				(0.31)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probability of having a cold given that he sneezes = 0.48387</a:t>
            </a:r>
          </a:p>
          <a:p>
            <a:pPr>
              <a:buNone/>
            </a:pPr>
            <a:r>
              <a:rPr lang="en-US" sz="2000" dirty="0" smtClean="0"/>
              <a:t>              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P(E’ | H)P(H)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P(H | E’) = -------------------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         P(E’)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(1-0.75) (0.2)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= -------------------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(1 - 0.31)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0.07246   probability of having a cold would be if was not sneezing: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Deduction vs. Induction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7505" y="1600200"/>
            <a:ext cx="46889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Propagation of Belief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have only considered when each piece of evidence affects only one hypothesis. 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deal with real-world problems, consider “m” hypotheses 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...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“n” pieces of evidence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...,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124200"/>
            <a:ext cx="56578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505200" y="5715000"/>
            <a:ext cx="5410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314450" algn="l"/>
                <a:tab pos="21145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This probability is called the posterior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314450" algn="l"/>
                <a:tab pos="21145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probability of hypothesis H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from observing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314450" algn="l"/>
                <a:tab pos="21145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evidence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j1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E</a:t>
            </a:r>
            <a:r>
              <a:rPr kumimoji="0" lang="en-US" sz="18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j2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...,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18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Assumptions:</a:t>
            </a:r>
          </a:p>
          <a:p>
            <a:pPr>
              <a:buNone/>
            </a:pPr>
            <a:endParaRPr lang="en-US" sz="1000" dirty="0" smtClean="0"/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hypotheses 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1, are mutually exclusive.</a:t>
            </a:r>
          </a:p>
          <a:p>
            <a:pPr lvl="0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Furthermore, the hypotheses 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collectively exhaustive. </a:t>
            </a:r>
          </a:p>
          <a:p>
            <a:pPr lvl="0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pieces of evidence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...,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1, are conditionally independent given any hypothesis 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1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 . </a:t>
            </a:r>
          </a:p>
          <a:p>
            <a:pPr lvl="0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events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...,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conditionally independent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given an event H if </a:t>
            </a:r>
          </a:p>
          <a:p>
            <a:endParaRPr 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86200"/>
            <a:ext cx="50482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5105400"/>
            <a:ext cx="67427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314450" algn="l"/>
                <a:tab pos="2114550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Often causes great difficulties for probabilistic based methods.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three mutually exclusive and exhaustive hypotheses with values.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patient, has a cold;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patient has an allergy; and 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patient has a sensitivity to light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 prior probabilities, p(H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)’s, and two conditionally independent pieces of evidence 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patient sneezes and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patient has coughs</a:t>
            </a:r>
          </a:p>
          <a:p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191000"/>
            <a:ext cx="6097587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5867400" cy="312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we observe evidence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(e.g., the patient sneezes), we can compute posterior probabilities for the hypotheses: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4038600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(e.g., the patient coughs) is now observed, new posterior probabilities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53000"/>
            <a:ext cx="434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257800" y="2590800"/>
            <a:ext cx="373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belief in hypotheses 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have both decreased while the belief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hypothesis H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increased after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observing 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399050"/>
            <a:ext cx="4648200" cy="24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Burglar Alarm at home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installed a new burglar alarm at his home to detect burglary.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alarm reliably responds at detecting a burglary but also responds for minor earthquakes.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Harry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has two neighbors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John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Marya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who have taken a responsibility to inform Harry at work when they hear the alarm.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always calls Harry when he hears the alarm, but sometimes he got confused with the phone ringing and calls at that time too.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other hand,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likes to listen to high music, so sometimes she misses to hear the alarm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would like to compute the probability of Burglary Alarm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Calculate the probability that alarm has sounded, but there is neither a burglary, nor an earthquake occurred,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John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both called the Harry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Events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occurring in this network: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Burglary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Earthquake(E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Alarm(A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John Calls(J)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Mary calls(M)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events of problem statement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terms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probability: 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p[J, M,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A, B, E]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probability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statement using joint probability distribution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p[J, M,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A, B, E]=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p[J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A, B, E].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p[M,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A, B, E]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= p[J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A, B, E].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p[M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| A, B, E].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p[A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B, 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=                        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=                        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=                         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419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p(B= True) = 0.001, probability of burglary.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p(B= False)= 0.999, probability of no burglary.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p(E= True)= 0.002, probability of a minor earthquake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p(E= False)= 0.998, probability that an earthquake not occurred.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674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6418482" cy="402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446" y="1600200"/>
            <a:ext cx="82111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1273" y="1600200"/>
            <a:ext cx="81414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Reasoning under Uncertainty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Reasoning under uncertainty is central to creating machines that exhibit intelligent behavior, one of the most-studied problems in artificial intelligence (AI).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Classical FOL cannot handle uncertainty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6116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3962400"/>
            <a:ext cx="80010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Toothache can be caused in many other cases and we may include all other cases. </a:t>
            </a:r>
          </a:p>
          <a:p>
            <a:pPr lvl="3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Cavity does not always cause toothache.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648200"/>
            <a:ext cx="624046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7089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1"/>
            <a:ext cx="8382000" cy="524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19400" y="304800"/>
            <a:ext cx="4216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The joint probability distribution: </a:t>
            </a:r>
            <a:r>
              <a:rPr lang="en-US" b="1" i="1" dirty="0" smtClean="0"/>
              <a:t>Find P(J)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8693" y="1600200"/>
            <a:ext cx="79466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7094" y="990600"/>
            <a:ext cx="7829812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20952"/>
            <a:ext cx="8229600" cy="477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37849"/>
            <a:ext cx="8229600" cy="473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02938"/>
            <a:ext cx="8229600" cy="480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27672"/>
            <a:ext cx="8229600" cy="480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534400" cy="534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53200"/>
            <a:ext cx="8229600" cy="370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29600" cy="51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57150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Reasoning under uncertainty classified into two paradigms: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Bayesian and non-Bayesian.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29600" cy="494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9659"/>
            <a:ext cx="8229600" cy="398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Advantages and disadvantages of Bayesian methods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Most significant is their sound theoretical foundation in probability theory. Thus, they are currently the most mature of all of the uncertainty reasoning methods.</a:t>
            </a:r>
          </a:p>
          <a:p>
            <a:pPr lvl="0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Require a significant amount of sample sizes so that the probabilities obtained are accurate and sufficient data to construct a knowledge base. </a:t>
            </a:r>
          </a:p>
          <a:p>
            <a:pPr lvl="0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Furthermore, human experts are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normally uncertain, whether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values consistent and comprehensive?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8229600" cy="254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724400"/>
            <a:ext cx="8458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229600" cy="356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038600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229600" cy="50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038600"/>
            <a:ext cx="7315200" cy="277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"/>
            <a:ext cx="8229600" cy="391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81400"/>
            <a:ext cx="853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Utility Theory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Utility theory in AI provides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mathematical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framework for understanding how AI systems make choices among different options based on their perceived value or utility.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Utility theory offers a framework for making decisions in situations of ambiguity by putting utilities(values) on several possible results. 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very useful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optimising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modeling decision-making processes by considering uncertain and probabilistic outcomes in different situations.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allows one to assign subjective values or preferences to different outcomes and helps make optimal choices based on these values. 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Utility theory is widely used in various AI applications such as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game theory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robotics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recommendation systems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among others.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recommendation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utility could describe the level of user satisfaction with a particular recommendation. 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robotics application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 utility could represent the cost or risk of different actions.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AI system can then choose the action with the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highest expected utility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Basic notation commonly used in utility theory: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Let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represents an outcome or option</a:t>
            </a:r>
          </a:p>
          <a:p>
            <a:pPr>
              <a:spcBef>
                <a:spcPts val="0"/>
              </a:spcBef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Let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denote the utility function, which maps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its utility value</a:t>
            </a:r>
          </a:p>
          <a:p>
            <a:pPr lvl="1">
              <a:spcBef>
                <a:spcPts val="0"/>
              </a:spcBef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Let p(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denote the probability of outcome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occurring.</a:t>
            </a:r>
          </a:p>
          <a:p>
            <a:pPr lvl="1">
              <a:spcBef>
                <a:spcPts val="0"/>
              </a:spcBef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Let E[U(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)] denote the expected utility of outcome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which is the sum of the utility values of all possible outcomes weighted by their respective probabilities.</a:t>
            </a:r>
          </a:p>
          <a:p>
            <a:pPr lvl="1">
              <a:spcBef>
                <a:spcPts val="0"/>
              </a:spcBef>
              <a:buNone/>
            </a:pPr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ctr"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E[U(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)]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16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p(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 . U(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16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Maximum Expected Utility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MEU is a decision-making principle that suggests choosing the option that maximizes the expected utility.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other words, an AI system should select the option that is expected to yield the highest utility value, taking into account the probabilities of different outcomes.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Utility theory in AI is based on a set of axioms or principles that define the properties of a rational utility function.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Key utility theory axioms:</a:t>
            </a:r>
          </a:p>
          <a:p>
            <a:r>
              <a:rPr lang="en-US" sz="2600" u="sng" dirty="0" err="1" smtClean="0">
                <a:latin typeface="Times New Roman" pitchFamily="18" charset="0"/>
                <a:cs typeface="Times New Roman" pitchFamily="18" charset="0"/>
              </a:rPr>
              <a:t>Orderability</a:t>
            </a:r>
            <a:endParaRPr lang="en-US" sz="26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	A rational utility function should allow for comparing different outcomes based on their utility values. In other words, if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)&gt;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), then outcome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is preferred to outcome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Probability Axioms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(A)  1</a:t>
            </a:r>
          </a:p>
          <a:p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(true) = 1,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(false) = 0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Independent events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and B: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B)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events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..., 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a sample space S, are independent if 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(E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...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for each subset {i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...,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{1, ..., n},1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n, 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1. </a:t>
            </a:r>
          </a:p>
          <a:p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Events A and B are mutually exclusive: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B) 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 +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lvl="0"/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A and B are not mutually exclusive: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p(A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B) = p(A) + p(B) - p(A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endParaRPr lang="en-US" sz="105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This is also called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Law of Addition.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Transitivity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outcome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preferred to outcome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and outcome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is preferred to outcome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then outcome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should be preferred to outcome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axiom ensures that the preferences modeled by the utility function are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 do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 lead to contradictions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895600"/>
            <a:ext cx="2362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4038600"/>
            <a:ext cx="861060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Continuity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Small changes in the probabilities of outcomes should result in small changes in the expected utility. 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axiom ensures that the utility function is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smooth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well-behaved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 that small changes in probabilities do not result in abrupt changes in decision-making.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Substitutability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If two outcomes,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are equally preferred, then we should equally prefer any combination of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This axiom allows for substituting equally preferred outcomes without affecting the decision-making process.</a:t>
            </a:r>
          </a:p>
          <a:p>
            <a:endParaRPr lang="en-US" sz="1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Monotonicity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If the probability of an outcome increases, its expected utility should also increase.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This axiom ensures that an increase in the likelihood of an outcome increases its perceived value or utility.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Decomposability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The utility function should be able to represent preferences over multiple attributes or features of an outcome in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decomposable manner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This allows for modeling complex decision problems with multiple dimensions or criteria.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Assignment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317" y="1600200"/>
            <a:ext cx="80353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304800"/>
            <a:ext cx="76962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’ Theorem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19200"/>
            <a:ext cx="6982800" cy="451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33400" y="5715000"/>
            <a:ext cx="8305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real-life practice, the probability P(H | E) cannot always be found in the literature or obtained from statistical analysis. The conditional probabilities P(E | H)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however often are easier to obtain from the probabilities P(E), P(H) and P(E | H);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Bayesian Approach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217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Bayesian approaches represent knowledge about a set of state variables as probabilities. 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State variables can be either discrete or continuous.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Variables are initialized a prior (starting estimate) and then updated using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’ rule when new evidence is received.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6576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Bayesian model assumes that all variables are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uncorrelated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1000" y="4267200"/>
            <a:ext cx="8305800" cy="2045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Rather than reasoning about the truth or falsity of a proposition, reason about the belief that a proposition or event is true or false</a:t>
            </a:r>
          </a:p>
          <a:p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For each primitive proposition or event, attach a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degree of belief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to the sentence.</a:t>
            </a:r>
          </a:p>
          <a:p>
            <a:pPr>
              <a:buFont typeface="Arial" pitchFamily="34" charset="0"/>
              <a:buChar char="•"/>
            </a:pP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 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probability theory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as a formal means of dealing with degrees of belief.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5486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Bayesian network is based on Joint probability distribution and conditional probability.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1273</Words>
  <Application>Microsoft Office PowerPoint</Application>
  <PresentationFormat>On-screen Show (4:3)</PresentationFormat>
  <Paragraphs>262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Reasoning Uncertainty</vt:lpstr>
      <vt:lpstr>Deduction vs. Induction</vt:lpstr>
      <vt:lpstr>Reasoning under Uncertainty</vt:lpstr>
      <vt:lpstr>Slide 4</vt:lpstr>
      <vt:lpstr>Probability Axioms</vt:lpstr>
      <vt:lpstr>Slide 6</vt:lpstr>
      <vt:lpstr>Bayes’ Theorem</vt:lpstr>
      <vt:lpstr>Bayesian Approach</vt:lpstr>
      <vt:lpstr>Slide 9</vt:lpstr>
      <vt:lpstr>Slide 10</vt:lpstr>
      <vt:lpstr>Slide 11</vt:lpstr>
      <vt:lpstr>Joint probability distribution</vt:lpstr>
      <vt:lpstr>Slide 13</vt:lpstr>
      <vt:lpstr>Slide 14</vt:lpstr>
      <vt:lpstr>Slide 15</vt:lpstr>
      <vt:lpstr>Slide 16</vt:lpstr>
      <vt:lpstr>Bayes’ rule and knowledge-based systems </vt:lpstr>
      <vt:lpstr>Slide 18</vt:lpstr>
      <vt:lpstr>Slide 19</vt:lpstr>
      <vt:lpstr>Propagation of Belief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 Advantages and disadvantages of Bayesian methods  </vt:lpstr>
      <vt:lpstr>Slide 43</vt:lpstr>
      <vt:lpstr>Slide 44</vt:lpstr>
      <vt:lpstr>Slide 45</vt:lpstr>
      <vt:lpstr>Slide 46</vt:lpstr>
      <vt:lpstr>Utility Theory</vt:lpstr>
      <vt:lpstr>Slide 48</vt:lpstr>
      <vt:lpstr>Maximum Expected Utility</vt:lpstr>
      <vt:lpstr>Slide 50</vt:lpstr>
      <vt:lpstr>Slide 51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29</cp:revision>
  <dcterms:created xsi:type="dcterms:W3CDTF">2024-02-12T08:20:13Z</dcterms:created>
  <dcterms:modified xsi:type="dcterms:W3CDTF">2024-03-01T08:27:42Z</dcterms:modified>
</cp:coreProperties>
</file>