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308" r:id="rId3"/>
    <p:sldId id="274" r:id="rId4"/>
    <p:sldId id="257" r:id="rId5"/>
    <p:sldId id="276" r:id="rId6"/>
    <p:sldId id="299" r:id="rId7"/>
    <p:sldId id="278" r:id="rId8"/>
    <p:sldId id="300" r:id="rId9"/>
    <p:sldId id="303" r:id="rId10"/>
    <p:sldId id="323" r:id="rId11"/>
    <p:sldId id="322" r:id="rId12"/>
    <p:sldId id="304" r:id="rId13"/>
    <p:sldId id="325" r:id="rId14"/>
    <p:sldId id="305" r:id="rId15"/>
    <p:sldId id="306" r:id="rId16"/>
    <p:sldId id="298" r:id="rId17"/>
    <p:sldId id="296" r:id="rId18"/>
    <p:sldId id="301" r:id="rId19"/>
    <p:sldId id="302" r:id="rId20"/>
    <p:sldId id="259" r:id="rId21"/>
    <p:sldId id="260" r:id="rId22"/>
    <p:sldId id="326" r:id="rId23"/>
    <p:sldId id="286" r:id="rId24"/>
    <p:sldId id="327" r:id="rId25"/>
    <p:sldId id="261" r:id="rId26"/>
    <p:sldId id="282" r:id="rId27"/>
    <p:sldId id="284" r:id="rId28"/>
    <p:sldId id="288" r:id="rId29"/>
    <p:sldId id="330" r:id="rId30"/>
    <p:sldId id="262" r:id="rId31"/>
    <p:sldId id="263" r:id="rId32"/>
    <p:sldId id="264" r:id="rId33"/>
    <p:sldId id="265" r:id="rId34"/>
    <p:sldId id="310" r:id="rId35"/>
    <p:sldId id="311" r:id="rId36"/>
    <p:sldId id="332" r:id="rId37"/>
    <p:sldId id="334" r:id="rId38"/>
    <p:sldId id="328" r:id="rId39"/>
    <p:sldId id="336" r:id="rId40"/>
    <p:sldId id="338" r:id="rId41"/>
    <p:sldId id="340" r:id="rId42"/>
    <p:sldId id="295" r:id="rId43"/>
    <p:sldId id="294" r:id="rId44"/>
    <p:sldId id="266" r:id="rId45"/>
    <p:sldId id="320" r:id="rId46"/>
    <p:sldId id="321" r:id="rId47"/>
    <p:sldId id="267" r:id="rId48"/>
    <p:sldId id="268" r:id="rId49"/>
    <p:sldId id="269" r:id="rId50"/>
    <p:sldId id="270" r:id="rId51"/>
    <p:sldId id="313" r:id="rId52"/>
    <p:sldId id="314" r:id="rId53"/>
    <p:sldId id="315" r:id="rId54"/>
    <p:sldId id="316" r:id="rId55"/>
    <p:sldId id="317" r:id="rId56"/>
    <p:sldId id="318" r:id="rId57"/>
    <p:sldId id="319"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9" d="100"/>
          <a:sy n="109" d="100"/>
        </p:scale>
        <p:origin x="-167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335DEC-5FFC-4153-881D-794B33163423}" type="datetimeFigureOut">
              <a:rPr lang="en-US" smtClean="0"/>
              <a:pPr/>
              <a:t>4/2/2024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34A1C1-B5D5-449A-B735-7CA703E71E0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34A1C1-B5D5-449A-B735-7CA703E71E03}"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BEEFDB-2E1F-4DB2-B600-B11361861FA5}"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9B834-BAB3-4B90-969C-8BE83A93529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BEEFDB-2E1F-4DB2-B600-B11361861FA5}"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9B834-BAB3-4B90-969C-8BE83A9352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BEEFDB-2E1F-4DB2-B600-B11361861FA5}"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9B834-BAB3-4B90-969C-8BE83A93529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BEEFDB-2E1F-4DB2-B600-B11361861FA5}"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9B834-BAB3-4B90-969C-8BE83A9352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BEEFDB-2E1F-4DB2-B600-B11361861FA5}"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9B834-BAB3-4B90-969C-8BE83A93529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BEEFDB-2E1F-4DB2-B600-B11361861FA5}"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49B834-BAB3-4B90-969C-8BE83A93529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BEEFDB-2E1F-4DB2-B600-B11361861FA5}" type="datetimeFigureOut">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49B834-BAB3-4B90-969C-8BE83A93529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BEEFDB-2E1F-4DB2-B600-B11361861FA5}" type="datetimeFigureOut">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49B834-BAB3-4B90-969C-8BE83A93529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BEEFDB-2E1F-4DB2-B600-B11361861FA5}" type="datetimeFigureOut">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49B834-BAB3-4B90-969C-8BE83A9352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BEEFDB-2E1F-4DB2-B600-B11361861FA5}"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49B834-BAB3-4B90-969C-8BE83A93529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BEEFDB-2E1F-4DB2-B600-B11361861FA5}"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49B834-BAB3-4B90-969C-8BE83A93529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BEEFDB-2E1F-4DB2-B600-B11361861FA5}" type="datetimeFigureOut">
              <a:rPr lang="en-US" smtClean="0"/>
              <a:pPr/>
              <a:t>4/2/2024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9B834-BAB3-4B90-969C-8BE83A93529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Markov_property" TargetMode="External"/><Relationship Id="rId2" Type="http://schemas.openxmlformats.org/officeDocument/2006/relationships/hyperlink" Target="https://builtin.com/machine-learning/reinforcement-learning"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builtin.com/data-science/probability-statistics"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v7labs.com/blog/neural-network-architectures-guide" TargetMode="External"/><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Reinforcement Learning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latin typeface="Times New Roman" pitchFamily="18" charset="0"/>
                <a:cs typeface="Times New Roman" pitchFamily="18" charset="0"/>
              </a:rPr>
              <a:t>Formulating Reinforcement Learning</a:t>
            </a:r>
            <a:endParaRPr lang="en-US" sz="3600" dirty="0">
              <a:latin typeface="Times New Roman" pitchFamily="18" charset="0"/>
              <a:cs typeface="Times New Roman" pitchFamily="18" charset="0"/>
            </a:endParaRPr>
          </a:p>
        </p:txBody>
      </p:sp>
      <p:pic>
        <p:nvPicPr>
          <p:cNvPr id="35842" name="Picture 2"/>
          <p:cNvPicPr>
            <a:picLocks noGrp="1" noChangeAspect="1" noChangeArrowheads="1"/>
          </p:cNvPicPr>
          <p:nvPr>
            <p:ph idx="1"/>
          </p:nvPr>
        </p:nvPicPr>
        <p:blipFill>
          <a:blip r:embed="rId2"/>
          <a:srcRect/>
          <a:stretch>
            <a:fillRect/>
          </a:stretch>
        </p:blipFill>
        <p:spPr bwMode="auto">
          <a:xfrm>
            <a:off x="1295400" y="3200400"/>
            <a:ext cx="6477000" cy="3657600"/>
          </a:xfrm>
          <a:prstGeom prst="rect">
            <a:avLst/>
          </a:prstGeom>
          <a:noFill/>
          <a:ln w="9525">
            <a:noFill/>
            <a:miter lim="800000"/>
            <a:headEnd/>
            <a:tailEnd/>
          </a:ln>
          <a:effectLst/>
        </p:spPr>
      </p:pic>
      <p:pic>
        <p:nvPicPr>
          <p:cNvPr id="4" name="Picture 2"/>
          <p:cNvPicPr>
            <a:picLocks noChangeAspect="1" noChangeArrowheads="1"/>
          </p:cNvPicPr>
          <p:nvPr/>
        </p:nvPicPr>
        <p:blipFill>
          <a:blip r:embed="rId3"/>
          <a:srcRect/>
          <a:stretch>
            <a:fillRect/>
          </a:stretch>
        </p:blipFill>
        <p:spPr bwMode="auto">
          <a:xfrm>
            <a:off x="1066800" y="990600"/>
            <a:ext cx="7086600"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 A policy </a:t>
            </a:r>
            <a:r>
              <a:rPr lang="en-US" sz="2400" dirty="0" smtClean="0">
                <a:latin typeface="Times New Roman" pitchFamily="18" charset="0"/>
                <a:cs typeface="Times New Roman" pitchFamily="18" charset="0"/>
                <a:sym typeface="Symbol"/>
              </a:rPr>
              <a:t></a:t>
            </a:r>
            <a:r>
              <a:rPr lang="en-US" sz="2400" dirty="0" smtClean="0">
                <a:latin typeface="Times New Roman" pitchFamily="18" charset="0"/>
                <a:cs typeface="Times New Roman" pitchFamily="18" charset="0"/>
              </a:rPr>
              <a:t>  is a mapping from each state </a:t>
            </a:r>
            <a:r>
              <a:rPr lang="en-US" sz="2400" i="1" dirty="0" smtClean="0">
                <a:latin typeface="Times New Roman" pitchFamily="18" charset="0"/>
                <a:cs typeface="Times New Roman" pitchFamily="18" charset="0"/>
              </a:rPr>
              <a:t>s </a:t>
            </a:r>
            <a:r>
              <a:rPr lang="en-US" sz="2400" dirty="0" smtClean="0">
                <a:latin typeface="Times New Roman" pitchFamily="18" charset="0"/>
                <a:cs typeface="Times New Roman" pitchFamily="18" charset="0"/>
                <a:sym typeface="Symbol"/>
              </a:rPr>
              <a:t> S</a:t>
            </a:r>
            <a:r>
              <a:rPr lang="en-US" sz="2400" dirty="0" smtClean="0">
                <a:latin typeface="Times New Roman" pitchFamily="18" charset="0"/>
                <a:cs typeface="Times New Roman" pitchFamily="18" charset="0"/>
              </a:rPr>
              <a:t>, and action </a:t>
            </a:r>
            <a:r>
              <a:rPr lang="en-US" sz="2400" i="1" dirty="0"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sym typeface="Symbol"/>
              </a:rPr>
              <a:t> </a:t>
            </a:r>
            <a:r>
              <a:rPr lang="en-US" sz="2400" i="1" dirty="0" smtClean="0">
                <a:latin typeface="Times New Roman" pitchFamily="18" charset="0"/>
                <a:cs typeface="Times New Roman" pitchFamily="18" charset="0"/>
                <a:sym typeface="Symbol"/>
              </a:rPr>
              <a:t>A</a:t>
            </a:r>
            <a:r>
              <a:rPr lang="en-US" sz="2400" dirty="0" smtClean="0">
                <a:latin typeface="Times New Roman" pitchFamily="18" charset="0"/>
                <a:cs typeface="Times New Roman" pitchFamily="18" charset="0"/>
                <a:sym typeface="Symbol"/>
              </a:rPr>
              <a:t>(</a:t>
            </a:r>
            <a:r>
              <a:rPr lang="en-US" sz="2400" i="1" dirty="0" smtClean="0">
                <a:latin typeface="Times New Roman" pitchFamily="18" charset="0"/>
                <a:cs typeface="Times New Roman" pitchFamily="18" charset="0"/>
                <a:sym typeface="Symbol"/>
              </a:rPr>
              <a:t>s</a:t>
            </a:r>
            <a:r>
              <a:rPr lang="en-US" sz="2400" dirty="0" smtClean="0">
                <a:latin typeface="Times New Roman" pitchFamily="18" charset="0"/>
                <a:cs typeface="Times New Roman" pitchFamily="18" charset="0"/>
                <a:sym typeface="Symbol"/>
              </a:rPr>
              <a:t>)</a:t>
            </a:r>
            <a:r>
              <a:rPr lang="en-US" sz="2400" dirty="0" smtClean="0">
                <a:latin typeface="Times New Roman" pitchFamily="18" charset="0"/>
                <a:cs typeface="Times New Roman" pitchFamily="18" charset="0"/>
              </a:rPr>
              <a:t>, to the probability </a:t>
            </a:r>
            <a:r>
              <a:rPr lang="en-US" sz="2400" dirty="0" smtClean="0">
                <a:latin typeface="Times New Roman" pitchFamily="18" charset="0"/>
                <a:cs typeface="Times New Roman" pitchFamily="18" charset="0"/>
                <a:sym typeface="Symbol"/>
              </a:rPr>
              <a:t></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 while taking action </a:t>
            </a:r>
            <a:r>
              <a:rPr lang="en-US" sz="2400" i="1" dirty="0"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 when in state </a:t>
            </a:r>
            <a:r>
              <a:rPr lang="en-US" sz="2400" i="1"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 </a:t>
            </a:r>
          </a:p>
          <a:p>
            <a:endParaRPr lang="en-US" sz="11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i="1" dirty="0" smtClean="0">
                <a:latin typeface="Times New Roman" pitchFamily="18" charset="0"/>
                <a:cs typeface="Times New Roman" pitchFamily="18" charset="0"/>
              </a:rPr>
              <a:t>value</a:t>
            </a:r>
            <a:r>
              <a:rPr lang="en-US" sz="2400" dirty="0" smtClean="0">
                <a:latin typeface="Times New Roman" pitchFamily="18" charset="0"/>
                <a:cs typeface="Times New Roman" pitchFamily="18" charset="0"/>
              </a:rPr>
              <a:t> of a state  under a policy </a:t>
            </a:r>
            <a:r>
              <a:rPr lang="en-US" sz="2400" dirty="0" smtClean="0">
                <a:latin typeface="Times New Roman" pitchFamily="18" charset="0"/>
                <a:cs typeface="Times New Roman" pitchFamily="18" charset="0"/>
                <a:sym typeface="Symbol"/>
              </a:rPr>
              <a:t></a:t>
            </a:r>
            <a:r>
              <a:rPr lang="en-US" sz="2400" dirty="0" smtClean="0">
                <a:latin typeface="Times New Roman" pitchFamily="18" charset="0"/>
                <a:cs typeface="Times New Roman" pitchFamily="18" charset="0"/>
              </a:rPr>
              <a:t>, denoted v</a:t>
            </a:r>
            <a:r>
              <a:rPr lang="en-US" sz="2400" baseline="30000" dirty="0" smtClean="0">
                <a:latin typeface="Times New Roman" pitchFamily="18" charset="0"/>
                <a:cs typeface="Times New Roman" pitchFamily="18" charset="0"/>
                <a:sym typeface="Symbol"/>
              </a:rPr>
              <a:t></a:t>
            </a:r>
            <a:r>
              <a:rPr lang="en-US" sz="2400" dirty="0" smtClean="0">
                <a:latin typeface="Times New Roman" pitchFamily="18" charset="0"/>
                <a:cs typeface="Times New Roman" pitchFamily="18" charset="0"/>
                <a:sym typeface="Symbol"/>
              </a:rPr>
              <a:t>(</a:t>
            </a:r>
            <a:r>
              <a:rPr lang="en-US" sz="2400" i="1" dirty="0" smtClean="0">
                <a:latin typeface="Times New Roman" pitchFamily="18" charset="0"/>
                <a:cs typeface="Times New Roman" pitchFamily="18" charset="0"/>
                <a:sym typeface="Symbol"/>
              </a:rPr>
              <a:t>s</a:t>
            </a:r>
            <a:r>
              <a:rPr lang="en-US" sz="2400" dirty="0" smtClean="0">
                <a:latin typeface="Times New Roman" pitchFamily="18" charset="0"/>
                <a:cs typeface="Times New Roman" pitchFamily="18" charset="0"/>
                <a:sym typeface="Symbol"/>
              </a:rPr>
              <a:t>)</a:t>
            </a:r>
            <a:r>
              <a:rPr lang="en-US" sz="2400" dirty="0" smtClean="0">
                <a:latin typeface="Times New Roman" pitchFamily="18" charset="0"/>
                <a:cs typeface="Times New Roman" pitchFamily="18" charset="0"/>
              </a:rPr>
              <a:t>, is the expected return when starting in </a:t>
            </a:r>
            <a:r>
              <a:rPr lang="en-US" sz="2400" i="1"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 and following </a:t>
            </a:r>
            <a:r>
              <a:rPr lang="en-US" sz="2400" dirty="0" smtClean="0">
                <a:latin typeface="Times New Roman" pitchFamily="18" charset="0"/>
                <a:cs typeface="Times New Roman" pitchFamily="18" charset="0"/>
                <a:sym typeface="Symbol"/>
              </a:rPr>
              <a:t> </a:t>
            </a:r>
            <a:r>
              <a:rPr lang="en-US" sz="2400" dirty="0" smtClean="0">
                <a:latin typeface="Times New Roman" pitchFamily="18" charset="0"/>
                <a:cs typeface="Times New Roman" pitchFamily="18" charset="0"/>
              </a:rPr>
              <a:t> thereafter.</a:t>
            </a:r>
          </a:p>
          <a:p>
            <a:endParaRPr lang="en-US" sz="1100" dirty="0" smtClean="0">
              <a:latin typeface="Times New Roman" pitchFamily="18" charset="0"/>
              <a:cs typeface="Times New Roman" pitchFamily="18" charset="0"/>
            </a:endParaRPr>
          </a:p>
          <a:p>
            <a:pPr>
              <a:buNone/>
            </a:pPr>
            <a:r>
              <a:rPr lang="en-US" sz="2400" dirty="0" smtClean="0"/>
              <a:t/>
            </a:r>
            <a:br>
              <a:rPr lang="en-US" sz="2400" dirty="0" smtClean="0"/>
            </a:br>
            <a:endParaRPr lang="en-US" sz="2400" dirty="0">
              <a:latin typeface="Times New Roman" pitchFamily="18" charset="0"/>
              <a:cs typeface="Times New Roman" pitchFamily="18" charset="0"/>
            </a:endParaRPr>
          </a:p>
        </p:txBody>
      </p:sp>
      <p:pic>
        <p:nvPicPr>
          <p:cNvPr id="34819" name="Picture 3"/>
          <p:cNvPicPr>
            <a:picLocks noChangeAspect="1" noChangeArrowheads="1"/>
          </p:cNvPicPr>
          <p:nvPr/>
        </p:nvPicPr>
        <p:blipFill>
          <a:blip r:embed="rId2"/>
          <a:srcRect/>
          <a:stretch>
            <a:fillRect/>
          </a:stretch>
        </p:blipFill>
        <p:spPr bwMode="auto">
          <a:xfrm>
            <a:off x="3048000" y="4038600"/>
            <a:ext cx="2705100" cy="409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Value Function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678363"/>
          </a:xfrm>
        </p:spPr>
        <p:txBody>
          <a:bodyPr>
            <a:normAutofit fontScale="55000" lnSpcReduction="20000"/>
          </a:bodyPr>
          <a:lstStyle/>
          <a:p>
            <a:r>
              <a:rPr lang="en-US" sz="3600" dirty="0" smtClean="0">
                <a:latin typeface="Times New Roman" pitchFamily="18" charset="0"/>
                <a:cs typeface="Times New Roman" pitchFamily="18" charset="0"/>
              </a:rPr>
              <a:t>The issue of how the agent learns to choose “good” actions, or how we might measure the utility of an action.</a:t>
            </a:r>
          </a:p>
          <a:p>
            <a:endParaRPr lang="en-US" sz="1800" dirty="0" smtClean="0">
              <a:latin typeface="Times New Roman" pitchFamily="18" charset="0"/>
              <a:cs typeface="Times New Roman" pitchFamily="18" charset="0"/>
            </a:endParaRPr>
          </a:p>
          <a:p>
            <a:r>
              <a:rPr lang="en-US" sz="3600" dirty="0" smtClean="0">
                <a:latin typeface="Times New Roman" pitchFamily="18" charset="0"/>
                <a:cs typeface="Times New Roman" pitchFamily="18" charset="0"/>
              </a:rPr>
              <a:t>The </a:t>
            </a:r>
            <a:r>
              <a:rPr lang="en-US" sz="3600" i="1" dirty="0" smtClean="0">
                <a:latin typeface="Times New Roman" pitchFamily="18" charset="0"/>
                <a:cs typeface="Times New Roman" pitchFamily="18" charset="0"/>
              </a:rPr>
              <a:t>value of a state is defined as the sum of the </a:t>
            </a:r>
            <a:r>
              <a:rPr lang="en-US" sz="3600" dirty="0" smtClean="0">
                <a:latin typeface="Times New Roman" pitchFamily="18" charset="0"/>
                <a:cs typeface="Times New Roman" pitchFamily="18" charset="0"/>
              </a:rPr>
              <a:t>reinforcements received when starting in that state and following some fixed policy to a terminal state. </a:t>
            </a:r>
          </a:p>
          <a:p>
            <a:endParaRPr lang="en-US" sz="1800" dirty="0" smtClean="0">
              <a:latin typeface="Times New Roman" pitchFamily="18" charset="0"/>
              <a:cs typeface="Times New Roman" pitchFamily="18" charset="0"/>
            </a:endParaRPr>
          </a:p>
          <a:p>
            <a:r>
              <a:rPr lang="en-US" sz="3600" dirty="0" smtClean="0">
                <a:latin typeface="Times New Roman" pitchFamily="18" charset="0"/>
                <a:cs typeface="Times New Roman" pitchFamily="18" charset="0"/>
              </a:rPr>
              <a:t>The optimal policy would therefore be the mapping from states to actions that maximizes the sum of the reinforcements when starting in an arbitrary state and performing actions until a terminal state is reached.</a:t>
            </a:r>
          </a:p>
          <a:p>
            <a:endParaRPr lang="en-US" sz="1800" dirty="0" smtClean="0">
              <a:latin typeface="Times New Roman" pitchFamily="18" charset="0"/>
              <a:cs typeface="Times New Roman" pitchFamily="18" charset="0"/>
            </a:endParaRPr>
          </a:p>
          <a:p>
            <a:r>
              <a:rPr lang="en-US" sz="3600" dirty="0" smtClean="0">
                <a:latin typeface="Times New Roman" pitchFamily="18" charset="0"/>
                <a:cs typeface="Times New Roman" pitchFamily="18" charset="0"/>
              </a:rPr>
              <a:t>Under this definition the value of a state is dependent upon the policy. </a:t>
            </a:r>
          </a:p>
          <a:p>
            <a:endParaRPr lang="en-US" sz="1900" dirty="0" smtClean="0">
              <a:latin typeface="Times New Roman" pitchFamily="18" charset="0"/>
              <a:cs typeface="Times New Roman" pitchFamily="18" charset="0"/>
            </a:endParaRPr>
          </a:p>
          <a:p>
            <a:r>
              <a:rPr lang="en-US" sz="3600" dirty="0" smtClean="0">
                <a:latin typeface="Times New Roman" pitchFamily="18" charset="0"/>
                <a:cs typeface="Times New Roman" pitchFamily="18" charset="0"/>
              </a:rPr>
              <a:t>The </a:t>
            </a:r>
            <a:r>
              <a:rPr lang="en-US" sz="3600" i="1" dirty="0" smtClean="0">
                <a:latin typeface="Times New Roman" pitchFamily="18" charset="0"/>
                <a:cs typeface="Times New Roman" pitchFamily="18" charset="0"/>
              </a:rPr>
              <a:t>value function is a mapping </a:t>
            </a:r>
            <a:r>
              <a:rPr lang="en-US" sz="3600" dirty="0" smtClean="0">
                <a:latin typeface="Times New Roman" pitchFamily="18" charset="0"/>
                <a:cs typeface="Times New Roman" pitchFamily="18" charset="0"/>
              </a:rPr>
              <a:t>from state to state values and can be approximated using any type of function </a:t>
            </a:r>
            <a:r>
              <a:rPr lang="en-US" sz="3600" dirty="0" err="1" smtClean="0">
                <a:latin typeface="Times New Roman" pitchFamily="18" charset="0"/>
                <a:cs typeface="Times New Roman" pitchFamily="18" charset="0"/>
              </a:rPr>
              <a:t>approximator</a:t>
            </a:r>
            <a:r>
              <a:rPr lang="en-US" sz="3600" dirty="0" smtClean="0">
                <a:latin typeface="Times New Roman" pitchFamily="18" charset="0"/>
                <a:cs typeface="Times New Roman" pitchFamily="18" charset="0"/>
              </a:rPr>
              <a:t> (e.g., multilayered </a:t>
            </a:r>
            <a:r>
              <a:rPr lang="en-US" sz="3600" dirty="0" err="1" smtClean="0">
                <a:latin typeface="Times New Roman" pitchFamily="18" charset="0"/>
                <a:cs typeface="Times New Roman" pitchFamily="18" charset="0"/>
              </a:rPr>
              <a:t>perceptron</a:t>
            </a:r>
            <a:r>
              <a:rPr lang="en-US" sz="3600" dirty="0" smtClean="0">
                <a:latin typeface="Times New Roman" pitchFamily="18" charset="0"/>
                <a:cs typeface="Times New Roman" pitchFamily="18" charset="0"/>
              </a:rPr>
              <a:t>, memory based system, radial basis functions, look-up table, etc.).</a:t>
            </a:r>
          </a:p>
          <a:p>
            <a:endParaRPr lang="en-US" sz="1800"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The value function can guide the agent in selecting the optimum action.</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Value Function</a:t>
            </a:r>
            <a:endParaRPr lang="en-US" sz="3600" dirty="0">
              <a:latin typeface="Times New Roman" pitchFamily="18" charset="0"/>
              <a:cs typeface="Times New Roman" pitchFamily="18" charset="0"/>
            </a:endParaRPr>
          </a:p>
        </p:txBody>
      </p:sp>
      <p:pic>
        <p:nvPicPr>
          <p:cNvPr id="37890" name="Picture 2"/>
          <p:cNvPicPr>
            <a:picLocks noGrp="1" noChangeAspect="1" noChangeArrowheads="1"/>
          </p:cNvPicPr>
          <p:nvPr>
            <p:ph idx="1"/>
          </p:nvPr>
        </p:nvPicPr>
        <p:blipFill>
          <a:blip r:embed="rId2"/>
          <a:srcRect/>
          <a:stretch>
            <a:fillRect/>
          </a:stretch>
        </p:blipFill>
        <p:spPr bwMode="auto">
          <a:xfrm>
            <a:off x="1447800" y="1676400"/>
            <a:ext cx="6477000"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r>
              <a:rPr lang="en-US" sz="2000" dirty="0" smtClean="0">
                <a:latin typeface="Times New Roman" pitchFamily="18" charset="0"/>
                <a:cs typeface="Times New Roman" pitchFamily="18" charset="0"/>
              </a:rPr>
              <a:t>Initially, the approximation of the optimal value function is poor. </a:t>
            </a:r>
          </a:p>
          <a:p>
            <a:endParaRPr lang="en-US" sz="1100" dirty="0" smtClean="0">
              <a:latin typeface="Times New Roman" pitchFamily="18" charset="0"/>
              <a:cs typeface="Times New Roman" pitchFamily="18" charset="0"/>
            </a:endParaRPr>
          </a:p>
          <a:p>
            <a:r>
              <a:rPr lang="en-US" sz="2000" i="1" dirty="0" smtClean="0">
                <a:latin typeface="Times New Roman" pitchFamily="18" charset="0"/>
                <a:cs typeface="Times New Roman" pitchFamily="18" charset="0"/>
              </a:rPr>
              <a:t>V*</a:t>
            </a:r>
            <a:r>
              <a:rPr lang="en-US" sz="2000" dirty="0" smtClean="0">
                <a:latin typeface="Times New Roman" pitchFamily="18" charset="0"/>
                <a:cs typeface="Times New Roman" pitchFamily="18" charset="0"/>
              </a:rPr>
              <a:t>(</a:t>
            </a:r>
            <a:r>
              <a:rPr lang="en-US" sz="2000" i="1" dirty="0" err="1" smtClean="0">
                <a:latin typeface="Times New Roman" pitchFamily="18" charset="0"/>
                <a:cs typeface="Times New Roman" pitchFamily="18" charset="0"/>
              </a:rPr>
              <a:t>x</a:t>
            </a:r>
            <a:r>
              <a:rPr lang="en-US" sz="2000" i="1" baseline="-25000" dirty="0" err="1" smtClean="0">
                <a:latin typeface="Times New Roman" pitchFamily="18" charset="0"/>
                <a:cs typeface="Times New Roman" pitchFamily="18" charset="0"/>
              </a:rPr>
              <a:t>t</a:t>
            </a:r>
            <a:r>
              <a:rPr lang="en-US" sz="2000"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 is the optimal value function where </a:t>
            </a:r>
            <a:r>
              <a:rPr lang="en-US" sz="2000" i="1" dirty="0" err="1" smtClean="0">
                <a:latin typeface="Times New Roman" pitchFamily="18" charset="0"/>
                <a:cs typeface="Times New Roman" pitchFamily="18" charset="0"/>
              </a:rPr>
              <a:t>x</a:t>
            </a:r>
            <a:r>
              <a:rPr lang="en-US" sz="2000" i="1" baseline="-25000" dirty="0" err="1" smtClean="0">
                <a:latin typeface="Times New Roman" pitchFamily="18" charset="0"/>
                <a:cs typeface="Times New Roman" pitchFamily="18" charset="0"/>
              </a:rPr>
              <a:t>t</a:t>
            </a:r>
            <a:r>
              <a:rPr lang="en-US" sz="2000" i="1" baseline="-25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is the state vector; V</a:t>
            </a:r>
            <a:r>
              <a:rPr lang="en-US" sz="2000" dirty="0" smtClean="0">
                <a:latin typeface="Times New Roman" pitchFamily="18" charset="0"/>
                <a:cs typeface="Times New Roman" pitchFamily="18" charset="0"/>
              </a:rPr>
              <a:t>(</a:t>
            </a:r>
            <a:r>
              <a:rPr lang="en-US" sz="2000" i="1" dirty="0" err="1" smtClean="0">
                <a:latin typeface="Times New Roman" pitchFamily="18" charset="0"/>
                <a:cs typeface="Times New Roman" pitchFamily="18" charset="0"/>
              </a:rPr>
              <a:t>x</a:t>
            </a:r>
            <a:r>
              <a:rPr lang="en-US" sz="2000" i="1" baseline="-25000" dirty="0" err="1" smtClean="0">
                <a:latin typeface="Times New Roman" pitchFamily="18" charset="0"/>
                <a:cs typeface="Times New Roman" pitchFamily="18" charset="0"/>
              </a:rPr>
              <a:t>t</a:t>
            </a:r>
            <a:r>
              <a:rPr lang="en-US" sz="2000"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 is the approximation of the value </a:t>
            </a:r>
            <a:r>
              <a:rPr lang="en-US" sz="2000" dirty="0" smtClean="0">
                <a:latin typeface="Times New Roman" pitchFamily="18" charset="0"/>
                <a:cs typeface="Times New Roman" pitchFamily="18" charset="0"/>
              </a:rPr>
              <a:t>function; </a:t>
            </a:r>
            <a:r>
              <a:rPr lang="en-US" sz="2000" dirty="0" smtClean="0">
                <a:latin typeface="Times New Roman" pitchFamily="18" charset="0"/>
                <a:cs typeface="Times New Roman" pitchFamily="18" charset="0"/>
                <a:sym typeface="Symbol" pitchFamily="18" charset="2"/>
              </a:rPr>
              <a:t></a:t>
            </a:r>
            <a:r>
              <a:rPr lang="en-US" sz="2000" dirty="0" smtClean="0">
                <a:latin typeface="Times New Roman" pitchFamily="18" charset="0"/>
                <a:cs typeface="Times New Roman" pitchFamily="18" charset="0"/>
              </a:rPr>
              <a:t> is a discount factor in the range [0,1] that causes immediate reinforcement to have more importance.</a:t>
            </a:r>
          </a:p>
          <a:p>
            <a:endParaRPr lang="en-US" sz="1100" dirty="0" smtClean="0">
              <a:latin typeface="Times New Roman" pitchFamily="18" charset="0"/>
              <a:cs typeface="Times New Roman" pitchFamily="18" charset="0"/>
            </a:endParaRPr>
          </a:p>
          <a:p>
            <a:r>
              <a:rPr lang="en-US" sz="2000" i="1" dirty="0" smtClean="0">
                <a:latin typeface="Times New Roman" pitchFamily="18" charset="0"/>
                <a:cs typeface="Times New Roman" pitchFamily="18" charset="0"/>
              </a:rPr>
              <a:t>V</a:t>
            </a:r>
            <a:r>
              <a:rPr lang="en-US" sz="2000" dirty="0" smtClean="0">
                <a:latin typeface="Times New Roman" pitchFamily="18" charset="0"/>
                <a:cs typeface="Times New Roman" pitchFamily="18" charset="0"/>
              </a:rPr>
              <a:t>(</a:t>
            </a:r>
            <a:r>
              <a:rPr lang="en-US" sz="2000" i="1" dirty="0" err="1" smtClean="0">
                <a:latin typeface="Times New Roman" pitchFamily="18" charset="0"/>
                <a:cs typeface="Times New Roman" pitchFamily="18" charset="0"/>
              </a:rPr>
              <a:t>x</a:t>
            </a:r>
            <a:r>
              <a:rPr lang="en-US" sz="2000" i="1" baseline="-25000" dirty="0" err="1" smtClean="0">
                <a:latin typeface="Times New Roman" pitchFamily="18" charset="0"/>
                <a:cs typeface="Times New Roman" pitchFamily="18" charset="0"/>
              </a:rPr>
              <a:t>t</a:t>
            </a:r>
            <a:r>
              <a:rPr lang="en-US" sz="2000" dirty="0" smtClean="0">
                <a:latin typeface="Times New Roman" pitchFamily="18" charset="0"/>
                <a:cs typeface="Times New Roman" pitchFamily="18" charset="0"/>
              </a:rPr>
              <a:t>)</a:t>
            </a:r>
            <a:r>
              <a:rPr lang="en-US" sz="2000" b="1" i="1" dirty="0" smtClean="0"/>
              <a:t> </a:t>
            </a:r>
            <a:r>
              <a:rPr lang="en-US" sz="2000" i="1" dirty="0" smtClean="0">
                <a:latin typeface="Times New Roman" pitchFamily="18" charset="0"/>
                <a:cs typeface="Times New Roman" pitchFamily="18" charset="0"/>
              </a:rPr>
              <a:t>will be initialized to random values and will contain no information about the optimal </a:t>
            </a:r>
            <a:r>
              <a:rPr lang="en-US" sz="2000" dirty="0" smtClean="0">
                <a:latin typeface="Times New Roman" pitchFamily="18" charset="0"/>
                <a:cs typeface="Times New Roman" pitchFamily="18" charset="0"/>
              </a:rPr>
              <a:t>value function </a:t>
            </a:r>
            <a:r>
              <a:rPr lang="en-US" sz="2000" i="1" dirty="0" smtClean="0">
                <a:latin typeface="Times New Roman" pitchFamily="18" charset="0"/>
                <a:cs typeface="Times New Roman" pitchFamily="18" charset="0"/>
              </a:rPr>
              <a:t>V*</a:t>
            </a:r>
            <a:r>
              <a:rPr lang="en-US" sz="2000" dirty="0" smtClean="0">
                <a:latin typeface="Times New Roman" pitchFamily="18" charset="0"/>
                <a:cs typeface="Times New Roman" pitchFamily="18" charset="0"/>
              </a:rPr>
              <a:t>(</a:t>
            </a:r>
            <a:r>
              <a:rPr lang="en-US" sz="2000" i="1" dirty="0" err="1" smtClean="0">
                <a:latin typeface="Times New Roman" pitchFamily="18" charset="0"/>
                <a:cs typeface="Times New Roman" pitchFamily="18" charset="0"/>
              </a:rPr>
              <a:t>x</a:t>
            </a:r>
            <a:r>
              <a:rPr lang="en-US" sz="2000" i="1" baseline="-25000" dirty="0" err="1" smtClean="0">
                <a:latin typeface="Times New Roman" pitchFamily="18" charset="0"/>
                <a:cs typeface="Times New Roman" pitchFamily="18" charset="0"/>
              </a:rPr>
              <a:t>t</a:t>
            </a:r>
            <a:r>
              <a:rPr lang="en-US" sz="2000" dirty="0" smtClean="0">
                <a:latin typeface="Times New Roman" pitchFamily="18" charset="0"/>
                <a:cs typeface="Times New Roman" pitchFamily="18" charset="0"/>
              </a:rPr>
              <a:t>).</a:t>
            </a:r>
          </a:p>
          <a:p>
            <a:endParaRPr lang="en-US" sz="1200" dirty="0" smtClean="0">
              <a:latin typeface="Times New Roman" pitchFamily="18" charset="0"/>
              <a:cs typeface="Times New Roman" pitchFamily="18" charset="0"/>
            </a:endParaRPr>
          </a:p>
          <a:p>
            <a:r>
              <a:rPr lang="en-US" sz="2000" i="1" dirty="0" smtClean="0">
                <a:latin typeface="Times New Roman" pitchFamily="18" charset="0"/>
                <a:cs typeface="Times New Roman" pitchFamily="18" charset="0"/>
              </a:rPr>
              <a:t> This means that the approximation of the optimal value function in a given state is </a:t>
            </a:r>
            <a:r>
              <a:rPr lang="en-US" sz="2000" dirty="0" smtClean="0">
                <a:latin typeface="Times New Roman" pitchFamily="18" charset="0"/>
                <a:cs typeface="Times New Roman" pitchFamily="18" charset="0"/>
              </a:rPr>
              <a:t>equal to the true value of that state </a:t>
            </a:r>
            <a:r>
              <a:rPr lang="en-US" sz="2000" i="1" dirty="0" smtClean="0">
                <a:latin typeface="Times New Roman" pitchFamily="18" charset="0"/>
                <a:cs typeface="Times New Roman" pitchFamily="18" charset="0"/>
              </a:rPr>
              <a:t>V*</a:t>
            </a:r>
            <a:r>
              <a:rPr lang="en-US" sz="2000" dirty="0" smtClean="0">
                <a:latin typeface="Times New Roman" pitchFamily="18" charset="0"/>
                <a:cs typeface="Times New Roman" pitchFamily="18" charset="0"/>
              </a:rPr>
              <a:t>(</a:t>
            </a:r>
            <a:r>
              <a:rPr lang="en-US" sz="2000" i="1" dirty="0" err="1" smtClean="0">
                <a:latin typeface="Times New Roman" pitchFamily="18" charset="0"/>
                <a:cs typeface="Times New Roman" pitchFamily="18" charset="0"/>
              </a:rPr>
              <a:t>x</a:t>
            </a:r>
            <a:r>
              <a:rPr lang="en-US" sz="2000" i="1" baseline="-25000" dirty="0" err="1" smtClean="0">
                <a:latin typeface="Times New Roman" pitchFamily="18" charset="0"/>
                <a:cs typeface="Times New Roman" pitchFamily="18" charset="0"/>
              </a:rPr>
              <a:t>t</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plus some error in the approximation, as expressed</a:t>
            </a:r>
            <a:endParaRPr lang="en-US" sz="2000" dirty="0">
              <a:latin typeface="Times New Roman" pitchFamily="18" charset="0"/>
              <a:cs typeface="Times New Roman" pitchFamily="18" charset="0"/>
            </a:endParaRPr>
          </a:p>
        </p:txBody>
      </p:sp>
      <p:pic>
        <p:nvPicPr>
          <p:cNvPr id="24579" name="Picture 3"/>
          <p:cNvPicPr>
            <a:picLocks noChangeAspect="1" noChangeArrowheads="1"/>
          </p:cNvPicPr>
          <p:nvPr/>
        </p:nvPicPr>
        <p:blipFill>
          <a:blip r:embed="rId2"/>
          <a:srcRect/>
          <a:stretch>
            <a:fillRect/>
          </a:stretch>
        </p:blipFill>
        <p:spPr bwMode="auto">
          <a:xfrm>
            <a:off x="4038600" y="4648200"/>
            <a:ext cx="2238375" cy="352425"/>
          </a:xfrm>
          <a:prstGeom prst="rect">
            <a:avLst/>
          </a:prstGeom>
          <a:noFill/>
          <a:ln w="9525">
            <a:noFill/>
            <a:miter lim="800000"/>
            <a:headEnd/>
            <a:tailEnd/>
          </a:ln>
          <a:effectLst/>
        </p:spPr>
      </p:pic>
      <p:sp>
        <p:nvSpPr>
          <p:cNvPr id="6" name="Rectangle 5"/>
          <p:cNvSpPr/>
          <p:nvPr/>
        </p:nvSpPr>
        <p:spPr>
          <a:xfrm>
            <a:off x="533400" y="5257800"/>
            <a:ext cx="8382000" cy="646331"/>
          </a:xfrm>
          <a:prstGeom prst="rect">
            <a:avLst/>
          </a:prstGeom>
        </p:spPr>
        <p:txBody>
          <a:bodyPr wrap="square">
            <a:spAutoFit/>
          </a:bodyPr>
          <a:lstStyle/>
          <a:p>
            <a:r>
              <a:rPr lang="en-US" dirty="0" smtClean="0">
                <a:latin typeface="Times New Roman" pitchFamily="18" charset="0"/>
                <a:cs typeface="Times New Roman" pitchFamily="18" charset="0"/>
              </a:rPr>
              <a:t>where </a:t>
            </a:r>
            <a:r>
              <a:rPr lang="en-US" i="1" dirty="0" smtClean="0">
                <a:latin typeface="Times New Roman" pitchFamily="18" charset="0"/>
                <a:cs typeface="Times New Roman" pitchFamily="18" charset="0"/>
              </a:rPr>
              <a:t>e(</a:t>
            </a:r>
            <a:r>
              <a:rPr lang="en-US" i="1" dirty="0" err="1" smtClean="0">
                <a:latin typeface="Times New Roman" pitchFamily="18" charset="0"/>
                <a:cs typeface="Times New Roman" pitchFamily="18" charset="0"/>
              </a:rPr>
              <a:t>x</a:t>
            </a:r>
            <a:r>
              <a:rPr lang="en-US" i="1" baseline="-25000" dirty="0" err="1" smtClean="0">
                <a:latin typeface="Times New Roman" pitchFamily="18" charset="0"/>
                <a:cs typeface="Times New Roman" pitchFamily="18" charset="0"/>
              </a:rPr>
              <a:t>t</a:t>
            </a:r>
            <a:r>
              <a:rPr lang="en-US" i="1" dirty="0" smtClean="0">
                <a:latin typeface="Times New Roman" pitchFamily="18" charset="0"/>
                <a:cs typeface="Times New Roman" pitchFamily="18" charset="0"/>
              </a:rPr>
              <a:t>) is the error in the approximation of the value of the state occupied at time t.</a:t>
            </a:r>
          </a:p>
          <a:p>
            <a:r>
              <a:rPr lang="en-US" i="1" dirty="0" smtClean="0">
                <a:latin typeface="Times New Roman" pitchFamily="18" charset="0"/>
                <a:cs typeface="Times New Roman" pitchFamily="18" charset="0"/>
              </a:rPr>
              <a:t>Likewise</a:t>
            </a:r>
            <a:endParaRPr lang="en-US" dirty="0">
              <a:latin typeface="Times New Roman" pitchFamily="18" charset="0"/>
              <a:cs typeface="Times New Roman" pitchFamily="18" charset="0"/>
            </a:endParaRPr>
          </a:p>
        </p:txBody>
      </p:sp>
      <p:pic>
        <p:nvPicPr>
          <p:cNvPr id="24580" name="Picture 4"/>
          <p:cNvPicPr>
            <a:picLocks noChangeAspect="1" noChangeArrowheads="1"/>
          </p:cNvPicPr>
          <p:nvPr/>
        </p:nvPicPr>
        <p:blipFill>
          <a:blip r:embed="rId3"/>
          <a:srcRect/>
          <a:stretch>
            <a:fillRect/>
          </a:stretch>
        </p:blipFill>
        <p:spPr bwMode="auto">
          <a:xfrm>
            <a:off x="1447800" y="5791200"/>
            <a:ext cx="2266950" cy="419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a:bodyPr>
          <a:lstStyle/>
          <a:p>
            <a:r>
              <a:rPr lang="en-US" sz="2000" dirty="0" smtClean="0">
                <a:latin typeface="Times New Roman" pitchFamily="18" charset="0"/>
                <a:cs typeface="Times New Roman" pitchFamily="18" charset="0"/>
              </a:rPr>
              <a:t>The value of state </a:t>
            </a:r>
            <a:r>
              <a:rPr lang="en-US" sz="2000" i="1" dirty="0" err="1" smtClean="0">
                <a:latin typeface="Times New Roman" pitchFamily="18" charset="0"/>
                <a:cs typeface="Times New Roman" pitchFamily="18" charset="0"/>
              </a:rPr>
              <a:t>x</a:t>
            </a:r>
            <a:r>
              <a:rPr lang="en-US" sz="2000" baseline="-25000" dirty="0" err="1" smtClean="0">
                <a:latin typeface="Times New Roman" pitchFamily="18" charset="0"/>
                <a:cs typeface="Times New Roman" pitchFamily="18" charset="0"/>
              </a:rPr>
              <a:t>t</a:t>
            </a:r>
            <a:r>
              <a:rPr lang="en-US" sz="2000" dirty="0" smtClean="0">
                <a:latin typeface="Times New Roman" pitchFamily="18" charset="0"/>
                <a:cs typeface="Times New Roman" pitchFamily="18" charset="0"/>
              </a:rPr>
              <a:t> for the optimal policy is the sum of the reinforcements when starting from state </a:t>
            </a:r>
            <a:r>
              <a:rPr lang="en-US" sz="2000" i="1" dirty="0" err="1" smtClean="0">
                <a:latin typeface="Times New Roman" pitchFamily="18" charset="0"/>
                <a:cs typeface="Times New Roman" pitchFamily="18" charset="0"/>
              </a:rPr>
              <a:t>x</a:t>
            </a:r>
            <a:r>
              <a:rPr lang="en-US" sz="2000" baseline="-25000" dirty="0" err="1" smtClean="0">
                <a:latin typeface="Times New Roman" pitchFamily="18" charset="0"/>
                <a:cs typeface="Times New Roman" pitchFamily="18" charset="0"/>
              </a:rPr>
              <a:t>t</a:t>
            </a:r>
            <a:r>
              <a:rPr lang="en-US" sz="2000" dirty="0" smtClean="0">
                <a:latin typeface="Times New Roman" pitchFamily="18" charset="0"/>
                <a:cs typeface="Times New Roman" pitchFamily="18" charset="0"/>
              </a:rPr>
              <a:t> and performing optimal actions until a terminal state is reached. </a:t>
            </a:r>
          </a:p>
          <a:p>
            <a:endParaRPr lang="en-US" sz="11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By this definition, a simple relationship exists between the values of successive states, </a:t>
            </a:r>
            <a:r>
              <a:rPr lang="en-US" sz="2000" i="1" dirty="0" err="1" smtClean="0">
                <a:latin typeface="Times New Roman" pitchFamily="18" charset="0"/>
                <a:cs typeface="Times New Roman" pitchFamily="18" charset="0"/>
              </a:rPr>
              <a:t>x</a:t>
            </a:r>
            <a:r>
              <a:rPr lang="en-US" sz="2000" baseline="-25000" dirty="0" err="1" smtClean="0">
                <a:latin typeface="Times New Roman" pitchFamily="18" charset="0"/>
                <a:cs typeface="Times New Roman" pitchFamily="18" charset="0"/>
              </a:rPr>
              <a:t>t</a:t>
            </a:r>
            <a:r>
              <a:rPr lang="en-US" sz="2000" dirty="0" smtClean="0">
                <a:latin typeface="Times New Roman" pitchFamily="18" charset="0"/>
                <a:cs typeface="Times New Roman" pitchFamily="18" charset="0"/>
              </a:rPr>
              <a:t> and </a:t>
            </a:r>
            <a:r>
              <a:rPr lang="en-US" sz="2000" i="1" dirty="0" err="1" smtClean="0">
                <a:latin typeface="Times New Roman" pitchFamily="18" charset="0"/>
                <a:cs typeface="Times New Roman" pitchFamily="18" charset="0"/>
              </a:rPr>
              <a:t>x</a:t>
            </a:r>
            <a:r>
              <a:rPr lang="en-US" sz="2000" baseline="-25000" dirty="0" err="1" smtClean="0">
                <a:latin typeface="Times New Roman" pitchFamily="18" charset="0"/>
                <a:cs typeface="Times New Roman" pitchFamily="18" charset="0"/>
              </a:rPr>
              <a:t>t</a:t>
            </a:r>
            <a:r>
              <a:rPr lang="en-US" sz="2000" dirty="0" smtClean="0">
                <a:latin typeface="Times New Roman" pitchFamily="18" charset="0"/>
                <a:cs typeface="Times New Roman" pitchFamily="18" charset="0"/>
              </a:rPr>
              <a:t> </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and defined by the Bellman equation as</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where the discount factor </a:t>
            </a:r>
            <a:r>
              <a:rPr lang="en-US" sz="2000" dirty="0" smtClean="0">
                <a:latin typeface="Times New Roman" pitchFamily="18" charset="0"/>
                <a:cs typeface="Times New Roman" pitchFamily="18" charset="0"/>
                <a:sym typeface="Symbol"/>
              </a:rPr>
              <a:t></a:t>
            </a:r>
            <a:r>
              <a:rPr lang="en-US" sz="2000" dirty="0" smtClean="0">
                <a:latin typeface="Times New Roman" pitchFamily="18" charset="0"/>
                <a:cs typeface="Times New Roman" pitchFamily="18" charset="0"/>
              </a:rPr>
              <a:t> is used to exponentially decrease the weight of reinforcements received in the future.</a:t>
            </a:r>
          </a:p>
          <a:p>
            <a:endParaRPr lang="en-US" sz="11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approximation </a:t>
            </a:r>
            <a:r>
              <a:rPr lang="en-US" sz="2000" i="1" dirty="0" smtClean="0">
                <a:latin typeface="Times New Roman" pitchFamily="18" charset="0"/>
                <a:cs typeface="Times New Roman" pitchFamily="18" charset="0"/>
              </a:rPr>
              <a:t>V(</a:t>
            </a:r>
            <a:r>
              <a:rPr lang="en-US" sz="2000" i="1" dirty="0" err="1" smtClean="0">
                <a:latin typeface="Times New Roman" pitchFamily="18" charset="0"/>
                <a:cs typeface="Times New Roman" pitchFamily="18" charset="0"/>
              </a:rPr>
              <a:t>x</a:t>
            </a:r>
            <a:r>
              <a:rPr lang="en-US" sz="2000" i="1" baseline="-25000" dirty="0" err="1" smtClean="0">
                <a:latin typeface="Times New Roman" pitchFamily="18" charset="0"/>
                <a:cs typeface="Times New Roman" pitchFamily="18" charset="0"/>
              </a:rPr>
              <a:t>t</a:t>
            </a:r>
            <a:r>
              <a:rPr lang="en-US" sz="2000" i="1" dirty="0" smtClean="0">
                <a:latin typeface="Times New Roman" pitchFamily="18" charset="0"/>
                <a:cs typeface="Times New Roman" pitchFamily="18" charset="0"/>
              </a:rPr>
              <a:t>) also has the same relationship</a:t>
            </a:r>
            <a:r>
              <a:rPr lang="en-US" sz="2000" b="1" i="1" dirty="0" smtClean="0"/>
              <a:t>,</a:t>
            </a:r>
          </a:p>
          <a:p>
            <a:endParaRPr lang="en-US" sz="2000" b="1" i="1" dirty="0" smtClean="0"/>
          </a:p>
          <a:p>
            <a:endParaRPr lang="en-US" sz="2000" b="1" i="1" dirty="0" smtClean="0"/>
          </a:p>
          <a:p>
            <a:endParaRPr lang="en-US" sz="2000" b="1" i="1" dirty="0" smtClean="0"/>
          </a:p>
          <a:p>
            <a:r>
              <a:rPr lang="en-US" sz="2000" i="1" dirty="0" smtClean="0">
                <a:latin typeface="Times New Roman" pitchFamily="18" charset="0"/>
                <a:cs typeface="Times New Roman" pitchFamily="18" charset="0"/>
              </a:rPr>
              <a:t>V*(</a:t>
            </a:r>
            <a:r>
              <a:rPr lang="en-US" sz="2000" i="1" dirty="0" err="1" smtClean="0">
                <a:latin typeface="Times New Roman" pitchFamily="18" charset="0"/>
                <a:cs typeface="Times New Roman" pitchFamily="18" charset="0"/>
              </a:rPr>
              <a:t>x</a:t>
            </a:r>
            <a:r>
              <a:rPr lang="en-US" sz="2000" i="1" baseline="-25000" dirty="0" err="1" smtClean="0">
                <a:latin typeface="Times New Roman" pitchFamily="18" charset="0"/>
                <a:cs typeface="Times New Roman" pitchFamily="18" charset="0"/>
              </a:rPr>
              <a:t>t</a:t>
            </a:r>
            <a:r>
              <a:rPr lang="en-US" sz="2000" i="1" dirty="0" smtClean="0">
                <a:latin typeface="Times New Roman" pitchFamily="18" charset="0"/>
                <a:cs typeface="Times New Roman" pitchFamily="18" charset="0"/>
              </a:rPr>
              <a:t>) is subtracted from both sides to reveal the relationship in the </a:t>
            </a:r>
            <a:r>
              <a:rPr lang="en-US" sz="2000" dirty="0" smtClean="0">
                <a:latin typeface="Times New Roman" pitchFamily="18" charset="0"/>
                <a:cs typeface="Times New Roman" pitchFamily="18" charset="0"/>
              </a:rPr>
              <a:t>errors of successive states. This relationship is expressed</a:t>
            </a:r>
            <a:endParaRPr lang="en-US" sz="2000" i="1"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25603" name="Picture 3"/>
          <p:cNvPicPr>
            <a:picLocks noChangeAspect="1" noChangeArrowheads="1"/>
          </p:cNvPicPr>
          <p:nvPr/>
        </p:nvPicPr>
        <p:blipFill>
          <a:blip r:embed="rId2"/>
          <a:srcRect/>
          <a:stretch>
            <a:fillRect/>
          </a:stretch>
        </p:blipFill>
        <p:spPr bwMode="auto">
          <a:xfrm>
            <a:off x="2514601" y="2430903"/>
            <a:ext cx="2285999" cy="445646"/>
          </a:xfrm>
          <a:prstGeom prst="rect">
            <a:avLst/>
          </a:prstGeom>
          <a:noFill/>
          <a:ln w="9525">
            <a:noFill/>
            <a:miter lim="800000"/>
            <a:headEnd/>
            <a:tailEnd/>
          </a:ln>
          <a:effectLst/>
        </p:spPr>
      </p:pic>
      <p:pic>
        <p:nvPicPr>
          <p:cNvPr id="25605" name="Picture 5"/>
          <p:cNvPicPr>
            <a:picLocks noChangeAspect="1" noChangeArrowheads="1"/>
          </p:cNvPicPr>
          <p:nvPr/>
        </p:nvPicPr>
        <p:blipFill>
          <a:blip r:embed="rId3"/>
          <a:srcRect/>
          <a:stretch>
            <a:fillRect/>
          </a:stretch>
        </p:blipFill>
        <p:spPr bwMode="auto">
          <a:xfrm>
            <a:off x="5105400" y="3997052"/>
            <a:ext cx="3705225" cy="1136923"/>
          </a:xfrm>
          <a:prstGeom prst="rect">
            <a:avLst/>
          </a:prstGeom>
          <a:noFill/>
          <a:ln w="9525">
            <a:noFill/>
            <a:miter lim="800000"/>
            <a:headEnd/>
            <a:tailEnd/>
          </a:ln>
          <a:effectLst/>
        </p:spPr>
      </p:pic>
      <p:pic>
        <p:nvPicPr>
          <p:cNvPr id="25607" name="Picture 7"/>
          <p:cNvPicPr>
            <a:picLocks noChangeAspect="1" noChangeArrowheads="1"/>
          </p:cNvPicPr>
          <p:nvPr/>
        </p:nvPicPr>
        <p:blipFill>
          <a:blip r:embed="rId4"/>
          <a:srcRect/>
          <a:stretch>
            <a:fillRect/>
          </a:stretch>
        </p:blipFill>
        <p:spPr bwMode="auto">
          <a:xfrm>
            <a:off x="6400800" y="5562600"/>
            <a:ext cx="1362075" cy="314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Approximating the Value Function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sz="2400" dirty="0" smtClean="0">
                <a:latin typeface="Times New Roman" pitchFamily="18" charset="0"/>
                <a:cs typeface="Times New Roman" pitchFamily="18" charset="0"/>
              </a:rPr>
              <a:t>Reinforcement learning is a difficult problem because the learning system may perform an action and not be told whether that action was good or bad.</a:t>
            </a:r>
          </a:p>
          <a:p>
            <a:endParaRPr lang="en-US" sz="11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It will have to make many decisions and then acting on such decisions and the system learn from this experience.</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the future, any time it chooses an action that leads to this particular situation, it will immediately learn that particular action is bad or good.</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primary objective of learning is to find the correct mapping. Once this is completed, the optimal policy can easily be extracted.</a:t>
            </a: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5516563"/>
          </a:xfrm>
        </p:spPr>
        <p:txBody>
          <a:bodyPr>
            <a:noAutofit/>
          </a:bodyPr>
          <a:lstStyle/>
          <a:p>
            <a:r>
              <a:rPr lang="en-US" sz="2000" dirty="0" smtClean="0">
                <a:latin typeface="Times New Roman" pitchFamily="18" charset="0"/>
                <a:cs typeface="Times New Roman" pitchFamily="18" charset="0"/>
              </a:rPr>
              <a:t>The state space can be visualized using a 4x4 grid. </a:t>
            </a:r>
          </a:p>
          <a:p>
            <a:endParaRPr lang="en-US" sz="8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Each square represents a state.</a:t>
            </a:r>
          </a:p>
          <a:p>
            <a:endParaRPr lang="en-US" sz="8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reinforcement function (Reward) is -1 (i.e., the agent receives a reinforcement of -1 on each transition). </a:t>
            </a:r>
          </a:p>
          <a:p>
            <a:endParaRPr lang="en-US" sz="8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There are 4 actions possible in each state: north, south, east, west. </a:t>
            </a:r>
          </a:p>
          <a:p>
            <a:endParaRPr lang="en-US" sz="11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The goal states are the upper left corner and the lower right corner. </a:t>
            </a:r>
          </a:p>
          <a:p>
            <a:endParaRPr lang="en-US" sz="8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For each state the random policy randomly chooses one of the four possible actions.</a:t>
            </a:r>
          </a:p>
          <a:p>
            <a:endParaRPr lang="en-US" sz="8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numbers in the states represent the expected values of the states.</a:t>
            </a:r>
          </a:p>
          <a:p>
            <a:endParaRPr lang="en-US" sz="8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For example, when starting in the lower left corner and following a random policy, on average there will be 22 transitions to other states before the terminal state is reached.</a:t>
            </a:r>
            <a:endParaRPr lang="en-US" sz="2000" dirty="0">
              <a:latin typeface="Times New Roman" pitchFamily="18" charset="0"/>
              <a:cs typeface="Times New Roman" pitchFamily="18" charset="0"/>
            </a:endParaRPr>
          </a:p>
        </p:txBody>
      </p:sp>
      <p:pic>
        <p:nvPicPr>
          <p:cNvPr id="21507" name="Picture 3"/>
          <p:cNvPicPr>
            <a:picLocks noChangeAspect="1" noChangeArrowheads="1"/>
          </p:cNvPicPr>
          <p:nvPr/>
        </p:nvPicPr>
        <p:blipFill>
          <a:blip r:embed="rId2"/>
          <a:srcRect/>
          <a:stretch>
            <a:fillRect/>
          </a:stretch>
        </p:blipFill>
        <p:spPr bwMode="auto">
          <a:xfrm>
            <a:off x="6858000" y="381000"/>
            <a:ext cx="2047875" cy="1714500"/>
          </a:xfrm>
          <a:prstGeom prst="rect">
            <a:avLst/>
          </a:prstGeom>
          <a:noFill/>
          <a:ln w="9525">
            <a:noFill/>
            <a:miter lim="800000"/>
            <a:headEnd/>
            <a:tailEnd/>
          </a:ln>
          <a:effectLst/>
        </p:spPr>
      </p:pic>
      <p:sp>
        <p:nvSpPr>
          <p:cNvPr id="4" name="Rectangle 3"/>
          <p:cNvSpPr/>
          <p:nvPr/>
        </p:nvSpPr>
        <p:spPr>
          <a:xfrm>
            <a:off x="533400" y="457200"/>
            <a:ext cx="5941114" cy="461665"/>
          </a:xfrm>
          <a:prstGeom prst="rect">
            <a:avLst/>
          </a:prstGeom>
        </p:spPr>
        <p:txBody>
          <a:bodyPr wrap="none">
            <a:spAutoFit/>
          </a:bodyPr>
          <a:lstStyle/>
          <a:p>
            <a:r>
              <a:rPr lang="en-US" sz="2400" dirty="0" smtClean="0">
                <a:latin typeface="Times New Roman" pitchFamily="18" charset="0"/>
                <a:cs typeface="Times New Roman" pitchFamily="18" charset="0"/>
              </a:rPr>
              <a:t>Numbers represent value V </a:t>
            </a:r>
            <a:r>
              <a:rPr lang="en-US" sz="2400" baseline="30000" dirty="0" smtClean="0">
                <a:latin typeface="Times New Roman" pitchFamily="18" charset="0"/>
                <a:cs typeface="Times New Roman" pitchFamily="18" charset="0"/>
              </a:rPr>
              <a:t>π</a:t>
            </a:r>
            <a:r>
              <a:rPr lang="en-US" sz="2400" dirty="0" smtClean="0">
                <a:latin typeface="Times New Roman" pitchFamily="18" charset="0"/>
                <a:cs typeface="Times New Roman" pitchFamily="18" charset="0"/>
              </a:rPr>
              <a:t> (s) of each state 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latin typeface="Times New Roman" pitchFamily="18" charset="0"/>
                <a:cs typeface="Times New Roman" pitchFamily="18" charset="0"/>
              </a:rPr>
              <a:t>Reward and Avoidance Problems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sz="2400" dirty="0" smtClean="0">
                <a:latin typeface="Times New Roman" pitchFamily="18" charset="0"/>
                <a:cs typeface="Times New Roman" pitchFamily="18" charset="0"/>
              </a:rPr>
              <a:t>In the Pure Delayed Reward class of functions the reinforcements are all zero except at the terminal state. </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sign of the scalar reinforcement at the terminal state indicates whether the terminal state is a goal state (a reward) or a state that should be avoided (a penalty).</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Reinforcement functions in minimum time to goal cause an agent to perform actions that generate the shortest path or trajectory to a goal state.</a:t>
            </a:r>
          </a:p>
          <a:p>
            <a:r>
              <a:rPr lang="en-US" sz="2400" dirty="0" smtClean="0">
                <a:latin typeface="Times New Roman" pitchFamily="18" charset="0"/>
                <a:cs typeface="Times New Roman" pitchFamily="18" charset="0"/>
              </a:rPr>
              <a:t>The goal of the driver (RL agent) </a:t>
            </a:r>
          </a:p>
          <a:p>
            <a:pPr>
              <a:buNone/>
            </a:pPr>
            <a:r>
              <a:rPr lang="en-US" sz="2400" dirty="0" smtClean="0">
                <a:latin typeface="Times New Roman" pitchFamily="18" charset="0"/>
                <a:cs typeface="Times New Roman" pitchFamily="18" charset="0"/>
              </a:rPr>
              <a:t>is to successfully drive up the incline on the </a:t>
            </a:r>
          </a:p>
          <a:p>
            <a:pPr>
              <a:buNone/>
            </a:pPr>
            <a:r>
              <a:rPr lang="en-US" sz="2400" dirty="0" smtClean="0">
                <a:latin typeface="Times New Roman" pitchFamily="18" charset="0"/>
                <a:cs typeface="Times New Roman" pitchFamily="18" charset="0"/>
              </a:rPr>
              <a:t>right to reach a goal state at the top</a:t>
            </a:r>
          </a:p>
          <a:p>
            <a:pPr>
              <a:buNone/>
            </a:pPr>
            <a:r>
              <a:rPr lang="en-US" sz="2400" dirty="0" smtClean="0">
                <a:latin typeface="Times New Roman" pitchFamily="18" charset="0"/>
                <a:cs typeface="Times New Roman" pitchFamily="18" charset="0"/>
              </a:rPr>
              <a:t>of the hill.</a:t>
            </a:r>
            <a:endParaRPr lang="en-US" sz="2400" dirty="0">
              <a:latin typeface="Times New Roman" pitchFamily="18" charset="0"/>
              <a:cs typeface="Times New Roman" pitchFamily="18" charset="0"/>
            </a:endParaRPr>
          </a:p>
        </p:txBody>
      </p:sp>
      <p:pic>
        <p:nvPicPr>
          <p:cNvPr id="23555" name="Picture 3"/>
          <p:cNvPicPr>
            <a:picLocks noChangeAspect="1" noChangeArrowheads="1"/>
          </p:cNvPicPr>
          <p:nvPr/>
        </p:nvPicPr>
        <p:blipFill>
          <a:blip r:embed="rId3"/>
          <a:srcRect/>
          <a:stretch>
            <a:fillRect/>
          </a:stretch>
        </p:blipFill>
        <p:spPr bwMode="auto">
          <a:xfrm>
            <a:off x="5791200" y="4419600"/>
            <a:ext cx="2924175" cy="1752600"/>
          </a:xfrm>
          <a:prstGeom prst="rect">
            <a:avLst/>
          </a:prstGeom>
          <a:noFill/>
          <a:ln w="9525">
            <a:noFill/>
            <a:miter lim="800000"/>
            <a:headEnd/>
            <a:tailEnd/>
          </a:ln>
          <a:effectLst/>
        </p:spPr>
      </p:pic>
      <p:sp>
        <p:nvSpPr>
          <p:cNvPr id="6" name="Rectangle 5"/>
          <p:cNvSpPr/>
          <p:nvPr/>
        </p:nvSpPr>
        <p:spPr>
          <a:xfrm>
            <a:off x="6096000" y="6248400"/>
            <a:ext cx="2536272" cy="369332"/>
          </a:xfrm>
          <a:prstGeom prst="rect">
            <a:avLst/>
          </a:prstGeom>
        </p:spPr>
        <p:txBody>
          <a:bodyPr wrap="none">
            <a:spAutoFit/>
          </a:bodyPr>
          <a:lstStyle/>
          <a:p>
            <a:r>
              <a:rPr lang="en-US" dirty="0" smtClean="0">
                <a:latin typeface="Times New Roman" pitchFamily="18" charset="0"/>
                <a:cs typeface="Times New Roman" pitchFamily="18" charset="0"/>
              </a:rPr>
              <a:t>“Car on the hill” problem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sz="2200" dirty="0" smtClean="0">
                <a:latin typeface="Times New Roman" pitchFamily="18" charset="0"/>
                <a:cs typeface="Times New Roman" pitchFamily="18" charset="0"/>
              </a:rPr>
              <a:t>The state of the environment is the car’s position and velocity. </a:t>
            </a:r>
          </a:p>
          <a:p>
            <a:r>
              <a:rPr lang="en-US" sz="2200" dirty="0" smtClean="0">
                <a:latin typeface="Times New Roman" pitchFamily="18" charset="0"/>
                <a:cs typeface="Times New Roman" pitchFamily="18" charset="0"/>
              </a:rPr>
              <a:t>Three actions are available to the agent in each state: forward thrust, backward thrust, or no thrust at all. </a:t>
            </a:r>
          </a:p>
          <a:p>
            <a:r>
              <a:rPr lang="en-US" sz="2200" dirty="0" smtClean="0">
                <a:latin typeface="Times New Roman" pitchFamily="18" charset="0"/>
                <a:cs typeface="Times New Roman" pitchFamily="18" charset="0"/>
              </a:rPr>
              <a:t>The dynamics of the system are such that the car does not have enough thrust to simply drive up the hill.</a:t>
            </a:r>
          </a:p>
          <a:p>
            <a:r>
              <a:rPr lang="en-US" sz="2200" dirty="0" smtClean="0">
                <a:latin typeface="Times New Roman" pitchFamily="18" charset="0"/>
                <a:cs typeface="Times New Roman" pitchFamily="18" charset="0"/>
              </a:rPr>
              <a:t> Rather, the driver must learn to use momentum to his advantage to gain enough velocity to  successfully climb the hill. </a:t>
            </a:r>
          </a:p>
          <a:p>
            <a:r>
              <a:rPr lang="en-US" sz="2200" dirty="0" smtClean="0">
                <a:latin typeface="Times New Roman" pitchFamily="18" charset="0"/>
                <a:cs typeface="Times New Roman" pitchFamily="18" charset="0"/>
              </a:rPr>
              <a:t>The reinforcement function is -1 for ALL state transitions except the transition to the goal state, in which case a zero reinforcement is returned.</a:t>
            </a:r>
          </a:p>
          <a:p>
            <a:r>
              <a:rPr lang="en-US" sz="2200" dirty="0" smtClean="0">
                <a:latin typeface="Times New Roman" pitchFamily="18" charset="0"/>
                <a:cs typeface="Times New Roman" pitchFamily="18" charset="0"/>
              </a:rPr>
              <a:t> Because the agent wishes to maximize reinforcement, it learns to choose actions that minimize the time it takes to reach the goal state, and in so doing learns the optimal strategy for driving the car up the hill.</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1"/>
          <p:cNvPicPr>
            <a:picLocks noGrp="1" noChangeAspect="1" noChangeArrowheads="1"/>
          </p:cNvPicPr>
          <p:nvPr>
            <p:ph idx="1"/>
          </p:nvPr>
        </p:nvPicPr>
        <p:blipFill>
          <a:blip r:embed="rId2"/>
          <a:srcRect/>
          <a:stretch>
            <a:fillRect/>
          </a:stretch>
        </p:blipFill>
        <p:spPr bwMode="auto">
          <a:xfrm>
            <a:off x="1371600" y="1066800"/>
            <a:ext cx="6301233"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Markov Decision Process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47800"/>
            <a:ext cx="8229600" cy="4678363"/>
          </a:xfrm>
        </p:spPr>
        <p:txBody>
          <a:bodyPr>
            <a:normAutofit lnSpcReduction="10000"/>
          </a:bodyPr>
          <a:lstStyle/>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Markov decision process (MDP) is a mathematical framework used for modeling decision-making problems where the outcomes are partly random and partly controllable. </a:t>
            </a:r>
            <a:endParaRPr lang="en-US" sz="2400" dirty="0" smtClean="0">
              <a:latin typeface="Times New Roman" pitchFamily="18" charset="0"/>
              <a:cs typeface="Times New Roman" pitchFamily="18" charset="0"/>
            </a:endParaRPr>
          </a:p>
          <a:p>
            <a:endParaRPr lang="en-US" sz="1200" dirty="0"/>
          </a:p>
          <a:p>
            <a:r>
              <a:rPr lang="en-US" sz="2400" dirty="0" smtClean="0">
                <a:latin typeface="Times New Roman" pitchFamily="18" charset="0"/>
                <a:cs typeface="Times New Roman" pitchFamily="18" charset="0"/>
              </a:rPr>
              <a:t>It’s </a:t>
            </a:r>
            <a:r>
              <a:rPr lang="en-US" sz="2400" dirty="0">
                <a:latin typeface="Times New Roman" pitchFamily="18" charset="0"/>
                <a:cs typeface="Times New Roman" pitchFamily="18" charset="0"/>
              </a:rPr>
              <a:t>a framework that can address most </a:t>
            </a:r>
            <a:r>
              <a:rPr lang="en-US" sz="2400" dirty="0">
                <a:latin typeface="Times New Roman" pitchFamily="18" charset="0"/>
                <a:cs typeface="Times New Roman" pitchFamily="18" charset="0"/>
                <a:hlinkClick r:id="rId2"/>
              </a:rPr>
              <a:t>reinforcement learning</a:t>
            </a:r>
            <a:r>
              <a:rPr lang="en-US" sz="2400" dirty="0">
                <a:latin typeface="Times New Roman" pitchFamily="18" charset="0"/>
                <a:cs typeface="Times New Roman" pitchFamily="18" charset="0"/>
              </a:rPr>
              <a:t> (RL) problems. </a:t>
            </a:r>
            <a:endParaRPr lang="en-US" sz="2400" dirty="0" smtClean="0">
              <a:latin typeface="Times New Roman" pitchFamily="18" charset="0"/>
              <a:cs typeface="Times New Roman" pitchFamily="18" charset="0"/>
            </a:endParaRPr>
          </a:p>
          <a:p>
            <a:endParaRPr lang="en-US" sz="12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According </a:t>
            </a:r>
            <a:r>
              <a:rPr lang="en-US" sz="2400" dirty="0">
                <a:latin typeface="Times New Roman" pitchFamily="18" charset="0"/>
                <a:cs typeface="Times New Roman" pitchFamily="18" charset="0"/>
              </a:rPr>
              <a:t>to the </a:t>
            </a:r>
            <a:r>
              <a:rPr lang="en-US" sz="2400" dirty="0">
                <a:latin typeface="Times New Roman" pitchFamily="18" charset="0"/>
                <a:cs typeface="Times New Roman" pitchFamily="18" charset="0"/>
                <a:hlinkClick r:id="rId3"/>
              </a:rPr>
              <a:t>Markov property</a:t>
            </a:r>
            <a:r>
              <a:rPr lang="en-US" sz="2400" dirty="0">
                <a:latin typeface="Times New Roman" pitchFamily="18" charset="0"/>
                <a:cs typeface="Times New Roman" pitchFamily="18" charset="0"/>
              </a:rPr>
              <a:t>, the current state of the robot depends only on its immediate previous state (or the previous </a:t>
            </a:r>
            <a:r>
              <a:rPr lang="en-US" sz="2400" dirty="0" smtClean="0">
                <a:latin typeface="Times New Roman" pitchFamily="18" charset="0"/>
                <a:cs typeface="Times New Roman" pitchFamily="18" charset="0"/>
              </a:rPr>
              <a:t>time step).</a:t>
            </a:r>
          </a:p>
          <a:p>
            <a:endParaRPr lang="en-US" sz="1300" dirty="0">
              <a:latin typeface="Times New Roman" pitchFamily="18" charset="0"/>
              <a:cs typeface="Times New Roman" pitchFamily="18" charset="0"/>
            </a:endParaRPr>
          </a:p>
          <a:p>
            <a:r>
              <a:rPr lang="en-US" sz="2400" dirty="0">
                <a:latin typeface="Times New Roman" pitchFamily="18" charset="0"/>
                <a:cs typeface="Times New Roman" pitchFamily="18" charset="0"/>
              </a:rPr>
              <a:t>Formally, for a state </a:t>
            </a:r>
            <a:r>
              <a:rPr lang="en-US" sz="2400"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t</a:t>
            </a:r>
            <a:r>
              <a:rPr lang="en-US" sz="2400" dirty="0">
                <a:latin typeface="Times New Roman" pitchFamily="18" charset="0"/>
                <a:cs typeface="Times New Roman" pitchFamily="18" charset="0"/>
              </a:rPr>
              <a:t> to be Markov, the </a:t>
            </a:r>
            <a:r>
              <a:rPr lang="en-US" sz="2400" dirty="0">
                <a:latin typeface="Times New Roman" pitchFamily="18" charset="0"/>
                <a:cs typeface="Times New Roman" pitchFamily="18" charset="0"/>
                <a:hlinkClick r:id="rId4"/>
              </a:rPr>
              <a:t>probability</a:t>
            </a:r>
            <a:r>
              <a:rPr lang="en-US" sz="2400" dirty="0">
                <a:latin typeface="Times New Roman" pitchFamily="18" charset="0"/>
                <a:cs typeface="Times New Roman" pitchFamily="18" charset="0"/>
              </a:rPr>
              <a:t> of the next state </a:t>
            </a:r>
            <a:r>
              <a:rPr lang="en-US" sz="2400"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(t+1)</a:t>
            </a:r>
            <a:r>
              <a:rPr lang="en-US" sz="2400" dirty="0">
                <a:latin typeface="Times New Roman" pitchFamily="18" charset="0"/>
                <a:cs typeface="Times New Roman" pitchFamily="18" charset="0"/>
              </a:rPr>
              <a:t> being </a:t>
            </a:r>
            <a:r>
              <a:rPr lang="en-US" sz="2400"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sym typeface="Symbol"/>
              </a:rPr>
              <a: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should only be dependent on the current state </a:t>
            </a:r>
            <a:r>
              <a:rPr lang="en-US" sz="2400"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t</a:t>
            </a:r>
            <a:endParaRPr lang="en-US" sz="2400" baseline="-25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5"/>
          <a:srcRect/>
          <a:stretch>
            <a:fillRect/>
          </a:stretch>
        </p:blipFill>
        <p:spPr bwMode="auto">
          <a:xfrm>
            <a:off x="2971800" y="5638800"/>
            <a:ext cx="5619750" cy="704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4525963"/>
          </a:xfrm>
        </p:spPr>
        <p:txBody>
          <a:bodyPr>
            <a:normAutofit/>
          </a:bodyPr>
          <a:lstStyle/>
          <a:p>
            <a:r>
              <a:rPr lang="en-US" sz="2400" dirty="0">
                <a:latin typeface="Times New Roman" pitchFamily="18" charset="0"/>
                <a:cs typeface="Times New Roman" pitchFamily="18" charset="0"/>
              </a:rPr>
              <a:t>A Markov process is defined by </a:t>
            </a:r>
            <a:r>
              <a:rPr lang="en-US" sz="2400" dirty="0" smtClean="0">
                <a:latin typeface="Times New Roman" pitchFamily="18" charset="0"/>
                <a:cs typeface="Times New Roman" pitchFamily="18" charset="0"/>
              </a:rPr>
              <a:t>(S, P)</a:t>
            </a:r>
            <a:r>
              <a:rPr lang="en-US" sz="2400" dirty="0">
                <a:latin typeface="Times New Roman" pitchFamily="18" charset="0"/>
                <a:cs typeface="Times New Roman" pitchFamily="18" charset="0"/>
              </a:rPr>
              <a:t> where </a:t>
            </a:r>
            <a:r>
              <a:rPr lang="en-US" sz="2400" dirty="0" smtClean="0">
                <a:latin typeface="Times New Roman" pitchFamily="18" charset="0"/>
                <a:cs typeface="Times New Roman" pitchFamily="18" charset="0"/>
              </a:rPr>
              <a:t>S</a:t>
            </a:r>
            <a:r>
              <a:rPr lang="en-US" sz="2400" dirty="0">
                <a:latin typeface="Times New Roman" pitchFamily="18" charset="0"/>
                <a:cs typeface="Times New Roman" pitchFamily="18" charset="0"/>
              </a:rPr>
              <a:t> are the states, and </a:t>
            </a:r>
            <a:r>
              <a:rPr lang="en-US" sz="2400" i="1" dirty="0">
                <a:latin typeface="Times New Roman" pitchFamily="18" charset="0"/>
                <a:cs typeface="Times New Roman" pitchFamily="18" charset="0"/>
              </a:rPr>
              <a:t>P</a:t>
            </a:r>
            <a:r>
              <a:rPr lang="en-US" sz="2400" dirty="0">
                <a:latin typeface="Times New Roman" pitchFamily="18" charset="0"/>
                <a:cs typeface="Times New Roman" pitchFamily="18" charset="0"/>
              </a:rPr>
              <a:t> is the state-transition probability. </a:t>
            </a:r>
            <a:endParaRPr lang="en-US" sz="2400" dirty="0" smtClean="0">
              <a:latin typeface="Times New Roman" pitchFamily="18" charset="0"/>
              <a:cs typeface="Times New Roman" pitchFamily="18" charset="0"/>
            </a:endParaRPr>
          </a:p>
          <a:p>
            <a:endParaRPr lang="en-US" sz="12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consists of a sequence of random states </a:t>
            </a:r>
            <a:r>
              <a:rPr lang="en-US" sz="2400" dirty="0" smtClean="0">
                <a:latin typeface="Times New Roman" pitchFamily="18" charset="0"/>
                <a:cs typeface="Times New Roman" pitchFamily="18" charset="0"/>
              </a:rPr>
              <a:t>S₁, S₂</a:t>
            </a:r>
            <a:r>
              <a:rPr lang="en-US" sz="2400" i="1" dirty="0">
                <a:latin typeface="Times New Roman" pitchFamily="18" charset="0"/>
                <a:cs typeface="Times New Roman" pitchFamily="18" charset="0"/>
              </a:rPr>
              <a:t>, …</a:t>
            </a:r>
            <a:r>
              <a:rPr lang="en-US" sz="2400" b="1" i="1" dirty="0">
                <a:latin typeface="Times New Roman" pitchFamily="18" charset="0"/>
                <a:cs typeface="Times New Roman" pitchFamily="18" charset="0"/>
              </a:rPr>
              <a:t> </a:t>
            </a:r>
            <a:r>
              <a:rPr lang="en-US" sz="2400" dirty="0">
                <a:latin typeface="Times New Roman" pitchFamily="18" charset="0"/>
                <a:cs typeface="Times New Roman" pitchFamily="18" charset="0"/>
              </a:rPr>
              <a:t>where all the states obey the Markov property</a:t>
            </a:r>
            <a:r>
              <a:rPr lang="en-US" sz="2400" dirty="0" smtClean="0">
                <a:latin typeface="Times New Roman" pitchFamily="18" charset="0"/>
                <a:cs typeface="Times New Roman" pitchFamily="18" charset="0"/>
              </a:rPr>
              <a:t>.</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state transition probability or </a:t>
            </a:r>
            <a:r>
              <a:rPr lang="en-US" sz="2400" i="1" dirty="0" err="1" smtClean="0">
                <a:latin typeface="Times New Roman" pitchFamily="18" charset="0"/>
                <a:cs typeface="Times New Roman" pitchFamily="18" charset="0"/>
              </a:rPr>
              <a:t>P</a:t>
            </a:r>
            <a:r>
              <a:rPr lang="en-US" sz="2400" baseline="-25000" dirty="0" err="1" smtClean="0">
                <a:latin typeface="Times New Roman" pitchFamily="18" charset="0"/>
                <a:cs typeface="Times New Roman" pitchFamily="18" charset="0"/>
              </a:rPr>
              <a:t>ss</a:t>
            </a:r>
            <a:r>
              <a:rPr lang="en-US" sz="2400" i="1" baseline="-25000" dirty="0" smtClean="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is the probability of jumping to a state </a:t>
            </a:r>
            <a:r>
              <a:rPr lang="en-US" sz="2400" i="1" dirty="0">
                <a:latin typeface="Times New Roman" pitchFamily="18" charset="0"/>
                <a:cs typeface="Times New Roman" pitchFamily="18" charset="0"/>
              </a:rPr>
              <a:t>s’</a:t>
            </a:r>
            <a:r>
              <a:rPr lang="en-US" sz="2400" dirty="0">
                <a:latin typeface="Times New Roman" pitchFamily="18" charset="0"/>
                <a:cs typeface="Times New Roman" pitchFamily="18" charset="0"/>
              </a:rPr>
              <a:t> from the current state </a:t>
            </a:r>
            <a:r>
              <a:rPr lang="en-US" sz="2400" i="1" dirty="0">
                <a:latin typeface="Times New Roman" pitchFamily="18" charset="0"/>
                <a:cs typeface="Times New Roman" pitchFamily="18" charset="0"/>
              </a:rPr>
              <a:t>s.</a:t>
            </a:r>
            <a:endParaRPr lang="en-US" sz="24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2209800" y="3581400"/>
            <a:ext cx="4530480" cy="2667000"/>
          </a:xfrm>
          <a:prstGeom prst="rect">
            <a:avLst/>
          </a:prstGeom>
          <a:noFill/>
          <a:ln w="9525">
            <a:noFill/>
            <a:miter lim="800000"/>
            <a:headEnd/>
            <a:tailEnd/>
          </a:ln>
          <a:effectLst/>
        </p:spPr>
      </p:pic>
      <p:sp>
        <p:nvSpPr>
          <p:cNvPr id="5" name="TextBox 4"/>
          <p:cNvSpPr txBox="1"/>
          <p:nvPr/>
        </p:nvSpPr>
        <p:spPr>
          <a:xfrm>
            <a:off x="5105400" y="5791200"/>
            <a:ext cx="2895600" cy="381000"/>
          </a:xfrm>
          <a:prstGeom prst="rect">
            <a:avLst/>
          </a:prstGeom>
          <a:noFill/>
        </p:spPr>
        <p:txBody>
          <a:bodyPr wrap="square" rtlCol="0">
            <a:spAutoFit/>
          </a:bodyPr>
          <a:lstStyle/>
          <a:p>
            <a:r>
              <a:rPr lang="en-US" dirty="0" smtClean="0">
                <a:latin typeface="Times New Roman" pitchFamily="18" charset="0"/>
                <a:cs typeface="Times New Roman" pitchFamily="18" charset="0"/>
              </a:rPr>
              <a:t>Markov chain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8914" name="Picture 2"/>
          <p:cNvPicPr>
            <a:picLocks noGrp="1" noChangeAspect="1" noChangeArrowheads="1"/>
          </p:cNvPicPr>
          <p:nvPr>
            <p:ph idx="1"/>
          </p:nvPr>
        </p:nvPicPr>
        <p:blipFill>
          <a:blip r:embed="rId2"/>
          <a:srcRect/>
          <a:stretch>
            <a:fillRect/>
          </a:stretch>
        </p:blipFill>
        <p:spPr bwMode="auto">
          <a:xfrm>
            <a:off x="1676400" y="1676400"/>
            <a:ext cx="5867399"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US" altLang="zh-CN" sz="3200" dirty="0">
                <a:latin typeface="Times New Roman" pitchFamily="18" charset="0"/>
                <a:cs typeface="Times New Roman" pitchFamily="18" charset="0"/>
              </a:rPr>
              <a:t>Review of MDP model</a:t>
            </a:r>
          </a:p>
        </p:txBody>
      </p:sp>
      <p:sp>
        <p:nvSpPr>
          <p:cNvPr id="38915" name="Rectangle 3"/>
          <p:cNvSpPr>
            <a:spLocks noGrp="1" noChangeArrowheads="1"/>
          </p:cNvSpPr>
          <p:nvPr>
            <p:ph type="body" idx="1"/>
          </p:nvPr>
        </p:nvSpPr>
        <p:spPr/>
        <p:txBody>
          <a:bodyPr/>
          <a:lstStyle/>
          <a:p>
            <a:r>
              <a:rPr lang="en-US" altLang="zh-CN" sz="2800"/>
              <a:t>MDP model &lt;S,T,A,R&gt;</a:t>
            </a:r>
          </a:p>
          <a:p>
            <a:pPr lvl="1"/>
            <a:endParaRPr lang="en-US" altLang="zh-CN" sz="2400"/>
          </a:p>
        </p:txBody>
      </p:sp>
      <p:sp>
        <p:nvSpPr>
          <p:cNvPr id="38916" name="Rectangle 4"/>
          <p:cNvSpPr>
            <a:spLocks noChangeArrowheads="1"/>
          </p:cNvSpPr>
          <p:nvPr/>
        </p:nvSpPr>
        <p:spPr bwMode="auto">
          <a:xfrm>
            <a:off x="1371600" y="2667000"/>
            <a:ext cx="2819400" cy="685800"/>
          </a:xfrm>
          <a:prstGeom prst="rect">
            <a:avLst/>
          </a:prstGeom>
          <a:solidFill>
            <a:schemeClr val="accent1"/>
          </a:solidFill>
          <a:ln w="9525">
            <a:solidFill>
              <a:schemeClr val="accent2"/>
            </a:solidFill>
            <a:miter lim="800000"/>
            <a:headEnd type="none" w="sm" len="sm"/>
            <a:tailEnd type="none" w="sm" len="sm"/>
          </a:ln>
          <a:effectLst/>
        </p:spPr>
        <p:txBody>
          <a:bodyPr wrap="none" anchor="ctr"/>
          <a:lstStyle/>
          <a:p>
            <a:pPr algn="ctr" eaLnBrk="0" hangingPunct="0">
              <a:spcBef>
                <a:spcPct val="20000"/>
              </a:spcBef>
            </a:pPr>
            <a:r>
              <a:rPr kumimoji="0" lang="en-US" altLang="zh-CN" sz="2000">
                <a:latin typeface="Arial" charset="0"/>
              </a:rPr>
              <a:t>Agent</a:t>
            </a:r>
          </a:p>
        </p:txBody>
      </p:sp>
      <p:sp>
        <p:nvSpPr>
          <p:cNvPr id="38917" name="Rectangle 5"/>
          <p:cNvSpPr>
            <a:spLocks noChangeArrowheads="1"/>
          </p:cNvSpPr>
          <p:nvPr/>
        </p:nvSpPr>
        <p:spPr bwMode="auto">
          <a:xfrm>
            <a:off x="914400" y="3962400"/>
            <a:ext cx="3657600" cy="533400"/>
          </a:xfrm>
          <a:prstGeom prst="rect">
            <a:avLst/>
          </a:prstGeom>
          <a:solidFill>
            <a:schemeClr val="accent2"/>
          </a:solidFill>
          <a:ln w="9525">
            <a:solidFill>
              <a:schemeClr val="accent2"/>
            </a:solidFill>
            <a:miter lim="800000"/>
            <a:headEnd type="none" w="sm" len="sm"/>
            <a:tailEnd type="none" w="sm" len="sm"/>
          </a:ln>
          <a:effectLst/>
        </p:spPr>
        <p:txBody>
          <a:bodyPr wrap="none" anchor="ctr"/>
          <a:lstStyle/>
          <a:p>
            <a:pPr algn="ctr" eaLnBrk="0" hangingPunct="0">
              <a:spcBef>
                <a:spcPct val="20000"/>
              </a:spcBef>
            </a:pPr>
            <a:r>
              <a:rPr kumimoji="0" lang="en-US" altLang="zh-CN" sz="2000" dirty="0">
                <a:latin typeface="Arial" charset="0"/>
              </a:rPr>
              <a:t>Environment</a:t>
            </a:r>
          </a:p>
        </p:txBody>
      </p:sp>
      <p:sp>
        <p:nvSpPr>
          <p:cNvPr id="38918" name="Line 6"/>
          <p:cNvSpPr>
            <a:spLocks noChangeShapeType="1"/>
          </p:cNvSpPr>
          <p:nvPr/>
        </p:nvSpPr>
        <p:spPr bwMode="auto">
          <a:xfrm flipV="1">
            <a:off x="1219200" y="3352800"/>
            <a:ext cx="609600" cy="609600"/>
          </a:xfrm>
          <a:prstGeom prst="line">
            <a:avLst/>
          </a:prstGeom>
          <a:noFill/>
          <a:ln w="38100">
            <a:solidFill>
              <a:srgbClr val="FF3300"/>
            </a:solidFill>
            <a:round/>
            <a:headEnd type="none" w="sm" len="sm"/>
            <a:tailEnd type="triangle" w="med" len="med"/>
          </a:ln>
          <a:effectLst/>
        </p:spPr>
        <p:txBody>
          <a:bodyPr/>
          <a:lstStyle/>
          <a:p>
            <a:endParaRPr lang="en-IN"/>
          </a:p>
        </p:txBody>
      </p:sp>
      <p:sp>
        <p:nvSpPr>
          <p:cNvPr id="38919" name="Line 7"/>
          <p:cNvSpPr>
            <a:spLocks noChangeShapeType="1"/>
          </p:cNvSpPr>
          <p:nvPr/>
        </p:nvSpPr>
        <p:spPr bwMode="auto">
          <a:xfrm flipV="1">
            <a:off x="1828800" y="3352800"/>
            <a:ext cx="609600" cy="609600"/>
          </a:xfrm>
          <a:prstGeom prst="line">
            <a:avLst/>
          </a:prstGeom>
          <a:noFill/>
          <a:ln w="38100">
            <a:solidFill>
              <a:srgbClr val="FF3300"/>
            </a:solidFill>
            <a:round/>
            <a:headEnd type="none" w="sm" len="sm"/>
            <a:tailEnd type="triangle" w="med" len="med"/>
          </a:ln>
          <a:effectLst/>
        </p:spPr>
        <p:txBody>
          <a:bodyPr/>
          <a:lstStyle/>
          <a:p>
            <a:endParaRPr lang="en-IN"/>
          </a:p>
        </p:txBody>
      </p:sp>
      <p:sp>
        <p:nvSpPr>
          <p:cNvPr id="38920" name="Line 8"/>
          <p:cNvSpPr>
            <a:spLocks noChangeShapeType="1"/>
          </p:cNvSpPr>
          <p:nvPr/>
        </p:nvSpPr>
        <p:spPr bwMode="auto">
          <a:xfrm>
            <a:off x="3352800" y="3352800"/>
            <a:ext cx="609600" cy="609600"/>
          </a:xfrm>
          <a:prstGeom prst="line">
            <a:avLst/>
          </a:prstGeom>
          <a:noFill/>
          <a:ln w="38100">
            <a:solidFill>
              <a:srgbClr val="FF3300"/>
            </a:solidFill>
            <a:round/>
            <a:headEnd type="none" w="sm" len="sm"/>
            <a:tailEnd type="triangle" w="med" len="med"/>
          </a:ln>
          <a:effectLst/>
        </p:spPr>
        <p:txBody>
          <a:bodyPr/>
          <a:lstStyle/>
          <a:p>
            <a:endParaRPr lang="en-IN"/>
          </a:p>
        </p:txBody>
      </p:sp>
      <p:sp>
        <p:nvSpPr>
          <p:cNvPr id="38921" name="Text Box 9"/>
          <p:cNvSpPr txBox="1">
            <a:spLocks noChangeArrowheads="1"/>
          </p:cNvSpPr>
          <p:nvPr/>
        </p:nvSpPr>
        <p:spPr bwMode="auto">
          <a:xfrm>
            <a:off x="762000" y="3413125"/>
            <a:ext cx="776288" cy="396875"/>
          </a:xfrm>
          <a:prstGeom prst="rect">
            <a:avLst/>
          </a:prstGeom>
          <a:noFill/>
          <a:ln w="9525">
            <a:noFill/>
            <a:miter lim="800000"/>
            <a:headEnd type="none" w="sm" len="sm"/>
            <a:tailEnd type="none" w="sm" len="sm"/>
          </a:ln>
          <a:effectLst/>
        </p:spPr>
        <p:txBody>
          <a:bodyPr wrap="none">
            <a:spAutoFit/>
          </a:bodyPr>
          <a:lstStyle/>
          <a:p>
            <a:pPr eaLnBrk="0" hangingPunct="0">
              <a:spcBef>
                <a:spcPct val="20000"/>
              </a:spcBef>
            </a:pPr>
            <a:r>
              <a:rPr kumimoji="0" lang="en-US" altLang="zh-CN" sz="2000">
                <a:latin typeface="Arial" charset="0"/>
              </a:rPr>
              <a:t>State</a:t>
            </a:r>
          </a:p>
        </p:txBody>
      </p:sp>
      <p:sp>
        <p:nvSpPr>
          <p:cNvPr id="38922" name="Text Box 10"/>
          <p:cNvSpPr txBox="1">
            <a:spLocks noChangeArrowheads="1"/>
          </p:cNvSpPr>
          <p:nvPr/>
        </p:nvSpPr>
        <p:spPr bwMode="auto">
          <a:xfrm>
            <a:off x="2057400" y="3581400"/>
            <a:ext cx="1060450" cy="396875"/>
          </a:xfrm>
          <a:prstGeom prst="rect">
            <a:avLst/>
          </a:prstGeom>
          <a:noFill/>
          <a:ln w="9525">
            <a:noFill/>
            <a:miter lim="800000"/>
            <a:headEnd type="none" w="sm" len="sm"/>
            <a:tailEnd type="none" w="sm" len="sm"/>
          </a:ln>
          <a:effectLst/>
        </p:spPr>
        <p:txBody>
          <a:bodyPr>
            <a:spAutoFit/>
          </a:bodyPr>
          <a:lstStyle/>
          <a:p>
            <a:pPr eaLnBrk="0" hangingPunct="0">
              <a:spcBef>
                <a:spcPct val="20000"/>
              </a:spcBef>
            </a:pPr>
            <a:r>
              <a:rPr kumimoji="0" lang="en-US" altLang="zh-CN" sz="2000">
                <a:latin typeface="Arial" charset="0"/>
              </a:rPr>
              <a:t>Reward</a:t>
            </a:r>
          </a:p>
        </p:txBody>
      </p:sp>
      <p:sp>
        <p:nvSpPr>
          <p:cNvPr id="38923" name="Text Box 11"/>
          <p:cNvSpPr txBox="1">
            <a:spLocks noChangeArrowheads="1"/>
          </p:cNvSpPr>
          <p:nvPr/>
        </p:nvSpPr>
        <p:spPr bwMode="auto">
          <a:xfrm>
            <a:off x="3962400" y="3413125"/>
            <a:ext cx="890588" cy="396875"/>
          </a:xfrm>
          <a:prstGeom prst="rect">
            <a:avLst/>
          </a:prstGeom>
          <a:noFill/>
          <a:ln w="9525">
            <a:noFill/>
            <a:miter lim="800000"/>
            <a:headEnd type="none" w="sm" len="sm"/>
            <a:tailEnd type="none" w="sm" len="sm"/>
          </a:ln>
          <a:effectLst/>
        </p:spPr>
        <p:txBody>
          <a:bodyPr wrap="none">
            <a:spAutoFit/>
          </a:bodyPr>
          <a:lstStyle/>
          <a:p>
            <a:pPr eaLnBrk="0" hangingPunct="0">
              <a:spcBef>
                <a:spcPct val="20000"/>
              </a:spcBef>
            </a:pPr>
            <a:r>
              <a:rPr kumimoji="0" lang="en-US" altLang="zh-CN" sz="2000">
                <a:latin typeface="Arial" charset="0"/>
              </a:rPr>
              <a:t>Action</a:t>
            </a:r>
          </a:p>
        </p:txBody>
      </p:sp>
      <p:sp>
        <p:nvSpPr>
          <p:cNvPr id="38924" name="Text Box 12"/>
          <p:cNvSpPr txBox="1">
            <a:spLocks noChangeArrowheads="1"/>
          </p:cNvSpPr>
          <p:nvPr/>
        </p:nvSpPr>
        <p:spPr bwMode="auto">
          <a:xfrm>
            <a:off x="685800" y="5013325"/>
            <a:ext cx="401638" cy="396875"/>
          </a:xfrm>
          <a:prstGeom prst="rect">
            <a:avLst/>
          </a:prstGeom>
          <a:noFill/>
          <a:ln w="9525">
            <a:noFill/>
            <a:miter lim="800000"/>
            <a:headEnd type="none" w="sm" len="sm"/>
            <a:tailEnd type="none" w="sm" len="sm"/>
          </a:ln>
          <a:effectLst/>
        </p:spPr>
        <p:txBody>
          <a:bodyPr wrap="none">
            <a:spAutoFit/>
          </a:bodyPr>
          <a:lstStyle/>
          <a:p>
            <a:pPr eaLnBrk="0" hangingPunct="0">
              <a:spcBef>
                <a:spcPct val="20000"/>
              </a:spcBef>
            </a:pPr>
            <a:r>
              <a:rPr kumimoji="0" lang="en-US" altLang="zh-CN" sz="2000" i="1">
                <a:latin typeface="Arial" charset="0"/>
              </a:rPr>
              <a:t>s</a:t>
            </a:r>
            <a:r>
              <a:rPr kumimoji="0" lang="en-US" altLang="zh-CN" sz="2000" i="1" baseline="-25000">
                <a:latin typeface="Arial" charset="0"/>
              </a:rPr>
              <a:t>0</a:t>
            </a:r>
          </a:p>
        </p:txBody>
      </p:sp>
      <p:grpSp>
        <p:nvGrpSpPr>
          <p:cNvPr id="2" name="Group 13"/>
          <p:cNvGrpSpPr>
            <a:grpSpLocks/>
          </p:cNvGrpSpPr>
          <p:nvPr/>
        </p:nvGrpSpPr>
        <p:grpSpPr bwMode="auto">
          <a:xfrm>
            <a:off x="1066800" y="4860925"/>
            <a:ext cx="1371600" cy="777875"/>
            <a:chOff x="1786" y="2784"/>
            <a:chExt cx="868" cy="490"/>
          </a:xfrm>
        </p:grpSpPr>
        <p:sp>
          <p:nvSpPr>
            <p:cNvPr id="38926" name="Text Box 14"/>
            <p:cNvSpPr txBox="1">
              <a:spLocks noChangeArrowheads="1"/>
            </p:cNvSpPr>
            <p:nvPr/>
          </p:nvSpPr>
          <p:spPr bwMode="auto">
            <a:xfrm>
              <a:off x="2074" y="3024"/>
              <a:ext cx="227" cy="250"/>
            </a:xfrm>
            <a:prstGeom prst="rect">
              <a:avLst/>
            </a:prstGeom>
            <a:noFill/>
            <a:ln w="9525">
              <a:noFill/>
              <a:miter lim="800000"/>
              <a:headEnd type="none" w="sm" len="sm"/>
              <a:tailEnd type="none" w="sm" len="sm"/>
            </a:ln>
            <a:effectLst/>
          </p:spPr>
          <p:txBody>
            <a:bodyPr wrap="none">
              <a:spAutoFit/>
            </a:bodyPr>
            <a:lstStyle/>
            <a:p>
              <a:pPr eaLnBrk="0" hangingPunct="0">
                <a:spcBef>
                  <a:spcPct val="20000"/>
                </a:spcBef>
              </a:pPr>
              <a:r>
                <a:rPr kumimoji="0" lang="en-US" altLang="zh-CN" sz="2000" i="1">
                  <a:latin typeface="Arial" charset="0"/>
                </a:rPr>
                <a:t>r</a:t>
              </a:r>
              <a:r>
                <a:rPr kumimoji="0" lang="en-US" altLang="zh-CN" sz="2000" i="1" baseline="-25000">
                  <a:latin typeface="Arial" charset="0"/>
                </a:rPr>
                <a:t>0</a:t>
              </a:r>
            </a:p>
          </p:txBody>
        </p:sp>
        <p:grpSp>
          <p:nvGrpSpPr>
            <p:cNvPr id="3" name="Group 15"/>
            <p:cNvGrpSpPr>
              <a:grpSpLocks/>
            </p:cNvGrpSpPr>
            <p:nvPr/>
          </p:nvGrpSpPr>
          <p:grpSpPr bwMode="auto">
            <a:xfrm>
              <a:off x="1786" y="2784"/>
              <a:ext cx="576" cy="250"/>
              <a:chOff x="3370" y="2304"/>
              <a:chExt cx="576" cy="250"/>
            </a:xfrm>
          </p:grpSpPr>
          <p:sp>
            <p:nvSpPr>
              <p:cNvPr id="38928" name="Text Box 16"/>
              <p:cNvSpPr txBox="1">
                <a:spLocks noChangeArrowheads="1"/>
              </p:cNvSpPr>
              <p:nvPr/>
            </p:nvSpPr>
            <p:spPr bwMode="auto">
              <a:xfrm>
                <a:off x="3370" y="2304"/>
                <a:ext cx="263" cy="250"/>
              </a:xfrm>
              <a:prstGeom prst="rect">
                <a:avLst/>
              </a:prstGeom>
              <a:noFill/>
              <a:ln w="9525">
                <a:noFill/>
                <a:miter lim="800000"/>
                <a:headEnd type="none" w="sm" len="sm"/>
                <a:tailEnd type="none" w="sm" len="sm"/>
              </a:ln>
              <a:effectLst/>
            </p:spPr>
            <p:txBody>
              <a:bodyPr wrap="none">
                <a:spAutoFit/>
              </a:bodyPr>
              <a:lstStyle/>
              <a:p>
                <a:pPr eaLnBrk="0" hangingPunct="0">
                  <a:spcBef>
                    <a:spcPct val="20000"/>
                  </a:spcBef>
                </a:pPr>
                <a:r>
                  <a:rPr kumimoji="0" lang="en-US" altLang="zh-CN" sz="2000" i="1">
                    <a:latin typeface="Arial" charset="0"/>
                  </a:rPr>
                  <a:t>a</a:t>
                </a:r>
                <a:r>
                  <a:rPr kumimoji="0" lang="en-US" altLang="zh-CN" sz="2000" i="1" baseline="-25000">
                    <a:latin typeface="Arial" charset="0"/>
                  </a:rPr>
                  <a:t>0</a:t>
                </a:r>
              </a:p>
            </p:txBody>
          </p:sp>
          <p:sp>
            <p:nvSpPr>
              <p:cNvPr id="38929" name="Line 17"/>
              <p:cNvSpPr>
                <a:spLocks noChangeShapeType="1"/>
              </p:cNvSpPr>
              <p:nvPr/>
            </p:nvSpPr>
            <p:spPr bwMode="auto">
              <a:xfrm>
                <a:off x="3418" y="2544"/>
                <a:ext cx="528" cy="0"/>
              </a:xfrm>
              <a:prstGeom prst="line">
                <a:avLst/>
              </a:prstGeom>
              <a:noFill/>
              <a:ln w="28575">
                <a:solidFill>
                  <a:srgbClr val="FF3300"/>
                </a:solidFill>
                <a:round/>
                <a:headEnd type="none" w="sm" len="sm"/>
                <a:tailEnd type="triangle" w="sm" len="sm"/>
              </a:ln>
              <a:effectLst/>
            </p:spPr>
            <p:txBody>
              <a:bodyPr/>
              <a:lstStyle/>
              <a:p>
                <a:endParaRPr lang="en-IN"/>
              </a:p>
            </p:txBody>
          </p:sp>
        </p:grpSp>
        <p:sp>
          <p:nvSpPr>
            <p:cNvPr id="38930" name="Text Box 18"/>
            <p:cNvSpPr txBox="1">
              <a:spLocks noChangeArrowheads="1"/>
            </p:cNvSpPr>
            <p:nvPr/>
          </p:nvSpPr>
          <p:spPr bwMode="auto">
            <a:xfrm>
              <a:off x="2400" y="2887"/>
              <a:ext cx="254" cy="250"/>
            </a:xfrm>
            <a:prstGeom prst="rect">
              <a:avLst/>
            </a:prstGeom>
            <a:noFill/>
            <a:ln w="9525">
              <a:noFill/>
              <a:miter lim="800000"/>
              <a:headEnd type="none" w="sm" len="sm"/>
              <a:tailEnd type="none" w="sm" len="sm"/>
            </a:ln>
            <a:effectLst/>
          </p:spPr>
          <p:txBody>
            <a:bodyPr wrap="none">
              <a:spAutoFit/>
            </a:bodyPr>
            <a:lstStyle/>
            <a:p>
              <a:pPr eaLnBrk="0" hangingPunct="0">
                <a:spcBef>
                  <a:spcPct val="20000"/>
                </a:spcBef>
              </a:pPr>
              <a:r>
                <a:rPr kumimoji="0" lang="en-US" altLang="zh-CN" sz="2000" i="1">
                  <a:latin typeface="Arial" charset="0"/>
                </a:rPr>
                <a:t>s</a:t>
              </a:r>
              <a:r>
                <a:rPr kumimoji="0" lang="en-US" altLang="zh-CN" sz="2000" i="1" baseline="-25000">
                  <a:latin typeface="Arial" charset="0"/>
                </a:rPr>
                <a:t>1</a:t>
              </a:r>
            </a:p>
          </p:txBody>
        </p:sp>
      </p:grpSp>
      <p:grpSp>
        <p:nvGrpSpPr>
          <p:cNvPr id="4" name="Group 19"/>
          <p:cNvGrpSpPr>
            <a:grpSpLocks/>
          </p:cNvGrpSpPr>
          <p:nvPr/>
        </p:nvGrpSpPr>
        <p:grpSpPr bwMode="auto">
          <a:xfrm>
            <a:off x="2362200" y="4860925"/>
            <a:ext cx="1420813" cy="777875"/>
            <a:chOff x="4186" y="2304"/>
            <a:chExt cx="899" cy="490"/>
          </a:xfrm>
        </p:grpSpPr>
        <p:sp>
          <p:nvSpPr>
            <p:cNvPr id="38932" name="Text Box 20"/>
            <p:cNvSpPr txBox="1">
              <a:spLocks noChangeArrowheads="1"/>
            </p:cNvSpPr>
            <p:nvPr/>
          </p:nvSpPr>
          <p:spPr bwMode="auto">
            <a:xfrm>
              <a:off x="4186" y="2304"/>
              <a:ext cx="294" cy="250"/>
            </a:xfrm>
            <a:prstGeom prst="rect">
              <a:avLst/>
            </a:prstGeom>
            <a:noFill/>
            <a:ln w="9525">
              <a:noFill/>
              <a:miter lim="800000"/>
              <a:headEnd type="none" w="sm" len="sm"/>
              <a:tailEnd type="none" w="sm" len="sm"/>
            </a:ln>
            <a:effectLst/>
          </p:spPr>
          <p:txBody>
            <a:bodyPr wrap="none">
              <a:spAutoFit/>
            </a:bodyPr>
            <a:lstStyle/>
            <a:p>
              <a:pPr eaLnBrk="0" hangingPunct="0">
                <a:spcBef>
                  <a:spcPct val="20000"/>
                </a:spcBef>
              </a:pPr>
              <a:r>
                <a:rPr kumimoji="0" lang="en-US" altLang="zh-CN" sz="2000" i="1">
                  <a:latin typeface="Arial" charset="0"/>
                </a:rPr>
                <a:t>a1</a:t>
              </a:r>
            </a:p>
          </p:txBody>
        </p:sp>
        <p:sp>
          <p:nvSpPr>
            <p:cNvPr id="38933" name="Text Box 21"/>
            <p:cNvSpPr txBox="1">
              <a:spLocks noChangeArrowheads="1"/>
            </p:cNvSpPr>
            <p:nvPr/>
          </p:nvSpPr>
          <p:spPr bwMode="auto">
            <a:xfrm>
              <a:off x="4474" y="2544"/>
              <a:ext cx="258" cy="250"/>
            </a:xfrm>
            <a:prstGeom prst="rect">
              <a:avLst/>
            </a:prstGeom>
            <a:noFill/>
            <a:ln w="9525">
              <a:noFill/>
              <a:miter lim="800000"/>
              <a:headEnd type="none" w="sm" len="sm"/>
              <a:tailEnd type="none" w="sm" len="sm"/>
            </a:ln>
            <a:effectLst/>
          </p:spPr>
          <p:txBody>
            <a:bodyPr wrap="none">
              <a:spAutoFit/>
            </a:bodyPr>
            <a:lstStyle/>
            <a:p>
              <a:pPr eaLnBrk="0" hangingPunct="0">
                <a:spcBef>
                  <a:spcPct val="20000"/>
                </a:spcBef>
              </a:pPr>
              <a:r>
                <a:rPr kumimoji="0" lang="en-US" altLang="zh-CN" sz="2000" i="1">
                  <a:latin typeface="Arial" charset="0"/>
                </a:rPr>
                <a:t>r1</a:t>
              </a:r>
            </a:p>
          </p:txBody>
        </p:sp>
        <p:sp>
          <p:nvSpPr>
            <p:cNvPr id="38934" name="Line 22"/>
            <p:cNvSpPr>
              <a:spLocks noChangeShapeType="1"/>
            </p:cNvSpPr>
            <p:nvPr/>
          </p:nvSpPr>
          <p:spPr bwMode="auto">
            <a:xfrm>
              <a:off x="4234" y="2544"/>
              <a:ext cx="528" cy="0"/>
            </a:xfrm>
            <a:prstGeom prst="line">
              <a:avLst/>
            </a:prstGeom>
            <a:noFill/>
            <a:ln w="28575">
              <a:solidFill>
                <a:srgbClr val="FF3300"/>
              </a:solidFill>
              <a:round/>
              <a:headEnd type="none" w="sm" len="sm"/>
              <a:tailEnd type="triangle" w="sm" len="sm"/>
            </a:ln>
            <a:effectLst/>
          </p:spPr>
          <p:txBody>
            <a:bodyPr/>
            <a:lstStyle/>
            <a:p>
              <a:endParaRPr lang="en-IN"/>
            </a:p>
          </p:txBody>
        </p:sp>
        <p:sp>
          <p:nvSpPr>
            <p:cNvPr id="38935" name="Text Box 23"/>
            <p:cNvSpPr txBox="1">
              <a:spLocks noChangeArrowheads="1"/>
            </p:cNvSpPr>
            <p:nvPr/>
          </p:nvSpPr>
          <p:spPr bwMode="auto">
            <a:xfrm>
              <a:off x="4800" y="2407"/>
              <a:ext cx="285" cy="250"/>
            </a:xfrm>
            <a:prstGeom prst="rect">
              <a:avLst/>
            </a:prstGeom>
            <a:noFill/>
            <a:ln w="9525">
              <a:noFill/>
              <a:miter lim="800000"/>
              <a:headEnd type="none" w="sm" len="sm"/>
              <a:tailEnd type="none" w="sm" len="sm"/>
            </a:ln>
            <a:effectLst/>
          </p:spPr>
          <p:txBody>
            <a:bodyPr wrap="none">
              <a:spAutoFit/>
            </a:bodyPr>
            <a:lstStyle/>
            <a:p>
              <a:pPr eaLnBrk="0" hangingPunct="0">
                <a:spcBef>
                  <a:spcPct val="20000"/>
                </a:spcBef>
              </a:pPr>
              <a:r>
                <a:rPr kumimoji="0" lang="en-US" altLang="zh-CN" sz="2000" i="1">
                  <a:latin typeface="Arial" charset="0"/>
                </a:rPr>
                <a:t>s2</a:t>
              </a:r>
            </a:p>
          </p:txBody>
        </p:sp>
      </p:grpSp>
      <p:grpSp>
        <p:nvGrpSpPr>
          <p:cNvPr id="5" name="Group 24"/>
          <p:cNvGrpSpPr>
            <a:grpSpLocks/>
          </p:cNvGrpSpPr>
          <p:nvPr/>
        </p:nvGrpSpPr>
        <p:grpSpPr bwMode="auto">
          <a:xfrm>
            <a:off x="3657600" y="4860925"/>
            <a:ext cx="1517650" cy="777875"/>
            <a:chOff x="5002" y="2304"/>
            <a:chExt cx="758" cy="490"/>
          </a:xfrm>
        </p:grpSpPr>
        <p:sp>
          <p:nvSpPr>
            <p:cNvPr id="38937" name="Text Box 25"/>
            <p:cNvSpPr txBox="1">
              <a:spLocks noChangeArrowheads="1"/>
            </p:cNvSpPr>
            <p:nvPr/>
          </p:nvSpPr>
          <p:spPr bwMode="auto">
            <a:xfrm>
              <a:off x="5002" y="2304"/>
              <a:ext cx="232" cy="250"/>
            </a:xfrm>
            <a:prstGeom prst="rect">
              <a:avLst/>
            </a:prstGeom>
            <a:noFill/>
            <a:ln w="9525">
              <a:noFill/>
              <a:miter lim="800000"/>
              <a:headEnd type="none" w="sm" len="sm"/>
              <a:tailEnd type="none" w="sm" len="sm"/>
            </a:ln>
            <a:effectLst/>
          </p:spPr>
          <p:txBody>
            <a:bodyPr wrap="none">
              <a:spAutoFit/>
            </a:bodyPr>
            <a:lstStyle/>
            <a:p>
              <a:pPr eaLnBrk="0" hangingPunct="0">
                <a:spcBef>
                  <a:spcPct val="20000"/>
                </a:spcBef>
              </a:pPr>
              <a:r>
                <a:rPr kumimoji="0" lang="en-US" altLang="zh-CN" sz="2000" i="1">
                  <a:latin typeface="Arial" charset="0"/>
                </a:rPr>
                <a:t>a2</a:t>
              </a:r>
            </a:p>
          </p:txBody>
        </p:sp>
        <p:sp>
          <p:nvSpPr>
            <p:cNvPr id="38938" name="Text Box 26"/>
            <p:cNvSpPr txBox="1">
              <a:spLocks noChangeArrowheads="1"/>
            </p:cNvSpPr>
            <p:nvPr/>
          </p:nvSpPr>
          <p:spPr bwMode="auto">
            <a:xfrm>
              <a:off x="5290" y="2544"/>
              <a:ext cx="204" cy="250"/>
            </a:xfrm>
            <a:prstGeom prst="rect">
              <a:avLst/>
            </a:prstGeom>
            <a:noFill/>
            <a:ln w="9525">
              <a:noFill/>
              <a:miter lim="800000"/>
              <a:headEnd type="none" w="sm" len="sm"/>
              <a:tailEnd type="none" w="sm" len="sm"/>
            </a:ln>
            <a:effectLst/>
          </p:spPr>
          <p:txBody>
            <a:bodyPr wrap="none">
              <a:spAutoFit/>
            </a:bodyPr>
            <a:lstStyle/>
            <a:p>
              <a:pPr eaLnBrk="0" hangingPunct="0">
                <a:spcBef>
                  <a:spcPct val="20000"/>
                </a:spcBef>
              </a:pPr>
              <a:r>
                <a:rPr kumimoji="0" lang="en-US" altLang="zh-CN" sz="2000" i="1">
                  <a:latin typeface="Arial" charset="0"/>
                </a:rPr>
                <a:t>r2</a:t>
              </a:r>
            </a:p>
          </p:txBody>
        </p:sp>
        <p:sp>
          <p:nvSpPr>
            <p:cNvPr id="38939" name="Line 27"/>
            <p:cNvSpPr>
              <a:spLocks noChangeShapeType="1"/>
            </p:cNvSpPr>
            <p:nvPr/>
          </p:nvSpPr>
          <p:spPr bwMode="auto">
            <a:xfrm>
              <a:off x="5050" y="2544"/>
              <a:ext cx="528" cy="0"/>
            </a:xfrm>
            <a:prstGeom prst="line">
              <a:avLst/>
            </a:prstGeom>
            <a:noFill/>
            <a:ln w="28575">
              <a:solidFill>
                <a:srgbClr val="FF3300"/>
              </a:solidFill>
              <a:round/>
              <a:headEnd type="none" w="sm" len="sm"/>
              <a:tailEnd type="triangle" w="sm" len="sm"/>
            </a:ln>
            <a:effectLst/>
          </p:spPr>
          <p:txBody>
            <a:bodyPr/>
            <a:lstStyle/>
            <a:p>
              <a:endParaRPr lang="en-IN"/>
            </a:p>
          </p:txBody>
        </p:sp>
        <p:sp>
          <p:nvSpPr>
            <p:cNvPr id="38940" name="Text Box 28"/>
            <p:cNvSpPr txBox="1">
              <a:spLocks noChangeArrowheads="1"/>
            </p:cNvSpPr>
            <p:nvPr/>
          </p:nvSpPr>
          <p:spPr bwMode="auto">
            <a:xfrm>
              <a:off x="5506" y="2400"/>
              <a:ext cx="254" cy="250"/>
            </a:xfrm>
            <a:prstGeom prst="rect">
              <a:avLst/>
            </a:prstGeom>
            <a:noFill/>
            <a:ln w="9525">
              <a:noFill/>
              <a:miter lim="800000"/>
              <a:headEnd type="none" w="sm" len="sm"/>
              <a:tailEnd type="none" w="sm" len="sm"/>
            </a:ln>
            <a:effectLst/>
          </p:spPr>
          <p:txBody>
            <a:bodyPr>
              <a:spAutoFit/>
            </a:bodyPr>
            <a:lstStyle/>
            <a:p>
              <a:pPr eaLnBrk="0" hangingPunct="0">
                <a:spcBef>
                  <a:spcPct val="20000"/>
                </a:spcBef>
              </a:pPr>
              <a:r>
                <a:rPr kumimoji="0" lang="en-US" altLang="zh-CN" sz="2000" i="1">
                  <a:latin typeface="Arial" charset="0"/>
                </a:rPr>
                <a:t>s3  </a:t>
              </a:r>
            </a:p>
          </p:txBody>
        </p:sp>
      </p:grpSp>
      <p:sp>
        <p:nvSpPr>
          <p:cNvPr id="38942" name="Rectangle 30"/>
          <p:cNvSpPr>
            <a:spLocks noChangeArrowheads="1"/>
          </p:cNvSpPr>
          <p:nvPr/>
        </p:nvSpPr>
        <p:spPr bwMode="auto">
          <a:xfrm>
            <a:off x="5638800" y="1500174"/>
            <a:ext cx="2971800" cy="4900626"/>
          </a:xfrm>
          <a:prstGeom prst="rect">
            <a:avLst/>
          </a:prstGeom>
          <a:noFill/>
          <a:ln w="9525">
            <a:noFill/>
            <a:miter lim="800000"/>
            <a:headEnd/>
            <a:tailEnd/>
          </a:ln>
          <a:effectLst/>
        </p:spPr>
        <p:txBody>
          <a:bodyPr/>
          <a:lstStyle/>
          <a:p>
            <a:pPr>
              <a:spcBef>
                <a:spcPct val="20000"/>
              </a:spcBef>
              <a:buFontTx/>
              <a:buChar char="•"/>
            </a:pPr>
            <a:r>
              <a:rPr kumimoji="0" lang="en-US" altLang="zh-CN" sz="2000" dirty="0">
                <a:latin typeface="Times New Roman" pitchFamily="18" charset="0"/>
              </a:rPr>
              <a:t> S– set of states</a:t>
            </a:r>
          </a:p>
          <a:p>
            <a:pPr>
              <a:spcBef>
                <a:spcPct val="20000"/>
              </a:spcBef>
              <a:buFontTx/>
              <a:buChar char="•"/>
            </a:pPr>
            <a:r>
              <a:rPr kumimoji="0" lang="en-US" altLang="zh-CN" sz="2000" dirty="0">
                <a:latin typeface="Times New Roman" pitchFamily="18" charset="0"/>
              </a:rPr>
              <a:t> A– set of actions</a:t>
            </a:r>
            <a:endParaRPr kumimoji="0" lang="en-US" altLang="zh-CN" sz="2000" baseline="-25000" dirty="0">
              <a:latin typeface="Times New Roman" pitchFamily="18" charset="0"/>
            </a:endParaRPr>
          </a:p>
          <a:p>
            <a:pPr>
              <a:spcBef>
                <a:spcPct val="20000"/>
              </a:spcBef>
              <a:buFontTx/>
              <a:buChar char="•"/>
            </a:pPr>
            <a:r>
              <a:rPr kumimoji="0" lang="en-US" altLang="zh-CN" sz="2000" dirty="0">
                <a:latin typeface="Times New Roman" pitchFamily="18" charset="0"/>
              </a:rPr>
              <a:t> T(</a:t>
            </a:r>
            <a:r>
              <a:rPr kumimoji="0" lang="en-US" altLang="zh-CN" sz="2000" dirty="0" err="1">
                <a:latin typeface="Times New Roman" pitchFamily="18" charset="0"/>
              </a:rPr>
              <a:t>s,a,s</a:t>
            </a:r>
            <a:r>
              <a:rPr kumimoji="0" lang="en-US" altLang="zh-CN" sz="2000" dirty="0">
                <a:latin typeface="Times New Roman" pitchFamily="18" charset="0"/>
              </a:rPr>
              <a:t>’) = P(</a:t>
            </a:r>
            <a:r>
              <a:rPr kumimoji="0" lang="en-US" altLang="zh-CN" sz="2000" dirty="0" err="1">
                <a:latin typeface="Times New Roman" pitchFamily="18" charset="0"/>
              </a:rPr>
              <a:t>s’|s,a</a:t>
            </a:r>
            <a:r>
              <a:rPr kumimoji="0" lang="en-US" altLang="zh-CN" sz="2000" dirty="0">
                <a:latin typeface="Times New Roman" pitchFamily="18" charset="0"/>
              </a:rPr>
              <a:t>)– the probability of transition from </a:t>
            </a:r>
            <a:r>
              <a:rPr kumimoji="0" lang="en-US" altLang="zh-CN" sz="2000" i="1" dirty="0">
                <a:latin typeface="Times New Roman" pitchFamily="18" charset="0"/>
              </a:rPr>
              <a:t>s </a:t>
            </a:r>
            <a:r>
              <a:rPr kumimoji="0" lang="en-US" altLang="zh-CN" sz="2000" dirty="0">
                <a:latin typeface="Times New Roman" pitchFamily="18" charset="0"/>
              </a:rPr>
              <a:t>to </a:t>
            </a:r>
            <a:r>
              <a:rPr kumimoji="0" lang="en-US" altLang="zh-CN" sz="2000" i="1" dirty="0">
                <a:latin typeface="Times New Roman" pitchFamily="18" charset="0"/>
              </a:rPr>
              <a:t>s’</a:t>
            </a:r>
            <a:r>
              <a:rPr kumimoji="0" lang="en-US" altLang="zh-CN" sz="2000" dirty="0">
                <a:latin typeface="Times New Roman" pitchFamily="18" charset="0"/>
              </a:rPr>
              <a:t> given action</a:t>
            </a:r>
            <a:r>
              <a:rPr kumimoji="0" lang="en-US" altLang="zh-CN" sz="2000" i="1" dirty="0">
                <a:latin typeface="Times New Roman" pitchFamily="18" charset="0"/>
              </a:rPr>
              <a:t> a</a:t>
            </a:r>
          </a:p>
          <a:p>
            <a:pPr>
              <a:spcBef>
                <a:spcPct val="20000"/>
              </a:spcBef>
              <a:buFontTx/>
              <a:buChar char="•"/>
            </a:pPr>
            <a:r>
              <a:rPr kumimoji="0" lang="en-US" altLang="zh-CN" sz="2000" dirty="0">
                <a:latin typeface="Times New Roman" pitchFamily="18" charset="0"/>
              </a:rPr>
              <a:t> R(</a:t>
            </a:r>
            <a:r>
              <a:rPr kumimoji="0" lang="en-US" altLang="zh-CN" sz="2000" dirty="0" err="1">
                <a:latin typeface="Times New Roman" pitchFamily="18" charset="0"/>
              </a:rPr>
              <a:t>s,a</a:t>
            </a:r>
            <a:r>
              <a:rPr kumimoji="0" lang="en-US" altLang="zh-CN" sz="2000" dirty="0">
                <a:latin typeface="Times New Roman" pitchFamily="18" charset="0"/>
              </a:rPr>
              <a:t>)– the expected reward for taking action </a:t>
            </a:r>
            <a:r>
              <a:rPr kumimoji="0" lang="en-US" altLang="zh-CN" sz="2000" i="1" dirty="0">
                <a:latin typeface="Times New Roman" pitchFamily="18" charset="0"/>
              </a:rPr>
              <a:t>a </a:t>
            </a:r>
            <a:r>
              <a:rPr kumimoji="0" lang="en-US" altLang="zh-CN" sz="2000" dirty="0">
                <a:latin typeface="Times New Roman" pitchFamily="18" charset="0"/>
              </a:rPr>
              <a:t>in state </a:t>
            </a:r>
            <a:r>
              <a:rPr kumimoji="0" lang="en-US" altLang="zh-CN" sz="2000" i="1" dirty="0">
                <a:latin typeface="Times New Roman" pitchFamily="18" charset="0"/>
              </a:rPr>
              <a:t>s</a:t>
            </a:r>
          </a:p>
        </p:txBody>
      </p:sp>
      <p:graphicFrame>
        <p:nvGraphicFramePr>
          <p:cNvPr id="38943" name="Object 31"/>
          <p:cNvGraphicFramePr>
            <a:graphicFrameLocks noChangeAspect="1"/>
          </p:cNvGraphicFramePr>
          <p:nvPr/>
        </p:nvGraphicFramePr>
        <p:xfrm>
          <a:off x="5851524" y="4429132"/>
          <a:ext cx="2792441" cy="1206493"/>
        </p:xfrm>
        <a:graphic>
          <a:graphicData uri="http://schemas.openxmlformats.org/presentationml/2006/ole">
            <p:oleObj spid="_x0000_s1026" name="Equation" r:id="rId3" imgW="1904760" imgH="685800" progId="Equation.3">
              <p:embed/>
            </p:oleObj>
          </a:graphicData>
        </a:graphic>
      </p:graphicFrame>
      <p:pic>
        <p:nvPicPr>
          <p:cNvPr id="31" name="Picture 3"/>
          <p:cNvPicPr>
            <a:picLocks noChangeAspect="1" noChangeArrowheads="1"/>
          </p:cNvPicPr>
          <p:nvPr/>
        </p:nvPicPr>
        <p:blipFill>
          <a:blip r:embed="rId4"/>
          <a:srcRect/>
          <a:stretch>
            <a:fillRect/>
          </a:stretch>
        </p:blipFill>
        <p:spPr bwMode="auto">
          <a:xfrm>
            <a:off x="571472" y="5715016"/>
            <a:ext cx="5072098" cy="8572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Grp="1" noChangeAspect="1" noChangeArrowheads="1"/>
          </p:cNvPicPr>
          <p:nvPr>
            <p:ph idx="1"/>
          </p:nvPr>
        </p:nvPicPr>
        <p:blipFill>
          <a:blip r:embed="rId2"/>
          <a:srcRect/>
          <a:stretch>
            <a:fillRect/>
          </a:stretch>
        </p:blipFill>
        <p:spPr bwMode="auto">
          <a:xfrm>
            <a:off x="1143000" y="228600"/>
            <a:ext cx="6014356" cy="3962400"/>
          </a:xfrm>
          <a:prstGeom prst="rect">
            <a:avLst/>
          </a:prstGeom>
          <a:noFill/>
          <a:ln w="9525">
            <a:noFill/>
            <a:miter lim="800000"/>
            <a:headEnd/>
            <a:tailEnd/>
          </a:ln>
          <a:effectLst/>
        </p:spPr>
      </p:pic>
      <p:pic>
        <p:nvPicPr>
          <p:cNvPr id="39939" name="Picture 3"/>
          <p:cNvPicPr>
            <a:picLocks noChangeAspect="1" noChangeArrowheads="1"/>
          </p:cNvPicPr>
          <p:nvPr/>
        </p:nvPicPr>
        <p:blipFill>
          <a:blip r:embed="rId3"/>
          <a:srcRect/>
          <a:stretch>
            <a:fillRect/>
          </a:stretch>
        </p:blipFill>
        <p:spPr bwMode="auto">
          <a:xfrm>
            <a:off x="2438400" y="3505200"/>
            <a:ext cx="5410200"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Challenges</a:t>
            </a:r>
            <a:endParaRPr lang="en-US" sz="3200" dirty="0">
              <a:latin typeface="Times New Roman" pitchFamily="18" charset="0"/>
              <a:cs typeface="Times New Roman" pitchFamily="18" charset="0"/>
            </a:endParaRPr>
          </a:p>
        </p:txBody>
      </p:sp>
      <p:pic>
        <p:nvPicPr>
          <p:cNvPr id="38914" name="Picture 2"/>
          <p:cNvPicPr>
            <a:picLocks noGrp="1" noChangeAspect="1" noChangeArrowheads="1"/>
          </p:cNvPicPr>
          <p:nvPr>
            <p:ph idx="1"/>
          </p:nvPr>
        </p:nvPicPr>
        <p:blipFill>
          <a:blip r:embed="rId2"/>
          <a:srcRect/>
          <a:stretch>
            <a:fillRect/>
          </a:stretch>
        </p:blipFill>
        <p:spPr bwMode="auto">
          <a:xfrm>
            <a:off x="457200" y="1752600"/>
            <a:ext cx="8229600" cy="38153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sz="4000" dirty="0" smtClean="0">
                <a:latin typeface="Times New Roman" pitchFamily="18" charset="0"/>
                <a:cs typeface="Times New Roman" pitchFamily="18" charset="0"/>
              </a:rPr>
              <a:t>Approaches to implement RL</a:t>
            </a:r>
            <a:r>
              <a:rPr lang="en-IN" sz="4000" dirty="0" smtClean="0"/>
              <a:t/>
            </a:r>
            <a:br>
              <a:rPr lang="en-IN" sz="4000" dirty="0" smtClean="0"/>
            </a:br>
            <a:endParaRPr lang="en-IN" sz="4000" dirty="0"/>
          </a:p>
        </p:txBody>
      </p:sp>
      <p:sp>
        <p:nvSpPr>
          <p:cNvPr id="3" name="Content Placeholder 2"/>
          <p:cNvSpPr>
            <a:spLocks noGrp="1"/>
          </p:cNvSpPr>
          <p:nvPr>
            <p:ph idx="1"/>
          </p:nvPr>
        </p:nvSpPr>
        <p:spPr>
          <a:xfrm>
            <a:off x="457200" y="1285860"/>
            <a:ext cx="8229600" cy="4840303"/>
          </a:xfrm>
        </p:spPr>
        <p:txBody>
          <a:bodyPr>
            <a:normAutofit fontScale="55000" lnSpcReduction="20000"/>
          </a:bodyPr>
          <a:lstStyle/>
          <a:p>
            <a:r>
              <a:rPr lang="en-IN" sz="4400" b="1" dirty="0" smtClean="0">
                <a:latin typeface="Times New Roman" pitchFamily="18" charset="0"/>
                <a:cs typeface="Times New Roman" pitchFamily="18" charset="0"/>
              </a:rPr>
              <a:t>Value-based:</a:t>
            </a:r>
            <a:r>
              <a:rPr lang="en-IN" sz="4400" dirty="0" smtClean="0">
                <a:latin typeface="Times New Roman" pitchFamily="18" charset="0"/>
                <a:cs typeface="Times New Roman" pitchFamily="18" charset="0"/>
              </a:rPr>
              <a:t/>
            </a:r>
            <a:br>
              <a:rPr lang="en-IN" sz="4400" dirty="0" smtClean="0">
                <a:latin typeface="Times New Roman" pitchFamily="18" charset="0"/>
                <a:cs typeface="Times New Roman" pitchFamily="18" charset="0"/>
              </a:rPr>
            </a:br>
            <a:r>
              <a:rPr lang="en-IN" sz="4400" dirty="0" smtClean="0">
                <a:latin typeface="Times New Roman" pitchFamily="18" charset="0"/>
                <a:cs typeface="Times New Roman" pitchFamily="18" charset="0"/>
              </a:rPr>
              <a:t>The value-based approach is about to find the optimal value function, which is the maximum at a state under any policy. Therefore, the agent expects the long-term return at any state(s) under policy π.</a:t>
            </a:r>
          </a:p>
          <a:p>
            <a:endParaRPr lang="en-IN" sz="2200" dirty="0" smtClean="0">
              <a:latin typeface="Times New Roman" pitchFamily="18" charset="0"/>
              <a:cs typeface="Times New Roman" pitchFamily="18" charset="0"/>
            </a:endParaRPr>
          </a:p>
          <a:p>
            <a:r>
              <a:rPr lang="en-IN" sz="3800" b="1" dirty="0" smtClean="0">
                <a:latin typeface="Times New Roman" pitchFamily="18" charset="0"/>
                <a:cs typeface="Times New Roman" pitchFamily="18" charset="0"/>
              </a:rPr>
              <a:t>Policy-based:</a:t>
            </a:r>
            <a:r>
              <a:rPr lang="en-IN" sz="3800" dirty="0" smtClean="0">
                <a:latin typeface="Times New Roman" pitchFamily="18" charset="0"/>
                <a:cs typeface="Times New Roman" pitchFamily="18" charset="0"/>
              </a:rPr>
              <a:t/>
            </a:r>
            <a:br>
              <a:rPr lang="en-IN" sz="3800" dirty="0" smtClean="0">
                <a:latin typeface="Times New Roman" pitchFamily="18" charset="0"/>
                <a:cs typeface="Times New Roman" pitchFamily="18" charset="0"/>
              </a:rPr>
            </a:br>
            <a:r>
              <a:rPr lang="en-IN" sz="3800" dirty="0" smtClean="0">
                <a:latin typeface="Times New Roman" pitchFamily="18" charset="0"/>
                <a:cs typeface="Times New Roman" pitchFamily="18" charset="0"/>
              </a:rPr>
              <a:t>Policy-based approach is to find the optimal policy for the maximum future rewards without using the value function. In this approach, the agent tries to apply such a policy that the action performed in each step helps to maximize the future reward.</a:t>
            </a:r>
            <a:br>
              <a:rPr lang="en-IN" sz="3800" dirty="0" smtClean="0">
                <a:latin typeface="Times New Roman" pitchFamily="18" charset="0"/>
                <a:cs typeface="Times New Roman" pitchFamily="18" charset="0"/>
              </a:rPr>
            </a:br>
            <a:r>
              <a:rPr lang="en-IN" sz="3800" dirty="0" smtClean="0">
                <a:latin typeface="Times New Roman" pitchFamily="18" charset="0"/>
                <a:cs typeface="Times New Roman" pitchFamily="18" charset="0"/>
              </a:rPr>
              <a:t>The policy-based approach has mainly two types of policy:</a:t>
            </a:r>
          </a:p>
          <a:p>
            <a:endParaRPr lang="en-IN" sz="2200" dirty="0" smtClean="0">
              <a:latin typeface="Times New Roman" pitchFamily="18" charset="0"/>
              <a:cs typeface="Times New Roman" pitchFamily="18" charset="0"/>
            </a:endParaRPr>
          </a:p>
          <a:p>
            <a:pPr lvl="1"/>
            <a:r>
              <a:rPr lang="en-IN" sz="3800" b="1" dirty="0" smtClean="0">
                <a:latin typeface="Times New Roman" pitchFamily="18" charset="0"/>
                <a:cs typeface="Times New Roman" pitchFamily="18" charset="0"/>
              </a:rPr>
              <a:t>Deterministic:</a:t>
            </a:r>
            <a:r>
              <a:rPr lang="en-IN" sz="3800" dirty="0" smtClean="0">
                <a:latin typeface="Times New Roman" pitchFamily="18" charset="0"/>
                <a:cs typeface="Times New Roman" pitchFamily="18" charset="0"/>
              </a:rPr>
              <a:t> The same action is produced by the policy (π) at any state.</a:t>
            </a:r>
          </a:p>
          <a:p>
            <a:pPr lvl="1"/>
            <a:r>
              <a:rPr lang="en-IN" sz="3800" b="1" dirty="0" smtClean="0">
                <a:latin typeface="Times New Roman" pitchFamily="18" charset="0"/>
                <a:cs typeface="Times New Roman" pitchFamily="18" charset="0"/>
              </a:rPr>
              <a:t>Stochastic:</a:t>
            </a:r>
            <a:r>
              <a:rPr lang="en-IN" sz="3800" dirty="0" smtClean="0">
                <a:latin typeface="Times New Roman" pitchFamily="18" charset="0"/>
                <a:cs typeface="Times New Roman" pitchFamily="18" charset="0"/>
              </a:rPr>
              <a:t> In this policy, probability determines the produced action.</a:t>
            </a:r>
          </a:p>
          <a:p>
            <a:pPr lvl="1"/>
            <a:endParaRPr lang="en-IN" sz="3800" dirty="0" smtClean="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r>
              <a:rPr lang="en-US" altLang="zh-CN" sz="3600" dirty="0">
                <a:latin typeface="Times New Roman" pitchFamily="18" charset="0"/>
                <a:cs typeface="Times New Roman" pitchFamily="18" charset="0"/>
              </a:rPr>
              <a:t>Model based </a:t>
            </a:r>
            <a:r>
              <a:rPr lang="en-US" altLang="zh-CN" sz="3600" dirty="0" err="1" smtClean="0">
                <a:latin typeface="Times New Roman" pitchFamily="18" charset="0"/>
                <a:cs typeface="Times New Roman" pitchFamily="18" charset="0"/>
              </a:rPr>
              <a:t>vs.Model</a:t>
            </a:r>
            <a:r>
              <a:rPr lang="en-US" altLang="zh-CN" sz="3600" dirty="0" smtClean="0">
                <a:latin typeface="Times New Roman" pitchFamily="18" charset="0"/>
                <a:cs typeface="Times New Roman" pitchFamily="18" charset="0"/>
              </a:rPr>
              <a:t> </a:t>
            </a:r>
            <a:r>
              <a:rPr lang="en-US" altLang="zh-CN" sz="3600" dirty="0">
                <a:latin typeface="Times New Roman" pitchFamily="18" charset="0"/>
                <a:cs typeface="Times New Roman" pitchFamily="18" charset="0"/>
              </a:rPr>
              <a:t>free approaches</a:t>
            </a:r>
          </a:p>
        </p:txBody>
      </p:sp>
      <p:sp>
        <p:nvSpPr>
          <p:cNvPr id="49155" name="Rectangle 3"/>
          <p:cNvSpPr>
            <a:spLocks noGrp="1" noChangeArrowheads="1"/>
          </p:cNvSpPr>
          <p:nvPr>
            <p:ph type="body" idx="1"/>
          </p:nvPr>
        </p:nvSpPr>
        <p:spPr>
          <a:xfrm>
            <a:off x="714348" y="1928802"/>
            <a:ext cx="7888288" cy="4459287"/>
          </a:xfrm>
        </p:spPr>
        <p:txBody>
          <a:bodyPr>
            <a:noAutofit/>
          </a:bodyPr>
          <a:lstStyle/>
          <a:p>
            <a:pPr lvl="1">
              <a:lnSpc>
                <a:spcPct val="90000"/>
              </a:lnSpc>
              <a:buNone/>
            </a:pPr>
            <a:r>
              <a:rPr lang="en-IN" sz="2400" b="1" dirty="0" smtClean="0">
                <a:latin typeface="Times New Roman" pitchFamily="18" charset="0"/>
                <a:cs typeface="Times New Roman" pitchFamily="18" charset="0"/>
              </a:rPr>
              <a:t>Model-based:</a:t>
            </a:r>
            <a:r>
              <a:rPr lang="en-IN" sz="2400" dirty="0" smtClean="0">
                <a:latin typeface="Times New Roman" pitchFamily="18" charset="0"/>
                <a:cs typeface="Times New Roman" pitchFamily="18" charset="0"/>
              </a:rPr>
              <a:t> In the model-based approach, a virtual model is created for the environment, and the agent explores that environment to learn it. There is no particular solution or algorithm for this approach because the model representation is different for each environment.</a:t>
            </a:r>
          </a:p>
          <a:p>
            <a:pPr lvl="1">
              <a:lnSpc>
                <a:spcPct val="90000"/>
              </a:lnSpc>
              <a:buNone/>
            </a:pPr>
            <a:r>
              <a:rPr lang="en-US" altLang="zh-CN" sz="2400" dirty="0" smtClean="0">
                <a:latin typeface="Times New Roman" pitchFamily="18" charset="0"/>
                <a:cs typeface="Times New Roman" pitchFamily="18" charset="0"/>
              </a:rPr>
              <a:t>Adaptive </a:t>
            </a:r>
            <a:r>
              <a:rPr lang="en-US" altLang="zh-CN" sz="2400" dirty="0">
                <a:latin typeface="Times New Roman" pitchFamily="18" charset="0"/>
                <a:cs typeface="Times New Roman" pitchFamily="18" charset="0"/>
              </a:rPr>
              <a:t>dynamic learning(ADP) approach</a:t>
            </a:r>
          </a:p>
          <a:p>
            <a:pPr lvl="2">
              <a:lnSpc>
                <a:spcPct val="90000"/>
              </a:lnSpc>
              <a:buFont typeface="Wingdings" pitchFamily="2" charset="2"/>
              <a:buNone/>
            </a:pPr>
            <a:endParaRPr lang="en-US" altLang="zh-CN" sz="1200" dirty="0">
              <a:latin typeface="Times New Roman" pitchFamily="18" charset="0"/>
              <a:cs typeface="Times New Roman" pitchFamily="18" charset="0"/>
            </a:endParaRPr>
          </a:p>
          <a:p>
            <a:pPr lvl="1">
              <a:lnSpc>
                <a:spcPct val="90000"/>
              </a:lnSpc>
            </a:pPr>
            <a:r>
              <a:rPr lang="en-US" altLang="zh-CN" sz="2400" i="1" dirty="0">
                <a:latin typeface="Times New Roman" pitchFamily="18" charset="0"/>
                <a:cs typeface="Times New Roman" pitchFamily="18" charset="0"/>
              </a:rPr>
              <a:t>Model free approach RL</a:t>
            </a:r>
            <a:r>
              <a:rPr lang="en-US" altLang="zh-CN" sz="2400" dirty="0">
                <a:latin typeface="Times New Roman" pitchFamily="18" charset="0"/>
                <a:cs typeface="Times New Roman" pitchFamily="18" charset="0"/>
              </a:rPr>
              <a:t>:</a:t>
            </a:r>
          </a:p>
          <a:p>
            <a:pPr lvl="1">
              <a:lnSpc>
                <a:spcPct val="90000"/>
              </a:lnSpc>
              <a:buFont typeface="Wingdings" pitchFamily="2" charset="2"/>
              <a:buNone/>
            </a:pPr>
            <a:r>
              <a:rPr lang="en-US" altLang="zh-CN" sz="2400" dirty="0">
                <a:latin typeface="Times New Roman" pitchFamily="18" charset="0"/>
                <a:cs typeface="Times New Roman" pitchFamily="18" charset="0"/>
              </a:rPr>
              <a:t>   derive the optimal policy without learning the model.  </a:t>
            </a:r>
          </a:p>
          <a:p>
            <a:pPr lvl="2">
              <a:lnSpc>
                <a:spcPct val="90000"/>
              </a:lnSpc>
              <a:buFont typeface="Wingdings" pitchFamily="2" charset="2"/>
              <a:buNone/>
            </a:pPr>
            <a:r>
              <a:rPr lang="en-US" altLang="zh-CN" dirty="0">
                <a:latin typeface="Times New Roman" pitchFamily="18" charset="0"/>
                <a:cs typeface="Times New Roman" pitchFamily="18" charset="0"/>
              </a:rPr>
              <a:t>  </a:t>
            </a:r>
          </a:p>
          <a:p>
            <a:pPr>
              <a:lnSpc>
                <a:spcPct val="90000"/>
              </a:lnSpc>
            </a:pPr>
            <a:r>
              <a:rPr lang="en-US" altLang="zh-CN" sz="2400" dirty="0" smtClean="0">
                <a:latin typeface="Times New Roman" pitchFamily="18" charset="0"/>
                <a:cs typeface="Times New Roman" pitchFamily="18" charset="0"/>
              </a:rPr>
              <a:t>Which </a:t>
            </a:r>
            <a:r>
              <a:rPr lang="en-US" altLang="zh-CN" sz="2400" dirty="0">
                <a:latin typeface="Times New Roman" pitchFamily="18" charset="0"/>
                <a:cs typeface="Times New Roman" pitchFamily="18" charset="0"/>
              </a:rPr>
              <a:t>one is better?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normAutofit/>
          </a:bodyPr>
          <a:lstStyle/>
          <a:p>
            <a:r>
              <a:rPr lang="en-US" sz="3600" dirty="0" smtClean="0">
                <a:latin typeface="Times New Roman" pitchFamily="18" charset="0"/>
                <a:cs typeface="Times New Roman" pitchFamily="18" charset="0"/>
              </a:rPr>
              <a:t>Utility Value</a:t>
            </a:r>
            <a:endParaRPr lang="en-US" sz="3600" dirty="0">
              <a:latin typeface="Times New Roman" pitchFamily="18" charset="0"/>
              <a:cs typeface="Times New Roman" pitchFamily="18" charset="0"/>
            </a:endParaRPr>
          </a:p>
        </p:txBody>
      </p:sp>
      <p:sp>
        <p:nvSpPr>
          <p:cNvPr id="366595" name="Rectangle 3" descr="Rectangle: Click to edit Master text styles&#10;Second level&#10;Third level&#10;Fourth level&#10;Fifth level"/>
          <p:cNvSpPr>
            <a:spLocks noGrp="1" noChangeArrowheads="1"/>
          </p:cNvSpPr>
          <p:nvPr>
            <p:ph type="body" idx="1"/>
          </p:nvPr>
        </p:nvSpPr>
        <p:spPr>
          <a:xfrm>
            <a:off x="838200" y="1600200"/>
            <a:ext cx="7772400" cy="4267200"/>
          </a:xfrm>
        </p:spPr>
        <p:txBody>
          <a:bodyPr>
            <a:normAutofit lnSpcReduction="10000"/>
          </a:bodyPr>
          <a:lstStyle/>
          <a:p>
            <a:pPr>
              <a:lnSpc>
                <a:spcPct val="90000"/>
              </a:lnSpc>
            </a:pPr>
            <a:r>
              <a:rPr lang="en-US" sz="2400" dirty="0">
                <a:latin typeface="Times New Roman" pitchFamily="18" charset="0"/>
                <a:cs typeface="Times New Roman" pitchFamily="18" charset="0"/>
              </a:rPr>
              <a:t>The agent knows what state it is in</a:t>
            </a:r>
          </a:p>
          <a:p>
            <a:pPr>
              <a:lnSpc>
                <a:spcPct val="90000"/>
              </a:lnSpc>
            </a:pPr>
            <a:r>
              <a:rPr lang="en-US" sz="2400" dirty="0">
                <a:latin typeface="Times New Roman" pitchFamily="18" charset="0"/>
                <a:cs typeface="Times New Roman" pitchFamily="18" charset="0"/>
              </a:rPr>
              <a:t>The agent has a number of actions it can perform in each state. </a:t>
            </a:r>
          </a:p>
          <a:p>
            <a:pPr>
              <a:lnSpc>
                <a:spcPct val="90000"/>
              </a:lnSpc>
            </a:pPr>
            <a:r>
              <a:rPr lang="en-US" sz="2400" dirty="0">
                <a:latin typeface="Times New Roman" pitchFamily="18" charset="0"/>
                <a:cs typeface="Times New Roman" pitchFamily="18" charset="0"/>
              </a:rPr>
              <a:t>Initially, it doesn't know the value of any of the </a:t>
            </a:r>
            <a:r>
              <a:rPr lang="en-US" sz="2400" dirty="0" smtClean="0">
                <a:latin typeface="Times New Roman" pitchFamily="18" charset="0"/>
                <a:cs typeface="Times New Roman" pitchFamily="18" charset="0"/>
              </a:rPr>
              <a:t>states</a:t>
            </a:r>
          </a:p>
          <a:p>
            <a:pPr>
              <a:lnSpc>
                <a:spcPct val="90000"/>
              </a:lnSpc>
            </a:pPr>
            <a:endParaRPr lang="en-US" sz="1100" dirty="0">
              <a:latin typeface="Times New Roman" pitchFamily="18" charset="0"/>
              <a:cs typeface="Times New Roman" pitchFamily="18" charset="0"/>
            </a:endParaRPr>
          </a:p>
          <a:p>
            <a:pPr>
              <a:lnSpc>
                <a:spcPct val="90000"/>
              </a:lnSpc>
            </a:pPr>
            <a:r>
              <a:rPr lang="en-US" sz="2400" dirty="0">
                <a:latin typeface="Times New Roman" pitchFamily="18" charset="0"/>
                <a:cs typeface="Times New Roman" pitchFamily="18" charset="0"/>
              </a:rPr>
              <a:t>If the outcome of performing an action at a state is deterministic, then the agent can update the utility value U() of states</a:t>
            </a:r>
            <a:r>
              <a:rPr lang="en-US" sz="2400" dirty="0" smtClean="0">
                <a:latin typeface="Times New Roman" pitchFamily="18" charset="0"/>
                <a:cs typeface="Times New Roman" pitchFamily="18" charset="0"/>
              </a:rPr>
              <a:t>:</a:t>
            </a:r>
          </a:p>
          <a:p>
            <a:pPr>
              <a:lnSpc>
                <a:spcPct val="90000"/>
              </a:lnSpc>
            </a:pPr>
            <a:endParaRPr lang="en-US" sz="1050" dirty="0">
              <a:latin typeface="Times New Roman" pitchFamily="18" charset="0"/>
              <a:cs typeface="Times New Roman" pitchFamily="18" charset="0"/>
            </a:endParaRPr>
          </a:p>
          <a:p>
            <a:pPr lvl="1">
              <a:lnSpc>
                <a:spcPct val="90000"/>
              </a:lnSpc>
              <a:buNone/>
            </a:pPr>
            <a:r>
              <a:rPr lang="en-US" sz="2400" dirty="0">
                <a:latin typeface="Times New Roman" pitchFamily="18" charset="0"/>
                <a:cs typeface="Times New Roman" pitchFamily="18" charset="0"/>
              </a:rPr>
              <a:t>U(</a:t>
            </a:r>
            <a:r>
              <a:rPr lang="en-US" sz="2400" dirty="0" err="1">
                <a:latin typeface="Times New Roman" pitchFamily="18" charset="0"/>
                <a:cs typeface="Times New Roman" pitchFamily="18" charset="0"/>
              </a:rPr>
              <a:t>oldstate</a:t>
            </a:r>
            <a:r>
              <a:rPr lang="en-US" sz="2400" dirty="0">
                <a:latin typeface="Times New Roman" pitchFamily="18" charset="0"/>
                <a:cs typeface="Times New Roman" pitchFamily="18" charset="0"/>
              </a:rPr>
              <a:t>) = reward + U(</a:t>
            </a:r>
            <a:r>
              <a:rPr lang="en-US" sz="2400" dirty="0" err="1">
                <a:latin typeface="Times New Roman" pitchFamily="18" charset="0"/>
                <a:cs typeface="Times New Roman" pitchFamily="18" charset="0"/>
              </a:rPr>
              <a:t>newstate</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lvl="1">
              <a:lnSpc>
                <a:spcPct val="90000"/>
              </a:lnSpc>
            </a:pPr>
            <a:endParaRPr lang="en-US" sz="1100" dirty="0">
              <a:latin typeface="Times New Roman" pitchFamily="18" charset="0"/>
              <a:cs typeface="Times New Roman" pitchFamily="18" charset="0"/>
            </a:endParaRPr>
          </a:p>
          <a:p>
            <a:pPr>
              <a:lnSpc>
                <a:spcPct val="90000"/>
              </a:lnSpc>
            </a:pPr>
            <a:r>
              <a:rPr lang="en-US" sz="2400" dirty="0">
                <a:latin typeface="Times New Roman" pitchFamily="18" charset="0"/>
                <a:cs typeface="Times New Roman" pitchFamily="18" charset="0"/>
              </a:rPr>
              <a:t>The agent learns the utility values of states as it works its way through the state space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normAutofit/>
          </a:bodyPr>
          <a:lstStyle/>
          <a:p>
            <a:r>
              <a:rPr lang="en-US" sz="3600" dirty="0">
                <a:latin typeface="Times New Roman" pitchFamily="18" charset="0"/>
                <a:cs typeface="Times New Roman" pitchFamily="18" charset="0"/>
              </a:rPr>
              <a:t>Discount factor</a:t>
            </a:r>
          </a:p>
        </p:txBody>
      </p:sp>
      <p:sp>
        <p:nvSpPr>
          <p:cNvPr id="367619" name="Rectangle 3" descr="Rectangle: Click to edit Master text styles&#10;Second level&#10;Third level&#10;Fourth level&#10;Fifth level"/>
          <p:cNvSpPr>
            <a:spLocks noGrp="1" noChangeArrowheads="1"/>
          </p:cNvSpPr>
          <p:nvPr>
            <p:ph type="body" idx="1"/>
          </p:nvPr>
        </p:nvSpPr>
        <p:spPr>
          <a:xfrm>
            <a:off x="838200" y="1676400"/>
            <a:ext cx="7772400" cy="4191000"/>
          </a:xfrm>
        </p:spPr>
        <p:txBody>
          <a:bodyPr>
            <a:normAutofit lnSpcReduction="10000"/>
          </a:bodyPr>
          <a:lstStyle/>
          <a:p>
            <a:pPr>
              <a:lnSpc>
                <a:spcPct val="90000"/>
              </a:lnSpc>
            </a:pPr>
            <a:r>
              <a:rPr lang="en-US" sz="2400" dirty="0">
                <a:latin typeface="Times New Roman" pitchFamily="18" charset="0"/>
                <a:cs typeface="Times New Roman" pitchFamily="18" charset="0"/>
              </a:rPr>
              <a:t>The agent may occasionally choose to explore suboptimal moves in the hopes of finding better outcomes</a:t>
            </a:r>
          </a:p>
          <a:p>
            <a:pPr lvl="1">
              <a:lnSpc>
                <a:spcPct val="90000"/>
              </a:lnSpc>
            </a:pPr>
            <a:r>
              <a:rPr lang="en-US" sz="2400" dirty="0">
                <a:latin typeface="Times New Roman" pitchFamily="18" charset="0"/>
                <a:cs typeface="Times New Roman" pitchFamily="18" charset="0"/>
              </a:rPr>
              <a:t>Only by visiting all the states frequently enough can we guarantee learning the true values of all the states.</a:t>
            </a:r>
          </a:p>
          <a:p>
            <a:pPr lvl="1">
              <a:lnSpc>
                <a:spcPct val="90000"/>
              </a:lnSpc>
            </a:pPr>
            <a:endParaRPr lang="en-US" sz="1100" dirty="0">
              <a:latin typeface="Times New Roman" pitchFamily="18" charset="0"/>
              <a:cs typeface="Times New Roman" pitchFamily="18" charset="0"/>
            </a:endParaRPr>
          </a:p>
          <a:p>
            <a:pPr>
              <a:lnSpc>
                <a:spcPct val="90000"/>
              </a:lnSpc>
            </a:pPr>
            <a:r>
              <a:rPr lang="en-US" sz="2400" dirty="0">
                <a:latin typeface="Times New Roman" pitchFamily="18" charset="0"/>
                <a:cs typeface="Times New Roman" pitchFamily="18" charset="0"/>
              </a:rPr>
              <a:t>A discount factor is often introduced to prevent utility values from diverging and to promote the use of shorter (more efficient) sequences of actions to attain rewards</a:t>
            </a:r>
          </a:p>
          <a:p>
            <a:pPr>
              <a:lnSpc>
                <a:spcPct val="90000"/>
              </a:lnSpc>
            </a:pPr>
            <a:endParaRPr lang="en-US" sz="1400" dirty="0">
              <a:latin typeface="Times New Roman" pitchFamily="18" charset="0"/>
              <a:cs typeface="Times New Roman" pitchFamily="18" charset="0"/>
            </a:endParaRPr>
          </a:p>
          <a:p>
            <a:pPr>
              <a:lnSpc>
                <a:spcPct val="90000"/>
              </a:lnSpc>
            </a:pPr>
            <a:r>
              <a:rPr lang="en-US" sz="2400" dirty="0">
                <a:latin typeface="Times New Roman" pitchFamily="18" charset="0"/>
                <a:cs typeface="Times New Roman" pitchFamily="18" charset="0"/>
              </a:rPr>
              <a:t>The update equation using a discount factor </a:t>
            </a:r>
            <a:r>
              <a:rPr lang="en-US" sz="2400"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rPr>
              <a:t> is: </a:t>
            </a:r>
          </a:p>
          <a:p>
            <a:pPr lvl="1">
              <a:lnSpc>
                <a:spcPct val="90000"/>
              </a:lnSpc>
              <a:buNone/>
            </a:pPr>
            <a:r>
              <a:rPr lang="en-US" sz="2400" dirty="0">
                <a:latin typeface="Times New Roman" pitchFamily="18" charset="0"/>
                <a:cs typeface="Times New Roman" pitchFamily="18" charset="0"/>
              </a:rPr>
              <a:t>U(</a:t>
            </a:r>
            <a:r>
              <a:rPr lang="en-US" sz="2400" dirty="0" err="1">
                <a:latin typeface="Times New Roman" pitchFamily="18" charset="0"/>
                <a:cs typeface="Times New Roman" pitchFamily="18" charset="0"/>
              </a:rPr>
              <a:t>oldstate</a:t>
            </a:r>
            <a:r>
              <a:rPr lang="en-US" sz="2400" dirty="0">
                <a:latin typeface="Times New Roman" pitchFamily="18" charset="0"/>
                <a:cs typeface="Times New Roman" pitchFamily="18" charset="0"/>
              </a:rPr>
              <a:t>) = reward + </a:t>
            </a:r>
            <a:r>
              <a:rPr lang="en-US" sz="2400"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rPr>
              <a:t> * U(</a:t>
            </a:r>
            <a:r>
              <a:rPr lang="en-US" sz="2400" dirty="0" err="1">
                <a:latin typeface="Times New Roman" pitchFamily="18" charset="0"/>
                <a:cs typeface="Times New Roman" pitchFamily="18" charset="0"/>
              </a:rPr>
              <a:t>newstate</a:t>
            </a:r>
            <a:r>
              <a:rPr lang="en-US" sz="2400" dirty="0">
                <a:latin typeface="Times New Roman" pitchFamily="18" charset="0"/>
                <a:cs typeface="Times New Roman" pitchFamily="18" charset="0"/>
              </a:rPr>
              <a:t>) </a:t>
            </a:r>
          </a:p>
          <a:p>
            <a:pPr lvl="1">
              <a:lnSpc>
                <a:spcPct val="90000"/>
              </a:lnSpc>
              <a:buNone/>
            </a:pPr>
            <a:endParaRPr lang="en-US" sz="1300" dirty="0">
              <a:latin typeface="Times New Roman" pitchFamily="18" charset="0"/>
              <a:cs typeface="Times New Roman" pitchFamily="18" charset="0"/>
            </a:endParaRPr>
          </a:p>
          <a:p>
            <a:pPr>
              <a:lnSpc>
                <a:spcPct val="90000"/>
              </a:lnSpc>
            </a:pPr>
            <a:r>
              <a:rPr lang="en-US" sz="2400" dirty="0">
                <a:latin typeface="Times New Roman" pitchFamily="18" charset="0"/>
                <a:cs typeface="Times New Roman" pitchFamily="18" charset="0"/>
              </a:rPr>
              <a:t>Normally, </a:t>
            </a:r>
            <a:r>
              <a:rPr lang="en-US" sz="2400"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rPr>
              <a:t> is set between 0 and 1</a:t>
            </a:r>
          </a:p>
          <a:p>
            <a:pPr>
              <a:lnSpc>
                <a:spcPct val="90000"/>
              </a:lnSpc>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Introduction</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678363"/>
          </a:xfrm>
        </p:spPr>
        <p:txBody>
          <a:bodyPr>
            <a:normAutofit fontScale="85000" lnSpcReduction="10000"/>
          </a:bodyPr>
          <a:lstStyle/>
          <a:p>
            <a:r>
              <a:rPr lang="en-US" sz="2400" dirty="0" smtClean="0">
                <a:latin typeface="Times New Roman" pitchFamily="18" charset="0"/>
                <a:cs typeface="Times New Roman" pitchFamily="18" charset="0"/>
              </a:rPr>
              <a:t>Reinforcement Learning (RL) overcomes the problem of data acquisition.</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RL, the computer is simply given a goal to achieve. </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computer then learns how to achieve that goal by trial-and-error by interacting with its environment.</a:t>
            </a:r>
          </a:p>
          <a:p>
            <a:endParaRPr lang="en-US" altLang="zh-CN" sz="12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RL is a feedback-based Machine learning technique in which an agent learns </a:t>
            </a:r>
            <a:r>
              <a:rPr lang="en-US" sz="2400" dirty="0" smtClean="0">
                <a:latin typeface="Times New Roman" pitchFamily="18" charset="0"/>
                <a:cs typeface="Times New Roman" pitchFamily="18" charset="0"/>
              </a:rPr>
              <a:t>based on this sensory input choosing an action to perform in the environment. </a:t>
            </a:r>
            <a:endParaRPr lang="en-IN" sz="2400" dirty="0" smtClean="0">
              <a:latin typeface="Times New Roman" pitchFamily="18" charset="0"/>
              <a:cs typeface="Times New Roman" pitchFamily="18" charset="0"/>
            </a:endParaRPr>
          </a:p>
          <a:p>
            <a:endParaRPr lang="en-IN" sz="1400" dirty="0" smtClean="0">
              <a:latin typeface="Times New Roman" pitchFamily="18" charset="0"/>
              <a:cs typeface="Times New Roman" pitchFamily="18" charset="0"/>
            </a:endParaRPr>
          </a:p>
          <a:p>
            <a:r>
              <a:rPr lang="en-US" sz="2600" dirty="0" smtClean="0"/>
              <a:t> </a:t>
            </a:r>
            <a:r>
              <a:rPr lang="en-US" sz="2400" dirty="0" smtClean="0">
                <a:latin typeface="Times New Roman" pitchFamily="18" charset="0"/>
                <a:cs typeface="Times New Roman" pitchFamily="18" charset="0"/>
              </a:rPr>
              <a:t>There is no labeled data, so the agent is bound to learn by its experience only.</a:t>
            </a:r>
            <a:endParaRPr lang="en-IN" sz="2400" dirty="0" smtClean="0">
              <a:latin typeface="Times New Roman" pitchFamily="18" charset="0"/>
              <a:cs typeface="Times New Roman" pitchFamily="18" charset="0"/>
            </a:endParaRPr>
          </a:p>
          <a:p>
            <a:endParaRPr lang="en-IN" sz="12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By seeing the results of actions, the agent gets positive feedback for each good action, and for each bad action, the agent gets negative feedback or penalty.</a:t>
            </a:r>
          </a:p>
          <a:p>
            <a:pPr lvl="1"/>
            <a:endParaRPr lang="en-US" altLang="zh-CN" sz="2400" dirty="0" smtClean="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The Task</a:t>
            </a:r>
            <a:endParaRPr lang="en-US" sz="3200" dirty="0">
              <a:latin typeface="Times New Roman" pitchFamily="18" charset="0"/>
              <a:cs typeface="Times New Roman" pitchFamily="18" charset="0"/>
            </a:endParaRPr>
          </a:p>
        </p:txBody>
      </p:sp>
      <p:pic>
        <p:nvPicPr>
          <p:cNvPr id="5124" name="Picture 4"/>
          <p:cNvPicPr>
            <a:picLocks noGrp="1" noChangeAspect="1" noChangeArrowheads="1"/>
          </p:cNvPicPr>
          <p:nvPr>
            <p:ph idx="1"/>
          </p:nvPr>
        </p:nvPicPr>
        <p:blipFill>
          <a:blip r:embed="rId2"/>
          <a:srcRect/>
          <a:stretch>
            <a:fillRect/>
          </a:stretch>
        </p:blipFill>
        <p:spPr bwMode="auto">
          <a:xfrm>
            <a:off x="533400" y="1371600"/>
            <a:ext cx="8229600" cy="3778112"/>
          </a:xfrm>
          <a:prstGeom prst="rect">
            <a:avLst/>
          </a:prstGeom>
          <a:noFill/>
          <a:ln w="9525">
            <a:noFill/>
            <a:miter lim="800000"/>
            <a:headEnd/>
            <a:tailEnd/>
          </a:ln>
          <a:effectLst/>
        </p:spPr>
      </p:pic>
      <p:sp>
        <p:nvSpPr>
          <p:cNvPr id="4" name="Rectangle 3"/>
          <p:cNvSpPr/>
          <p:nvPr/>
        </p:nvSpPr>
        <p:spPr>
          <a:xfrm>
            <a:off x="609600" y="5257800"/>
            <a:ext cx="7772400" cy="923330"/>
          </a:xfrm>
          <a:prstGeom prst="rect">
            <a:avLst/>
          </a:prstGeom>
        </p:spPr>
        <p:txBody>
          <a:bodyPr wrap="square">
            <a:spAutoFit/>
          </a:bodyPr>
          <a:lstStyle/>
          <a:p>
            <a:r>
              <a:rPr lang="en-US" i="1" dirty="0" smtClean="0">
                <a:latin typeface="Times New Roman" pitchFamily="18" charset="0"/>
                <a:cs typeface="Times New Roman" pitchFamily="18" charset="0"/>
              </a:rPr>
              <a:t>V</a:t>
            </a:r>
            <a:r>
              <a:rPr lang="en-US" i="1" baseline="30000" dirty="0" smtClean="0">
                <a:latin typeface="Times New Roman" pitchFamily="18" charset="0"/>
                <a:cs typeface="Times New Roman" pitchFamily="18" charset="0"/>
                <a:sym typeface="Symbol"/>
              </a:rPr>
              <a:t></a:t>
            </a:r>
            <a:r>
              <a:rPr lang="en-US" i="1" dirty="0" smtClean="0">
                <a:latin typeface="Times New Roman" pitchFamily="18" charset="0"/>
                <a:cs typeface="Times New Roman" pitchFamily="18" charset="0"/>
              </a:rPr>
              <a:t>(</a:t>
            </a:r>
            <a:r>
              <a:rPr lang="en-US" b="1" i="1" dirty="0" err="1" smtClean="0">
                <a:latin typeface="Times New Roman" pitchFamily="18" charset="0"/>
                <a:cs typeface="Times New Roman" pitchFamily="18" charset="0"/>
              </a:rPr>
              <a:t>s</a:t>
            </a:r>
            <a:r>
              <a:rPr lang="en-US" b="1" i="1" baseline="-25000" dirty="0" err="1" smtClean="0">
                <a:latin typeface="Times New Roman" pitchFamily="18" charset="0"/>
                <a:cs typeface="Times New Roman" pitchFamily="18" charset="0"/>
              </a:rPr>
              <a:t>t</a:t>
            </a:r>
            <a:r>
              <a:rPr lang="en-US" b="1" i="1" dirty="0" smtClean="0">
                <a:latin typeface="Times New Roman" pitchFamily="18" charset="0"/>
                <a:cs typeface="Times New Roman" pitchFamily="18" charset="0"/>
              </a:rPr>
              <a:t>) is the optimal value function where </a:t>
            </a:r>
            <a:r>
              <a:rPr lang="en-US" b="1" i="1" dirty="0" err="1" smtClean="0">
                <a:latin typeface="Times New Roman" pitchFamily="18" charset="0"/>
                <a:cs typeface="Times New Roman" pitchFamily="18" charset="0"/>
              </a:rPr>
              <a:t>s</a:t>
            </a:r>
            <a:r>
              <a:rPr lang="en-US" b="1" i="1" baseline="-25000" dirty="0" err="1" smtClean="0">
                <a:latin typeface="Times New Roman" pitchFamily="18" charset="0"/>
                <a:cs typeface="Times New Roman" pitchFamily="18" charset="0"/>
              </a:rPr>
              <a:t>t</a:t>
            </a:r>
            <a:r>
              <a:rPr lang="en-US" b="1" i="1" dirty="0" smtClean="0">
                <a:latin typeface="Times New Roman" pitchFamily="18" charset="0"/>
                <a:cs typeface="Times New Roman" pitchFamily="18" charset="0"/>
              </a:rPr>
              <a:t> is the state vector;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is a discount factor in the range [0,1] that causes immediate reinforcement to have more importance (weighted more heavily) than future reinforcement.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Value Function</a:t>
            </a:r>
            <a:endParaRPr lang="en-US" sz="3200" dirty="0">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a:srcRect/>
          <a:stretch>
            <a:fillRect/>
          </a:stretch>
        </p:blipFill>
        <p:spPr bwMode="auto">
          <a:xfrm>
            <a:off x="457200" y="1959976"/>
            <a:ext cx="8229600" cy="38064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Example 1</a:t>
            </a:r>
            <a:endParaRPr lang="en-US" sz="3200" dirty="0">
              <a:latin typeface="Times New Roman" pitchFamily="18" charset="0"/>
              <a:cs typeface="Times New Roman" pitchFamily="18" charset="0"/>
            </a:endParaRPr>
          </a:p>
        </p:txBody>
      </p:sp>
      <p:pic>
        <p:nvPicPr>
          <p:cNvPr id="7170" name="Picture 2"/>
          <p:cNvPicPr>
            <a:picLocks noGrp="1" noChangeAspect="1" noChangeArrowheads="1"/>
          </p:cNvPicPr>
          <p:nvPr>
            <p:ph idx="1"/>
          </p:nvPr>
        </p:nvPicPr>
        <p:blipFill>
          <a:blip r:embed="rId2"/>
          <a:srcRect/>
          <a:stretch>
            <a:fillRect/>
          </a:stretch>
        </p:blipFill>
        <p:spPr bwMode="auto">
          <a:xfrm>
            <a:off x="457200" y="1524000"/>
            <a:ext cx="8229600" cy="40055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Example 2</a:t>
            </a:r>
            <a:endParaRPr lang="en-US" sz="3200" dirty="0">
              <a:latin typeface="Times New Roman" pitchFamily="18" charset="0"/>
              <a:cs typeface="Times New Roman" pitchFamily="18" charset="0"/>
            </a:endParaRPr>
          </a:p>
        </p:txBody>
      </p:sp>
      <p:pic>
        <p:nvPicPr>
          <p:cNvPr id="8194" name="Picture 2"/>
          <p:cNvPicPr>
            <a:picLocks noGrp="1" noChangeAspect="1" noChangeArrowheads="1"/>
          </p:cNvPicPr>
          <p:nvPr>
            <p:ph idx="1"/>
          </p:nvPr>
        </p:nvPicPr>
        <p:blipFill>
          <a:blip r:embed="rId2"/>
          <a:srcRect/>
          <a:stretch>
            <a:fillRect/>
          </a:stretch>
        </p:blipFill>
        <p:spPr bwMode="auto">
          <a:xfrm>
            <a:off x="457200" y="1862434"/>
            <a:ext cx="8229600" cy="40014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229600" cy="5668963"/>
          </a:xfrm>
        </p:spPr>
        <p:txBody>
          <a:bodyPr>
            <a:normAutofit fontScale="40000" lnSpcReduction="20000"/>
          </a:bodyPr>
          <a:lstStyle/>
          <a:p>
            <a:r>
              <a:rPr lang="en-US" sz="5500" dirty="0" smtClean="0">
                <a:latin typeface="Times New Roman" pitchFamily="18" charset="0"/>
                <a:cs typeface="Times New Roman" pitchFamily="18" charset="0"/>
              </a:rPr>
              <a:t>A deterministic Markov decision process is one in which the state transitions are deterministic (an action performed in state </a:t>
            </a:r>
            <a:r>
              <a:rPr lang="en-US" sz="5500" dirty="0" err="1" smtClean="0">
                <a:latin typeface="Times New Roman" pitchFamily="18" charset="0"/>
                <a:cs typeface="Times New Roman" pitchFamily="18" charset="0"/>
              </a:rPr>
              <a:t>x</a:t>
            </a:r>
            <a:r>
              <a:rPr lang="en-US" sz="5500" baseline="-25000" dirty="0" err="1" smtClean="0">
                <a:latin typeface="Times New Roman" pitchFamily="18" charset="0"/>
                <a:cs typeface="Times New Roman" pitchFamily="18" charset="0"/>
              </a:rPr>
              <a:t>t</a:t>
            </a:r>
            <a:r>
              <a:rPr lang="en-US" sz="5500" dirty="0" smtClean="0">
                <a:latin typeface="Times New Roman" pitchFamily="18" charset="0"/>
                <a:cs typeface="Times New Roman" pitchFamily="18" charset="0"/>
              </a:rPr>
              <a:t> always transitions to the same successor state x</a:t>
            </a:r>
            <a:r>
              <a:rPr lang="en-US" sz="5500" baseline="-25000" dirty="0" smtClean="0">
                <a:latin typeface="Times New Roman" pitchFamily="18" charset="0"/>
                <a:cs typeface="Times New Roman" pitchFamily="18" charset="0"/>
              </a:rPr>
              <a:t>t+1</a:t>
            </a:r>
            <a:r>
              <a:rPr lang="en-US" sz="5500" dirty="0" smtClean="0">
                <a:latin typeface="Times New Roman" pitchFamily="18" charset="0"/>
                <a:cs typeface="Times New Roman" pitchFamily="18" charset="0"/>
              </a:rPr>
              <a:t>). </a:t>
            </a:r>
          </a:p>
          <a:p>
            <a:endParaRPr lang="en-US" sz="2500" dirty="0" smtClean="0">
              <a:latin typeface="Times New Roman" pitchFamily="18" charset="0"/>
              <a:cs typeface="Times New Roman" pitchFamily="18" charset="0"/>
            </a:endParaRPr>
          </a:p>
          <a:p>
            <a:r>
              <a:rPr lang="en-US" sz="5500" dirty="0" smtClean="0">
                <a:latin typeface="Times New Roman" pitchFamily="18" charset="0"/>
                <a:cs typeface="Times New Roman" pitchFamily="18" charset="0"/>
              </a:rPr>
              <a:t>Alternatively, in a nondeterministic Markov decision process, a probability distribution function defines a set of potential successor states for a given action in a given state. </a:t>
            </a:r>
          </a:p>
          <a:p>
            <a:endParaRPr lang="en-US" sz="2500" dirty="0" smtClean="0">
              <a:latin typeface="Times New Roman" pitchFamily="18" charset="0"/>
              <a:cs typeface="Times New Roman" pitchFamily="18" charset="0"/>
            </a:endParaRPr>
          </a:p>
          <a:p>
            <a:r>
              <a:rPr lang="en-US" sz="5500" dirty="0" smtClean="0">
                <a:latin typeface="Times New Roman" pitchFamily="18" charset="0"/>
                <a:cs typeface="Times New Roman" pitchFamily="18" charset="0"/>
              </a:rPr>
              <a:t>If the MDP is non-deterministic, then value iteration requires that we find the action that returns the maximum expected value.</a:t>
            </a:r>
          </a:p>
          <a:p>
            <a:endParaRPr lang="en-US" dirty="0" smtClean="0">
              <a:latin typeface="Times New Roman" pitchFamily="18" charset="0"/>
              <a:cs typeface="Times New Roman" pitchFamily="18" charset="0"/>
            </a:endParaRPr>
          </a:p>
          <a:p>
            <a:r>
              <a:rPr lang="en-US" sz="5000" dirty="0" smtClean="0">
                <a:latin typeface="Times New Roman" pitchFamily="18" charset="0"/>
                <a:cs typeface="Times New Roman" pitchFamily="18" charset="0"/>
              </a:rPr>
              <a:t>For example, to find the expected value of the successor state associated with a given action, one must perform that action an infinite number of times, taking the integral over the values of all possible successor states for that action. </a:t>
            </a:r>
          </a:p>
          <a:p>
            <a:endParaRPr lang="en-US" sz="2200" dirty="0" smtClean="0">
              <a:latin typeface="Times New Roman" pitchFamily="18" charset="0"/>
              <a:cs typeface="Times New Roman" pitchFamily="18" charset="0"/>
            </a:endParaRPr>
          </a:p>
          <a:p>
            <a:r>
              <a:rPr lang="en-US" sz="4200" dirty="0" smtClean="0">
                <a:latin typeface="Times New Roman" pitchFamily="18" charset="0"/>
                <a:cs typeface="Times New Roman" pitchFamily="18" charset="0"/>
              </a:rPr>
              <a:t>Theoretically, value iteration is possible in the context of non-deterministic MDPs, however, in practice it is computationally impossible to calculate the necessary integrals without added knowledge or some degree of modification. </a:t>
            </a:r>
          </a:p>
          <a:p>
            <a:endParaRPr lang="en-US" sz="2300" dirty="0" smtClean="0">
              <a:latin typeface="Times New Roman" pitchFamily="18" charset="0"/>
              <a:cs typeface="Times New Roman" pitchFamily="18" charset="0"/>
            </a:endParaRPr>
          </a:p>
          <a:p>
            <a:endParaRPr lang="en-US" sz="2300" dirty="0" smtClean="0">
              <a:latin typeface="Times New Roman" pitchFamily="18" charset="0"/>
              <a:cs typeface="Times New Roman" pitchFamily="18" charset="0"/>
            </a:endParaRPr>
          </a:p>
          <a:p>
            <a:endParaRPr lang="en-US" sz="2300" dirty="0" smtClean="0">
              <a:latin typeface="Times New Roman" pitchFamily="18" charset="0"/>
              <a:cs typeface="Times New Roman" pitchFamily="18" charset="0"/>
            </a:endParaRPr>
          </a:p>
          <a:p>
            <a:r>
              <a:rPr lang="en-US" sz="4200" b="1" dirty="0" smtClean="0">
                <a:latin typeface="Times New Roman" pitchFamily="18" charset="0"/>
                <a:cs typeface="Times New Roman" pitchFamily="18" charset="0"/>
              </a:rPr>
              <a:t>Q-learning solves the problem of having to take the max over a set of integrals. </a:t>
            </a:r>
            <a:endParaRPr lang="en-US" sz="4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r>
              <a:rPr lang="en-US" sz="2000" dirty="0" smtClean="0">
                <a:latin typeface="Times New Roman" pitchFamily="18" charset="0"/>
                <a:cs typeface="Times New Roman" pitchFamily="18" charset="0"/>
              </a:rPr>
              <a:t>Rather than finding a mapping from states to state values (as in value iteration), Q-learning finds a mapping from state/action pairs to values (called Q-values). </a:t>
            </a:r>
          </a:p>
          <a:p>
            <a:endParaRPr lang="en-US" sz="1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Instead of having an associated value function, Q learning makes use of the Q-function. </a:t>
            </a:r>
          </a:p>
          <a:p>
            <a:endParaRPr lang="en-US" sz="1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In each state, there is a Q-value associated with each action. </a:t>
            </a:r>
          </a:p>
          <a:p>
            <a:endParaRPr lang="en-US" sz="9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definition of a Q-value is the sum of the (possibly discounted) reinforcements received when performing the associated action and then following the given policy thereafter.</a:t>
            </a:r>
          </a:p>
          <a:p>
            <a:endParaRPr lang="en-US" sz="1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Likewise, the definition of an optimal Q value is the sum of the reinforcements received when performing the associated action and then following the optimal policy thereafter.</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Off policy RL algorithm</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525963"/>
          </a:xfrm>
        </p:spPr>
        <p:txBody>
          <a:bodyPr>
            <a:normAutofit fontScale="92500" lnSpcReduction="20000"/>
          </a:bodyPr>
          <a:lstStyle/>
          <a:p>
            <a:r>
              <a:rPr lang="en-US" sz="2200" dirty="0">
                <a:latin typeface="Times New Roman" pitchFamily="18" charset="0"/>
                <a:cs typeface="Times New Roman" pitchFamily="18" charset="0"/>
              </a:rPr>
              <a:t>Q-learning is an </a:t>
            </a:r>
            <a:r>
              <a:rPr lang="en-US" sz="2200" b="1" dirty="0">
                <a:latin typeface="Times New Roman" pitchFamily="18" charset="0"/>
                <a:cs typeface="Times New Roman" pitchFamily="18" charset="0"/>
              </a:rPr>
              <a:t>Off policy RL algorithm</a:t>
            </a:r>
            <a:r>
              <a:rPr lang="en-US" sz="2200" dirty="0">
                <a:latin typeface="Times New Roman" pitchFamily="18" charset="0"/>
                <a:cs typeface="Times New Roman" pitchFamily="18" charset="0"/>
              </a:rPr>
              <a:t>, which is used for the temporal difference Learning. </a:t>
            </a:r>
          </a:p>
          <a:p>
            <a:endParaRPr lang="en-US" sz="1100" dirty="0">
              <a:latin typeface="Times New Roman" pitchFamily="18" charset="0"/>
              <a:cs typeface="Times New Roman" pitchFamily="18" charset="0"/>
            </a:endParaRPr>
          </a:p>
          <a:p>
            <a:r>
              <a:rPr lang="en-US" sz="2200" dirty="0">
                <a:latin typeface="Times New Roman" pitchFamily="18" charset="0"/>
                <a:cs typeface="Times New Roman" pitchFamily="18" charset="0"/>
              </a:rPr>
              <a:t>The temporal difference learning methods are the way of comparing temporally successive predictions.</a:t>
            </a:r>
          </a:p>
          <a:p>
            <a:endParaRPr lang="en-US" sz="1100" dirty="0">
              <a:latin typeface="Times New Roman" pitchFamily="18" charset="0"/>
              <a:cs typeface="Times New Roman" pitchFamily="18" charset="0"/>
            </a:endParaRPr>
          </a:p>
          <a:p>
            <a:r>
              <a:rPr lang="en-IN" sz="2200" dirty="0">
                <a:latin typeface="Times New Roman" panose="02020603050405020304" pitchFamily="18" charset="0"/>
                <a:cs typeface="Times New Roman" panose="02020603050405020304" pitchFamily="18" charset="0"/>
              </a:rPr>
              <a:t>Q-learning is a kind of Reinforcement learning algorithm that enables machines to discover the best </a:t>
            </a:r>
            <a:r>
              <a:rPr lang="en-IN" sz="2200" dirty="0" err="1">
                <a:latin typeface="Times New Roman" panose="02020603050405020304" pitchFamily="18" charset="0"/>
                <a:cs typeface="Times New Roman" panose="02020603050405020304" pitchFamily="18" charset="0"/>
              </a:rPr>
              <a:t>behaviors</a:t>
            </a:r>
            <a:r>
              <a:rPr lang="en-IN" sz="2200" dirty="0">
                <a:latin typeface="Times New Roman" panose="02020603050405020304" pitchFamily="18" charset="0"/>
                <a:cs typeface="Times New Roman" panose="02020603050405020304" pitchFamily="18" charset="0"/>
              </a:rPr>
              <a:t> for performing in a given environment via a trial-and-error method.</a:t>
            </a:r>
          </a:p>
          <a:p>
            <a:endParaRPr lang="en-US" sz="1100" dirty="0">
              <a:latin typeface="Times New Roman" panose="02020603050405020304" pitchFamily="18" charset="0"/>
              <a:cs typeface="Times New Roman" pitchFamily="18" charset="0"/>
            </a:endParaRPr>
          </a:p>
          <a:p>
            <a:r>
              <a:rPr lang="en-US" sz="2400" dirty="0">
                <a:latin typeface="Times New Roman" pitchFamily="18" charset="0"/>
                <a:cs typeface="Times New Roman" pitchFamily="18" charset="0"/>
              </a:rPr>
              <a:t>The main objective of Q-learning is to learn the policy which can inform the agent that what actions should be taken for maximizing the reward under what circumstances.</a:t>
            </a:r>
          </a:p>
          <a:p>
            <a:endParaRPr lang="en-US" sz="1300" dirty="0">
              <a:latin typeface="Times New Roman" pitchFamily="18" charset="0"/>
              <a:cs typeface="Times New Roman" pitchFamily="18" charset="0"/>
            </a:endParaRPr>
          </a:p>
          <a:p>
            <a:r>
              <a:rPr lang="en-IN" sz="2400" dirty="0">
                <a:latin typeface="Times New Roman" panose="02020603050405020304" pitchFamily="18" charset="0"/>
                <a:cs typeface="Times New Roman" panose="02020603050405020304" pitchFamily="18" charset="0"/>
              </a:rPr>
              <a:t>The quality value, also known as the Q-value, is an estimate of the expected reward for doing a certain action in a specific condition and is the “Q” in Q-learning.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CA1D31-1369-754B-9CF6-E6A3805E4D7F}"/>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Q-Values</a:t>
            </a:r>
          </a:p>
        </p:txBody>
      </p:sp>
      <p:sp>
        <p:nvSpPr>
          <p:cNvPr id="3" name="Content Placeholder 2">
            <a:extLst>
              <a:ext uri="{FF2B5EF4-FFF2-40B4-BE49-F238E27FC236}">
                <a16:creationId xmlns:a16="http://schemas.microsoft.com/office/drawing/2014/main" xmlns="" id="{87E09B96-0912-D94D-96DF-34715ABFD984}"/>
              </a:ext>
            </a:extLst>
          </p:cNvPr>
          <p:cNvSpPr>
            <a:spLocks noGrp="1"/>
          </p:cNvSpPr>
          <p:nvPr>
            <p:ph idx="1"/>
          </p:nvPr>
        </p:nvSpPr>
        <p:spPr/>
        <p:txBody>
          <a:bodyPr>
            <a:normAutofit fontScale="92500" lnSpcReduction="20000"/>
          </a:bodyPr>
          <a:lstStyle/>
          <a:p>
            <a:r>
              <a:rPr lang="en-IN" sz="2000" dirty="0">
                <a:latin typeface="Times New Roman" panose="02020603050405020304" pitchFamily="18" charset="0"/>
                <a:cs typeface="Times New Roman" panose="02020603050405020304" pitchFamily="18" charset="0"/>
              </a:rPr>
              <a:t>Finding the best course of action that accelerates the long-term benefit is the aim of Q-learning. </a:t>
            </a:r>
          </a:p>
          <a:p>
            <a:endParaRPr lang="en-IN" sz="1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Starting with a database of Q-values for each state-action combination, the Q-learning algorithm operates. </a:t>
            </a:r>
          </a:p>
          <a:p>
            <a:endParaRPr lang="en-IN" sz="1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These parameters are initially set at random or to zero. The agent then investigates the surroundings, acting and earning rewards. </a:t>
            </a:r>
          </a:p>
          <a:p>
            <a:endParaRPr lang="en-IN" sz="11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A mathematical formula that considers the present Q-value, the reward received, and the anticipated value of the following state-action combination is used to update the Q-values based on these rewards.</a:t>
            </a:r>
          </a:p>
          <a:p>
            <a:endParaRPr lang="en-IN" sz="11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Q-values, which reflect the ideal actions to perform in each state as the agent continues to investigate the environment, converge to their optimal values</a:t>
            </a:r>
            <a:r>
              <a:rPr lang="en-IN" dirty="0"/>
              <a:t>. </a:t>
            </a:r>
            <a:r>
              <a:rPr lang="en-IN" sz="2200" dirty="0">
                <a:latin typeface="Times New Roman" panose="02020603050405020304" pitchFamily="18" charset="0"/>
                <a:cs typeface="Times New Roman" panose="02020603050405020304" pitchFamily="18" charset="0"/>
              </a:rPr>
              <a:t/>
            </a:r>
            <a:br>
              <a:rPr lang="en-IN"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537989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62" name="Picture 2"/>
          <p:cNvPicPr>
            <a:picLocks noGrp="1" noChangeAspect="1" noChangeArrowheads="1"/>
          </p:cNvPicPr>
          <p:nvPr>
            <p:ph idx="1"/>
          </p:nvPr>
        </p:nvPicPr>
        <p:blipFill>
          <a:blip r:embed="rId2"/>
          <a:srcRect/>
          <a:stretch>
            <a:fillRect/>
          </a:stretch>
        </p:blipFill>
        <p:spPr bwMode="auto">
          <a:xfrm>
            <a:off x="1447800" y="1524000"/>
            <a:ext cx="6019800"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The Q Function</a:t>
            </a:r>
          </a:p>
        </p:txBody>
      </p:sp>
      <p:pic>
        <p:nvPicPr>
          <p:cNvPr id="43010" name="Picture 2"/>
          <p:cNvPicPr>
            <a:picLocks noGrp="1" noChangeAspect="1" noChangeArrowheads="1"/>
          </p:cNvPicPr>
          <p:nvPr>
            <p:ph idx="1"/>
          </p:nvPr>
        </p:nvPicPr>
        <p:blipFill>
          <a:blip r:embed="rId2"/>
          <a:srcRect/>
          <a:stretch>
            <a:fillRect/>
          </a:stretch>
        </p:blipFill>
        <p:spPr bwMode="auto">
          <a:xfrm>
            <a:off x="2866148" y="1952434"/>
            <a:ext cx="6277852" cy="1943371"/>
          </a:xfrm>
          <a:prstGeom prst="rect">
            <a:avLst/>
          </a:prstGeom>
          <a:noFill/>
          <a:ln w="9525">
            <a:noFill/>
            <a:miter lim="800000"/>
            <a:headEnd/>
            <a:tailEnd/>
          </a:ln>
          <a:effectLst/>
        </p:spPr>
      </p:pic>
      <p:sp>
        <p:nvSpPr>
          <p:cNvPr id="6" name="TextBox 5"/>
          <p:cNvSpPr txBox="1"/>
          <p:nvPr/>
        </p:nvSpPr>
        <p:spPr>
          <a:xfrm>
            <a:off x="4060371" y="4019548"/>
            <a:ext cx="4800600" cy="381000"/>
          </a:xfrm>
          <a:prstGeom prst="rect">
            <a:avLst/>
          </a:prstGeom>
          <a:noFill/>
        </p:spPr>
        <p:txBody>
          <a:bodyPr wrap="square" rtlCol="0">
            <a:spAutoFit/>
          </a:bodyPr>
          <a:lstStyle/>
          <a:p>
            <a:pPr algn="ctr"/>
            <a:r>
              <a:rPr lang="en-US" dirty="0"/>
              <a:t>Bellman Equation</a:t>
            </a:r>
          </a:p>
        </p:txBody>
      </p:sp>
      <p:sp>
        <p:nvSpPr>
          <p:cNvPr id="7" name="Rectangle 6"/>
          <p:cNvSpPr/>
          <p:nvPr/>
        </p:nvSpPr>
        <p:spPr>
          <a:xfrm>
            <a:off x="304800" y="1306103"/>
            <a:ext cx="8077200" cy="646331"/>
          </a:xfrm>
          <a:prstGeom prst="rect">
            <a:avLst/>
          </a:prstGeom>
        </p:spPr>
        <p:txBody>
          <a:bodyPr wrap="square">
            <a:spAutoFit/>
          </a:bodyPr>
          <a:lstStyle/>
          <a:p>
            <a:r>
              <a:rPr lang="en-US" dirty="0">
                <a:latin typeface="Times New Roman" pitchFamily="18" charset="0"/>
                <a:cs typeface="Times New Roman" pitchFamily="18" charset="0"/>
              </a:rPr>
              <a:t>The Bellman Equation is used to determine the value of a particular state and deduce how good it is to be in/take that state.</a:t>
            </a:r>
          </a:p>
        </p:txBody>
      </p:sp>
      <p:sp>
        <p:nvSpPr>
          <p:cNvPr id="8" name="Rectangle 7"/>
          <p:cNvSpPr/>
          <p:nvPr/>
        </p:nvSpPr>
        <p:spPr>
          <a:xfrm>
            <a:off x="304800" y="5380672"/>
            <a:ext cx="8305800" cy="1369606"/>
          </a:xfrm>
          <a:prstGeom prst="rect">
            <a:avLst/>
          </a:prstGeom>
        </p:spPr>
        <p:txBody>
          <a:bodyPr wrap="square">
            <a:spAutoFit/>
          </a:bodyPr>
          <a:lstStyle/>
          <a:p>
            <a:r>
              <a:rPr lang="en-US" dirty="0">
                <a:latin typeface="Times New Roman" pitchFamily="18" charset="0"/>
                <a:cs typeface="Times New Roman" pitchFamily="18" charset="0"/>
              </a:rPr>
              <a:t>It uses the current state, and the reward associated with that state, along with the maximum expected reward and a discount rate, which determines its importance to the current state, to find the next state of our agent. </a:t>
            </a:r>
          </a:p>
          <a:p>
            <a:endParaRPr lang="en-US" sz="1100" dirty="0">
              <a:latin typeface="Times New Roman" pitchFamily="18" charset="0"/>
              <a:cs typeface="Times New Roman" pitchFamily="18" charset="0"/>
            </a:endParaRPr>
          </a:p>
          <a:p>
            <a:r>
              <a:rPr lang="en-US" dirty="0">
                <a:latin typeface="Times New Roman" pitchFamily="18" charset="0"/>
                <a:cs typeface="Times New Roman" pitchFamily="18" charset="0"/>
              </a:rPr>
              <a:t>The learning rate determines how fast or slow, the model will be learning. </a:t>
            </a:r>
          </a:p>
        </p:txBody>
      </p:sp>
      <p:sp>
        <p:nvSpPr>
          <p:cNvPr id="3" name="TextBox 2">
            <a:extLst>
              <a:ext uri="{FF2B5EF4-FFF2-40B4-BE49-F238E27FC236}">
                <a16:creationId xmlns:a16="http://schemas.microsoft.com/office/drawing/2014/main" xmlns="" id="{E4130F4D-D25A-3B42-AD16-9BED4A2BCB2D}"/>
              </a:ext>
            </a:extLst>
          </p:cNvPr>
          <p:cNvSpPr txBox="1"/>
          <p:nvPr/>
        </p:nvSpPr>
        <p:spPr>
          <a:xfrm>
            <a:off x="-29030" y="3137939"/>
            <a:ext cx="5286829"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Q(</a:t>
            </a:r>
            <a:r>
              <a:rPr lang="en-US" dirty="0" err="1">
                <a:latin typeface="Times New Roman" panose="02020603050405020304" pitchFamily="18" charset="0"/>
                <a:cs typeface="Times New Roman" panose="02020603050405020304" pitchFamily="18" charset="0"/>
              </a:rPr>
              <a:t>s,a</a:t>
            </a:r>
            <a:r>
              <a:rPr lang="en-US" dirty="0">
                <a:latin typeface="Times New Roman" panose="02020603050405020304" pitchFamily="18" charset="0"/>
                <a:cs typeface="Times New Roman" panose="02020603050405020304" pitchFamily="18" charset="0"/>
              </a:rPr>
              <a:t>) = expected reward </a:t>
            </a:r>
            <a:r>
              <a:rPr lang="en-IN" dirty="0">
                <a:latin typeface="Times New Roman" panose="02020603050405020304" pitchFamily="18" charset="0"/>
                <a:cs typeface="Times New Roman" panose="02020603050405020304" pitchFamily="18" charset="0"/>
              </a:rPr>
              <a:t>for taking action </a:t>
            </a:r>
            <a:r>
              <a:rPr lang="en-IN" i="1" dirty="0">
                <a:latin typeface="Times New Roman" panose="02020603050405020304" pitchFamily="18" charset="0"/>
                <a:cs typeface="Times New Roman" panose="02020603050405020304" pitchFamily="18" charset="0"/>
              </a:rPr>
              <a:t>a </a:t>
            </a:r>
            <a:r>
              <a:rPr lang="en-IN" dirty="0">
                <a:latin typeface="Times New Roman" panose="02020603050405020304" pitchFamily="18" charset="0"/>
                <a:cs typeface="Times New Roman" panose="02020603050405020304" pitchFamily="18" charset="0"/>
              </a:rPr>
              <a:t>in state </a:t>
            </a:r>
            <a:r>
              <a:rPr lang="en-IN" i="1" dirty="0">
                <a:latin typeface="Times New Roman" panose="02020603050405020304" pitchFamily="18" charset="0"/>
                <a:cs typeface="Times New Roman" panose="02020603050405020304" pitchFamily="18" charset="0"/>
              </a:rPr>
              <a:t>s</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 – Actual reward </a:t>
            </a:r>
            <a:r>
              <a:rPr lang="en-IN" dirty="0">
                <a:latin typeface="Times New Roman" panose="02020603050405020304" pitchFamily="18" charset="0"/>
                <a:cs typeface="Times New Roman" panose="02020603050405020304" pitchFamily="18" charset="0"/>
              </a:rPr>
              <a:t>received for that action while</a:t>
            </a:r>
            <a:r>
              <a:rPr lang="en-IN" i="1" dirty="0">
                <a:latin typeface="Times New Roman" panose="02020603050405020304" pitchFamily="18" charset="0"/>
                <a:cs typeface="Times New Roman" panose="02020603050405020304" pitchFamily="18" charset="0"/>
              </a:rPr>
              <a:t> s'</a:t>
            </a:r>
            <a:r>
              <a:rPr lang="en-IN" dirty="0">
                <a:latin typeface="Times New Roman" panose="02020603050405020304" pitchFamily="18" charset="0"/>
                <a:cs typeface="Times New Roman" panose="02020603050405020304" pitchFamily="18" charset="0"/>
              </a:rPr>
              <a:t> refers to the next state.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highest expected reward for all possible actions</a:t>
            </a:r>
            <a:r>
              <a:rPr lang="en-IN" i="1" dirty="0">
                <a:latin typeface="Times New Roman" panose="02020603050405020304" pitchFamily="18" charset="0"/>
                <a:cs typeface="Times New Roman" panose="02020603050405020304" pitchFamily="18" charset="0"/>
              </a:rPr>
              <a:t> a'</a:t>
            </a:r>
            <a:r>
              <a:rPr lang="en-IN" dirty="0">
                <a:latin typeface="Times New Roman" panose="02020603050405020304" pitchFamily="18" charset="0"/>
                <a:cs typeface="Times New Roman" panose="02020603050405020304" pitchFamily="18" charset="0"/>
              </a:rPr>
              <a:t> in state </a:t>
            </a:r>
            <a:r>
              <a:rPr lang="en-IN" i="1" dirty="0">
                <a:latin typeface="Times New Roman" panose="02020603050405020304" pitchFamily="18" charset="0"/>
                <a:cs typeface="Times New Roman" panose="02020603050405020304" pitchFamily="18" charset="0"/>
              </a:rPr>
              <a:t>s'</a:t>
            </a:r>
            <a:r>
              <a:rPr lang="en-IN" dirty="0">
                <a:latin typeface="Times New Roman" panose="02020603050405020304" pitchFamily="18" charset="0"/>
                <a:cs typeface="Times New Roman" panose="02020603050405020304" pitchFamily="18" charset="0"/>
              </a:rPr>
              <a:t> is represented </a:t>
            </a:r>
            <a:r>
              <a:rPr lang="en-IN" i="1" dirty="0">
                <a:latin typeface="Times New Roman" panose="02020603050405020304" pitchFamily="18" charset="0"/>
                <a:cs typeface="Times New Roman" panose="02020603050405020304" pitchFamily="18" charset="0"/>
              </a:rPr>
              <a:t>by max(Q(s', a'))</a:t>
            </a:r>
            <a:r>
              <a:rPr lang="en-IN"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Formulation of a Basic RL Problem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602163"/>
          </a:xfrm>
        </p:spPr>
        <p:txBody>
          <a:bodyPr>
            <a:normAutofit/>
          </a:bodyPr>
          <a:lstStyle/>
          <a:p>
            <a:r>
              <a:rPr lang="en-US" sz="2400" dirty="0" smtClean="0">
                <a:latin typeface="Times New Roman" pitchFamily="18" charset="0"/>
                <a:cs typeface="Times New Roman" pitchFamily="18" charset="0"/>
              </a:rPr>
              <a:t>The action changes the environment in some manner and this change is communicated to the agent through a scalar </a:t>
            </a:r>
            <a:r>
              <a:rPr lang="en-US" sz="2400" i="1" dirty="0" smtClean="0">
                <a:latin typeface="Times New Roman" pitchFamily="18" charset="0"/>
                <a:cs typeface="Times New Roman" pitchFamily="18" charset="0"/>
              </a:rPr>
              <a:t>reinforcement sig</a:t>
            </a:r>
            <a:r>
              <a:rPr lang="en-US" sz="2400" dirty="0" smtClean="0">
                <a:latin typeface="Times New Roman" pitchFamily="18" charset="0"/>
                <a:cs typeface="Times New Roman" pitchFamily="18" charset="0"/>
              </a:rPr>
              <a:t>nal. </a:t>
            </a:r>
          </a:p>
          <a:p>
            <a:endParaRPr lang="en-US" sz="12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a:buNone/>
            </a:pPr>
            <a:endParaRPr lang="en-US" dirty="0"/>
          </a:p>
          <a:p>
            <a:endParaRPr lang="en-US" dirty="0"/>
          </a:p>
        </p:txBody>
      </p:sp>
      <p:pic>
        <p:nvPicPr>
          <p:cNvPr id="4" name="Picture 2"/>
          <p:cNvPicPr>
            <a:picLocks noChangeAspect="1" noChangeArrowheads="1"/>
          </p:cNvPicPr>
          <p:nvPr/>
        </p:nvPicPr>
        <p:blipFill>
          <a:blip r:embed="rId2"/>
          <a:srcRect/>
          <a:stretch>
            <a:fillRect/>
          </a:stretch>
        </p:blipFill>
        <p:spPr bwMode="auto">
          <a:xfrm>
            <a:off x="2438400" y="2743200"/>
            <a:ext cx="6354158" cy="2553078"/>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a:srcRect/>
          <a:stretch>
            <a:fillRect/>
          </a:stretch>
        </p:blipFill>
        <p:spPr bwMode="auto">
          <a:xfrm>
            <a:off x="457200" y="5257800"/>
            <a:ext cx="8831263" cy="1381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ro.medium.com/v2/resize:fit:536/1*y0V_OFDJIcamdP7kCw7v5Q.png">
            <a:extLst>
              <a:ext uri="{FF2B5EF4-FFF2-40B4-BE49-F238E27FC236}">
                <a16:creationId xmlns:a16="http://schemas.microsoft.com/office/drawing/2014/main" xmlns="" id="{9166A56C-76FC-3649-98D8-05F39F55323D}"/>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38200" y="609600"/>
            <a:ext cx="6807200" cy="14859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a:extLst>
              <a:ext uri="{FF2B5EF4-FFF2-40B4-BE49-F238E27FC236}">
                <a16:creationId xmlns:a16="http://schemas.microsoft.com/office/drawing/2014/main" xmlns="" id="{8A337B84-42B4-FF4E-A598-D15C5DDA655B}"/>
              </a:ext>
            </a:extLst>
          </p:cNvPr>
          <p:cNvSpPr/>
          <p:nvPr/>
        </p:nvSpPr>
        <p:spPr>
          <a:xfrm>
            <a:off x="304800" y="2362200"/>
            <a:ext cx="8153400" cy="3677930"/>
          </a:xfrm>
          <a:prstGeom prst="rect">
            <a:avLst/>
          </a:prstGeom>
        </p:spPr>
        <p:txBody>
          <a:bodyPr wrap="square">
            <a:spAutoFit/>
          </a:bodyPr>
          <a:lstStyle/>
          <a:p>
            <a:r>
              <a:rPr lang="en-IN" dirty="0">
                <a:solidFill>
                  <a:srgbClr val="242424"/>
                </a:solidFill>
                <a:latin typeface="Times New Roman" panose="02020603050405020304" pitchFamily="18" charset="0"/>
                <a:cs typeface="Times New Roman" panose="02020603050405020304" pitchFamily="18" charset="0"/>
              </a:rPr>
              <a:t>In the beginning, the agent has no idea about the environment. </a:t>
            </a:r>
          </a:p>
          <a:p>
            <a:endParaRPr lang="en-IN" sz="1200" dirty="0">
              <a:solidFill>
                <a:srgbClr val="242424"/>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He is more likely to explore new things than to exploit his knowledge because…he has no knowledge.</a:t>
            </a:r>
          </a:p>
          <a:p>
            <a:endParaRPr lang="en-IN" sz="1200" dirty="0"/>
          </a:p>
          <a:p>
            <a:r>
              <a:rPr lang="en-IN" dirty="0">
                <a:latin typeface="Times New Roman" panose="02020603050405020304" pitchFamily="18" charset="0"/>
                <a:cs typeface="Times New Roman" panose="02020603050405020304" pitchFamily="18" charset="0"/>
              </a:rPr>
              <a:t>Through time steps, the agent will get more and more information about how the environment works and then, the agent is more likely to exploit knowledge than exploring new things.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If we skip this important step, the Q-Value function will converge to a local minimum which in most of the time, is far from the optimal Q-value function. </a:t>
            </a:r>
          </a:p>
          <a:p>
            <a:endParaRPr lang="en-IN" sz="11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To handle this, we will have a threshold which will decay every episode using exponential decay formula.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612333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C532E3-B033-2E4C-99CC-A8462CE58F41}"/>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Exploration Exploitation Dilemma</a:t>
            </a:r>
          </a:p>
        </p:txBody>
      </p:sp>
      <p:sp>
        <p:nvSpPr>
          <p:cNvPr id="3" name="Content Placeholder 2">
            <a:extLst>
              <a:ext uri="{FF2B5EF4-FFF2-40B4-BE49-F238E27FC236}">
                <a16:creationId xmlns:a16="http://schemas.microsoft.com/office/drawing/2014/main" xmlns="" id="{F81B812E-F7A3-C941-A97D-C0A3F1F838E0}"/>
              </a:ext>
            </a:extLst>
          </p:cNvPr>
          <p:cNvSpPr>
            <a:spLocks noGrp="1"/>
          </p:cNvSpPr>
          <p:nvPr>
            <p:ph idx="1"/>
          </p:nvPr>
        </p:nvSpPr>
        <p:spPr>
          <a:xfrm>
            <a:off x="439057" y="2870200"/>
            <a:ext cx="8229600" cy="4525963"/>
          </a:xfrm>
        </p:spPr>
        <p:txBody>
          <a:bodyPr/>
          <a:lstStyle/>
          <a:p>
            <a:endParaRPr lang="en-US" dirty="0"/>
          </a:p>
          <a:p>
            <a:endParaRPr lang="en-US" dirty="0"/>
          </a:p>
          <a:p>
            <a:endParaRPr lang="en-US" dirty="0"/>
          </a:p>
          <a:p>
            <a:r>
              <a:rPr lang="en-IN" sz="1800" dirty="0">
                <a:latin typeface="Times New Roman" panose="02020603050405020304" pitchFamily="18" charset="0"/>
                <a:cs typeface="Times New Roman" panose="02020603050405020304" pitchFamily="18" charset="0"/>
              </a:rPr>
              <a:t>Exponential decay graph with </a:t>
            </a:r>
          </a:p>
          <a:p>
            <a:pPr marL="0" indent="0">
              <a:buNone/>
            </a:pPr>
            <a:r>
              <a:rPr lang="en-IN" sz="1800" dirty="0">
                <a:latin typeface="Times New Roman" panose="02020603050405020304" pitchFamily="18" charset="0"/>
                <a:cs typeface="Times New Roman" panose="02020603050405020304" pitchFamily="18" charset="0"/>
              </a:rPr>
              <a:t>N</a:t>
            </a:r>
            <a:r>
              <a:rPr lang="en-IN" sz="1800" baseline="-25000" dirty="0">
                <a:latin typeface="Times New Roman" panose="02020603050405020304" pitchFamily="18" charset="0"/>
                <a:cs typeface="Times New Roman" panose="02020603050405020304" pitchFamily="18" charset="0"/>
              </a:rPr>
              <a:t>0</a:t>
            </a:r>
            <a:r>
              <a:rPr lang="en-IN" sz="1800" dirty="0">
                <a:latin typeface="Times New Roman" panose="02020603050405020304" pitchFamily="18" charset="0"/>
                <a:cs typeface="Times New Roman" panose="02020603050405020304" pitchFamily="18" charset="0"/>
              </a:rPr>
              <a:t> = 1 and </a:t>
            </a:r>
            <a:r>
              <a:rPr lang="el-GR" sz="1800" i="1" dirty="0">
                <a:latin typeface="Times New Roman" panose="02020603050405020304" pitchFamily="18" charset="0"/>
                <a:cs typeface="Times New Roman" panose="02020603050405020304" pitchFamily="18" charset="0"/>
              </a:rPr>
              <a:t>λ = </a:t>
            </a:r>
            <a:r>
              <a:rPr lang="el-GR" sz="1800" dirty="0">
                <a:latin typeface="Times New Roman" panose="02020603050405020304" pitchFamily="18" charset="0"/>
                <a:cs typeface="Times New Roman" panose="02020603050405020304" pitchFamily="18" charset="0"/>
              </a:rPr>
              <a:t>0.0005</a:t>
            </a:r>
            <a:endParaRPr lang="en-US" sz="1800" dirty="0">
              <a:latin typeface="Times New Roman" panose="02020603050405020304" pitchFamily="18" charset="0"/>
              <a:cs typeface="Times New Roman" panose="02020603050405020304" pitchFamily="18" charset="0"/>
            </a:endParaRPr>
          </a:p>
        </p:txBody>
      </p:sp>
      <p:pic>
        <p:nvPicPr>
          <p:cNvPr id="3073" name="Picture 1" descr="https://miro.medium.com/v2/resize:fit:142/1*JAmI7Lv2EDolnLNuM0oU_g.png">
            <a:extLst>
              <a:ext uri="{FF2B5EF4-FFF2-40B4-BE49-F238E27FC236}">
                <a16:creationId xmlns:a16="http://schemas.microsoft.com/office/drawing/2014/main" xmlns="" id="{B75081D3-84A5-C64C-B893-DBA372FB637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08100" y="2852057"/>
            <a:ext cx="1803400" cy="482600"/>
          </a:xfrm>
          <a:prstGeom prst="rect">
            <a:avLst/>
          </a:prstGeom>
          <a:noFill/>
          <a:extLst>
            <a:ext uri="{909E8E84-426E-40DD-AFC4-6F175D3DCCD1}">
              <a14:hiddenFill xmlns:a14="http://schemas.microsoft.com/office/drawing/2010/main" xmlns="">
                <a:solidFill>
                  <a:srgbClr val="FFFFFF"/>
                </a:solidFill>
              </a14:hiddenFill>
            </a:ext>
          </a:extLst>
        </p:spPr>
      </p:pic>
      <p:pic>
        <p:nvPicPr>
          <p:cNvPr id="3078" name="Picture 6" descr="https://miro.medium.com/v2/resize:fit:372/1*c3UNz8Sw5IkLXV-IMFyiiQ.png">
            <a:extLst>
              <a:ext uri="{FF2B5EF4-FFF2-40B4-BE49-F238E27FC236}">
                <a16:creationId xmlns:a16="http://schemas.microsoft.com/office/drawing/2014/main" xmlns="" id="{DE3930D2-3C86-DC42-8E6F-FEAB3F512502}"/>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62400" y="3708400"/>
            <a:ext cx="4724400" cy="31496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a:extLst>
              <a:ext uri="{FF2B5EF4-FFF2-40B4-BE49-F238E27FC236}">
                <a16:creationId xmlns:a16="http://schemas.microsoft.com/office/drawing/2014/main" xmlns="" id="{302D0F38-42C1-AB4D-BFF0-F03A96B67294}"/>
              </a:ext>
            </a:extLst>
          </p:cNvPr>
          <p:cNvSpPr/>
          <p:nvPr/>
        </p:nvSpPr>
        <p:spPr>
          <a:xfrm>
            <a:off x="461735" y="1561010"/>
            <a:ext cx="8206922" cy="1015663"/>
          </a:xfrm>
          <a:prstGeom prst="rect">
            <a:avLst/>
          </a:prstGeom>
        </p:spPr>
        <p:txBody>
          <a:bodyPr wrap="square">
            <a:spAutoFit/>
          </a:bodyPr>
          <a:lstStyle/>
          <a:p>
            <a:r>
              <a:rPr lang="en-IN" sz="2000" dirty="0">
                <a:solidFill>
                  <a:srgbClr val="242424"/>
                </a:solidFill>
                <a:latin typeface="Times New Roman" panose="02020603050405020304" pitchFamily="18" charset="0"/>
                <a:cs typeface="Times New Roman" panose="02020603050405020304" pitchFamily="18" charset="0"/>
              </a:rPr>
              <a:t>By doing that, at every time step </a:t>
            </a:r>
            <a:r>
              <a:rPr lang="en-IN" sz="2000" b="1" i="1" dirty="0">
                <a:solidFill>
                  <a:srgbClr val="242424"/>
                </a:solidFill>
                <a:latin typeface="Times New Roman" panose="02020603050405020304" pitchFamily="18" charset="0"/>
                <a:cs typeface="Times New Roman" panose="02020603050405020304" pitchFamily="18" charset="0"/>
              </a:rPr>
              <a:t>t</a:t>
            </a:r>
            <a:r>
              <a:rPr lang="en-IN" sz="2000" dirty="0">
                <a:solidFill>
                  <a:srgbClr val="242424"/>
                </a:solidFill>
                <a:latin typeface="Times New Roman" panose="02020603050405020304" pitchFamily="18" charset="0"/>
                <a:cs typeface="Times New Roman" panose="02020603050405020304" pitchFamily="18" charset="0"/>
              </a:rPr>
              <a:t>, we will sample a variable uniformly over [0,1]. If the variable is smaller than the threshold, the agent will explore the environment. Otherwise, agent will exploit his knowledge.</a:t>
            </a:r>
            <a:endParaRPr lang="en-US" sz="2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xmlns="" id="{B7443A60-ED23-E945-A79B-7739B60F8A77}"/>
              </a:ext>
            </a:extLst>
          </p:cNvPr>
          <p:cNvSpPr/>
          <p:nvPr/>
        </p:nvSpPr>
        <p:spPr>
          <a:xfrm>
            <a:off x="3352799" y="2994244"/>
            <a:ext cx="5315857" cy="646331"/>
          </a:xfrm>
          <a:prstGeom prst="rect">
            <a:avLst/>
          </a:prstGeom>
        </p:spPr>
        <p:txBody>
          <a:bodyPr wrap="square">
            <a:spAutoFit/>
          </a:bodyPr>
          <a:lstStyle/>
          <a:p>
            <a:r>
              <a:rPr lang="en-IN" dirty="0">
                <a:solidFill>
                  <a:srgbClr val="242424"/>
                </a:solidFill>
                <a:latin typeface="Times New Roman" panose="02020603050405020304" pitchFamily="18" charset="0"/>
                <a:cs typeface="Times New Roman" panose="02020603050405020304" pitchFamily="18" charset="0"/>
              </a:rPr>
              <a:t>where </a:t>
            </a:r>
            <a:r>
              <a:rPr lang="en-IN" i="1" dirty="0">
                <a:solidFill>
                  <a:srgbClr val="242424"/>
                </a:solidFill>
                <a:latin typeface="Times New Roman" panose="02020603050405020304" pitchFamily="18" charset="0"/>
                <a:cs typeface="Times New Roman" panose="02020603050405020304" pitchFamily="18" charset="0"/>
              </a:rPr>
              <a:t>N</a:t>
            </a:r>
            <a:r>
              <a:rPr lang="en-IN" i="1" baseline="-25000" dirty="0">
                <a:solidFill>
                  <a:srgbClr val="242424"/>
                </a:solidFill>
                <a:latin typeface="Times New Roman" panose="02020603050405020304" pitchFamily="18" charset="0"/>
                <a:cs typeface="Times New Roman" panose="02020603050405020304" pitchFamily="18" charset="0"/>
              </a:rPr>
              <a:t>0</a:t>
            </a:r>
            <a:r>
              <a:rPr lang="en-IN" dirty="0">
                <a:solidFill>
                  <a:srgbClr val="242424"/>
                </a:solidFill>
                <a:latin typeface="Times New Roman" panose="02020603050405020304" pitchFamily="18" charset="0"/>
                <a:cs typeface="Times New Roman" panose="02020603050405020304" pitchFamily="18" charset="0"/>
              </a:rPr>
              <a:t> is the initial value and </a:t>
            </a:r>
            <a:r>
              <a:rPr lang="el-GR" b="1" i="1" dirty="0">
                <a:solidFill>
                  <a:srgbClr val="242424"/>
                </a:solidFill>
                <a:latin typeface="Times New Roman" panose="02020603050405020304" pitchFamily="18" charset="0"/>
                <a:cs typeface="Times New Roman" panose="02020603050405020304" pitchFamily="18" charset="0"/>
              </a:rPr>
              <a:t>λ,</a:t>
            </a:r>
            <a:r>
              <a:rPr lang="el-GR" i="1" dirty="0">
                <a:solidFill>
                  <a:srgbClr val="242424"/>
                </a:solidFill>
                <a:latin typeface="Times New Roman" panose="02020603050405020304" pitchFamily="18" charset="0"/>
                <a:cs typeface="Times New Roman" panose="02020603050405020304" pitchFamily="18" charset="0"/>
              </a:rPr>
              <a:t> </a:t>
            </a:r>
            <a:r>
              <a:rPr lang="en-IN" dirty="0">
                <a:solidFill>
                  <a:srgbClr val="242424"/>
                </a:solidFill>
                <a:latin typeface="Times New Roman" panose="02020603050405020304" pitchFamily="18" charset="0"/>
                <a:cs typeface="Times New Roman" panose="02020603050405020304" pitchFamily="18" charset="0"/>
              </a:rPr>
              <a:t>a constant called</a:t>
            </a:r>
            <a:r>
              <a:rPr lang="en-IN" i="1" dirty="0">
                <a:solidFill>
                  <a:srgbClr val="242424"/>
                </a:solidFill>
                <a:latin typeface="Times New Roman" panose="02020603050405020304" pitchFamily="18" charset="0"/>
                <a:cs typeface="Times New Roman" panose="02020603050405020304" pitchFamily="18" charset="0"/>
              </a:rPr>
              <a:t> decay constant.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019786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sz="2700" dirty="0" smtClean="0">
                <a:latin typeface="Times New Roman" pitchFamily="18" charset="0"/>
                <a:cs typeface="Times New Roman" pitchFamily="18" charset="0"/>
              </a:rPr>
              <a:t>In the context of Q-learning, the value of a state is defined to be the maximum Q-value in the given state.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009417" y="1734046"/>
            <a:ext cx="5125166" cy="42582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Q-table</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r>
              <a:rPr lang="en-US" sz="2400" dirty="0" smtClean="0">
                <a:latin typeface="Times New Roman" pitchFamily="18" charset="0"/>
                <a:cs typeface="Times New Roman" pitchFamily="18" charset="0"/>
              </a:rPr>
              <a:t>A Q-table or matrix is created while performing the Q-learning. </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table follows the state and action pair, i.e., [s, a], and initializes the values to zero. </a:t>
            </a:r>
          </a:p>
          <a:p>
            <a:endParaRPr lang="en-US" sz="11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After each action, the table is updated, and the q-values are stored within the table.</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RL agent uses this Q-table as a reference table to select the best action based on the q-values.</a:t>
            </a:r>
          </a:p>
          <a:p>
            <a:endParaRPr lang="en-US" sz="2400" dirty="0" smtClean="0"/>
          </a:p>
          <a:p>
            <a:pPr>
              <a:buNone/>
            </a:pPr>
            <a:r>
              <a:rPr lang="en-US" sz="2400" dirty="0" smtClean="0"/>
              <a:t/>
            </a:r>
            <a:br>
              <a:rPr lang="en-US" sz="2400" dirty="0" smtClean="0"/>
            </a:br>
            <a:endParaRPr lang="en-US" sz="24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The Q Function</a:t>
            </a:r>
            <a:endParaRPr lang="en-US" sz="3200" dirty="0">
              <a:latin typeface="Times New Roman" pitchFamily="18" charset="0"/>
              <a:cs typeface="Times New Roman" pitchFamily="18" charset="0"/>
            </a:endParaRPr>
          </a:p>
        </p:txBody>
      </p:sp>
      <p:pic>
        <p:nvPicPr>
          <p:cNvPr id="43010" name="Picture 2"/>
          <p:cNvPicPr>
            <a:picLocks noGrp="1" noChangeAspect="1" noChangeArrowheads="1"/>
          </p:cNvPicPr>
          <p:nvPr>
            <p:ph idx="1"/>
          </p:nvPr>
        </p:nvPicPr>
        <p:blipFill>
          <a:blip r:embed="rId2"/>
          <a:srcRect/>
          <a:stretch>
            <a:fillRect/>
          </a:stretch>
        </p:blipFill>
        <p:spPr bwMode="auto">
          <a:xfrm>
            <a:off x="1143000" y="2514600"/>
            <a:ext cx="6277852" cy="1943371"/>
          </a:xfrm>
          <a:prstGeom prst="rect">
            <a:avLst/>
          </a:prstGeom>
          <a:noFill/>
          <a:ln w="9525">
            <a:noFill/>
            <a:miter lim="800000"/>
            <a:headEnd/>
            <a:tailEnd/>
          </a:ln>
          <a:effectLst/>
        </p:spPr>
      </p:pic>
      <p:sp>
        <p:nvSpPr>
          <p:cNvPr id="6" name="TextBox 5"/>
          <p:cNvSpPr txBox="1"/>
          <p:nvPr/>
        </p:nvSpPr>
        <p:spPr>
          <a:xfrm>
            <a:off x="1981200" y="4572000"/>
            <a:ext cx="4800600" cy="381000"/>
          </a:xfrm>
          <a:prstGeom prst="rect">
            <a:avLst/>
          </a:prstGeom>
          <a:noFill/>
        </p:spPr>
        <p:txBody>
          <a:bodyPr wrap="square" rtlCol="0">
            <a:spAutoFit/>
          </a:bodyPr>
          <a:lstStyle/>
          <a:p>
            <a:pPr algn="ctr"/>
            <a:r>
              <a:rPr lang="en-US" dirty="0" smtClean="0"/>
              <a:t>Bellman Equation</a:t>
            </a:r>
            <a:endParaRPr lang="en-US" dirty="0"/>
          </a:p>
        </p:txBody>
      </p:sp>
      <p:sp>
        <p:nvSpPr>
          <p:cNvPr id="7" name="Rectangle 6"/>
          <p:cNvSpPr/>
          <p:nvPr/>
        </p:nvSpPr>
        <p:spPr>
          <a:xfrm>
            <a:off x="457200" y="1600200"/>
            <a:ext cx="8077200" cy="646331"/>
          </a:xfrm>
          <a:prstGeom prst="rect">
            <a:avLst/>
          </a:prstGeom>
        </p:spPr>
        <p:txBody>
          <a:bodyPr wrap="square">
            <a:spAutoFit/>
          </a:bodyPr>
          <a:lstStyle/>
          <a:p>
            <a:r>
              <a:rPr lang="en-US" dirty="0" smtClean="0">
                <a:latin typeface="Times New Roman" pitchFamily="18" charset="0"/>
                <a:cs typeface="Times New Roman" pitchFamily="18" charset="0"/>
              </a:rPr>
              <a:t>The Bellman Equation is used to determine the value of a particular state and deduce how good it is to be in/take that state.</a:t>
            </a:r>
            <a:endParaRPr lang="en-US" dirty="0">
              <a:latin typeface="Times New Roman" pitchFamily="18" charset="0"/>
              <a:cs typeface="Times New Roman" pitchFamily="18" charset="0"/>
            </a:endParaRPr>
          </a:p>
        </p:txBody>
      </p:sp>
      <p:sp>
        <p:nvSpPr>
          <p:cNvPr id="8" name="Rectangle 7"/>
          <p:cNvSpPr/>
          <p:nvPr/>
        </p:nvSpPr>
        <p:spPr>
          <a:xfrm>
            <a:off x="304800" y="5029200"/>
            <a:ext cx="8305800" cy="1477328"/>
          </a:xfrm>
          <a:prstGeom prst="rect">
            <a:avLst/>
          </a:prstGeom>
        </p:spPr>
        <p:txBody>
          <a:bodyPr wrap="square">
            <a:spAutoFit/>
          </a:bodyPr>
          <a:lstStyle/>
          <a:p>
            <a:r>
              <a:rPr lang="en-US" dirty="0" smtClean="0">
                <a:latin typeface="Times New Roman" pitchFamily="18" charset="0"/>
                <a:cs typeface="Times New Roman" pitchFamily="18" charset="0"/>
              </a:rPr>
              <a:t>It uses the current state, and the reward associated with that state, along with the maximum expected reward and a discount rate, which determines its importance to the current state, to find the next state of our agent.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learning rate determines how fast or slow, the model will be learning.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sz="2000" dirty="0" smtClean="0">
                <a:latin typeface="Times New Roman" pitchFamily="18" charset="0"/>
                <a:cs typeface="Times New Roman" pitchFamily="18" charset="0"/>
              </a:rPr>
              <a:t>Step 1: Create an initial Q-Table with all values initialized to 0.</a:t>
            </a:r>
          </a:p>
          <a:p>
            <a:endParaRPr lang="en-US" sz="2000" dirty="0">
              <a:latin typeface="Times New Roman" pitchFamily="18" charset="0"/>
              <a:cs typeface="Times New Roman" pitchFamily="18" charset="0"/>
            </a:endParaRPr>
          </a:p>
        </p:txBody>
      </p:sp>
      <p:pic>
        <p:nvPicPr>
          <p:cNvPr id="44035" name="Picture 3"/>
          <p:cNvPicPr>
            <a:picLocks noChangeAspect="1" noChangeArrowheads="1"/>
          </p:cNvPicPr>
          <p:nvPr/>
        </p:nvPicPr>
        <p:blipFill>
          <a:blip r:embed="rId2"/>
          <a:srcRect/>
          <a:stretch>
            <a:fillRect/>
          </a:stretch>
        </p:blipFill>
        <p:spPr bwMode="auto">
          <a:xfrm>
            <a:off x="2286000" y="1295400"/>
            <a:ext cx="4657725" cy="2143125"/>
          </a:xfrm>
          <a:prstGeom prst="rect">
            <a:avLst/>
          </a:prstGeom>
          <a:noFill/>
          <a:ln w="9525">
            <a:noFill/>
            <a:miter lim="800000"/>
            <a:headEnd/>
            <a:tailEnd/>
          </a:ln>
          <a:effectLst/>
        </p:spPr>
      </p:pic>
      <p:sp>
        <p:nvSpPr>
          <p:cNvPr id="6" name="Rectangle 5"/>
          <p:cNvSpPr/>
          <p:nvPr/>
        </p:nvSpPr>
        <p:spPr>
          <a:xfrm>
            <a:off x="533400" y="3657600"/>
            <a:ext cx="8229600" cy="369332"/>
          </a:xfrm>
          <a:prstGeom prst="rect">
            <a:avLst/>
          </a:prstGeom>
        </p:spPr>
        <p:txBody>
          <a:bodyPr wrap="square">
            <a:spAutoFit/>
          </a:bodyPr>
          <a:lstStyle/>
          <a:p>
            <a:r>
              <a:rPr lang="en-US" dirty="0" smtClean="0"/>
              <a:t>Step 2: Choose an action (sit) and perform it. Update values in the table</a:t>
            </a:r>
            <a:endParaRPr lang="en-US" dirty="0"/>
          </a:p>
        </p:txBody>
      </p:sp>
      <p:pic>
        <p:nvPicPr>
          <p:cNvPr id="44036" name="Picture 4"/>
          <p:cNvPicPr>
            <a:picLocks noChangeAspect="1" noChangeArrowheads="1"/>
          </p:cNvPicPr>
          <p:nvPr/>
        </p:nvPicPr>
        <p:blipFill>
          <a:blip r:embed="rId3"/>
          <a:srcRect/>
          <a:stretch>
            <a:fillRect/>
          </a:stretch>
        </p:blipFill>
        <p:spPr bwMode="auto">
          <a:xfrm>
            <a:off x="1905000" y="4114800"/>
            <a:ext cx="4962525" cy="2152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r>
              <a:rPr lang="en-US" sz="2000" dirty="0" smtClean="0">
                <a:latin typeface="Times New Roman" pitchFamily="18" charset="0"/>
                <a:cs typeface="Times New Roman" pitchFamily="18" charset="0"/>
              </a:rPr>
              <a:t>Step 3: Get the value of the reward and calculate the value Q-Value using Bellman Equation.</a:t>
            </a:r>
          </a:p>
          <a:p>
            <a:endParaRPr lang="en-US" sz="800" dirty="0" smtClean="0">
              <a:latin typeface="Times New Roman" pitchFamily="18" charset="0"/>
              <a:cs typeface="Times New Roman" pitchFamily="18" charset="0"/>
            </a:endParaRPr>
          </a:p>
          <a:p>
            <a:r>
              <a:rPr lang="en-US" sz="2000" dirty="0" smtClean="0"/>
              <a:t>For the action performed, we need to calculate the value of the actual reward and the Q( S, A ) </a:t>
            </a:r>
            <a:r>
              <a:rPr lang="en-US" sz="2000" dirty="0" err="1" smtClean="0"/>
              <a:t>v.alue</a:t>
            </a:r>
            <a:endParaRPr lang="en-US" sz="2000" dirty="0">
              <a:latin typeface="Times New Roman" pitchFamily="18" charset="0"/>
              <a:cs typeface="Times New Roman" pitchFamily="18" charset="0"/>
            </a:endParaRPr>
          </a:p>
        </p:txBody>
      </p:sp>
      <p:pic>
        <p:nvPicPr>
          <p:cNvPr id="45059" name="Picture 3"/>
          <p:cNvPicPr>
            <a:picLocks noChangeAspect="1" noChangeArrowheads="1"/>
          </p:cNvPicPr>
          <p:nvPr/>
        </p:nvPicPr>
        <p:blipFill>
          <a:blip r:embed="rId2"/>
          <a:srcRect/>
          <a:stretch>
            <a:fillRect/>
          </a:stretch>
        </p:blipFill>
        <p:spPr bwMode="auto">
          <a:xfrm>
            <a:off x="4191000" y="1981200"/>
            <a:ext cx="4362450" cy="2066925"/>
          </a:xfrm>
          <a:prstGeom prst="rect">
            <a:avLst/>
          </a:prstGeom>
          <a:noFill/>
          <a:ln w="9525">
            <a:noFill/>
            <a:miter lim="800000"/>
            <a:headEnd/>
            <a:tailEnd/>
          </a:ln>
          <a:effectLst/>
        </p:spPr>
      </p:pic>
      <p:sp>
        <p:nvSpPr>
          <p:cNvPr id="6" name="Rectangle 5"/>
          <p:cNvSpPr/>
          <p:nvPr/>
        </p:nvSpPr>
        <p:spPr>
          <a:xfrm>
            <a:off x="838200" y="4038600"/>
            <a:ext cx="7848600" cy="369332"/>
          </a:xfrm>
          <a:prstGeom prst="rect">
            <a:avLst/>
          </a:prstGeom>
        </p:spPr>
        <p:txBody>
          <a:bodyPr wrap="square">
            <a:spAutoFit/>
          </a:bodyPr>
          <a:lstStyle/>
          <a:p>
            <a:r>
              <a:rPr lang="en-US" dirty="0" smtClean="0"/>
              <a:t>Step 4: Continue the same until the table is filled or an episode ends</a:t>
            </a:r>
            <a:endParaRPr lang="en-US" dirty="0"/>
          </a:p>
        </p:txBody>
      </p:sp>
      <p:pic>
        <p:nvPicPr>
          <p:cNvPr id="45060" name="Picture 4"/>
          <p:cNvPicPr>
            <a:picLocks noChangeAspect="1" noChangeArrowheads="1"/>
          </p:cNvPicPr>
          <p:nvPr/>
        </p:nvPicPr>
        <p:blipFill>
          <a:blip r:embed="rId3"/>
          <a:srcRect/>
          <a:stretch>
            <a:fillRect/>
          </a:stretch>
        </p:blipFill>
        <p:spPr bwMode="auto">
          <a:xfrm>
            <a:off x="1905000" y="4419600"/>
            <a:ext cx="4953000" cy="21010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Link between value and policy. Optimal value requires optimal policy</a:t>
            </a:r>
            <a:endParaRPr lang="en-US" sz="2400" dirty="0">
              <a:latin typeface="Times New Roman" pitchFamily="18" charset="0"/>
              <a:cs typeface="Times New Roman" pitchFamily="18" charset="0"/>
            </a:endParaRPr>
          </a:p>
        </p:txBody>
      </p:sp>
      <p:pic>
        <p:nvPicPr>
          <p:cNvPr id="10242" name="Picture 2"/>
          <p:cNvPicPr>
            <a:picLocks noGrp="1" noChangeAspect="1" noChangeArrowheads="1"/>
          </p:cNvPicPr>
          <p:nvPr>
            <p:ph idx="1"/>
          </p:nvPr>
        </p:nvPicPr>
        <p:blipFill>
          <a:blip r:embed="rId2"/>
          <a:srcRect/>
          <a:stretch>
            <a:fillRect/>
          </a:stretch>
        </p:blipFill>
        <p:spPr bwMode="auto">
          <a:xfrm>
            <a:off x="457200" y="1614657"/>
            <a:ext cx="8229600" cy="44970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Q Learning</a:t>
            </a:r>
            <a:endParaRPr lang="en-US" sz="3200" dirty="0">
              <a:latin typeface="Times New Roman" pitchFamily="18" charset="0"/>
              <a:cs typeface="Times New Roman" pitchFamily="18" charset="0"/>
            </a:endParaRPr>
          </a:p>
        </p:txBody>
      </p:sp>
      <p:pic>
        <p:nvPicPr>
          <p:cNvPr id="11266" name="Picture 2"/>
          <p:cNvPicPr>
            <a:picLocks noGrp="1" noChangeAspect="1" noChangeArrowheads="1"/>
          </p:cNvPicPr>
          <p:nvPr>
            <p:ph idx="1"/>
          </p:nvPr>
        </p:nvPicPr>
        <p:blipFill>
          <a:blip r:embed="rId2"/>
          <a:srcRect/>
          <a:stretch>
            <a:fillRect/>
          </a:stretch>
        </p:blipFill>
        <p:spPr bwMode="auto">
          <a:xfrm>
            <a:off x="457200" y="1600201"/>
            <a:ext cx="8229600" cy="41867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Q Learning</a:t>
            </a:r>
            <a:endParaRPr lang="en-US" sz="3200" dirty="0"/>
          </a:p>
        </p:txBody>
      </p:sp>
      <p:pic>
        <p:nvPicPr>
          <p:cNvPr id="12290" name="Picture 2"/>
          <p:cNvPicPr>
            <a:picLocks noGrp="1" noChangeAspect="1" noChangeArrowheads="1"/>
          </p:cNvPicPr>
          <p:nvPr>
            <p:ph idx="1"/>
          </p:nvPr>
        </p:nvPicPr>
        <p:blipFill>
          <a:blip r:embed="rId2"/>
          <a:srcRect/>
          <a:stretch>
            <a:fillRect/>
          </a:stretch>
        </p:blipFill>
        <p:spPr bwMode="auto">
          <a:xfrm>
            <a:off x="457200" y="1605503"/>
            <a:ext cx="8229600" cy="45153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itchFamily="18" charset="0"/>
                <a:cs typeface="Times New Roman" pitchFamily="18" charset="0"/>
              </a:rPr>
              <a:t>Different Key Terms</a:t>
            </a:r>
            <a:endParaRPr lang="en-IN" sz="3200" dirty="0"/>
          </a:p>
        </p:txBody>
      </p:sp>
      <p:sp>
        <p:nvSpPr>
          <p:cNvPr id="3" name="Content Placeholder 2"/>
          <p:cNvSpPr>
            <a:spLocks noGrp="1"/>
          </p:cNvSpPr>
          <p:nvPr>
            <p:ph idx="1"/>
          </p:nvPr>
        </p:nvSpPr>
        <p:spPr>
          <a:xfrm>
            <a:off x="457200" y="1524000"/>
            <a:ext cx="8229600" cy="4602163"/>
          </a:xfrm>
        </p:spPr>
        <p:txBody>
          <a:bodyPr>
            <a:noAutofit/>
          </a:bodyPr>
          <a:lstStyle/>
          <a:p>
            <a:r>
              <a:rPr lang="en-IN" sz="2400" b="1" dirty="0">
                <a:latin typeface="Times New Roman" pitchFamily="18" charset="0"/>
                <a:cs typeface="Times New Roman" pitchFamily="18" charset="0"/>
              </a:rPr>
              <a:t>Agent</a:t>
            </a:r>
            <a:r>
              <a:rPr lang="en-IN" sz="2400" dirty="0">
                <a:latin typeface="Times New Roman" pitchFamily="18" charset="0"/>
                <a:cs typeface="Times New Roman" pitchFamily="18" charset="0"/>
              </a:rPr>
              <a:t>: This is the algorithm/model that is going to perform the actions and learn over time</a:t>
            </a:r>
            <a:r>
              <a:rPr lang="en-IN" sz="2400" dirty="0" smtClean="0">
                <a:latin typeface="Times New Roman" pitchFamily="18" charset="0"/>
                <a:cs typeface="Times New Roman" pitchFamily="18" charset="0"/>
              </a:rPr>
              <a:t>.</a:t>
            </a:r>
          </a:p>
          <a:p>
            <a:endParaRPr lang="en-IN" sz="1200" dirty="0">
              <a:latin typeface="Times New Roman" pitchFamily="18" charset="0"/>
              <a:cs typeface="Times New Roman" pitchFamily="18" charset="0"/>
            </a:endParaRPr>
          </a:p>
          <a:p>
            <a:r>
              <a:rPr lang="en-IN" sz="2400" b="1" dirty="0">
                <a:latin typeface="Times New Roman" pitchFamily="18" charset="0"/>
                <a:cs typeface="Times New Roman" pitchFamily="18" charset="0"/>
              </a:rPr>
              <a:t>Environment</a:t>
            </a: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surroundings that the agent interacts with</a:t>
            </a:r>
            <a:r>
              <a:rPr lang="en-IN" sz="2400" dirty="0" smtClean="0">
                <a:latin typeface="Times New Roman" pitchFamily="18" charset="0"/>
                <a:cs typeface="Times New Roman" pitchFamily="18" charset="0"/>
              </a:rPr>
              <a:t>.</a:t>
            </a:r>
          </a:p>
          <a:p>
            <a:endParaRPr lang="en-IN" sz="1200" dirty="0">
              <a:latin typeface="Times New Roman" pitchFamily="18" charset="0"/>
              <a:cs typeface="Times New Roman" pitchFamily="18" charset="0"/>
            </a:endParaRPr>
          </a:p>
          <a:p>
            <a:r>
              <a:rPr lang="en-IN" sz="2400" b="1" dirty="0">
                <a:latin typeface="Times New Roman" pitchFamily="18" charset="0"/>
                <a:cs typeface="Times New Roman" pitchFamily="18" charset="0"/>
              </a:rPr>
              <a:t>Action</a:t>
            </a:r>
            <a:r>
              <a:rPr lang="en-IN" sz="2400" dirty="0">
                <a:latin typeface="Times New Roman" pitchFamily="18" charset="0"/>
                <a:cs typeface="Times New Roman" pitchFamily="18" charset="0"/>
              </a:rPr>
              <a:t>: This is what the agent performs. These are essentially the interactions of the agent in an environment</a:t>
            </a:r>
            <a:r>
              <a:rPr lang="en-IN" sz="2400" dirty="0" smtClean="0">
                <a:latin typeface="Times New Roman" pitchFamily="18" charset="0"/>
                <a:cs typeface="Times New Roman" pitchFamily="18" charset="0"/>
              </a:rPr>
              <a:t>.</a:t>
            </a:r>
          </a:p>
          <a:p>
            <a:endParaRPr lang="en-IN" sz="1200" dirty="0">
              <a:latin typeface="Times New Roman" pitchFamily="18" charset="0"/>
              <a:cs typeface="Times New Roman" pitchFamily="18" charset="0"/>
            </a:endParaRPr>
          </a:p>
          <a:p>
            <a:r>
              <a:rPr lang="en-IN" sz="2400" b="1" dirty="0">
                <a:latin typeface="Times New Roman" pitchFamily="18" charset="0"/>
                <a:cs typeface="Times New Roman" pitchFamily="18" charset="0"/>
              </a:rPr>
              <a:t>Reward</a:t>
            </a:r>
            <a:r>
              <a:rPr lang="en-IN" sz="2400" dirty="0">
                <a:latin typeface="Times New Roman" pitchFamily="18" charset="0"/>
                <a:cs typeface="Times New Roman" pitchFamily="18" charset="0"/>
              </a:rPr>
              <a:t>: This is the outcome of an </a:t>
            </a:r>
            <a:r>
              <a:rPr lang="en-IN" sz="2400" dirty="0" smtClean="0">
                <a:latin typeface="Times New Roman" pitchFamily="18" charset="0"/>
                <a:cs typeface="Times New Roman" pitchFamily="18" charset="0"/>
              </a:rPr>
              <a:t>action and every </a:t>
            </a:r>
            <a:r>
              <a:rPr lang="en-IN" sz="2400" dirty="0">
                <a:latin typeface="Times New Roman" pitchFamily="18" charset="0"/>
                <a:cs typeface="Times New Roman" pitchFamily="18" charset="0"/>
              </a:rPr>
              <a:t>action has a reward. A reward could be positive or negative (penalty</a:t>
            </a:r>
            <a:r>
              <a:rPr lang="en-IN" sz="2400" dirty="0" smtClean="0">
                <a:latin typeface="Times New Roman" pitchFamily="18" charset="0"/>
                <a:cs typeface="Times New Roman" pitchFamily="18" charset="0"/>
              </a:rPr>
              <a:t>).</a:t>
            </a:r>
          </a:p>
          <a:p>
            <a:endParaRPr lang="en-US" sz="1200" dirty="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State</a:t>
            </a:r>
            <a:r>
              <a:rPr lang="en-IN" sz="2400" dirty="0" smtClean="0">
                <a:latin typeface="Times New Roman" pitchFamily="18" charset="0"/>
                <a:cs typeface="Times New Roman" pitchFamily="18" charset="0"/>
              </a:rPr>
              <a:t>: The current place of the agent in the environment. The actions that the agent performs can change its state.</a:t>
            </a:r>
          </a:p>
          <a:p>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One Step of Q-Learning</a:t>
            </a:r>
            <a:endParaRPr lang="en-US" sz="3200" dirty="0">
              <a:latin typeface="Times New Roman" pitchFamily="18" charset="0"/>
              <a:cs typeface="Times New Roman" pitchFamily="18" charset="0"/>
            </a:endParaRPr>
          </a:p>
        </p:txBody>
      </p:sp>
      <p:pic>
        <p:nvPicPr>
          <p:cNvPr id="13314" name="Picture 2"/>
          <p:cNvPicPr>
            <a:picLocks noGrp="1" noChangeAspect="1" noChangeArrowheads="1"/>
          </p:cNvPicPr>
          <p:nvPr>
            <p:ph idx="1"/>
          </p:nvPr>
        </p:nvPicPr>
        <p:blipFill>
          <a:blip r:embed="rId2"/>
          <a:srcRect/>
          <a:stretch>
            <a:fillRect/>
          </a:stretch>
        </p:blipFill>
        <p:spPr bwMode="auto">
          <a:xfrm>
            <a:off x="457200" y="1688617"/>
            <a:ext cx="8229600" cy="43491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Grp="1" noChangeAspect="1" noChangeArrowheads="1"/>
          </p:cNvPicPr>
          <p:nvPr>
            <p:ph idx="1"/>
          </p:nvPr>
        </p:nvPicPr>
        <p:blipFill>
          <a:blip r:embed="rId2"/>
          <a:srcRect/>
          <a:stretch>
            <a:fillRect/>
          </a:stretch>
        </p:blipFill>
        <p:spPr bwMode="auto">
          <a:xfrm>
            <a:off x="1524000" y="457200"/>
            <a:ext cx="6172199" cy="617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Deep-Q Network</a:t>
            </a:r>
            <a:endParaRPr lang="en-US" sz="3600" dirty="0">
              <a:latin typeface="Times New Roman" pitchFamily="18" charset="0"/>
              <a:cs typeface="Times New Roman" pitchFamily="18" charset="0"/>
            </a:endParaRPr>
          </a:p>
        </p:txBody>
      </p:sp>
      <p:pic>
        <p:nvPicPr>
          <p:cNvPr id="39938" name="Picture 2"/>
          <p:cNvPicPr>
            <a:picLocks noGrp="1" noChangeAspect="1" noChangeArrowheads="1"/>
          </p:cNvPicPr>
          <p:nvPr>
            <p:ph idx="1"/>
          </p:nvPr>
        </p:nvPicPr>
        <p:blipFill>
          <a:blip r:embed="rId2"/>
          <a:srcRect/>
          <a:stretch>
            <a:fillRect/>
          </a:stretch>
        </p:blipFill>
        <p:spPr bwMode="auto">
          <a:xfrm>
            <a:off x="1143000" y="1447800"/>
            <a:ext cx="6310623" cy="4525963"/>
          </a:xfrm>
          <a:prstGeom prst="rect">
            <a:avLst/>
          </a:prstGeom>
          <a:noFill/>
          <a:ln w="9525">
            <a:noFill/>
            <a:miter lim="800000"/>
            <a:headEnd/>
            <a:tailEnd/>
          </a:ln>
          <a:effectLst/>
        </p:spPr>
      </p:pic>
      <p:sp>
        <p:nvSpPr>
          <p:cNvPr id="5" name="Rectangle 4"/>
          <p:cNvSpPr/>
          <p:nvPr/>
        </p:nvSpPr>
        <p:spPr>
          <a:xfrm>
            <a:off x="381000" y="5934670"/>
            <a:ext cx="8001000" cy="707886"/>
          </a:xfrm>
          <a:prstGeom prst="rect">
            <a:avLst/>
          </a:prstGeom>
        </p:spPr>
        <p:txBody>
          <a:bodyPr wrap="square">
            <a:spAutoFit/>
          </a:bodyPr>
          <a:lstStyle/>
          <a:p>
            <a:r>
              <a:rPr lang="en-US" sz="2000" dirty="0" smtClean="0">
                <a:latin typeface="Times New Roman" pitchFamily="18" charset="0"/>
                <a:cs typeface="Times New Roman" pitchFamily="18" charset="0"/>
              </a:rPr>
              <a:t>Deep Q-network employs </a:t>
            </a:r>
            <a:r>
              <a:rPr lang="en-US" sz="2000" dirty="0" smtClean="0">
                <a:latin typeface="Times New Roman" pitchFamily="18" charset="0"/>
                <a:cs typeface="Times New Roman" pitchFamily="18" charset="0"/>
                <a:hlinkClick r:id="rId3"/>
              </a:rPr>
              <a:t>Neural Network architecture</a:t>
            </a:r>
            <a:r>
              <a:rPr lang="en-US" sz="2000" dirty="0" smtClean="0">
                <a:latin typeface="Times New Roman" pitchFamily="18" charset="0"/>
                <a:cs typeface="Times New Roman" pitchFamily="18" charset="0"/>
              </a:rPr>
              <a:t> to predict the Q-value for a given state.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600" dirty="0" smtClean="0">
                <a:latin typeface="Times New Roman" pitchFamily="18" charset="0"/>
                <a:cs typeface="Times New Roman" pitchFamily="18" charset="0"/>
              </a:rPr>
              <a:t>Reinforcement Learning involves managing state-action pairs and keeping a track of value (reward) attached to an action to determine the optimum policy.</a:t>
            </a:r>
          </a:p>
          <a:p>
            <a:endParaRPr lang="en-US" sz="10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This method of maintaining a state-action-value table is not possible in real-life scenarios when there are a larger number of possibilities.</a:t>
            </a:r>
          </a:p>
          <a:p>
            <a:endParaRPr lang="en-US" sz="11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Instead of utilizing a table, we can make use of Neural Networks to predict values for actions in a given state.</a:t>
            </a: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62" name="Picture 2"/>
          <p:cNvPicPr>
            <a:picLocks noGrp="1" noChangeAspect="1" noChangeArrowheads="1"/>
          </p:cNvPicPr>
          <p:nvPr>
            <p:ph idx="1"/>
          </p:nvPr>
        </p:nvPicPr>
        <p:blipFill>
          <a:blip r:embed="rId2"/>
          <a:srcRect/>
          <a:stretch>
            <a:fillRect/>
          </a:stretch>
        </p:blipFill>
        <p:spPr bwMode="auto">
          <a:xfrm>
            <a:off x="1231203" y="1600200"/>
            <a:ext cx="6681593"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sz="2600" dirty="0" smtClean="0">
                <a:latin typeface="Times New Roman" pitchFamily="18" charset="0"/>
                <a:cs typeface="Times New Roman" pitchFamily="18" charset="0"/>
              </a:rPr>
              <a:t>In deep RL, we deal with </a:t>
            </a:r>
            <a:r>
              <a:rPr lang="en-US" sz="2600" b="1" dirty="0" smtClean="0">
                <a:latin typeface="Times New Roman" pitchFamily="18" charset="0"/>
                <a:cs typeface="Times New Roman" pitchFamily="18" charset="0"/>
              </a:rPr>
              <a:t>parameterized policies</a:t>
            </a:r>
            <a:r>
              <a:rPr lang="en-US" sz="2600" dirty="0" smtClean="0">
                <a:latin typeface="Times New Roman" pitchFamily="18" charset="0"/>
                <a:cs typeface="Times New Roman" pitchFamily="18" charset="0"/>
              </a:rPr>
              <a:t>: policies whose outputs are computable functions that depend on a set of parameters (</a:t>
            </a:r>
            <a:r>
              <a:rPr lang="en-US" sz="2600" dirty="0" err="1" smtClean="0">
                <a:latin typeface="Times New Roman" pitchFamily="18" charset="0"/>
                <a:cs typeface="Times New Roman" pitchFamily="18" charset="0"/>
              </a:rPr>
              <a:t>eg</a:t>
            </a:r>
            <a:r>
              <a:rPr lang="en-US" sz="2600" dirty="0" smtClean="0">
                <a:latin typeface="Times New Roman" pitchFamily="18" charset="0"/>
                <a:cs typeface="Times New Roman" pitchFamily="18" charset="0"/>
              </a:rPr>
              <a:t> the weights and biases of a neural network) which we can adjust to change the behavior via some optimization algorithm.</a:t>
            </a:r>
          </a:p>
          <a:p>
            <a:r>
              <a:rPr lang="en-US" sz="2600" dirty="0" smtClean="0">
                <a:latin typeface="Times New Roman" pitchFamily="18" charset="0"/>
                <a:cs typeface="Times New Roman" pitchFamily="18" charset="0"/>
              </a:rPr>
              <a:t>We often denote the parameters of such a policy by  or , and then write this as a subscript on the policy symbol to highlight the connection:</a:t>
            </a:r>
          </a:p>
          <a:p>
            <a:pPr>
              <a:buNone/>
            </a:pPr>
            <a:r>
              <a:rPr lang="en-US" dirty="0" smtClean="0"/>
              <a:t/>
            </a:r>
            <a:br>
              <a:rPr lang="en-US" dirty="0" smtClean="0"/>
            </a:br>
            <a:endParaRPr lang="en-US" dirty="0"/>
          </a:p>
        </p:txBody>
      </p:sp>
      <p:pic>
        <p:nvPicPr>
          <p:cNvPr id="41987" name="Picture 3"/>
          <p:cNvPicPr>
            <a:picLocks noChangeAspect="1" noChangeArrowheads="1"/>
          </p:cNvPicPr>
          <p:nvPr/>
        </p:nvPicPr>
        <p:blipFill>
          <a:blip r:embed="rId2"/>
          <a:srcRect/>
          <a:stretch>
            <a:fillRect/>
          </a:stretch>
        </p:blipFill>
        <p:spPr bwMode="auto">
          <a:xfrm>
            <a:off x="4114800" y="4114800"/>
            <a:ext cx="3810000" cy="114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600" dirty="0" smtClean="0">
                <a:latin typeface="Times New Roman" pitchFamily="18" charset="0"/>
                <a:cs typeface="Times New Roman" pitchFamily="18" charset="0"/>
              </a:rPr>
              <a:t>It's difficult to come up with a perfect heuristic. </a:t>
            </a:r>
          </a:p>
          <a:p>
            <a:endParaRPr lang="en-US" sz="105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Improving the heuristic generally entails playing the game many times, to determine specific cases where the agent could have made better choices. </a:t>
            </a:r>
          </a:p>
          <a:p>
            <a:endParaRPr lang="en-US" sz="10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And, it can prove challenging to interpret what exactly is going wrong, and ultimately to fix old mistakes without accidentally introducing new ones.</a:t>
            </a:r>
          </a:p>
          <a:p>
            <a:r>
              <a:rPr lang="en-US" sz="2600" dirty="0" smtClean="0">
                <a:latin typeface="Times New Roman" pitchFamily="18" charset="0"/>
                <a:cs typeface="Times New Roman" pitchFamily="18" charset="0"/>
              </a:rPr>
              <a:t>It would be much easier if we had a more systematic way of improving the agent with game play experience.</a:t>
            </a:r>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The Environment</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r>
              <a:rPr lang="en-US" sz="3500" dirty="0" smtClean="0">
                <a:latin typeface="Times New Roman" pitchFamily="18" charset="0"/>
                <a:cs typeface="Times New Roman" pitchFamily="18" charset="0"/>
              </a:rPr>
              <a:t>Every RL system learns a mapping from situations to actions by trial-and-error interactions with a dynamic environment.</a:t>
            </a:r>
          </a:p>
          <a:p>
            <a:pPr>
              <a:buNone/>
            </a:pPr>
            <a:endParaRPr lang="en-US" sz="16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This environment must at least be partially observable by the reinforcement learning system, and the observations may come in the form of sensor readings.</a:t>
            </a:r>
          </a:p>
          <a:p>
            <a:endParaRPr lang="en-US" sz="18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actions may be low level or high level.</a:t>
            </a:r>
          </a:p>
          <a:p>
            <a:endParaRPr lang="en-US" sz="18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If the RL system can observe perfectly all the information in the environment that might influence the choice of action to perform, then the RL system chooses actions based on true “states” of the environment.</a:t>
            </a:r>
          </a:p>
          <a:p>
            <a:endParaRPr lang="en-US" sz="19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This ideal case is the best possible basis for reinforcement learning and, in fact, is a necessary condition for much of the associated theory.</a:t>
            </a:r>
            <a:endParaRPr lang="en-US" dirty="0">
              <a:latin typeface="Times New Roman" pitchFamily="18" charset="0"/>
              <a:cs typeface="Times New Roman" pitchFamily="18" charset="0"/>
            </a:endParaRPr>
          </a:p>
        </p:txBody>
      </p:sp>
      <p:pic>
        <p:nvPicPr>
          <p:cNvPr id="11265" name="Picture 1"/>
          <p:cNvPicPr>
            <a:picLocks noChangeAspect="1" noChangeArrowheads="1"/>
          </p:cNvPicPr>
          <p:nvPr/>
        </p:nvPicPr>
        <p:blipFill>
          <a:blip r:embed="rId2"/>
          <a:srcRect/>
          <a:stretch>
            <a:fillRect/>
          </a:stretch>
        </p:blipFill>
        <p:spPr bwMode="auto">
          <a:xfrm>
            <a:off x="4343400" y="5257800"/>
            <a:ext cx="2331720" cy="1457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fontScale="92500" lnSpcReduction="10000"/>
          </a:bodyPr>
          <a:lstStyle/>
          <a:p>
            <a:r>
              <a:rPr lang="en-IN" sz="2800" b="1" dirty="0" smtClean="0">
                <a:latin typeface="Times New Roman" pitchFamily="18" charset="0"/>
                <a:cs typeface="Times New Roman" pitchFamily="18" charset="0"/>
              </a:rPr>
              <a:t>Policy: </a:t>
            </a:r>
            <a:r>
              <a:rPr lang="en-US" sz="2900" dirty="0" smtClean="0">
                <a:latin typeface="Times New Roman" pitchFamily="18" charset="0"/>
                <a:cs typeface="Times New Roman" pitchFamily="18" charset="0"/>
              </a:rPr>
              <a:t>A </a:t>
            </a:r>
            <a:r>
              <a:rPr lang="en-US" sz="2900" i="1" dirty="0" smtClean="0">
                <a:latin typeface="Times New Roman" pitchFamily="18" charset="0"/>
                <a:cs typeface="Times New Roman" pitchFamily="18" charset="0"/>
              </a:rPr>
              <a:t>policy is a rule determines which action should be performed in each state</a:t>
            </a:r>
            <a:r>
              <a:rPr lang="en-US" sz="2900" dirty="0" smtClean="0">
                <a:latin typeface="Times New Roman" pitchFamily="18" charset="0"/>
                <a:cs typeface="Times New Roman" pitchFamily="18" charset="0"/>
              </a:rPr>
              <a:t>; a policy is a mapping from states to actions. </a:t>
            </a:r>
          </a:p>
          <a:p>
            <a:endParaRPr lang="en-IN" sz="14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The policies could be deterministic (maps state to action) or non-deterministic (probability distribution of actions for a state).</a:t>
            </a:r>
          </a:p>
          <a:p>
            <a:endParaRPr lang="en-IN" sz="12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For deterministic policy: a = π(s)</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For stochastic policy: π(a | s) = P[A</a:t>
            </a:r>
            <a:r>
              <a:rPr lang="en-US" sz="2800" baseline="-25000" dirty="0" smtClean="0">
                <a:latin typeface="Times New Roman" pitchFamily="18" charset="0"/>
                <a:cs typeface="Times New Roman" pitchFamily="18" charset="0"/>
              </a:rPr>
              <a:t>t</a:t>
            </a:r>
            <a:r>
              <a:rPr lang="en-US" sz="2800" dirty="0" smtClean="0">
                <a:latin typeface="Times New Roman" pitchFamily="18" charset="0"/>
                <a:cs typeface="Times New Roman" pitchFamily="18" charset="0"/>
              </a:rPr>
              <a:t> =a | S</a:t>
            </a:r>
            <a:r>
              <a:rPr lang="en-US" sz="2800" baseline="-25000" dirty="0" smtClean="0">
                <a:latin typeface="Times New Roman" pitchFamily="18" charset="0"/>
                <a:cs typeface="Times New Roman" pitchFamily="18" charset="0"/>
              </a:rPr>
              <a:t>t</a:t>
            </a:r>
            <a:r>
              <a:rPr lang="en-US" sz="2800" dirty="0" smtClean="0">
                <a:latin typeface="Times New Roman" pitchFamily="18" charset="0"/>
                <a:cs typeface="Times New Roman" pitchFamily="18" charset="0"/>
              </a:rPr>
              <a:t> = s]</a:t>
            </a:r>
            <a:endParaRPr lang="en-IN" sz="2800" dirty="0" smtClean="0">
              <a:latin typeface="Times New Roman" pitchFamily="18" charset="0"/>
              <a:cs typeface="Times New Roman" pitchFamily="18" charset="0"/>
            </a:endParaRPr>
          </a:p>
          <a:p>
            <a:endParaRPr lang="en-IN" sz="14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Because the policy is essentially the agent’s brain, it’s not uncommon to substitute the word “policy” for “agent”, i.e.  saying “The policy is trying to maximize reward.”</a:t>
            </a:r>
            <a:endParaRPr lang="en-IN" sz="2800" dirty="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The Reinforcement Function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r>
              <a:rPr lang="en-US" sz="3100" dirty="0" smtClean="0">
                <a:latin typeface="Times New Roman" pitchFamily="18" charset="0"/>
                <a:cs typeface="Times New Roman" pitchFamily="18" charset="0"/>
              </a:rPr>
              <a:t>The “goal” of the RL system is defined using the concept of a </a:t>
            </a:r>
            <a:r>
              <a:rPr lang="en-US" sz="3100" i="1" dirty="0" smtClean="0">
                <a:latin typeface="Times New Roman" pitchFamily="18" charset="0"/>
                <a:cs typeface="Times New Roman" pitchFamily="18" charset="0"/>
              </a:rPr>
              <a:t>reinforcement function. </a:t>
            </a:r>
          </a:p>
          <a:p>
            <a:endParaRPr lang="en-US" sz="1400" i="1" dirty="0" smtClean="0">
              <a:latin typeface="Times New Roman" pitchFamily="18" charset="0"/>
              <a:cs typeface="Times New Roman" pitchFamily="18" charset="0"/>
            </a:endParaRPr>
          </a:p>
          <a:p>
            <a:r>
              <a:rPr lang="en-US" sz="3100" dirty="0" smtClean="0">
                <a:latin typeface="Times New Roman" pitchFamily="18" charset="0"/>
                <a:cs typeface="Times New Roman" pitchFamily="18" charset="0"/>
              </a:rPr>
              <a:t>There exists a mapping from state/action pairs to reinforcements; after performing an action in a given state the RL agent will receive some reinforcement (reward) in the form of a scalar value. </a:t>
            </a:r>
          </a:p>
          <a:p>
            <a:endParaRPr lang="en-US" sz="1600" dirty="0" smtClean="0">
              <a:latin typeface="Times New Roman" pitchFamily="18" charset="0"/>
              <a:cs typeface="Times New Roman" pitchFamily="18" charset="0"/>
            </a:endParaRPr>
          </a:p>
          <a:p>
            <a:r>
              <a:rPr lang="en-US" sz="3100" dirty="0" smtClean="0">
                <a:latin typeface="Times New Roman" pitchFamily="18" charset="0"/>
                <a:cs typeface="Times New Roman" pitchFamily="18" charset="0"/>
              </a:rPr>
              <a:t>The RL agent learns to perform actions that will maximize the sum of the reinforcements received when starting from some initial state and proceeding to a terminal state.</a:t>
            </a:r>
          </a:p>
          <a:p>
            <a:endParaRPr lang="en-US" sz="1600" dirty="0" smtClean="0">
              <a:latin typeface="Times New Roman" pitchFamily="18" charset="0"/>
              <a:cs typeface="Times New Roman" pitchFamily="18" charset="0"/>
            </a:endParaRPr>
          </a:p>
          <a:p>
            <a:r>
              <a:rPr lang="en-US" sz="3100" dirty="0" smtClean="0">
                <a:latin typeface="Times New Roman" pitchFamily="18" charset="0"/>
                <a:cs typeface="Times New Roman" pitchFamily="18" charset="0"/>
              </a:rPr>
              <a:t>It is the job of the RL system designer to define a reinforcement function that properly defines the goals of the RL agent. </a:t>
            </a:r>
            <a:endParaRPr lang="en-US" sz="31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Optimal Reinforcement Function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sz="2400" dirty="0" smtClean="0">
                <a:latin typeface="Times New Roman" pitchFamily="18" charset="0"/>
                <a:cs typeface="Times New Roman" pitchFamily="18" charset="0"/>
              </a:rPr>
              <a:t>Not always the learning agent attempts to maximize the reinforcement function.</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learning agent could just as easily learn to minimize the reinforcement function due to limited resources and the agent must learn to conserve these resources while achieving a goal.</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An alternative reinforcement function would be used in the context of a game environment, when there are two or more players with opposing goals. </a:t>
            </a:r>
          </a:p>
          <a:p>
            <a:endParaRPr lang="en-US" sz="13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a game scenario, the RL system can learn to generate optimal behavior for the players involved by finding the </a:t>
            </a:r>
            <a:r>
              <a:rPr lang="en-US" sz="2400" dirty="0" err="1" smtClean="0">
                <a:latin typeface="Times New Roman" pitchFamily="18" charset="0"/>
                <a:cs typeface="Times New Roman" pitchFamily="18" charset="0"/>
              </a:rPr>
              <a:t>maximin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minimax</a:t>
            </a:r>
            <a:r>
              <a:rPr lang="en-US" sz="2400" dirty="0" smtClean="0">
                <a:latin typeface="Times New Roman" pitchFamily="18" charset="0"/>
                <a:cs typeface="Times New Roman" pitchFamily="18" charset="0"/>
              </a:rPr>
              <a:t>, or </a:t>
            </a:r>
            <a:r>
              <a:rPr lang="en-US" sz="2400" dirty="0" err="1" smtClean="0">
                <a:latin typeface="Times New Roman" pitchFamily="18" charset="0"/>
                <a:cs typeface="Times New Roman" pitchFamily="18" charset="0"/>
              </a:rPr>
              <a:t>saddlepoint</a:t>
            </a:r>
            <a:r>
              <a:rPr lang="en-US" sz="2400" dirty="0" smtClean="0">
                <a:latin typeface="Times New Roman" pitchFamily="18" charset="0"/>
                <a:cs typeface="Times New Roman" pitchFamily="18" charset="0"/>
              </a:rPr>
              <a:t> of the reinforcement function.</a:t>
            </a:r>
          </a:p>
          <a:p>
            <a:endParaRPr lang="en-US"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1172</TotalTime>
  <Words>2770</Words>
  <Application>Microsoft Office PowerPoint</Application>
  <PresentationFormat>On-screen Show (4:3)</PresentationFormat>
  <Paragraphs>331</Paragraphs>
  <Slides>57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59" baseType="lpstr">
      <vt:lpstr>Office Theme</vt:lpstr>
      <vt:lpstr>Equation</vt:lpstr>
      <vt:lpstr>Reinforcement Learning</vt:lpstr>
      <vt:lpstr>Slide 2</vt:lpstr>
      <vt:lpstr>Introduction</vt:lpstr>
      <vt:lpstr>Formulation of a Basic RL Problem</vt:lpstr>
      <vt:lpstr>Different Key Terms</vt:lpstr>
      <vt:lpstr>The Environment</vt:lpstr>
      <vt:lpstr>Slide 7</vt:lpstr>
      <vt:lpstr>The Reinforcement Function</vt:lpstr>
      <vt:lpstr>Optimal Reinforcement Function</vt:lpstr>
      <vt:lpstr>Formulating Reinforcement Learning</vt:lpstr>
      <vt:lpstr>Slide 11</vt:lpstr>
      <vt:lpstr>Value Function</vt:lpstr>
      <vt:lpstr>Value Function</vt:lpstr>
      <vt:lpstr>Slide 14</vt:lpstr>
      <vt:lpstr>Slide 15</vt:lpstr>
      <vt:lpstr>Approximating the Value Function</vt:lpstr>
      <vt:lpstr>Slide 17</vt:lpstr>
      <vt:lpstr>Reward and Avoidance Problems</vt:lpstr>
      <vt:lpstr>Slide 19</vt:lpstr>
      <vt:lpstr>Markov Decision Process</vt:lpstr>
      <vt:lpstr>Slide 21</vt:lpstr>
      <vt:lpstr>Slide 22</vt:lpstr>
      <vt:lpstr>Review of MDP model</vt:lpstr>
      <vt:lpstr>Slide 24</vt:lpstr>
      <vt:lpstr>Challenges</vt:lpstr>
      <vt:lpstr> Approaches to implement RL </vt:lpstr>
      <vt:lpstr>Model based vs.Model free approaches</vt:lpstr>
      <vt:lpstr>Utility Value</vt:lpstr>
      <vt:lpstr>Discount factor</vt:lpstr>
      <vt:lpstr>The Task</vt:lpstr>
      <vt:lpstr>Value Function</vt:lpstr>
      <vt:lpstr>Example 1</vt:lpstr>
      <vt:lpstr>Example 2</vt:lpstr>
      <vt:lpstr>Slide 34</vt:lpstr>
      <vt:lpstr>Slide 35</vt:lpstr>
      <vt:lpstr>Off policy RL algorithm</vt:lpstr>
      <vt:lpstr>Q-Values</vt:lpstr>
      <vt:lpstr>Slide 38</vt:lpstr>
      <vt:lpstr>The Q Function</vt:lpstr>
      <vt:lpstr>Slide 40</vt:lpstr>
      <vt:lpstr>Exploration Exploitation Dilemma</vt:lpstr>
      <vt:lpstr>In the context of Q-learning, the value of a state is defined to be the maximum Q-value in the given state.  </vt:lpstr>
      <vt:lpstr>Q-table</vt:lpstr>
      <vt:lpstr>The Q Function</vt:lpstr>
      <vt:lpstr>Slide 45</vt:lpstr>
      <vt:lpstr>Slide 46</vt:lpstr>
      <vt:lpstr>Link between value and policy. Optimal value requires optimal policy</vt:lpstr>
      <vt:lpstr>Q Learning</vt:lpstr>
      <vt:lpstr>Q Learning</vt:lpstr>
      <vt:lpstr>One Step of Q-Learning</vt:lpstr>
      <vt:lpstr>Slide 51</vt:lpstr>
      <vt:lpstr>Deep-Q Network</vt:lpstr>
      <vt:lpstr>Slide 53</vt:lpstr>
      <vt:lpstr>Slide 54</vt:lpstr>
      <vt:lpstr>Slide 55</vt:lpstr>
      <vt:lpstr>Slide 56</vt:lpstr>
      <vt:lpstr>Slide 57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Student</cp:lastModifiedBy>
  <cp:revision>34</cp:revision>
  <dcterms:created xsi:type="dcterms:W3CDTF">2024-03-19T04:51:28Z</dcterms:created>
  <dcterms:modified xsi:type="dcterms:W3CDTF">2024-04-02T07:19:53Z</dcterms:modified>
</cp:coreProperties>
</file>