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9" r:id="rId9"/>
    <p:sldId id="270" r:id="rId10"/>
    <p:sldId id="265" r:id="rId11"/>
    <p:sldId id="275" r:id="rId12"/>
    <p:sldId id="263" r:id="rId13"/>
    <p:sldId id="264" r:id="rId14"/>
    <p:sldId id="267" r:id="rId15"/>
    <p:sldId id="276" r:id="rId16"/>
    <p:sldId id="277" r:id="rId17"/>
    <p:sldId id="278" r:id="rId18"/>
    <p:sldId id="271" r:id="rId19"/>
    <p:sldId id="272" r:id="rId20"/>
    <p:sldId id="273" r:id="rId21"/>
    <p:sldId id="27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0" d="100"/>
          <a:sy n="60" d="100"/>
        </p:scale>
        <p:origin x="-3084" y="-114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B9EAE96-7C42-4CDB-A2DB-D4B65390E394}" type="datetimeFigureOut">
              <a:rPr lang="en-US" smtClean="0"/>
              <a:pPr/>
              <a:t>3/12/2024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1B94071-8219-4501-A3CE-84CBE9C10C59}"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9EAE96-7C42-4CDB-A2DB-D4B65390E394}" type="datetimeFigureOut">
              <a:rPr lang="en-US" smtClean="0"/>
              <a:pPr/>
              <a:t>3/12/2024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1B94071-8219-4501-A3CE-84CBE9C10C59}"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9EAE96-7C42-4CDB-A2DB-D4B65390E394}" type="datetimeFigureOut">
              <a:rPr lang="en-US" smtClean="0"/>
              <a:pPr/>
              <a:t>3/12/2024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1B94071-8219-4501-A3CE-84CBE9C10C59}"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9EAE96-7C42-4CDB-A2DB-D4B65390E394}" type="datetimeFigureOut">
              <a:rPr lang="en-US" smtClean="0"/>
              <a:pPr/>
              <a:t>3/12/2024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1B94071-8219-4501-A3CE-84CBE9C10C59}"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9EAE96-7C42-4CDB-A2DB-D4B65390E394}" type="datetimeFigureOut">
              <a:rPr lang="en-US" smtClean="0"/>
              <a:pPr/>
              <a:t>3/12/2024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1B94071-8219-4501-A3CE-84CBE9C10C59}"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B9EAE96-7C42-4CDB-A2DB-D4B65390E394}" type="datetimeFigureOut">
              <a:rPr lang="en-US" smtClean="0"/>
              <a:pPr/>
              <a:t>3/12/2024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1B94071-8219-4501-A3CE-84CBE9C10C59}"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B9EAE96-7C42-4CDB-A2DB-D4B65390E394}" type="datetimeFigureOut">
              <a:rPr lang="en-US" smtClean="0"/>
              <a:pPr/>
              <a:t>3/12/2024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1B94071-8219-4501-A3CE-84CBE9C10C59}"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B9EAE96-7C42-4CDB-A2DB-D4B65390E394}" type="datetimeFigureOut">
              <a:rPr lang="en-US" smtClean="0"/>
              <a:pPr/>
              <a:t>3/12/2024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1B94071-8219-4501-A3CE-84CBE9C10C59}"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EAE96-7C42-4CDB-A2DB-D4B65390E394}" type="datetimeFigureOut">
              <a:rPr lang="en-US" smtClean="0"/>
              <a:pPr/>
              <a:t>3/12/2024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1B94071-8219-4501-A3CE-84CBE9C10C59}"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9EAE96-7C42-4CDB-A2DB-D4B65390E394}" type="datetimeFigureOut">
              <a:rPr lang="en-US" smtClean="0"/>
              <a:pPr/>
              <a:t>3/12/2024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1B94071-8219-4501-A3CE-84CBE9C10C59}"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9EAE96-7C42-4CDB-A2DB-D4B65390E394}" type="datetimeFigureOut">
              <a:rPr lang="en-US" smtClean="0"/>
              <a:pPr/>
              <a:t>3/12/2024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1B94071-8219-4501-A3CE-84CBE9C10C59}"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EAE96-7C42-4CDB-A2DB-D4B65390E394}" type="datetimeFigureOut">
              <a:rPr lang="en-US" smtClean="0"/>
              <a:pPr/>
              <a:t>3/12/2024</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B94071-8219-4501-A3CE-84CBE9C10C59}"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latin typeface="Times New Roman" pitchFamily="18" charset="0"/>
                <a:cs typeface="Times New Roman" pitchFamily="18" charset="0"/>
              </a:rPr>
              <a:t>Belief Measures</a:t>
            </a:r>
            <a:endParaRPr lang="en-IN"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Rules of Combination</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00174"/>
            <a:ext cx="8229600" cy="4625989"/>
          </a:xfrm>
        </p:spPr>
        <p:txBody>
          <a:bodyPr>
            <a:normAutofit/>
          </a:bodyPr>
          <a:lstStyle/>
          <a:p>
            <a:r>
              <a:rPr lang="en-IN" sz="2400" dirty="0" smtClean="0">
                <a:latin typeface="Times New Roman" pitchFamily="18" charset="0"/>
                <a:cs typeface="Times New Roman" pitchFamily="18" charset="0"/>
              </a:rPr>
              <a:t>Combine multiple basic assignments in order to get a joint basic probability assignment which is equivalent to a group decision from various experts based on the evidence or belief from each of them independently.</a:t>
            </a:r>
          </a:p>
          <a:p>
            <a:endParaRPr lang="en-IN"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Conjunction operation (AND, </a:t>
            </a:r>
            <a:r>
              <a:rPr lang="en-US" sz="2400" dirty="0" smtClean="0">
                <a:latin typeface="Times New Roman" pitchFamily="18" charset="0"/>
                <a:cs typeface="Times New Roman" pitchFamily="18" charset="0"/>
                <a:sym typeface="Symbol"/>
              </a:rPr>
              <a:t>)</a:t>
            </a:r>
            <a:r>
              <a:rPr lang="en-US" sz="2400" dirty="0" smtClean="0">
                <a:latin typeface="Times New Roman" pitchFamily="18" charset="0"/>
                <a:cs typeface="Times New Roman" pitchFamily="18" charset="0"/>
              </a:rPr>
              <a:t>: All sources are reliable</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Disjunctive operation (OR, </a:t>
            </a:r>
            <a:r>
              <a:rPr lang="en-US" sz="2400" dirty="0" smtClean="0">
                <a:latin typeface="Times New Roman" pitchFamily="18" charset="0"/>
                <a:cs typeface="Times New Roman" pitchFamily="18" charset="0"/>
                <a:sym typeface="Symbol"/>
              </a:rPr>
              <a:t>): Only one reliable source among many</a:t>
            </a:r>
          </a:p>
          <a:p>
            <a:endParaRPr lang="en-IN" sz="2400" dirty="0" smtClean="0">
              <a:latin typeface="Times New Roman" pitchFamily="18" charset="0"/>
              <a:cs typeface="Times New Roman"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457200" y="1776881"/>
            <a:ext cx="8229600" cy="365238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00035" y="5572141"/>
            <a:ext cx="8643966" cy="71438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err="1">
                <a:latin typeface="Times New Roman" pitchFamily="18" charset="0"/>
                <a:cs typeface="Times New Roman" pitchFamily="18" charset="0"/>
              </a:rPr>
              <a:t>Dempster's</a:t>
            </a:r>
            <a:r>
              <a:rPr lang="en-IN" sz="4000" dirty="0">
                <a:latin typeface="Times New Roman" pitchFamily="18" charset="0"/>
                <a:cs typeface="Times New Roman" pitchFamily="18" charset="0"/>
              </a:rPr>
              <a:t> Rule Of Combinations</a:t>
            </a:r>
          </a:p>
        </p:txBody>
      </p:sp>
      <p:sp>
        <p:nvSpPr>
          <p:cNvPr id="3" name="Content Placeholder 2"/>
          <p:cNvSpPr>
            <a:spLocks noGrp="1"/>
          </p:cNvSpPr>
          <p:nvPr>
            <p:ph idx="1"/>
          </p:nvPr>
        </p:nvSpPr>
        <p:spPr>
          <a:xfrm>
            <a:off x="457200" y="1500174"/>
            <a:ext cx="8229600" cy="4625989"/>
          </a:xfrm>
        </p:spPr>
        <p:txBody>
          <a:bodyPr>
            <a:normAutofit lnSpcReduction="10000"/>
          </a:bodyPr>
          <a:lstStyle/>
          <a:p>
            <a:pPr algn="just"/>
            <a:r>
              <a:rPr lang="en-IN" sz="2200" dirty="0" smtClean="0">
                <a:latin typeface="Times New Roman" pitchFamily="18" charset="0"/>
                <a:cs typeface="Times New Roman" pitchFamily="18" charset="0"/>
              </a:rPr>
              <a:t>In </a:t>
            </a:r>
            <a:r>
              <a:rPr lang="en-IN" sz="2200" dirty="0">
                <a:latin typeface="Times New Roman" pitchFamily="18" charset="0"/>
                <a:cs typeface="Times New Roman" pitchFamily="18" charset="0"/>
              </a:rPr>
              <a:t>1976, </a:t>
            </a:r>
            <a:r>
              <a:rPr lang="en-IN" sz="2200" dirty="0" err="1">
                <a:latin typeface="Times New Roman" pitchFamily="18" charset="0"/>
                <a:cs typeface="Times New Roman" pitchFamily="18" charset="0"/>
              </a:rPr>
              <a:t>Dempster</a:t>
            </a:r>
            <a:r>
              <a:rPr lang="en-IN" sz="2200" dirty="0">
                <a:latin typeface="Times New Roman" pitchFamily="18" charset="0"/>
                <a:cs typeface="Times New Roman" pitchFamily="18" charset="0"/>
              </a:rPr>
              <a:t> proposed a standard way of combining evidence </a:t>
            </a:r>
            <a:r>
              <a:rPr lang="en-IN" sz="2200" dirty="0" smtClean="0">
                <a:latin typeface="Times New Roman" pitchFamily="18" charset="0"/>
                <a:cs typeface="Times New Roman" pitchFamily="18" charset="0"/>
              </a:rPr>
              <a:t>from two </a:t>
            </a:r>
            <a:r>
              <a:rPr lang="en-IN" sz="2200" dirty="0">
                <a:latin typeface="Times New Roman" pitchFamily="18" charset="0"/>
                <a:cs typeface="Times New Roman" pitchFamily="18" charset="0"/>
              </a:rPr>
              <a:t>independent </a:t>
            </a:r>
            <a:r>
              <a:rPr lang="en-IN" sz="2200" dirty="0" smtClean="0">
                <a:latin typeface="Times New Roman" pitchFamily="18" charset="0"/>
                <a:cs typeface="Times New Roman" pitchFamily="18" charset="0"/>
              </a:rPr>
              <a:t>sources (B ad C), termed </a:t>
            </a:r>
            <a:r>
              <a:rPr lang="en-IN" sz="2200" dirty="0">
                <a:latin typeface="Times New Roman" pitchFamily="18" charset="0"/>
                <a:cs typeface="Times New Roman" pitchFamily="18" charset="0"/>
              </a:rPr>
              <a:t>as </a:t>
            </a:r>
            <a:r>
              <a:rPr lang="en-IN" sz="2200" dirty="0" err="1">
                <a:latin typeface="Times New Roman" pitchFamily="18" charset="0"/>
                <a:cs typeface="Times New Roman" pitchFamily="18" charset="0"/>
              </a:rPr>
              <a:t>Dempster's</a:t>
            </a:r>
            <a:r>
              <a:rPr lang="en-IN" sz="2200" dirty="0">
                <a:latin typeface="Times New Roman" pitchFamily="18" charset="0"/>
                <a:cs typeface="Times New Roman" pitchFamily="18" charset="0"/>
              </a:rPr>
              <a:t> rule of </a:t>
            </a:r>
            <a:r>
              <a:rPr lang="en-IN" sz="2200" dirty="0" smtClean="0">
                <a:latin typeface="Times New Roman" pitchFamily="18" charset="0"/>
                <a:cs typeface="Times New Roman" pitchFamily="18" charset="0"/>
              </a:rPr>
              <a:t>combination</a:t>
            </a:r>
          </a:p>
          <a:p>
            <a:pPr algn="just"/>
            <a:endParaRPr lang="en-US" sz="1100" dirty="0" smtClean="0">
              <a:latin typeface="Times New Roman" pitchFamily="18" charset="0"/>
              <a:cs typeface="Times New Roman" pitchFamily="18" charset="0"/>
            </a:endParaRPr>
          </a:p>
          <a:p>
            <a:pPr marL="609600" indent="-609600"/>
            <a:r>
              <a:rPr lang="en-US" sz="2200" dirty="0" smtClean="0">
                <a:latin typeface="Times New Roman" pitchFamily="18" charset="0"/>
                <a:cs typeface="Times New Roman" pitchFamily="18" charset="0"/>
              </a:rPr>
              <a:t>Q – an exhaustive set of mutually exclusive hypotheses</a:t>
            </a:r>
          </a:p>
          <a:p>
            <a:pPr marL="609600" indent="-609600"/>
            <a:r>
              <a:rPr lang="en-US" sz="2200" dirty="0" smtClean="0">
                <a:latin typeface="Times New Roman" pitchFamily="18" charset="0"/>
                <a:cs typeface="Times New Roman" pitchFamily="18" charset="0"/>
              </a:rPr>
              <a:t>A – a subset of Q</a:t>
            </a:r>
          </a:p>
          <a:p>
            <a:pPr algn="just"/>
            <a:endParaRPr lang="en-US" sz="2200" dirty="0" smtClean="0">
              <a:latin typeface="Times New Roman" pitchFamily="18" charset="0"/>
              <a:cs typeface="Times New Roman" pitchFamily="18" charset="0"/>
            </a:endParaRPr>
          </a:p>
          <a:p>
            <a:r>
              <a:rPr lang="en-IN" sz="2200" dirty="0" smtClean="0">
                <a:latin typeface="Times New Roman" pitchFamily="18" charset="0"/>
                <a:cs typeface="Times New Roman" pitchFamily="18" charset="0"/>
              </a:rPr>
              <a:t>Given two basic assignments </a:t>
            </a:r>
            <a:r>
              <a:rPr lang="en-IN" sz="2200" i="1" dirty="0" smtClean="0">
                <a:latin typeface="Times New Roman" pitchFamily="18" charset="0"/>
                <a:cs typeface="Times New Roman" pitchFamily="18" charset="0"/>
              </a:rPr>
              <a:t>m</a:t>
            </a:r>
            <a:r>
              <a:rPr lang="en-IN" sz="2200" baseline="-25000" dirty="0" smtClean="0">
                <a:latin typeface="Times New Roman" pitchFamily="18" charset="0"/>
                <a:cs typeface="Times New Roman" pitchFamily="18" charset="0"/>
              </a:rPr>
              <a:t>1</a:t>
            </a:r>
            <a:r>
              <a:rPr lang="en-IN" sz="2200" dirty="0" smtClean="0">
                <a:latin typeface="Times New Roman" pitchFamily="18" charset="0"/>
                <a:cs typeface="Times New Roman" pitchFamily="18" charset="0"/>
              </a:rPr>
              <a:t> and </a:t>
            </a:r>
            <a:r>
              <a:rPr lang="en-IN" sz="2200" i="1" dirty="0" smtClean="0">
                <a:latin typeface="Times New Roman" pitchFamily="18" charset="0"/>
                <a:cs typeface="Times New Roman" pitchFamily="18" charset="0"/>
              </a:rPr>
              <a:t>m</a:t>
            </a:r>
            <a:r>
              <a:rPr lang="en-IN" sz="2200" baseline="-25000" dirty="0" smtClean="0">
                <a:latin typeface="Times New Roman" pitchFamily="18" charset="0"/>
                <a:cs typeface="Times New Roman" pitchFamily="18" charset="0"/>
              </a:rPr>
              <a:t>2</a:t>
            </a:r>
            <a:r>
              <a:rPr lang="en-IN" sz="2200" dirty="0" smtClean="0">
                <a:latin typeface="Times New Roman" pitchFamily="18" charset="0"/>
                <a:cs typeface="Times New Roman" pitchFamily="18" charset="0"/>
              </a:rPr>
              <a:t> on </a:t>
            </a:r>
            <a:r>
              <a:rPr lang="en-IN" sz="2200" dirty="0" smtClean="0">
                <a:latin typeface="Times New Roman" pitchFamily="18" charset="0"/>
                <a:cs typeface="Times New Roman" pitchFamily="18" charset="0"/>
                <a:sym typeface="Symbol"/>
              </a:rPr>
              <a:t></a:t>
            </a:r>
            <a:r>
              <a:rPr lang="en-IN" sz="2200" dirty="0" smtClean="0">
                <a:latin typeface="Times New Roman" pitchFamily="18" charset="0"/>
                <a:cs typeface="Times New Roman" pitchFamily="18" charset="0"/>
              </a:rPr>
              <a:t>(X), from two independent sources. </a:t>
            </a:r>
          </a:p>
          <a:p>
            <a:pPr algn="just"/>
            <a:endParaRPr lang="en-US" sz="14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Total mass in support of A: </a:t>
            </a:r>
            <a:r>
              <a:rPr lang="en-US" sz="2200" dirty="0" smtClean="0">
                <a:latin typeface="Times New Roman" pitchFamily="18" charset="0"/>
                <a:cs typeface="Times New Roman" pitchFamily="18" charset="0"/>
                <a:sym typeface="Symbol"/>
              </a:rPr>
              <a:t>   </a:t>
            </a:r>
            <a:r>
              <a:rPr lang="en-US" sz="2200" i="1" dirty="0" smtClean="0">
                <a:latin typeface="Times New Roman" pitchFamily="18" charset="0"/>
                <a:cs typeface="Times New Roman" pitchFamily="18" charset="0"/>
                <a:sym typeface="Symbol"/>
              </a:rPr>
              <a:t>m</a:t>
            </a:r>
            <a:r>
              <a:rPr lang="en-US" sz="2200" baseline="-25000" dirty="0" smtClean="0">
                <a:latin typeface="Times New Roman" pitchFamily="18" charset="0"/>
                <a:cs typeface="Times New Roman" pitchFamily="18" charset="0"/>
                <a:sym typeface="Symbol"/>
              </a:rPr>
              <a:t>1</a:t>
            </a:r>
            <a:r>
              <a:rPr lang="en-US" sz="2200" dirty="0" smtClean="0">
                <a:latin typeface="Times New Roman" pitchFamily="18" charset="0"/>
                <a:cs typeface="Times New Roman" pitchFamily="18" charset="0"/>
                <a:sym typeface="Symbol"/>
              </a:rPr>
              <a:t>(B) * </a:t>
            </a:r>
            <a:r>
              <a:rPr lang="en-US" sz="2200" i="1" dirty="0" smtClean="0">
                <a:latin typeface="Times New Roman" pitchFamily="18" charset="0"/>
                <a:cs typeface="Times New Roman" pitchFamily="18" charset="0"/>
                <a:sym typeface="Symbol"/>
              </a:rPr>
              <a:t>m</a:t>
            </a:r>
            <a:r>
              <a:rPr lang="en-US" sz="2200" baseline="-25000" dirty="0" smtClean="0">
                <a:latin typeface="Times New Roman" pitchFamily="18" charset="0"/>
                <a:cs typeface="Times New Roman" pitchFamily="18" charset="0"/>
                <a:sym typeface="Symbol"/>
              </a:rPr>
              <a:t>2</a:t>
            </a:r>
            <a:r>
              <a:rPr lang="en-US" sz="2200" dirty="0" smtClean="0">
                <a:latin typeface="Times New Roman" pitchFamily="18" charset="0"/>
                <a:cs typeface="Times New Roman" pitchFamily="18" charset="0"/>
                <a:sym typeface="Symbol"/>
              </a:rPr>
              <a:t>(C)</a:t>
            </a:r>
            <a:endParaRPr lang="en-IN" sz="2200" dirty="0" smtClean="0">
              <a:latin typeface="Times New Roman" pitchFamily="18" charset="0"/>
              <a:cs typeface="Times New Roman" pitchFamily="18" charset="0"/>
            </a:endParaRPr>
          </a:p>
          <a:p>
            <a:pPr algn="just"/>
            <a:r>
              <a:rPr lang="en-US" sz="1200" dirty="0" smtClean="0">
                <a:latin typeface="Times New Roman" pitchFamily="18" charset="0"/>
                <a:cs typeface="Times New Roman" pitchFamily="18" charset="0"/>
              </a:rPr>
              <a:t>                                                                             B</a:t>
            </a:r>
            <a:r>
              <a:rPr lang="en-US" sz="1200" dirty="0" smtClean="0">
                <a:latin typeface="Times New Roman" pitchFamily="18" charset="0"/>
                <a:cs typeface="Times New Roman" pitchFamily="18" charset="0"/>
                <a:sym typeface="Symbol"/>
              </a:rPr>
              <a:t>C=A</a:t>
            </a:r>
          </a:p>
          <a:p>
            <a:pPr algn="just">
              <a:buNone/>
            </a:pPr>
            <a:endParaRPr lang="en-US" sz="1200" dirty="0" smtClean="0">
              <a:latin typeface="Times New Roman" pitchFamily="18" charset="0"/>
              <a:cs typeface="Times New Roman" pitchFamily="18" charset="0"/>
              <a:sym typeface="Symbol"/>
            </a:endParaRPr>
          </a:p>
          <a:p>
            <a:pPr algn="just"/>
            <a:r>
              <a:rPr lang="en-US" sz="2200" dirty="0" smtClean="0">
                <a:latin typeface="Times New Roman" pitchFamily="18" charset="0"/>
                <a:cs typeface="Times New Roman" pitchFamily="18" charset="0"/>
                <a:sym typeface="Symbol"/>
              </a:rPr>
              <a:t>Mass of Conflict:   </a:t>
            </a:r>
            <a:r>
              <a:rPr lang="en-US" sz="2200" i="1" dirty="0" smtClean="0">
                <a:latin typeface="Times New Roman" pitchFamily="18" charset="0"/>
                <a:cs typeface="Times New Roman" pitchFamily="18" charset="0"/>
                <a:sym typeface="Symbol"/>
              </a:rPr>
              <a:t>m</a:t>
            </a:r>
            <a:r>
              <a:rPr lang="en-US" sz="2200" baseline="-25000" dirty="0" smtClean="0">
                <a:latin typeface="Times New Roman" pitchFamily="18" charset="0"/>
                <a:cs typeface="Times New Roman" pitchFamily="18" charset="0"/>
                <a:sym typeface="Symbol"/>
              </a:rPr>
              <a:t>1</a:t>
            </a:r>
            <a:r>
              <a:rPr lang="en-US" sz="2200" dirty="0" smtClean="0">
                <a:latin typeface="Times New Roman" pitchFamily="18" charset="0"/>
                <a:cs typeface="Times New Roman" pitchFamily="18" charset="0"/>
                <a:sym typeface="Symbol"/>
              </a:rPr>
              <a:t>(B) * </a:t>
            </a:r>
            <a:r>
              <a:rPr lang="en-US" sz="2200" i="1" dirty="0" smtClean="0">
                <a:latin typeface="Times New Roman" pitchFamily="18" charset="0"/>
                <a:cs typeface="Times New Roman" pitchFamily="18" charset="0"/>
                <a:sym typeface="Symbol"/>
              </a:rPr>
              <a:t>m</a:t>
            </a:r>
            <a:r>
              <a:rPr lang="en-US" sz="2200" baseline="-25000" dirty="0" smtClean="0">
                <a:latin typeface="Times New Roman" pitchFamily="18" charset="0"/>
                <a:cs typeface="Times New Roman" pitchFamily="18" charset="0"/>
                <a:sym typeface="Symbol"/>
              </a:rPr>
              <a:t>2</a:t>
            </a:r>
            <a:r>
              <a:rPr lang="en-US" sz="2200" dirty="0" smtClean="0">
                <a:latin typeface="Times New Roman" pitchFamily="18" charset="0"/>
                <a:cs typeface="Times New Roman" pitchFamily="18" charset="0"/>
                <a:sym typeface="Symbol"/>
              </a:rPr>
              <a:t>(C) </a:t>
            </a:r>
          </a:p>
          <a:p>
            <a:pPr algn="just">
              <a:buNone/>
            </a:pPr>
            <a:r>
              <a:rPr lang="en-US" sz="1200" dirty="0" smtClean="0">
                <a:latin typeface="Times New Roman" pitchFamily="18" charset="0"/>
                <a:cs typeface="Times New Roman" pitchFamily="18" charset="0"/>
              </a:rPr>
              <a:t>                                                            B</a:t>
            </a:r>
            <a:r>
              <a:rPr lang="en-US" sz="1200" dirty="0" smtClean="0">
                <a:latin typeface="Times New Roman" pitchFamily="18" charset="0"/>
                <a:cs typeface="Times New Roman" pitchFamily="18" charset="0"/>
                <a:sym typeface="Symbol"/>
              </a:rPr>
              <a:t>C= </a:t>
            </a:r>
          </a:p>
          <a:p>
            <a:pPr algn="just">
              <a:buNone/>
            </a:pPr>
            <a:endParaRPr lang="en-IN" sz="1200" dirty="0" smtClean="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latin typeface="Times New Roman" pitchFamily="18" charset="0"/>
                <a:cs typeface="Times New Roman" pitchFamily="18" charset="0"/>
              </a:rPr>
              <a:t>Dempster’s</a:t>
            </a:r>
            <a:r>
              <a:rPr lang="en-US" sz="4000" dirty="0" smtClean="0">
                <a:latin typeface="Times New Roman" pitchFamily="18" charset="0"/>
                <a:cs typeface="Times New Roman" pitchFamily="18" charset="0"/>
              </a:rPr>
              <a:t> Rule</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sz="2400" dirty="0" smtClean="0">
                <a:latin typeface="Times New Roman" pitchFamily="18" charset="0"/>
                <a:cs typeface="Times New Roman" pitchFamily="18" charset="0"/>
              </a:rPr>
              <a:t>The combined value of evidence </a:t>
            </a:r>
            <a:r>
              <a:rPr lang="en-IN" sz="2400" i="1" dirty="0" smtClean="0">
                <a:latin typeface="Times New Roman" pitchFamily="18" charset="0"/>
                <a:cs typeface="Times New Roman" pitchFamily="18" charset="0"/>
              </a:rPr>
              <a:t>m</a:t>
            </a:r>
            <a:r>
              <a:rPr lang="en-IN" sz="2400" baseline="-25000" dirty="0" smtClean="0">
                <a:latin typeface="Times New Roman" pitchFamily="18" charset="0"/>
                <a:cs typeface="Times New Roman" pitchFamily="18" charset="0"/>
              </a:rPr>
              <a:t>1,2</a:t>
            </a:r>
            <a:r>
              <a:rPr lang="en-IN" sz="2400" dirty="0" smtClean="0">
                <a:latin typeface="Times New Roman" pitchFamily="18" charset="0"/>
                <a:cs typeface="Times New Roman" pitchFamily="18" charset="0"/>
              </a:rPr>
              <a:t>(A) according to this rule is given by:</a:t>
            </a:r>
          </a:p>
          <a:p>
            <a:pPr>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a:rPr>
              <a:t></a:t>
            </a:r>
            <a:r>
              <a:rPr lang="en-US" sz="1600" dirty="0" smtClean="0">
                <a:latin typeface="Times New Roman" pitchFamily="18" charset="0"/>
                <a:cs typeface="Times New Roman" pitchFamily="18" charset="0"/>
                <a:sym typeface="Symbol"/>
              </a:rPr>
              <a:t>BC=A    </a:t>
            </a:r>
            <a:r>
              <a:rPr lang="en-US" i="1" dirty="0" smtClean="0">
                <a:latin typeface="Times New Roman" pitchFamily="18" charset="0"/>
                <a:cs typeface="Times New Roman" pitchFamily="18" charset="0"/>
                <a:sym typeface="Symbol"/>
              </a:rPr>
              <a:t>m</a:t>
            </a:r>
            <a:r>
              <a:rPr lang="en-US" baseline="-25000" dirty="0" smtClean="0">
                <a:latin typeface="Times New Roman" pitchFamily="18" charset="0"/>
                <a:cs typeface="Times New Roman" pitchFamily="18" charset="0"/>
                <a:sym typeface="Symbol"/>
              </a:rPr>
              <a:t>1</a:t>
            </a:r>
            <a:r>
              <a:rPr lang="en-US" dirty="0" smtClean="0">
                <a:latin typeface="Times New Roman" pitchFamily="18" charset="0"/>
                <a:cs typeface="Times New Roman" pitchFamily="18" charset="0"/>
                <a:sym typeface="Symbol"/>
              </a:rPr>
              <a:t>(B) * </a:t>
            </a:r>
            <a:r>
              <a:rPr lang="en-US" i="1" dirty="0" smtClean="0">
                <a:latin typeface="Times New Roman" pitchFamily="18" charset="0"/>
                <a:cs typeface="Times New Roman" pitchFamily="18" charset="0"/>
                <a:sym typeface="Symbol"/>
              </a:rPr>
              <a:t>m</a:t>
            </a:r>
            <a:r>
              <a:rPr lang="en-US" baseline="-25000" dirty="0" smtClean="0">
                <a:latin typeface="Times New Roman" pitchFamily="18" charset="0"/>
                <a:cs typeface="Times New Roman" pitchFamily="18" charset="0"/>
                <a:sym typeface="Symbol"/>
              </a:rPr>
              <a:t>2</a:t>
            </a:r>
            <a:r>
              <a:rPr lang="en-US" dirty="0" smtClean="0">
                <a:latin typeface="Times New Roman" pitchFamily="18" charset="0"/>
                <a:cs typeface="Times New Roman" pitchFamily="18" charset="0"/>
                <a:sym typeface="Symbol"/>
              </a:rPr>
              <a:t>(C)    </a:t>
            </a:r>
            <a:endParaRPr lang="en-IN" dirty="0" smtClean="0">
              <a:latin typeface="Times New Roman" pitchFamily="18" charset="0"/>
              <a:cs typeface="Times New Roman" pitchFamily="18" charset="0"/>
            </a:endParaRPr>
          </a:p>
          <a:p>
            <a:pPr>
              <a:buNone/>
            </a:pPr>
            <a:r>
              <a:rPr lang="en-US" i="1" dirty="0" smtClean="0">
                <a:latin typeface="Times New Roman" pitchFamily="18" charset="0"/>
                <a:cs typeface="Times New Roman" pitchFamily="18" charset="0"/>
              </a:rPr>
              <a:t>  m</a:t>
            </a:r>
            <a:r>
              <a:rPr lang="en-US" baseline="-25000" dirty="0" smtClean="0">
                <a:latin typeface="Times New Roman" pitchFamily="18" charset="0"/>
                <a:cs typeface="Times New Roman" pitchFamily="18" charset="0"/>
              </a:rPr>
              <a:t>12</a:t>
            </a:r>
            <a:r>
              <a:rPr lang="en-US" dirty="0" smtClean="0">
                <a:latin typeface="Times New Roman" pitchFamily="18" charset="0"/>
                <a:cs typeface="Times New Roman" pitchFamily="18" charset="0"/>
              </a:rPr>
              <a:t>(A)  = </a:t>
            </a:r>
          </a:p>
          <a:p>
            <a:pPr>
              <a:buNone/>
            </a:pPr>
            <a:r>
              <a:rPr lang="en-US" dirty="0" smtClean="0">
                <a:latin typeface="Times New Roman" pitchFamily="18" charset="0"/>
                <a:cs typeface="Times New Roman" pitchFamily="18" charset="0"/>
              </a:rPr>
              <a:t>                                1 </a:t>
            </a:r>
            <a:r>
              <a:rPr lang="en-US" dirty="0" smtClean="0">
                <a:latin typeface="Times New Roman" pitchFamily="18" charset="0"/>
                <a:cs typeface="Times New Roman" pitchFamily="18" charset="0"/>
                <a:sym typeface="Symbol"/>
              </a:rPr>
              <a:t> K          </a:t>
            </a:r>
          </a:p>
          <a:p>
            <a:pPr>
              <a:buNone/>
            </a:pPr>
            <a:r>
              <a:rPr lang="en-US" dirty="0" smtClean="0">
                <a:latin typeface="Times New Roman" pitchFamily="18" charset="0"/>
                <a:cs typeface="Times New Roman" pitchFamily="18" charset="0"/>
                <a:sym typeface="Symbol"/>
              </a:rPr>
              <a:t>         </a:t>
            </a:r>
            <a:endParaRPr lang="en-IN"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Conflict is normalized out by dividing 1</a:t>
            </a:r>
            <a:r>
              <a:rPr lang="en-US" sz="2400" dirty="0" smtClean="0">
                <a:latin typeface="Times New Roman" pitchFamily="18" charset="0"/>
                <a:cs typeface="Times New Roman" pitchFamily="18" charset="0"/>
                <a:sym typeface="Symbol"/>
              </a:rPr>
              <a:t> </a:t>
            </a:r>
            <a:r>
              <a:rPr lang="en-US" sz="2400" dirty="0" smtClean="0">
                <a:latin typeface="Times New Roman" pitchFamily="18" charset="0"/>
                <a:cs typeface="Times New Roman" pitchFamily="18" charset="0"/>
              </a:rPr>
              <a:t>K, where K is the conflict</a:t>
            </a:r>
            <a:endParaRPr lang="en-IN" sz="2400" dirty="0">
              <a:latin typeface="Times New Roman" pitchFamily="18" charset="0"/>
              <a:cs typeface="Times New Roman" pitchFamily="18" charset="0"/>
            </a:endParaRPr>
          </a:p>
        </p:txBody>
      </p:sp>
      <p:cxnSp>
        <p:nvCxnSpPr>
          <p:cNvPr id="5" name="Straight Connector 4"/>
          <p:cNvCxnSpPr/>
          <p:nvPr/>
        </p:nvCxnSpPr>
        <p:spPr>
          <a:xfrm flipV="1">
            <a:off x="2643174" y="3429000"/>
            <a:ext cx="4071966" cy="7143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lstStyle/>
          <a:p>
            <a:r>
              <a:rPr lang="en-US" dirty="0" smtClean="0"/>
              <a:t>  source 1                              source 2</a:t>
            </a:r>
          </a:p>
          <a:p>
            <a:pPr>
              <a:buNone/>
            </a:pPr>
            <a:endParaRPr lang="en-IN" dirty="0"/>
          </a:p>
        </p:txBody>
      </p:sp>
      <p:cxnSp>
        <p:nvCxnSpPr>
          <p:cNvPr id="5" name="Straight Arrow Connector 4"/>
          <p:cNvCxnSpPr/>
          <p:nvPr/>
        </p:nvCxnSpPr>
        <p:spPr>
          <a:xfrm rot="5400000">
            <a:off x="678629" y="1393017"/>
            <a:ext cx="1143008"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571604" y="1071546"/>
            <a:ext cx="1785950" cy="1357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flipV="1">
            <a:off x="3428992" y="1142984"/>
            <a:ext cx="2000264" cy="12858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6200000" flipH="1">
            <a:off x="5286380" y="1285860"/>
            <a:ext cx="1285884" cy="1000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00034" y="2357430"/>
            <a:ext cx="1000132" cy="369332"/>
          </a:xfrm>
          <a:prstGeom prst="rect">
            <a:avLst/>
          </a:prstGeom>
          <a:noFill/>
        </p:spPr>
        <p:txBody>
          <a:bodyPr wrap="square" rtlCol="0">
            <a:spAutoFit/>
          </a:bodyPr>
          <a:lstStyle/>
          <a:p>
            <a:r>
              <a:rPr lang="en-US" dirty="0" smtClean="0"/>
              <a:t>    A</a:t>
            </a:r>
            <a:endParaRPr lang="en-IN" dirty="0"/>
          </a:p>
        </p:txBody>
      </p:sp>
      <p:sp>
        <p:nvSpPr>
          <p:cNvPr id="14" name="TextBox 13"/>
          <p:cNvSpPr txBox="1"/>
          <p:nvPr/>
        </p:nvSpPr>
        <p:spPr>
          <a:xfrm>
            <a:off x="2928926" y="2500306"/>
            <a:ext cx="928694" cy="369332"/>
          </a:xfrm>
          <a:prstGeom prst="rect">
            <a:avLst/>
          </a:prstGeom>
          <a:noFill/>
        </p:spPr>
        <p:txBody>
          <a:bodyPr wrap="square" rtlCol="0">
            <a:spAutoFit/>
          </a:bodyPr>
          <a:lstStyle/>
          <a:p>
            <a:r>
              <a:rPr lang="en-US" dirty="0" smtClean="0"/>
              <a:t>      B</a:t>
            </a:r>
            <a:endParaRPr lang="en-IN" dirty="0"/>
          </a:p>
        </p:txBody>
      </p:sp>
      <p:sp>
        <p:nvSpPr>
          <p:cNvPr id="15" name="TextBox 14"/>
          <p:cNvSpPr txBox="1"/>
          <p:nvPr/>
        </p:nvSpPr>
        <p:spPr>
          <a:xfrm>
            <a:off x="3571868" y="2500306"/>
            <a:ext cx="3270447" cy="646331"/>
          </a:xfrm>
          <a:prstGeom prst="rect">
            <a:avLst/>
          </a:prstGeom>
          <a:noFill/>
        </p:spPr>
        <p:txBody>
          <a:bodyPr wrap="square" rtlCol="0">
            <a:spAutoFit/>
          </a:bodyPr>
          <a:lstStyle/>
          <a:p>
            <a:r>
              <a:rPr lang="en-US" dirty="0" smtClean="0"/>
              <a:t>                                                       C </a:t>
            </a:r>
          </a:p>
          <a:p>
            <a:r>
              <a:rPr lang="en-US" dirty="0" smtClean="0"/>
              <a:t>     </a:t>
            </a:r>
            <a:endParaRPr lang="en-IN" dirty="0"/>
          </a:p>
        </p:txBody>
      </p:sp>
      <p:sp>
        <p:nvSpPr>
          <p:cNvPr id="16" name="TextBox 15"/>
          <p:cNvSpPr txBox="1"/>
          <p:nvPr/>
        </p:nvSpPr>
        <p:spPr>
          <a:xfrm>
            <a:off x="785786" y="3286124"/>
            <a:ext cx="7929618" cy="2862322"/>
          </a:xfrm>
          <a:prstGeom prst="rect">
            <a:avLst/>
          </a:prstGeom>
          <a:noFill/>
        </p:spPr>
        <p:txBody>
          <a:bodyPr wrap="square" rtlCol="0">
            <a:spAutoFit/>
          </a:bodyPr>
          <a:lstStyle/>
          <a:p>
            <a:r>
              <a:rPr lang="en-US" dirty="0" smtClean="0">
                <a:latin typeface="Times New Roman" pitchFamily="18" charset="0"/>
                <a:cs typeface="Times New Roman" pitchFamily="18" charset="0"/>
              </a:rPr>
              <a:t>Source 1</a:t>
            </a:r>
            <a:r>
              <a:rPr lang="en-US" dirty="0" smtClean="0">
                <a:latin typeface="Times New Roman" pitchFamily="18" charset="0"/>
                <a:cs typeface="Times New Roman" pitchFamily="18" charset="0"/>
                <a:sym typeface="Symbol"/>
              </a:rPr>
              <a:t>: </a:t>
            </a:r>
            <a:r>
              <a:rPr lang="en-US" i="1" dirty="0" smtClean="0">
                <a:latin typeface="Times New Roman" pitchFamily="18" charset="0"/>
                <a:cs typeface="Times New Roman" pitchFamily="18" charset="0"/>
              </a:rPr>
              <a:t>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A) = 0.99 (component A)</a:t>
            </a:r>
          </a:p>
          <a:p>
            <a:r>
              <a:rPr lang="en-US" dirty="0" smtClean="0">
                <a:latin typeface="Times New Roman" pitchFamily="18" charset="0"/>
                <a:cs typeface="Times New Roman" pitchFamily="18" charset="0"/>
              </a:rPr>
              <a:t>Source 1</a:t>
            </a:r>
            <a:r>
              <a:rPr lang="en-US" dirty="0" smtClean="0">
                <a:latin typeface="Times New Roman" pitchFamily="18" charset="0"/>
                <a:cs typeface="Times New Roman" pitchFamily="18" charset="0"/>
                <a:sym typeface="Symbol"/>
              </a:rPr>
              <a:t>: </a:t>
            </a:r>
            <a:r>
              <a:rPr lang="en-US" i="1" dirty="0" smtClean="0">
                <a:latin typeface="Times New Roman" pitchFamily="18" charset="0"/>
                <a:cs typeface="Times New Roman" pitchFamily="18" charset="0"/>
              </a:rPr>
              <a:t>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(B) = 0.01(component B)</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Source 2: </a:t>
            </a:r>
            <a:r>
              <a:rPr lang="en-US" i="1" dirty="0" smtClean="0">
                <a:latin typeface="Times New Roman" pitchFamily="18" charset="0"/>
                <a:cs typeface="Times New Roman" pitchFamily="18" charset="0"/>
              </a:rPr>
              <a:t>m</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(B) = 0.01 (component B)</a:t>
            </a:r>
          </a:p>
          <a:p>
            <a:r>
              <a:rPr lang="en-US" dirty="0" smtClean="0">
                <a:latin typeface="Times New Roman" pitchFamily="18" charset="0"/>
                <a:cs typeface="Times New Roman" pitchFamily="18" charset="0"/>
              </a:rPr>
              <a:t>Source 2: </a:t>
            </a:r>
            <a:r>
              <a:rPr lang="en-US" i="1" dirty="0" smtClean="0">
                <a:latin typeface="Times New Roman" pitchFamily="18" charset="0"/>
                <a:cs typeface="Times New Roman" pitchFamily="18" charset="0"/>
              </a:rPr>
              <a:t>m</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(C) =  0.99 (component C)</a:t>
            </a:r>
          </a:p>
          <a:p>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Dempster</a:t>
            </a:r>
            <a:r>
              <a:rPr lang="en-US" dirty="0" smtClean="0">
                <a:latin typeface="Times New Roman" pitchFamily="18" charset="0"/>
                <a:cs typeface="Times New Roman" pitchFamily="18" charset="0"/>
              </a:rPr>
              <a:t> ‘s Rule: Support: </a:t>
            </a:r>
            <a:r>
              <a:rPr lang="en-US" i="1" dirty="0" smtClean="0">
                <a:latin typeface="Times New Roman" pitchFamily="18" charset="0"/>
                <a:cs typeface="Times New Roman" pitchFamily="18" charset="0"/>
              </a:rPr>
              <a:t>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(B) * </a:t>
            </a:r>
            <a:r>
              <a:rPr lang="en-US" i="1" dirty="0" smtClean="0">
                <a:latin typeface="Times New Roman" pitchFamily="18" charset="0"/>
                <a:cs typeface="Times New Roman" pitchFamily="18" charset="0"/>
              </a:rPr>
              <a:t>m</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(B)=0.0001</a:t>
            </a:r>
          </a:p>
          <a:p>
            <a:r>
              <a:rPr lang="en-US" dirty="0" smtClean="0">
                <a:latin typeface="Times New Roman" pitchFamily="18" charset="0"/>
                <a:cs typeface="Times New Roman" pitchFamily="18" charset="0"/>
              </a:rPr>
              <a:t>Conflict: </a:t>
            </a:r>
            <a:r>
              <a:rPr lang="en-US" i="1" dirty="0" smtClean="0">
                <a:latin typeface="Times New Roman" pitchFamily="18" charset="0"/>
                <a:cs typeface="Times New Roman" pitchFamily="18" charset="0"/>
              </a:rPr>
              <a:t>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(A)</a:t>
            </a:r>
            <a:r>
              <a:rPr lang="en-US" i="1" dirty="0" smtClean="0">
                <a:latin typeface="Times New Roman" pitchFamily="18" charset="0"/>
                <a:cs typeface="Times New Roman" pitchFamily="18" charset="0"/>
              </a:rPr>
              <a:t>m</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(B)+</a:t>
            </a:r>
            <a:r>
              <a:rPr lang="en-US" i="1" dirty="0" smtClean="0">
                <a:latin typeface="Times New Roman" pitchFamily="18" charset="0"/>
                <a:cs typeface="Times New Roman" pitchFamily="18" charset="0"/>
              </a:rPr>
              <a:t>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(A)</a:t>
            </a:r>
            <a:r>
              <a:rPr lang="en-US" i="1" dirty="0" smtClean="0">
                <a:latin typeface="Times New Roman" pitchFamily="18" charset="0"/>
                <a:cs typeface="Times New Roman" pitchFamily="18" charset="0"/>
              </a:rPr>
              <a:t>m</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(C)+</a:t>
            </a:r>
            <a:r>
              <a:rPr lang="en-US" i="1" dirty="0" smtClean="0">
                <a:latin typeface="Times New Roman" pitchFamily="18" charset="0"/>
                <a:cs typeface="Times New Roman" pitchFamily="18" charset="0"/>
              </a:rPr>
              <a:t>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(B)</a:t>
            </a:r>
            <a:r>
              <a:rPr lang="en-US" i="1" dirty="0" smtClean="0">
                <a:latin typeface="Times New Roman" pitchFamily="18" charset="0"/>
                <a:cs typeface="Times New Roman" pitchFamily="18" charset="0"/>
              </a:rPr>
              <a:t>m</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(C)=0.99*0.01+0.99*0.01+0.99*0.99= 0.9999</a:t>
            </a:r>
          </a:p>
          <a:p>
            <a:r>
              <a:rPr lang="en-US" dirty="0" smtClean="0">
                <a:latin typeface="Times New Roman" pitchFamily="18" charset="0"/>
                <a:cs typeface="Times New Roman" pitchFamily="18" charset="0"/>
              </a:rPr>
              <a:t>Answer: m</a:t>
            </a:r>
            <a:r>
              <a:rPr lang="en-US" baseline="-25000" dirty="0" smtClean="0">
                <a:latin typeface="Times New Roman" pitchFamily="18" charset="0"/>
                <a:cs typeface="Times New Roman" pitchFamily="18" charset="0"/>
              </a:rPr>
              <a:t>12</a:t>
            </a:r>
            <a:r>
              <a:rPr lang="en-US" dirty="0" smtClean="0">
                <a:latin typeface="Times New Roman" pitchFamily="18" charset="0"/>
                <a:cs typeface="Times New Roman" pitchFamily="18" charset="0"/>
              </a:rPr>
              <a:t>(B)=0.01*0.01/1-0.9999=1</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862337" y="1000108"/>
            <a:ext cx="7419326" cy="51260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0" y="928670"/>
            <a:ext cx="9144000" cy="48577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428596" y="642918"/>
            <a:ext cx="8229600" cy="4429156"/>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428596" y="4929198"/>
            <a:ext cx="7783513" cy="1500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Diagnose Diseases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r>
              <a:rPr lang="en-US" sz="2400" dirty="0" smtClean="0">
                <a:latin typeface="Times New Roman" pitchFamily="18" charset="0"/>
                <a:cs typeface="Times New Roman" pitchFamily="18" charset="0"/>
              </a:rPr>
              <a:t>Due to the combined effect of dearth of experts and diversity of symptoms in diseases, an increasing need of knowledge based decision making system has been felt in the health care domain. </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existing knowledge-based query-oriented systems consist of static set of queries which are manually affixed.</a:t>
            </a:r>
          </a:p>
          <a:p>
            <a:endParaRPr lang="en-US" sz="13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When the patients come with subjective symptoms, a large number of questions are asked to diagnose the underlying disease properly. </a:t>
            </a:r>
          </a:p>
          <a:p>
            <a:endParaRPr lang="en-US" sz="13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During each stage of questioning, the doctor in a systematic way utilizes knowledge to differentiate particular disease(s) from a broader domain of possible diseases.</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 reality, based on the response of a patient to a particular query, the doctor asks the next query, most relevant to the previous response. </a:t>
            </a:r>
          </a:p>
          <a:p>
            <a:endParaRPr lang="en-US" sz="1200" dirty="0" smtClean="0">
              <a:latin typeface="Times New Roman" pitchFamily="18" charset="0"/>
              <a:cs typeface="Times New Roman" pitchFamily="18" charset="0"/>
            </a:endParaRPr>
          </a:p>
          <a:p>
            <a:endParaRPr lang="en-US" sz="13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r>
              <a:rPr lang="en-US" sz="2400" dirty="0" smtClean="0">
                <a:latin typeface="Times New Roman" pitchFamily="18" charset="0"/>
                <a:cs typeface="Times New Roman" pitchFamily="18" charset="0"/>
              </a:rPr>
              <a:t>Framework that arranges queries hierarchically to facilitate selection of most suitable query dynamically, based on the patient’s response.</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sets of queries selected in hierarchy with enough differentiating factors, eventually lead to a fair provisional diagnosis with promising degree of accuracy.</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Fuzzy measures for each possible option relevant to a particular query are calculated using b. p. a.</a:t>
            </a:r>
          </a:p>
          <a:p>
            <a:endParaRPr lang="en-US" sz="13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Multiple experts’ opinions are fused using </a:t>
            </a:r>
            <a:r>
              <a:rPr lang="en-US" sz="2400" dirty="0" err="1" smtClean="0">
                <a:latin typeface="Times New Roman" pitchFamily="18" charset="0"/>
                <a:cs typeface="Times New Roman" pitchFamily="18" charset="0"/>
              </a:rPr>
              <a:t>Dempster’s</a:t>
            </a:r>
            <a:r>
              <a:rPr lang="en-US" sz="2400" dirty="0" smtClean="0">
                <a:latin typeface="Times New Roman" pitchFamily="18" charset="0"/>
                <a:cs typeface="Times New Roman" pitchFamily="18" charset="0"/>
              </a:rPr>
              <a:t> rule of combination to obtain fuzzy measures used for selecting the most suitable next query.</a:t>
            </a:r>
          </a:p>
          <a:p>
            <a:endParaRPr lang="en-US" sz="24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Properties of Belief Measures</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00174"/>
            <a:ext cx="8229600" cy="4625989"/>
          </a:xfrm>
        </p:spPr>
        <p:txBody>
          <a:bodyPr>
            <a:normAutofit fontScale="85000" lnSpcReduction="20000"/>
          </a:bodyPr>
          <a:lstStyle/>
          <a:p>
            <a:r>
              <a:rPr lang="en-US" sz="2400" dirty="0" smtClean="0">
                <a:latin typeface="Times New Roman" pitchFamily="18" charset="0"/>
                <a:cs typeface="Times New Roman" pitchFamily="18" charset="0"/>
              </a:rPr>
              <a:t>Say, the sets </a:t>
            </a:r>
            <a:r>
              <a:rPr lang="en-US" sz="2400" dirty="0" smtClean="0">
                <a:latin typeface="Times New Roman" pitchFamily="18" charset="0"/>
                <a:cs typeface="Times New Roman" pitchFamily="18" charset="0"/>
                <a:sym typeface="Symbol"/>
              </a:rPr>
              <a:t>A</a:t>
            </a:r>
            <a:r>
              <a:rPr lang="en-US" sz="2400" baseline="-25000" dirty="0" smtClean="0">
                <a:latin typeface="Times New Roman" pitchFamily="18" charset="0"/>
                <a:cs typeface="Times New Roman" pitchFamily="18" charset="0"/>
                <a:sym typeface="Symbol"/>
              </a:rPr>
              <a:t>1</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sym typeface="Symbol"/>
              </a:rPr>
              <a:t>A</a:t>
            </a:r>
            <a:r>
              <a:rPr lang="en-US" sz="2400" baseline="-25000" dirty="0" smtClean="0">
                <a:latin typeface="Times New Roman" pitchFamily="18" charset="0"/>
                <a:cs typeface="Times New Roman" pitchFamily="18" charset="0"/>
                <a:sym typeface="Symbol"/>
              </a:rPr>
              <a:t>2</a:t>
            </a:r>
            <a:r>
              <a:rPr 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sym typeface="Symbol"/>
              </a:rPr>
              <a:t> A</a:t>
            </a:r>
            <a:r>
              <a:rPr lang="en-US" sz="2400" baseline="-25000" dirty="0" smtClean="0">
                <a:latin typeface="Times New Roman" pitchFamily="18" charset="0"/>
                <a:cs typeface="Times New Roman" pitchFamily="18" charset="0"/>
                <a:sym typeface="Symbol"/>
              </a:rPr>
              <a:t>n</a:t>
            </a:r>
            <a:r>
              <a:rPr lang="en-US" sz="2400" dirty="0" smtClean="0">
                <a:latin typeface="Times New Roman" pitchFamily="18" charset="0"/>
                <a:cs typeface="Times New Roman" pitchFamily="18" charset="0"/>
              </a:rPr>
              <a:t> in X are pair wise disjoint, i.e. </a:t>
            </a:r>
            <a:r>
              <a:rPr lang="en-US" sz="2400" dirty="0" err="1" smtClean="0">
                <a:latin typeface="Times New Roman" pitchFamily="18" charset="0"/>
                <a:cs typeface="Times New Roman" pitchFamily="18" charset="0"/>
              </a:rPr>
              <a:t>A</a:t>
            </a:r>
            <a:r>
              <a:rPr lang="en-US" sz="2400" i="1" baseline="-25000" dirty="0" err="1" smtClean="0">
                <a:latin typeface="Times New Roman" pitchFamily="18" charset="0"/>
                <a:cs typeface="Times New Roman" pitchFamily="18" charset="0"/>
              </a:rPr>
              <a:t>i</a:t>
            </a:r>
            <a:r>
              <a:rPr lang="en-US" sz="2400" dirty="0" err="1" smtClean="0">
                <a:latin typeface="Times New Roman" pitchFamily="18" charset="0"/>
                <a:cs typeface="Times New Roman" pitchFamily="18" charset="0"/>
                <a:sym typeface="Symbol"/>
              </a:rPr>
              <a:t>A</a:t>
            </a:r>
            <a:r>
              <a:rPr lang="en-US" sz="2400" i="1" baseline="-25000" dirty="0" err="1" smtClean="0">
                <a:latin typeface="Times New Roman" pitchFamily="18" charset="0"/>
                <a:cs typeface="Times New Roman" pitchFamily="18" charset="0"/>
                <a:sym typeface="Symbol"/>
              </a:rPr>
              <a:t>j</a:t>
            </a:r>
            <a:r>
              <a:rPr lang="en-US" sz="2400" i="1" baseline="-25000" dirty="0" smtClean="0">
                <a:latin typeface="Times New Roman" pitchFamily="18" charset="0"/>
                <a:cs typeface="Times New Roman" pitchFamily="18" charset="0"/>
                <a:sym typeface="Symbol"/>
              </a:rPr>
              <a:t> </a:t>
            </a:r>
            <a:r>
              <a:rPr lang="en-US" sz="2400" dirty="0" smtClean="0">
                <a:latin typeface="Times New Roman" pitchFamily="18" charset="0"/>
                <a:cs typeface="Times New Roman" pitchFamily="18" charset="0"/>
                <a:sym typeface="Symbol"/>
              </a:rPr>
              <a:t>=  for all </a:t>
            </a:r>
            <a:r>
              <a:rPr lang="en-US" sz="2400" i="1" dirty="0" err="1" smtClean="0">
                <a:latin typeface="Times New Roman" pitchFamily="18" charset="0"/>
                <a:cs typeface="Times New Roman" pitchFamily="18" charset="0"/>
                <a:sym typeface="Symbol"/>
              </a:rPr>
              <a:t>i</a:t>
            </a:r>
            <a:r>
              <a:rPr lang="en-US" sz="2400" dirty="0" smtClean="0">
                <a:latin typeface="Times New Roman" pitchFamily="18" charset="0"/>
                <a:cs typeface="Times New Roman" pitchFamily="18" charset="0"/>
                <a:sym typeface="Symbol"/>
              </a:rPr>
              <a:t>, </a:t>
            </a:r>
            <a:r>
              <a:rPr lang="en-US" sz="2400" i="1" dirty="0" smtClean="0">
                <a:latin typeface="Times New Roman" pitchFamily="18" charset="0"/>
                <a:cs typeface="Times New Roman" pitchFamily="18" charset="0"/>
                <a:sym typeface="Symbol"/>
              </a:rPr>
              <a:t>j</a:t>
            </a:r>
            <a:r>
              <a:rPr lang="en-US" sz="2400" dirty="0" smtClean="0">
                <a:latin typeface="Times New Roman" pitchFamily="18" charset="0"/>
                <a:cs typeface="Times New Roman" pitchFamily="18" charset="0"/>
                <a:sym typeface="Symbol"/>
              </a:rPr>
              <a:t>{1,2,…,</a:t>
            </a:r>
            <a:r>
              <a:rPr lang="en-US" sz="2400" i="1" dirty="0" smtClean="0">
                <a:latin typeface="Times New Roman" pitchFamily="18" charset="0"/>
                <a:cs typeface="Times New Roman" pitchFamily="18" charset="0"/>
                <a:sym typeface="Symbol"/>
              </a:rPr>
              <a:t>n</a:t>
            </a:r>
            <a:r>
              <a:rPr lang="en-US" sz="2400" dirty="0" smtClean="0">
                <a:latin typeface="Times New Roman" pitchFamily="18" charset="0"/>
                <a:cs typeface="Times New Roman" pitchFamily="18" charset="0"/>
                <a:sym typeface="Symbol"/>
              </a:rPr>
              <a:t>}, </a:t>
            </a:r>
            <a:r>
              <a:rPr lang="en-US" sz="2400" i="1" dirty="0" err="1" smtClean="0">
                <a:latin typeface="Times New Roman" pitchFamily="18" charset="0"/>
                <a:cs typeface="Times New Roman" pitchFamily="18" charset="0"/>
                <a:sym typeface="Symbol"/>
              </a:rPr>
              <a:t>i</a:t>
            </a:r>
            <a:r>
              <a:rPr lang="en-US" sz="2400" i="1" dirty="0" smtClean="0">
                <a:latin typeface="Times New Roman" pitchFamily="18" charset="0"/>
                <a:cs typeface="Times New Roman" pitchFamily="18" charset="0"/>
                <a:sym typeface="Symbol"/>
              </a:rPr>
              <a:t> </a:t>
            </a:r>
            <a:r>
              <a:rPr lang="en-US" sz="2400" dirty="0" smtClean="0">
                <a:latin typeface="Times New Roman" pitchFamily="18" charset="0"/>
                <a:cs typeface="Times New Roman" pitchFamily="18" charset="0"/>
                <a:sym typeface="Symbol"/>
              </a:rPr>
              <a:t> </a:t>
            </a:r>
            <a:r>
              <a:rPr lang="en-US" sz="2400" i="1" dirty="0" smtClean="0">
                <a:latin typeface="Times New Roman" pitchFamily="18" charset="0"/>
                <a:cs typeface="Times New Roman" pitchFamily="18" charset="0"/>
                <a:sym typeface="Symbol"/>
              </a:rPr>
              <a:t>j</a:t>
            </a:r>
          </a:p>
          <a:p>
            <a:endParaRPr lang="en-US" sz="1300" i="1" dirty="0" smtClean="0">
              <a:latin typeface="Times New Roman" pitchFamily="18" charset="0"/>
              <a:cs typeface="Times New Roman" pitchFamily="18" charset="0"/>
              <a:sym typeface="Symbol"/>
            </a:endParaRPr>
          </a:p>
          <a:p>
            <a:r>
              <a:rPr lang="en-US" sz="2400" dirty="0" err="1" smtClean="0">
                <a:latin typeface="Times New Roman" pitchFamily="18" charset="0"/>
                <a:cs typeface="Times New Roman" pitchFamily="18" charset="0"/>
                <a:sym typeface="Symbol"/>
              </a:rPr>
              <a:t>Subadditivity</a:t>
            </a:r>
            <a:r>
              <a:rPr lang="en-US" sz="2400" dirty="0" smtClean="0">
                <a:latin typeface="Times New Roman" pitchFamily="18" charset="0"/>
                <a:cs typeface="Times New Roman" pitchFamily="18" charset="0"/>
                <a:sym typeface="Symbol"/>
              </a:rPr>
              <a:t>: </a:t>
            </a:r>
            <a:r>
              <a:rPr lang="en-US" sz="2200" dirty="0" err="1" smtClean="0">
                <a:latin typeface="Times New Roman" pitchFamily="18" charset="0"/>
                <a:cs typeface="Times New Roman" pitchFamily="18" charset="0"/>
                <a:sym typeface="Symbol"/>
              </a:rPr>
              <a:t>Bel</a:t>
            </a:r>
            <a:r>
              <a:rPr lang="en-US" sz="2200" dirty="0" smtClean="0">
                <a:latin typeface="Times New Roman" pitchFamily="18" charset="0"/>
                <a:cs typeface="Times New Roman" pitchFamily="18" charset="0"/>
                <a:sym typeface="Symbol"/>
              </a:rPr>
              <a:t>(A</a:t>
            </a:r>
            <a:r>
              <a:rPr lang="en-US" sz="2200" baseline="-25000" dirty="0" smtClean="0">
                <a:latin typeface="Times New Roman" pitchFamily="18" charset="0"/>
                <a:cs typeface="Times New Roman" pitchFamily="18" charset="0"/>
                <a:sym typeface="Symbol"/>
              </a:rPr>
              <a:t>1</a:t>
            </a:r>
            <a:r>
              <a:rPr lang="en-US" sz="2200" dirty="0" smtClean="0">
                <a:latin typeface="Times New Roman" pitchFamily="18" charset="0"/>
                <a:cs typeface="Times New Roman" pitchFamily="18" charset="0"/>
                <a:sym typeface="Symbol"/>
              </a:rPr>
              <a:t>A</a:t>
            </a:r>
            <a:r>
              <a:rPr lang="en-US" sz="2200" baseline="-25000" dirty="0" smtClean="0">
                <a:latin typeface="Times New Roman" pitchFamily="18" charset="0"/>
                <a:cs typeface="Times New Roman" pitchFamily="18" charset="0"/>
                <a:sym typeface="Symbol"/>
              </a:rPr>
              <a:t>2</a:t>
            </a:r>
            <a:r>
              <a:rPr lang="en-US" sz="2200" dirty="0" smtClean="0">
                <a:latin typeface="Times New Roman" pitchFamily="18" charset="0"/>
                <a:cs typeface="Times New Roman" pitchFamily="18" charset="0"/>
                <a:sym typeface="Symbol"/>
              </a:rPr>
              <a:t>) …. A</a:t>
            </a:r>
            <a:r>
              <a:rPr lang="en-US" sz="2200" baseline="-25000" dirty="0" smtClean="0">
                <a:latin typeface="Times New Roman" pitchFamily="18" charset="0"/>
                <a:cs typeface="Times New Roman" pitchFamily="18" charset="0"/>
                <a:sym typeface="Symbol"/>
              </a:rPr>
              <a:t>n</a:t>
            </a:r>
            <a:r>
              <a:rPr lang="en-US" sz="2200" dirty="0" smtClean="0">
                <a:latin typeface="Times New Roman" pitchFamily="18" charset="0"/>
                <a:cs typeface="Times New Roman" pitchFamily="18" charset="0"/>
                <a:sym typeface="Symbol"/>
              </a:rPr>
              <a:t>)  </a:t>
            </a:r>
            <a:r>
              <a:rPr lang="en-US" sz="2200" dirty="0" err="1" smtClean="0">
                <a:latin typeface="Times New Roman" pitchFamily="18" charset="0"/>
                <a:cs typeface="Times New Roman" pitchFamily="18" charset="0"/>
                <a:sym typeface="Symbol"/>
              </a:rPr>
              <a:t>Bel</a:t>
            </a:r>
            <a:r>
              <a:rPr lang="en-US" sz="2200" dirty="0" smtClean="0">
                <a:latin typeface="Times New Roman" pitchFamily="18" charset="0"/>
                <a:cs typeface="Times New Roman" pitchFamily="18" charset="0"/>
                <a:sym typeface="Symbol"/>
              </a:rPr>
              <a:t>(A</a:t>
            </a:r>
            <a:r>
              <a:rPr lang="en-US" sz="2200" baseline="-25000" dirty="0" smtClean="0">
                <a:latin typeface="Times New Roman" pitchFamily="18" charset="0"/>
                <a:cs typeface="Times New Roman" pitchFamily="18" charset="0"/>
                <a:sym typeface="Symbol"/>
              </a:rPr>
              <a:t>1</a:t>
            </a:r>
            <a:r>
              <a:rPr lang="en-US" sz="2200" dirty="0" smtClean="0">
                <a:latin typeface="Times New Roman" pitchFamily="18" charset="0"/>
                <a:cs typeface="Times New Roman" pitchFamily="18" charset="0"/>
                <a:sym typeface="Symbol"/>
              </a:rPr>
              <a:t>)+</a:t>
            </a:r>
            <a:r>
              <a:rPr lang="en-US" sz="2200" dirty="0" err="1" smtClean="0">
                <a:latin typeface="Times New Roman" pitchFamily="18" charset="0"/>
                <a:cs typeface="Times New Roman" pitchFamily="18" charset="0"/>
                <a:sym typeface="Symbol"/>
              </a:rPr>
              <a:t>Bel</a:t>
            </a:r>
            <a:r>
              <a:rPr lang="en-US" sz="2200" dirty="0" smtClean="0">
                <a:latin typeface="Times New Roman" pitchFamily="18" charset="0"/>
                <a:cs typeface="Times New Roman" pitchFamily="18" charset="0"/>
                <a:sym typeface="Symbol"/>
              </a:rPr>
              <a:t>(A</a:t>
            </a:r>
            <a:r>
              <a:rPr lang="en-US" sz="2200" baseline="-25000" dirty="0" smtClean="0">
                <a:latin typeface="Times New Roman" pitchFamily="18" charset="0"/>
                <a:cs typeface="Times New Roman" pitchFamily="18" charset="0"/>
                <a:sym typeface="Symbol"/>
              </a:rPr>
              <a:t>2</a:t>
            </a:r>
            <a:r>
              <a:rPr lang="en-US" sz="2200" dirty="0" smtClean="0">
                <a:latin typeface="Times New Roman" pitchFamily="18" charset="0"/>
                <a:cs typeface="Times New Roman" pitchFamily="18" charset="0"/>
                <a:sym typeface="Symbol"/>
              </a:rPr>
              <a:t>)+……+</a:t>
            </a:r>
            <a:r>
              <a:rPr lang="en-US" sz="2200" dirty="0" err="1" smtClean="0">
                <a:latin typeface="Times New Roman" pitchFamily="18" charset="0"/>
                <a:cs typeface="Times New Roman" pitchFamily="18" charset="0"/>
                <a:sym typeface="Symbol"/>
              </a:rPr>
              <a:t>Bel</a:t>
            </a:r>
            <a:r>
              <a:rPr lang="en-US" sz="2200" dirty="0" smtClean="0">
                <a:latin typeface="Times New Roman" pitchFamily="18" charset="0"/>
                <a:cs typeface="Times New Roman" pitchFamily="18" charset="0"/>
                <a:sym typeface="Symbol"/>
              </a:rPr>
              <a:t>(A</a:t>
            </a:r>
            <a:r>
              <a:rPr lang="en-US" sz="2200" baseline="-25000" dirty="0" smtClean="0">
                <a:latin typeface="Times New Roman" pitchFamily="18" charset="0"/>
                <a:cs typeface="Times New Roman" pitchFamily="18" charset="0"/>
                <a:sym typeface="Symbol"/>
              </a:rPr>
              <a:t>n</a:t>
            </a:r>
            <a:r>
              <a:rPr lang="en-US" sz="2200" dirty="0" smtClean="0">
                <a:latin typeface="Times New Roman" pitchFamily="18" charset="0"/>
                <a:cs typeface="Times New Roman" pitchFamily="18" charset="0"/>
                <a:sym typeface="Symbol"/>
              </a:rPr>
              <a:t>)</a:t>
            </a:r>
          </a:p>
          <a:p>
            <a:pPr>
              <a:spcBef>
                <a:spcPts val="0"/>
              </a:spcBef>
              <a:buNone/>
            </a:pPr>
            <a:r>
              <a:rPr lang="en-US" sz="2400" dirty="0" smtClean="0">
                <a:latin typeface="Times New Roman" pitchFamily="18" charset="0"/>
                <a:cs typeface="Times New Roman" pitchFamily="18" charset="0"/>
                <a:sym typeface="Symbol"/>
              </a:rPr>
              <a:t>                                                 </a:t>
            </a:r>
            <a:endParaRPr lang="en-US" sz="2400" dirty="0">
              <a:latin typeface="Times New Roman" pitchFamily="18" charset="0"/>
              <a:cs typeface="Times New Roman" pitchFamily="18" charset="0"/>
              <a:sym typeface="Symbol"/>
            </a:endParaRPr>
          </a:p>
          <a:p>
            <a:pPr>
              <a:spcBef>
                <a:spcPts val="0"/>
              </a:spcBef>
            </a:pPr>
            <a:r>
              <a:rPr lang="en-US" sz="2400" dirty="0" smtClean="0">
                <a:latin typeface="Times New Roman" pitchFamily="18" charset="0"/>
                <a:cs typeface="Times New Roman" pitchFamily="18" charset="0"/>
                <a:sym typeface="Symbol"/>
              </a:rPr>
              <a:t>For n=2; A</a:t>
            </a:r>
            <a:r>
              <a:rPr lang="en-US" sz="2400" baseline="-25000" dirty="0" smtClean="0">
                <a:latin typeface="Times New Roman" pitchFamily="18" charset="0"/>
                <a:cs typeface="Times New Roman" pitchFamily="18" charset="0"/>
                <a:sym typeface="Symbol"/>
              </a:rPr>
              <a:t>1</a:t>
            </a:r>
            <a:r>
              <a:rPr lang="en-US" sz="2400" dirty="0" smtClean="0">
                <a:latin typeface="Times New Roman" pitchFamily="18" charset="0"/>
                <a:cs typeface="Times New Roman" pitchFamily="18" charset="0"/>
                <a:sym typeface="Symbol"/>
              </a:rPr>
              <a:t>A and A</a:t>
            </a:r>
            <a:r>
              <a:rPr lang="en-US" sz="2400" baseline="-25000" dirty="0" smtClean="0">
                <a:latin typeface="Times New Roman" pitchFamily="18" charset="0"/>
                <a:cs typeface="Times New Roman" pitchFamily="18" charset="0"/>
                <a:sym typeface="Symbol"/>
              </a:rPr>
              <a:t>2 </a:t>
            </a:r>
            <a:r>
              <a:rPr lang="en-US" sz="2400" dirty="0" smtClean="0">
                <a:latin typeface="Times New Roman" pitchFamily="18" charset="0"/>
                <a:cs typeface="Times New Roman" pitchFamily="18" charset="0"/>
                <a:sym typeface="Symbol"/>
              </a:rPr>
              <a:t>~A, </a:t>
            </a:r>
            <a:r>
              <a:rPr lang="en-US" sz="2400" dirty="0" err="1" smtClean="0">
                <a:latin typeface="Times New Roman" pitchFamily="18" charset="0"/>
                <a:cs typeface="Times New Roman" pitchFamily="18" charset="0"/>
                <a:sym typeface="Symbol"/>
              </a:rPr>
              <a:t>Bel</a:t>
            </a:r>
            <a:r>
              <a:rPr lang="en-US" sz="2400" dirty="0" smtClean="0">
                <a:latin typeface="Times New Roman" pitchFamily="18" charset="0"/>
                <a:cs typeface="Times New Roman" pitchFamily="18" charset="0"/>
                <a:sym typeface="Symbol"/>
              </a:rPr>
              <a:t>(A</a:t>
            </a:r>
            <a:r>
              <a:rPr lang="en-US" sz="2400" baseline="-25000" dirty="0" smtClean="0">
                <a:latin typeface="Times New Roman" pitchFamily="18" charset="0"/>
                <a:cs typeface="Times New Roman" pitchFamily="18" charset="0"/>
                <a:sym typeface="Symbol"/>
              </a:rPr>
              <a:t>1</a:t>
            </a:r>
            <a:r>
              <a:rPr lang="en-US" sz="2400" dirty="0" smtClean="0">
                <a:latin typeface="Times New Roman" pitchFamily="18" charset="0"/>
                <a:cs typeface="Times New Roman" pitchFamily="18" charset="0"/>
                <a:sym typeface="Symbol"/>
              </a:rPr>
              <a:t>A</a:t>
            </a:r>
            <a:r>
              <a:rPr lang="en-US" sz="2400" baseline="-25000" dirty="0" smtClean="0">
                <a:latin typeface="Times New Roman" pitchFamily="18" charset="0"/>
                <a:cs typeface="Times New Roman" pitchFamily="18" charset="0"/>
                <a:sym typeface="Symbol"/>
              </a:rPr>
              <a:t>2</a:t>
            </a:r>
            <a:r>
              <a:rPr lang="en-US" sz="2400" dirty="0" smtClean="0">
                <a:latin typeface="Times New Roman" pitchFamily="18" charset="0"/>
                <a:cs typeface="Times New Roman" pitchFamily="18" charset="0"/>
                <a:sym typeface="Symbol"/>
              </a:rPr>
              <a:t>)=</a:t>
            </a:r>
            <a:r>
              <a:rPr lang="en-US" sz="2400" dirty="0" err="1" smtClean="0">
                <a:latin typeface="Times New Roman" pitchFamily="18" charset="0"/>
                <a:cs typeface="Times New Roman" pitchFamily="18" charset="0"/>
                <a:sym typeface="Symbol"/>
              </a:rPr>
              <a:t>Bel</a:t>
            </a:r>
            <a:r>
              <a:rPr lang="en-US" sz="2400" dirty="0" smtClean="0">
                <a:latin typeface="Times New Roman" pitchFamily="18" charset="0"/>
                <a:cs typeface="Times New Roman" pitchFamily="18" charset="0"/>
                <a:sym typeface="Symbol"/>
              </a:rPr>
              <a:t>(A ~A)</a:t>
            </a:r>
          </a:p>
          <a:p>
            <a:pPr>
              <a:spcBef>
                <a:spcPts val="0"/>
              </a:spcBef>
            </a:pPr>
            <a:endParaRPr lang="en-US" sz="1700" dirty="0" smtClean="0">
              <a:latin typeface="Times New Roman" pitchFamily="18" charset="0"/>
              <a:cs typeface="Times New Roman" pitchFamily="18" charset="0"/>
              <a:sym typeface="Symbol"/>
            </a:endParaRPr>
          </a:p>
          <a:p>
            <a:pPr>
              <a:spcBef>
                <a:spcPts val="0"/>
              </a:spcBef>
              <a:buNone/>
            </a:pPr>
            <a:r>
              <a:rPr lang="en-US" sz="2400" dirty="0" smtClean="0">
                <a:latin typeface="Times New Roman" pitchFamily="18" charset="0"/>
                <a:cs typeface="Times New Roman" pitchFamily="18" charset="0"/>
                <a:sym typeface="Symbol"/>
              </a:rPr>
              <a:t> So, </a:t>
            </a:r>
            <a:r>
              <a:rPr lang="en-US" sz="2400" dirty="0" err="1" smtClean="0">
                <a:latin typeface="Times New Roman" pitchFamily="18" charset="0"/>
                <a:cs typeface="Times New Roman" pitchFamily="18" charset="0"/>
                <a:sym typeface="Symbol"/>
              </a:rPr>
              <a:t>Bel</a:t>
            </a:r>
            <a:r>
              <a:rPr lang="en-US" sz="2400" dirty="0" smtClean="0">
                <a:latin typeface="Times New Roman" pitchFamily="18" charset="0"/>
                <a:cs typeface="Times New Roman" pitchFamily="18" charset="0"/>
                <a:sym typeface="Symbol"/>
              </a:rPr>
              <a:t>(A ~A)  </a:t>
            </a:r>
            <a:r>
              <a:rPr lang="en-US" sz="2400" dirty="0" err="1" smtClean="0">
                <a:latin typeface="Times New Roman" pitchFamily="18" charset="0"/>
                <a:cs typeface="Times New Roman" pitchFamily="18" charset="0"/>
                <a:sym typeface="Symbol"/>
              </a:rPr>
              <a:t>Bel</a:t>
            </a:r>
            <a:r>
              <a:rPr lang="en-US" sz="2400" dirty="0" smtClean="0">
                <a:latin typeface="Times New Roman" pitchFamily="18" charset="0"/>
                <a:cs typeface="Times New Roman" pitchFamily="18" charset="0"/>
                <a:sym typeface="Symbol"/>
              </a:rPr>
              <a:t>(A) + </a:t>
            </a:r>
            <a:r>
              <a:rPr lang="en-US" sz="2400" dirty="0" err="1" smtClean="0">
                <a:latin typeface="Times New Roman" pitchFamily="18" charset="0"/>
                <a:cs typeface="Times New Roman" pitchFamily="18" charset="0"/>
                <a:sym typeface="Symbol"/>
              </a:rPr>
              <a:t>Bel</a:t>
            </a:r>
            <a:r>
              <a:rPr lang="en-US" sz="2400" dirty="0" smtClean="0">
                <a:latin typeface="Times New Roman" pitchFamily="18" charset="0"/>
                <a:cs typeface="Times New Roman" pitchFamily="18" charset="0"/>
                <a:sym typeface="Symbol"/>
              </a:rPr>
              <a:t>(~A)  </a:t>
            </a:r>
            <a:r>
              <a:rPr lang="en-US" sz="2400" dirty="0" err="1" smtClean="0">
                <a:latin typeface="Times New Roman" pitchFamily="18" charset="0"/>
                <a:cs typeface="Times New Roman" pitchFamily="18" charset="0"/>
                <a:sym typeface="Symbol"/>
              </a:rPr>
              <a:t>Bel</a:t>
            </a:r>
            <a:r>
              <a:rPr lang="en-US" sz="2400" dirty="0" smtClean="0">
                <a:latin typeface="Times New Roman" pitchFamily="18" charset="0"/>
                <a:cs typeface="Times New Roman" pitchFamily="18" charset="0"/>
                <a:sym typeface="Symbol"/>
              </a:rPr>
              <a:t>(A  ~A)</a:t>
            </a:r>
          </a:p>
          <a:p>
            <a:pPr>
              <a:spcBef>
                <a:spcPts val="0"/>
              </a:spcBef>
              <a:buNone/>
            </a:pPr>
            <a:endParaRPr lang="en-US" sz="1900" dirty="0" smtClean="0">
              <a:latin typeface="Times New Roman" pitchFamily="18" charset="0"/>
              <a:cs typeface="Times New Roman" pitchFamily="18" charset="0"/>
              <a:sym typeface="Symbol"/>
            </a:endParaRPr>
          </a:p>
          <a:p>
            <a:pPr>
              <a:spcBef>
                <a:spcPts val="0"/>
              </a:spcBef>
            </a:pPr>
            <a:r>
              <a:rPr lang="en-US" sz="2400" dirty="0" smtClean="0">
                <a:latin typeface="Times New Roman" pitchFamily="18" charset="0"/>
                <a:cs typeface="Times New Roman" pitchFamily="18" charset="0"/>
                <a:sym typeface="Symbol"/>
              </a:rPr>
              <a:t>A ~A=X and A  ~A = , so </a:t>
            </a:r>
            <a:r>
              <a:rPr lang="en-US" sz="2400" dirty="0" err="1" smtClean="0">
                <a:latin typeface="Times New Roman" pitchFamily="18" charset="0"/>
                <a:cs typeface="Times New Roman" pitchFamily="18" charset="0"/>
                <a:sym typeface="Symbol"/>
              </a:rPr>
              <a:t>Bel</a:t>
            </a:r>
            <a:r>
              <a:rPr lang="en-US" sz="2400" dirty="0" smtClean="0">
                <a:latin typeface="Times New Roman" pitchFamily="18" charset="0"/>
                <a:cs typeface="Times New Roman" pitchFamily="18" charset="0"/>
                <a:sym typeface="Symbol"/>
              </a:rPr>
              <a:t>(X)  </a:t>
            </a:r>
            <a:r>
              <a:rPr lang="en-US" sz="2400" dirty="0" err="1" smtClean="0">
                <a:latin typeface="Times New Roman" pitchFamily="18" charset="0"/>
                <a:cs typeface="Times New Roman" pitchFamily="18" charset="0"/>
                <a:sym typeface="Symbol"/>
              </a:rPr>
              <a:t>Bel</a:t>
            </a:r>
            <a:r>
              <a:rPr lang="en-US" sz="2400" dirty="0" smtClean="0">
                <a:latin typeface="Times New Roman" pitchFamily="18" charset="0"/>
                <a:cs typeface="Times New Roman" pitchFamily="18" charset="0"/>
                <a:sym typeface="Symbol"/>
              </a:rPr>
              <a:t>(A) + </a:t>
            </a:r>
            <a:r>
              <a:rPr lang="en-US" sz="2400" dirty="0" err="1" smtClean="0">
                <a:latin typeface="Times New Roman" pitchFamily="18" charset="0"/>
                <a:cs typeface="Times New Roman" pitchFamily="18" charset="0"/>
                <a:sym typeface="Symbol"/>
              </a:rPr>
              <a:t>Bel</a:t>
            </a:r>
            <a:r>
              <a:rPr lang="en-US" sz="2400" dirty="0" smtClean="0">
                <a:latin typeface="Times New Roman" pitchFamily="18" charset="0"/>
                <a:cs typeface="Times New Roman" pitchFamily="18" charset="0"/>
                <a:sym typeface="Symbol"/>
              </a:rPr>
              <a:t>(~A)</a:t>
            </a:r>
          </a:p>
          <a:p>
            <a:pPr>
              <a:spcBef>
                <a:spcPts val="0"/>
              </a:spcBef>
              <a:buNone/>
            </a:pPr>
            <a:r>
              <a:rPr lang="en-US" sz="2400" dirty="0" smtClean="0">
                <a:latin typeface="Times New Roman" pitchFamily="18" charset="0"/>
                <a:cs typeface="Times New Roman" pitchFamily="18" charset="0"/>
                <a:sym typeface="Symbol"/>
              </a:rPr>
              <a:t>   So </a:t>
            </a:r>
            <a:r>
              <a:rPr lang="en-US" sz="2400" dirty="0" err="1" smtClean="0">
                <a:latin typeface="Times New Roman" pitchFamily="18" charset="0"/>
                <a:cs typeface="Times New Roman" pitchFamily="18" charset="0"/>
                <a:sym typeface="Symbol"/>
              </a:rPr>
              <a:t>Bel</a:t>
            </a:r>
            <a:r>
              <a:rPr lang="en-US" sz="2400" dirty="0" smtClean="0">
                <a:latin typeface="Times New Roman" pitchFamily="18" charset="0"/>
                <a:cs typeface="Times New Roman" pitchFamily="18" charset="0"/>
                <a:sym typeface="Symbol"/>
              </a:rPr>
              <a:t>(A)+</a:t>
            </a:r>
            <a:r>
              <a:rPr lang="en-US" sz="2400" dirty="0" err="1" smtClean="0">
                <a:latin typeface="Times New Roman" pitchFamily="18" charset="0"/>
                <a:cs typeface="Times New Roman" pitchFamily="18" charset="0"/>
                <a:sym typeface="Symbol"/>
              </a:rPr>
              <a:t>Bel</a:t>
            </a:r>
            <a:r>
              <a:rPr lang="en-US" sz="2400" dirty="0" smtClean="0">
                <a:latin typeface="Times New Roman" pitchFamily="18" charset="0"/>
                <a:cs typeface="Times New Roman" pitchFamily="18" charset="0"/>
                <a:sym typeface="Symbol"/>
              </a:rPr>
              <a:t>(~A)  1 as </a:t>
            </a:r>
            <a:r>
              <a:rPr lang="en-US" sz="2400" dirty="0" err="1" smtClean="0">
                <a:latin typeface="Times New Roman" pitchFamily="18" charset="0"/>
                <a:cs typeface="Times New Roman" pitchFamily="18" charset="0"/>
                <a:sym typeface="Symbol"/>
              </a:rPr>
              <a:t>Bel</a:t>
            </a:r>
            <a:r>
              <a:rPr lang="en-US" sz="2400" dirty="0" smtClean="0">
                <a:latin typeface="Times New Roman" pitchFamily="18" charset="0"/>
                <a:cs typeface="Times New Roman" pitchFamily="18" charset="0"/>
                <a:sym typeface="Symbol"/>
              </a:rPr>
              <a:t>(X)=1</a:t>
            </a:r>
          </a:p>
          <a:p>
            <a:pPr>
              <a:spcBef>
                <a:spcPts val="0"/>
              </a:spcBef>
              <a:buNone/>
            </a:pPr>
            <a:endParaRPr lang="en-US" sz="1700" dirty="0" smtClean="0">
              <a:latin typeface="Times New Roman" pitchFamily="18" charset="0"/>
              <a:cs typeface="Times New Roman" pitchFamily="18" charset="0"/>
              <a:sym typeface="Symbol"/>
            </a:endParaRPr>
          </a:p>
          <a:p>
            <a:pPr>
              <a:spcBef>
                <a:spcPts val="0"/>
              </a:spcBef>
            </a:pPr>
            <a:r>
              <a:rPr lang="en-US" sz="2400" dirty="0" smtClean="0">
                <a:latin typeface="Times New Roman" pitchFamily="18" charset="0"/>
                <a:cs typeface="Times New Roman" pitchFamily="18" charset="0"/>
                <a:sym typeface="Symbol"/>
              </a:rPr>
              <a:t>Lack of belief in </a:t>
            </a:r>
            <a:r>
              <a:rPr lang="en-US" sz="2400" i="1" dirty="0" err="1" smtClean="0">
                <a:latin typeface="Times New Roman" pitchFamily="18" charset="0"/>
                <a:cs typeface="Times New Roman" pitchFamily="18" charset="0"/>
                <a:sym typeface="Symbol"/>
              </a:rPr>
              <a:t>x</a:t>
            </a:r>
            <a:r>
              <a:rPr lang="en-US" sz="2400" dirty="0" err="1" smtClean="0">
                <a:latin typeface="Times New Roman" pitchFamily="18" charset="0"/>
                <a:cs typeface="Times New Roman" pitchFamily="18" charset="0"/>
                <a:sym typeface="Symbol"/>
              </a:rPr>
              <a:t>A</a:t>
            </a:r>
            <a:r>
              <a:rPr lang="en-US" sz="2400" dirty="0" smtClean="0">
                <a:latin typeface="Times New Roman" pitchFamily="18" charset="0"/>
                <a:cs typeface="Times New Roman" pitchFamily="18" charset="0"/>
                <a:sym typeface="Symbol"/>
              </a:rPr>
              <a:t> does not imply a strong belief in </a:t>
            </a:r>
            <a:r>
              <a:rPr lang="en-US" sz="2400" i="1" dirty="0" smtClean="0">
                <a:latin typeface="Times New Roman" pitchFamily="18" charset="0"/>
                <a:cs typeface="Times New Roman" pitchFamily="18" charset="0"/>
                <a:sym typeface="Symbol"/>
              </a:rPr>
              <a:t>x</a:t>
            </a:r>
            <a:r>
              <a:rPr lang="en-US" sz="2400" dirty="0" smtClean="0">
                <a:latin typeface="Times New Roman" pitchFamily="18" charset="0"/>
                <a:cs typeface="Times New Roman" pitchFamily="18" charset="0"/>
                <a:sym typeface="Symbol"/>
              </a:rPr>
              <a:t>~A </a:t>
            </a:r>
          </a:p>
          <a:p>
            <a:pPr>
              <a:spcBef>
                <a:spcPts val="0"/>
              </a:spcBef>
            </a:pPr>
            <a:endParaRPr lang="en-US" sz="1700" dirty="0" smtClean="0">
              <a:latin typeface="Times New Roman" pitchFamily="18" charset="0"/>
              <a:cs typeface="Times New Roman" pitchFamily="18" charset="0"/>
              <a:sym typeface="Symbol"/>
            </a:endParaRPr>
          </a:p>
          <a:p>
            <a:pPr>
              <a:spcBef>
                <a:spcPts val="0"/>
              </a:spcBef>
            </a:pPr>
            <a:r>
              <a:rPr lang="en-US" sz="2400" dirty="0" smtClean="0">
                <a:latin typeface="Times New Roman" pitchFamily="18" charset="0"/>
                <a:cs typeface="Times New Roman" pitchFamily="18" charset="0"/>
                <a:sym typeface="Symbol"/>
              </a:rPr>
              <a:t>Plausibility measure Pl is defined as Pl(A)=1 </a:t>
            </a:r>
            <a:r>
              <a:rPr lang="en-US" sz="2400" dirty="0" err="1" smtClean="0">
                <a:latin typeface="Times New Roman" pitchFamily="18" charset="0"/>
                <a:cs typeface="Times New Roman" pitchFamily="18" charset="0"/>
                <a:sym typeface="Symbol"/>
              </a:rPr>
              <a:t>Bel</a:t>
            </a:r>
            <a:r>
              <a:rPr lang="en-US" sz="2400" dirty="0" smtClean="0">
                <a:latin typeface="Times New Roman" pitchFamily="18" charset="0"/>
                <a:cs typeface="Times New Roman" pitchFamily="18" charset="0"/>
                <a:sym typeface="Symbol"/>
              </a:rPr>
              <a:t>(~A)</a:t>
            </a:r>
          </a:p>
          <a:p>
            <a:pPr>
              <a:spcBef>
                <a:spcPts val="0"/>
              </a:spcBef>
            </a:pPr>
            <a:endParaRPr lang="en-US" sz="1700" dirty="0" smtClean="0">
              <a:latin typeface="Times New Roman" pitchFamily="18" charset="0"/>
              <a:cs typeface="Times New Roman" pitchFamily="18" charset="0"/>
              <a:sym typeface="Symbol"/>
            </a:endParaRPr>
          </a:p>
          <a:p>
            <a:pPr>
              <a:spcBef>
                <a:spcPts val="0"/>
              </a:spcBef>
            </a:pP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Bel</a:t>
            </a:r>
            <a:r>
              <a:rPr lang="en-US" sz="2400" dirty="0" smtClean="0">
                <a:latin typeface="Times New Roman" pitchFamily="18" charset="0"/>
                <a:cs typeface="Times New Roman" pitchFamily="18" charset="0"/>
                <a:sym typeface="Symbol"/>
              </a:rPr>
              <a:t>(A) = 1 Pl(~A); Pl(A)  </a:t>
            </a:r>
            <a:r>
              <a:rPr lang="en-US" sz="2400" dirty="0" err="1" smtClean="0">
                <a:latin typeface="Times New Roman" pitchFamily="18" charset="0"/>
                <a:cs typeface="Times New Roman" pitchFamily="18" charset="0"/>
                <a:sym typeface="Symbol"/>
              </a:rPr>
              <a:t>Bel</a:t>
            </a:r>
            <a:r>
              <a:rPr lang="en-US" sz="2400" dirty="0" smtClean="0">
                <a:latin typeface="Times New Roman" pitchFamily="18" charset="0"/>
                <a:cs typeface="Times New Roman" pitchFamily="18" charset="0"/>
                <a:sym typeface="Symbol"/>
              </a:rPr>
              <a:t>(A)</a:t>
            </a:r>
          </a:p>
          <a:p>
            <a:pPr>
              <a:spcBef>
                <a:spcPts val="0"/>
              </a:spcBef>
            </a:pPr>
            <a:endParaRPr lang="en-US" sz="1700" dirty="0" smtClean="0">
              <a:latin typeface="Times New Roman" pitchFamily="18" charset="0"/>
              <a:cs typeface="Times New Roman" pitchFamily="18" charset="0"/>
              <a:sym typeface="Symbol"/>
            </a:endParaRPr>
          </a:p>
          <a:p>
            <a:pPr>
              <a:spcBef>
                <a:spcPts val="0"/>
              </a:spcBef>
            </a:pPr>
            <a:r>
              <a:rPr lang="en-US" sz="2400" dirty="0" err="1" smtClean="0">
                <a:latin typeface="Times New Roman" pitchFamily="18" charset="0"/>
                <a:cs typeface="Times New Roman" pitchFamily="18" charset="0"/>
                <a:sym typeface="Symbol"/>
              </a:rPr>
              <a:t>Bel</a:t>
            </a:r>
            <a:r>
              <a:rPr lang="en-US" sz="2400" dirty="0" smtClean="0">
                <a:latin typeface="Times New Roman" pitchFamily="18" charset="0"/>
                <a:cs typeface="Times New Roman" pitchFamily="18" charset="0"/>
                <a:sym typeface="Symbol"/>
              </a:rPr>
              <a:t> and Pl measures are mutually dual</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The </a:t>
            </a:r>
            <a:r>
              <a:rPr lang="en-US" sz="2400" i="1" dirty="0" smtClean="0">
                <a:latin typeface="Times New Roman" pitchFamily="18" charset="0"/>
                <a:cs typeface="Times New Roman" pitchFamily="18" charset="0"/>
              </a:rPr>
              <a:t>B</a:t>
            </a:r>
            <a:r>
              <a:rPr lang="en-US" sz="2400" i="1" baseline="-25000" dirty="0" smtClean="0">
                <a:latin typeface="Times New Roman" pitchFamily="18" charset="0"/>
                <a:cs typeface="Times New Roman" pitchFamily="18" charset="0"/>
              </a:rPr>
              <a:t>i</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node represents the broader domains of diseases which can be subdivided while the </a:t>
            </a:r>
            <a:r>
              <a:rPr lang="en-US" sz="2400" i="1" dirty="0" smtClean="0">
                <a:latin typeface="Times New Roman" pitchFamily="18" charset="0"/>
                <a:cs typeface="Times New Roman" pitchFamily="18" charset="0"/>
              </a:rPr>
              <a:t>D</a:t>
            </a:r>
            <a:r>
              <a:rPr lang="en-US" sz="2400" i="1" baseline="-25000" dirty="0"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node denotes the fields representing final diagnosis of disease.</a:t>
            </a: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1785918" y="2857496"/>
            <a:ext cx="5572164" cy="214314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1214414" y="5429264"/>
            <a:ext cx="3143272" cy="500066"/>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4643438" y="5500702"/>
            <a:ext cx="3000396" cy="479261"/>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340369"/>
          </a:xfrm>
        </p:spPr>
        <p:txBody>
          <a:bodyPr>
            <a:normAutofit/>
          </a:bodyPr>
          <a:lstStyle/>
          <a:p>
            <a:r>
              <a:rPr lang="en-US" sz="2000" dirty="0" smtClean="0">
                <a:latin typeface="Times New Roman" pitchFamily="18" charset="0"/>
                <a:cs typeface="Times New Roman" pitchFamily="18" charset="0"/>
              </a:rPr>
              <a:t>Suppose, for a query </a:t>
            </a:r>
            <a:r>
              <a:rPr lang="en-US" sz="2000" i="1" dirty="0" smtClean="0">
                <a:latin typeface="Times New Roman" pitchFamily="18" charset="0"/>
                <a:cs typeface="Times New Roman" pitchFamily="18" charset="0"/>
              </a:rPr>
              <a:t>Q</a:t>
            </a:r>
            <a:r>
              <a:rPr lang="en-US" sz="2000" baseline="-25000" dirty="0" smtClean="0">
                <a:latin typeface="Times New Roman" pitchFamily="18" charset="0"/>
                <a:cs typeface="Times New Roman" pitchFamily="18" charset="0"/>
              </a:rPr>
              <a:t>1</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a:t>
            </a:r>
            <a:r>
              <a:rPr lang="en-US" sz="2000" i="1" dirty="0" smtClean="0">
                <a:latin typeface="Times New Roman" pitchFamily="18" charset="0"/>
                <a:cs typeface="Times New Roman" pitchFamily="18" charset="0"/>
              </a:rPr>
              <a:t> b. p. a. </a:t>
            </a:r>
            <a:r>
              <a:rPr lang="en-US" sz="2000" dirty="0" smtClean="0">
                <a:latin typeface="Times New Roman" pitchFamily="18" charset="0"/>
                <a:cs typeface="Times New Roman" pitchFamily="18" charset="0"/>
              </a:rPr>
              <a:t>values are provided by two experts, given in</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Table 1 and Table 2. </a:t>
            </a:r>
          </a:p>
          <a:p>
            <a:r>
              <a:rPr lang="en-US" sz="2000" dirty="0" smtClean="0">
                <a:latin typeface="Times New Roman" pitchFamily="18" charset="0"/>
                <a:cs typeface="Times New Roman" pitchFamily="18" charset="0"/>
              </a:rPr>
              <a:t>Each </a:t>
            </a:r>
            <a:r>
              <a:rPr lang="en-US" sz="2000" i="1" dirty="0" err="1" smtClean="0">
                <a:latin typeface="Times New Roman" pitchFamily="18" charset="0"/>
                <a:cs typeface="Times New Roman" pitchFamily="18" charset="0"/>
              </a:rPr>
              <a:t>O</a:t>
            </a:r>
            <a:r>
              <a:rPr lang="en-US" sz="2000" i="1" baseline="-25000" dirty="0" err="1" smtClean="0">
                <a:latin typeface="Times New Roman" pitchFamily="18" charset="0"/>
                <a:cs typeface="Times New Roman" pitchFamily="18" charset="0"/>
              </a:rPr>
              <a:t>j</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1≤</a:t>
            </a:r>
            <a:r>
              <a:rPr lang="en-US" sz="2000" i="1" dirty="0" smtClean="0">
                <a:latin typeface="Times New Roman" pitchFamily="18" charset="0"/>
                <a:cs typeface="Times New Roman" pitchFamily="18" charset="0"/>
              </a:rPr>
              <a:t> j</a:t>
            </a:r>
            <a:r>
              <a:rPr lang="en-US" sz="2000" dirty="0" smtClean="0">
                <a:latin typeface="Times New Roman" pitchFamily="18" charset="0"/>
                <a:cs typeface="Times New Roman" pitchFamily="18" charset="0"/>
              </a:rPr>
              <a:t> ≤ 3</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represents all possible options for query </a:t>
            </a:r>
            <a:r>
              <a:rPr lang="en-US" sz="2000" i="1" dirty="0" smtClean="0">
                <a:latin typeface="Times New Roman" pitchFamily="18" charset="0"/>
                <a:cs typeface="Times New Roman" pitchFamily="18" charset="0"/>
              </a:rPr>
              <a:t>Q</a:t>
            </a:r>
            <a:r>
              <a:rPr lang="en-US" sz="2000" i="1" baseline="-25000" dirty="0" smtClean="0">
                <a:latin typeface="Times New Roman" pitchFamily="18" charset="0"/>
                <a:cs typeface="Times New Roman" pitchFamily="18" charset="0"/>
              </a:rPr>
              <a:t>1 </a:t>
            </a:r>
            <a:r>
              <a:rPr lang="en-US" sz="2000" dirty="0" smtClean="0">
                <a:latin typeface="Times New Roman" pitchFamily="18" charset="0"/>
                <a:cs typeface="Times New Roman" pitchFamily="18" charset="0"/>
              </a:rPr>
              <a:t>and each </a:t>
            </a:r>
            <a:r>
              <a:rPr lang="en-US" sz="2000" i="1" dirty="0" smtClean="0">
                <a:latin typeface="Times New Roman" pitchFamily="18" charset="0"/>
                <a:cs typeface="Times New Roman" pitchFamily="18" charset="0"/>
              </a:rPr>
              <a:t>D</a:t>
            </a:r>
            <a:r>
              <a:rPr lang="en-US" sz="2000" i="1" baseline="-25000" dirty="0" smtClean="0">
                <a:latin typeface="Times New Roman" pitchFamily="18" charset="0"/>
                <a:cs typeface="Times New Roman" pitchFamily="18" charset="0"/>
              </a:rPr>
              <a:t>i</a:t>
            </a:r>
            <a:r>
              <a:rPr lang="en-US" sz="2000" i="1" dirty="0" smtClean="0">
                <a:latin typeface="Times New Roman" pitchFamily="18" charset="0"/>
                <a:cs typeface="Times New Roman" pitchFamily="18" charset="0"/>
              </a:rPr>
              <a:t> (1≤ </a:t>
            </a:r>
            <a:r>
              <a:rPr lang="en-US" sz="2000" i="1" dirty="0" err="1" smtClean="0">
                <a:latin typeface="Times New Roman" pitchFamily="18" charset="0"/>
                <a:cs typeface="Times New Roman" pitchFamily="18" charset="0"/>
              </a:rPr>
              <a:t>i</a:t>
            </a:r>
            <a:r>
              <a:rPr lang="en-US" sz="2000" i="1" dirty="0" smtClean="0">
                <a:latin typeface="Times New Roman" pitchFamily="18" charset="0"/>
                <a:cs typeface="Times New Roman" pitchFamily="18" charset="0"/>
              </a:rPr>
              <a:t> ≤5) </a:t>
            </a:r>
            <a:r>
              <a:rPr lang="en-US" sz="2000" dirty="0" smtClean="0">
                <a:latin typeface="Times New Roman" pitchFamily="18" charset="0"/>
                <a:cs typeface="Times New Roman" pitchFamily="18" charset="0"/>
              </a:rPr>
              <a:t>is a representative disease. </a:t>
            </a:r>
          </a:p>
          <a:p>
            <a:r>
              <a:rPr lang="en-US" sz="2000" i="1" dirty="0" smtClean="0">
                <a:latin typeface="Times New Roman" pitchFamily="18" charset="0"/>
                <a:cs typeface="Times New Roman" pitchFamily="18" charset="0"/>
              </a:rPr>
              <a:t>Now </a:t>
            </a:r>
            <a:r>
              <a:rPr lang="en-US" sz="2000" dirty="0" smtClean="0">
                <a:latin typeface="Times New Roman" pitchFamily="18" charset="0"/>
                <a:cs typeface="Times New Roman" pitchFamily="18" charset="0"/>
              </a:rPr>
              <a:t>combined b. p. a. </a:t>
            </a:r>
            <a:r>
              <a:rPr lang="en-US" sz="2000" i="1" dirty="0" smtClean="0">
                <a:latin typeface="Times New Roman" pitchFamily="18" charset="0"/>
                <a:cs typeface="Times New Roman" pitchFamily="18" charset="0"/>
              </a:rPr>
              <a:t>is calculated and Table 3 shows final b. p. a. for query Q</a:t>
            </a:r>
            <a:r>
              <a:rPr lang="en-US" sz="2000" i="1" baseline="-25000" dirty="0" smtClean="0">
                <a:latin typeface="Times New Roman" pitchFamily="18" charset="0"/>
                <a:cs typeface="Times New Roman" pitchFamily="18" charset="0"/>
              </a:rPr>
              <a:t>1</a:t>
            </a:r>
            <a:r>
              <a:rPr lang="en-US" sz="2000" i="1"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a:srcRect/>
          <a:stretch>
            <a:fillRect/>
          </a:stretch>
        </p:blipFill>
        <p:spPr bwMode="auto">
          <a:xfrm>
            <a:off x="2357422" y="2714620"/>
            <a:ext cx="4391025" cy="2000264"/>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3428992" y="4643446"/>
            <a:ext cx="2500330" cy="1895479"/>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sym typeface="Symbol"/>
              </a:rPr>
              <a:t>Basic Probability Assignment</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28736"/>
            <a:ext cx="8229600" cy="4697427"/>
          </a:xfrm>
        </p:spPr>
        <p:txBody>
          <a:bodyPr>
            <a:normAutofit lnSpcReduction="10000"/>
          </a:bodyPr>
          <a:lstStyle/>
          <a:p>
            <a:r>
              <a:rPr lang="en-US" sz="2200" dirty="0" smtClean="0">
                <a:latin typeface="Times New Roman" pitchFamily="18" charset="0"/>
                <a:cs typeface="Times New Roman" pitchFamily="18" charset="0"/>
              </a:rPr>
              <a:t>A Plausibility measure is a function Pl: </a:t>
            </a:r>
            <a:r>
              <a:rPr lang="en-US" sz="2200" dirty="0" smtClean="0">
                <a:latin typeface="Times New Roman" pitchFamily="18" charset="0"/>
                <a:cs typeface="Times New Roman" pitchFamily="18" charset="0"/>
                <a:sym typeface="Symbol"/>
              </a:rPr>
              <a:t>[0,1] satisfy axioms of fuzzy measures and </a:t>
            </a:r>
            <a:r>
              <a:rPr lang="en-US" sz="2200" dirty="0" err="1" smtClean="0">
                <a:latin typeface="Times New Roman" pitchFamily="18" charset="0"/>
                <a:cs typeface="Times New Roman" pitchFamily="18" charset="0"/>
                <a:sym typeface="Symbol"/>
              </a:rPr>
              <a:t>subadditivity</a:t>
            </a:r>
            <a:r>
              <a:rPr lang="en-US" sz="2200" dirty="0" smtClean="0">
                <a:latin typeface="Times New Roman" pitchFamily="18" charset="0"/>
                <a:cs typeface="Times New Roman" pitchFamily="18" charset="0"/>
                <a:sym typeface="Symbol"/>
              </a:rPr>
              <a:t> axiom.</a:t>
            </a:r>
          </a:p>
          <a:p>
            <a:endParaRPr lang="en-US" sz="1400" dirty="0" smtClean="0">
              <a:latin typeface="Times New Roman" pitchFamily="18" charset="0"/>
              <a:cs typeface="Times New Roman" pitchFamily="18" charset="0"/>
              <a:sym typeface="Symbol"/>
            </a:endParaRPr>
          </a:p>
          <a:p>
            <a:r>
              <a:rPr lang="en-US" sz="2000" dirty="0" smtClean="0">
                <a:latin typeface="Times New Roman" pitchFamily="18" charset="0"/>
                <a:cs typeface="Times New Roman" pitchFamily="18" charset="0"/>
                <a:sym typeface="Symbol"/>
              </a:rPr>
              <a:t>Pl(A)+Pl(~A) 1 when n=2 and A</a:t>
            </a:r>
            <a:r>
              <a:rPr lang="en-US" sz="2400" dirty="0" smtClean="0">
                <a:latin typeface="Times New Roman" pitchFamily="18" charset="0"/>
                <a:cs typeface="Times New Roman" pitchFamily="18" charset="0"/>
                <a:sym typeface="Symbol"/>
              </a:rPr>
              <a:t>~A=</a:t>
            </a:r>
          </a:p>
          <a:p>
            <a:endParaRPr lang="en-US" sz="1400" dirty="0" smtClean="0">
              <a:latin typeface="Times New Roman" pitchFamily="18" charset="0"/>
              <a:cs typeface="Times New Roman" pitchFamily="18" charset="0"/>
              <a:sym typeface="Symbol"/>
            </a:endParaRPr>
          </a:p>
          <a:p>
            <a:r>
              <a:rPr lang="en-US" sz="2200" dirty="0" smtClean="0">
                <a:latin typeface="Times New Roman" pitchFamily="18" charset="0"/>
                <a:cs typeface="Times New Roman" pitchFamily="18" charset="0"/>
                <a:sym typeface="Symbol"/>
              </a:rPr>
              <a:t>Belief and Plausibility are expressed in terms of a set function </a:t>
            </a:r>
            <a:r>
              <a:rPr lang="en-US" sz="2200" i="1" dirty="0" smtClean="0">
                <a:latin typeface="Times New Roman" pitchFamily="18" charset="0"/>
                <a:cs typeface="Times New Roman" pitchFamily="18" charset="0"/>
                <a:sym typeface="Symbol"/>
              </a:rPr>
              <a:t>m</a:t>
            </a:r>
            <a:r>
              <a:rPr lang="en-US" sz="2200" dirty="0" smtClean="0">
                <a:latin typeface="Times New Roman" pitchFamily="18" charset="0"/>
                <a:cs typeface="Times New Roman" pitchFamily="18" charset="0"/>
                <a:sym typeface="Symbol"/>
              </a:rPr>
              <a:t>, called a </a:t>
            </a:r>
            <a:r>
              <a:rPr lang="en-US" sz="2200" i="1" dirty="0" smtClean="0">
                <a:latin typeface="Times New Roman" pitchFamily="18" charset="0"/>
                <a:cs typeface="Times New Roman" pitchFamily="18" charset="0"/>
                <a:sym typeface="Symbol"/>
              </a:rPr>
              <a:t>basic probability assignment</a:t>
            </a:r>
            <a:r>
              <a:rPr lang="en-US" sz="2200" dirty="0" smtClean="0">
                <a:latin typeface="Times New Roman" pitchFamily="18" charset="0"/>
                <a:cs typeface="Times New Roman" pitchFamily="18" charset="0"/>
                <a:sym typeface="Symbol"/>
              </a:rPr>
              <a:t>.</a:t>
            </a:r>
          </a:p>
          <a:p>
            <a:endParaRPr lang="en-US" sz="1400" dirty="0" smtClean="0">
              <a:latin typeface="Times New Roman" pitchFamily="18" charset="0"/>
              <a:cs typeface="Times New Roman" pitchFamily="18" charset="0"/>
              <a:sym typeface="Symbol"/>
            </a:endParaRPr>
          </a:p>
          <a:p>
            <a:r>
              <a:rPr lang="en-US" sz="2200" i="1" dirty="0" smtClean="0">
                <a:latin typeface="Times New Roman" pitchFamily="18" charset="0"/>
                <a:cs typeface="Times New Roman" pitchFamily="18" charset="0"/>
                <a:sym typeface="Symbol"/>
              </a:rPr>
              <a:t>m</a:t>
            </a:r>
            <a:r>
              <a:rPr lang="en-US" sz="2200" dirty="0" smtClean="0">
                <a:latin typeface="Times New Roman" pitchFamily="18" charset="0"/>
                <a:cs typeface="Times New Roman" pitchFamily="18" charset="0"/>
                <a:sym typeface="Symbol"/>
              </a:rPr>
              <a:t>:P(X)[0,1] such that </a:t>
            </a:r>
            <a:r>
              <a:rPr lang="en-US" sz="2200" i="1" dirty="0" smtClean="0">
                <a:latin typeface="Times New Roman" pitchFamily="18" charset="0"/>
                <a:cs typeface="Times New Roman" pitchFamily="18" charset="0"/>
                <a:sym typeface="Symbol"/>
              </a:rPr>
              <a:t>m</a:t>
            </a:r>
            <a:r>
              <a:rPr lang="en-US" sz="2200" dirty="0" smtClean="0">
                <a:latin typeface="Times New Roman" pitchFamily="18" charset="0"/>
                <a:cs typeface="Times New Roman" pitchFamily="18" charset="0"/>
                <a:sym typeface="Symbol"/>
              </a:rPr>
              <a:t>() = 0 and </a:t>
            </a:r>
            <a:r>
              <a:rPr lang="en-US" sz="2200" i="1" dirty="0" smtClean="0">
                <a:latin typeface="Times New Roman" pitchFamily="18" charset="0"/>
                <a:cs typeface="Times New Roman" pitchFamily="18" charset="0"/>
                <a:sym typeface="Symbol"/>
              </a:rPr>
              <a:t>m</a:t>
            </a:r>
            <a:r>
              <a:rPr lang="en-US" sz="2200" dirty="0" smtClean="0">
                <a:latin typeface="Times New Roman" pitchFamily="18" charset="0"/>
                <a:cs typeface="Times New Roman" pitchFamily="18" charset="0"/>
                <a:sym typeface="Symbol"/>
              </a:rPr>
              <a:t>(A)=1</a:t>
            </a:r>
          </a:p>
          <a:p>
            <a:pPr marL="0" indent="0">
              <a:spcBef>
                <a:spcPts val="0"/>
              </a:spcBef>
              <a:buNone/>
            </a:pPr>
            <a:r>
              <a:rPr lang="en-US" sz="22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A</a:t>
            </a:r>
            <a:r>
              <a:rPr lang="en-US" sz="1800" dirty="0" smtClean="0">
                <a:latin typeface="Times New Roman" pitchFamily="18" charset="0"/>
                <a:cs typeface="Times New Roman" pitchFamily="18" charset="0"/>
                <a:sym typeface="Symbol"/>
              </a:rPr>
              <a:t>P(X)</a:t>
            </a:r>
          </a:p>
          <a:p>
            <a:pPr marL="0" indent="0">
              <a:spcBef>
                <a:spcPts val="0"/>
              </a:spcBef>
              <a:buNone/>
            </a:pPr>
            <a:endParaRPr lang="en-US" sz="1400" dirty="0" smtClean="0">
              <a:latin typeface="Times New Roman" pitchFamily="18" charset="0"/>
              <a:cs typeface="Times New Roman" pitchFamily="18" charset="0"/>
              <a:sym typeface="Symbol"/>
            </a:endParaRPr>
          </a:p>
          <a:p>
            <a:pPr marL="0" indent="0">
              <a:spcBef>
                <a:spcPts val="0"/>
              </a:spcBef>
            </a:pPr>
            <a:r>
              <a:rPr lang="en-US" sz="2200" dirty="0" smtClean="0">
                <a:latin typeface="Times New Roman" pitchFamily="18" charset="0"/>
                <a:cs typeface="Times New Roman" pitchFamily="18" charset="0"/>
              </a:rPr>
              <a:t>  </a:t>
            </a:r>
            <a:r>
              <a:rPr lang="en-US" sz="2200" i="1" dirty="0" smtClean="0">
                <a:latin typeface="Times New Roman" pitchFamily="18" charset="0"/>
                <a:cs typeface="Times New Roman" pitchFamily="18" charset="0"/>
              </a:rPr>
              <a:t>m</a:t>
            </a:r>
            <a:r>
              <a:rPr lang="en-US" sz="2200" dirty="0" smtClean="0">
                <a:latin typeface="Times New Roman" pitchFamily="18" charset="0"/>
                <a:cs typeface="Times New Roman" pitchFamily="18" charset="0"/>
              </a:rPr>
              <a:t>(A) is interpreted as the degree of evidence indicating that a specific element of X belongs to the set A</a:t>
            </a:r>
          </a:p>
          <a:p>
            <a:pPr marL="0" indent="0">
              <a:spcBef>
                <a:spcPts val="0"/>
              </a:spcBef>
            </a:pPr>
            <a:r>
              <a:rPr lang="en-US" sz="2200" dirty="0" smtClean="0">
                <a:latin typeface="Times New Roman" pitchFamily="18" charset="0"/>
                <a:cs typeface="Times New Roman" pitchFamily="18" charset="0"/>
              </a:rPr>
              <a:t>  Any additional evidence of the subsets of A, i.e. B</a:t>
            </a:r>
            <a:r>
              <a:rPr lang="en-US" sz="2200" dirty="0" smtClean="0">
                <a:latin typeface="Times New Roman" pitchFamily="18" charset="0"/>
                <a:cs typeface="Times New Roman" pitchFamily="18" charset="0"/>
                <a:sym typeface="Symbol"/>
              </a:rPr>
              <a:t>A, expressed by m(B)</a:t>
            </a:r>
            <a:r>
              <a:rPr lang="en-US" sz="2200" dirty="0" smtClean="0">
                <a:latin typeface="Times New Roman" pitchFamily="18" charset="0"/>
                <a:cs typeface="Times New Roman" pitchFamily="18" charset="0"/>
              </a:rPr>
              <a:t>.</a:t>
            </a:r>
            <a:endParaRPr lang="en-IN" sz="22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Relationship: </a:t>
            </a:r>
            <a:r>
              <a:rPr lang="en-US" sz="4000" i="1" dirty="0" smtClean="0">
                <a:latin typeface="Times New Roman" pitchFamily="18" charset="0"/>
                <a:cs typeface="Times New Roman" pitchFamily="18" charset="0"/>
              </a:rPr>
              <a:t>m</a:t>
            </a:r>
            <a:r>
              <a:rPr lang="en-US" sz="4000" dirty="0" smtClean="0">
                <a:latin typeface="Times New Roman" pitchFamily="18" charset="0"/>
                <a:cs typeface="Times New Roman" pitchFamily="18" charset="0"/>
              </a:rPr>
              <a:t>(A), </a:t>
            </a:r>
            <a:r>
              <a:rPr lang="en-US" sz="4000" dirty="0" err="1" smtClean="0">
                <a:latin typeface="Times New Roman" pitchFamily="18" charset="0"/>
                <a:cs typeface="Times New Roman" pitchFamily="18" charset="0"/>
              </a:rPr>
              <a:t>Bel</a:t>
            </a:r>
            <a:r>
              <a:rPr lang="en-US" sz="4000" dirty="0" smtClean="0">
                <a:latin typeface="Times New Roman" pitchFamily="18" charset="0"/>
                <a:cs typeface="Times New Roman" pitchFamily="18" charset="0"/>
              </a:rPr>
              <a:t>(A) and Pl(A)</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28596" y="1643050"/>
            <a:ext cx="8229600" cy="4525963"/>
          </a:xfrm>
        </p:spPr>
        <p:txBody>
          <a:bodyPr>
            <a:normAutofit/>
          </a:bodyPr>
          <a:lstStyle/>
          <a:p>
            <a:r>
              <a:rPr lang="en-US" sz="2400" i="1" dirty="0" smtClean="0">
                <a:latin typeface="Times New Roman" pitchFamily="18" charset="0"/>
                <a:cs typeface="Times New Roman" pitchFamily="18" charset="0"/>
              </a:rPr>
              <a:t>m</a:t>
            </a:r>
            <a:r>
              <a:rPr lang="en-US" sz="2400" dirty="0" smtClean="0">
                <a:latin typeface="Times New Roman" pitchFamily="18" charset="0"/>
                <a:cs typeface="Times New Roman" pitchFamily="18" charset="0"/>
              </a:rPr>
              <a:t>(A) measures the belief that one commits to the set A exactly.</a:t>
            </a:r>
          </a:p>
          <a:p>
            <a:endParaRPr lang="en-US" sz="15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To obtain total belief that one commits to A, one must add to </a:t>
            </a:r>
            <a:r>
              <a:rPr lang="en-US" sz="2200" i="1" dirty="0" smtClean="0">
                <a:latin typeface="Times New Roman" pitchFamily="18" charset="0"/>
                <a:cs typeface="Times New Roman" pitchFamily="18" charset="0"/>
              </a:rPr>
              <a:t>m</a:t>
            </a:r>
            <a:r>
              <a:rPr lang="en-US" sz="2200" dirty="0" smtClean="0">
                <a:latin typeface="Times New Roman" pitchFamily="18" charset="0"/>
                <a:cs typeface="Times New Roman" pitchFamily="18" charset="0"/>
              </a:rPr>
              <a:t>(A) the quantities </a:t>
            </a:r>
            <a:r>
              <a:rPr lang="en-US" sz="2200" i="1" dirty="0" smtClean="0">
                <a:latin typeface="Times New Roman" pitchFamily="18" charset="0"/>
                <a:cs typeface="Times New Roman" pitchFamily="18" charset="0"/>
              </a:rPr>
              <a:t>m</a:t>
            </a:r>
            <a:r>
              <a:rPr lang="en-US" sz="2200" dirty="0" smtClean="0">
                <a:latin typeface="Times New Roman" pitchFamily="18" charset="0"/>
                <a:cs typeface="Times New Roman" pitchFamily="18" charset="0"/>
              </a:rPr>
              <a:t>(B) for all proper subsets B of A.</a:t>
            </a:r>
          </a:p>
          <a:p>
            <a:pPr>
              <a:buNone/>
            </a:pPr>
            <a:endParaRPr lang="en-US" sz="15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Given a </a:t>
            </a:r>
            <a:r>
              <a:rPr lang="en-US" sz="2200" i="1" dirty="0" smtClean="0">
                <a:latin typeface="Times New Roman" pitchFamily="18" charset="0"/>
                <a:cs typeface="Times New Roman" pitchFamily="18" charset="0"/>
              </a:rPr>
              <a:t>m</a:t>
            </a:r>
            <a:r>
              <a:rPr lang="en-US" sz="2200" dirty="0" smtClean="0">
                <a:latin typeface="Times New Roman" pitchFamily="18" charset="0"/>
                <a:cs typeface="Times New Roman" pitchFamily="18" charset="0"/>
              </a:rPr>
              <a:t>, belief and plausibility measures are determined by </a:t>
            </a:r>
          </a:p>
          <a:p>
            <a:endParaRPr lang="en-US" sz="2200" dirty="0" smtClean="0">
              <a:latin typeface="Times New Roman" pitchFamily="18" charset="0"/>
              <a:cs typeface="Times New Roman" pitchFamily="18" charset="0"/>
            </a:endParaRPr>
          </a:p>
          <a:p>
            <a:pPr algn="ctr">
              <a:buNone/>
            </a:pP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Bel</a:t>
            </a:r>
            <a:r>
              <a:rPr lang="en-US" sz="2200" dirty="0" smtClean="0">
                <a:latin typeface="Times New Roman" pitchFamily="18" charset="0"/>
                <a:cs typeface="Times New Roman" pitchFamily="18" charset="0"/>
              </a:rPr>
              <a:t>(A) = </a:t>
            </a:r>
            <a:r>
              <a:rPr lang="en-US" sz="2200" dirty="0" smtClean="0">
                <a:latin typeface="Times New Roman" pitchFamily="18" charset="0"/>
                <a:cs typeface="Times New Roman" pitchFamily="18" charset="0"/>
                <a:sym typeface="Symbol"/>
              </a:rPr>
              <a:t> </a:t>
            </a:r>
            <a:r>
              <a:rPr lang="en-US" sz="2200" i="1" dirty="0" smtClean="0">
                <a:latin typeface="Times New Roman" pitchFamily="18" charset="0"/>
                <a:cs typeface="Times New Roman" pitchFamily="18" charset="0"/>
                <a:sym typeface="Symbol"/>
              </a:rPr>
              <a:t>m</a:t>
            </a:r>
            <a:r>
              <a:rPr lang="en-US" sz="2200" dirty="0" smtClean="0">
                <a:latin typeface="Times New Roman" pitchFamily="18" charset="0"/>
                <a:cs typeface="Times New Roman" pitchFamily="18" charset="0"/>
                <a:sym typeface="Symbol"/>
              </a:rPr>
              <a:t>(B)    and    Pl(A) =    </a:t>
            </a:r>
            <a:r>
              <a:rPr lang="en-US" sz="2200" i="1" dirty="0" smtClean="0">
                <a:latin typeface="Times New Roman" pitchFamily="18" charset="0"/>
                <a:cs typeface="Times New Roman" pitchFamily="18" charset="0"/>
                <a:sym typeface="Symbol"/>
              </a:rPr>
              <a:t>m</a:t>
            </a:r>
            <a:r>
              <a:rPr lang="en-US" sz="2200" dirty="0" smtClean="0">
                <a:latin typeface="Times New Roman" pitchFamily="18" charset="0"/>
                <a:cs typeface="Times New Roman" pitchFamily="18" charset="0"/>
                <a:sym typeface="Symbol"/>
              </a:rPr>
              <a:t>(B);  for all sets AP(X)</a:t>
            </a:r>
          </a:p>
          <a:p>
            <a:pPr>
              <a:buNone/>
            </a:pPr>
            <a:r>
              <a:rPr lang="en-US" sz="1800" dirty="0">
                <a:latin typeface="Times New Roman" pitchFamily="18" charset="0"/>
                <a:cs typeface="Times New Roman" pitchFamily="18" charset="0"/>
                <a:sym typeface="Symbol"/>
              </a:rPr>
              <a:t> </a:t>
            </a:r>
            <a:r>
              <a:rPr lang="en-US" sz="1800" dirty="0" smtClean="0">
                <a:latin typeface="Times New Roman" pitchFamily="18" charset="0"/>
                <a:cs typeface="Times New Roman" pitchFamily="18" charset="0"/>
                <a:sym typeface="Symbol"/>
              </a:rPr>
              <a:t>                         BA                                       BA</a:t>
            </a:r>
          </a:p>
          <a:p>
            <a:pPr>
              <a:buNone/>
            </a:pPr>
            <a:endParaRPr lang="en-US" sz="2200" dirty="0" smtClean="0">
              <a:latin typeface="Times New Roman" pitchFamily="18" charset="0"/>
              <a:cs typeface="Times New Roman" pitchFamily="18" charset="0"/>
              <a:sym typeface="Symbol"/>
            </a:endParaRPr>
          </a:p>
          <a:p>
            <a:pPr algn="ctr">
              <a:buNone/>
            </a:pPr>
            <a:r>
              <a:rPr lang="en-US" sz="2200" dirty="0" smtClean="0">
                <a:latin typeface="Times New Roman" pitchFamily="18" charset="0"/>
                <a:cs typeface="Times New Roman" pitchFamily="18" charset="0"/>
                <a:sym typeface="Symbol"/>
              </a:rPr>
              <a:t>m(A) =    (-1)</a:t>
            </a:r>
            <a:r>
              <a:rPr lang="en-US" sz="2200" baseline="30000" dirty="0" smtClean="0">
                <a:latin typeface="Times New Roman" pitchFamily="18" charset="0"/>
                <a:cs typeface="Times New Roman" pitchFamily="18" charset="0"/>
                <a:sym typeface="Symbol"/>
              </a:rPr>
              <a:t></a:t>
            </a:r>
            <a:r>
              <a:rPr lang="en-US" sz="2200" baseline="30000" dirty="0" err="1" smtClean="0">
                <a:latin typeface="Times New Roman" pitchFamily="18" charset="0"/>
                <a:cs typeface="Times New Roman" pitchFamily="18" charset="0"/>
                <a:sym typeface="Symbol"/>
              </a:rPr>
              <a:t>AB</a:t>
            </a:r>
            <a:r>
              <a:rPr lang="en-US" sz="2200" dirty="0" err="1" smtClean="0">
                <a:latin typeface="Times New Roman" pitchFamily="18" charset="0"/>
                <a:cs typeface="Times New Roman" pitchFamily="18" charset="0"/>
                <a:sym typeface="Symbol"/>
              </a:rPr>
              <a:t>Bel</a:t>
            </a:r>
            <a:r>
              <a:rPr lang="en-US" sz="2200" dirty="0" smtClean="0">
                <a:latin typeface="Times New Roman" pitchFamily="18" charset="0"/>
                <a:cs typeface="Times New Roman" pitchFamily="18" charset="0"/>
                <a:sym typeface="Symbol"/>
              </a:rPr>
              <a:t>(B)     ; AB cardinality of the set difference</a:t>
            </a:r>
          </a:p>
          <a:p>
            <a:pPr>
              <a:spcBef>
                <a:spcPts val="0"/>
              </a:spcBef>
              <a:buNone/>
            </a:pPr>
            <a:r>
              <a:rPr lang="en-US" sz="2400" dirty="0" smtClean="0">
                <a:latin typeface="Times New Roman" pitchFamily="18" charset="0"/>
                <a:cs typeface="Times New Roman" pitchFamily="18" charset="0"/>
                <a:sym typeface="Symbol"/>
              </a:rPr>
              <a:t>         </a:t>
            </a:r>
            <a:r>
              <a:rPr lang="en-US" sz="1800" dirty="0" smtClean="0">
                <a:latin typeface="Times New Roman" pitchFamily="18" charset="0"/>
                <a:cs typeface="Times New Roman" pitchFamily="18" charset="0"/>
                <a:sym typeface="Symbol"/>
              </a:rPr>
              <a:t>BA</a:t>
            </a:r>
            <a:r>
              <a:rPr lang="en-US" sz="2400" dirty="0" smtClean="0">
                <a:latin typeface="Times New Roman" pitchFamily="18" charset="0"/>
                <a:cs typeface="Times New Roman" pitchFamily="18" charset="0"/>
                <a:sym typeface="Symbol"/>
              </a:rPr>
              <a:t>                                  of A and B</a:t>
            </a:r>
            <a:endParaRPr lang="en-US" sz="1800" dirty="0" smtClean="0">
              <a:latin typeface="Times New Roman" pitchFamily="18" charset="0"/>
              <a:cs typeface="Times New Roman" pitchFamily="18" charset="0"/>
              <a:sym typeface="Symbol"/>
            </a:endParaRPr>
          </a:p>
          <a:p>
            <a:pPr>
              <a:buNone/>
            </a:pPr>
            <a:endParaRPr lang="en-US" sz="1600" dirty="0">
              <a:latin typeface="Times New Roman" pitchFamily="18" charset="0"/>
              <a:cs typeface="Times New Roman" pitchFamily="18" charset="0"/>
              <a:sym typeface="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Relationship: </a:t>
            </a:r>
            <a:r>
              <a:rPr lang="en-US" i="1"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(A), </a:t>
            </a:r>
            <a:r>
              <a:rPr lang="en-US" dirty="0" err="1" smtClean="0">
                <a:latin typeface="Times New Roman" pitchFamily="18" charset="0"/>
                <a:cs typeface="Times New Roman" pitchFamily="18" charset="0"/>
              </a:rPr>
              <a:t>Bel</a:t>
            </a:r>
            <a:r>
              <a:rPr lang="en-US" dirty="0" smtClean="0">
                <a:latin typeface="Times New Roman" pitchFamily="18" charset="0"/>
                <a:cs typeface="Times New Roman" pitchFamily="18" charset="0"/>
              </a:rPr>
              <a:t>(A) and Pl(A)</a:t>
            </a:r>
            <a:endParaRPr lang="en-IN" dirty="0"/>
          </a:p>
        </p:txBody>
      </p:sp>
      <p:sp>
        <p:nvSpPr>
          <p:cNvPr id="3" name="Content Placeholder 2"/>
          <p:cNvSpPr>
            <a:spLocks noGrp="1"/>
          </p:cNvSpPr>
          <p:nvPr>
            <p:ph idx="1"/>
          </p:nvPr>
        </p:nvSpPr>
        <p:spPr/>
        <p:txBody>
          <a:bodyPr/>
          <a:lstStyle/>
          <a:p>
            <a:r>
              <a:rPr lang="en-US" sz="2200" i="1" dirty="0" smtClean="0">
                <a:latin typeface="Times New Roman" pitchFamily="18" charset="0"/>
                <a:cs typeface="Times New Roman" pitchFamily="18" charset="0"/>
              </a:rPr>
              <a:t>m</a:t>
            </a:r>
            <a:r>
              <a:rPr lang="en-US" sz="2200" dirty="0" smtClean="0">
                <a:latin typeface="Times New Roman" pitchFamily="18" charset="0"/>
                <a:cs typeface="Times New Roman" pitchFamily="18" charset="0"/>
              </a:rPr>
              <a:t>(A) measures the belief that the element (</a:t>
            </a:r>
            <a:r>
              <a:rPr lang="en-US" sz="2200" i="1" dirty="0" err="1" smtClean="0">
                <a:latin typeface="Times New Roman" pitchFamily="18" charset="0"/>
                <a:cs typeface="Times New Roman" pitchFamily="18" charset="0"/>
              </a:rPr>
              <a:t>x</a:t>
            </a:r>
            <a:r>
              <a:rPr lang="en-US" sz="2200" dirty="0" err="1" smtClean="0">
                <a:latin typeface="Times New Roman" pitchFamily="18" charset="0"/>
                <a:cs typeface="Times New Roman" pitchFamily="18" charset="0"/>
                <a:sym typeface="Symbol"/>
              </a:rPr>
              <a:t>A</a:t>
            </a:r>
            <a:r>
              <a:rPr lang="en-US" sz="2200" dirty="0" smtClean="0">
                <a:latin typeface="Times New Roman" pitchFamily="18" charset="0"/>
                <a:cs typeface="Times New Roman" pitchFamily="18" charset="0"/>
                <a:sym typeface="Symbol"/>
              </a:rPr>
              <a:t>) </a:t>
            </a:r>
            <a:r>
              <a:rPr lang="en-US" sz="2200" dirty="0" smtClean="0">
                <a:latin typeface="Times New Roman" pitchFamily="18" charset="0"/>
                <a:cs typeface="Times New Roman" pitchFamily="18" charset="0"/>
              </a:rPr>
              <a:t>in question belongs to the set alone, not the total belief that the element commits to A.</a:t>
            </a:r>
          </a:p>
          <a:p>
            <a:endParaRPr lang="en-US" sz="1400" dirty="0" smtClean="0">
              <a:latin typeface="Times New Roman" pitchFamily="18" charset="0"/>
              <a:cs typeface="Times New Roman" pitchFamily="18" charset="0"/>
            </a:endParaRPr>
          </a:p>
          <a:p>
            <a:r>
              <a:rPr lang="en-US" sz="2200" dirty="0" err="1" smtClean="0">
                <a:latin typeface="Times New Roman" pitchFamily="18" charset="0"/>
                <a:cs typeface="Times New Roman" pitchFamily="18" charset="0"/>
              </a:rPr>
              <a:t>Bel</a:t>
            </a:r>
            <a:r>
              <a:rPr lang="en-US" sz="2200" dirty="0" smtClean="0">
                <a:latin typeface="Times New Roman" pitchFamily="18" charset="0"/>
                <a:cs typeface="Times New Roman" pitchFamily="18" charset="0"/>
              </a:rPr>
              <a:t>(A) indicates the total evidence that the element belongs to the set A and to the various special subset of A. </a:t>
            </a:r>
          </a:p>
          <a:p>
            <a:endParaRPr lang="en-US" sz="1400" dirty="0">
              <a:latin typeface="Times New Roman" pitchFamily="18" charset="0"/>
              <a:cs typeface="Times New Roman" pitchFamily="18" charset="0"/>
            </a:endParaRPr>
          </a:p>
          <a:p>
            <a:r>
              <a:rPr lang="en-US" sz="2200" dirty="0" smtClean="0">
                <a:latin typeface="Times New Roman" pitchFamily="18" charset="0"/>
                <a:cs typeface="Times New Roman" pitchFamily="18" charset="0"/>
              </a:rPr>
              <a:t>Pl(A) represents the total evidence or belief that the element belongs to the set A or to any of the various special subsets of A plus the additional evidence or belief associated with sets that </a:t>
            </a:r>
            <a:r>
              <a:rPr lang="en-US" sz="2200" i="1" dirty="0" smtClean="0">
                <a:latin typeface="Times New Roman" pitchFamily="18" charset="0"/>
                <a:cs typeface="Times New Roman" pitchFamily="18" charset="0"/>
              </a:rPr>
              <a:t>overlap</a:t>
            </a:r>
            <a:r>
              <a:rPr lang="en-US" sz="2200" dirty="0" smtClean="0">
                <a:latin typeface="Times New Roman" pitchFamily="18" charset="0"/>
                <a:cs typeface="Times New Roman" pitchFamily="18" charset="0"/>
              </a:rPr>
              <a:t> with A. </a:t>
            </a:r>
            <a:endParaRPr lang="en-IN" sz="2200" dirty="0" smtClean="0">
              <a:latin typeface="Times New Roman" pitchFamily="18" charset="0"/>
              <a:cs typeface="Times New Roman" pitchFamily="18" charset="0"/>
            </a:endParaRPr>
          </a:p>
          <a:p>
            <a:pPr algn="ctr">
              <a:buNone/>
            </a:pPr>
            <a:r>
              <a:rPr lang="en-US" sz="2000" dirty="0" smtClean="0">
                <a:latin typeface="Times New Roman" pitchFamily="18" charset="0"/>
                <a:cs typeface="Times New Roman" pitchFamily="18" charset="0"/>
              </a:rPr>
              <a:t> Pl(A) </a:t>
            </a:r>
            <a:r>
              <a:rPr lang="en-US" sz="2000" dirty="0" smtClean="0">
                <a:latin typeface="Times New Roman" pitchFamily="18" charset="0"/>
                <a:cs typeface="Times New Roman" pitchFamily="18" charset="0"/>
                <a:sym typeface="Symbol"/>
              </a:rPr>
              <a:t> </a:t>
            </a:r>
            <a:r>
              <a:rPr lang="en-US" sz="2000" dirty="0" err="1" smtClean="0">
                <a:latin typeface="Times New Roman" pitchFamily="18" charset="0"/>
                <a:cs typeface="Times New Roman" pitchFamily="18" charset="0"/>
                <a:sym typeface="Symbol"/>
              </a:rPr>
              <a:t>Bel</a:t>
            </a:r>
            <a:r>
              <a:rPr lang="en-US" sz="2000" dirty="0" smtClean="0">
                <a:latin typeface="Times New Roman" pitchFamily="18" charset="0"/>
                <a:cs typeface="Times New Roman" pitchFamily="18" charset="0"/>
                <a:sym typeface="Symbol"/>
              </a:rPr>
              <a:t>(A)  </a:t>
            </a:r>
            <a:r>
              <a:rPr lang="en-US" sz="2000" i="1" dirty="0" smtClean="0">
                <a:latin typeface="Times New Roman" pitchFamily="18" charset="0"/>
                <a:cs typeface="Times New Roman" pitchFamily="18" charset="0"/>
                <a:sym typeface="Symbol"/>
              </a:rPr>
              <a:t>m</a:t>
            </a:r>
            <a:r>
              <a:rPr lang="en-US" sz="2000" dirty="0" smtClean="0">
                <a:latin typeface="Times New Roman" pitchFamily="18" charset="0"/>
                <a:cs typeface="Times New Roman" pitchFamily="18" charset="0"/>
                <a:sym typeface="Symbol"/>
              </a:rPr>
              <a:t>(A)   for AP(X)</a:t>
            </a:r>
          </a:p>
          <a:p>
            <a:pPr algn="ctr">
              <a:buNone/>
            </a:pPr>
            <a:endParaRPr lang="en-US" sz="2000" dirty="0">
              <a:latin typeface="Times New Roman" pitchFamily="18" charset="0"/>
              <a:cs typeface="Times New Roman" pitchFamily="18" charset="0"/>
              <a:sym typeface="Symbol"/>
            </a:endParaRPr>
          </a:p>
          <a:p>
            <a:pPr algn="ctr">
              <a:buNone/>
            </a:pPr>
            <a:endParaRPr lang="en-US" sz="2000" dirty="0">
              <a:latin typeface="Times New Roman" pitchFamily="18" charset="0"/>
              <a:cs typeface="Times New Roman" pitchFamily="18" charset="0"/>
              <a:sym typeface="Symbol"/>
            </a:endParaRPr>
          </a:p>
          <a:p>
            <a:pPr algn="ctr">
              <a:buNone/>
            </a:pPr>
            <a:endParaRPr lang="en-IN"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Focal Elements</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sz="2200" dirty="0" smtClean="0">
                <a:latin typeface="Times New Roman" pitchFamily="18" charset="0"/>
                <a:cs typeface="Times New Roman" pitchFamily="18" charset="0"/>
              </a:rPr>
              <a:t>For every set A for which m(A)&gt;0 is called a </a:t>
            </a:r>
            <a:r>
              <a:rPr lang="en-US" sz="2200" i="1" dirty="0" smtClean="0">
                <a:latin typeface="Times New Roman" pitchFamily="18" charset="0"/>
                <a:cs typeface="Times New Roman" pitchFamily="18" charset="0"/>
              </a:rPr>
              <a:t>focal element </a:t>
            </a:r>
            <a:r>
              <a:rPr lang="en-US" sz="2200" dirty="0" smtClean="0">
                <a:latin typeface="Times New Roman" pitchFamily="18" charset="0"/>
                <a:cs typeface="Times New Roman" pitchFamily="18" charset="0"/>
              </a:rPr>
              <a:t>of </a:t>
            </a:r>
            <a:r>
              <a:rPr lang="en-US" sz="2200" i="1" dirty="0" smtClean="0">
                <a:latin typeface="Times New Roman" pitchFamily="18" charset="0"/>
                <a:cs typeface="Times New Roman" pitchFamily="18" charset="0"/>
              </a:rPr>
              <a:t>m</a:t>
            </a:r>
          </a:p>
          <a:p>
            <a:endParaRPr lang="en-US" sz="1700" i="1" dirty="0" smtClean="0">
              <a:latin typeface="Times New Roman" pitchFamily="18" charset="0"/>
              <a:cs typeface="Times New Roman" pitchFamily="18" charset="0"/>
            </a:endParaRPr>
          </a:p>
          <a:p>
            <a:r>
              <a:rPr lang="en-US" sz="2200" i="1" dirty="0" smtClean="0">
                <a:latin typeface="Times New Roman" pitchFamily="18" charset="0"/>
                <a:cs typeface="Times New Roman" pitchFamily="18" charset="0"/>
              </a:rPr>
              <a:t>Focal elements </a:t>
            </a:r>
            <a:r>
              <a:rPr lang="en-US" sz="2200" dirty="0" smtClean="0">
                <a:latin typeface="Times New Roman" pitchFamily="18" charset="0"/>
                <a:cs typeface="Times New Roman" pitchFamily="18" charset="0"/>
              </a:rPr>
              <a:t>are subsets of X on which the available elements focuses</a:t>
            </a:r>
          </a:p>
          <a:p>
            <a:endParaRPr lang="en-US" sz="16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When X is finite, m can be fully characterized by a list of focal elements A and corresponding values of </a:t>
            </a:r>
            <a:r>
              <a:rPr lang="en-US" sz="2200" i="1" dirty="0" smtClean="0">
                <a:latin typeface="Times New Roman" pitchFamily="18" charset="0"/>
                <a:cs typeface="Times New Roman" pitchFamily="18" charset="0"/>
              </a:rPr>
              <a:t>m</a:t>
            </a:r>
            <a:r>
              <a:rPr lang="en-US" sz="2200" dirty="0" smtClean="0">
                <a:latin typeface="Times New Roman" pitchFamily="18" charset="0"/>
                <a:cs typeface="Times New Roman" pitchFamily="18" charset="0"/>
              </a:rPr>
              <a:t>(A)</a:t>
            </a:r>
          </a:p>
          <a:p>
            <a:endParaRPr lang="en-US" sz="16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Total ignorance is expressed in terms of the basic assignment by </a:t>
            </a:r>
            <a:r>
              <a:rPr lang="en-US" sz="2200" i="1" dirty="0" smtClean="0">
                <a:latin typeface="Times New Roman" pitchFamily="18" charset="0"/>
                <a:cs typeface="Times New Roman" pitchFamily="18" charset="0"/>
              </a:rPr>
              <a:t>m</a:t>
            </a:r>
            <a:r>
              <a:rPr lang="en-US" sz="2200" dirty="0" smtClean="0">
                <a:latin typeface="Times New Roman" pitchFamily="18" charset="0"/>
                <a:cs typeface="Times New Roman" pitchFamily="18" charset="0"/>
              </a:rPr>
              <a:t>(X)=1 and </a:t>
            </a:r>
            <a:r>
              <a:rPr lang="en-US" sz="2200" i="1" dirty="0" smtClean="0">
                <a:latin typeface="Times New Roman" pitchFamily="18" charset="0"/>
                <a:cs typeface="Times New Roman" pitchFamily="18" charset="0"/>
              </a:rPr>
              <a:t>m</a:t>
            </a:r>
            <a:r>
              <a:rPr lang="en-US" sz="2200" dirty="0" smtClean="0">
                <a:latin typeface="Times New Roman" pitchFamily="18" charset="0"/>
                <a:cs typeface="Times New Roman" pitchFamily="18" charset="0"/>
              </a:rPr>
              <a:t>(A)=0 for all A</a:t>
            </a:r>
            <a:r>
              <a:rPr lang="en-US" sz="2200" dirty="0" smtClean="0">
                <a:latin typeface="Times New Roman" pitchFamily="18" charset="0"/>
                <a:cs typeface="Times New Roman" pitchFamily="18" charset="0"/>
                <a:sym typeface="Symbol"/>
              </a:rPr>
              <a:t>X</a:t>
            </a:r>
          </a:p>
          <a:p>
            <a:endParaRPr lang="en-US" sz="1600" dirty="0" smtClean="0">
              <a:latin typeface="Times New Roman" pitchFamily="18" charset="0"/>
              <a:cs typeface="Times New Roman" pitchFamily="18" charset="0"/>
              <a:sym typeface="Symbol"/>
            </a:endParaRPr>
          </a:p>
          <a:p>
            <a:r>
              <a:rPr lang="en-US" sz="2200" dirty="0" smtClean="0">
                <a:latin typeface="Times New Roman" pitchFamily="18" charset="0"/>
                <a:cs typeface="Times New Roman" pitchFamily="18" charset="0"/>
                <a:sym typeface="Symbol"/>
              </a:rPr>
              <a:t>Ignorance states that we know that the element is in the universal set, but we have no evidence about its location in any subset of X</a:t>
            </a:r>
          </a:p>
          <a:p>
            <a:endParaRPr lang="en-US" sz="2200" dirty="0">
              <a:latin typeface="Times New Roman" pitchFamily="18" charset="0"/>
              <a:cs typeface="Times New Roman" pitchFamily="18" charset="0"/>
            </a:endParaRPr>
          </a:p>
          <a:p>
            <a:endParaRPr lang="en-US" sz="2200" i="1" dirty="0" smtClean="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Single Source based Measurement</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Assume a doctor is trying to diagnose a disease by determining whether the patient belongs to one of the sets of people with pneumonia (P), bronchitis (B) or emphysema (E). </a:t>
            </a:r>
          </a:p>
          <a:p>
            <a:pPr algn="just"/>
            <a:endParaRPr lang="en-US" sz="12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Universal set X denote the set of all possible diseases and say, X=P</a:t>
            </a:r>
            <a:r>
              <a:rPr lang="en-US" sz="2400" dirty="0" smtClean="0">
                <a:latin typeface="Times New Roman" pitchFamily="18" charset="0"/>
                <a:cs typeface="Times New Roman" pitchFamily="18" charset="0"/>
                <a:sym typeface="Symbol"/>
              </a:rPr>
              <a:t></a:t>
            </a:r>
            <a:r>
              <a:rPr lang="en-US" sz="2400" dirty="0" smtClean="0">
                <a:latin typeface="Times New Roman" pitchFamily="18" charset="0"/>
                <a:cs typeface="Times New Roman" pitchFamily="18" charset="0"/>
              </a:rPr>
              <a:t>B</a:t>
            </a:r>
            <a:r>
              <a:rPr lang="en-US" sz="2400" dirty="0" smtClean="0">
                <a:latin typeface="Times New Roman" pitchFamily="18" charset="0"/>
                <a:cs typeface="Times New Roman" pitchFamily="18" charset="0"/>
                <a:sym typeface="Symbol"/>
              </a:rPr>
              <a:t></a:t>
            </a:r>
            <a:r>
              <a:rPr lang="en-US" sz="2400" dirty="0" smtClean="0">
                <a:latin typeface="Times New Roman" pitchFamily="18" charset="0"/>
                <a:cs typeface="Times New Roman" pitchFamily="18" charset="0"/>
              </a:rPr>
              <a:t>E   </a:t>
            </a:r>
          </a:p>
          <a:p>
            <a:pPr algn="just"/>
            <a:endParaRPr lang="en-US" sz="11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doctor after examining the patient, provide the basic assignments to the focal elements such that sum of those equal to 1:</a:t>
            </a:r>
          </a:p>
          <a:p>
            <a:pPr algn="ctr">
              <a:buNone/>
            </a:pPr>
            <a:r>
              <a:rPr lang="en-US" sz="2400" dirty="0" smtClean="0">
                <a:latin typeface="Times New Roman" pitchFamily="18" charset="0"/>
                <a:cs typeface="Times New Roman" pitchFamily="18" charset="0"/>
              </a:rPr>
              <a:t> P, B, E, P</a:t>
            </a:r>
            <a:r>
              <a:rPr lang="en-US" sz="2400" dirty="0" smtClean="0">
                <a:latin typeface="Times New Roman" pitchFamily="18" charset="0"/>
                <a:cs typeface="Times New Roman" pitchFamily="18" charset="0"/>
                <a:sym typeface="Symbol"/>
              </a:rPr>
              <a:t>B, PE, BE, P B E</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Uncertainty and Ignorance</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500034" y="1500174"/>
            <a:ext cx="8229600" cy="4625989"/>
          </a:xfrm>
        </p:spPr>
        <p:txBody>
          <a:bodyPr>
            <a:normAutofit fontScale="25000" lnSpcReduction="20000"/>
          </a:bodyPr>
          <a:lstStyle/>
          <a:p>
            <a:pPr lvl="0"/>
            <a:r>
              <a:rPr lang="en-US" sz="8800" dirty="0" smtClean="0">
                <a:latin typeface="Times New Roman" pitchFamily="18" charset="0"/>
                <a:cs typeface="Times New Roman" pitchFamily="18" charset="0"/>
              </a:rPr>
              <a:t>Bayesian Theory is only concerned on Single evidence.</a:t>
            </a:r>
          </a:p>
          <a:p>
            <a:pPr lvl="0"/>
            <a:endParaRPr lang="en-US" sz="4800" dirty="0" smtClean="0">
              <a:latin typeface="Times New Roman" pitchFamily="18" charset="0"/>
              <a:cs typeface="Times New Roman" pitchFamily="18" charset="0"/>
            </a:endParaRPr>
          </a:p>
          <a:p>
            <a:pPr lvl="0"/>
            <a:r>
              <a:rPr lang="en-US" sz="8800" dirty="0" smtClean="0">
                <a:latin typeface="Times New Roman" pitchFamily="18" charset="0"/>
                <a:cs typeface="Times New Roman" pitchFamily="18" charset="0"/>
              </a:rPr>
              <a:t>Bayesian theory is not able to distinguish between uncertainty and ignorance owing to incomplete information. </a:t>
            </a:r>
          </a:p>
          <a:p>
            <a:pPr lvl="0"/>
            <a:endParaRPr lang="en-US" sz="4400" dirty="0" smtClean="0">
              <a:latin typeface="Times New Roman" pitchFamily="18" charset="0"/>
              <a:cs typeface="Times New Roman" pitchFamily="18" charset="0"/>
            </a:endParaRPr>
          </a:p>
          <a:p>
            <a:r>
              <a:rPr lang="en-US" sz="8800" dirty="0" smtClean="0">
                <a:latin typeface="Times New Roman" pitchFamily="18" charset="0"/>
                <a:cs typeface="Times New Roman" pitchFamily="18" charset="0"/>
              </a:rPr>
              <a:t> When we do not have any evidence about X, we assign </a:t>
            </a:r>
            <a:r>
              <a:rPr lang="en-US" sz="8800" dirty="0" err="1" smtClean="0">
                <a:latin typeface="Times New Roman" pitchFamily="18" charset="0"/>
                <a:cs typeface="Times New Roman" pitchFamily="18" charset="0"/>
              </a:rPr>
              <a:t>Bel</a:t>
            </a:r>
            <a:r>
              <a:rPr lang="en-US" sz="8800" dirty="0" smtClean="0">
                <a:latin typeface="Times New Roman" pitchFamily="18" charset="0"/>
                <a:cs typeface="Times New Roman" pitchFamily="18" charset="0"/>
              </a:rPr>
              <a:t>(X) = 0 as well as </a:t>
            </a:r>
            <a:r>
              <a:rPr lang="en-US" sz="8800" dirty="0" err="1" smtClean="0">
                <a:latin typeface="Times New Roman" pitchFamily="18" charset="0"/>
                <a:cs typeface="Times New Roman" pitchFamily="18" charset="0"/>
              </a:rPr>
              <a:t>Bel</a:t>
            </a:r>
            <a:r>
              <a:rPr lang="en-US" sz="8800" dirty="0" smtClean="0">
                <a:latin typeface="Times New Roman" pitchFamily="18" charset="0"/>
                <a:cs typeface="Times New Roman" pitchFamily="18" charset="0"/>
              </a:rPr>
              <a:t>(¬X) = 0</a:t>
            </a:r>
          </a:p>
          <a:p>
            <a:endParaRPr lang="en-US" sz="4400" dirty="0" smtClean="0">
              <a:latin typeface="Times New Roman" pitchFamily="18" charset="0"/>
              <a:cs typeface="Times New Roman" pitchFamily="18" charset="0"/>
            </a:endParaRPr>
          </a:p>
          <a:p>
            <a:pPr lvl="0"/>
            <a:r>
              <a:rPr lang="en-US" sz="8800" dirty="0" smtClean="0">
                <a:latin typeface="Times New Roman" pitchFamily="18" charset="0"/>
                <a:cs typeface="Times New Roman" pitchFamily="18" charset="0"/>
              </a:rPr>
              <a:t>It is customary in </a:t>
            </a:r>
            <a:r>
              <a:rPr lang="en-US" sz="8800" dirty="0" err="1" smtClean="0">
                <a:latin typeface="Times New Roman" pitchFamily="18" charset="0"/>
                <a:cs typeface="Times New Roman" pitchFamily="18" charset="0"/>
              </a:rPr>
              <a:t>Dempster</a:t>
            </a:r>
            <a:r>
              <a:rPr lang="en-US" sz="8800" dirty="0" smtClean="0">
                <a:latin typeface="Times New Roman" pitchFamily="18" charset="0"/>
                <a:cs typeface="Times New Roman" pitchFamily="18" charset="0"/>
              </a:rPr>
              <a:t>-Shafer theory to think about the </a:t>
            </a:r>
            <a:r>
              <a:rPr lang="en-US" sz="8800" i="1" dirty="0" smtClean="0">
                <a:latin typeface="Times New Roman" pitchFamily="18" charset="0"/>
                <a:cs typeface="Times New Roman" pitchFamily="18" charset="0"/>
              </a:rPr>
              <a:t>degree of belief in evidence</a:t>
            </a:r>
            <a:r>
              <a:rPr lang="en-US" sz="8800" dirty="0" smtClean="0">
                <a:latin typeface="Times New Roman" pitchFamily="18" charset="0"/>
                <a:cs typeface="Times New Roman" pitchFamily="18" charset="0"/>
              </a:rPr>
              <a:t> as analogous to the </a:t>
            </a:r>
            <a:r>
              <a:rPr lang="en-US" sz="8800" b="1" dirty="0" smtClean="0">
                <a:latin typeface="Times New Roman" pitchFamily="18" charset="0"/>
                <a:cs typeface="Times New Roman" pitchFamily="18" charset="0"/>
              </a:rPr>
              <a:t>mass</a:t>
            </a:r>
            <a:r>
              <a:rPr lang="en-US" sz="8800" dirty="0" smtClean="0">
                <a:latin typeface="Times New Roman" pitchFamily="18" charset="0"/>
                <a:cs typeface="Times New Roman" pitchFamily="18" charset="0"/>
              </a:rPr>
              <a:t> of a physical object. That is, the mass of evidence supports a belief. </a:t>
            </a:r>
          </a:p>
          <a:p>
            <a:pPr lvl="0"/>
            <a:endParaRPr lang="en-US" sz="4800" dirty="0" smtClean="0">
              <a:latin typeface="Times New Roman" pitchFamily="18" charset="0"/>
              <a:cs typeface="Times New Roman" pitchFamily="18" charset="0"/>
            </a:endParaRPr>
          </a:p>
          <a:p>
            <a:pPr lvl="0"/>
            <a:r>
              <a:rPr lang="en-US" sz="8800" dirty="0" smtClean="0">
                <a:latin typeface="Times New Roman" pitchFamily="18" charset="0"/>
                <a:cs typeface="Times New Roman" pitchFamily="18" charset="0"/>
              </a:rPr>
              <a:t>The reason for the analogy with an object of mass is to consider belief as a quantity that can move around, be split up, and combined. </a:t>
            </a:r>
          </a:p>
          <a:p>
            <a:endParaRPr lang="en-US" sz="8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fontScale="62500" lnSpcReduction="20000"/>
          </a:bodyPr>
          <a:lstStyle/>
          <a:p>
            <a:pPr lvl="0"/>
            <a:r>
              <a:rPr lang="en-US" sz="3500" dirty="0" smtClean="0">
                <a:latin typeface="Times New Roman" pitchFamily="18" charset="0"/>
                <a:cs typeface="Times New Roman" pitchFamily="18" charset="0"/>
              </a:rPr>
              <a:t>A fundamental difference between </a:t>
            </a:r>
            <a:r>
              <a:rPr lang="en-US" sz="3500" dirty="0" err="1" smtClean="0">
                <a:latin typeface="Times New Roman" pitchFamily="18" charset="0"/>
                <a:cs typeface="Times New Roman" pitchFamily="18" charset="0"/>
              </a:rPr>
              <a:t>Dempster</a:t>
            </a:r>
            <a:r>
              <a:rPr lang="en-US" sz="3500" dirty="0" smtClean="0">
                <a:latin typeface="Times New Roman" pitchFamily="18" charset="0"/>
                <a:cs typeface="Times New Roman" pitchFamily="18" charset="0"/>
              </a:rPr>
              <a:t>-Shafer theory and probability theory is the treatment of </a:t>
            </a:r>
            <a:r>
              <a:rPr lang="en-US" sz="3500" b="1" dirty="0" smtClean="0">
                <a:latin typeface="Times New Roman" pitchFamily="18" charset="0"/>
                <a:cs typeface="Times New Roman" pitchFamily="18" charset="0"/>
              </a:rPr>
              <a:t>ignorance</a:t>
            </a:r>
            <a:r>
              <a:rPr lang="en-US" sz="3500" dirty="0" smtClean="0">
                <a:latin typeface="Times New Roman" pitchFamily="18" charset="0"/>
                <a:cs typeface="Times New Roman" pitchFamily="18" charset="0"/>
              </a:rPr>
              <a:t>. </a:t>
            </a:r>
          </a:p>
          <a:p>
            <a:pPr lvl="0"/>
            <a:endParaRPr lang="en-US" sz="1800" dirty="0" smtClean="0">
              <a:latin typeface="Times New Roman" pitchFamily="18" charset="0"/>
              <a:cs typeface="Times New Roman" pitchFamily="18" charset="0"/>
            </a:endParaRPr>
          </a:p>
          <a:p>
            <a:pPr lvl="0"/>
            <a:r>
              <a:rPr lang="en-US" sz="3500" dirty="0" smtClean="0">
                <a:latin typeface="Times New Roman" pitchFamily="18" charset="0"/>
                <a:cs typeface="Times New Roman" pitchFamily="18" charset="0"/>
              </a:rPr>
              <a:t>Probability theory must distribute an equal amount of probability even in ignorance. </a:t>
            </a:r>
          </a:p>
          <a:p>
            <a:pPr lvl="0"/>
            <a:endParaRPr lang="en-US" sz="1700"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If you have no prior knowledge, then you must assume the probability p of each possibility is </a:t>
            </a:r>
          </a:p>
          <a:p>
            <a:pPr>
              <a:buNone/>
            </a:pPr>
            <a:r>
              <a:rPr lang="en-US" dirty="0" smtClean="0">
                <a:latin typeface="Times New Roman" pitchFamily="18" charset="0"/>
                <a:cs typeface="Times New Roman" pitchFamily="18" charset="0"/>
              </a:rPr>
              <a:t>         p =1/N where N is the number of possibilities</a:t>
            </a:r>
          </a:p>
          <a:p>
            <a:pPr>
              <a:buNone/>
            </a:pPr>
            <a:endParaRPr lang="en-US" sz="1900"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Dempster</a:t>
            </a:r>
            <a:r>
              <a:rPr lang="en-US" dirty="0" smtClean="0">
                <a:latin typeface="Times New Roman" pitchFamily="18" charset="0"/>
                <a:cs typeface="Times New Roman" pitchFamily="18" charset="0"/>
              </a:rPr>
              <a:t>-Shafer theory does not force belief to be assigned to ignorance or refutation of a hypothesis. </a:t>
            </a:r>
          </a:p>
          <a:p>
            <a:endParaRPr lang="en-US" sz="17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mass is assigned only to those subsets of the environment to which you wish to assign belief. </a:t>
            </a:r>
          </a:p>
          <a:p>
            <a:endParaRPr lang="en-US" dirty="0" smtClean="0">
              <a:latin typeface="Times New Roman" pitchFamily="18" charset="0"/>
              <a:cs typeface="Times New Roman" pitchFamily="18" charset="0"/>
            </a:endParaRPr>
          </a:p>
          <a:p>
            <a:pPr lvl="1">
              <a:lnSpc>
                <a:spcPct val="80000"/>
              </a:lnSpc>
            </a:pPr>
            <a:r>
              <a:rPr lang="en-US" sz="3200" dirty="0" smtClean="0">
                <a:latin typeface="Times New Roman" pitchFamily="18" charset="0"/>
                <a:cs typeface="Times New Roman" pitchFamily="18" charset="0"/>
              </a:rPr>
              <a:t>Consider a set of propositions as a whole</a:t>
            </a:r>
          </a:p>
          <a:p>
            <a:pPr lvl="1">
              <a:lnSpc>
                <a:spcPct val="80000"/>
              </a:lnSpc>
              <a:buNone/>
            </a:pPr>
            <a:endParaRPr lang="en-US" sz="1900" dirty="0" smtClean="0">
              <a:latin typeface="Times New Roman" pitchFamily="18" charset="0"/>
              <a:cs typeface="Times New Roman" pitchFamily="18" charset="0"/>
            </a:endParaRPr>
          </a:p>
          <a:p>
            <a:pPr lvl="1">
              <a:lnSpc>
                <a:spcPct val="120000"/>
              </a:lnSpc>
              <a:spcBef>
                <a:spcPts val="0"/>
              </a:spcBef>
            </a:pPr>
            <a:r>
              <a:rPr lang="en-US" sz="3200" dirty="0" smtClean="0">
                <a:latin typeface="Times New Roman" pitchFamily="18" charset="0"/>
                <a:cs typeface="Times New Roman" pitchFamily="18" charset="0"/>
              </a:rPr>
              <a:t>Assign a set of propositions an interval [belief, plausibility] to constraint the degree of belief for each individual propositions in the set</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TotalTime>
  <Words>1641</Words>
  <Application>Microsoft Office PowerPoint</Application>
  <PresentationFormat>On-screen Show (4:3)</PresentationFormat>
  <Paragraphs>159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Belief Measures</vt:lpstr>
      <vt:lpstr>Properties of Belief Measures</vt:lpstr>
      <vt:lpstr>Basic Probability Assignment</vt:lpstr>
      <vt:lpstr>Relationship: m(A), Bel(A) and Pl(A)</vt:lpstr>
      <vt:lpstr>Relationship: m(A), Bel(A) and Pl(A)</vt:lpstr>
      <vt:lpstr>Focal Elements</vt:lpstr>
      <vt:lpstr>Single Source based Measurement</vt:lpstr>
      <vt:lpstr>Uncertainty and Ignorance</vt:lpstr>
      <vt:lpstr>Slide 9</vt:lpstr>
      <vt:lpstr>Rules of Combination</vt:lpstr>
      <vt:lpstr>Slide 11</vt:lpstr>
      <vt:lpstr>Dempster's Rule Of Combinations</vt:lpstr>
      <vt:lpstr>Dempster’s Rule</vt:lpstr>
      <vt:lpstr>Slide 14</vt:lpstr>
      <vt:lpstr>Slide 15</vt:lpstr>
      <vt:lpstr>Slide 16</vt:lpstr>
      <vt:lpstr>Slide 17</vt:lpstr>
      <vt:lpstr>Diagnose Diseases</vt:lpstr>
      <vt:lpstr>Slide 19</vt:lpstr>
      <vt:lpstr>Slide 20</vt:lpstr>
      <vt:lpstr>Slide 21</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jaya sil</dc:creator>
  <cp:lastModifiedBy>hp</cp:lastModifiedBy>
  <cp:revision>51</cp:revision>
  <dcterms:created xsi:type="dcterms:W3CDTF">2015-02-05T05:45:16Z</dcterms:created>
  <dcterms:modified xsi:type="dcterms:W3CDTF">2024-03-12T05:27:37Z</dcterms:modified>
</cp:coreProperties>
</file>