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8" r:id="rId5"/>
    <p:sldId id="270" r:id="rId6"/>
    <p:sldId id="284" r:id="rId7"/>
    <p:sldId id="287" r:id="rId8"/>
    <p:sldId id="288" r:id="rId9"/>
    <p:sldId id="289" r:id="rId10"/>
    <p:sldId id="290" r:id="rId11"/>
    <p:sldId id="298" r:id="rId12"/>
    <p:sldId id="297" r:id="rId13"/>
    <p:sldId id="300" r:id="rId14"/>
    <p:sldId id="272" r:id="rId15"/>
    <p:sldId id="271" r:id="rId16"/>
    <p:sldId id="265" r:id="rId17"/>
    <p:sldId id="273" r:id="rId18"/>
    <p:sldId id="275" r:id="rId19"/>
    <p:sldId id="278" r:id="rId20"/>
    <p:sldId id="279" r:id="rId21"/>
    <p:sldId id="277" r:id="rId22"/>
    <p:sldId id="280" r:id="rId23"/>
    <p:sldId id="281" r:id="rId24"/>
    <p:sldId id="282" r:id="rId25"/>
    <p:sldId id="276" r:id="rId26"/>
    <p:sldId id="266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606FA-15E8-4F3D-ABA5-9D145FDFAF49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9DCC1-98D0-4A14-A1A0-63D870A1DD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224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2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DCC1-98D0-4A14-A1A0-63D870A1DDE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82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venson cover - falls 2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649" y="3594100"/>
            <a:ext cx="8936305" cy="3187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 descr="Stevenson cover - lea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152400"/>
            <a:ext cx="1961707" cy="13716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3AF3B-991B-4450-83B0-E9BA7EBDD72B}" type="datetime1">
              <a:rPr lang="en-US"/>
              <a:pPr>
                <a:defRPr/>
              </a:pPr>
              <a:t>4/23/2024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581400" cy="384175"/>
          </a:xfrm>
        </p:spPr>
        <p:txBody>
          <a:bodyPr/>
          <a:lstStyle>
            <a:lvl1pPr algn="l">
              <a:defRPr i="1"/>
            </a:lvl1pPr>
          </a:lstStyle>
          <a:p>
            <a:pPr>
              <a:defRPr/>
            </a:pPr>
            <a:r>
              <a:rPr lang="en-US"/>
              <a:t>Instructor Slides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11F5E-9C4B-4D1D-93C8-6673B6EA7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evenson cover - lea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152400"/>
            <a:ext cx="1961707" cy="13716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4" name="Picture 3" descr="Stevenson cover - falls.jp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239"/>
            <a:ext cx="4876800" cy="685923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ED85B-90EF-441D-A602-9E6B40B12E82}" type="datetime1">
              <a:rPr lang="en-US"/>
              <a:pPr>
                <a:defRPr/>
              </a:pPr>
              <a:t>4/23/2024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203950"/>
            <a:ext cx="3581400" cy="384175"/>
          </a:xfrm>
        </p:spPr>
        <p:txBody>
          <a:bodyPr/>
          <a:lstStyle>
            <a:lvl1pPr algn="l">
              <a:defRPr i="1"/>
            </a:lvl1pPr>
          </a:lstStyle>
          <a:p>
            <a:pPr>
              <a:defRPr/>
            </a:pPr>
            <a:r>
              <a:rPr lang="en-US"/>
              <a:t>Instructor Slides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1DCDE-F741-4E2A-B8CD-E1FA847C5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19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838200" y="361950"/>
            <a:ext cx="8305800" cy="166688"/>
          </a:xfrm>
          <a:prstGeom prst="rect">
            <a:avLst/>
          </a:prstGeom>
          <a:solidFill>
            <a:srgbClr val="9AA5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452438"/>
          </a:xfrm>
          <a:prstGeom prst="rect">
            <a:avLst/>
          </a:prstGeom>
          <a:solidFill>
            <a:srgbClr val="AFBB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 rot="10800000">
            <a:off x="228600" y="450850"/>
            <a:ext cx="963613" cy="361950"/>
          </a:xfrm>
          <a:prstGeom prst="triangle">
            <a:avLst>
              <a:gd name="adj" fmla="val 50000"/>
            </a:avLst>
          </a:prstGeom>
          <a:solidFill>
            <a:srgbClr val="AFBB0D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5100" y="165100"/>
            <a:ext cx="1739900" cy="5207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1pPr>
            <a:lvl2pPr algn="l"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2pPr>
            <a:lvl3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3pPr>
            <a:lvl4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4pPr>
            <a:lvl5pPr>
              <a:buNone/>
              <a:defRPr sz="2000">
                <a:solidFill>
                  <a:srgbClr val="FFCC00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463800" y="139700"/>
            <a:ext cx="6667500" cy="482600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 b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3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 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operations?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The part of a business organization that is responsible for producing goods or services</a:t>
            </a:r>
          </a:p>
          <a:p>
            <a:pPr algn="just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can we define operations management?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The management of systems or processes that create goods and/or provide services</a:t>
            </a:r>
          </a:p>
        </p:txBody>
      </p:sp>
    </p:spTree>
    <p:extLst>
      <p:ext uri="{BB962C8B-B14F-4D97-AF65-F5344CB8AC3E}">
        <p14:creationId xmlns:p14="http://schemas.microsoft.com/office/powerpoint/2010/main" val="42120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3200" b="1" dirty="0"/>
              <a:t>Using Information Technologies for a Competitive Advantage (cont'd.)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524000"/>
            <a:ext cx="8229600" cy="406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altLang="en-US" b="1" dirty="0"/>
              <a:t>Differentiation strategies</a:t>
            </a:r>
          </a:p>
          <a:p>
            <a:pPr lvl="1"/>
            <a:r>
              <a:rPr lang="en-US" altLang="en-US" dirty="0"/>
              <a:t>Make products and services different from competitors</a:t>
            </a:r>
          </a:p>
          <a:p>
            <a:pPr lvl="1"/>
            <a:r>
              <a:rPr lang="en-US" altLang="en-US" dirty="0"/>
              <a:t>Examples: Apple, Amazon.com</a:t>
            </a:r>
          </a:p>
          <a:p>
            <a:r>
              <a:rPr lang="en-US" altLang="en-US" b="1" dirty="0"/>
              <a:t>Focus strategies</a:t>
            </a:r>
          </a:p>
          <a:p>
            <a:pPr lvl="1"/>
            <a:r>
              <a:rPr lang="en-US" altLang="en-US" dirty="0"/>
              <a:t>Concentrate on a specific market segment </a:t>
            </a:r>
          </a:p>
          <a:p>
            <a:pPr lvl="1"/>
            <a:r>
              <a:rPr lang="en-US" altLang="en-US" dirty="0"/>
              <a:t>Attempt to achieve a cost or differentiation advantage</a:t>
            </a:r>
          </a:p>
          <a:p>
            <a:pPr lvl="1"/>
            <a:r>
              <a:rPr lang="en-US" altLang="en-US" dirty="0"/>
              <a:t>Examples: Apple, Abercrombie &amp; Fitch, Nordstrom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871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br>
              <a:rPr lang="en-US" sz="3200" b="1" dirty="0">
                <a:latin typeface="Arial Narrow" pitchFamily="-112" charset="0"/>
              </a:rPr>
            </a:br>
            <a:r>
              <a:rPr lang="en-US" sz="3200" b="1" dirty="0">
                <a:latin typeface="Arial Narrow" pitchFamily="-112" charset="0"/>
              </a:rPr>
              <a:t>The Role of Distribution Operations in SCM</a:t>
            </a:r>
            <a:br>
              <a:rPr lang="en-US" sz="3200" b="1" dirty="0">
                <a:latin typeface="Arial Narrow" pitchFamily="-112" charset="0"/>
              </a:rPr>
            </a:b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dirty="0"/>
              <a:t>Balancing supply and demand. 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dirty="0"/>
              <a:t>Protecting against uncertainty.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dirty="0"/>
              <a:t>Allowing quantity purchase discounts. 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dirty="0"/>
              <a:t>Supporting production requirements.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dirty="0"/>
              <a:t>Promoting transportation economies. </a:t>
            </a:r>
            <a:endParaRPr lang="en-US" sz="1800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10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latin typeface="Arial Narrow" pitchFamily="-112" charset="0"/>
                <a:cs typeface="Arial Narrow" pitchFamily="-112" charset="0"/>
              </a:rPr>
              <a:t>Functional Tradeoffs</a:t>
            </a:r>
            <a:endParaRPr lang="en-IE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763000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2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12192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Arial Narrow" pitchFamily="-112" charset="0"/>
                <a:cs typeface="Arial Narrow" pitchFamily="-112" charset="0"/>
              </a:rPr>
            </a:br>
            <a:r>
              <a:rPr lang="en-US" b="1" dirty="0">
                <a:latin typeface="Arial Narrow" pitchFamily="-112" charset="0"/>
                <a:cs typeface="Arial Narrow" pitchFamily="-112" charset="0"/>
              </a:rPr>
              <a:t>Distribution Cost Tradeoffs</a:t>
            </a:r>
          </a:p>
        </p:txBody>
      </p:sp>
      <p:sp>
        <p:nvSpPr>
          <p:cNvPr id="20483" name="Content Placeholder 10"/>
          <p:cNvSpPr>
            <a:spLocks noGrp="1"/>
          </p:cNvSpPr>
          <p:nvPr>
            <p:ph idx="1"/>
          </p:nvPr>
        </p:nvSpPr>
        <p:spPr>
          <a:xfrm>
            <a:off x="838200" y="6172200"/>
            <a:ext cx="8229600" cy="381000"/>
          </a:xfrm>
        </p:spPr>
        <p:txBody>
          <a:bodyPr/>
          <a:lstStyle/>
          <a:p>
            <a:pPr marL="0">
              <a:buFont typeface="Lucida Grande" pitchFamily="-112" charset="0"/>
              <a:buNone/>
            </a:pPr>
            <a:r>
              <a:rPr lang="en-US" sz="1400"/>
              <a:t>Source: Edward J. Bardi, Ph.D.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77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5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5B621EA-3B45-4269-9DCD-6C94BB58A83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Resource Management: Strategies</a:t>
            </a:r>
          </a:p>
        </p:txBody>
      </p:sp>
    </p:spTree>
    <p:extLst>
      <p:ext uri="{BB962C8B-B14F-4D97-AF65-F5344CB8AC3E}">
        <p14:creationId xmlns:p14="http://schemas.microsoft.com/office/powerpoint/2010/main" val="35254724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Aggregate Planning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305800" cy="36576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2400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ffectLst/>
              </a:rPr>
              <a:t>Determine the resource capacity needed to meet demand over an intermediate time horizon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effectLst/>
              </a:rPr>
              <a:t>Aggregate</a:t>
            </a:r>
            <a:r>
              <a:rPr lang="en-US" sz="2000" dirty="0">
                <a:effectLst/>
              </a:rPr>
              <a:t> refers to product lines or families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Aggregate planning matches supply and demand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ffectLst/>
              </a:rPr>
              <a:t>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Establish a company wide game plan for allocating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Develop an economic strategy for meeting demand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447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b="1" dirty="0"/>
              <a:t>Sales and Operations Planning (S&amp;OP) is an aggregate planning process that determines the resource capacity of the firm so as to meet the demand over an intermediate time horizon of 6-12 months. </a:t>
            </a:r>
          </a:p>
        </p:txBody>
      </p:sp>
    </p:spTree>
    <p:extLst>
      <p:ext uri="{BB962C8B-B14F-4D97-AF65-F5344CB8AC3E}">
        <p14:creationId xmlns:p14="http://schemas.microsoft.com/office/powerpoint/2010/main" val="35254724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Aggregate Planning Process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61824"/>
            <a:ext cx="5943600" cy="4584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Meeting Demand Strategies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33528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b="1" dirty="0"/>
              <a:t>Adjusting capacity</a:t>
            </a:r>
          </a:p>
          <a:p>
            <a:pPr lvl="1">
              <a:defRPr/>
            </a:pPr>
            <a:r>
              <a:rPr lang="en-US" dirty="0"/>
              <a:t>Resources necessary to meet demand are acquired and maintained over the time horizon of the plan</a:t>
            </a:r>
          </a:p>
          <a:p>
            <a:pPr lvl="1">
              <a:defRPr/>
            </a:pPr>
            <a:r>
              <a:rPr lang="en-US" dirty="0"/>
              <a:t>Minor variations in demand are handled with overtime or under-time</a:t>
            </a:r>
          </a:p>
          <a:p>
            <a:pPr>
              <a:defRPr/>
            </a:pPr>
            <a:r>
              <a:rPr lang="en-US" b="1" dirty="0"/>
              <a:t>Managing demand</a:t>
            </a:r>
          </a:p>
          <a:p>
            <a:pPr lvl="1">
              <a:defRPr/>
            </a:pPr>
            <a:r>
              <a:rPr lang="en-US" dirty="0"/>
              <a:t>Proactive demand management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0573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Strategies for Adjusting Capacity</a:t>
            </a:r>
            <a:endParaRPr lang="en-IE" b="1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57200" y="2214563"/>
            <a:ext cx="4254500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400" b="1" dirty="0"/>
              <a:t>Level production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Producing at a constant rate and using inventory to absorb fluctuations in demand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/>
              <a:t>Chase demand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Hiring and firing workers to match demand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/>
              <a:t>Peak demand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Maintaining resources for high-demand levels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11675" y="2057400"/>
            <a:ext cx="4256088" cy="38814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400" b="1" dirty="0"/>
              <a:t>Overtime and under-time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Increasing or decreasing working hours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/>
              <a:t>Subcontracting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Let outside companies complete the work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/>
              <a:t>Part-time workers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Hiring part time workers to complete the work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/>
              <a:t>Backordering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Providing the service or product at a later time period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511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0C62D30-E2A8-487A-AB2E-3AAF3E86B62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Level Production</a:t>
            </a:r>
          </a:p>
        </p:txBody>
      </p:sp>
      <p:grpSp>
        <p:nvGrpSpPr>
          <p:cNvPr id="12292" name="Group 18"/>
          <p:cNvGrpSpPr>
            <a:grpSpLocks/>
          </p:cNvGrpSpPr>
          <p:nvPr/>
        </p:nvGrpSpPr>
        <p:grpSpPr bwMode="auto">
          <a:xfrm>
            <a:off x="1219200" y="1905000"/>
            <a:ext cx="6858000" cy="4267200"/>
            <a:chOff x="768" y="1200"/>
            <a:chExt cx="4320" cy="2688"/>
          </a:xfrm>
        </p:grpSpPr>
        <p:sp>
          <p:nvSpPr>
            <p:cNvPr id="941071" name="Rectangle 15"/>
            <p:cNvSpPr>
              <a:spLocks noChangeArrowheads="1"/>
            </p:cNvSpPr>
            <p:nvPr/>
          </p:nvSpPr>
          <p:spPr bwMode="auto">
            <a:xfrm>
              <a:off x="768" y="1200"/>
              <a:ext cx="4320" cy="2688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41061" name="Freeform 5"/>
            <p:cNvSpPr>
              <a:spLocks/>
            </p:cNvSpPr>
            <p:nvPr/>
          </p:nvSpPr>
          <p:spPr bwMode="auto">
            <a:xfrm>
              <a:off x="1209" y="1369"/>
              <a:ext cx="3600" cy="2107"/>
            </a:xfrm>
            <a:custGeom>
              <a:avLst/>
              <a:gdLst>
                <a:gd name="T0" fmla="*/ 0 w 3600"/>
                <a:gd name="T1" fmla="*/ 0 h 2107"/>
                <a:gd name="T2" fmla="*/ 0 w 3600"/>
                <a:gd name="T3" fmla="*/ 2107 h 2107"/>
                <a:gd name="T4" fmla="*/ 3600 w 3600"/>
                <a:gd name="T5" fmla="*/ 2107 h 2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0" h="2107">
                  <a:moveTo>
                    <a:pt x="0" y="0"/>
                  </a:moveTo>
                  <a:lnTo>
                    <a:pt x="0" y="2107"/>
                  </a:lnTo>
                  <a:lnTo>
                    <a:pt x="3600" y="210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41063" name="Freeform 7"/>
            <p:cNvSpPr>
              <a:spLocks/>
            </p:cNvSpPr>
            <p:nvPr/>
          </p:nvSpPr>
          <p:spPr bwMode="auto">
            <a:xfrm>
              <a:off x="1200" y="1714"/>
              <a:ext cx="3635" cy="1450"/>
            </a:xfrm>
            <a:custGeom>
              <a:avLst/>
              <a:gdLst>
                <a:gd name="T0" fmla="*/ 0 w 3635"/>
                <a:gd name="T1" fmla="*/ 722 h 1450"/>
                <a:gd name="T2" fmla="*/ 75 w 3635"/>
                <a:gd name="T3" fmla="*/ 985 h 1450"/>
                <a:gd name="T4" fmla="*/ 142 w 3635"/>
                <a:gd name="T5" fmla="*/ 1175 h 1450"/>
                <a:gd name="T6" fmla="*/ 222 w 3635"/>
                <a:gd name="T7" fmla="*/ 1344 h 1450"/>
                <a:gd name="T8" fmla="*/ 299 w 3635"/>
                <a:gd name="T9" fmla="*/ 1419 h 1450"/>
                <a:gd name="T10" fmla="*/ 389 w 3635"/>
                <a:gd name="T11" fmla="*/ 1449 h 1450"/>
                <a:gd name="T12" fmla="*/ 496 w 3635"/>
                <a:gd name="T13" fmla="*/ 1425 h 1450"/>
                <a:gd name="T14" fmla="*/ 579 w 3635"/>
                <a:gd name="T15" fmla="*/ 1345 h 1450"/>
                <a:gd name="T16" fmla="*/ 659 w 3635"/>
                <a:gd name="T17" fmla="*/ 1171 h 1450"/>
                <a:gd name="T18" fmla="*/ 739 w 3635"/>
                <a:gd name="T19" fmla="*/ 950 h 1450"/>
                <a:gd name="T20" fmla="*/ 811 w 3635"/>
                <a:gd name="T21" fmla="*/ 710 h 1450"/>
                <a:gd name="T22" fmla="*/ 901 w 3635"/>
                <a:gd name="T23" fmla="*/ 406 h 1450"/>
                <a:gd name="T24" fmla="*/ 989 w 3635"/>
                <a:gd name="T25" fmla="*/ 182 h 1450"/>
                <a:gd name="T26" fmla="*/ 1058 w 3635"/>
                <a:gd name="T27" fmla="*/ 82 h 1450"/>
                <a:gd name="T28" fmla="*/ 1123 w 3635"/>
                <a:gd name="T29" fmla="*/ 19 h 1450"/>
                <a:gd name="T30" fmla="*/ 1213 w 3635"/>
                <a:gd name="T31" fmla="*/ 1 h 1450"/>
                <a:gd name="T32" fmla="*/ 1299 w 3635"/>
                <a:gd name="T33" fmla="*/ 17 h 1450"/>
                <a:gd name="T34" fmla="*/ 1365 w 3635"/>
                <a:gd name="T35" fmla="*/ 78 h 1450"/>
                <a:gd name="T36" fmla="*/ 1424 w 3635"/>
                <a:gd name="T37" fmla="*/ 171 h 1450"/>
                <a:gd name="T38" fmla="*/ 1525 w 3635"/>
                <a:gd name="T39" fmla="*/ 409 h 1450"/>
                <a:gd name="T40" fmla="*/ 1613 w 3635"/>
                <a:gd name="T41" fmla="*/ 723 h 1450"/>
                <a:gd name="T42" fmla="*/ 1693 w 3635"/>
                <a:gd name="T43" fmla="*/ 987 h 1450"/>
                <a:gd name="T44" fmla="*/ 1752 w 3635"/>
                <a:gd name="T45" fmla="*/ 1158 h 1450"/>
                <a:gd name="T46" fmla="*/ 1829 w 3635"/>
                <a:gd name="T47" fmla="*/ 1315 h 1450"/>
                <a:gd name="T48" fmla="*/ 1915 w 3635"/>
                <a:gd name="T49" fmla="*/ 1414 h 1450"/>
                <a:gd name="T50" fmla="*/ 2018 w 3635"/>
                <a:gd name="T51" fmla="*/ 1450 h 1450"/>
                <a:gd name="T52" fmla="*/ 2128 w 3635"/>
                <a:gd name="T53" fmla="*/ 1417 h 1450"/>
                <a:gd name="T54" fmla="*/ 2213 w 3635"/>
                <a:gd name="T55" fmla="*/ 1326 h 1450"/>
                <a:gd name="T56" fmla="*/ 2285 w 3635"/>
                <a:gd name="T57" fmla="*/ 1161 h 1450"/>
                <a:gd name="T58" fmla="*/ 2365 w 3635"/>
                <a:gd name="T59" fmla="*/ 937 h 1450"/>
                <a:gd name="T60" fmla="*/ 2435 w 3635"/>
                <a:gd name="T61" fmla="*/ 713 h 1450"/>
                <a:gd name="T62" fmla="*/ 2501 w 3635"/>
                <a:gd name="T63" fmla="*/ 473 h 1450"/>
                <a:gd name="T64" fmla="*/ 2603 w 3635"/>
                <a:gd name="T65" fmla="*/ 198 h 1450"/>
                <a:gd name="T66" fmla="*/ 2667 w 3635"/>
                <a:gd name="T67" fmla="*/ 86 h 1450"/>
                <a:gd name="T68" fmla="*/ 2741 w 3635"/>
                <a:gd name="T69" fmla="*/ 19 h 1450"/>
                <a:gd name="T70" fmla="*/ 2837 w 3635"/>
                <a:gd name="T71" fmla="*/ 1 h 1450"/>
                <a:gd name="T72" fmla="*/ 2920 w 3635"/>
                <a:gd name="T73" fmla="*/ 25 h 1450"/>
                <a:gd name="T74" fmla="*/ 2987 w 3635"/>
                <a:gd name="T75" fmla="*/ 91 h 1450"/>
                <a:gd name="T76" fmla="*/ 3067 w 3635"/>
                <a:gd name="T77" fmla="*/ 217 h 1450"/>
                <a:gd name="T78" fmla="*/ 3160 w 3635"/>
                <a:gd name="T79" fmla="*/ 473 h 1450"/>
                <a:gd name="T80" fmla="*/ 3232 w 3635"/>
                <a:gd name="T81" fmla="*/ 726 h 1450"/>
                <a:gd name="T82" fmla="*/ 3299 w 3635"/>
                <a:gd name="T83" fmla="*/ 947 h 1450"/>
                <a:gd name="T84" fmla="*/ 3368 w 3635"/>
                <a:gd name="T85" fmla="*/ 1166 h 1450"/>
                <a:gd name="T86" fmla="*/ 3440 w 3635"/>
                <a:gd name="T87" fmla="*/ 1313 h 1450"/>
                <a:gd name="T88" fmla="*/ 3517 w 3635"/>
                <a:gd name="T89" fmla="*/ 1403 h 1450"/>
                <a:gd name="T90" fmla="*/ 3573 w 3635"/>
                <a:gd name="T91" fmla="*/ 1441 h 1450"/>
                <a:gd name="T92" fmla="*/ 3635 w 3635"/>
                <a:gd name="T93" fmla="*/ 1449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35" h="1450">
                  <a:moveTo>
                    <a:pt x="0" y="722"/>
                  </a:moveTo>
                  <a:cubicBezTo>
                    <a:pt x="12" y="766"/>
                    <a:pt x="51" y="910"/>
                    <a:pt x="75" y="985"/>
                  </a:cubicBezTo>
                  <a:cubicBezTo>
                    <a:pt x="99" y="1060"/>
                    <a:pt x="117" y="1115"/>
                    <a:pt x="142" y="1175"/>
                  </a:cubicBezTo>
                  <a:cubicBezTo>
                    <a:pt x="167" y="1235"/>
                    <a:pt x="196" y="1303"/>
                    <a:pt x="222" y="1344"/>
                  </a:cubicBezTo>
                  <a:cubicBezTo>
                    <a:pt x="248" y="1385"/>
                    <a:pt x="271" y="1402"/>
                    <a:pt x="299" y="1419"/>
                  </a:cubicBezTo>
                  <a:cubicBezTo>
                    <a:pt x="327" y="1436"/>
                    <a:pt x="356" y="1448"/>
                    <a:pt x="389" y="1449"/>
                  </a:cubicBezTo>
                  <a:cubicBezTo>
                    <a:pt x="422" y="1450"/>
                    <a:pt x="464" y="1442"/>
                    <a:pt x="496" y="1425"/>
                  </a:cubicBezTo>
                  <a:cubicBezTo>
                    <a:pt x="528" y="1408"/>
                    <a:pt x="552" y="1387"/>
                    <a:pt x="579" y="1345"/>
                  </a:cubicBezTo>
                  <a:cubicBezTo>
                    <a:pt x="606" y="1303"/>
                    <a:pt x="632" y="1237"/>
                    <a:pt x="659" y="1171"/>
                  </a:cubicBezTo>
                  <a:cubicBezTo>
                    <a:pt x="686" y="1105"/>
                    <a:pt x="714" y="1027"/>
                    <a:pt x="739" y="950"/>
                  </a:cubicBezTo>
                  <a:cubicBezTo>
                    <a:pt x="764" y="873"/>
                    <a:pt x="784" y="801"/>
                    <a:pt x="811" y="710"/>
                  </a:cubicBezTo>
                  <a:cubicBezTo>
                    <a:pt x="838" y="619"/>
                    <a:pt x="871" y="494"/>
                    <a:pt x="901" y="406"/>
                  </a:cubicBezTo>
                  <a:cubicBezTo>
                    <a:pt x="931" y="318"/>
                    <a:pt x="963" y="236"/>
                    <a:pt x="989" y="182"/>
                  </a:cubicBezTo>
                  <a:cubicBezTo>
                    <a:pt x="1015" y="128"/>
                    <a:pt x="1036" y="109"/>
                    <a:pt x="1058" y="82"/>
                  </a:cubicBezTo>
                  <a:cubicBezTo>
                    <a:pt x="1080" y="55"/>
                    <a:pt x="1097" y="32"/>
                    <a:pt x="1123" y="19"/>
                  </a:cubicBezTo>
                  <a:cubicBezTo>
                    <a:pt x="1149" y="6"/>
                    <a:pt x="1184" y="1"/>
                    <a:pt x="1213" y="1"/>
                  </a:cubicBezTo>
                  <a:cubicBezTo>
                    <a:pt x="1242" y="1"/>
                    <a:pt x="1274" y="4"/>
                    <a:pt x="1299" y="17"/>
                  </a:cubicBezTo>
                  <a:cubicBezTo>
                    <a:pt x="1324" y="30"/>
                    <a:pt x="1344" y="52"/>
                    <a:pt x="1365" y="78"/>
                  </a:cubicBezTo>
                  <a:cubicBezTo>
                    <a:pt x="1386" y="104"/>
                    <a:pt x="1397" y="116"/>
                    <a:pt x="1424" y="171"/>
                  </a:cubicBezTo>
                  <a:cubicBezTo>
                    <a:pt x="1451" y="226"/>
                    <a:pt x="1494" y="317"/>
                    <a:pt x="1525" y="409"/>
                  </a:cubicBezTo>
                  <a:cubicBezTo>
                    <a:pt x="1556" y="501"/>
                    <a:pt x="1585" y="627"/>
                    <a:pt x="1613" y="723"/>
                  </a:cubicBezTo>
                  <a:cubicBezTo>
                    <a:pt x="1641" y="819"/>
                    <a:pt x="1670" y="915"/>
                    <a:pt x="1693" y="987"/>
                  </a:cubicBezTo>
                  <a:cubicBezTo>
                    <a:pt x="1716" y="1059"/>
                    <a:pt x="1729" y="1103"/>
                    <a:pt x="1752" y="1158"/>
                  </a:cubicBezTo>
                  <a:cubicBezTo>
                    <a:pt x="1775" y="1213"/>
                    <a:pt x="1802" y="1272"/>
                    <a:pt x="1829" y="1315"/>
                  </a:cubicBezTo>
                  <a:cubicBezTo>
                    <a:pt x="1856" y="1358"/>
                    <a:pt x="1884" y="1392"/>
                    <a:pt x="1915" y="1414"/>
                  </a:cubicBezTo>
                  <a:cubicBezTo>
                    <a:pt x="1946" y="1436"/>
                    <a:pt x="1983" y="1450"/>
                    <a:pt x="2018" y="1450"/>
                  </a:cubicBezTo>
                  <a:cubicBezTo>
                    <a:pt x="2053" y="1450"/>
                    <a:pt x="2096" y="1438"/>
                    <a:pt x="2128" y="1417"/>
                  </a:cubicBezTo>
                  <a:cubicBezTo>
                    <a:pt x="2160" y="1396"/>
                    <a:pt x="2187" y="1369"/>
                    <a:pt x="2213" y="1326"/>
                  </a:cubicBezTo>
                  <a:cubicBezTo>
                    <a:pt x="2239" y="1283"/>
                    <a:pt x="2260" y="1226"/>
                    <a:pt x="2285" y="1161"/>
                  </a:cubicBezTo>
                  <a:cubicBezTo>
                    <a:pt x="2310" y="1096"/>
                    <a:pt x="2340" y="1012"/>
                    <a:pt x="2365" y="937"/>
                  </a:cubicBezTo>
                  <a:cubicBezTo>
                    <a:pt x="2390" y="862"/>
                    <a:pt x="2412" y="790"/>
                    <a:pt x="2435" y="713"/>
                  </a:cubicBezTo>
                  <a:cubicBezTo>
                    <a:pt x="2458" y="636"/>
                    <a:pt x="2473" y="559"/>
                    <a:pt x="2501" y="473"/>
                  </a:cubicBezTo>
                  <a:cubicBezTo>
                    <a:pt x="2529" y="387"/>
                    <a:pt x="2575" y="262"/>
                    <a:pt x="2603" y="198"/>
                  </a:cubicBezTo>
                  <a:cubicBezTo>
                    <a:pt x="2631" y="134"/>
                    <a:pt x="2644" y="116"/>
                    <a:pt x="2667" y="86"/>
                  </a:cubicBezTo>
                  <a:cubicBezTo>
                    <a:pt x="2690" y="56"/>
                    <a:pt x="2713" y="33"/>
                    <a:pt x="2741" y="19"/>
                  </a:cubicBezTo>
                  <a:cubicBezTo>
                    <a:pt x="2769" y="5"/>
                    <a:pt x="2807" y="0"/>
                    <a:pt x="2837" y="1"/>
                  </a:cubicBezTo>
                  <a:cubicBezTo>
                    <a:pt x="2867" y="2"/>
                    <a:pt x="2895" y="10"/>
                    <a:pt x="2920" y="25"/>
                  </a:cubicBezTo>
                  <a:cubicBezTo>
                    <a:pt x="2945" y="40"/>
                    <a:pt x="2963" y="59"/>
                    <a:pt x="2987" y="91"/>
                  </a:cubicBezTo>
                  <a:cubicBezTo>
                    <a:pt x="3011" y="123"/>
                    <a:pt x="3038" y="153"/>
                    <a:pt x="3067" y="217"/>
                  </a:cubicBezTo>
                  <a:cubicBezTo>
                    <a:pt x="3096" y="281"/>
                    <a:pt x="3133" y="388"/>
                    <a:pt x="3160" y="473"/>
                  </a:cubicBezTo>
                  <a:cubicBezTo>
                    <a:pt x="3187" y="558"/>
                    <a:pt x="3209" y="647"/>
                    <a:pt x="3232" y="726"/>
                  </a:cubicBezTo>
                  <a:cubicBezTo>
                    <a:pt x="3255" y="805"/>
                    <a:pt x="3276" y="874"/>
                    <a:pt x="3299" y="947"/>
                  </a:cubicBezTo>
                  <a:cubicBezTo>
                    <a:pt x="3322" y="1020"/>
                    <a:pt x="3345" y="1105"/>
                    <a:pt x="3368" y="1166"/>
                  </a:cubicBezTo>
                  <a:cubicBezTo>
                    <a:pt x="3391" y="1227"/>
                    <a:pt x="3415" y="1274"/>
                    <a:pt x="3440" y="1313"/>
                  </a:cubicBezTo>
                  <a:cubicBezTo>
                    <a:pt x="3465" y="1352"/>
                    <a:pt x="3495" y="1382"/>
                    <a:pt x="3517" y="1403"/>
                  </a:cubicBezTo>
                  <a:cubicBezTo>
                    <a:pt x="3539" y="1424"/>
                    <a:pt x="3553" y="1433"/>
                    <a:pt x="3573" y="1441"/>
                  </a:cubicBezTo>
                  <a:cubicBezTo>
                    <a:pt x="3593" y="1449"/>
                    <a:pt x="3622" y="1447"/>
                    <a:pt x="3635" y="1449"/>
                  </a:cubicBezTo>
                </a:path>
              </a:pathLst>
            </a:custGeom>
            <a:noFill/>
            <a:ln w="38100" cap="flat" cmpd="sng">
              <a:solidFill>
                <a:srgbClr val="CC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41065" name="Rectangle 9"/>
            <p:cNvSpPr>
              <a:spLocks noChangeArrowheads="1"/>
            </p:cNvSpPr>
            <p:nvPr/>
          </p:nvSpPr>
          <p:spPr bwMode="auto">
            <a:xfrm>
              <a:off x="2683" y="1437"/>
              <a:ext cx="10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Demand</a:t>
              </a:r>
            </a:p>
          </p:txBody>
        </p:sp>
        <p:sp>
          <p:nvSpPr>
            <p:cNvPr id="941066" name="Rectangle 10"/>
            <p:cNvSpPr>
              <a:spLocks noChangeArrowheads="1"/>
            </p:cNvSpPr>
            <p:nvPr/>
          </p:nvSpPr>
          <p:spPr bwMode="auto">
            <a:xfrm rot="-5400000">
              <a:off x="705" y="2246"/>
              <a:ext cx="61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Units</a:t>
              </a:r>
            </a:p>
          </p:txBody>
        </p:sp>
        <p:sp>
          <p:nvSpPr>
            <p:cNvPr id="941067" name="Rectangle 11"/>
            <p:cNvSpPr>
              <a:spLocks noChangeArrowheads="1"/>
            </p:cNvSpPr>
            <p:nvPr/>
          </p:nvSpPr>
          <p:spPr bwMode="auto">
            <a:xfrm>
              <a:off x="2767" y="3567"/>
              <a:ext cx="63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</a:t>
              </a:r>
            </a:p>
          </p:txBody>
        </p:sp>
        <p:sp>
          <p:nvSpPr>
            <p:cNvPr id="941069" name="Line 13"/>
            <p:cNvSpPr>
              <a:spLocks noChangeShapeType="1"/>
            </p:cNvSpPr>
            <p:nvPr/>
          </p:nvSpPr>
          <p:spPr bwMode="auto">
            <a:xfrm flipH="1">
              <a:off x="2578" y="1662"/>
              <a:ext cx="142" cy="89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</p:grpSp>
      <p:grpSp>
        <p:nvGrpSpPr>
          <p:cNvPr id="941075" name="Group 19"/>
          <p:cNvGrpSpPr>
            <a:grpSpLocks/>
          </p:cNvGrpSpPr>
          <p:nvPr/>
        </p:nvGrpSpPr>
        <p:grpSpPr bwMode="auto">
          <a:xfrm>
            <a:off x="1905000" y="2822575"/>
            <a:ext cx="5686425" cy="1044575"/>
            <a:chOff x="1200" y="1778"/>
            <a:chExt cx="3582" cy="658"/>
          </a:xfrm>
        </p:grpSpPr>
        <p:sp>
          <p:nvSpPr>
            <p:cNvPr id="941076" name="Line 20"/>
            <p:cNvSpPr>
              <a:spLocks noChangeShapeType="1"/>
            </p:cNvSpPr>
            <p:nvPr/>
          </p:nvSpPr>
          <p:spPr bwMode="auto">
            <a:xfrm>
              <a:off x="1200" y="2436"/>
              <a:ext cx="358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41077" name="Rectangle 21"/>
            <p:cNvSpPr>
              <a:spLocks noChangeArrowheads="1"/>
            </p:cNvSpPr>
            <p:nvPr/>
          </p:nvSpPr>
          <p:spPr bwMode="auto">
            <a:xfrm>
              <a:off x="2766" y="1778"/>
              <a:ext cx="10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Production</a:t>
              </a:r>
            </a:p>
          </p:txBody>
        </p:sp>
        <p:sp>
          <p:nvSpPr>
            <p:cNvPr id="941078" name="Line 22"/>
            <p:cNvSpPr>
              <a:spLocks noChangeShapeType="1"/>
            </p:cNvSpPr>
            <p:nvPr/>
          </p:nvSpPr>
          <p:spPr bwMode="auto">
            <a:xfrm>
              <a:off x="2978" y="2018"/>
              <a:ext cx="0" cy="382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4224226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94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3792538" y="1947863"/>
            <a:ext cx="1809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2800">
              <a:solidFill>
                <a:srgbClr val="2237A0"/>
              </a:solidFill>
              <a:latin typeface="Times New Roman" pitchFamily="18" charset="0"/>
            </a:endParaRPr>
          </a:p>
        </p:txBody>
      </p:sp>
      <p:grpSp>
        <p:nvGrpSpPr>
          <p:cNvPr id="21507" name="Group 18"/>
          <p:cNvGrpSpPr>
            <a:grpSpLocks/>
          </p:cNvGrpSpPr>
          <p:nvPr/>
        </p:nvGrpSpPr>
        <p:grpSpPr bwMode="auto">
          <a:xfrm>
            <a:off x="1012825" y="1483520"/>
            <a:ext cx="6759575" cy="1897062"/>
            <a:chOff x="572" y="1453"/>
            <a:chExt cx="4258" cy="1195"/>
          </a:xfrm>
        </p:grpSpPr>
        <p:sp>
          <p:nvSpPr>
            <p:cNvPr id="8197" name="Rectangle 7"/>
            <p:cNvSpPr>
              <a:spLocks noChangeArrowheads="1"/>
            </p:cNvSpPr>
            <p:nvPr/>
          </p:nvSpPr>
          <p:spPr bwMode="auto">
            <a:xfrm>
              <a:off x="2156" y="2277"/>
              <a:ext cx="1345" cy="371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3200" dirty="0">
                  <a:latin typeface="Times New Roman" pitchFamily="18" charset="0"/>
                </a:rPr>
                <a:t>Operations</a:t>
              </a:r>
            </a:p>
          </p:txBody>
        </p:sp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840" y="2275"/>
              <a:ext cx="990" cy="3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3200" dirty="0">
                  <a:latin typeface="Times New Roman" pitchFamily="18" charset="0"/>
                </a:rPr>
                <a:t>Finance</a:t>
              </a:r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572" y="2257"/>
              <a:ext cx="1288" cy="371"/>
            </a:xfrm>
            <a:prstGeom prst="rect">
              <a:avLst/>
            </a:prstGeom>
            <a:solidFill>
              <a:srgbClr val="FFC000"/>
            </a:solidFill>
            <a:ln w="12700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3200" dirty="0">
                  <a:latin typeface="Times New Roman" pitchFamily="18" charset="0"/>
                </a:rPr>
                <a:t>Marketing</a:t>
              </a:r>
            </a:p>
          </p:txBody>
        </p:sp>
        <p:sp>
          <p:nvSpPr>
            <p:cNvPr id="8200" name="Rectangle 13"/>
            <p:cNvSpPr>
              <a:spLocks noChangeArrowheads="1"/>
            </p:cNvSpPr>
            <p:nvPr/>
          </p:nvSpPr>
          <p:spPr bwMode="auto">
            <a:xfrm>
              <a:off x="2028" y="1453"/>
              <a:ext cx="1573" cy="3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3200" dirty="0">
                  <a:latin typeface="Times New Roman" pitchFamily="18" charset="0"/>
                </a:rPr>
                <a:t>Organization</a:t>
              </a:r>
            </a:p>
          </p:txBody>
        </p:sp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>
              <a:off x="2832" y="1824"/>
              <a:ext cx="0" cy="432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21524" name="Line 15"/>
            <p:cNvSpPr>
              <a:spLocks noChangeShapeType="1"/>
            </p:cNvSpPr>
            <p:nvPr/>
          </p:nvSpPr>
          <p:spPr bwMode="auto">
            <a:xfrm>
              <a:off x="1248" y="2064"/>
              <a:ext cx="3072" cy="0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21525" name="Line 16"/>
            <p:cNvSpPr>
              <a:spLocks noChangeShapeType="1"/>
            </p:cNvSpPr>
            <p:nvPr/>
          </p:nvSpPr>
          <p:spPr bwMode="auto">
            <a:xfrm>
              <a:off x="1248" y="2064"/>
              <a:ext cx="0" cy="192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21526" name="Line 17"/>
            <p:cNvSpPr>
              <a:spLocks noChangeShapeType="1"/>
            </p:cNvSpPr>
            <p:nvPr/>
          </p:nvSpPr>
          <p:spPr bwMode="auto">
            <a:xfrm>
              <a:off x="4320" y="2064"/>
              <a:ext cx="0" cy="192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</p:grpSp>
      <p:sp>
        <p:nvSpPr>
          <p:cNvPr id="8196" name="Rectangle 15"/>
          <p:cNvSpPr>
            <a:spLocks noGrp="1" noChangeArrowheads="1"/>
          </p:cNvSpPr>
          <p:nvPr>
            <p:ph type="title"/>
          </p:nvPr>
        </p:nvSpPr>
        <p:spPr>
          <a:xfrm>
            <a:off x="365125" y="27709"/>
            <a:ext cx="6324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28" charset="0"/>
              </a:rPr>
              <a:t>Basic Functions of the Business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599248423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72BFF16-86E9-4A0A-9F63-EF127544305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Chase Demand</a:t>
            </a:r>
          </a:p>
        </p:txBody>
      </p:sp>
      <p:grpSp>
        <p:nvGrpSpPr>
          <p:cNvPr id="13316" name="Group 37"/>
          <p:cNvGrpSpPr>
            <a:grpSpLocks/>
          </p:cNvGrpSpPr>
          <p:nvPr/>
        </p:nvGrpSpPr>
        <p:grpSpPr bwMode="auto">
          <a:xfrm>
            <a:off x="1219200" y="1905000"/>
            <a:ext cx="6858000" cy="4267200"/>
            <a:chOff x="768" y="1200"/>
            <a:chExt cx="4320" cy="2688"/>
          </a:xfrm>
        </p:grpSpPr>
        <p:sp>
          <p:nvSpPr>
            <p:cNvPr id="942095" name="Rectangle 15"/>
            <p:cNvSpPr>
              <a:spLocks noChangeArrowheads="1"/>
            </p:cNvSpPr>
            <p:nvPr/>
          </p:nvSpPr>
          <p:spPr bwMode="auto">
            <a:xfrm>
              <a:off x="768" y="1200"/>
              <a:ext cx="4320" cy="2688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42085" name="Freeform 5"/>
            <p:cNvSpPr>
              <a:spLocks/>
            </p:cNvSpPr>
            <p:nvPr/>
          </p:nvSpPr>
          <p:spPr bwMode="auto">
            <a:xfrm>
              <a:off x="1209" y="1369"/>
              <a:ext cx="3600" cy="2107"/>
            </a:xfrm>
            <a:custGeom>
              <a:avLst/>
              <a:gdLst>
                <a:gd name="T0" fmla="*/ 0 w 3600"/>
                <a:gd name="T1" fmla="*/ 0 h 2107"/>
                <a:gd name="T2" fmla="*/ 0 w 3600"/>
                <a:gd name="T3" fmla="*/ 2107 h 2107"/>
                <a:gd name="T4" fmla="*/ 3600 w 3600"/>
                <a:gd name="T5" fmla="*/ 2107 h 2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0" h="2107">
                  <a:moveTo>
                    <a:pt x="0" y="0"/>
                  </a:moveTo>
                  <a:lnTo>
                    <a:pt x="0" y="2107"/>
                  </a:lnTo>
                  <a:lnTo>
                    <a:pt x="3600" y="210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42086" name="Freeform 6"/>
            <p:cNvSpPr>
              <a:spLocks/>
            </p:cNvSpPr>
            <p:nvPr/>
          </p:nvSpPr>
          <p:spPr bwMode="auto">
            <a:xfrm>
              <a:off x="1200" y="1709"/>
              <a:ext cx="3659" cy="1455"/>
            </a:xfrm>
            <a:custGeom>
              <a:avLst/>
              <a:gdLst>
                <a:gd name="T0" fmla="*/ 0 w 3659"/>
                <a:gd name="T1" fmla="*/ 727 h 1455"/>
                <a:gd name="T2" fmla="*/ 98 w 3659"/>
                <a:gd name="T3" fmla="*/ 990 h 1455"/>
                <a:gd name="T4" fmla="*/ 185 w 3659"/>
                <a:gd name="T5" fmla="*/ 1180 h 1455"/>
                <a:gd name="T6" fmla="*/ 289 w 3659"/>
                <a:gd name="T7" fmla="*/ 1349 h 1455"/>
                <a:gd name="T8" fmla="*/ 389 w 3659"/>
                <a:gd name="T9" fmla="*/ 1424 h 1455"/>
                <a:gd name="T10" fmla="*/ 506 w 3659"/>
                <a:gd name="T11" fmla="*/ 1454 h 1455"/>
                <a:gd name="T12" fmla="*/ 645 w 3659"/>
                <a:gd name="T13" fmla="*/ 1430 h 1455"/>
                <a:gd name="T14" fmla="*/ 753 w 3659"/>
                <a:gd name="T15" fmla="*/ 1350 h 1455"/>
                <a:gd name="T16" fmla="*/ 857 w 3659"/>
                <a:gd name="T17" fmla="*/ 1176 h 1455"/>
                <a:gd name="T18" fmla="*/ 961 w 3659"/>
                <a:gd name="T19" fmla="*/ 955 h 1455"/>
                <a:gd name="T20" fmla="*/ 1055 w 3659"/>
                <a:gd name="T21" fmla="*/ 715 h 1455"/>
                <a:gd name="T22" fmla="*/ 1172 w 3659"/>
                <a:gd name="T23" fmla="*/ 411 h 1455"/>
                <a:gd name="T24" fmla="*/ 1286 w 3659"/>
                <a:gd name="T25" fmla="*/ 187 h 1455"/>
                <a:gd name="T26" fmla="*/ 1376 w 3659"/>
                <a:gd name="T27" fmla="*/ 87 h 1455"/>
                <a:gd name="T28" fmla="*/ 1461 w 3659"/>
                <a:gd name="T29" fmla="*/ 24 h 1455"/>
                <a:gd name="T30" fmla="*/ 1578 w 3659"/>
                <a:gd name="T31" fmla="*/ 6 h 1455"/>
                <a:gd name="T32" fmla="*/ 1690 w 3659"/>
                <a:gd name="T33" fmla="*/ 22 h 1455"/>
                <a:gd name="T34" fmla="*/ 1775 w 3659"/>
                <a:gd name="T35" fmla="*/ 83 h 1455"/>
                <a:gd name="T36" fmla="*/ 1852 w 3659"/>
                <a:gd name="T37" fmla="*/ 176 h 1455"/>
                <a:gd name="T38" fmla="*/ 1984 w 3659"/>
                <a:gd name="T39" fmla="*/ 414 h 1455"/>
                <a:gd name="T40" fmla="*/ 2098 w 3659"/>
                <a:gd name="T41" fmla="*/ 728 h 1455"/>
                <a:gd name="T42" fmla="*/ 2202 w 3659"/>
                <a:gd name="T43" fmla="*/ 992 h 1455"/>
                <a:gd name="T44" fmla="*/ 2279 w 3659"/>
                <a:gd name="T45" fmla="*/ 1163 h 1455"/>
                <a:gd name="T46" fmla="*/ 2379 w 3659"/>
                <a:gd name="T47" fmla="*/ 1320 h 1455"/>
                <a:gd name="T48" fmla="*/ 2491 w 3659"/>
                <a:gd name="T49" fmla="*/ 1419 h 1455"/>
                <a:gd name="T50" fmla="*/ 2625 w 3659"/>
                <a:gd name="T51" fmla="*/ 1455 h 1455"/>
                <a:gd name="T52" fmla="*/ 2768 w 3659"/>
                <a:gd name="T53" fmla="*/ 1422 h 1455"/>
                <a:gd name="T54" fmla="*/ 2878 w 3659"/>
                <a:gd name="T55" fmla="*/ 1331 h 1455"/>
                <a:gd name="T56" fmla="*/ 2972 w 3659"/>
                <a:gd name="T57" fmla="*/ 1166 h 1455"/>
                <a:gd name="T58" fmla="*/ 3076 w 3659"/>
                <a:gd name="T59" fmla="*/ 942 h 1455"/>
                <a:gd name="T60" fmla="*/ 3167 w 3659"/>
                <a:gd name="T61" fmla="*/ 718 h 1455"/>
                <a:gd name="T62" fmla="*/ 3253 w 3659"/>
                <a:gd name="T63" fmla="*/ 478 h 1455"/>
                <a:gd name="T64" fmla="*/ 3386 w 3659"/>
                <a:gd name="T65" fmla="*/ 203 h 1455"/>
                <a:gd name="T66" fmla="*/ 3469 w 3659"/>
                <a:gd name="T67" fmla="*/ 91 h 1455"/>
                <a:gd name="T68" fmla="*/ 3565 w 3659"/>
                <a:gd name="T69" fmla="*/ 24 h 1455"/>
                <a:gd name="T70" fmla="*/ 3659 w 3659"/>
                <a:gd name="T71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59" h="1455">
                  <a:moveTo>
                    <a:pt x="0" y="727"/>
                  </a:moveTo>
                  <a:cubicBezTo>
                    <a:pt x="16" y="771"/>
                    <a:pt x="66" y="915"/>
                    <a:pt x="98" y="990"/>
                  </a:cubicBezTo>
                  <a:cubicBezTo>
                    <a:pt x="129" y="1065"/>
                    <a:pt x="152" y="1120"/>
                    <a:pt x="185" y="1180"/>
                  </a:cubicBezTo>
                  <a:cubicBezTo>
                    <a:pt x="217" y="1240"/>
                    <a:pt x="255" y="1308"/>
                    <a:pt x="289" y="1349"/>
                  </a:cubicBezTo>
                  <a:cubicBezTo>
                    <a:pt x="323" y="1390"/>
                    <a:pt x="352" y="1407"/>
                    <a:pt x="389" y="1424"/>
                  </a:cubicBezTo>
                  <a:cubicBezTo>
                    <a:pt x="425" y="1441"/>
                    <a:pt x="463" y="1453"/>
                    <a:pt x="506" y="1454"/>
                  </a:cubicBezTo>
                  <a:cubicBezTo>
                    <a:pt x="549" y="1455"/>
                    <a:pt x="604" y="1447"/>
                    <a:pt x="645" y="1430"/>
                  </a:cubicBezTo>
                  <a:cubicBezTo>
                    <a:pt x="687" y="1413"/>
                    <a:pt x="718" y="1392"/>
                    <a:pt x="753" y="1350"/>
                  </a:cubicBezTo>
                  <a:cubicBezTo>
                    <a:pt x="788" y="1308"/>
                    <a:pt x="822" y="1242"/>
                    <a:pt x="857" y="1176"/>
                  </a:cubicBezTo>
                  <a:cubicBezTo>
                    <a:pt x="892" y="1110"/>
                    <a:pt x="929" y="1032"/>
                    <a:pt x="961" y="955"/>
                  </a:cubicBezTo>
                  <a:cubicBezTo>
                    <a:pt x="994" y="878"/>
                    <a:pt x="1020" y="806"/>
                    <a:pt x="1055" y="715"/>
                  </a:cubicBezTo>
                  <a:cubicBezTo>
                    <a:pt x="1090" y="624"/>
                    <a:pt x="1133" y="499"/>
                    <a:pt x="1172" y="411"/>
                  </a:cubicBezTo>
                  <a:cubicBezTo>
                    <a:pt x="1211" y="323"/>
                    <a:pt x="1253" y="241"/>
                    <a:pt x="1286" y="187"/>
                  </a:cubicBezTo>
                  <a:cubicBezTo>
                    <a:pt x="1320" y="133"/>
                    <a:pt x="1348" y="114"/>
                    <a:pt x="1376" y="87"/>
                  </a:cubicBezTo>
                  <a:cubicBezTo>
                    <a:pt x="1405" y="60"/>
                    <a:pt x="1427" y="37"/>
                    <a:pt x="1461" y="24"/>
                  </a:cubicBezTo>
                  <a:cubicBezTo>
                    <a:pt x="1494" y="11"/>
                    <a:pt x="1540" y="6"/>
                    <a:pt x="1578" y="6"/>
                  </a:cubicBezTo>
                  <a:cubicBezTo>
                    <a:pt x="1615" y="6"/>
                    <a:pt x="1657" y="9"/>
                    <a:pt x="1690" y="22"/>
                  </a:cubicBezTo>
                  <a:cubicBezTo>
                    <a:pt x="1722" y="35"/>
                    <a:pt x="1748" y="57"/>
                    <a:pt x="1775" y="83"/>
                  </a:cubicBezTo>
                  <a:cubicBezTo>
                    <a:pt x="1803" y="109"/>
                    <a:pt x="1817" y="121"/>
                    <a:pt x="1852" y="176"/>
                  </a:cubicBezTo>
                  <a:cubicBezTo>
                    <a:pt x="1887" y="231"/>
                    <a:pt x="1943" y="322"/>
                    <a:pt x="1984" y="414"/>
                  </a:cubicBezTo>
                  <a:cubicBezTo>
                    <a:pt x="2024" y="506"/>
                    <a:pt x="2062" y="632"/>
                    <a:pt x="2098" y="728"/>
                  </a:cubicBezTo>
                  <a:cubicBezTo>
                    <a:pt x="2134" y="824"/>
                    <a:pt x="2172" y="920"/>
                    <a:pt x="2202" y="992"/>
                  </a:cubicBezTo>
                  <a:cubicBezTo>
                    <a:pt x="2232" y="1064"/>
                    <a:pt x="2249" y="1108"/>
                    <a:pt x="2279" y="1163"/>
                  </a:cubicBezTo>
                  <a:cubicBezTo>
                    <a:pt x="2309" y="1218"/>
                    <a:pt x="2344" y="1277"/>
                    <a:pt x="2379" y="1320"/>
                  </a:cubicBezTo>
                  <a:cubicBezTo>
                    <a:pt x="2414" y="1363"/>
                    <a:pt x="2450" y="1397"/>
                    <a:pt x="2491" y="1419"/>
                  </a:cubicBezTo>
                  <a:cubicBezTo>
                    <a:pt x="2531" y="1441"/>
                    <a:pt x="2579" y="1455"/>
                    <a:pt x="2625" y="1455"/>
                  </a:cubicBezTo>
                  <a:cubicBezTo>
                    <a:pt x="2670" y="1455"/>
                    <a:pt x="2726" y="1443"/>
                    <a:pt x="2768" y="1422"/>
                  </a:cubicBezTo>
                  <a:cubicBezTo>
                    <a:pt x="2809" y="1401"/>
                    <a:pt x="2845" y="1374"/>
                    <a:pt x="2878" y="1331"/>
                  </a:cubicBezTo>
                  <a:cubicBezTo>
                    <a:pt x="2912" y="1288"/>
                    <a:pt x="2940" y="1231"/>
                    <a:pt x="2972" y="1166"/>
                  </a:cubicBezTo>
                  <a:cubicBezTo>
                    <a:pt x="3005" y="1101"/>
                    <a:pt x="3044" y="1017"/>
                    <a:pt x="3076" y="942"/>
                  </a:cubicBezTo>
                  <a:cubicBezTo>
                    <a:pt x="3109" y="867"/>
                    <a:pt x="3137" y="795"/>
                    <a:pt x="3167" y="718"/>
                  </a:cubicBezTo>
                  <a:cubicBezTo>
                    <a:pt x="3197" y="641"/>
                    <a:pt x="3217" y="564"/>
                    <a:pt x="3253" y="478"/>
                  </a:cubicBezTo>
                  <a:cubicBezTo>
                    <a:pt x="3289" y="392"/>
                    <a:pt x="3349" y="267"/>
                    <a:pt x="3386" y="203"/>
                  </a:cubicBezTo>
                  <a:cubicBezTo>
                    <a:pt x="3422" y="139"/>
                    <a:pt x="3439" y="121"/>
                    <a:pt x="3469" y="91"/>
                  </a:cubicBezTo>
                  <a:cubicBezTo>
                    <a:pt x="3499" y="61"/>
                    <a:pt x="3533" y="39"/>
                    <a:pt x="3565" y="24"/>
                  </a:cubicBezTo>
                  <a:cubicBezTo>
                    <a:pt x="3597" y="9"/>
                    <a:pt x="3640" y="5"/>
                    <a:pt x="3659" y="0"/>
                  </a:cubicBezTo>
                </a:path>
              </a:pathLst>
            </a:custGeom>
            <a:noFill/>
            <a:ln w="38100" cap="flat" cmpd="sng">
              <a:solidFill>
                <a:srgbClr val="CC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42088" name="Rectangle 8"/>
            <p:cNvSpPr>
              <a:spLocks noChangeArrowheads="1"/>
            </p:cNvSpPr>
            <p:nvPr/>
          </p:nvSpPr>
          <p:spPr bwMode="auto">
            <a:xfrm>
              <a:off x="2852" y="1312"/>
              <a:ext cx="104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Demand</a:t>
              </a:r>
            </a:p>
          </p:txBody>
        </p:sp>
        <p:sp>
          <p:nvSpPr>
            <p:cNvPr id="942089" name="Rectangle 9"/>
            <p:cNvSpPr>
              <a:spLocks noChangeArrowheads="1"/>
            </p:cNvSpPr>
            <p:nvPr/>
          </p:nvSpPr>
          <p:spPr bwMode="auto">
            <a:xfrm rot="-5400000">
              <a:off x="705" y="2246"/>
              <a:ext cx="61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Units</a:t>
              </a:r>
            </a:p>
          </p:txBody>
        </p:sp>
        <p:sp>
          <p:nvSpPr>
            <p:cNvPr id="942090" name="Rectangle 10"/>
            <p:cNvSpPr>
              <a:spLocks noChangeArrowheads="1"/>
            </p:cNvSpPr>
            <p:nvPr/>
          </p:nvSpPr>
          <p:spPr bwMode="auto">
            <a:xfrm>
              <a:off x="2767" y="3567"/>
              <a:ext cx="63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Time</a:t>
              </a:r>
            </a:p>
          </p:txBody>
        </p:sp>
        <p:sp>
          <p:nvSpPr>
            <p:cNvPr id="942092" name="Line 12"/>
            <p:cNvSpPr>
              <a:spLocks noChangeShapeType="1"/>
            </p:cNvSpPr>
            <p:nvPr/>
          </p:nvSpPr>
          <p:spPr bwMode="auto">
            <a:xfrm flipH="1">
              <a:off x="2853" y="1520"/>
              <a:ext cx="71" cy="178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</p:grpSp>
      <p:grpSp>
        <p:nvGrpSpPr>
          <p:cNvPr id="942118" name="Group 38"/>
          <p:cNvGrpSpPr>
            <a:grpSpLocks/>
          </p:cNvGrpSpPr>
          <p:nvPr/>
        </p:nvGrpSpPr>
        <p:grpSpPr bwMode="auto">
          <a:xfrm>
            <a:off x="1912938" y="2809875"/>
            <a:ext cx="5818187" cy="2343150"/>
            <a:chOff x="1205" y="1770"/>
            <a:chExt cx="3665" cy="1476"/>
          </a:xfrm>
        </p:grpSpPr>
        <p:sp>
          <p:nvSpPr>
            <p:cNvPr id="942119" name="Rectangle 39"/>
            <p:cNvSpPr>
              <a:spLocks noChangeArrowheads="1"/>
            </p:cNvSpPr>
            <p:nvPr/>
          </p:nvSpPr>
          <p:spPr bwMode="auto">
            <a:xfrm>
              <a:off x="3255" y="1770"/>
              <a:ext cx="10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  <a:buFontTx/>
                <a:buNone/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Production</a:t>
              </a:r>
            </a:p>
          </p:txBody>
        </p:sp>
        <p:sp>
          <p:nvSpPr>
            <p:cNvPr id="942120" name="Line 40"/>
            <p:cNvSpPr>
              <a:spLocks noChangeShapeType="1"/>
            </p:cNvSpPr>
            <p:nvPr/>
          </p:nvSpPr>
          <p:spPr bwMode="auto">
            <a:xfrm flipH="1">
              <a:off x="3200" y="1921"/>
              <a:ext cx="71" cy="409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942121" name="Freeform 41"/>
            <p:cNvSpPr>
              <a:spLocks/>
            </p:cNvSpPr>
            <p:nvPr/>
          </p:nvSpPr>
          <p:spPr bwMode="auto">
            <a:xfrm>
              <a:off x="1205" y="1789"/>
              <a:ext cx="3665" cy="1457"/>
            </a:xfrm>
            <a:custGeom>
              <a:avLst/>
              <a:gdLst>
                <a:gd name="T0" fmla="*/ 0 w 3665"/>
                <a:gd name="T1" fmla="*/ 872 h 1457"/>
                <a:gd name="T2" fmla="*/ 62 w 3665"/>
                <a:gd name="T3" fmla="*/ 1027 h 1457"/>
                <a:gd name="T4" fmla="*/ 150 w 3665"/>
                <a:gd name="T5" fmla="*/ 1206 h 1457"/>
                <a:gd name="T6" fmla="*/ 251 w 3665"/>
                <a:gd name="T7" fmla="*/ 1350 h 1457"/>
                <a:gd name="T8" fmla="*/ 374 w 3665"/>
                <a:gd name="T9" fmla="*/ 1427 h 1457"/>
                <a:gd name="T10" fmla="*/ 512 w 3665"/>
                <a:gd name="T11" fmla="*/ 1455 h 1457"/>
                <a:gd name="T12" fmla="*/ 654 w 3665"/>
                <a:gd name="T13" fmla="*/ 1438 h 1457"/>
                <a:gd name="T14" fmla="*/ 782 w 3665"/>
                <a:gd name="T15" fmla="*/ 1355 h 1457"/>
                <a:gd name="T16" fmla="*/ 894 w 3665"/>
                <a:gd name="T17" fmla="*/ 1195 h 1457"/>
                <a:gd name="T18" fmla="*/ 995 w 3665"/>
                <a:gd name="T19" fmla="*/ 976 h 1457"/>
                <a:gd name="T20" fmla="*/ 1094 w 3665"/>
                <a:gd name="T21" fmla="*/ 739 h 1457"/>
                <a:gd name="T22" fmla="*/ 1203 w 3665"/>
                <a:gd name="T23" fmla="*/ 440 h 1457"/>
                <a:gd name="T24" fmla="*/ 1307 w 3665"/>
                <a:gd name="T25" fmla="*/ 206 h 1457"/>
                <a:gd name="T26" fmla="*/ 1382 w 3665"/>
                <a:gd name="T27" fmla="*/ 99 h 1457"/>
                <a:gd name="T28" fmla="*/ 1467 w 3665"/>
                <a:gd name="T29" fmla="*/ 25 h 1457"/>
                <a:gd name="T30" fmla="*/ 1582 w 3665"/>
                <a:gd name="T31" fmla="*/ 0 h 1457"/>
                <a:gd name="T32" fmla="*/ 1688 w 3665"/>
                <a:gd name="T33" fmla="*/ 27 h 1457"/>
                <a:gd name="T34" fmla="*/ 1760 w 3665"/>
                <a:gd name="T35" fmla="*/ 107 h 1457"/>
                <a:gd name="T36" fmla="*/ 1835 w 3665"/>
                <a:gd name="T37" fmla="*/ 219 h 1457"/>
                <a:gd name="T38" fmla="*/ 1947 w 3665"/>
                <a:gd name="T39" fmla="*/ 448 h 1457"/>
                <a:gd name="T40" fmla="*/ 2054 w 3665"/>
                <a:gd name="T41" fmla="*/ 744 h 1457"/>
                <a:gd name="T42" fmla="*/ 2163 w 3665"/>
                <a:gd name="T43" fmla="*/ 1022 h 1457"/>
                <a:gd name="T44" fmla="*/ 2272 w 3665"/>
                <a:gd name="T45" fmla="*/ 1222 h 1457"/>
                <a:gd name="T46" fmla="*/ 2371 w 3665"/>
                <a:gd name="T47" fmla="*/ 1350 h 1457"/>
                <a:gd name="T48" fmla="*/ 2496 w 3665"/>
                <a:gd name="T49" fmla="*/ 1430 h 1457"/>
                <a:gd name="T50" fmla="*/ 2631 w 3665"/>
                <a:gd name="T51" fmla="*/ 1456 h 1457"/>
                <a:gd name="T52" fmla="*/ 2774 w 3665"/>
                <a:gd name="T53" fmla="*/ 1423 h 1457"/>
                <a:gd name="T54" fmla="*/ 2904 w 3665"/>
                <a:gd name="T55" fmla="*/ 1331 h 1457"/>
                <a:gd name="T56" fmla="*/ 3022 w 3665"/>
                <a:gd name="T57" fmla="*/ 1150 h 1457"/>
                <a:gd name="T58" fmla="*/ 3118 w 3665"/>
                <a:gd name="T59" fmla="*/ 942 h 1457"/>
                <a:gd name="T60" fmla="*/ 3214 w 3665"/>
                <a:gd name="T61" fmla="*/ 723 h 1457"/>
                <a:gd name="T62" fmla="*/ 3299 w 3665"/>
                <a:gd name="T63" fmla="*/ 488 h 1457"/>
                <a:gd name="T64" fmla="*/ 3424 w 3665"/>
                <a:gd name="T65" fmla="*/ 214 h 1457"/>
                <a:gd name="T66" fmla="*/ 3502 w 3665"/>
                <a:gd name="T67" fmla="*/ 96 h 1457"/>
                <a:gd name="T68" fmla="*/ 3574 w 3665"/>
                <a:gd name="T69" fmla="*/ 30 h 1457"/>
                <a:gd name="T70" fmla="*/ 3665 w 3665"/>
                <a:gd name="T71" fmla="*/ 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65" h="1457">
                  <a:moveTo>
                    <a:pt x="0" y="872"/>
                  </a:moveTo>
                  <a:cubicBezTo>
                    <a:pt x="10" y="898"/>
                    <a:pt x="37" y="971"/>
                    <a:pt x="62" y="1027"/>
                  </a:cubicBezTo>
                  <a:cubicBezTo>
                    <a:pt x="87" y="1083"/>
                    <a:pt x="119" y="1152"/>
                    <a:pt x="150" y="1206"/>
                  </a:cubicBezTo>
                  <a:cubicBezTo>
                    <a:pt x="181" y="1260"/>
                    <a:pt x="214" y="1313"/>
                    <a:pt x="251" y="1350"/>
                  </a:cubicBezTo>
                  <a:cubicBezTo>
                    <a:pt x="288" y="1387"/>
                    <a:pt x="331" y="1410"/>
                    <a:pt x="374" y="1427"/>
                  </a:cubicBezTo>
                  <a:cubicBezTo>
                    <a:pt x="417" y="1444"/>
                    <a:pt x="465" y="1453"/>
                    <a:pt x="512" y="1455"/>
                  </a:cubicBezTo>
                  <a:cubicBezTo>
                    <a:pt x="559" y="1457"/>
                    <a:pt x="609" y="1455"/>
                    <a:pt x="654" y="1438"/>
                  </a:cubicBezTo>
                  <a:cubicBezTo>
                    <a:pt x="699" y="1421"/>
                    <a:pt x="742" y="1396"/>
                    <a:pt x="782" y="1355"/>
                  </a:cubicBezTo>
                  <a:cubicBezTo>
                    <a:pt x="822" y="1314"/>
                    <a:pt x="858" y="1258"/>
                    <a:pt x="894" y="1195"/>
                  </a:cubicBezTo>
                  <a:cubicBezTo>
                    <a:pt x="930" y="1132"/>
                    <a:pt x="962" y="1052"/>
                    <a:pt x="995" y="976"/>
                  </a:cubicBezTo>
                  <a:cubicBezTo>
                    <a:pt x="1028" y="900"/>
                    <a:pt x="1059" y="828"/>
                    <a:pt x="1094" y="739"/>
                  </a:cubicBezTo>
                  <a:cubicBezTo>
                    <a:pt x="1129" y="650"/>
                    <a:pt x="1168" y="529"/>
                    <a:pt x="1203" y="440"/>
                  </a:cubicBezTo>
                  <a:cubicBezTo>
                    <a:pt x="1238" y="351"/>
                    <a:pt x="1277" y="263"/>
                    <a:pt x="1307" y="206"/>
                  </a:cubicBezTo>
                  <a:cubicBezTo>
                    <a:pt x="1337" y="149"/>
                    <a:pt x="1355" y="129"/>
                    <a:pt x="1382" y="99"/>
                  </a:cubicBezTo>
                  <a:cubicBezTo>
                    <a:pt x="1409" y="69"/>
                    <a:pt x="1434" y="42"/>
                    <a:pt x="1467" y="25"/>
                  </a:cubicBezTo>
                  <a:cubicBezTo>
                    <a:pt x="1500" y="8"/>
                    <a:pt x="1545" y="0"/>
                    <a:pt x="1582" y="0"/>
                  </a:cubicBezTo>
                  <a:cubicBezTo>
                    <a:pt x="1619" y="0"/>
                    <a:pt x="1658" y="9"/>
                    <a:pt x="1688" y="27"/>
                  </a:cubicBezTo>
                  <a:cubicBezTo>
                    <a:pt x="1718" y="45"/>
                    <a:pt x="1736" y="75"/>
                    <a:pt x="1760" y="107"/>
                  </a:cubicBezTo>
                  <a:cubicBezTo>
                    <a:pt x="1784" y="139"/>
                    <a:pt x="1804" y="162"/>
                    <a:pt x="1835" y="219"/>
                  </a:cubicBezTo>
                  <a:cubicBezTo>
                    <a:pt x="1866" y="276"/>
                    <a:pt x="1911" y="361"/>
                    <a:pt x="1947" y="448"/>
                  </a:cubicBezTo>
                  <a:cubicBezTo>
                    <a:pt x="1983" y="535"/>
                    <a:pt x="2018" y="648"/>
                    <a:pt x="2054" y="744"/>
                  </a:cubicBezTo>
                  <a:cubicBezTo>
                    <a:pt x="2090" y="840"/>
                    <a:pt x="2127" y="942"/>
                    <a:pt x="2163" y="1022"/>
                  </a:cubicBezTo>
                  <a:cubicBezTo>
                    <a:pt x="2199" y="1102"/>
                    <a:pt x="2237" y="1167"/>
                    <a:pt x="2272" y="1222"/>
                  </a:cubicBezTo>
                  <a:cubicBezTo>
                    <a:pt x="2307" y="1277"/>
                    <a:pt x="2334" y="1315"/>
                    <a:pt x="2371" y="1350"/>
                  </a:cubicBezTo>
                  <a:cubicBezTo>
                    <a:pt x="2408" y="1385"/>
                    <a:pt x="2453" y="1412"/>
                    <a:pt x="2496" y="1430"/>
                  </a:cubicBezTo>
                  <a:cubicBezTo>
                    <a:pt x="2539" y="1448"/>
                    <a:pt x="2585" y="1457"/>
                    <a:pt x="2631" y="1456"/>
                  </a:cubicBezTo>
                  <a:cubicBezTo>
                    <a:pt x="2677" y="1455"/>
                    <a:pt x="2729" y="1444"/>
                    <a:pt x="2774" y="1423"/>
                  </a:cubicBezTo>
                  <a:cubicBezTo>
                    <a:pt x="2819" y="1402"/>
                    <a:pt x="2863" y="1377"/>
                    <a:pt x="2904" y="1331"/>
                  </a:cubicBezTo>
                  <a:cubicBezTo>
                    <a:pt x="2945" y="1285"/>
                    <a:pt x="2986" y="1215"/>
                    <a:pt x="3022" y="1150"/>
                  </a:cubicBezTo>
                  <a:cubicBezTo>
                    <a:pt x="3058" y="1085"/>
                    <a:pt x="3086" y="1013"/>
                    <a:pt x="3118" y="942"/>
                  </a:cubicBezTo>
                  <a:cubicBezTo>
                    <a:pt x="3150" y="871"/>
                    <a:pt x="3184" y="799"/>
                    <a:pt x="3214" y="723"/>
                  </a:cubicBezTo>
                  <a:cubicBezTo>
                    <a:pt x="3244" y="647"/>
                    <a:pt x="3264" y="573"/>
                    <a:pt x="3299" y="488"/>
                  </a:cubicBezTo>
                  <a:cubicBezTo>
                    <a:pt x="3334" y="403"/>
                    <a:pt x="3390" y="279"/>
                    <a:pt x="3424" y="214"/>
                  </a:cubicBezTo>
                  <a:cubicBezTo>
                    <a:pt x="3458" y="149"/>
                    <a:pt x="3477" y="127"/>
                    <a:pt x="3502" y="96"/>
                  </a:cubicBezTo>
                  <a:cubicBezTo>
                    <a:pt x="3527" y="65"/>
                    <a:pt x="3547" y="46"/>
                    <a:pt x="3574" y="30"/>
                  </a:cubicBezTo>
                  <a:cubicBezTo>
                    <a:pt x="3601" y="14"/>
                    <a:pt x="3646" y="7"/>
                    <a:pt x="3665" y="1"/>
                  </a:cubicBezTo>
                </a:path>
              </a:pathLst>
            </a:custGeom>
            <a:noFill/>
            <a:ln w="38100" cap="flat" cmpd="sng">
              <a:solidFill>
                <a:srgbClr val="9900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675403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94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Strategies for Managing Demand</a:t>
            </a:r>
            <a:endParaRPr lang="en-IE" b="1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2743200" y="2209800"/>
            <a:ext cx="5334000" cy="38814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400" b="1" dirty="0"/>
              <a:t>Shifting demand into other time periods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Incentives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Sales promotions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Advertising campaigns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/>
              <a:t>Offering products or services with counter-cyclical demand patterns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/>
              <a:t>Partnering with suppliers to reduce information distortion along the supply chain</a:t>
            </a:r>
          </a:p>
        </p:txBody>
      </p:sp>
    </p:spTree>
    <p:extLst>
      <p:ext uri="{BB962C8B-B14F-4D97-AF65-F5344CB8AC3E}">
        <p14:creationId xmlns:p14="http://schemas.microsoft.com/office/powerpoint/2010/main" val="7692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38A2BD9-B79F-4DC9-B10D-10B8F8CD52A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Pure Strategies</a:t>
            </a:r>
          </a:p>
        </p:txBody>
      </p:sp>
      <p:sp>
        <p:nvSpPr>
          <p:cNvPr id="943112" name="Rectangle 8"/>
          <p:cNvSpPr>
            <a:spLocks noChangeArrowheads="1"/>
          </p:cNvSpPr>
          <p:nvPr/>
        </p:nvSpPr>
        <p:spPr bwMode="auto">
          <a:xfrm>
            <a:off x="381000" y="3962400"/>
            <a:ext cx="83058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tabLst>
                <a:tab pos="3048000" algn="r"/>
                <a:tab pos="3146425" algn="l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Hiring cost	= $100 per worker</a:t>
            </a:r>
          </a:p>
          <a:p>
            <a:pPr>
              <a:buFontTx/>
              <a:buNone/>
              <a:tabLst>
                <a:tab pos="3048000" algn="r"/>
                <a:tab pos="3146425" algn="l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Firing cost	= $500 per worker</a:t>
            </a:r>
          </a:p>
          <a:p>
            <a:pPr>
              <a:buFontTx/>
              <a:buNone/>
              <a:tabLst>
                <a:tab pos="3048000" algn="r"/>
                <a:tab pos="3146425" algn="l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Regular production cost per pound = $2.00</a:t>
            </a:r>
          </a:p>
          <a:p>
            <a:pPr>
              <a:buFontTx/>
              <a:buNone/>
              <a:tabLst>
                <a:tab pos="3048000" algn="r"/>
                <a:tab pos="3146425" algn="l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            Inventory carrying cost	= $0.50 pound per quarter</a:t>
            </a:r>
          </a:p>
          <a:p>
            <a:pPr>
              <a:buFontTx/>
              <a:buNone/>
              <a:tabLst>
                <a:tab pos="3048000" algn="r"/>
                <a:tab pos="3146425" algn="l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         Production per employee	= 1,000 pounds per quarter</a:t>
            </a:r>
          </a:p>
          <a:p>
            <a:pPr>
              <a:buFontTx/>
              <a:buNone/>
              <a:tabLst>
                <a:tab pos="3048000" algn="r"/>
                <a:tab pos="3146425" algn="l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               Beginning work force	= 100 workers</a:t>
            </a:r>
          </a:p>
        </p:txBody>
      </p:sp>
      <p:grpSp>
        <p:nvGrpSpPr>
          <p:cNvPr id="16389" name="Group 9"/>
          <p:cNvGrpSpPr>
            <a:grpSpLocks/>
          </p:cNvGrpSpPr>
          <p:nvPr/>
        </p:nvGrpSpPr>
        <p:grpSpPr bwMode="auto">
          <a:xfrm>
            <a:off x="3321050" y="1981200"/>
            <a:ext cx="5376863" cy="1887538"/>
            <a:chOff x="1191" y="953"/>
            <a:chExt cx="3387" cy="1189"/>
          </a:xfrm>
        </p:grpSpPr>
        <p:sp>
          <p:nvSpPr>
            <p:cNvPr id="943114" name="Rectangle 10"/>
            <p:cNvSpPr>
              <a:spLocks noChangeArrowheads="1"/>
            </p:cNvSpPr>
            <p:nvPr/>
          </p:nvSpPr>
          <p:spPr bwMode="auto">
            <a:xfrm>
              <a:off x="1195" y="953"/>
              <a:ext cx="3381" cy="1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10000"/>
                </a:spcBef>
                <a:buFontTx/>
                <a:buNone/>
                <a:tabLst>
                  <a:tab pos="2286000" algn="l"/>
                  <a:tab pos="4092575" algn="r"/>
                </a:tabLst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QUARTER	SALES FORECAST (LB)</a:t>
              </a:r>
              <a:endParaRPr lang="en-US" sz="9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0" hangingPunct="0">
                <a:spcBef>
                  <a:spcPct val="10000"/>
                </a:spcBef>
                <a:buFontTx/>
                <a:buNone/>
                <a:tabLst>
                  <a:tab pos="2286000" algn="l"/>
                  <a:tab pos="4092575" algn="r"/>
                </a:tabLst>
                <a:defRPr/>
              </a:pPr>
              <a:endParaRPr lang="en-US" sz="9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0" hangingPunct="0">
                <a:spcBef>
                  <a:spcPct val="10000"/>
                </a:spcBef>
                <a:buFontTx/>
                <a:buNone/>
                <a:tabLst>
                  <a:tab pos="2286000" algn="l"/>
                  <a:tab pos="4092575" algn="r"/>
                </a:tabLst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Spring		80,000</a:t>
              </a:r>
            </a:p>
            <a:p>
              <a:pPr eaLnBrk="0" hangingPunct="0">
                <a:spcBef>
                  <a:spcPct val="10000"/>
                </a:spcBef>
                <a:buFontTx/>
                <a:buNone/>
                <a:tabLst>
                  <a:tab pos="2286000" algn="l"/>
                  <a:tab pos="4092575" algn="r"/>
                </a:tabLst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Summer		50,000</a:t>
              </a:r>
            </a:p>
            <a:p>
              <a:pPr eaLnBrk="0" hangingPunct="0">
                <a:spcBef>
                  <a:spcPct val="10000"/>
                </a:spcBef>
                <a:buFontTx/>
                <a:buNone/>
                <a:tabLst>
                  <a:tab pos="2286000" algn="l"/>
                  <a:tab pos="4092575" algn="r"/>
                </a:tabLst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Fall		120,000</a:t>
              </a:r>
            </a:p>
            <a:p>
              <a:pPr eaLnBrk="0" hangingPunct="0">
                <a:spcBef>
                  <a:spcPct val="10000"/>
                </a:spcBef>
                <a:buFontTx/>
                <a:buNone/>
                <a:tabLst>
                  <a:tab pos="2286000" algn="l"/>
                  <a:tab pos="4092575" algn="r"/>
                </a:tabLst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Winter		150,000</a:t>
              </a:r>
            </a:p>
          </p:txBody>
        </p:sp>
        <p:sp>
          <p:nvSpPr>
            <p:cNvPr id="943115" name="Line 11"/>
            <p:cNvSpPr>
              <a:spLocks noChangeShapeType="1"/>
            </p:cNvSpPr>
            <p:nvPr/>
          </p:nvSpPr>
          <p:spPr bwMode="auto">
            <a:xfrm>
              <a:off x="1191" y="1245"/>
              <a:ext cx="3387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</p:grpSp>
      <p:sp>
        <p:nvSpPr>
          <p:cNvPr id="943117" name="Text Box 13"/>
          <p:cNvSpPr txBox="1">
            <a:spLocks noChangeArrowheads="1"/>
          </p:cNvSpPr>
          <p:nvPr/>
        </p:nvSpPr>
        <p:spPr bwMode="auto">
          <a:xfrm>
            <a:off x="838200" y="18288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3237310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3E82B6F-1821-4A39-9211-458C295AFF8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Level Production Strategy</a:t>
            </a:r>
          </a:p>
        </p:txBody>
      </p:sp>
      <p:grpSp>
        <p:nvGrpSpPr>
          <p:cNvPr id="17412" name="Group 18"/>
          <p:cNvGrpSpPr>
            <a:grpSpLocks/>
          </p:cNvGrpSpPr>
          <p:nvPr/>
        </p:nvGrpSpPr>
        <p:grpSpPr bwMode="auto">
          <a:xfrm>
            <a:off x="914400" y="1600200"/>
            <a:ext cx="8001000" cy="1295400"/>
            <a:chOff x="528" y="960"/>
            <a:chExt cx="5088" cy="864"/>
          </a:xfrm>
        </p:grpSpPr>
        <p:sp>
          <p:nvSpPr>
            <p:cNvPr id="944133" name="Rectangle 5"/>
            <p:cNvSpPr>
              <a:spLocks noChangeArrowheads="1"/>
            </p:cNvSpPr>
            <p:nvPr/>
          </p:nvSpPr>
          <p:spPr bwMode="auto">
            <a:xfrm>
              <a:off x="528" y="960"/>
              <a:ext cx="5088" cy="86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17421" name="Rectangle 6"/>
            <p:cNvSpPr>
              <a:spLocks noChangeArrowheads="1"/>
            </p:cNvSpPr>
            <p:nvPr/>
          </p:nvSpPr>
          <p:spPr bwMode="auto">
            <a:xfrm>
              <a:off x="1104" y="1008"/>
              <a:ext cx="13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>
                  <a:effectLst/>
                </a:rPr>
                <a:t>Level production</a:t>
              </a:r>
            </a:p>
          </p:txBody>
        </p:sp>
        <p:sp>
          <p:nvSpPr>
            <p:cNvPr id="17422" name="Rectangle 7"/>
            <p:cNvSpPr>
              <a:spLocks noChangeArrowheads="1"/>
            </p:cNvSpPr>
            <p:nvPr/>
          </p:nvSpPr>
          <p:spPr bwMode="auto">
            <a:xfrm>
              <a:off x="4066" y="1430"/>
              <a:ext cx="141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2000">
                  <a:effectLst/>
                </a:rPr>
                <a:t>= 100,000 pounds</a:t>
              </a:r>
            </a:p>
          </p:txBody>
        </p:sp>
        <p:grpSp>
          <p:nvGrpSpPr>
            <p:cNvPr id="17423" name="Group 8"/>
            <p:cNvGrpSpPr>
              <a:grpSpLocks/>
            </p:cNvGrpSpPr>
            <p:nvPr/>
          </p:nvGrpSpPr>
          <p:grpSpPr bwMode="auto">
            <a:xfrm>
              <a:off x="1139" y="1296"/>
              <a:ext cx="2926" cy="507"/>
              <a:chOff x="1049" y="2814"/>
              <a:chExt cx="2926" cy="507"/>
            </a:xfrm>
          </p:grpSpPr>
          <p:sp>
            <p:nvSpPr>
              <p:cNvPr id="17424" name="Rectangle 9"/>
              <p:cNvSpPr>
                <a:spLocks noChangeArrowheads="1"/>
              </p:cNvSpPr>
              <p:nvPr/>
            </p:nvSpPr>
            <p:spPr bwMode="auto">
              <a:xfrm>
                <a:off x="1049" y="2814"/>
                <a:ext cx="2926" cy="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effectLst/>
                  </a:rPr>
                  <a:t>(50,000 + 120,000 + 150,000 + 80,000)</a:t>
                </a:r>
              </a:p>
              <a:p>
                <a:pPr algn="ctr" eaLnBrk="0" hangingPunct="0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effectLst/>
                  </a:rPr>
                  <a:t>4</a:t>
                </a:r>
              </a:p>
            </p:txBody>
          </p:sp>
          <p:sp>
            <p:nvSpPr>
              <p:cNvPr id="944138" name="Line 10"/>
              <p:cNvSpPr>
                <a:spLocks noChangeShapeType="1"/>
              </p:cNvSpPr>
              <p:nvPr/>
            </p:nvSpPr>
            <p:spPr bwMode="auto">
              <a:xfrm>
                <a:off x="1084" y="3075"/>
                <a:ext cx="28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IE"/>
              </a:p>
            </p:txBody>
          </p:sp>
        </p:grpSp>
      </p:grpSp>
      <p:sp>
        <p:nvSpPr>
          <p:cNvPr id="944140" name="Line 12"/>
          <p:cNvSpPr>
            <a:spLocks noChangeShapeType="1"/>
          </p:cNvSpPr>
          <p:nvPr/>
        </p:nvSpPr>
        <p:spPr bwMode="auto">
          <a:xfrm>
            <a:off x="4886325" y="5222875"/>
            <a:ext cx="1168400" cy="0"/>
          </a:xfrm>
          <a:prstGeom prst="line">
            <a:avLst/>
          </a:prstGeom>
          <a:noFill/>
          <a:ln w="38100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grpSp>
        <p:nvGrpSpPr>
          <p:cNvPr id="17414" name="Group 19"/>
          <p:cNvGrpSpPr>
            <a:grpSpLocks/>
          </p:cNvGrpSpPr>
          <p:nvPr/>
        </p:nvGrpSpPr>
        <p:grpSpPr bwMode="auto">
          <a:xfrm>
            <a:off x="990600" y="3200400"/>
            <a:ext cx="7121525" cy="3067050"/>
            <a:chOff x="624" y="2016"/>
            <a:chExt cx="4486" cy="1932"/>
          </a:xfrm>
        </p:grpSpPr>
        <p:sp>
          <p:nvSpPr>
            <p:cNvPr id="944141" name="Rectangle 13"/>
            <p:cNvSpPr>
              <a:spLocks noChangeArrowheads="1"/>
            </p:cNvSpPr>
            <p:nvPr/>
          </p:nvSpPr>
          <p:spPr bwMode="auto">
            <a:xfrm>
              <a:off x="624" y="2432"/>
              <a:ext cx="4320" cy="1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Spring	80,000	100,000	20,000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Summer	50,000	100,000	70,000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Fall	120,000	100,000	50,000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Winter	150,000	100,000	0</a:t>
              </a:r>
              <a:endParaRPr lang="en-US" sz="2000" u="sng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	400,000	140,000</a:t>
              </a: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  <a:defRPr/>
              </a:pPr>
              <a:endParaRPr lang="en-US" sz="2000" b="1" dirty="0">
                <a:effectLst/>
              </a:endParaRPr>
            </a:p>
            <a:p>
              <a:pPr>
                <a:lnSpc>
                  <a:spcPct val="90000"/>
                </a:lnSpc>
                <a:buFontTx/>
                <a:buNone/>
                <a:tabLst>
                  <a:tab pos="2949575" algn="r"/>
                  <a:tab pos="4854575" algn="r"/>
                  <a:tab pos="6673850" algn="r"/>
                </a:tabLst>
                <a:defRPr/>
              </a:pPr>
              <a:r>
                <a:rPr lang="en-US" sz="2000" b="1" dirty="0">
                  <a:effectLst/>
                </a:rPr>
                <a:t>Cost of Level Production Strategy</a:t>
              </a:r>
            </a:p>
            <a:p>
              <a:pPr>
                <a:buFont typeface="Wingdings" pitchFamily="2" charset="2"/>
                <a:buNone/>
                <a:tabLst>
                  <a:tab pos="2949575" algn="r"/>
                  <a:tab pos="4854575" algn="r"/>
                  <a:tab pos="6673850" algn="r"/>
                </a:tabLst>
                <a:defRPr/>
              </a:pPr>
              <a:r>
                <a:rPr lang="en-US" sz="2000" b="1" dirty="0">
                  <a:effectLst/>
                </a:rPr>
                <a:t>(400,000 X $2.00) + (140,00 X $.50) =  $870,000</a:t>
              </a:r>
            </a:p>
          </p:txBody>
        </p:sp>
        <p:sp>
          <p:nvSpPr>
            <p:cNvPr id="944142" name="Rectangle 14"/>
            <p:cNvSpPr>
              <a:spLocks noChangeArrowheads="1"/>
            </p:cNvSpPr>
            <p:nvPr/>
          </p:nvSpPr>
          <p:spPr bwMode="auto">
            <a:xfrm>
              <a:off x="624" y="2016"/>
              <a:ext cx="448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  <a:tabLst>
                  <a:tab pos="2482850" algn="ctr"/>
                  <a:tab pos="4387850" algn="ctr"/>
                  <a:tab pos="6194425" algn="ctr"/>
                </a:tabLst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SALES	PRODUCTION</a:t>
              </a:r>
              <a:endParaRPr lang="en-US" sz="2000" u="sng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  <a:tabLst>
                  <a:tab pos="2482850" algn="ctr"/>
                  <a:tab pos="4387850" algn="ctr"/>
                  <a:tab pos="6194425" algn="ctr"/>
                </a:tabLst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QUARTER	FORECAST	PLAN	INVENTORY</a:t>
              </a:r>
            </a:p>
          </p:txBody>
        </p:sp>
      </p:grpSp>
      <p:sp>
        <p:nvSpPr>
          <p:cNvPr id="944143" name="Line 15"/>
          <p:cNvSpPr>
            <a:spLocks noChangeShapeType="1"/>
          </p:cNvSpPr>
          <p:nvPr/>
        </p:nvSpPr>
        <p:spPr bwMode="auto">
          <a:xfrm>
            <a:off x="1039813" y="3848100"/>
            <a:ext cx="7027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944144" name="Line 16"/>
          <p:cNvSpPr>
            <a:spLocks noChangeShapeType="1"/>
          </p:cNvSpPr>
          <p:nvPr/>
        </p:nvSpPr>
        <p:spPr bwMode="auto">
          <a:xfrm>
            <a:off x="6704013" y="5222875"/>
            <a:ext cx="1168400" cy="0"/>
          </a:xfrm>
          <a:prstGeom prst="line">
            <a:avLst/>
          </a:prstGeom>
          <a:noFill/>
          <a:ln w="38100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944148" name="Line 20"/>
          <p:cNvSpPr>
            <a:spLocks noChangeShapeType="1"/>
          </p:cNvSpPr>
          <p:nvPr/>
        </p:nvSpPr>
        <p:spPr bwMode="auto">
          <a:xfrm>
            <a:off x="990600" y="5257800"/>
            <a:ext cx="70278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8402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9F4B790-4B1E-4889-A8A0-E72FCD6AA66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Chase Demand Strategy</a:t>
            </a:r>
          </a:p>
        </p:txBody>
      </p:sp>
      <p:sp>
        <p:nvSpPr>
          <p:cNvPr id="945157" name="Rectangle 5"/>
          <p:cNvSpPr>
            <a:spLocks noChangeArrowheads="1"/>
          </p:cNvSpPr>
          <p:nvPr/>
        </p:nvSpPr>
        <p:spPr bwMode="auto">
          <a:xfrm>
            <a:off x="233363" y="2825750"/>
            <a:ext cx="8523287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  <a:tabLst>
                <a:tab pos="2286000" algn="r"/>
                <a:tab pos="3810000" algn="r"/>
                <a:tab pos="5235575" algn="r"/>
                <a:tab pos="6673850" algn="r"/>
                <a:tab pos="8001000" algn="r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Spring	80,000	80,000	80	0	20</a:t>
            </a:r>
          </a:p>
          <a:p>
            <a:pPr>
              <a:lnSpc>
                <a:spcPct val="90000"/>
              </a:lnSpc>
              <a:buFontTx/>
              <a:buNone/>
              <a:tabLst>
                <a:tab pos="2286000" algn="r"/>
                <a:tab pos="3810000" algn="r"/>
                <a:tab pos="5235575" algn="r"/>
                <a:tab pos="6673850" algn="r"/>
                <a:tab pos="8001000" algn="r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Summer	50,000	50,000	50	0	30	</a:t>
            </a:r>
          </a:p>
          <a:p>
            <a:pPr>
              <a:lnSpc>
                <a:spcPct val="90000"/>
              </a:lnSpc>
              <a:buFontTx/>
              <a:buNone/>
              <a:tabLst>
                <a:tab pos="2286000" algn="r"/>
                <a:tab pos="3810000" algn="r"/>
                <a:tab pos="5235575" algn="r"/>
                <a:tab pos="6673850" algn="r"/>
                <a:tab pos="8001000" algn="r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Fall	120,000	120,000	120	70	0</a:t>
            </a:r>
          </a:p>
          <a:p>
            <a:pPr>
              <a:lnSpc>
                <a:spcPct val="90000"/>
              </a:lnSpc>
              <a:buFontTx/>
              <a:buNone/>
              <a:tabLst>
                <a:tab pos="2286000" algn="r"/>
                <a:tab pos="3810000" algn="r"/>
                <a:tab pos="5235575" algn="r"/>
                <a:tab pos="6673850" algn="r"/>
                <a:tab pos="8001000" algn="r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Winter	150,000	150,000	150	30	0</a:t>
            </a:r>
            <a:endParaRPr lang="en-US" sz="7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286000" algn="r"/>
                <a:tab pos="3810000" algn="r"/>
                <a:tab pos="5235575" algn="r"/>
                <a:tab pos="6673850" algn="r"/>
                <a:tab pos="8001000" algn="r"/>
              </a:tabLst>
              <a:defRPr/>
            </a:pPr>
            <a:endParaRPr lang="en-US" sz="7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286000" algn="r"/>
                <a:tab pos="3810000" algn="r"/>
                <a:tab pos="5235575" algn="r"/>
                <a:tab pos="6673850" algn="r"/>
                <a:tab pos="8001000" algn="r"/>
              </a:tabLs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100	50</a:t>
            </a:r>
          </a:p>
        </p:txBody>
      </p:sp>
      <p:sp>
        <p:nvSpPr>
          <p:cNvPr id="945158" name="Rectangle 6"/>
          <p:cNvSpPr>
            <a:spLocks noChangeArrowheads="1"/>
          </p:cNvSpPr>
          <p:nvPr/>
        </p:nvSpPr>
        <p:spPr bwMode="auto">
          <a:xfrm>
            <a:off x="233363" y="2181225"/>
            <a:ext cx="85979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003425" algn="ctr"/>
                <a:tab pos="3429000" algn="ctr"/>
                <a:tab pos="5051425" algn="ctr"/>
                <a:tab pos="6477000" algn="ctr"/>
                <a:tab pos="7816850" algn="ctr"/>
              </a:tabLst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	SALES	PRODUCTION	WORKERS	WORKERS	WORKERS</a:t>
            </a:r>
            <a:endParaRPr lang="en-US" sz="1800" b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003425" algn="ctr"/>
                <a:tab pos="3429000" algn="ctr"/>
                <a:tab pos="5051425" algn="ctr"/>
                <a:tab pos="6477000" algn="ctr"/>
                <a:tab pos="7816850" algn="ctr"/>
              </a:tabLst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QUARTER	FORECAST	PLAN	NEEDED	HIRED	FIRED</a:t>
            </a:r>
          </a:p>
        </p:txBody>
      </p:sp>
      <p:sp>
        <p:nvSpPr>
          <p:cNvPr id="945159" name="Line 7"/>
          <p:cNvSpPr>
            <a:spLocks noChangeShapeType="1"/>
          </p:cNvSpPr>
          <p:nvPr/>
        </p:nvSpPr>
        <p:spPr bwMode="auto">
          <a:xfrm>
            <a:off x="6407150" y="4198938"/>
            <a:ext cx="719138" cy="0"/>
          </a:xfrm>
          <a:prstGeom prst="line">
            <a:avLst/>
          </a:prstGeom>
          <a:noFill/>
          <a:ln w="28575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945160" name="Line 8"/>
          <p:cNvSpPr>
            <a:spLocks noChangeShapeType="1"/>
          </p:cNvSpPr>
          <p:nvPr/>
        </p:nvSpPr>
        <p:spPr bwMode="auto">
          <a:xfrm>
            <a:off x="7773988" y="4197350"/>
            <a:ext cx="719137" cy="0"/>
          </a:xfrm>
          <a:prstGeom prst="line">
            <a:avLst/>
          </a:prstGeom>
          <a:noFill/>
          <a:ln w="28575">
            <a:solidFill>
              <a:srgbClr val="EEEE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945161" name="Line 9"/>
          <p:cNvSpPr>
            <a:spLocks noChangeShapeType="1"/>
          </p:cNvSpPr>
          <p:nvPr/>
        </p:nvSpPr>
        <p:spPr bwMode="auto">
          <a:xfrm>
            <a:off x="282575" y="2795588"/>
            <a:ext cx="85232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945168" name="Line 16"/>
          <p:cNvSpPr>
            <a:spLocks noChangeShapeType="1"/>
          </p:cNvSpPr>
          <p:nvPr/>
        </p:nvSpPr>
        <p:spPr bwMode="auto">
          <a:xfrm>
            <a:off x="304800" y="4267200"/>
            <a:ext cx="85232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945169" name="Rectangle 17"/>
          <p:cNvSpPr>
            <a:spLocks noChangeArrowheads="1"/>
          </p:cNvSpPr>
          <p:nvPr/>
        </p:nvSpPr>
        <p:spPr bwMode="auto">
          <a:xfrm>
            <a:off x="457200" y="4876800"/>
            <a:ext cx="82772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tabLst>
                <a:tab pos="577850" algn="r"/>
                <a:tab pos="663575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Cost of Chase Demand Strategy</a:t>
            </a:r>
          </a:p>
          <a:p>
            <a:pPr>
              <a:buFontTx/>
              <a:buNone/>
              <a:tabLst>
                <a:tab pos="577850" algn="r"/>
                <a:tab pos="663575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(400,000 X $2.00) + (100 x $100) + (50 x $500) = $835,000 </a:t>
            </a:r>
          </a:p>
        </p:txBody>
      </p:sp>
    </p:spTree>
    <p:extLst>
      <p:ext uri="{BB962C8B-B14F-4D97-AF65-F5344CB8AC3E}">
        <p14:creationId xmlns:p14="http://schemas.microsoft.com/office/powerpoint/2010/main" val="13610204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Autofit/>
          </a:bodyPr>
          <a:lstStyle/>
          <a:p>
            <a:pPr algn="l"/>
            <a:r>
              <a:rPr lang="en-IE" sz="3200" b="1" dirty="0"/>
              <a:t>Five Basic Elements of </a:t>
            </a:r>
            <a:br>
              <a:rPr lang="en-IE" sz="3200" b="1" dirty="0"/>
            </a:br>
            <a:r>
              <a:rPr lang="en-IE" sz="3200" b="1" dirty="0"/>
              <a:t>Operational Excellence: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en-IE" dirty="0"/>
              <a:t>Just-in-time (JIT)</a:t>
            </a:r>
          </a:p>
          <a:p>
            <a:r>
              <a:rPr lang="en-IE" dirty="0"/>
              <a:t>Total Quality Management</a:t>
            </a:r>
          </a:p>
          <a:p>
            <a:r>
              <a:rPr lang="en-IE" dirty="0"/>
              <a:t>Total productive maintenance</a:t>
            </a:r>
          </a:p>
          <a:p>
            <a:r>
              <a:rPr lang="en-IE" dirty="0"/>
              <a:t>Employee involvement</a:t>
            </a:r>
          </a:p>
          <a:p>
            <a:r>
              <a:rPr lang="en-IE" dirty="0"/>
              <a:t>Simplicity</a:t>
            </a:r>
          </a:p>
        </p:txBody>
      </p:sp>
    </p:spTree>
    <p:extLst>
      <p:ext uri="{BB962C8B-B14F-4D97-AF65-F5344CB8AC3E}">
        <p14:creationId xmlns:p14="http://schemas.microsoft.com/office/powerpoint/2010/main" val="4033357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/>
          <a:lstStyle/>
          <a:p>
            <a:r>
              <a:rPr lang="en-IE" b="1" dirty="0"/>
              <a:t>Materials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IE" b="1" dirty="0"/>
              <a:t>Inventory Control Techniques:</a:t>
            </a:r>
          </a:p>
          <a:p>
            <a:pPr algn="just">
              <a:buFont typeface="Wingdings" pitchFamily="2" charset="2"/>
              <a:buChar char="Ø"/>
            </a:pPr>
            <a:r>
              <a:rPr lang="en-IE" sz="2400" dirty="0"/>
              <a:t>Shortage of Inventory: This gives rise to stock-out cost. This includes cost of customer dissatisfaction; downtime cost; changeover cost; and opportunity cost.</a:t>
            </a:r>
          </a:p>
          <a:p>
            <a:pPr algn="just">
              <a:buFont typeface="Wingdings" pitchFamily="2" charset="2"/>
              <a:buChar char="Ø"/>
            </a:pPr>
            <a:endParaRPr lang="en-IE" sz="2400" dirty="0"/>
          </a:p>
          <a:p>
            <a:pPr algn="just">
              <a:buFont typeface="Wingdings" pitchFamily="2" charset="2"/>
              <a:buChar char="Ø"/>
            </a:pPr>
            <a:r>
              <a:rPr lang="en-IE" sz="2400" dirty="0"/>
              <a:t>Excess Inventory Carrying Cost: If large inventories are carried as an insurance against stock-outs, a large amount of capital is blocked. This results in high inventory carrying cost.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7364" y="4572000"/>
            <a:ext cx="4073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b="1" dirty="0">
                <a:latin typeface="Times New Roman" pitchFamily="18" charset="0"/>
                <a:cs typeface="Times New Roman" pitchFamily="18" charset="0"/>
              </a:rPr>
              <a:t>Always better control (ABC)</a:t>
            </a:r>
          </a:p>
          <a:p>
            <a:pPr marL="342900" indent="-342900">
              <a:buAutoNum type="arabicPeriod"/>
            </a:pPr>
            <a:r>
              <a:rPr lang="en-IE" b="1" dirty="0">
                <a:latin typeface="Times New Roman" pitchFamily="18" charset="0"/>
                <a:cs typeface="Times New Roman" pitchFamily="18" charset="0"/>
              </a:rPr>
              <a:t>Vital, essential and desirable (VED)</a:t>
            </a:r>
          </a:p>
          <a:p>
            <a:pPr marL="342900" indent="-342900">
              <a:buAutoNum type="arabicPeriod"/>
            </a:pPr>
            <a:r>
              <a:rPr lang="en-IE" b="1" dirty="0">
                <a:latin typeface="Times New Roman" pitchFamily="18" charset="0"/>
                <a:cs typeface="Times New Roman" pitchFamily="18" charset="0"/>
              </a:rPr>
              <a:t>Economic order quantity (EOQ)</a:t>
            </a:r>
          </a:p>
          <a:p>
            <a:pPr marL="342900" indent="-342900">
              <a:buAutoNum type="arabicPeriod"/>
            </a:pPr>
            <a:r>
              <a:rPr lang="en-IE" b="1" dirty="0">
                <a:latin typeface="Times New Roman" pitchFamily="18" charset="0"/>
                <a:cs typeface="Times New Roman" pitchFamily="18" charset="0"/>
              </a:rPr>
              <a:t>JIT</a:t>
            </a:r>
          </a:p>
        </p:txBody>
      </p:sp>
    </p:spTree>
    <p:extLst>
      <p:ext uri="{BB962C8B-B14F-4D97-AF65-F5344CB8AC3E}">
        <p14:creationId xmlns:p14="http://schemas.microsoft.com/office/powerpoint/2010/main" val="41954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Excellence model</a:t>
            </a:r>
            <a:endParaRPr lang="en-IE" b="1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83103" y="1654642"/>
            <a:ext cx="8723313" cy="4184650"/>
            <a:chOff x="15" y="1075"/>
            <a:chExt cx="5684" cy="299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5" y="1075"/>
              <a:ext cx="5684" cy="2852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" y="1104"/>
              <a:ext cx="5665" cy="3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9" y="1348"/>
              <a:ext cx="3149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8" name="Freeform 6"/>
            <p:cNvSpPr>
              <a:spLocks noChangeArrowheads="1"/>
            </p:cNvSpPr>
            <p:nvPr/>
          </p:nvSpPr>
          <p:spPr bwMode="auto">
            <a:xfrm>
              <a:off x="30" y="1496"/>
              <a:ext cx="897" cy="1957"/>
            </a:xfrm>
            <a:custGeom>
              <a:avLst/>
              <a:gdLst>
                <a:gd name="T0" fmla="*/ 985 w 985"/>
                <a:gd name="T1" fmla="*/ 2209 h 2209"/>
                <a:gd name="T2" fmla="*/ 985 w 985"/>
                <a:gd name="T3" fmla="*/ 0 h 2209"/>
                <a:gd name="T4" fmla="*/ 0 w 985"/>
                <a:gd name="T5" fmla="*/ 0 h 2209"/>
                <a:gd name="T6" fmla="*/ 0 w 985"/>
                <a:gd name="T7" fmla="*/ 22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5" h="2209">
                  <a:moveTo>
                    <a:pt x="985" y="2209"/>
                  </a:moveTo>
                  <a:lnTo>
                    <a:pt x="985" y="0"/>
                  </a:lnTo>
                  <a:lnTo>
                    <a:pt x="0" y="0"/>
                  </a:lnTo>
                  <a:lnTo>
                    <a:pt x="0" y="2209"/>
                  </a:lnTo>
                  <a:close/>
                </a:path>
              </a:pathLst>
            </a:custGeom>
            <a:solidFill>
              <a:srgbClr val="FF90BC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0" y="2402"/>
              <a:ext cx="883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22325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411163" defTabSz="822325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822325" defTabSz="822325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235075" defTabSz="822325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646238" defTabSz="822325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Aft>
                  <a:spcPct val="1500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Leadership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84" y="1160"/>
              <a:ext cx="5605" cy="2907"/>
              <a:chOff x="84" y="1160"/>
              <a:chExt cx="5605" cy="2907"/>
            </a:xfrm>
          </p:grpSpPr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421" y="1344"/>
                <a:ext cx="2149" cy="0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4526" y="2468"/>
                <a:ext cx="329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4510" y="3203"/>
                <a:ext cx="338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162" y="1742"/>
                <a:ext cx="383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3157" y="1742"/>
                <a:ext cx="358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172" y="2471"/>
                <a:ext cx="290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3250" y="2474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216" y="3175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163" y="3197"/>
                <a:ext cx="322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20" name="Freeform 18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843" cy="1967"/>
              </a:xfrm>
              <a:custGeom>
                <a:avLst/>
                <a:gdLst>
                  <a:gd name="T0" fmla="*/ 926 w 926"/>
                  <a:gd name="T1" fmla="*/ 2219 h 2219"/>
                  <a:gd name="T2" fmla="*/ 926 w 926"/>
                  <a:gd name="T3" fmla="*/ 0 h 2219"/>
                  <a:gd name="T4" fmla="*/ 0 w 926"/>
                  <a:gd name="T5" fmla="*/ 0 h 2219"/>
                  <a:gd name="T6" fmla="*/ 0 w 926"/>
                  <a:gd name="T7" fmla="*/ 2219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6" h="2219">
                    <a:moveTo>
                      <a:pt x="926" y="2219"/>
                    </a:moveTo>
                    <a:lnTo>
                      <a:pt x="926" y="0"/>
                    </a:lnTo>
                    <a:lnTo>
                      <a:pt x="0" y="0"/>
                    </a:lnTo>
                    <a:lnTo>
                      <a:pt x="0" y="2219"/>
                    </a:lnTo>
                    <a:close/>
                  </a:path>
                </a:pathLst>
              </a:custGeom>
              <a:solidFill>
                <a:srgbClr val="B500BD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21" name="Freeform 19"/>
              <p:cNvSpPr>
                <a:spLocks noChangeArrowheads="1"/>
              </p:cNvSpPr>
              <p:nvPr/>
            </p:nvSpPr>
            <p:spPr bwMode="auto">
              <a:xfrm>
                <a:off x="4744" y="1512"/>
                <a:ext cx="938" cy="1953"/>
              </a:xfrm>
              <a:custGeom>
                <a:avLst/>
                <a:gdLst>
                  <a:gd name="T0" fmla="*/ 1030 w 1030"/>
                  <a:gd name="T1" fmla="*/ 2204 h 2204"/>
                  <a:gd name="T2" fmla="*/ 1030 w 1030"/>
                  <a:gd name="T3" fmla="*/ 0 h 2204"/>
                  <a:gd name="T4" fmla="*/ 0 w 1030"/>
                  <a:gd name="T5" fmla="*/ 0 h 2204"/>
                  <a:gd name="T6" fmla="*/ 0 w 1030"/>
                  <a:gd name="T7" fmla="*/ 2204 h 2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2204">
                    <a:moveTo>
                      <a:pt x="1030" y="2204"/>
                    </a:moveTo>
                    <a:lnTo>
                      <a:pt x="1030" y="0"/>
                    </a:lnTo>
                    <a:lnTo>
                      <a:pt x="0" y="0"/>
                    </a:lnTo>
                    <a:lnTo>
                      <a:pt x="0" y="2204"/>
                    </a:lnTo>
                    <a:close/>
                  </a:path>
                </a:pathLst>
              </a:custGeom>
              <a:solidFill>
                <a:srgbClr val="4854E2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22" name="Freeform 20"/>
              <p:cNvSpPr>
                <a:spLocks noChangeArrowheads="1"/>
              </p:cNvSpPr>
              <p:nvPr/>
            </p:nvSpPr>
            <p:spPr bwMode="auto">
              <a:xfrm>
                <a:off x="3419" y="2963"/>
                <a:ext cx="1138" cy="516"/>
              </a:xfrm>
              <a:custGeom>
                <a:avLst/>
                <a:gdLst>
                  <a:gd name="T0" fmla="*/ 1250 w 1250"/>
                  <a:gd name="T1" fmla="*/ 582 h 582"/>
                  <a:gd name="T2" fmla="*/ 1250 w 1250"/>
                  <a:gd name="T3" fmla="*/ 0 h 582"/>
                  <a:gd name="T4" fmla="*/ 0 w 1250"/>
                  <a:gd name="T5" fmla="*/ 0 h 582"/>
                  <a:gd name="T6" fmla="*/ 0 w 1250"/>
                  <a:gd name="T7" fmla="*/ 582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0" h="582">
                    <a:moveTo>
                      <a:pt x="1250" y="582"/>
                    </a:moveTo>
                    <a:lnTo>
                      <a:pt x="1250" y="0"/>
                    </a:lnTo>
                    <a:lnTo>
                      <a:pt x="0" y="0"/>
                    </a:lnTo>
                    <a:lnTo>
                      <a:pt x="0" y="582"/>
                    </a:lnTo>
                    <a:close/>
                  </a:path>
                </a:pathLst>
              </a:custGeom>
              <a:solidFill>
                <a:srgbClr val="00BEF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3526" y="3065"/>
                <a:ext cx="9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4E9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Society</a:t>
                </a:r>
              </a:p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 Results </a:t>
                </a:r>
              </a:p>
            </p:txBody>
          </p:sp>
          <p:sp>
            <p:nvSpPr>
              <p:cNvPr id="24" name="Freeform 22"/>
              <p:cNvSpPr>
                <a:spLocks noChangeArrowheads="1"/>
              </p:cNvSpPr>
              <p:nvPr/>
            </p:nvSpPr>
            <p:spPr bwMode="auto">
              <a:xfrm>
                <a:off x="1095" y="2927"/>
                <a:ext cx="1139" cy="530"/>
              </a:xfrm>
              <a:custGeom>
                <a:avLst/>
                <a:gdLst>
                  <a:gd name="T0" fmla="*/ 1250 w 1250"/>
                  <a:gd name="T1" fmla="*/ 598 h 598"/>
                  <a:gd name="T2" fmla="*/ 1250 w 1250"/>
                  <a:gd name="T3" fmla="*/ 0 h 598"/>
                  <a:gd name="T4" fmla="*/ 0 w 1250"/>
                  <a:gd name="T5" fmla="*/ 0 h 598"/>
                  <a:gd name="T6" fmla="*/ 0 w 1250"/>
                  <a:gd name="T7" fmla="*/ 598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0" h="598">
                    <a:moveTo>
                      <a:pt x="1250" y="598"/>
                    </a:moveTo>
                    <a:lnTo>
                      <a:pt x="1250" y="0"/>
                    </a:lnTo>
                    <a:lnTo>
                      <a:pt x="0" y="0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FF7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1202" y="2864"/>
                <a:ext cx="1000" cy="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7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>
                  <a:spcAft>
                    <a:spcPct val="1500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Partnerships</a:t>
                </a:r>
              </a:p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&amp; Resources</a:t>
                </a:r>
              </a:p>
              <a:p>
                <a:pPr algn="ctr">
                  <a:spcAft>
                    <a:spcPct val="1500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939" y="1756"/>
                <a:ext cx="138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4552" y="1742"/>
                <a:ext cx="194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925" y="2484"/>
                <a:ext cx="200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917" y="3175"/>
                <a:ext cx="191" cy="0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1675" y="1922"/>
                <a:ext cx="0" cy="321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1678" y="2638"/>
                <a:ext cx="0" cy="308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3971" y="1945"/>
                <a:ext cx="0" cy="286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3971" y="2645"/>
                <a:ext cx="0" cy="321"/>
              </a:xfrm>
              <a:prstGeom prst="line">
                <a:avLst/>
              </a:prstGeom>
              <a:noFill/>
              <a:ln w="25400">
                <a:solidFill>
                  <a:srgbClr val="74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2488" y="2409"/>
                <a:ext cx="771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7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Processes</a:t>
                </a: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4744" y="2201"/>
                <a:ext cx="945" cy="5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7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Key</a:t>
                </a:r>
              </a:p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Performance </a:t>
                </a:r>
              </a:p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Results</a:t>
                </a: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1990" y="3579"/>
                <a:ext cx="1957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7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Aft>
                    <a:spcPct val="15000"/>
                  </a:spcAft>
                </a:pPr>
                <a:r>
                  <a:rPr lang="en-US" sz="1300" b="1">
                    <a:solidFill>
                      <a:srgbClr val="FFFFFF"/>
                    </a:solidFill>
                    <a:latin typeface="Arial" charset="0"/>
                  </a:rPr>
                  <a:t>INNOVATION AND LEARNING</a:t>
                </a: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1379" y="1160"/>
                <a:ext cx="62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7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Aft>
                    <a:spcPct val="15000"/>
                  </a:spcAft>
                </a:pPr>
                <a:r>
                  <a:rPr lang="en-US" sz="1300" b="1">
                    <a:solidFill>
                      <a:srgbClr val="FFFFFF"/>
                    </a:solidFill>
                    <a:latin typeface="Arial" charset="0"/>
                  </a:rPr>
                  <a:t>ENABLERS</a:t>
                </a:r>
                <a:endParaRPr lang="en-US" sz="1100" b="1">
                  <a:solidFill>
                    <a:srgbClr val="000000"/>
                  </a:solidFill>
                  <a:latin typeface="Arial" charset="0"/>
                </a:endParaRPr>
              </a:p>
              <a:p>
                <a:pPr>
                  <a:spcAft>
                    <a:spcPct val="15000"/>
                  </a:spcAft>
                </a:pPr>
                <a:endParaRPr lang="en-US" sz="11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4109" y="1166"/>
                <a:ext cx="53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7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Aft>
                    <a:spcPct val="15000"/>
                  </a:spcAft>
                </a:pPr>
                <a:r>
                  <a:rPr lang="en-US" sz="1300" b="1">
                    <a:solidFill>
                      <a:srgbClr val="FFFFFF"/>
                    </a:solidFill>
                    <a:latin typeface="Arial" charset="0"/>
                  </a:rPr>
                  <a:t>RESULTS</a:t>
                </a:r>
                <a:endParaRPr lang="en-US" sz="1100">
                  <a:solidFill>
                    <a:srgbClr val="000000"/>
                  </a:solidFill>
                  <a:latin typeface="Arial" charset="0"/>
                </a:endParaRPr>
              </a:p>
              <a:p>
                <a:pPr>
                  <a:spcAft>
                    <a:spcPct val="15000"/>
                  </a:spcAft>
                </a:pPr>
                <a:endParaRPr lang="en-US" sz="11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 flipH="1">
                <a:off x="84" y="3744"/>
                <a:ext cx="5558" cy="2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40" name="Freeform 38"/>
              <p:cNvSpPr>
                <a:spLocks noChangeArrowheads="1"/>
              </p:cNvSpPr>
              <p:nvPr/>
            </p:nvSpPr>
            <p:spPr bwMode="auto">
              <a:xfrm>
                <a:off x="1093" y="1515"/>
                <a:ext cx="1138" cy="498"/>
              </a:xfrm>
              <a:custGeom>
                <a:avLst/>
                <a:gdLst>
                  <a:gd name="T0" fmla="*/ 1250 w 1250"/>
                  <a:gd name="T1" fmla="*/ 562 h 562"/>
                  <a:gd name="T2" fmla="*/ 1250 w 1250"/>
                  <a:gd name="T3" fmla="*/ 0 h 562"/>
                  <a:gd name="T4" fmla="*/ 0 w 1250"/>
                  <a:gd name="T5" fmla="*/ 0 h 562"/>
                  <a:gd name="T6" fmla="*/ 0 w 1250"/>
                  <a:gd name="T7" fmla="*/ 562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0" h="562">
                    <a:moveTo>
                      <a:pt x="1250" y="562"/>
                    </a:moveTo>
                    <a:lnTo>
                      <a:pt x="1250" y="0"/>
                    </a:lnTo>
                    <a:lnTo>
                      <a:pt x="0" y="0"/>
                    </a:lnTo>
                    <a:lnTo>
                      <a:pt x="0" y="562"/>
                    </a:lnTo>
                    <a:close/>
                  </a:path>
                </a:pathLst>
              </a:custGeom>
              <a:solidFill>
                <a:srgbClr val="FF70A8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1198" y="1697"/>
                <a:ext cx="92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70A8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People </a:t>
                </a:r>
              </a:p>
            </p:txBody>
          </p:sp>
          <p:sp>
            <p:nvSpPr>
              <p:cNvPr id="42" name="Freeform 40"/>
              <p:cNvSpPr>
                <a:spLocks noChangeArrowheads="1"/>
              </p:cNvSpPr>
              <p:nvPr/>
            </p:nvSpPr>
            <p:spPr bwMode="auto">
              <a:xfrm>
                <a:off x="1104" y="2212"/>
                <a:ext cx="1139" cy="562"/>
              </a:xfrm>
              <a:custGeom>
                <a:avLst/>
                <a:gdLst>
                  <a:gd name="T0" fmla="*/ 1250 w 1250"/>
                  <a:gd name="T1" fmla="*/ 634 h 634"/>
                  <a:gd name="T2" fmla="*/ 1250 w 1250"/>
                  <a:gd name="T3" fmla="*/ 0 h 634"/>
                  <a:gd name="T4" fmla="*/ 0 w 1250"/>
                  <a:gd name="T5" fmla="*/ 0 h 634"/>
                  <a:gd name="T6" fmla="*/ 0 w 1250"/>
                  <a:gd name="T7" fmla="*/ 634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0" h="634">
                    <a:moveTo>
                      <a:pt x="1250" y="634"/>
                    </a:moveTo>
                    <a:lnTo>
                      <a:pt x="1250" y="0"/>
                    </a:lnTo>
                    <a:lnTo>
                      <a:pt x="0" y="0"/>
                    </a:lnTo>
                    <a:lnTo>
                      <a:pt x="0" y="634"/>
                    </a:lnTo>
                    <a:close/>
                  </a:path>
                </a:pathLst>
              </a:custGeom>
              <a:solidFill>
                <a:srgbClr val="FFAECC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43" name="Text Box 41"/>
              <p:cNvSpPr txBox="1">
                <a:spLocks noChangeArrowheads="1"/>
              </p:cNvSpPr>
              <p:nvPr/>
            </p:nvSpPr>
            <p:spPr bwMode="auto">
              <a:xfrm>
                <a:off x="1210" y="2351"/>
                <a:ext cx="926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AE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Policy &amp; Strategy  </a:t>
                </a:r>
              </a:p>
            </p:txBody>
          </p:sp>
          <p:sp>
            <p:nvSpPr>
              <p:cNvPr id="44" name="Freeform 42"/>
              <p:cNvSpPr>
                <a:spLocks noChangeArrowheads="1"/>
              </p:cNvSpPr>
              <p:nvPr/>
            </p:nvSpPr>
            <p:spPr bwMode="auto">
              <a:xfrm>
                <a:off x="3407" y="1509"/>
                <a:ext cx="1137" cy="518"/>
              </a:xfrm>
              <a:custGeom>
                <a:avLst/>
                <a:gdLst>
                  <a:gd name="T0" fmla="*/ 1249 w 1249"/>
                  <a:gd name="T1" fmla="*/ 584 h 584"/>
                  <a:gd name="T2" fmla="*/ 1249 w 1249"/>
                  <a:gd name="T3" fmla="*/ 0 h 584"/>
                  <a:gd name="T4" fmla="*/ 0 w 1249"/>
                  <a:gd name="T5" fmla="*/ 0 h 584"/>
                  <a:gd name="T6" fmla="*/ 0 w 1249"/>
                  <a:gd name="T7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9" h="584">
                    <a:moveTo>
                      <a:pt x="1249" y="584"/>
                    </a:moveTo>
                    <a:lnTo>
                      <a:pt x="1249" y="0"/>
                    </a:lnTo>
                    <a:lnTo>
                      <a:pt x="0" y="0"/>
                    </a:lnTo>
                    <a:lnTo>
                      <a:pt x="0" y="584"/>
                    </a:lnTo>
                    <a:close/>
                  </a:path>
                </a:pathLst>
              </a:custGeom>
              <a:solidFill>
                <a:srgbClr val="00A5E4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3514" y="1613"/>
                <a:ext cx="92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A5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People</a:t>
                </a:r>
              </a:p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 Results </a:t>
                </a:r>
              </a:p>
            </p:txBody>
          </p:sp>
          <p:sp>
            <p:nvSpPr>
              <p:cNvPr id="46" name="Freeform 44"/>
              <p:cNvSpPr>
                <a:spLocks noChangeArrowheads="1"/>
              </p:cNvSpPr>
              <p:nvPr/>
            </p:nvSpPr>
            <p:spPr bwMode="auto">
              <a:xfrm>
                <a:off x="3408" y="2238"/>
                <a:ext cx="1137" cy="504"/>
              </a:xfrm>
              <a:custGeom>
                <a:avLst/>
                <a:gdLst>
                  <a:gd name="T0" fmla="*/ 1249 w 1249"/>
                  <a:gd name="T1" fmla="*/ 569 h 569"/>
                  <a:gd name="T2" fmla="*/ 1249 w 1249"/>
                  <a:gd name="T3" fmla="*/ 0 h 569"/>
                  <a:gd name="T4" fmla="*/ 0 w 1249"/>
                  <a:gd name="T5" fmla="*/ 0 h 569"/>
                  <a:gd name="T6" fmla="*/ 0 w 1249"/>
                  <a:gd name="T7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9" h="569">
                    <a:moveTo>
                      <a:pt x="1249" y="569"/>
                    </a:moveTo>
                    <a:lnTo>
                      <a:pt x="1249" y="0"/>
                    </a:lnTo>
                    <a:lnTo>
                      <a:pt x="0" y="0"/>
                    </a:lnTo>
                    <a:lnTo>
                      <a:pt x="0" y="569"/>
                    </a:lnTo>
                    <a:close/>
                  </a:path>
                </a:pathLst>
              </a:custGeom>
              <a:solidFill>
                <a:srgbClr val="00BEF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E"/>
              </a:p>
            </p:txBody>
          </p:sp>
          <p:sp>
            <p:nvSpPr>
              <p:cNvPr id="47" name="Text Box 45"/>
              <p:cNvSpPr txBox="1">
                <a:spLocks noChangeArrowheads="1"/>
              </p:cNvSpPr>
              <p:nvPr/>
            </p:nvSpPr>
            <p:spPr bwMode="auto">
              <a:xfrm>
                <a:off x="3515" y="2346"/>
                <a:ext cx="926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EF7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>
                  <a:spcAft>
                    <a:spcPct val="15000"/>
                  </a:spcAft>
                </a:pPr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Customer Results </a:t>
                </a:r>
              </a:p>
            </p:txBody>
          </p:sp>
          <p:sp>
            <p:nvSpPr>
              <p:cNvPr id="48" name="Text Box 46"/>
              <p:cNvSpPr txBox="1">
                <a:spLocks noChangeArrowheads="1"/>
              </p:cNvSpPr>
              <p:nvPr/>
            </p:nvSpPr>
            <p:spPr bwMode="auto">
              <a:xfrm>
                <a:off x="381" y="3936"/>
                <a:ext cx="3421" cy="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EF7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411163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82232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235075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1646238" defTabSz="822325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1034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5606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0178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475038" defTabSz="8223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Aft>
                    <a:spcPct val="15000"/>
                  </a:spcAft>
                </a:pPr>
                <a:r>
                  <a:rPr lang="en-US" sz="1200">
                    <a:latin typeface="Arial" charset="0"/>
                  </a:rPr>
                  <a:t>EFQM, 1999. The Model is a registered trademark of the EFQM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44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1673"/>
            <a:ext cx="6176169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Transformation Process</a:t>
            </a:r>
          </a:p>
        </p:txBody>
      </p:sp>
      <p:grpSp>
        <p:nvGrpSpPr>
          <p:cNvPr id="22531" name="Group 22"/>
          <p:cNvGrpSpPr>
            <a:grpSpLocks/>
          </p:cNvGrpSpPr>
          <p:nvPr/>
        </p:nvGrpSpPr>
        <p:grpSpPr bwMode="auto">
          <a:xfrm>
            <a:off x="862012" y="1371600"/>
            <a:ext cx="7204075" cy="3635375"/>
            <a:chOff x="480" y="1118"/>
            <a:chExt cx="4538" cy="2290"/>
          </a:xfrm>
        </p:grpSpPr>
        <p:grpSp>
          <p:nvGrpSpPr>
            <p:cNvPr id="22536" name="Group 20"/>
            <p:cNvGrpSpPr>
              <a:grpSpLocks/>
            </p:cNvGrpSpPr>
            <p:nvPr/>
          </p:nvGrpSpPr>
          <p:grpSpPr bwMode="auto">
            <a:xfrm>
              <a:off x="480" y="1331"/>
              <a:ext cx="4538" cy="2077"/>
              <a:chOff x="336" y="1235"/>
              <a:chExt cx="4538" cy="2077"/>
            </a:xfrm>
          </p:grpSpPr>
          <p:sp>
            <p:nvSpPr>
              <p:cNvPr id="10248" name="AutoShape 4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008" cy="1152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algn="ctr">
                <a:noFill/>
                <a:round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/>
              <a:lstStyle/>
              <a:p>
                <a:pPr>
                  <a:defRPr/>
                </a:pPr>
                <a:r>
                  <a:rPr lang="en-US" sz="2000" b="1" dirty="0"/>
                  <a:t>Inputs</a:t>
                </a:r>
              </a:p>
              <a:p>
                <a:pPr>
                  <a:buFontTx/>
                  <a:buChar char="•"/>
                  <a:defRPr/>
                </a:pPr>
                <a:r>
                  <a:rPr lang="en-US" sz="1600" b="1" dirty="0"/>
                  <a:t>Land</a:t>
                </a:r>
              </a:p>
              <a:p>
                <a:pPr>
                  <a:buFontTx/>
                  <a:buChar char="•"/>
                  <a:defRPr/>
                </a:pPr>
                <a:r>
                  <a:rPr lang="en-US" sz="1600" b="1" dirty="0"/>
                  <a:t>Labor</a:t>
                </a:r>
              </a:p>
              <a:p>
                <a:pPr>
                  <a:buFontTx/>
                  <a:buChar char="•"/>
                  <a:defRPr/>
                </a:pPr>
                <a:r>
                  <a:rPr lang="en-US" sz="1600" b="1" dirty="0"/>
                  <a:t>Capital</a:t>
                </a:r>
              </a:p>
              <a:p>
                <a:pPr>
                  <a:buFontTx/>
                  <a:buChar char="•"/>
                  <a:defRPr/>
                </a:pPr>
                <a:r>
                  <a:rPr lang="en-US" sz="1600" b="1" dirty="0"/>
                  <a:t>Information</a:t>
                </a:r>
                <a:endParaRPr lang="en-US" b="1" dirty="0"/>
              </a:p>
            </p:txBody>
          </p:sp>
          <p:sp>
            <p:nvSpPr>
              <p:cNvPr id="10249" name="AutoShape 4"/>
              <p:cNvSpPr>
                <a:spLocks noChangeArrowheads="1"/>
              </p:cNvSpPr>
              <p:nvPr/>
            </p:nvSpPr>
            <p:spPr bwMode="auto">
              <a:xfrm>
                <a:off x="3866" y="1235"/>
                <a:ext cx="1008" cy="1152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12700" algn="ctr">
                <a:noFill/>
                <a:round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/>
              <a:lstStyle/>
              <a:p>
                <a:pPr>
                  <a:defRPr/>
                </a:pPr>
                <a:r>
                  <a:rPr lang="en-US" sz="2000" b="1" dirty="0"/>
                  <a:t>Outputs</a:t>
                </a:r>
              </a:p>
              <a:p>
                <a:pPr>
                  <a:buFontTx/>
                  <a:buChar char="•"/>
                  <a:defRPr/>
                </a:pPr>
                <a:r>
                  <a:rPr lang="en-US" sz="1600" b="1" dirty="0"/>
                  <a:t>Goods</a:t>
                </a:r>
              </a:p>
              <a:p>
                <a:pPr>
                  <a:buFontTx/>
                  <a:buChar char="•"/>
                  <a:defRPr/>
                </a:pPr>
                <a:r>
                  <a:rPr lang="en-US" sz="1600" b="1" dirty="0"/>
                  <a:t>Services</a:t>
                </a:r>
                <a:endParaRPr lang="en-US" b="1" dirty="0"/>
              </a:p>
            </p:txBody>
          </p:sp>
          <p:sp>
            <p:nvSpPr>
              <p:cNvPr id="10250" name="AutoShape 4"/>
              <p:cNvSpPr>
                <a:spLocks noChangeArrowheads="1"/>
              </p:cNvSpPr>
              <p:nvPr/>
            </p:nvSpPr>
            <p:spPr bwMode="auto">
              <a:xfrm>
                <a:off x="1872" y="1248"/>
                <a:ext cx="1488" cy="1152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2700" algn="ctr">
                <a:noFill/>
                <a:round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/>
              <a:lstStyle/>
              <a:p>
                <a:pPr algn="ctr">
                  <a:defRPr/>
                </a:pPr>
                <a:r>
                  <a:rPr lang="en-US" sz="2000" b="1" dirty="0"/>
                  <a:t>Transformation/</a:t>
                </a:r>
              </a:p>
              <a:p>
                <a:pPr algn="ctr">
                  <a:defRPr/>
                </a:pPr>
                <a:r>
                  <a:rPr lang="en-US" sz="2000" b="1" dirty="0"/>
                  <a:t>Conversion</a:t>
                </a:r>
              </a:p>
              <a:p>
                <a:pPr algn="ctr">
                  <a:defRPr/>
                </a:pPr>
                <a:r>
                  <a:rPr lang="en-US" sz="2000" b="1" dirty="0"/>
                  <a:t>Process</a:t>
                </a:r>
              </a:p>
            </p:txBody>
          </p:sp>
          <p:sp>
            <p:nvSpPr>
              <p:cNvPr id="10251" name="Line 6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/>
              </a:p>
            </p:txBody>
          </p:sp>
          <p:sp>
            <p:nvSpPr>
              <p:cNvPr id="10252" name="Line 7"/>
              <p:cNvSpPr>
                <a:spLocks noChangeShapeType="1"/>
              </p:cNvSpPr>
              <p:nvPr/>
            </p:nvSpPr>
            <p:spPr bwMode="auto">
              <a:xfrm>
                <a:off x="3360" y="182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/>
              </a:p>
            </p:txBody>
          </p:sp>
          <p:sp>
            <p:nvSpPr>
              <p:cNvPr id="10253" name="Line 8"/>
              <p:cNvSpPr>
                <a:spLocks noChangeShapeType="1"/>
              </p:cNvSpPr>
              <p:nvPr/>
            </p:nvSpPr>
            <p:spPr bwMode="auto">
              <a:xfrm>
                <a:off x="2544" y="2400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/>
              </a:p>
            </p:txBody>
          </p:sp>
          <p:sp>
            <p:nvSpPr>
              <p:cNvPr id="10254" name="Line 9"/>
              <p:cNvSpPr>
                <a:spLocks noChangeShapeType="1"/>
              </p:cNvSpPr>
              <p:nvPr/>
            </p:nvSpPr>
            <p:spPr bwMode="auto">
              <a:xfrm flipV="1">
                <a:off x="2640" y="2400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/>
              </a:p>
            </p:txBody>
          </p:sp>
          <p:sp>
            <p:nvSpPr>
              <p:cNvPr id="10255" name="AutoShape 10"/>
              <p:cNvSpPr>
                <a:spLocks noChangeArrowheads="1"/>
              </p:cNvSpPr>
              <p:nvPr/>
            </p:nvSpPr>
            <p:spPr bwMode="auto">
              <a:xfrm>
                <a:off x="2064" y="2880"/>
                <a:ext cx="1152" cy="432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10256" name="Line 11"/>
              <p:cNvSpPr>
                <a:spLocks noChangeShapeType="1"/>
              </p:cNvSpPr>
              <p:nvPr/>
            </p:nvSpPr>
            <p:spPr bwMode="auto">
              <a:xfrm>
                <a:off x="864" y="3120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/>
              </a:p>
            </p:txBody>
          </p:sp>
          <p:sp>
            <p:nvSpPr>
              <p:cNvPr id="10257" name="Line 14"/>
              <p:cNvSpPr>
                <a:spLocks noChangeShapeType="1"/>
              </p:cNvSpPr>
              <p:nvPr/>
            </p:nvSpPr>
            <p:spPr bwMode="auto">
              <a:xfrm flipH="1">
                <a:off x="3216" y="3120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/>
              </a:p>
            </p:txBody>
          </p:sp>
          <p:sp>
            <p:nvSpPr>
              <p:cNvPr id="10258" name="Line 15"/>
              <p:cNvSpPr>
                <a:spLocks noChangeShapeType="1"/>
              </p:cNvSpPr>
              <p:nvPr/>
            </p:nvSpPr>
            <p:spPr bwMode="auto">
              <a:xfrm flipV="1">
                <a:off x="4416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/>
              </a:p>
            </p:txBody>
          </p:sp>
          <p:sp>
            <p:nvSpPr>
              <p:cNvPr id="10259" name="Line 16"/>
              <p:cNvSpPr>
                <a:spLocks noChangeShapeType="1"/>
              </p:cNvSpPr>
              <p:nvPr/>
            </p:nvSpPr>
            <p:spPr bwMode="auto">
              <a:xfrm flipV="1">
                <a:off x="864" y="240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/>
              </a:p>
            </p:txBody>
          </p:sp>
          <p:sp>
            <p:nvSpPr>
              <p:cNvPr id="10260" name="Text Box 17"/>
              <p:cNvSpPr txBox="1">
                <a:spLocks noChangeArrowheads="1"/>
              </p:cNvSpPr>
              <p:nvPr/>
            </p:nvSpPr>
            <p:spPr bwMode="auto">
              <a:xfrm>
                <a:off x="2640" y="2430"/>
                <a:ext cx="97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Measurement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and Feedback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61" name="Text Box 18"/>
              <p:cNvSpPr txBox="1">
                <a:spLocks noChangeArrowheads="1"/>
              </p:cNvSpPr>
              <p:nvPr/>
            </p:nvSpPr>
            <p:spPr bwMode="auto">
              <a:xfrm>
                <a:off x="847" y="2766"/>
                <a:ext cx="97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Measurement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and Feedback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62" name="Text Box 19"/>
              <p:cNvSpPr txBox="1">
                <a:spLocks noChangeArrowheads="1"/>
              </p:cNvSpPr>
              <p:nvPr/>
            </p:nvSpPr>
            <p:spPr bwMode="auto">
              <a:xfrm>
                <a:off x="3498" y="2750"/>
                <a:ext cx="97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Measurement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</a:rPr>
                  <a:t>and Feedback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247" name="Text Box 21"/>
            <p:cNvSpPr txBox="1">
              <a:spLocks noChangeArrowheads="1"/>
            </p:cNvSpPr>
            <p:nvPr/>
          </p:nvSpPr>
          <p:spPr bwMode="auto">
            <a:xfrm>
              <a:off x="2315" y="1118"/>
              <a:ext cx="8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</a:rPr>
                <a:t>Value-Added</a:t>
              </a:r>
              <a:endParaRPr lang="en-US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22532" name="Text Box 23"/>
          <p:cNvSpPr txBox="1">
            <a:spLocks noChangeArrowheads="1"/>
          </p:cNvSpPr>
          <p:nvPr/>
        </p:nvSpPr>
        <p:spPr bwMode="auto">
          <a:xfrm>
            <a:off x="914400" y="5181600"/>
            <a:ext cx="746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303B2C"/>
                </a:solidFill>
              </a:rPr>
              <a:t>Feedback</a:t>
            </a:r>
            <a:r>
              <a:rPr lang="en-US" sz="1600" b="0">
                <a:solidFill>
                  <a:srgbClr val="303B2C"/>
                </a:solidFill>
              </a:rPr>
              <a:t> = measurements taken at various points in the transformation process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22533" name="Text Box 24"/>
          <p:cNvSpPr txBox="1">
            <a:spLocks noChangeArrowheads="1"/>
          </p:cNvSpPr>
          <p:nvPr/>
        </p:nvSpPr>
        <p:spPr bwMode="auto">
          <a:xfrm>
            <a:off x="914400" y="5622925"/>
            <a:ext cx="7391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303B2C"/>
                </a:solidFill>
              </a:rPr>
              <a:t>Control</a:t>
            </a:r>
            <a:r>
              <a:rPr lang="en-US" sz="1600" b="0">
                <a:solidFill>
                  <a:srgbClr val="303B2C"/>
                </a:solidFill>
              </a:rPr>
              <a:t> = The comparison of feedback against previously established standards to determine if corrective action is needed.</a:t>
            </a:r>
          </a:p>
        </p:txBody>
      </p:sp>
    </p:spTree>
    <p:extLst>
      <p:ext uri="{BB962C8B-B14F-4D97-AF65-F5344CB8AC3E}">
        <p14:creationId xmlns:p14="http://schemas.microsoft.com/office/powerpoint/2010/main" val="398181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of Operations Management</a:t>
            </a:r>
          </a:p>
        </p:txBody>
      </p:sp>
      <p:sp>
        <p:nvSpPr>
          <p:cNvPr id="61444" name="Rectangle 4100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514600"/>
            <a:ext cx="7696200" cy="38100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The operations function includes many interrelated activities such as: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Forecasting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Capacity planning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Facilities and layout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Scheduling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Managing inventories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Assuring quality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Motivating employees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Deciding where to locate facilities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And more . . .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7772400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scope of operations management ranges across the organization.</a:t>
            </a:r>
          </a:p>
        </p:txBody>
      </p:sp>
      <p:sp>
        <p:nvSpPr>
          <p:cNvPr id="29704" name="Slide Number Placeholder 4"/>
          <p:cNvSpPr txBox="1">
            <a:spLocks noGrp="1"/>
          </p:cNvSpPr>
          <p:nvPr/>
        </p:nvSpPr>
        <p:spPr bwMode="auto"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2"/>
                </a:solidFill>
              </a:rPr>
              <a:t>1-</a:t>
            </a:r>
            <a:fld id="{0216ECA4-9DCC-44C6-8771-5542ED99F993}" type="slidenum">
              <a:rPr lang="en-US" sz="1600" b="0">
                <a:solidFill>
                  <a:schemeClr val="tx2"/>
                </a:solidFill>
              </a:rPr>
              <a:pPr algn="ctr" eaLnBrk="1" hangingPunct="1"/>
              <a:t>4</a:t>
            </a:fld>
            <a:endParaRPr lang="en-US" sz="16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Supply &amp; Demand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066800" y="2667000"/>
            <a:ext cx="4038600" cy="3505200"/>
            <a:chOff x="432" y="1276"/>
            <a:chExt cx="3145" cy="2564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432" y="1276"/>
              <a:ext cx="3145" cy="752"/>
              <a:chOff x="144" y="1248"/>
              <a:chExt cx="3456" cy="816"/>
            </a:xfrm>
          </p:grpSpPr>
          <p:sp>
            <p:nvSpPr>
              <p:cNvPr id="7194" name="Rectangle 24"/>
              <p:cNvSpPr>
                <a:spLocks noChangeArrowheads="1"/>
              </p:cNvSpPr>
              <p:nvPr/>
            </p:nvSpPr>
            <p:spPr bwMode="auto">
              <a:xfrm>
                <a:off x="144" y="1248"/>
                <a:ext cx="3456" cy="816"/>
              </a:xfrm>
              <a:prstGeom prst="rect">
                <a:avLst/>
              </a:prstGeom>
              <a:gradFill rotWithShape="1">
                <a:gsLst>
                  <a:gs pos="0">
                    <a:srgbClr val="182F47"/>
                  </a:gs>
                  <a:gs pos="50000">
                    <a:srgbClr val="336699"/>
                  </a:gs>
                  <a:gs pos="100000">
                    <a:srgbClr val="182F47"/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 b="0"/>
              </a:p>
            </p:txBody>
          </p:sp>
          <p:sp>
            <p:nvSpPr>
              <p:cNvPr id="128004" name="Rectangle 4"/>
              <p:cNvSpPr>
                <a:spLocks noChangeArrowheads="1"/>
              </p:cNvSpPr>
              <p:nvPr/>
            </p:nvSpPr>
            <p:spPr bwMode="auto">
              <a:xfrm>
                <a:off x="240" y="1392"/>
                <a:ext cx="1344" cy="578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/>
                  <a:t>Supply</a:t>
                </a:r>
              </a:p>
            </p:txBody>
          </p:sp>
          <p:sp>
            <p:nvSpPr>
              <p:cNvPr id="128005" name="Rectangle 5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344" cy="578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/>
                  <a:t>Demand</a:t>
                </a:r>
              </a:p>
            </p:txBody>
          </p:sp>
          <p:sp>
            <p:nvSpPr>
              <p:cNvPr id="7197" name="Text Box 16"/>
              <p:cNvSpPr txBox="1">
                <a:spLocks noChangeArrowheads="1"/>
              </p:cNvSpPr>
              <p:nvPr/>
            </p:nvSpPr>
            <p:spPr bwMode="auto">
              <a:xfrm>
                <a:off x="1680" y="1440"/>
                <a:ext cx="441" cy="6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400" dirty="0"/>
                  <a:t>&gt;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432" y="2160"/>
              <a:ext cx="3145" cy="752"/>
              <a:chOff x="144" y="2208"/>
              <a:chExt cx="3456" cy="816"/>
            </a:xfrm>
          </p:grpSpPr>
          <p:sp>
            <p:nvSpPr>
              <p:cNvPr id="7190" name="Rectangle 2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3456" cy="816"/>
              </a:xfrm>
              <a:prstGeom prst="rect">
                <a:avLst/>
              </a:prstGeom>
              <a:gradFill rotWithShape="1">
                <a:gsLst>
                  <a:gs pos="0">
                    <a:srgbClr val="182F47"/>
                  </a:gs>
                  <a:gs pos="50000">
                    <a:srgbClr val="336699"/>
                  </a:gs>
                  <a:gs pos="100000">
                    <a:srgbClr val="182F47"/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 b="0"/>
              </a:p>
            </p:txBody>
          </p:sp>
          <p:sp>
            <p:nvSpPr>
              <p:cNvPr id="128006" name="Rectangle 6"/>
              <p:cNvSpPr>
                <a:spLocks noChangeArrowheads="1"/>
              </p:cNvSpPr>
              <p:nvPr/>
            </p:nvSpPr>
            <p:spPr bwMode="auto">
              <a:xfrm>
                <a:off x="240" y="2302"/>
                <a:ext cx="1344" cy="578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/>
                  <a:t>Supply</a:t>
                </a:r>
              </a:p>
            </p:txBody>
          </p:sp>
          <p:sp>
            <p:nvSpPr>
              <p:cNvPr id="128007" name="Rectangle 7"/>
              <p:cNvSpPr>
                <a:spLocks noChangeArrowheads="1"/>
              </p:cNvSpPr>
              <p:nvPr/>
            </p:nvSpPr>
            <p:spPr bwMode="auto">
              <a:xfrm>
                <a:off x="2112" y="2302"/>
                <a:ext cx="1344" cy="578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/>
                  <a:t>Demand</a:t>
                </a:r>
              </a:p>
            </p:txBody>
          </p:sp>
          <p:sp>
            <p:nvSpPr>
              <p:cNvPr id="7193" name="Text Box 17"/>
              <p:cNvSpPr txBox="1">
                <a:spLocks noChangeArrowheads="1"/>
              </p:cNvSpPr>
              <p:nvPr/>
            </p:nvSpPr>
            <p:spPr bwMode="auto">
              <a:xfrm>
                <a:off x="1680" y="2351"/>
                <a:ext cx="438" cy="6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400"/>
                  <a:t>&lt;</a:t>
                </a:r>
              </a:p>
            </p:txBody>
          </p: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432" y="3089"/>
              <a:ext cx="3145" cy="751"/>
              <a:chOff x="144" y="3216"/>
              <a:chExt cx="3456" cy="816"/>
            </a:xfrm>
          </p:grpSpPr>
          <p:sp>
            <p:nvSpPr>
              <p:cNvPr id="7186" name="Rectangle 26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3456" cy="816"/>
              </a:xfrm>
              <a:prstGeom prst="rect">
                <a:avLst/>
              </a:prstGeom>
              <a:gradFill rotWithShape="1">
                <a:gsLst>
                  <a:gs pos="0">
                    <a:srgbClr val="182F47"/>
                  </a:gs>
                  <a:gs pos="50000">
                    <a:srgbClr val="336699"/>
                  </a:gs>
                  <a:gs pos="100000">
                    <a:srgbClr val="182F47"/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 b="0"/>
              </a:p>
            </p:txBody>
          </p:sp>
          <p:sp>
            <p:nvSpPr>
              <p:cNvPr id="128008" name="Rectangle 8"/>
              <p:cNvSpPr>
                <a:spLocks noChangeArrowheads="1"/>
              </p:cNvSpPr>
              <p:nvPr/>
            </p:nvSpPr>
            <p:spPr bwMode="auto">
              <a:xfrm>
                <a:off x="240" y="3358"/>
                <a:ext cx="1344" cy="578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/>
                  <a:t>Supply</a:t>
                </a:r>
              </a:p>
            </p:txBody>
          </p:sp>
          <p:sp>
            <p:nvSpPr>
              <p:cNvPr id="128009" name="Rectangle 9"/>
              <p:cNvSpPr>
                <a:spLocks noChangeArrowheads="1"/>
              </p:cNvSpPr>
              <p:nvPr/>
            </p:nvSpPr>
            <p:spPr bwMode="auto">
              <a:xfrm>
                <a:off x="2112" y="3358"/>
                <a:ext cx="1344" cy="578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/>
                  <a:t>Demand</a:t>
                </a:r>
              </a:p>
            </p:txBody>
          </p:sp>
          <p:sp>
            <p:nvSpPr>
              <p:cNvPr id="7189" name="Text Box 18"/>
              <p:cNvSpPr txBox="1">
                <a:spLocks noChangeArrowheads="1"/>
              </p:cNvSpPr>
              <p:nvPr/>
            </p:nvSpPr>
            <p:spPr bwMode="auto">
              <a:xfrm>
                <a:off x="1680" y="3412"/>
                <a:ext cx="441" cy="6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400"/>
                  <a:t>=</a:t>
                </a:r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568950" y="2686050"/>
            <a:ext cx="1809750" cy="971550"/>
            <a:chOff x="3696" y="1296"/>
            <a:chExt cx="1488" cy="72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7181" name="AutoShape 30"/>
            <p:cNvSpPr>
              <a:spLocks noChangeArrowheads="1"/>
            </p:cNvSpPr>
            <p:nvPr/>
          </p:nvSpPr>
          <p:spPr bwMode="auto">
            <a:xfrm>
              <a:off x="3696" y="1296"/>
              <a:ext cx="1488" cy="7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82F47"/>
                </a:gs>
                <a:gs pos="50000">
                  <a:srgbClr val="336699"/>
                </a:gs>
                <a:gs pos="100000">
                  <a:srgbClr val="182F47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7182" name="Text Box 19"/>
            <p:cNvSpPr txBox="1">
              <a:spLocks noChangeArrowheads="1"/>
            </p:cNvSpPr>
            <p:nvPr/>
          </p:nvSpPr>
          <p:spPr bwMode="auto">
            <a:xfrm>
              <a:off x="4018" y="1423"/>
              <a:ext cx="684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Wasteful</a:t>
              </a:r>
            </a:p>
            <a:p>
              <a:pPr>
                <a:defRPr/>
              </a:pPr>
              <a:r>
                <a:rPr lang="en-US" sz="1400" dirty="0"/>
                <a:t>Costly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562600" y="3905250"/>
            <a:ext cx="1824038" cy="971550"/>
            <a:chOff x="3780" y="2256"/>
            <a:chExt cx="1500" cy="72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7179" name="AutoShape 28"/>
            <p:cNvSpPr>
              <a:spLocks noChangeArrowheads="1"/>
            </p:cNvSpPr>
            <p:nvPr/>
          </p:nvSpPr>
          <p:spPr bwMode="auto">
            <a:xfrm>
              <a:off x="3780" y="2256"/>
              <a:ext cx="1488" cy="7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82F47"/>
                </a:gs>
                <a:gs pos="50000">
                  <a:srgbClr val="336699"/>
                </a:gs>
                <a:gs pos="100000">
                  <a:srgbClr val="182F47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7180" name="Text Box 21"/>
            <p:cNvSpPr txBox="1">
              <a:spLocks noChangeArrowheads="1"/>
            </p:cNvSpPr>
            <p:nvPr/>
          </p:nvSpPr>
          <p:spPr bwMode="auto">
            <a:xfrm>
              <a:off x="3817" y="2283"/>
              <a:ext cx="1463" cy="5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/>
                <a:t>Opportunity Loss</a:t>
              </a:r>
            </a:p>
            <a:p>
              <a:pPr>
                <a:defRPr/>
              </a:pPr>
              <a:r>
                <a:rPr lang="en-US" sz="1400" dirty="0"/>
                <a:t>Customer Dissatisfaction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638800" y="5181600"/>
            <a:ext cx="1808163" cy="971550"/>
            <a:chOff x="3744" y="3264"/>
            <a:chExt cx="1488" cy="72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7177" name="AutoShape 29"/>
            <p:cNvSpPr>
              <a:spLocks noChangeArrowheads="1"/>
            </p:cNvSpPr>
            <p:nvPr/>
          </p:nvSpPr>
          <p:spPr bwMode="auto">
            <a:xfrm>
              <a:off x="3744" y="3264"/>
              <a:ext cx="1488" cy="7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82F47"/>
                </a:gs>
                <a:gs pos="50000">
                  <a:srgbClr val="336699"/>
                </a:gs>
                <a:gs pos="100000">
                  <a:srgbClr val="182F47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7178" name="Text Box 23"/>
            <p:cNvSpPr txBox="1">
              <a:spLocks noChangeArrowheads="1"/>
            </p:cNvSpPr>
            <p:nvPr/>
          </p:nvSpPr>
          <p:spPr bwMode="auto">
            <a:xfrm>
              <a:off x="4224" y="3504"/>
              <a:ext cx="446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Ideal</a:t>
              </a:r>
            </a:p>
          </p:txBody>
        </p:sp>
      </p:grp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1160463" y="1905000"/>
            <a:ext cx="1427162" cy="5238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/>
              <a:t>Operations &amp; </a:t>
            </a:r>
          </a:p>
          <a:p>
            <a:pPr algn="ctr">
              <a:defRPr/>
            </a:pPr>
            <a:r>
              <a:rPr lang="en-US" sz="1400" dirty="0"/>
              <a:t>Supply Chains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3352800" y="2074863"/>
            <a:ext cx="1716088" cy="304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Sales &amp; Marketing</a:t>
            </a:r>
          </a:p>
        </p:txBody>
      </p:sp>
      <p:sp>
        <p:nvSpPr>
          <p:cNvPr id="27662" name="Slide Number Placeholder 4"/>
          <p:cNvSpPr txBox="1">
            <a:spLocks noGrp="1"/>
          </p:cNvSpPr>
          <p:nvPr/>
        </p:nvSpPr>
        <p:spPr bwMode="auto"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0">
                <a:solidFill>
                  <a:schemeClr val="tx2"/>
                </a:solidFill>
              </a:rPr>
              <a:t>1-</a:t>
            </a:r>
            <a:fld id="{F4579F10-32EE-41DD-ACEA-B9E2B4CB4967}" type="slidenum">
              <a:rPr lang="en-US" sz="1600" b="0">
                <a:solidFill>
                  <a:schemeClr val="tx2"/>
                </a:solidFill>
              </a:rPr>
              <a:pPr algn="ctr" eaLnBrk="1" hangingPunct="1"/>
              <a:t>5</a:t>
            </a:fld>
            <a:endParaRPr lang="en-US" sz="16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4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Michael Porter’s Value Chain 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1481138"/>
            <a:ext cx="6342062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9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600" b="1" dirty="0"/>
              <a:t>The Value Chain and E-Commerce (cont’d.)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altLang="en-US" b="1" dirty="0"/>
              <a:t>Primary activities:</a:t>
            </a:r>
          </a:p>
          <a:p>
            <a:pPr lvl="1"/>
            <a:r>
              <a:rPr lang="en-US" altLang="en-US" dirty="0"/>
              <a:t>Inbound logistics</a:t>
            </a:r>
          </a:p>
          <a:p>
            <a:pPr lvl="1"/>
            <a:r>
              <a:rPr lang="en-US" altLang="en-US" dirty="0"/>
              <a:t>Operations</a:t>
            </a:r>
          </a:p>
          <a:p>
            <a:pPr lvl="1"/>
            <a:r>
              <a:rPr lang="en-US" altLang="en-US" dirty="0"/>
              <a:t>Outbound logistics</a:t>
            </a:r>
          </a:p>
          <a:p>
            <a:pPr lvl="1"/>
            <a:r>
              <a:rPr lang="en-US" altLang="en-US" dirty="0"/>
              <a:t>Marketing and sales</a:t>
            </a:r>
          </a:p>
          <a:p>
            <a:pPr lvl="1"/>
            <a:r>
              <a:rPr lang="en-US" altLang="en-US" dirty="0"/>
              <a:t>Service</a:t>
            </a:r>
          </a:p>
          <a:p>
            <a:r>
              <a:rPr lang="en-US" altLang="en-US" b="1" dirty="0"/>
              <a:t>The Internet</a:t>
            </a:r>
          </a:p>
          <a:p>
            <a:pPr lvl="1"/>
            <a:r>
              <a:rPr lang="en-US" altLang="en-US" dirty="0"/>
              <a:t>Increases the speed and accuracy of communication between suppliers, distributors, and customers</a:t>
            </a:r>
          </a:p>
          <a:p>
            <a:pPr lvl="1"/>
            <a:r>
              <a:rPr lang="en-US" altLang="en-US" dirty="0"/>
              <a:t>Low cost means companies of any size can participate in value chain integration</a:t>
            </a:r>
          </a:p>
        </p:txBody>
      </p:sp>
    </p:spTree>
    <p:extLst>
      <p:ext uri="{BB962C8B-B14F-4D97-AF65-F5344CB8AC3E}">
        <p14:creationId xmlns:p14="http://schemas.microsoft.com/office/powerpoint/2010/main" val="334129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3600" b="1" dirty="0"/>
              <a:t>Using Information Technologies for a Competitive Advantage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81200"/>
            <a:ext cx="8229600" cy="4144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Michael Porter</a:t>
            </a:r>
          </a:p>
          <a:p>
            <a:pPr lvl="1"/>
            <a:r>
              <a:rPr lang="en-US" altLang="en-US" dirty="0"/>
              <a:t>Professor at Harvard Business School</a:t>
            </a:r>
          </a:p>
          <a:p>
            <a:pPr lvl="1"/>
            <a:r>
              <a:rPr lang="en-US" altLang="en-US" dirty="0"/>
              <a:t>Identified three strategies for competing in the marketplace successfully</a:t>
            </a:r>
          </a:p>
          <a:p>
            <a:r>
              <a:rPr lang="en-US" altLang="en-US" dirty="0"/>
              <a:t>Overall cost leadership</a:t>
            </a:r>
          </a:p>
          <a:p>
            <a:r>
              <a:rPr lang="en-US" altLang="en-US" dirty="0"/>
              <a:t>Differentiation</a:t>
            </a:r>
          </a:p>
          <a:p>
            <a:r>
              <a:rPr lang="en-US" altLang="en-US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315569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3200" b="1" dirty="0"/>
              <a:t>Using Information Technologies for a Competitive Advantage (cont’d.)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968500"/>
            <a:ext cx="8229600" cy="417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altLang="en-US" dirty="0"/>
              <a:t>Information systems </a:t>
            </a:r>
          </a:p>
          <a:p>
            <a:pPr lvl="1"/>
            <a:r>
              <a:rPr lang="en-US" altLang="en-US" dirty="0"/>
              <a:t>Help organizations reduce the cost of products and services</a:t>
            </a:r>
          </a:p>
          <a:p>
            <a:pPr lvl="1"/>
            <a:r>
              <a:rPr lang="en-US" altLang="en-US" dirty="0"/>
              <a:t>Assist with differentiation and focus strategies</a:t>
            </a:r>
          </a:p>
          <a:p>
            <a:pPr lvl="1"/>
            <a:r>
              <a:rPr lang="en-US" altLang="en-US" dirty="0"/>
              <a:t>Can help bottom-line and top-line strategies</a:t>
            </a:r>
          </a:p>
          <a:p>
            <a:r>
              <a:rPr lang="en-US" altLang="en-US" dirty="0"/>
              <a:t>Enterprise systems</a:t>
            </a:r>
          </a:p>
          <a:p>
            <a:pPr lvl="1"/>
            <a:r>
              <a:rPr lang="en-US" altLang="en-US" dirty="0"/>
              <a:t>Supply chain management (SCM)</a:t>
            </a:r>
          </a:p>
          <a:p>
            <a:pPr lvl="1"/>
            <a:r>
              <a:rPr lang="en-US" altLang="en-US" dirty="0"/>
              <a:t>Customer relationship management (CRM)</a:t>
            </a:r>
          </a:p>
          <a:p>
            <a:pPr lvl="1"/>
            <a:r>
              <a:rPr lang="en-US" altLang="en-US" dirty="0"/>
              <a:t>Enterprise resource planning (ERP)</a:t>
            </a:r>
          </a:p>
          <a:p>
            <a:pPr lvl="1"/>
            <a:r>
              <a:rPr lang="en-US" altLang="en-US" dirty="0"/>
              <a:t>Collaboration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89310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1090</Words>
  <Application>Microsoft Office PowerPoint</Application>
  <PresentationFormat>On-screen Show (4:3)</PresentationFormat>
  <Paragraphs>241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Century Gothic</vt:lpstr>
      <vt:lpstr>Lucida Grande</vt:lpstr>
      <vt:lpstr>Times New Roman</vt:lpstr>
      <vt:lpstr>Wingdings</vt:lpstr>
      <vt:lpstr>Wingdings 2</vt:lpstr>
      <vt:lpstr>Office Theme</vt:lpstr>
      <vt:lpstr>Operations Management</vt:lpstr>
      <vt:lpstr>Basic Functions of the Business Organization</vt:lpstr>
      <vt:lpstr>The Transformation Process</vt:lpstr>
      <vt:lpstr>Scope of Operations Management</vt:lpstr>
      <vt:lpstr>Supply &amp; Demand</vt:lpstr>
      <vt:lpstr>PowerPoint Presentation</vt:lpstr>
      <vt:lpstr>The Value Chain and E-Commerce (cont’d.) </vt:lpstr>
      <vt:lpstr>Using Information Technologies for a Competitive Advantage</vt:lpstr>
      <vt:lpstr>Using Information Technologies for a Competitive Advantage (cont’d.)</vt:lpstr>
      <vt:lpstr>Using Information Technologies for a Competitive Advantage (cont'd.)</vt:lpstr>
      <vt:lpstr> The Role of Distribution Operations in SCM </vt:lpstr>
      <vt:lpstr>Functional Tradeoffs</vt:lpstr>
      <vt:lpstr> Distribution Cost Tradeoffs</vt:lpstr>
      <vt:lpstr>Resource Management: Strategies</vt:lpstr>
      <vt:lpstr>Aggregate Planning</vt:lpstr>
      <vt:lpstr>Aggregate Planning Process</vt:lpstr>
      <vt:lpstr>Meeting Demand Strategies</vt:lpstr>
      <vt:lpstr>Strategies for Adjusting Capacity</vt:lpstr>
      <vt:lpstr>Level Production</vt:lpstr>
      <vt:lpstr>Chase Demand</vt:lpstr>
      <vt:lpstr>Strategies for Managing Demand</vt:lpstr>
      <vt:lpstr>Pure Strategies</vt:lpstr>
      <vt:lpstr>Level Production Strategy</vt:lpstr>
      <vt:lpstr>Chase Demand Strategy</vt:lpstr>
      <vt:lpstr>Five Basic Elements of  Operational Excellence:</vt:lpstr>
      <vt:lpstr>Materials Management</vt:lpstr>
      <vt:lpstr>Excellence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2020CSB010_GOURAV</cp:lastModifiedBy>
  <cp:revision>46</cp:revision>
  <dcterms:created xsi:type="dcterms:W3CDTF">2006-08-16T00:00:00Z</dcterms:created>
  <dcterms:modified xsi:type="dcterms:W3CDTF">2024-04-23T12:48:34Z</dcterms:modified>
</cp:coreProperties>
</file>