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1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8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2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7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8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0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0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1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1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4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F66F-00F7-4B36-8368-7D670BDEB66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70AAB6-10C6-452B-BDEB-003A6BFF618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1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AF31-A599-A911-4DA9-370200A1C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0E564A-6344-828B-4F7D-23A415F4D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6950"/>
              </p:ext>
            </p:extLst>
          </p:nvPr>
        </p:nvGraphicFramePr>
        <p:xfrm>
          <a:off x="1836270" y="3514272"/>
          <a:ext cx="9218582" cy="32349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09291">
                  <a:extLst>
                    <a:ext uri="{9D8B030D-6E8A-4147-A177-3AD203B41FA5}">
                      <a16:colId xmlns:a16="http://schemas.microsoft.com/office/drawing/2014/main" val="3118247996"/>
                    </a:ext>
                  </a:extLst>
                </a:gridCol>
                <a:gridCol w="4609291">
                  <a:extLst>
                    <a:ext uri="{9D8B030D-6E8A-4147-A177-3AD203B41FA5}">
                      <a16:colId xmlns:a16="http://schemas.microsoft.com/office/drawing/2014/main" val="3250799351"/>
                    </a:ext>
                  </a:extLst>
                </a:gridCol>
              </a:tblGrid>
              <a:tr h="469915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</a:rPr>
                        <a:t>Enrollment</a:t>
                      </a:r>
                      <a:r>
                        <a:rPr lang="en-IN" sz="1800" b="1" dirty="0">
                          <a:effectLst/>
                        </a:rPr>
                        <a:t> no. 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Name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77615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2020CSB007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ARATRIKA PAL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8275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2020CSB009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MAYANK MANAVENDRA KUMAR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71489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2020CSB010 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GOURAV KUMAR SHAW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3862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2020CSB011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TAMOGHNA ROY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90134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2020CSB013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ABDUL KHAZMUDDIN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4690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2020CSB014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SIDDARTHA JANA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665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BAA7B2-3305-FCFA-B9FA-A15994CEA055}"/>
              </a:ext>
            </a:extLst>
          </p:cNvPr>
          <p:cNvSpPr/>
          <p:nvPr/>
        </p:nvSpPr>
        <p:spPr>
          <a:xfrm>
            <a:off x="1137148" y="0"/>
            <a:ext cx="1021976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</a:rPr>
              <a:t>Subject : Software Engineering</a:t>
            </a:r>
          </a:p>
          <a:p>
            <a:pPr algn="ctr"/>
            <a:r>
              <a:rPr lang="en-US" sz="2400" b="1" dirty="0">
                <a:ln w="0"/>
              </a:rPr>
              <a:t>Subject Code : CS3273</a:t>
            </a:r>
          </a:p>
          <a:p>
            <a:pPr algn="ctr"/>
            <a:r>
              <a:rPr lang="en-US" sz="2400" b="1" dirty="0">
                <a:ln w="0"/>
              </a:rPr>
              <a:t>Section: Gx</a:t>
            </a:r>
          </a:p>
          <a:p>
            <a:pPr algn="ctr"/>
            <a:endParaRPr lang="en-US" sz="2400" b="1" dirty="0">
              <a:ln w="0"/>
            </a:endParaRPr>
          </a:p>
          <a:p>
            <a:pPr algn="ctr"/>
            <a:r>
              <a:rPr lang="en-US" sz="2400" b="1" u="sng" dirty="0">
                <a:ln w="0"/>
              </a:rPr>
              <a:t>Topic </a:t>
            </a:r>
            <a:r>
              <a:rPr lang="en-US" sz="2400" b="1" dirty="0">
                <a:ln w="0"/>
              </a:rPr>
              <a:t>:   Requirement analysis and specification of software development</a:t>
            </a:r>
          </a:p>
          <a:p>
            <a:pPr algn="ctr"/>
            <a:endParaRPr lang="en-US" sz="2400" b="1" dirty="0">
              <a:ln w="0"/>
            </a:endParaRPr>
          </a:p>
          <a:p>
            <a:pPr algn="ctr"/>
            <a:r>
              <a:rPr lang="en-US" sz="2400" b="1" u="sng" dirty="0">
                <a:ln w="0"/>
              </a:rPr>
              <a:t>Assignment - 5</a:t>
            </a:r>
            <a:endParaRPr lang="en-IN" sz="2400" b="1" u="sng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3362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5D5C-C335-5585-E129-122449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Hostel Fee Management: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F148-3141-6361-2387-BA8392E2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allow hostel wardens to view the payment information of the students staying in their respective hostels.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ensure that the hostel warden has access only to the payment information of the students in their respective hostels.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provide real-time information about the payment status of the students and should allow the warden to send payment reminders to students who have not paid their fees.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94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AACC-57ED-A559-84A1-E5FFC200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Fee Calculation: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0CA3-210E-BD9F-C75D-93CD2758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automatically calculate late fees for students who fail to pay on time.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apply the late fee policy based on the institute's rules and regulations.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ensure that the late fee calculation is accurate and that the late fees are added to the student's account immediately after the due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20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680-83A9-5162-26FB-4AA053C1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Refund Management: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F168-A788-50D1-BA3E-D89CB1AE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handle fee refunds for students who withdraw from the institute.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The system should ensure that the refund process is seamless and that the refund amount is calculated accurately.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also ensure that the refund process is initiated as per the institute's rules and regulations.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21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631-87A2-DD0D-B1FD-39091829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1764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Arial Rounded MT Bold" panose="020F0704030504030204" pitchFamily="34" charset="0"/>
              </a:rPr>
              <a:t>Security</a:t>
            </a:r>
            <a:br>
              <a:rPr lang="en-IN" dirty="0">
                <a:latin typeface="Arial Rounded MT Bold" panose="020F0704030504030204" pitchFamily="34" charset="0"/>
              </a:rPr>
            </a:br>
            <a:br>
              <a:rPr lang="en-IN" dirty="0"/>
            </a:br>
            <a:r>
              <a:rPr lang="en-US" dirty="0"/>
              <a:t>User Authentication and Authorization: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06B5-E45D-9BBD-0A02-728FB123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ensure that only authorized users can access the system.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authenticate users using secure login credentials, such as a username and password.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also ensure that each user has the appropriate level of authorization to perform their assigned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06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785B-0094-83B8-3959-EC82067A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Data Protection: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B3E0-40AC-34BF-0FD0-D134BB0D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ensure that all sensitive data, including payment information, is encrypted and stored securely.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follow industry-standard encryption protocols and security practices to protect user data from unauthorized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4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8288-2D0E-B75C-89B1-0531F6F4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and Network Security: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1B24-2E9D-7D5C-BE9F-F7E49960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implement firewalls and other network security measures to protect against external attacks.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also ensure that all communication between the system and external payment gateways is secure and protected from external threats.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74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5B6F-055A-7A75-959C-7B7736DF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99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rial Rounded MT Bold" panose="020F0704030504030204" pitchFamily="34" charset="0"/>
              </a:rPr>
              <a:t>Backup and Recovery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/>
            </a:br>
            <a:r>
              <a:rPr lang="en-US" dirty="0"/>
              <a:t>Data Backup: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0E42-47E7-AB3A-6AFA-BF5BAA9B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The system should automatically backup all data on a regular basis to prevent data loss.</a:t>
            </a:r>
          </a:p>
          <a:p>
            <a:pPr>
              <a:buFont typeface="+mj-lt"/>
              <a:buAutoNum type="arabicPeriod"/>
            </a:pPr>
            <a:r>
              <a:rPr lang="en-US" dirty="0"/>
              <a:t> The system should also ensure that backups are stored securely and can be easily restored in case of data loss.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12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946C-26BF-3274-26F1-5BDC11C4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F080-C02F-BE80-3C16-C6B3FBE1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have a disaster recovery plan in place to minimize downtime in case of system failures or disasters.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The system should also ensure that data can be recovered quickly and efficiently in case of a disaster.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15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34DE-4892-326F-29DC-425ED158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903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rial Rounded MT Bold" panose="020F0704030504030204" pitchFamily="34" charset="0"/>
              </a:rPr>
              <a:t>Support Services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Help Desk Support: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8BE2-FC5F-BABC-3095-CC7DC54E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90491"/>
            <a:ext cx="9603275" cy="345061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The system should provide a help desk support service to assist users with any queries or complaints they may have. 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help desk should be staffed by knowledgeable support staff who can provide timely and effective assistance to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81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0286-BEDD-72EA-0E2C-702E5F20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User Support: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B31B-34CA-10BA-CD72-DA4921F4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provide online user support services, such as a knowledge base or user forums, to help users find answers to their questions or issues.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also ensure that user support services are available 24/7.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11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E9B4-D0F5-BFE0-6DF2-F1F1EBE5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3" y="87343"/>
            <a:ext cx="9603275" cy="1049235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898A5D-04DE-C54C-BB47-2FC2D271B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5" y="771551"/>
            <a:ext cx="11178989" cy="5925084"/>
          </a:xfrm>
        </p:spPr>
      </p:pic>
    </p:spTree>
    <p:extLst>
      <p:ext uri="{BB962C8B-B14F-4D97-AF65-F5344CB8AC3E}">
        <p14:creationId xmlns:p14="http://schemas.microsoft.com/office/powerpoint/2010/main" val="403730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76D-97CC-D229-A3A6-B5A12245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User Guides: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DFB4-B14D-EA18-F2AA-814EDD38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provide comprehensive training materials and user guides to help users understand how to use the system effectively.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also ensure that training materials are updated regularly to reflect any changes to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6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F1A7-2FF7-1D27-A947-83E69209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Mechanisms: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5CC8-ACD1-72CA-2B2E-6E437B8E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provide feedback mechanisms to allow users to provide feedback on the system's performance and suggest improvements.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ensure that feedback mechanisms are easy to use and that user feedback is taken into consideration when making system improvements.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55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5A8F-14FD-AEB9-84E8-B7892A0A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requirements for automating the process of institute fee collection: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CA73-5E27-F805-2AAF-AD035423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946" y="3208038"/>
            <a:ext cx="9603275" cy="34506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user registration functionality should allow students to create their accounts by entering their personal information, including name, email, phone number, and address.</a:t>
            </a:r>
          </a:p>
          <a:p>
            <a:pPr>
              <a:buFont typeface="+mj-lt"/>
              <a:buAutoNum type="arabicPeriod"/>
            </a:pPr>
            <a:r>
              <a:rPr lang="en-US" dirty="0"/>
              <a:t> The system should validate the entered data and ensure that the email and phone number are unique. 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registration process should be secure and should not allow duplicate or invalid registrations.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D7F202-3772-C11C-8FF9-C3AF07818A3C}"/>
              </a:ext>
            </a:extLst>
          </p:cNvPr>
          <p:cNvSpPr txBox="1">
            <a:spLocks/>
          </p:cNvSpPr>
          <p:nvPr/>
        </p:nvSpPr>
        <p:spPr>
          <a:xfrm>
            <a:off x="1432946" y="2171155"/>
            <a:ext cx="6177386" cy="719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User Registration:</a:t>
            </a:r>
          </a:p>
        </p:txBody>
      </p:sp>
    </p:spTree>
    <p:extLst>
      <p:ext uri="{BB962C8B-B14F-4D97-AF65-F5344CB8AC3E}">
        <p14:creationId xmlns:p14="http://schemas.microsoft.com/office/powerpoint/2010/main" val="198551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5E04-B59D-211F-6018-E6D94AB2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Options: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728C-E790-D3E5-CB76-0A92F64B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support multiple payment options, including credit/debit cards, net banking, and mobile wallets.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integrate with different payment gateways to facilitate the payment process for students.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allow students to select their preferred payment method and should provide real-time information about the transaction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2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0EB9-C892-5E87-FE77-9A8A2A58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Gateway Integration: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76D7-23D8-80D9-EC16-575EF575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payment gateway integration should be seamless and secure.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ensure that payment information is encrypted and stored securely.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The payment gateway should also provide real-time transaction status updates to the system.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payment gateway should be reliable, and the system should provide a backup gateway in case of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45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4505-B330-15E8-9749-511EA6F0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Calculation: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E5F1-9F4F-D24B-C82E-B976627A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calculate the fees based on the student's course, semester, and other relevant factors.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also consider any scholarships or discounts available to the student.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The system should ensure that the fee calculation is accurate, and any changes to the fee structure should be updated in real-time.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35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20B8-8306-7ADC-90FF-68DCF290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Confirmation: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772C-4324-C231-106D-D0F30DD5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Once the payment is successful, the system should send a confirmation to the student's email and SMS.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confirmation should include the payment details, including the amount paid, payment date, and transaction ID.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confirmation should also include a link to download the fee receipt.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9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E4E7-645B-056A-ADDC-941E6207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Receipt Generation: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7735-BE58-C7DF-A54C-5C3A9D54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generate a fee receipt that the student can download and print.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receipt should include details such as the student's name, fee amount, payment date, transaction ID, and payment method.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ensure that the fee receipt is generated accurately and is available for download immediately after the payment confirmation.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22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5813-51D7-D207-DB02-8C883E54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Generation: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2BDE-CB65-BBD0-EB04-27FE1E9D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generate reports for the finance department, including transaction reports, student-wise fee collection reports, and overdue fee reports.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reports should be available in different formats, including PDF and Excel.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should ensure that the reports are generated accurately and are available on demand.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4569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1116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Gill Sans MT</vt:lpstr>
      <vt:lpstr>Times New Roman</vt:lpstr>
      <vt:lpstr>Gallery</vt:lpstr>
      <vt:lpstr>        </vt:lpstr>
      <vt:lpstr>Use case diagram</vt:lpstr>
      <vt:lpstr>functional requirements for automating the process of institute fee collection: </vt:lpstr>
      <vt:lpstr>Payment Options:</vt:lpstr>
      <vt:lpstr>Payment Gateway Integration:</vt:lpstr>
      <vt:lpstr>Fee Calculation:</vt:lpstr>
      <vt:lpstr>Payment Confirmation:</vt:lpstr>
      <vt:lpstr>Fee Receipt Generation:</vt:lpstr>
      <vt:lpstr>Reports Generation:</vt:lpstr>
      <vt:lpstr>Hostel Fee Management:</vt:lpstr>
      <vt:lpstr>Late Fee Calculation:</vt:lpstr>
      <vt:lpstr>Fee Refund Management:</vt:lpstr>
      <vt:lpstr>Security  User Authentication and Authorization:</vt:lpstr>
      <vt:lpstr>Encryption and Data Protection:</vt:lpstr>
      <vt:lpstr>Firewall and Network Security:</vt:lpstr>
      <vt:lpstr>Backup and Recovery  Data Backup:</vt:lpstr>
      <vt:lpstr>Disaster Recovery:</vt:lpstr>
      <vt:lpstr>Support Services  Help Desk Support:</vt:lpstr>
      <vt:lpstr>Online User Support:</vt:lpstr>
      <vt:lpstr>Training and User Guides:</vt:lpstr>
      <vt:lpstr>Feedback Mechanisms: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dc:creator>2020CSB010_GOURAV</dc:creator>
  <cp:lastModifiedBy>2020CSB010_GOURAV</cp:lastModifiedBy>
  <cp:revision>6</cp:revision>
  <dcterms:created xsi:type="dcterms:W3CDTF">2023-04-12T18:10:32Z</dcterms:created>
  <dcterms:modified xsi:type="dcterms:W3CDTF">2023-04-13T05:44:39Z</dcterms:modified>
</cp:coreProperties>
</file>