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4" r:id="rId3"/>
    <p:sldId id="270" r:id="rId4"/>
    <p:sldId id="263" r:id="rId5"/>
    <p:sldId id="271" r:id="rId6"/>
    <p:sldId id="261" r:id="rId7"/>
    <p:sldId id="262" r:id="rId8"/>
    <p:sldId id="264" r:id="rId9"/>
    <p:sldId id="266" r:id="rId10"/>
    <p:sldId id="265" r:id="rId11"/>
    <p:sldId id="256" r:id="rId12"/>
    <p:sldId id="268" r:id="rId13"/>
    <p:sldId id="272" r:id="rId14"/>
    <p:sldId id="257" r:id="rId15"/>
    <p:sldId id="258" r:id="rId16"/>
    <p:sldId id="259" r:id="rId17"/>
    <p:sldId id="267"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762" y="-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265485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188619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381088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42154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30076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358447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341536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232554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40945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358546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8D7A8-E0D5-4A04-818D-28D27AD1DC3D}" type="datetimeFigureOut">
              <a:rPr lang="en-IN" smtClean="0"/>
              <a:pPr/>
              <a:t>11-10-2019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79721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D7A8-E0D5-4A04-818D-28D27AD1DC3D}" type="datetimeFigureOut">
              <a:rPr lang="en-IN" smtClean="0"/>
              <a:pPr/>
              <a:t>11-10-2019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1A0CF-C704-43E7-9348-8311755E7D81}" type="slidenum">
              <a:rPr lang="en-IN" smtClean="0"/>
              <a:pPr/>
              <a:t>‹#›</a:t>
            </a:fld>
            <a:endParaRPr lang="en-IN" dirty="0"/>
          </a:p>
        </p:txBody>
      </p:sp>
    </p:spTree>
    <p:extLst>
      <p:ext uri="{BB962C8B-B14F-4D97-AF65-F5344CB8AC3E}">
        <p14:creationId xmlns="" xmlns:p14="http://schemas.microsoft.com/office/powerpoint/2010/main" val="2628961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 xmlns:a16="http://schemas.microsoft.com/office/drawing/2014/main" id="{CF1B1374-6C99-4642-9617-4426B07B7CEA}"/>
              </a:ext>
            </a:extLst>
          </p:cNvPr>
          <p:cNvSpPr txBox="1"/>
          <p:nvPr/>
        </p:nvSpPr>
        <p:spPr>
          <a:xfrm>
            <a:off x="381000" y="2410361"/>
            <a:ext cx="8610600" cy="1323439"/>
          </a:xfrm>
          <a:prstGeom prst="rect">
            <a:avLst/>
          </a:prstGeom>
          <a:noFill/>
        </p:spPr>
        <p:txBody>
          <a:bodyPr wrap="square" rtlCol="0">
            <a:spAutoFit/>
          </a:bodyPr>
          <a:lstStyle/>
          <a:p>
            <a:pPr algn="ctr"/>
            <a:r>
              <a:rPr lang="en-US" sz="4000" dirty="0">
                <a:solidFill>
                  <a:schemeClr val="accent1"/>
                </a:solidFill>
              </a:rPr>
              <a:t>Salary Prediction for AMCAT Test Takers</a:t>
            </a:r>
          </a:p>
          <a:p>
            <a:pPr algn="ctr"/>
            <a:endParaRPr lang="en-US" sz="4000" dirty="0">
              <a:solidFill>
                <a:schemeClr val="accent1"/>
              </a:solidFill>
            </a:endParaRPr>
          </a:p>
        </p:txBody>
      </p:sp>
      <p:sp>
        <p:nvSpPr>
          <p:cNvPr id="6" name="TextBox 5">
            <a:extLst>
              <a:ext uri="{FF2B5EF4-FFF2-40B4-BE49-F238E27FC236}">
                <a16:creationId xmlns="" xmlns:a16="http://schemas.microsoft.com/office/drawing/2014/main" id="{CF1B1374-6C99-4642-9617-4426B07B7CEA}"/>
              </a:ext>
            </a:extLst>
          </p:cNvPr>
          <p:cNvSpPr txBox="1"/>
          <p:nvPr/>
        </p:nvSpPr>
        <p:spPr>
          <a:xfrm>
            <a:off x="876300" y="3912548"/>
            <a:ext cx="7620000" cy="2246769"/>
          </a:xfrm>
          <a:prstGeom prst="rect">
            <a:avLst/>
          </a:prstGeom>
          <a:noFill/>
        </p:spPr>
        <p:txBody>
          <a:bodyPr wrap="square" rtlCol="0">
            <a:spAutoFit/>
          </a:bodyPr>
          <a:lstStyle/>
          <a:p>
            <a:r>
              <a:rPr lang="en-US" sz="2000" dirty="0"/>
              <a:t>Praveen Chand </a:t>
            </a:r>
          </a:p>
          <a:p>
            <a:r>
              <a:rPr lang="en-US" sz="2000" dirty="0"/>
              <a:t>Ayushi Srivastava </a:t>
            </a:r>
          </a:p>
          <a:p>
            <a:r>
              <a:rPr lang="en-US" sz="2000" dirty="0"/>
              <a:t>Aparna Dinesh</a:t>
            </a:r>
          </a:p>
          <a:p>
            <a:r>
              <a:rPr lang="en-US" sz="2000" dirty="0"/>
              <a:t> Gourav Gupta 					 </a:t>
            </a:r>
          </a:p>
          <a:p>
            <a:r>
              <a:rPr lang="en-US" sz="2000" dirty="0"/>
              <a:t>S.David Aasir Richardson				Mentor</a:t>
            </a:r>
          </a:p>
          <a:p>
            <a:r>
              <a:rPr lang="en-US" sz="2000" dirty="0"/>
              <a:t>						Animesh Devarshi </a:t>
            </a:r>
          </a:p>
          <a:p>
            <a:endParaRPr lang="en-US" sz="2000" dirty="0"/>
          </a:p>
        </p:txBody>
      </p:sp>
      <p:pic>
        <p:nvPicPr>
          <p:cNvPr id="9" name="Picture 8">
            <a:extLst>
              <a:ext uri="{FF2B5EF4-FFF2-40B4-BE49-F238E27FC236}">
                <a16:creationId xmlns="" xmlns:a16="http://schemas.microsoft.com/office/drawing/2014/main" id="{3CAC5488-53F5-4385-823B-C0EB14B650B6}"/>
              </a:ext>
            </a:extLst>
          </p:cNvPr>
          <p:cNvPicPr/>
          <p:nvPr/>
        </p:nvPicPr>
        <p:blipFill>
          <a:blip r:embed="rId2">
            <a:extLst>
              <a:ext uri="{28A0092B-C50C-407E-A947-70E740481C1C}">
                <a14:useLocalDpi xmlns="" xmlns:a14="http://schemas.microsoft.com/office/drawing/2010/main" val="0"/>
              </a:ext>
            </a:extLst>
          </a:blip>
          <a:srcRect/>
          <a:stretch>
            <a:fillRect/>
          </a:stretch>
        </p:blipFill>
        <p:spPr bwMode="auto">
          <a:xfrm>
            <a:off x="1905000" y="1066800"/>
            <a:ext cx="5410200" cy="1308735"/>
          </a:xfrm>
          <a:prstGeom prst="rect">
            <a:avLst/>
          </a:prstGeom>
          <a:noFill/>
          <a:ln>
            <a:noFill/>
          </a:ln>
        </p:spPr>
      </p:pic>
      <p:pic>
        <p:nvPicPr>
          <p:cNvPr id="7" name="Picture 6" descr="C:\Users\utkar\Desktop\CAPSTONE PROJECT 2\Project Report\100.jp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10400" y="0"/>
            <a:ext cx="1905000" cy="990600"/>
          </a:xfrm>
          <a:prstGeom prst="rect">
            <a:avLst/>
          </a:prstGeom>
          <a:noFill/>
          <a:ln>
            <a:noFill/>
          </a:ln>
        </p:spPr>
      </p:pic>
    </p:spTree>
    <p:extLst>
      <p:ext uri="{BB962C8B-B14F-4D97-AF65-F5344CB8AC3E}">
        <p14:creationId xmlns=""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2A4C4BB9-89BE-480F-97A6-9B7C1B4501AB}"/>
              </a:ext>
            </a:extLst>
          </p:cNvPr>
          <p:cNvSpPr>
            <a:spLocks noGrp="1"/>
          </p:cNvSpPr>
          <p:nvPr>
            <p:ph type="title"/>
          </p:nvPr>
        </p:nvSpPr>
        <p:spPr>
          <a:xfrm>
            <a:off x="457200" y="274638"/>
            <a:ext cx="8229600" cy="639762"/>
          </a:xfrm>
        </p:spPr>
        <p:txBody>
          <a:bodyPr>
            <a:normAutofit fontScale="90000"/>
          </a:bodyPr>
          <a:lstStyle/>
          <a:p>
            <a:endParaRPr lang="en-IN" dirty="0"/>
          </a:p>
        </p:txBody>
      </p:sp>
      <p:sp>
        <p:nvSpPr>
          <p:cNvPr id="9" name="Text Placeholder 8">
            <a:extLst>
              <a:ext uri="{FF2B5EF4-FFF2-40B4-BE49-F238E27FC236}">
                <a16:creationId xmlns="" xmlns:a16="http://schemas.microsoft.com/office/drawing/2014/main" id="{CFEC490B-E808-457D-93FC-A090ACDB51BA}"/>
              </a:ext>
            </a:extLst>
          </p:cNvPr>
          <p:cNvSpPr>
            <a:spLocks noGrp="1"/>
          </p:cNvSpPr>
          <p:nvPr>
            <p:ph type="body" idx="1"/>
          </p:nvPr>
        </p:nvSpPr>
        <p:spPr>
          <a:xfrm>
            <a:off x="508938" y="4938538"/>
            <a:ext cx="4040188" cy="1722512"/>
          </a:xfrm>
        </p:spPr>
        <p:txBody>
          <a:bodyPr/>
          <a:lstStyle/>
          <a:p>
            <a:endParaRPr lang="en-IN" dirty="0"/>
          </a:p>
        </p:txBody>
      </p:sp>
      <p:sp>
        <p:nvSpPr>
          <p:cNvPr id="11" name="Text Placeholder 10">
            <a:extLst>
              <a:ext uri="{FF2B5EF4-FFF2-40B4-BE49-F238E27FC236}">
                <a16:creationId xmlns="" xmlns:a16="http://schemas.microsoft.com/office/drawing/2014/main" id="{7E871F0C-2ACF-4F2A-BC8E-4788FB43AB10}"/>
              </a:ext>
            </a:extLst>
          </p:cNvPr>
          <p:cNvSpPr>
            <a:spLocks noGrp="1"/>
          </p:cNvSpPr>
          <p:nvPr>
            <p:ph type="body" sz="quarter" idx="3"/>
          </p:nvPr>
        </p:nvSpPr>
        <p:spPr>
          <a:xfrm>
            <a:off x="4788024" y="4938539"/>
            <a:ext cx="4041775" cy="1722512"/>
          </a:xfrm>
        </p:spPr>
        <p:txBody>
          <a:bodyPr/>
          <a:lstStyle/>
          <a:p>
            <a:endParaRPr lang="en-IN" dirty="0"/>
          </a:p>
        </p:txBody>
      </p:sp>
      <p:pic>
        <p:nvPicPr>
          <p:cNvPr id="15" name="Content Placeholder 14">
            <a:extLst>
              <a:ext uri="{FF2B5EF4-FFF2-40B4-BE49-F238E27FC236}">
                <a16:creationId xmlns="" xmlns:a16="http://schemas.microsoft.com/office/drawing/2014/main" id="{7D9CDD4A-009E-45AF-96A8-1B32593BB440}"/>
              </a:ext>
            </a:extLst>
          </p:cNvPr>
          <p:cNvPicPr>
            <a:picLocks noGrp="1"/>
          </p:cNvPicPr>
          <p:nvPr>
            <p:ph sz="half" idx="2"/>
          </p:nvPr>
        </p:nvPicPr>
        <p:blipFill rotWithShape="1">
          <a:blip r:embed="rId2" cstate="print">
            <a:extLst>
              <a:ext uri="{28A0092B-C50C-407E-A947-70E740481C1C}">
                <a14:useLocalDpi xmlns="" xmlns:a14="http://schemas.microsoft.com/office/drawing/2010/main" val="0"/>
              </a:ext>
            </a:extLst>
          </a:blip>
          <a:srcRect l="3525" t="6943" r="9508" b="4381"/>
          <a:stretch/>
        </p:blipFill>
        <p:spPr bwMode="auto">
          <a:xfrm>
            <a:off x="457200" y="1196752"/>
            <a:ext cx="4041775" cy="3102024"/>
          </a:xfrm>
          <a:prstGeom prst="rect">
            <a:avLst/>
          </a:prstGeom>
          <a:ln>
            <a:noFill/>
          </a:ln>
          <a:extLst>
            <a:ext uri="{53640926-AAD7-44D8-BBD7-CCE9431645EC}">
              <a14:shadowObscured xmlns="" xmlns:a14="http://schemas.microsoft.com/office/drawing/2010/main"/>
            </a:ext>
          </a:extLst>
        </p:spPr>
      </p:pic>
      <p:pic>
        <p:nvPicPr>
          <p:cNvPr id="16" name="Content Placeholder 15">
            <a:extLst>
              <a:ext uri="{FF2B5EF4-FFF2-40B4-BE49-F238E27FC236}">
                <a16:creationId xmlns="" xmlns:a16="http://schemas.microsoft.com/office/drawing/2014/main" id="{15BAC5FE-4745-4D2D-9CC3-1AB0DAF3A2D9}"/>
              </a:ext>
            </a:extLst>
          </p:cNvPr>
          <p:cNvPicPr>
            <a:picLocks noGrp="1"/>
          </p:cNvPicPr>
          <p:nvPr>
            <p:ph sz="quarter" idx="4"/>
          </p:nvPr>
        </p:nvPicPr>
        <p:blipFill rotWithShape="1">
          <a:blip r:embed="rId3" cstate="print">
            <a:extLst>
              <a:ext uri="{28A0092B-C50C-407E-A947-70E740481C1C}">
                <a14:useLocalDpi xmlns="" xmlns:a14="http://schemas.microsoft.com/office/drawing/2010/main" val="0"/>
              </a:ext>
            </a:extLst>
          </a:blip>
          <a:srcRect l="3739" t="7479" r="9508" b="4024"/>
          <a:stretch/>
        </p:blipFill>
        <p:spPr bwMode="auto">
          <a:xfrm>
            <a:off x="4592991" y="1196752"/>
            <a:ext cx="4041775" cy="3102024"/>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197793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04665"/>
            <a:ext cx="7484368" cy="648071"/>
          </a:xfrm>
        </p:spPr>
        <p:txBody>
          <a:bodyPr>
            <a:normAutofit fontScale="90000"/>
          </a:bodyPr>
          <a:lstStyle/>
          <a:p>
            <a:r>
              <a:rPr lang="en-IN" b="1" dirty="0" smtClean="0"/>
              <a:t>REGRESSION MODEL</a:t>
            </a:r>
            <a:endParaRPr lang="en-IN" b="1" dirty="0"/>
          </a:p>
        </p:txBody>
      </p:sp>
      <p:sp>
        <p:nvSpPr>
          <p:cNvPr id="3" name="Subtitle 2"/>
          <p:cNvSpPr>
            <a:spLocks noGrp="1"/>
          </p:cNvSpPr>
          <p:nvPr>
            <p:ph type="subTitle" idx="1"/>
          </p:nvPr>
        </p:nvSpPr>
        <p:spPr>
          <a:xfrm>
            <a:off x="1043608" y="1340768"/>
            <a:ext cx="7056784" cy="5328592"/>
          </a:xfrm>
        </p:spPr>
        <p:txBody>
          <a:bodyPr>
            <a:normAutofit fontScale="92500" lnSpcReduction="10000"/>
          </a:bodyPr>
          <a:lstStyle/>
          <a:p>
            <a:pPr algn="l"/>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p>
          <a:p>
            <a:pPr marL="285750" indent="-285750" algn="l">
              <a:buFont typeface="Arial" pitchFamily="34" charset="0"/>
              <a:buChar char="•"/>
            </a:pPr>
            <a:endParaRPr lang="en-US" sz="2000" dirty="0">
              <a:solidFill>
                <a:schemeClr val="tx1"/>
              </a:solidFill>
            </a:endParaRPr>
          </a:p>
          <a:p>
            <a:pPr marL="285750" indent="-285750" algn="l">
              <a:buFont typeface="Arial" pitchFamily="34" charset="0"/>
              <a:buChar char="•"/>
            </a:pPr>
            <a:r>
              <a:rPr lang="en-US" sz="2000" dirty="0" smtClean="0">
                <a:solidFill>
                  <a:schemeClr val="tx1"/>
                </a:solidFill>
              </a:rPr>
              <a:t>Considering both R^2 </a:t>
            </a:r>
            <a:r>
              <a:rPr lang="en-US" sz="2000" dirty="0">
                <a:solidFill>
                  <a:schemeClr val="tx1"/>
                </a:solidFill>
              </a:rPr>
              <a:t>score and RMSE (Root mean squared error) the best model </a:t>
            </a:r>
            <a:r>
              <a:rPr lang="en-US" sz="2000" dirty="0" smtClean="0">
                <a:solidFill>
                  <a:schemeClr val="tx1"/>
                </a:solidFill>
              </a:rPr>
              <a:t>the dataset shows is </a:t>
            </a:r>
            <a:r>
              <a:rPr lang="en-US" sz="2000" b="1" dirty="0" smtClean="0">
                <a:solidFill>
                  <a:schemeClr val="tx1"/>
                </a:solidFill>
              </a:rPr>
              <a:t>Ridge Regression</a:t>
            </a:r>
            <a:r>
              <a:rPr lang="en-US" sz="2000" dirty="0" smtClean="0">
                <a:solidFill>
                  <a:schemeClr val="tx1"/>
                </a:solidFill>
              </a:rPr>
              <a:t>.</a:t>
            </a:r>
            <a:endParaRPr lang="en-US" sz="2000" dirty="0">
              <a:solidFill>
                <a:schemeClr val="tx1"/>
              </a:solidFill>
            </a:endParaRPr>
          </a:p>
          <a:p>
            <a:pPr marL="342900" indent="-342900" algn="l">
              <a:buFont typeface="Arial" pitchFamily="34" charset="0"/>
              <a:buChar char="•"/>
            </a:pPr>
            <a:r>
              <a:rPr lang="en-US" sz="2000" dirty="0" smtClean="0">
                <a:solidFill>
                  <a:schemeClr val="tx1"/>
                </a:solidFill>
              </a:rPr>
              <a:t>However, the high RMSE scores are pointing towards wrongful prediction of the target variable</a:t>
            </a:r>
            <a:endParaRPr lang="en-US" sz="2000" dirty="0">
              <a:solidFill>
                <a:schemeClr val="tx1"/>
              </a:solidFill>
            </a:endParaRPr>
          </a:p>
          <a:p>
            <a:pPr marL="342900" indent="-342900" algn="l">
              <a:buFont typeface="Arial" pitchFamily="34" charset="0"/>
              <a:buChar char="•"/>
            </a:pPr>
            <a:r>
              <a:rPr lang="en-US" sz="2000" dirty="0" smtClean="0">
                <a:solidFill>
                  <a:schemeClr val="tx1"/>
                </a:solidFill>
              </a:rPr>
              <a:t>Hence we will be dividing Salary into multiple classes and try to build a classification model over it</a:t>
            </a:r>
            <a:endParaRPr lang="en-US" sz="1800" dirty="0"/>
          </a:p>
        </p:txBody>
      </p:sp>
      <p:graphicFrame>
        <p:nvGraphicFramePr>
          <p:cNvPr id="4" name="Table 3"/>
          <p:cNvGraphicFramePr>
            <a:graphicFrameLocks noGrp="1"/>
          </p:cNvGraphicFramePr>
          <p:nvPr>
            <p:extLst>
              <p:ext uri="{D42A27DB-BD31-4B8C-83A1-F6EECF244321}">
                <p14:modId xmlns="" xmlns:p14="http://schemas.microsoft.com/office/powerpoint/2010/main" val="72457008"/>
              </p:ext>
            </p:extLst>
          </p:nvPr>
        </p:nvGraphicFramePr>
        <p:xfrm>
          <a:off x="1259632" y="1268761"/>
          <a:ext cx="6696744" cy="3384375"/>
        </p:xfrm>
        <a:graphic>
          <a:graphicData uri="http://schemas.openxmlformats.org/drawingml/2006/table">
            <a:tbl>
              <a:tblPr firstRow="1" firstCol="1" bandRow="1">
                <a:tableStyleId>{5C22544A-7EE6-4342-B048-85BDC9FD1C3A}</a:tableStyleId>
              </a:tblPr>
              <a:tblGrid>
                <a:gridCol w="2435179">
                  <a:extLst>
                    <a:ext uri="{9D8B030D-6E8A-4147-A177-3AD203B41FA5}">
                      <a16:colId xmlns="" xmlns:a16="http://schemas.microsoft.com/office/drawing/2014/main" val="20000"/>
                    </a:ext>
                  </a:extLst>
                </a:gridCol>
                <a:gridCol w="2029317">
                  <a:extLst>
                    <a:ext uri="{9D8B030D-6E8A-4147-A177-3AD203B41FA5}">
                      <a16:colId xmlns="" xmlns:a16="http://schemas.microsoft.com/office/drawing/2014/main" val="20001"/>
                    </a:ext>
                  </a:extLst>
                </a:gridCol>
                <a:gridCol w="2232248">
                  <a:extLst>
                    <a:ext uri="{9D8B030D-6E8A-4147-A177-3AD203B41FA5}">
                      <a16:colId xmlns="" xmlns:a16="http://schemas.microsoft.com/office/drawing/2014/main" val="20002"/>
                    </a:ext>
                  </a:extLst>
                </a:gridCol>
              </a:tblGrid>
              <a:tr h="419170">
                <a:tc>
                  <a:txBody>
                    <a:bodyPr/>
                    <a:lstStyle/>
                    <a:p>
                      <a:pPr algn="l">
                        <a:lnSpc>
                          <a:spcPct val="115000"/>
                        </a:lnSpc>
                        <a:spcAft>
                          <a:spcPts val="0"/>
                        </a:spcAft>
                      </a:pPr>
                      <a:r>
                        <a:rPr lang="en-IN" sz="1400" dirty="0">
                          <a:effectLst/>
                        </a:rPr>
                        <a:t>Models</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dirty="0">
                          <a:effectLst/>
                        </a:rPr>
                        <a:t>R Squared</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dirty="0">
                          <a:effectLst/>
                        </a:rPr>
                        <a:t>RMSE</a:t>
                      </a:r>
                      <a:endParaRPr lang="en-IN"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r h="449212">
                <a:tc>
                  <a:txBody>
                    <a:bodyPr/>
                    <a:lstStyle/>
                    <a:p>
                      <a:pPr algn="l">
                        <a:lnSpc>
                          <a:spcPct val="115000"/>
                        </a:lnSpc>
                        <a:spcAft>
                          <a:spcPts val="0"/>
                        </a:spcAft>
                      </a:pPr>
                      <a:r>
                        <a:rPr lang="en-IN" sz="1200" dirty="0">
                          <a:effectLst/>
                        </a:rPr>
                        <a:t>Stats model Linear Regressor</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53.4%</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1,04,228</a:t>
                      </a:r>
                      <a:endParaRPr lang="en-IN"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419170">
                <a:tc>
                  <a:txBody>
                    <a:bodyPr/>
                    <a:lstStyle/>
                    <a:p>
                      <a:pPr algn="l">
                        <a:lnSpc>
                          <a:spcPct val="115000"/>
                        </a:lnSpc>
                        <a:spcAft>
                          <a:spcPts val="0"/>
                        </a:spcAft>
                      </a:pPr>
                      <a:r>
                        <a:rPr lang="en-IN" sz="1200" dirty="0">
                          <a:effectLst/>
                        </a:rPr>
                        <a:t>Sk-learn Linear Regressor</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a:effectLst/>
                        </a:rPr>
                        <a:t>52.8%</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a:effectLst/>
                        </a:rPr>
                        <a:t>97,441</a:t>
                      </a:r>
                      <a:endParaRPr lang="en-IN" sz="1100">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419170">
                <a:tc>
                  <a:txBody>
                    <a:bodyPr/>
                    <a:lstStyle/>
                    <a:p>
                      <a:pPr algn="l">
                        <a:lnSpc>
                          <a:spcPct val="115000"/>
                        </a:lnSpc>
                        <a:spcAft>
                          <a:spcPts val="0"/>
                        </a:spcAft>
                      </a:pPr>
                      <a:r>
                        <a:rPr lang="en-IN" sz="1200" dirty="0">
                          <a:effectLst/>
                        </a:rPr>
                        <a:t>Random Forest Regressor</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a:effectLst/>
                        </a:rPr>
                        <a:t>48.5%</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1,02,281</a:t>
                      </a:r>
                      <a:endParaRPr lang="en-IN"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403102">
                <a:tc>
                  <a:txBody>
                    <a:bodyPr/>
                    <a:lstStyle/>
                    <a:p>
                      <a:pPr algn="l">
                        <a:lnSpc>
                          <a:spcPct val="115000"/>
                        </a:lnSpc>
                        <a:spcAft>
                          <a:spcPts val="0"/>
                        </a:spcAft>
                      </a:pPr>
                      <a:r>
                        <a:rPr lang="en-IN" sz="1200">
                          <a:effectLst/>
                        </a:rPr>
                        <a:t>DecisionTreeRegressor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40.44%</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1,10,016</a:t>
                      </a:r>
                      <a:endParaRPr lang="en-IN"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436211">
                <a:tc>
                  <a:txBody>
                    <a:bodyPr/>
                    <a:lstStyle/>
                    <a:p>
                      <a:pPr algn="l">
                        <a:lnSpc>
                          <a:spcPct val="115000"/>
                        </a:lnSpc>
                        <a:spcAft>
                          <a:spcPts val="0"/>
                        </a:spcAft>
                      </a:pPr>
                      <a:r>
                        <a:rPr lang="en-IN" sz="1200" dirty="0">
                          <a:effectLst/>
                        </a:rPr>
                        <a:t>Ridge Regression</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53.1%</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a:effectLst/>
                        </a:rPr>
                        <a:t>97,532</a:t>
                      </a:r>
                      <a:endParaRPr lang="en-IN" sz="1100">
                        <a:effectLst/>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r h="419170">
                <a:tc>
                  <a:txBody>
                    <a:bodyPr/>
                    <a:lstStyle/>
                    <a:p>
                      <a:pPr algn="l">
                        <a:lnSpc>
                          <a:spcPct val="115000"/>
                        </a:lnSpc>
                        <a:spcAft>
                          <a:spcPts val="0"/>
                        </a:spcAft>
                      </a:pPr>
                      <a:r>
                        <a:rPr lang="en-IN" sz="1200">
                          <a:effectLst/>
                        </a:rPr>
                        <a:t>Lasso Regression</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52.8%</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a:effectLst/>
                        </a:rPr>
                        <a:t>97,846</a:t>
                      </a:r>
                      <a:endParaRPr lang="en-IN" sz="1100">
                        <a:effectLst/>
                        <a:latin typeface="Calibri"/>
                        <a:ea typeface="Calibri"/>
                        <a:cs typeface="Times New Roman"/>
                      </a:endParaRPr>
                    </a:p>
                  </a:txBody>
                  <a:tcPr marL="68580" marR="68580" marT="0" marB="0"/>
                </a:tc>
                <a:extLst>
                  <a:ext uri="{0D108BD9-81ED-4DB2-BD59-A6C34878D82A}">
                    <a16:rowId xmlns="" xmlns:a16="http://schemas.microsoft.com/office/drawing/2014/main" val="10006"/>
                  </a:ext>
                </a:extLst>
              </a:tr>
              <a:tr h="419170">
                <a:tc>
                  <a:txBody>
                    <a:bodyPr/>
                    <a:lstStyle/>
                    <a:p>
                      <a:pPr algn="l">
                        <a:lnSpc>
                          <a:spcPct val="115000"/>
                        </a:lnSpc>
                        <a:spcAft>
                          <a:spcPts val="0"/>
                        </a:spcAft>
                      </a:pPr>
                      <a:r>
                        <a:rPr lang="en-IN" sz="1200" dirty="0">
                          <a:effectLst/>
                        </a:rPr>
                        <a:t>Elastic Net</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45.5%</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200" dirty="0">
                          <a:effectLst/>
                        </a:rPr>
                        <a:t>1,05,232</a:t>
                      </a:r>
                      <a:endParaRPr lang="en-IN" sz="1100" dirty="0">
                        <a:effectLst/>
                        <a:latin typeface="Calibri"/>
                        <a:ea typeface="Calibri"/>
                        <a:cs typeface="Times New Roman"/>
                      </a:endParaRPr>
                    </a:p>
                  </a:txBody>
                  <a:tcPr marL="68580" marR="68580" marT="0" marB="0"/>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218517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1B357-0717-4CD3-9098-AC398812BEBD}"/>
              </a:ext>
            </a:extLst>
          </p:cNvPr>
          <p:cNvSpPr>
            <a:spLocks noGrp="1"/>
          </p:cNvSpPr>
          <p:nvPr>
            <p:ph type="title"/>
          </p:nvPr>
        </p:nvSpPr>
        <p:spPr>
          <a:xfrm>
            <a:off x="457200" y="188640"/>
            <a:ext cx="8229600" cy="1008111"/>
          </a:xfrm>
        </p:spPr>
        <p:txBody>
          <a:bodyPr>
            <a:noAutofit/>
          </a:bodyPr>
          <a:lstStyle/>
          <a:p>
            <a:r>
              <a:rPr lang="en-IN" sz="4000" dirty="0" smtClean="0"/>
              <a:t>EDA INSIGHTS FOR CLASSIFICATION</a:t>
            </a:r>
            <a:endParaRPr lang="en-IN" sz="4000" dirty="0"/>
          </a:p>
        </p:txBody>
      </p:sp>
      <p:pic>
        <p:nvPicPr>
          <p:cNvPr id="5" name="Content Placeholder 4">
            <a:extLst>
              <a:ext uri="{FF2B5EF4-FFF2-40B4-BE49-F238E27FC236}">
                <a16:creationId xmlns="" xmlns:a16="http://schemas.microsoft.com/office/drawing/2014/main" id="{77B62357-0E1C-410F-B324-8F015EC2B4B3}"/>
              </a:ext>
            </a:extLst>
          </p:cNvPr>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5635" t="7199" r="8436" b="3290"/>
          <a:stretch/>
        </p:blipFill>
        <p:spPr>
          <a:xfrm>
            <a:off x="611557" y="1340768"/>
            <a:ext cx="6768755" cy="4230472"/>
          </a:xfrm>
        </p:spPr>
      </p:pic>
      <p:sp>
        <p:nvSpPr>
          <p:cNvPr id="18" name="Text Placeholder 17">
            <a:extLst>
              <a:ext uri="{FF2B5EF4-FFF2-40B4-BE49-F238E27FC236}">
                <a16:creationId xmlns="" xmlns:a16="http://schemas.microsoft.com/office/drawing/2014/main" id="{2204FDE4-E622-4569-B8D9-7E29F066F7C2}"/>
              </a:ext>
            </a:extLst>
          </p:cNvPr>
          <p:cNvSpPr>
            <a:spLocks noGrp="1"/>
          </p:cNvSpPr>
          <p:nvPr>
            <p:ph type="body" sz="half" idx="2"/>
          </p:nvPr>
        </p:nvSpPr>
        <p:spPr>
          <a:xfrm>
            <a:off x="1259632" y="5661248"/>
            <a:ext cx="6120680" cy="720079"/>
          </a:xfrm>
        </p:spPr>
        <p:txBody>
          <a:bodyPr/>
          <a:lstStyle/>
          <a:p>
            <a:endParaRPr lang="en-IN" dirty="0"/>
          </a:p>
        </p:txBody>
      </p:sp>
    </p:spTree>
    <p:extLst>
      <p:ext uri="{BB962C8B-B14F-4D97-AF65-F5344CB8AC3E}">
        <p14:creationId xmlns="" xmlns:p14="http://schemas.microsoft.com/office/powerpoint/2010/main" val="154270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814CD7EC-1A90-4B92-9775-E731220ED071}"/>
              </a:ext>
            </a:extLst>
          </p:cNvPr>
          <p:cNvSpPr>
            <a:spLocks noGrp="1"/>
          </p:cNvSpPr>
          <p:nvPr>
            <p:ph type="body" sz="half" idx="2"/>
          </p:nvPr>
        </p:nvSpPr>
        <p:spPr>
          <a:xfrm>
            <a:off x="601276" y="5661248"/>
            <a:ext cx="6779036" cy="648072"/>
          </a:xfrm>
        </p:spPr>
        <p:txBody>
          <a:bodyPr/>
          <a:lstStyle/>
          <a:p>
            <a:endParaRPr lang="en-IN" dirty="0"/>
          </a:p>
        </p:txBody>
      </p:sp>
      <p:pic>
        <p:nvPicPr>
          <p:cNvPr id="9" name="Content Placeholder 8">
            <a:extLst>
              <a:ext uri="{FF2B5EF4-FFF2-40B4-BE49-F238E27FC236}">
                <a16:creationId xmlns="" xmlns:a16="http://schemas.microsoft.com/office/drawing/2014/main" id="{A2894808-208C-4D38-9293-B78D5E223AB7}"/>
              </a:ext>
            </a:extLst>
          </p:cNvPr>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6368" t="7270" r="9639" b="3648"/>
          <a:stretch/>
        </p:blipFill>
        <p:spPr>
          <a:xfrm>
            <a:off x="385252" y="1124744"/>
            <a:ext cx="6995060" cy="4451401"/>
          </a:xfrm>
        </p:spPr>
      </p:pic>
      <p:sp>
        <p:nvSpPr>
          <p:cNvPr id="7" name="Title 6">
            <a:extLst>
              <a:ext uri="{FF2B5EF4-FFF2-40B4-BE49-F238E27FC236}">
                <a16:creationId xmlns="" xmlns:a16="http://schemas.microsoft.com/office/drawing/2014/main" id="{AC50CF44-44CA-4330-A77E-448294E2DB46}"/>
              </a:ext>
            </a:extLst>
          </p:cNvPr>
          <p:cNvSpPr>
            <a:spLocks noGrp="1"/>
          </p:cNvSpPr>
          <p:nvPr>
            <p:ph type="title"/>
          </p:nvPr>
        </p:nvSpPr>
        <p:spPr>
          <a:xfrm>
            <a:off x="457200" y="273050"/>
            <a:ext cx="5050904" cy="491654"/>
          </a:xfrm>
        </p:spPr>
        <p:txBody>
          <a:bodyPr/>
          <a:lstStyle/>
          <a:p>
            <a:endParaRPr lang="en-IN" dirty="0"/>
          </a:p>
        </p:txBody>
      </p:sp>
    </p:spTree>
    <p:extLst>
      <p:ext uri="{BB962C8B-B14F-4D97-AF65-F5344CB8AC3E}">
        <p14:creationId xmlns="" xmlns:p14="http://schemas.microsoft.com/office/powerpoint/2010/main" val="281074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HANDLING IMBALANCED DATA</a:t>
            </a:r>
            <a:endParaRPr lang="en-IN" sz="4000" b="1" dirty="0"/>
          </a:p>
        </p:txBody>
      </p:sp>
      <p:sp>
        <p:nvSpPr>
          <p:cNvPr id="3" name="Content Placeholder 2"/>
          <p:cNvSpPr>
            <a:spLocks noGrp="1"/>
          </p:cNvSpPr>
          <p:nvPr>
            <p:ph idx="1"/>
          </p:nvPr>
        </p:nvSpPr>
        <p:spPr>
          <a:xfrm>
            <a:off x="457200" y="1340768"/>
            <a:ext cx="8229600" cy="4785395"/>
          </a:xfrm>
        </p:spPr>
        <p:txBody>
          <a:bodyPr>
            <a:normAutofit/>
          </a:bodyPr>
          <a:lstStyle/>
          <a:p>
            <a:r>
              <a:rPr lang="en-US" sz="2000" dirty="0"/>
              <a:t>Target variable salary is classified into three categories: High(&gt;6lakhs),medium(3-6 lakhs) and Low(&lt;3lakhs) packages.</a:t>
            </a:r>
          </a:p>
          <a:p>
            <a:r>
              <a:rPr lang="en-IN" sz="2000" dirty="0"/>
              <a:t>64% Accuracy, 60% precision and 62% recall(Imbalanced data)</a:t>
            </a:r>
            <a:endParaRPr lang="en-US" sz="2000" dirty="0"/>
          </a:p>
          <a:p>
            <a:r>
              <a:rPr lang="en-US" sz="2000" dirty="0"/>
              <a:t>SMOTE(Oversampling technique) was used to rectify the imbalance in data.</a:t>
            </a:r>
          </a:p>
          <a:p>
            <a:pPr marL="0" lvl="0" indent="0">
              <a:buNone/>
            </a:pPr>
            <a:r>
              <a:rPr lang="en-US" sz="2000" dirty="0"/>
              <a:t>      (</a:t>
            </a:r>
            <a:r>
              <a:rPr lang="en-IN" sz="2000" dirty="0"/>
              <a:t>No. of records increased from 3956 to 5844).</a:t>
            </a:r>
          </a:p>
          <a:p>
            <a:r>
              <a:rPr lang="en-IN" sz="2000" dirty="0"/>
              <a:t>Relative Frequencies of our classes before and After SMOTE.</a:t>
            </a:r>
          </a:p>
          <a:p>
            <a:pPr marL="0" lvl="0" indent="0">
              <a:buNone/>
            </a:pPr>
            <a:endParaRPr lang="en-IN" sz="2000" dirty="0"/>
          </a:p>
          <a:p>
            <a:pPr marL="0" lvl="0" indent="0">
              <a:buNone/>
            </a:pPr>
            <a:endParaRPr lang="en-IN" sz="2000" dirty="0"/>
          </a:p>
          <a:p>
            <a:pPr marL="0" indent="0">
              <a:buNone/>
            </a:pPr>
            <a:endParaRPr lang="en-US" sz="2000" dirty="0"/>
          </a:p>
          <a:p>
            <a:endParaRPr lang="en-US" sz="2000" dirty="0"/>
          </a:p>
          <a:p>
            <a:endParaRPr lang="en-US" sz="2000" dirty="0"/>
          </a:p>
          <a:p>
            <a:pPr marL="0" indent="0">
              <a:buNone/>
            </a:pPr>
            <a:endParaRPr lang="en-IN" sz="2000" dirty="0"/>
          </a:p>
        </p:txBody>
      </p:sp>
      <p:graphicFrame>
        <p:nvGraphicFramePr>
          <p:cNvPr id="8" name="Table 8">
            <a:extLst>
              <a:ext uri="{FF2B5EF4-FFF2-40B4-BE49-F238E27FC236}">
                <a16:creationId xmlns="" xmlns:a16="http://schemas.microsoft.com/office/drawing/2014/main" id="{2E80A1C9-242F-43A5-9704-05D972EE86F4}"/>
              </a:ext>
            </a:extLst>
          </p:cNvPr>
          <p:cNvGraphicFramePr>
            <a:graphicFrameLocks noGrp="1"/>
          </p:cNvGraphicFramePr>
          <p:nvPr>
            <p:extLst>
              <p:ext uri="{D42A27DB-BD31-4B8C-83A1-F6EECF244321}">
                <p14:modId xmlns="" xmlns:p14="http://schemas.microsoft.com/office/powerpoint/2010/main" val="3528463223"/>
              </p:ext>
            </p:extLst>
          </p:nvPr>
        </p:nvGraphicFramePr>
        <p:xfrm>
          <a:off x="1043608" y="4149080"/>
          <a:ext cx="6048672" cy="1977084"/>
        </p:xfrm>
        <a:graphic>
          <a:graphicData uri="http://schemas.openxmlformats.org/drawingml/2006/table">
            <a:tbl>
              <a:tblPr firstRow="1" bandRow="1">
                <a:tableStyleId>{5C22544A-7EE6-4342-B048-85BDC9FD1C3A}</a:tableStyleId>
              </a:tblPr>
              <a:tblGrid>
                <a:gridCol w="2016224">
                  <a:extLst>
                    <a:ext uri="{9D8B030D-6E8A-4147-A177-3AD203B41FA5}">
                      <a16:colId xmlns="" xmlns:a16="http://schemas.microsoft.com/office/drawing/2014/main" val="1967513165"/>
                    </a:ext>
                  </a:extLst>
                </a:gridCol>
                <a:gridCol w="2016224">
                  <a:extLst>
                    <a:ext uri="{9D8B030D-6E8A-4147-A177-3AD203B41FA5}">
                      <a16:colId xmlns="" xmlns:a16="http://schemas.microsoft.com/office/drawing/2014/main" val="581568260"/>
                    </a:ext>
                  </a:extLst>
                </a:gridCol>
                <a:gridCol w="2016224">
                  <a:extLst>
                    <a:ext uri="{9D8B030D-6E8A-4147-A177-3AD203B41FA5}">
                      <a16:colId xmlns="" xmlns:a16="http://schemas.microsoft.com/office/drawing/2014/main" val="3905977249"/>
                    </a:ext>
                  </a:extLst>
                </a:gridCol>
              </a:tblGrid>
              <a:tr h="494271">
                <a:tc>
                  <a:txBody>
                    <a:bodyPr/>
                    <a:lstStyle/>
                    <a:p>
                      <a:r>
                        <a:rPr lang="en-IN" dirty="0"/>
                        <a:t>Class</a:t>
                      </a:r>
                    </a:p>
                  </a:txBody>
                  <a:tcPr/>
                </a:tc>
                <a:tc>
                  <a:txBody>
                    <a:bodyPr/>
                    <a:lstStyle/>
                    <a:p>
                      <a:r>
                        <a:rPr lang="en-IN" dirty="0"/>
                        <a:t>Before </a:t>
                      </a:r>
                    </a:p>
                  </a:txBody>
                  <a:tcPr/>
                </a:tc>
                <a:tc>
                  <a:txBody>
                    <a:bodyPr/>
                    <a:lstStyle/>
                    <a:p>
                      <a:r>
                        <a:rPr lang="en-IN" dirty="0"/>
                        <a:t>After</a:t>
                      </a:r>
                    </a:p>
                  </a:txBody>
                  <a:tcPr/>
                </a:tc>
                <a:extLst>
                  <a:ext uri="{0D108BD9-81ED-4DB2-BD59-A6C34878D82A}">
                    <a16:rowId xmlns="" xmlns:a16="http://schemas.microsoft.com/office/drawing/2014/main" val="3963051592"/>
                  </a:ext>
                </a:extLst>
              </a:tr>
              <a:tr h="494271">
                <a:tc>
                  <a:txBody>
                    <a:bodyPr/>
                    <a:lstStyle/>
                    <a:p>
                      <a:r>
                        <a:rPr lang="en-IN" dirty="0"/>
                        <a:t>Low package</a:t>
                      </a:r>
                    </a:p>
                  </a:txBody>
                  <a:tcPr/>
                </a:tc>
                <a:tc>
                  <a:txBody>
                    <a:bodyPr/>
                    <a:lstStyle/>
                    <a:p>
                      <a:pPr>
                        <a:lnSpc>
                          <a:spcPct val="115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49.2%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dirty="0"/>
                        <a:t>33.33%</a:t>
                      </a:r>
                    </a:p>
                  </a:txBody>
                  <a:tcPr/>
                </a:tc>
                <a:extLst>
                  <a:ext uri="{0D108BD9-81ED-4DB2-BD59-A6C34878D82A}">
                    <a16:rowId xmlns="" xmlns:a16="http://schemas.microsoft.com/office/drawing/2014/main" val="972883061"/>
                  </a:ext>
                </a:extLst>
              </a:tr>
              <a:tr h="494271">
                <a:tc>
                  <a:txBody>
                    <a:bodyPr/>
                    <a:lstStyle/>
                    <a:p>
                      <a:r>
                        <a:rPr lang="en-IN" dirty="0"/>
                        <a:t>Medium package</a:t>
                      </a:r>
                    </a:p>
                  </a:txBody>
                  <a:tcPr/>
                </a:tc>
                <a:tc>
                  <a:txBody>
                    <a:bodyPr/>
                    <a:lstStyle/>
                    <a:p>
                      <a:pPr>
                        <a:lnSpc>
                          <a:spcPct val="115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46.2%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dirty="0"/>
                        <a:t>33.33%</a:t>
                      </a:r>
                    </a:p>
                  </a:txBody>
                  <a:tcPr/>
                </a:tc>
                <a:extLst>
                  <a:ext uri="{0D108BD9-81ED-4DB2-BD59-A6C34878D82A}">
                    <a16:rowId xmlns="" xmlns:a16="http://schemas.microsoft.com/office/drawing/2014/main" val="4026505077"/>
                  </a:ext>
                </a:extLst>
              </a:tr>
              <a:tr h="494271">
                <a:tc>
                  <a:txBody>
                    <a:bodyPr/>
                    <a:lstStyle/>
                    <a:p>
                      <a:r>
                        <a:rPr lang="en-IN" dirty="0"/>
                        <a:t>High package</a:t>
                      </a:r>
                    </a:p>
                  </a:txBody>
                  <a:tcPr/>
                </a:tc>
                <a:tc>
                  <a:txBody>
                    <a:bodyPr/>
                    <a:lstStyle/>
                    <a:p>
                      <a:pPr>
                        <a:lnSpc>
                          <a:spcPct val="115000"/>
                        </a:lnSpc>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dirty="0"/>
                        <a:t>33.33%</a:t>
                      </a:r>
                    </a:p>
                  </a:txBody>
                  <a:tcPr/>
                </a:tc>
                <a:extLst>
                  <a:ext uri="{0D108BD9-81ED-4DB2-BD59-A6C34878D82A}">
                    <a16:rowId xmlns="" xmlns:a16="http://schemas.microsoft.com/office/drawing/2014/main" val="3497145282"/>
                  </a:ext>
                </a:extLst>
              </a:tr>
            </a:tbl>
          </a:graphicData>
        </a:graphic>
      </p:graphicFrame>
    </p:spTree>
    <p:extLst>
      <p:ext uri="{BB962C8B-B14F-4D97-AF65-F5344CB8AC3E}">
        <p14:creationId xmlns="" xmlns:p14="http://schemas.microsoft.com/office/powerpoint/2010/main" val="976496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CLASSIFICATION MODEL</a:t>
            </a:r>
            <a:endParaRPr lang="en-IN" sz="4000" b="1" dirty="0"/>
          </a:p>
        </p:txBody>
      </p:sp>
      <p:sp>
        <p:nvSpPr>
          <p:cNvPr id="3" name="Content Placeholder 2"/>
          <p:cNvSpPr>
            <a:spLocks noGrp="1"/>
          </p:cNvSpPr>
          <p:nvPr>
            <p:ph idx="1"/>
          </p:nvPr>
        </p:nvSpPr>
        <p:spPr>
          <a:xfrm>
            <a:off x="381000" y="1716832"/>
            <a:ext cx="8763000" cy="5141168"/>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XG Boost Classifier is performing better than the other models after appropriate hyper-parameter tuning.</a:t>
            </a:r>
          </a:p>
          <a:p>
            <a:pPr marL="0" indent="0">
              <a:buNone/>
            </a:pPr>
            <a:r>
              <a:rPr lang="en-US" sz="2000" dirty="0"/>
              <a:t>      (learning_rate:0.1,max_depth:5,n_estimators:100)</a:t>
            </a:r>
          </a:p>
          <a:p>
            <a:r>
              <a:rPr lang="en-IN" sz="2000" dirty="0"/>
              <a:t>80 % Accuracy, 81 % precision and 80 % recall.</a:t>
            </a:r>
            <a:endParaRPr lang="en-US" sz="2000" dirty="0"/>
          </a:p>
          <a:p>
            <a:endParaRPr lang="en-US" sz="2000" dirty="0"/>
          </a:p>
          <a:p>
            <a:pPr marL="0" indent="0">
              <a:buNone/>
            </a:pPr>
            <a:endParaRPr lang="en-US" sz="2000" dirty="0"/>
          </a:p>
          <a:p>
            <a:endParaRPr lang="en-US" sz="2000" dirty="0"/>
          </a:p>
          <a:p>
            <a:endParaRPr lang="en-IN" sz="2000" dirty="0"/>
          </a:p>
        </p:txBody>
      </p:sp>
      <p:graphicFrame>
        <p:nvGraphicFramePr>
          <p:cNvPr id="4" name="Table 4">
            <a:extLst>
              <a:ext uri="{FF2B5EF4-FFF2-40B4-BE49-F238E27FC236}">
                <a16:creationId xmlns="" xmlns:a16="http://schemas.microsoft.com/office/drawing/2014/main" id="{A769DF9C-570F-43DC-BC58-2FE2270D15D9}"/>
              </a:ext>
            </a:extLst>
          </p:cNvPr>
          <p:cNvGraphicFramePr>
            <a:graphicFrameLocks noGrp="1"/>
          </p:cNvGraphicFramePr>
          <p:nvPr>
            <p:extLst>
              <p:ext uri="{D42A27DB-BD31-4B8C-83A1-F6EECF244321}">
                <p14:modId xmlns="" xmlns:p14="http://schemas.microsoft.com/office/powerpoint/2010/main" val="612125347"/>
              </p:ext>
            </p:extLst>
          </p:nvPr>
        </p:nvGraphicFramePr>
        <p:xfrm>
          <a:off x="1371600" y="1219200"/>
          <a:ext cx="6264695" cy="3240364"/>
        </p:xfrm>
        <a:graphic>
          <a:graphicData uri="http://schemas.openxmlformats.org/drawingml/2006/table">
            <a:tbl>
              <a:tblPr firstRow="1" bandRow="1">
                <a:tableStyleId>{5C22544A-7EE6-4342-B048-85BDC9FD1C3A}</a:tableStyleId>
              </a:tblPr>
              <a:tblGrid>
                <a:gridCol w="2349261">
                  <a:extLst>
                    <a:ext uri="{9D8B030D-6E8A-4147-A177-3AD203B41FA5}">
                      <a16:colId xmlns="" xmlns:a16="http://schemas.microsoft.com/office/drawing/2014/main" val="2773504994"/>
                    </a:ext>
                  </a:extLst>
                </a:gridCol>
                <a:gridCol w="1333738">
                  <a:extLst>
                    <a:ext uri="{9D8B030D-6E8A-4147-A177-3AD203B41FA5}">
                      <a16:colId xmlns="" xmlns:a16="http://schemas.microsoft.com/office/drawing/2014/main" val="2864821560"/>
                    </a:ext>
                  </a:extLst>
                </a:gridCol>
                <a:gridCol w="1102531">
                  <a:extLst>
                    <a:ext uri="{9D8B030D-6E8A-4147-A177-3AD203B41FA5}">
                      <a16:colId xmlns="" xmlns:a16="http://schemas.microsoft.com/office/drawing/2014/main" val="1238688245"/>
                    </a:ext>
                  </a:extLst>
                </a:gridCol>
                <a:gridCol w="1479165">
                  <a:extLst>
                    <a:ext uri="{9D8B030D-6E8A-4147-A177-3AD203B41FA5}">
                      <a16:colId xmlns="" xmlns:a16="http://schemas.microsoft.com/office/drawing/2014/main" val="235310213"/>
                    </a:ext>
                  </a:extLst>
                </a:gridCol>
              </a:tblGrid>
              <a:tr h="548041">
                <a:tc>
                  <a:txBody>
                    <a:bodyPr/>
                    <a:lstStyle/>
                    <a:p>
                      <a:pPr>
                        <a:lnSpc>
                          <a:spcPct val="115000"/>
                        </a:lnSpc>
                        <a:spcAft>
                          <a:spcPts val="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Models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693166183"/>
                  </a:ext>
                </a:extLst>
              </a:tr>
              <a:tr h="548041">
                <a:tc>
                  <a:txBody>
                    <a:bodyPr/>
                    <a:lstStyle/>
                    <a:p>
                      <a:pPr>
                        <a:lnSpc>
                          <a:spcPct val="115000"/>
                        </a:lnSpc>
                        <a:spcAft>
                          <a:spcPts val="0"/>
                        </a:spcAft>
                      </a:pP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18932529"/>
                  </a:ext>
                </a:extLst>
              </a:tr>
              <a:tr h="500159">
                <a:tc>
                  <a:txBody>
                    <a:bodyPr/>
                    <a:lstStyle/>
                    <a:p>
                      <a:pPr>
                        <a:lnSpc>
                          <a:spcPct val="115000"/>
                        </a:lnSpc>
                        <a:spcAft>
                          <a:spcPts val="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RandomForestClassifier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096573297"/>
                  </a:ext>
                </a:extLst>
              </a:tr>
              <a:tr h="548041">
                <a:tc>
                  <a:txBody>
                    <a:bodyPr/>
                    <a:lstStyle/>
                    <a:p>
                      <a:pPr>
                        <a:lnSpc>
                          <a:spcPct val="115000"/>
                        </a:lnSpc>
                        <a:spcAft>
                          <a:spcPts val="0"/>
                        </a:spcAft>
                      </a:pPr>
                      <a:r>
                        <a:rPr lang="en-IN"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GradientBoostingClassifier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585705374"/>
                  </a:ext>
                </a:extLst>
              </a:tr>
              <a:tr h="548041">
                <a:tc>
                  <a:txBody>
                    <a:bodyPr/>
                    <a:lstStyle/>
                    <a:p>
                      <a:pPr>
                        <a:lnSpc>
                          <a:spcPct val="115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XGBoostClassifier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30454003"/>
                  </a:ext>
                </a:extLst>
              </a:tr>
              <a:tr h="548041">
                <a:tc>
                  <a:txBody>
                    <a:bodyPr/>
                    <a:lstStyle/>
                    <a:p>
                      <a:pPr>
                        <a:lnSpc>
                          <a:spcPct val="115000"/>
                        </a:lnSpc>
                        <a:spcAft>
                          <a:spcPts val="0"/>
                        </a:spcAft>
                      </a:pP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AdaBoostClassifier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74141012"/>
                  </a:ext>
                </a:extLst>
              </a:tr>
            </a:tbl>
          </a:graphicData>
        </a:graphic>
      </p:graphicFrame>
    </p:spTree>
    <p:extLst>
      <p:ext uri="{BB962C8B-B14F-4D97-AF65-F5344CB8AC3E}">
        <p14:creationId xmlns="" xmlns:p14="http://schemas.microsoft.com/office/powerpoint/2010/main" val="123931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IN" sz="4000" b="1" dirty="0" smtClean="0"/>
              <a:t>XG BOOST CLASSIFIER</a:t>
            </a:r>
            <a:endParaRPr lang="en-IN" sz="4000" b="1" dirty="0"/>
          </a:p>
        </p:txBody>
      </p:sp>
      <p:sp>
        <p:nvSpPr>
          <p:cNvPr id="3" name="Content Placeholder 2"/>
          <p:cNvSpPr>
            <a:spLocks noGrp="1"/>
          </p:cNvSpPr>
          <p:nvPr>
            <p:ph idx="1"/>
          </p:nvPr>
        </p:nvSpPr>
        <p:spPr>
          <a:xfrm>
            <a:off x="457200" y="1268760"/>
            <a:ext cx="8229600" cy="4857403"/>
          </a:xfrm>
        </p:spPr>
        <p:txBody>
          <a:bodyPr>
            <a:normAutofit/>
          </a:bodyPr>
          <a:lstStyle/>
          <a:p>
            <a:r>
              <a:rPr lang="en-US" sz="2000" dirty="0"/>
              <a:t>Multiclass performance is evaluated using F1 score</a:t>
            </a:r>
          </a:p>
          <a:p>
            <a:r>
              <a:rPr lang="en-US" sz="2000" u="sng" dirty="0"/>
              <a:t>Precision, Recall ,F1 scores and Confusion matrix:</a:t>
            </a:r>
          </a:p>
          <a:p>
            <a:endParaRPr lang="en-US" sz="2000" u="sng"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a:p>
            <a:endParaRPr lang="en-US" sz="2000" dirty="0"/>
          </a:p>
          <a:p>
            <a:r>
              <a:rPr lang="en-US" sz="2000" dirty="0"/>
              <a:t>Low package - 0, Medium package -1, High package - 2</a:t>
            </a:r>
          </a:p>
          <a:p>
            <a:r>
              <a:rPr lang="en-US" sz="2000" dirty="0"/>
              <a:t>Model has higher precision and recall for High package.</a:t>
            </a:r>
          </a:p>
          <a:p>
            <a:r>
              <a:rPr lang="en-US" sz="2000" dirty="0"/>
              <a:t>Low and Medium package have similar precision and F1 score.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IN" sz="2000"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9427" y="2060848"/>
            <a:ext cx="6497526" cy="2448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6161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983C55-B404-4334-85B3-AE34A2C1E1B7}"/>
              </a:ext>
            </a:extLst>
          </p:cNvPr>
          <p:cNvSpPr>
            <a:spLocks noGrp="1"/>
          </p:cNvSpPr>
          <p:nvPr>
            <p:ph type="title"/>
          </p:nvPr>
        </p:nvSpPr>
        <p:spPr/>
        <p:txBody>
          <a:bodyPr>
            <a:normAutofit/>
          </a:bodyPr>
          <a:lstStyle/>
          <a:p>
            <a:r>
              <a:rPr lang="en-IN" sz="4000" b="1" dirty="0" smtClean="0"/>
              <a:t>LIMITATIONS IN THE DATASET</a:t>
            </a:r>
            <a:endParaRPr lang="en-IN" sz="4000" b="1" dirty="0"/>
          </a:p>
        </p:txBody>
      </p:sp>
      <p:sp>
        <p:nvSpPr>
          <p:cNvPr id="3" name="Content Placeholder 2">
            <a:extLst>
              <a:ext uri="{FF2B5EF4-FFF2-40B4-BE49-F238E27FC236}">
                <a16:creationId xmlns="" xmlns:a16="http://schemas.microsoft.com/office/drawing/2014/main" id="{CB563617-46EC-4030-92D0-C5CD39DA0836}"/>
              </a:ext>
            </a:extLst>
          </p:cNvPr>
          <p:cNvSpPr>
            <a:spLocks noGrp="1"/>
          </p:cNvSpPr>
          <p:nvPr>
            <p:ph idx="1"/>
          </p:nvPr>
        </p:nvSpPr>
        <p:spPr>
          <a:xfrm>
            <a:off x="457200" y="1295400"/>
            <a:ext cx="8229600" cy="4525963"/>
          </a:xfrm>
        </p:spPr>
        <p:txBody>
          <a:bodyPr>
            <a:normAutofit fontScale="92500" lnSpcReduction="20000"/>
          </a:bodyPr>
          <a:lstStyle/>
          <a:p>
            <a:endParaRPr lang="en-US" dirty="0" smtClean="0"/>
          </a:p>
          <a:p>
            <a:r>
              <a:rPr lang="en-US" sz="2400" dirty="0" smtClean="0"/>
              <a:t>The publicly available dataset of AMCAT did not contain a large number of student records so the algorithms might not be appropriately predictive</a:t>
            </a:r>
          </a:p>
          <a:p>
            <a:endParaRPr lang="en-US" sz="2400" dirty="0" smtClean="0"/>
          </a:p>
          <a:p>
            <a:r>
              <a:rPr lang="en-US" sz="2400" dirty="0" smtClean="0"/>
              <a:t>Dataset was not optimal as some data points have values that logically don’t make sense. </a:t>
            </a:r>
          </a:p>
          <a:p>
            <a:endParaRPr lang="en-US" sz="2400" dirty="0" smtClean="0"/>
          </a:p>
          <a:p>
            <a:r>
              <a:rPr lang="en-US" sz="2400" dirty="0" smtClean="0"/>
              <a:t>Validation dataset was not available so the models that were built could not be tested on external datasets. </a:t>
            </a:r>
          </a:p>
          <a:p>
            <a:endParaRPr lang="en-US" sz="2400" dirty="0" smtClean="0"/>
          </a:p>
          <a:p>
            <a:r>
              <a:rPr lang="en-US" sz="2400" dirty="0" smtClean="0"/>
              <a:t>New emerging skills such as AI, </a:t>
            </a:r>
            <a:r>
              <a:rPr lang="en-US" sz="2400" dirty="0" err="1" smtClean="0"/>
              <a:t>IoT</a:t>
            </a:r>
            <a:r>
              <a:rPr lang="en-US" sz="2400" dirty="0" smtClean="0"/>
              <a:t>, Cloud Computing etc. are not a part of the dataset. Hence, the important skills for predicting salary may differ over time. </a:t>
            </a:r>
          </a:p>
          <a:p>
            <a:endParaRPr lang="en-US" sz="2400" dirty="0" smtClean="0"/>
          </a:p>
          <a:p>
            <a:endParaRPr lang="en-US" sz="2400" dirty="0" smtClean="0"/>
          </a:p>
          <a:p>
            <a:endParaRPr lang="en-IN" dirty="0"/>
          </a:p>
        </p:txBody>
      </p:sp>
    </p:spTree>
    <p:extLst>
      <p:ext uri="{BB962C8B-B14F-4D97-AF65-F5344CB8AC3E}">
        <p14:creationId xmlns="" xmlns:p14="http://schemas.microsoft.com/office/powerpoint/2010/main" val="1295643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CONCLUSIONS</a:t>
            </a:r>
            <a:endParaRPr lang="en-US" sz="4000" b="1" dirty="0"/>
          </a:p>
        </p:txBody>
      </p:sp>
      <p:sp>
        <p:nvSpPr>
          <p:cNvPr id="3" name="Content Placeholder 2"/>
          <p:cNvSpPr>
            <a:spLocks noGrp="1"/>
          </p:cNvSpPr>
          <p:nvPr>
            <p:ph idx="1"/>
          </p:nvPr>
        </p:nvSpPr>
        <p:spPr/>
        <p:txBody>
          <a:bodyPr/>
          <a:lstStyle/>
          <a:p>
            <a:r>
              <a:rPr lang="en-US" sz="2400" dirty="0" smtClean="0"/>
              <a:t>As per the dataset, there is no bias in the current labor market however we have observed that MCA graduates tend to get lesser package as compared to graduates in other streams.</a:t>
            </a:r>
          </a:p>
          <a:p>
            <a:r>
              <a:rPr lang="en-US" sz="2400" dirty="0" smtClean="0"/>
              <a:t>With the given student's profile, we can predict the bracket in which the student salary will lie in.</a:t>
            </a:r>
          </a:p>
          <a:p>
            <a:r>
              <a:rPr lang="en-US" sz="2400" dirty="0" smtClean="0"/>
              <a:t>Along with the salary bracket, we can also give insights about the factors which are creating better impact in the labor market</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228600"/>
            <a:ext cx="3008313" cy="1162050"/>
          </a:xfrm>
        </p:spPr>
        <p:txBody>
          <a:bodyPr>
            <a:normAutofit/>
          </a:bodyPr>
          <a:lstStyle/>
          <a:p>
            <a:r>
              <a:rPr lang="en-US" sz="4000" dirty="0" smtClean="0"/>
              <a:t>AMCAT?</a:t>
            </a:r>
            <a:endParaRPr lang="en-US" sz="4000" dirty="0"/>
          </a:p>
        </p:txBody>
      </p:sp>
      <p:pic>
        <p:nvPicPr>
          <p:cNvPr id="7" name="Content Placeholder 6" descr="download (1).png"/>
          <p:cNvPicPr>
            <a:picLocks noGrp="1" noChangeAspect="1"/>
          </p:cNvPicPr>
          <p:nvPr>
            <p:ph idx="1"/>
          </p:nvPr>
        </p:nvPicPr>
        <p:blipFill>
          <a:blip r:embed="rId2"/>
          <a:stretch>
            <a:fillRect/>
          </a:stretch>
        </p:blipFill>
        <p:spPr>
          <a:xfrm>
            <a:off x="6015037" y="1828801"/>
            <a:ext cx="2953544" cy="2953544"/>
          </a:xfrm>
        </p:spPr>
      </p:pic>
      <p:sp>
        <p:nvSpPr>
          <p:cNvPr id="6" name="Text Placeholder 5"/>
          <p:cNvSpPr>
            <a:spLocks noGrp="1"/>
          </p:cNvSpPr>
          <p:nvPr>
            <p:ph type="body" sz="half" idx="2"/>
          </p:nvPr>
        </p:nvSpPr>
        <p:spPr>
          <a:xfrm>
            <a:off x="457200" y="1676400"/>
            <a:ext cx="5638800" cy="4449763"/>
          </a:xfrm>
        </p:spPr>
        <p:txBody>
          <a:bodyPr/>
          <a:lstStyle/>
          <a:p>
            <a:pPr>
              <a:buFont typeface="Arial" pitchFamily="34" charset="0"/>
              <a:buChar char="•"/>
            </a:pPr>
            <a:r>
              <a:rPr lang="en-IN" sz="2400" dirty="0" smtClean="0"/>
              <a:t> Increase in number of candidates entering the global workforce every year is an issue as it becomes difficult to filter suitable candidate for a suitable job opening. </a:t>
            </a:r>
          </a:p>
          <a:p>
            <a:pPr>
              <a:buFont typeface="Arial" pitchFamily="34" charset="0"/>
              <a:buChar char="•"/>
            </a:pPr>
            <a:endParaRPr lang="en-IN" sz="2400" dirty="0" smtClean="0"/>
          </a:p>
          <a:p>
            <a:pPr>
              <a:buFont typeface="Arial" pitchFamily="34" charset="0"/>
              <a:buChar char="•"/>
            </a:pPr>
            <a:r>
              <a:rPr lang="en-IN" sz="2400" dirty="0" smtClean="0"/>
              <a:t> AMCAT is an Employee Ability Test that helps to filter out the candidates on the basis of a standardized test.</a:t>
            </a:r>
          </a:p>
          <a:p>
            <a:pPr>
              <a:buFont typeface="Arial" pitchFamily="34" charset="0"/>
              <a:buChar char="•"/>
            </a:pPr>
            <a:endParaRPr lang="en-IN" sz="24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PROBLEM STATEMENT</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IN" dirty="0"/>
              <a:t>    We are trying to utilize the dataset containing information about a set of  engineering graduates and their employment outcomes provided by AMCAT to analyse the following few use cases –</a:t>
            </a:r>
          </a:p>
          <a:p>
            <a:endParaRPr lang="en-US" dirty="0"/>
          </a:p>
          <a:p>
            <a:pPr marL="285750" lvl="0" indent="-285750" fontAlgn="base">
              <a:buFont typeface="Wingdings" pitchFamily="2" charset="2"/>
              <a:buChar char="§"/>
            </a:pPr>
            <a:r>
              <a:rPr lang="en-IN" dirty="0"/>
              <a:t>From the given student profile, can we predict his/her annual salary? </a:t>
            </a:r>
            <a:endParaRPr lang="en-US" dirty="0"/>
          </a:p>
          <a:p>
            <a:pPr marL="285750" lvl="0" indent="-285750" fontAlgn="base">
              <a:buFont typeface="Wingdings" pitchFamily="2" charset="2"/>
              <a:buChar char="§"/>
            </a:pPr>
            <a:r>
              <a:rPr lang="en-IN" dirty="0"/>
              <a:t>Can we understand what factors in the labour market determine one’s salary? </a:t>
            </a:r>
          </a:p>
          <a:p>
            <a:pPr marL="285750" lvl="0" indent="-285750" fontAlgn="base">
              <a:buFont typeface="Wingdings" pitchFamily="2" charset="2"/>
              <a:buChar char="§"/>
            </a:pPr>
            <a:r>
              <a:rPr lang="en-IN" dirty="0"/>
              <a:t>Is it just one's skills or there are other factors influencing jobs in the current market?</a:t>
            </a:r>
          </a:p>
          <a:p>
            <a:pPr marL="285750" indent="-285750" fontAlgn="base">
              <a:buFont typeface="Wingdings" pitchFamily="2" charset="2"/>
              <a:buChar char="§"/>
            </a:pPr>
            <a:r>
              <a:rPr lang="en-IN" dirty="0"/>
              <a:t>Are there any biases in the labour market which impact one's job?</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420422" y="1371600"/>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r>
              <a:rPr lang="en-IN" sz="2400" dirty="0">
                <a:solidFill>
                  <a:schemeClr val="tx1"/>
                </a:solidFill>
              </a:rPr>
              <a:t>	The dataset consists of 3998 student records with 38 different columns containing student information with the help of which we are trying to find the underlying Salary pattern.</a:t>
            </a:r>
          </a:p>
          <a:p>
            <a:pPr algn="l"/>
            <a:endParaRPr lang="en-IN" sz="2400" dirty="0">
              <a:solidFill>
                <a:srgbClr val="0055A0"/>
              </a:solidFill>
            </a:endParaRPr>
          </a:p>
        </p:txBody>
      </p:sp>
      <p:sp>
        <p:nvSpPr>
          <p:cNvPr id="31" name="TextBox 30"/>
          <p:cNvSpPr txBox="1"/>
          <p:nvPr/>
        </p:nvSpPr>
        <p:spPr>
          <a:xfrm>
            <a:off x="450440" y="428185"/>
            <a:ext cx="8537369" cy="707886"/>
          </a:xfrm>
          <a:prstGeom prst="rect">
            <a:avLst/>
          </a:prstGeom>
          <a:noFill/>
        </p:spPr>
        <p:txBody>
          <a:bodyPr wrap="square" rtlCol="0">
            <a:spAutoFit/>
          </a:bodyPr>
          <a:lstStyle/>
          <a:p>
            <a:r>
              <a:rPr lang="en-US" sz="4000" b="1" dirty="0">
                <a:solidFill>
                  <a:schemeClr val="accent1"/>
                </a:solidFill>
              </a:rPr>
              <a:t>		</a:t>
            </a:r>
            <a:r>
              <a:rPr lang="en-US" sz="4000" b="1" dirty="0">
                <a:latin typeface="+mj-lt"/>
              </a:rPr>
              <a:t>DATA DESCRIPTION</a:t>
            </a:r>
          </a:p>
        </p:txBody>
      </p:sp>
      <p:graphicFrame>
        <p:nvGraphicFramePr>
          <p:cNvPr id="2" name="Table 2">
            <a:extLst>
              <a:ext uri="{FF2B5EF4-FFF2-40B4-BE49-F238E27FC236}">
                <a16:creationId xmlns="" xmlns:a16="http://schemas.microsoft.com/office/drawing/2014/main" id="{97E83A69-112A-47B3-8EBC-EDA639254602}"/>
              </a:ext>
            </a:extLst>
          </p:cNvPr>
          <p:cNvGraphicFramePr>
            <a:graphicFrameLocks noGrp="1"/>
          </p:cNvGraphicFramePr>
          <p:nvPr/>
        </p:nvGraphicFramePr>
        <p:xfrm>
          <a:off x="1295400" y="2819400"/>
          <a:ext cx="6324600" cy="323088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950551872"/>
                    </a:ext>
                  </a:extLst>
                </a:gridCol>
                <a:gridCol w="4267200">
                  <a:extLst>
                    <a:ext uri="{9D8B030D-6E8A-4147-A177-3AD203B41FA5}">
                      <a16:colId xmlns="" xmlns:a16="http://schemas.microsoft.com/office/drawing/2014/main" val="1421686525"/>
                    </a:ext>
                  </a:extLst>
                </a:gridCol>
              </a:tblGrid>
              <a:tr h="602901">
                <a:tc>
                  <a:txBody>
                    <a:bodyPr/>
                    <a:lstStyle/>
                    <a:p>
                      <a:r>
                        <a:rPr lang="en-IN" dirty="0"/>
                        <a:t>Sections</a:t>
                      </a:r>
                    </a:p>
                  </a:txBody>
                  <a:tcPr/>
                </a:tc>
                <a:tc>
                  <a:txBody>
                    <a:bodyPr/>
                    <a:lstStyle/>
                    <a:p>
                      <a:endParaRPr lang="en-IN" dirty="0"/>
                    </a:p>
                  </a:txBody>
                  <a:tcPr/>
                </a:tc>
                <a:extLst>
                  <a:ext uri="{0D108BD9-81ED-4DB2-BD59-A6C34878D82A}">
                    <a16:rowId xmlns="" xmlns:a16="http://schemas.microsoft.com/office/drawing/2014/main" val="487620978"/>
                  </a:ext>
                </a:extLst>
              </a:tr>
              <a:tr h="611275">
                <a:tc>
                  <a:txBody>
                    <a:bodyPr/>
                    <a:lstStyle/>
                    <a:p>
                      <a:r>
                        <a:rPr lang="en-IN" b="1" dirty="0"/>
                        <a:t>Personal info</a:t>
                      </a:r>
                    </a:p>
                  </a:txBody>
                  <a:tcPr/>
                </a:tc>
                <a:tc>
                  <a:txBody>
                    <a:bodyPr/>
                    <a:lstStyle/>
                    <a:p>
                      <a:r>
                        <a:rPr lang="en-IN" dirty="0"/>
                        <a:t>Date of birth and Gender.</a:t>
                      </a:r>
                    </a:p>
                  </a:txBody>
                  <a:tcPr/>
                </a:tc>
                <a:extLst>
                  <a:ext uri="{0D108BD9-81ED-4DB2-BD59-A6C34878D82A}">
                    <a16:rowId xmlns="" xmlns:a16="http://schemas.microsoft.com/office/drawing/2014/main" val="3468618836"/>
                  </a:ext>
                </a:extLst>
              </a:tr>
              <a:tr h="611275">
                <a:tc>
                  <a:txBody>
                    <a:bodyPr/>
                    <a:lstStyle/>
                    <a:p>
                      <a:r>
                        <a:rPr lang="en-IN" b="1" dirty="0"/>
                        <a:t>Academic info</a:t>
                      </a:r>
                    </a:p>
                  </a:txBody>
                  <a:tcPr/>
                </a:tc>
                <a:tc>
                  <a:txBody>
                    <a:bodyPr/>
                    <a:lstStyle/>
                    <a:p>
                      <a:r>
                        <a:rPr lang="en-IN" dirty="0"/>
                        <a:t>10</a:t>
                      </a:r>
                      <a:r>
                        <a:rPr lang="en-IN" baseline="30000" dirty="0"/>
                        <a:t>th</a:t>
                      </a:r>
                      <a:r>
                        <a:rPr lang="en-IN" dirty="0"/>
                        <a:t> , 12</a:t>
                      </a:r>
                      <a:r>
                        <a:rPr lang="en-IN" baseline="30000" dirty="0"/>
                        <a:t>th</a:t>
                      </a:r>
                      <a:r>
                        <a:rPr lang="en-IN" dirty="0"/>
                        <a:t> , College details  and Graduation years.</a:t>
                      </a:r>
                    </a:p>
                  </a:txBody>
                  <a:tcPr/>
                </a:tc>
                <a:extLst>
                  <a:ext uri="{0D108BD9-81ED-4DB2-BD59-A6C34878D82A}">
                    <a16:rowId xmlns="" xmlns:a16="http://schemas.microsoft.com/office/drawing/2014/main" val="3867016033"/>
                  </a:ext>
                </a:extLst>
              </a:tr>
              <a:tr h="736544">
                <a:tc>
                  <a:txBody>
                    <a:bodyPr/>
                    <a:lstStyle/>
                    <a:p>
                      <a:r>
                        <a:rPr lang="en-IN" b="1" dirty="0"/>
                        <a:t>Cognitive skills</a:t>
                      </a:r>
                    </a:p>
                  </a:txBody>
                  <a:tcPr/>
                </a:tc>
                <a:tc>
                  <a:txBody>
                    <a:bodyPr/>
                    <a:lstStyle/>
                    <a:p>
                      <a:r>
                        <a:rPr lang="en-IN" dirty="0"/>
                        <a:t>AMCAT standardized test scores (Quant, English, Logical) </a:t>
                      </a:r>
                    </a:p>
                  </a:txBody>
                  <a:tcPr/>
                </a:tc>
                <a:extLst>
                  <a:ext uri="{0D108BD9-81ED-4DB2-BD59-A6C34878D82A}">
                    <a16:rowId xmlns="" xmlns:a16="http://schemas.microsoft.com/office/drawing/2014/main" val="3436079272"/>
                  </a:ext>
                </a:extLst>
              </a:tr>
              <a:tr h="611275">
                <a:tc>
                  <a:txBody>
                    <a:bodyPr/>
                    <a:lstStyle/>
                    <a:p>
                      <a:r>
                        <a:rPr lang="en-IN" b="1" dirty="0"/>
                        <a:t>Personality traits</a:t>
                      </a:r>
                    </a:p>
                  </a:txBody>
                  <a:tcPr/>
                </a:tc>
                <a:tc>
                  <a:txBody>
                    <a:bodyPr/>
                    <a:lstStyle/>
                    <a:p>
                      <a:r>
                        <a:rPr lang="en-IN" dirty="0"/>
                        <a:t>Agreeableness, Extraversion, Neuroticism, Openness to Experience, Conscientiousness</a:t>
                      </a:r>
                    </a:p>
                  </a:txBody>
                  <a:tcPr/>
                </a:tc>
                <a:extLst>
                  <a:ext uri="{0D108BD9-81ED-4DB2-BD59-A6C34878D82A}">
                    <a16:rowId xmlns="" xmlns:a16="http://schemas.microsoft.com/office/drawing/2014/main" val="1416682463"/>
                  </a:ext>
                </a:extLst>
              </a:tr>
            </a:tbl>
          </a:graphicData>
        </a:graphic>
      </p:graphicFrame>
    </p:spTree>
    <p:extLst>
      <p:ext uri="{BB962C8B-B14F-4D97-AF65-F5344CB8AC3E}">
        <p14:creationId xmlns=""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DATA PREPARATION FOR ANALYSIS</a:t>
            </a:r>
          </a:p>
        </p:txBody>
      </p:sp>
      <p:sp>
        <p:nvSpPr>
          <p:cNvPr id="3" name="Content Placeholder 2"/>
          <p:cNvSpPr>
            <a:spLocks noGrp="1"/>
          </p:cNvSpPr>
          <p:nvPr>
            <p:ph idx="1"/>
          </p:nvPr>
        </p:nvSpPr>
        <p:spPr>
          <a:xfrm>
            <a:off x="457200" y="1828800"/>
            <a:ext cx="8229600" cy="4525963"/>
          </a:xfrm>
        </p:spPr>
        <p:txBody>
          <a:bodyPr/>
          <a:lstStyle/>
          <a:p>
            <a:r>
              <a:rPr lang="en-US" sz="2400" dirty="0"/>
              <a:t>Subjective imputation for Graduation year, Salary, DOB, DOJ etc</a:t>
            </a:r>
          </a:p>
          <a:p>
            <a:r>
              <a:rPr lang="en-US" sz="2400" dirty="0"/>
              <a:t>Uniform conversion of College GPA to percentage</a:t>
            </a:r>
          </a:p>
          <a:p>
            <a:r>
              <a:rPr lang="en-US" sz="2400" dirty="0"/>
              <a:t>Segregation of </a:t>
            </a:r>
            <a:r>
              <a:rPr lang="en-US" sz="2400" b="1" dirty="0"/>
              <a:t>10</a:t>
            </a:r>
            <a:r>
              <a:rPr lang="en-US" sz="2400" b="1" baseline="30000" dirty="0"/>
              <a:t>th</a:t>
            </a:r>
            <a:r>
              <a:rPr lang="en-US" sz="2400" dirty="0"/>
              <a:t> and </a:t>
            </a:r>
            <a:r>
              <a:rPr lang="en-US" sz="2400" b="1" dirty="0"/>
              <a:t>12</a:t>
            </a:r>
            <a:r>
              <a:rPr lang="en-US" sz="2400" b="1" baseline="30000" dirty="0"/>
              <a:t>th</a:t>
            </a:r>
            <a:r>
              <a:rPr lang="en-US" sz="2400" dirty="0"/>
              <a:t> board to 4 levels, </a:t>
            </a:r>
            <a:r>
              <a:rPr lang="en-US" sz="2400" b="1" dirty="0"/>
              <a:t>Specialization</a:t>
            </a:r>
            <a:r>
              <a:rPr lang="en-US" sz="2400" dirty="0"/>
              <a:t> to 9 levels and </a:t>
            </a:r>
            <a:r>
              <a:rPr lang="en-US" sz="2400" b="1" dirty="0"/>
              <a:t>Job City </a:t>
            </a:r>
            <a:r>
              <a:rPr lang="en-US" sz="2400" dirty="0"/>
              <a:t>to respective categories</a:t>
            </a:r>
          </a:p>
          <a:p>
            <a:r>
              <a:rPr lang="en-US" sz="2400" dirty="0"/>
              <a:t>Calculated columns : </a:t>
            </a:r>
            <a:r>
              <a:rPr lang="en-US" sz="2400" b="1" dirty="0"/>
              <a:t>Age</a:t>
            </a:r>
            <a:r>
              <a:rPr lang="en-US" sz="2400" dirty="0"/>
              <a:t>, </a:t>
            </a:r>
            <a:r>
              <a:rPr lang="en-US" sz="2400" b="1" dirty="0" err="1"/>
              <a:t>AgeJ</a:t>
            </a:r>
            <a:r>
              <a:rPr lang="en-US" sz="2400" dirty="0"/>
              <a:t>, </a:t>
            </a:r>
            <a:r>
              <a:rPr lang="en-US" sz="2400" b="1" dirty="0"/>
              <a:t>Experience</a:t>
            </a:r>
            <a:r>
              <a:rPr lang="en-US" sz="2400" dirty="0"/>
              <a:t>, </a:t>
            </a:r>
            <a:r>
              <a:rPr lang="en-US" sz="2400" b="1" dirty="0" err="1"/>
              <a:t>Max_score</a:t>
            </a:r>
            <a:r>
              <a:rPr lang="en-US" sz="2400" dirty="0"/>
              <a:t>, </a:t>
            </a:r>
            <a:r>
              <a:rPr lang="en-US" sz="2400" b="1" dirty="0" err="1"/>
              <a:t>gapgrad</a:t>
            </a:r>
            <a:endParaRPr lang="en-US" sz="2400" b="1"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48931099-9A5D-4AD1-B820-55F175250E52}"/>
              </a:ext>
            </a:extLst>
          </p:cNvPr>
          <p:cNvSpPr>
            <a:spLocks noGrp="1"/>
          </p:cNvSpPr>
          <p:nvPr>
            <p:ph type="title"/>
          </p:nvPr>
        </p:nvSpPr>
        <p:spPr>
          <a:xfrm>
            <a:off x="271662" y="273050"/>
            <a:ext cx="4084314" cy="563662"/>
          </a:xfrm>
        </p:spPr>
        <p:txBody>
          <a:bodyPr>
            <a:noAutofit/>
          </a:bodyPr>
          <a:lstStyle/>
          <a:p>
            <a:pPr algn="ctr"/>
            <a:r>
              <a:rPr lang="en-IN" sz="4000" dirty="0"/>
              <a:t>EDA </a:t>
            </a:r>
            <a:r>
              <a:rPr lang="en-IN" sz="4000" dirty="0" smtClean="0"/>
              <a:t>INSIGHTS</a:t>
            </a:r>
            <a:endParaRPr lang="en-IN" sz="4000" dirty="0"/>
          </a:p>
        </p:txBody>
      </p:sp>
      <p:sp>
        <p:nvSpPr>
          <p:cNvPr id="8" name="Text Placeholder 7">
            <a:extLst>
              <a:ext uri="{FF2B5EF4-FFF2-40B4-BE49-F238E27FC236}">
                <a16:creationId xmlns="" xmlns:a16="http://schemas.microsoft.com/office/drawing/2014/main" id="{59DA8150-2FA0-4C21-9935-F72D62954F7C}"/>
              </a:ext>
            </a:extLst>
          </p:cNvPr>
          <p:cNvSpPr>
            <a:spLocks noGrp="1"/>
          </p:cNvSpPr>
          <p:nvPr>
            <p:ph type="body" sz="half" idx="2"/>
          </p:nvPr>
        </p:nvSpPr>
        <p:spPr>
          <a:xfrm>
            <a:off x="457200" y="5851518"/>
            <a:ext cx="8229600" cy="733431"/>
          </a:xfrm>
        </p:spPr>
        <p:txBody>
          <a:bodyPr/>
          <a:lstStyle/>
          <a:p>
            <a:endParaRPr lang="en-IN" dirty="0"/>
          </a:p>
        </p:txBody>
      </p:sp>
      <p:pic>
        <p:nvPicPr>
          <p:cNvPr id="14" name="Content Placeholder 13">
            <a:extLst>
              <a:ext uri="{FF2B5EF4-FFF2-40B4-BE49-F238E27FC236}">
                <a16:creationId xmlns="" xmlns:a16="http://schemas.microsoft.com/office/drawing/2014/main" id="{86C17665-7C03-4BAE-98DF-744D12642D4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71662" y="980727"/>
            <a:ext cx="8620818" cy="4842307"/>
          </a:xfrm>
        </p:spPr>
      </p:pic>
    </p:spTree>
    <p:extLst>
      <p:ext uri="{BB962C8B-B14F-4D97-AF65-F5344CB8AC3E}">
        <p14:creationId xmlns="" xmlns:p14="http://schemas.microsoft.com/office/powerpoint/2010/main" val="49926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D9484D8-8BAD-45F1-A27B-E7DBD4853899}"/>
              </a:ext>
            </a:extLst>
          </p:cNvPr>
          <p:cNvSpPr>
            <a:spLocks noGrp="1"/>
          </p:cNvSpPr>
          <p:nvPr>
            <p:ph type="title"/>
          </p:nvPr>
        </p:nvSpPr>
        <p:spPr>
          <a:xfrm>
            <a:off x="457200" y="273050"/>
            <a:ext cx="3250704" cy="419646"/>
          </a:xfrm>
        </p:spPr>
        <p:txBody>
          <a:bodyPr>
            <a:normAutofit/>
          </a:bodyPr>
          <a:lstStyle/>
          <a:p>
            <a:endParaRPr lang="en-IN" dirty="0"/>
          </a:p>
        </p:txBody>
      </p:sp>
      <p:sp>
        <p:nvSpPr>
          <p:cNvPr id="19" name="Text Placeholder 18">
            <a:extLst>
              <a:ext uri="{FF2B5EF4-FFF2-40B4-BE49-F238E27FC236}">
                <a16:creationId xmlns="" xmlns:a16="http://schemas.microsoft.com/office/drawing/2014/main" id="{B57B83A7-740F-4B14-BE60-345218618639}"/>
              </a:ext>
            </a:extLst>
          </p:cNvPr>
          <p:cNvSpPr>
            <a:spLocks noGrp="1"/>
          </p:cNvSpPr>
          <p:nvPr>
            <p:ph type="body" sz="half" idx="2"/>
          </p:nvPr>
        </p:nvSpPr>
        <p:spPr>
          <a:xfrm>
            <a:off x="457200" y="5661248"/>
            <a:ext cx="8229600" cy="720080"/>
          </a:xfrm>
        </p:spPr>
        <p:txBody>
          <a:bodyPr/>
          <a:lstStyle/>
          <a:p>
            <a:endParaRPr lang="en-IN" dirty="0"/>
          </a:p>
        </p:txBody>
      </p:sp>
      <p:pic>
        <p:nvPicPr>
          <p:cNvPr id="28" name="Content Placeholder 27">
            <a:extLst>
              <a:ext uri="{FF2B5EF4-FFF2-40B4-BE49-F238E27FC236}">
                <a16:creationId xmlns="" xmlns:a16="http://schemas.microsoft.com/office/drawing/2014/main" id="{AB2B72EF-F6DE-40B0-AFB7-62F703BA449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64963" y="764704"/>
            <a:ext cx="8521837" cy="4808713"/>
          </a:xfrm>
        </p:spPr>
      </p:pic>
    </p:spTree>
    <p:extLst>
      <p:ext uri="{BB962C8B-B14F-4D97-AF65-F5344CB8AC3E}">
        <p14:creationId xmlns="" xmlns:p14="http://schemas.microsoft.com/office/powerpoint/2010/main" val="212471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D9484D8-8BAD-45F1-A27B-E7DBD4853899}"/>
              </a:ext>
            </a:extLst>
          </p:cNvPr>
          <p:cNvSpPr>
            <a:spLocks noGrp="1"/>
          </p:cNvSpPr>
          <p:nvPr>
            <p:ph type="title"/>
          </p:nvPr>
        </p:nvSpPr>
        <p:spPr>
          <a:xfrm>
            <a:off x="457200" y="273050"/>
            <a:ext cx="3250704" cy="490405"/>
          </a:xfrm>
        </p:spPr>
        <p:txBody>
          <a:bodyPr>
            <a:normAutofit/>
          </a:bodyPr>
          <a:lstStyle/>
          <a:p>
            <a:endParaRPr lang="en-IN" dirty="0"/>
          </a:p>
        </p:txBody>
      </p:sp>
      <p:sp>
        <p:nvSpPr>
          <p:cNvPr id="19" name="Text Placeholder 18">
            <a:extLst>
              <a:ext uri="{FF2B5EF4-FFF2-40B4-BE49-F238E27FC236}">
                <a16:creationId xmlns="" xmlns:a16="http://schemas.microsoft.com/office/drawing/2014/main" id="{B57B83A7-740F-4B14-BE60-345218618639}"/>
              </a:ext>
            </a:extLst>
          </p:cNvPr>
          <p:cNvSpPr>
            <a:spLocks noGrp="1"/>
          </p:cNvSpPr>
          <p:nvPr>
            <p:ph type="body" sz="half" idx="2"/>
          </p:nvPr>
        </p:nvSpPr>
        <p:spPr>
          <a:xfrm>
            <a:off x="457200" y="5733256"/>
            <a:ext cx="8229600" cy="648072"/>
          </a:xfrm>
        </p:spPr>
        <p:txBody>
          <a:bodyPr/>
          <a:lstStyle/>
          <a:p>
            <a:endParaRPr lang="en-IN" dirty="0"/>
          </a:p>
        </p:txBody>
      </p:sp>
      <p:pic>
        <p:nvPicPr>
          <p:cNvPr id="14" name="Content Placeholder 13">
            <a:extLst>
              <a:ext uri="{FF2B5EF4-FFF2-40B4-BE49-F238E27FC236}">
                <a16:creationId xmlns="" xmlns:a16="http://schemas.microsoft.com/office/drawing/2014/main" id="{2C1D4F5D-0606-4341-B3FE-7579C20C36F6}"/>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960735"/>
            <a:ext cx="8587270" cy="4700513"/>
          </a:xfrm>
        </p:spPr>
      </p:pic>
    </p:spTree>
    <p:extLst>
      <p:ext uri="{BB962C8B-B14F-4D97-AF65-F5344CB8AC3E}">
        <p14:creationId xmlns="" xmlns:p14="http://schemas.microsoft.com/office/powerpoint/2010/main" val="29152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D9484D8-8BAD-45F1-A27B-E7DBD4853899}"/>
              </a:ext>
            </a:extLst>
          </p:cNvPr>
          <p:cNvSpPr>
            <a:spLocks noGrp="1"/>
          </p:cNvSpPr>
          <p:nvPr>
            <p:ph type="title"/>
          </p:nvPr>
        </p:nvSpPr>
        <p:spPr>
          <a:xfrm>
            <a:off x="457200" y="273050"/>
            <a:ext cx="3250704" cy="490405"/>
          </a:xfrm>
        </p:spPr>
        <p:txBody>
          <a:bodyPr>
            <a:normAutofit/>
          </a:bodyPr>
          <a:lstStyle/>
          <a:p>
            <a:endParaRPr lang="en-IN" dirty="0"/>
          </a:p>
        </p:txBody>
      </p:sp>
      <p:sp>
        <p:nvSpPr>
          <p:cNvPr id="19" name="Text Placeholder 18">
            <a:extLst>
              <a:ext uri="{FF2B5EF4-FFF2-40B4-BE49-F238E27FC236}">
                <a16:creationId xmlns="" xmlns:a16="http://schemas.microsoft.com/office/drawing/2014/main" id="{B57B83A7-740F-4B14-BE60-345218618639}"/>
              </a:ext>
            </a:extLst>
          </p:cNvPr>
          <p:cNvSpPr>
            <a:spLocks noGrp="1"/>
          </p:cNvSpPr>
          <p:nvPr>
            <p:ph type="body" sz="half" idx="2"/>
          </p:nvPr>
        </p:nvSpPr>
        <p:spPr>
          <a:xfrm>
            <a:off x="457200" y="5733256"/>
            <a:ext cx="8229600" cy="648072"/>
          </a:xfrm>
        </p:spPr>
        <p:txBody>
          <a:bodyPr/>
          <a:lstStyle/>
          <a:p>
            <a:endParaRPr lang="en-IN" dirty="0"/>
          </a:p>
        </p:txBody>
      </p:sp>
      <p:pic>
        <p:nvPicPr>
          <p:cNvPr id="5" name="Content Placeholder 4">
            <a:extLst>
              <a:ext uri="{FF2B5EF4-FFF2-40B4-BE49-F238E27FC236}">
                <a16:creationId xmlns="" xmlns:a16="http://schemas.microsoft.com/office/drawing/2014/main" id="{9315310C-E393-46CE-AE86-9FEB0A54DB70}"/>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28472" y="980728"/>
            <a:ext cx="8536016" cy="4672457"/>
          </a:xfrm>
        </p:spPr>
      </p:pic>
    </p:spTree>
    <p:extLst>
      <p:ext uri="{BB962C8B-B14F-4D97-AF65-F5344CB8AC3E}">
        <p14:creationId xmlns="" xmlns:p14="http://schemas.microsoft.com/office/powerpoint/2010/main" val="3932626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TotalTime>
  <Words>760</Words>
  <Application>Microsoft Office PowerPoint</Application>
  <PresentationFormat>On-screen Show (4:3)</PresentationFormat>
  <Paragraphs>165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AMCAT?</vt:lpstr>
      <vt:lpstr>PROBLEM STATEMENT</vt:lpstr>
      <vt:lpstr>Slide 4</vt:lpstr>
      <vt:lpstr>DATA PREPARATION FOR ANALYSIS</vt:lpstr>
      <vt:lpstr>EDA INSIGHTS</vt:lpstr>
      <vt:lpstr>Slide 7</vt:lpstr>
      <vt:lpstr>Slide 8</vt:lpstr>
      <vt:lpstr>Slide 9</vt:lpstr>
      <vt:lpstr>Slide 10</vt:lpstr>
      <vt:lpstr>REGRESSION MODEL</vt:lpstr>
      <vt:lpstr>EDA INSIGHTS FOR CLASSIFICATION</vt:lpstr>
      <vt:lpstr>Slide 13</vt:lpstr>
      <vt:lpstr>HANDLING IMBALANCED DATA</vt:lpstr>
      <vt:lpstr>CLASSIFICATION MODEL</vt:lpstr>
      <vt:lpstr>XG BOOST CLASSIFIER</vt:lpstr>
      <vt:lpstr>LIMITATIONS IN THE DATASET</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52</cp:revision>
  <dcterms:created xsi:type="dcterms:W3CDTF">2019-10-07T05:57:12Z</dcterms:created>
  <dcterms:modified xsi:type="dcterms:W3CDTF">2019-10-10T19:28:10Z</dcterms:modified>
</cp:coreProperties>
</file>