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8" r:id="rId8"/>
    <p:sldId id="269" r:id="rId9"/>
    <p:sldId id="261" r:id="rId10"/>
    <p:sldId id="275" r:id="rId11"/>
    <p:sldId id="280" r:id="rId12"/>
    <p:sldId id="262" r:id="rId13"/>
    <p:sldId id="264" r:id="rId14"/>
    <p:sldId id="265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5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5268" autoAdjust="0"/>
  </p:normalViewPr>
  <p:slideViewPr>
    <p:cSldViewPr snapToGrid="0" showGuides="1">
      <p:cViewPr varScale="1">
        <p:scale>
          <a:sx n="59" d="100"/>
          <a:sy n="59" d="100"/>
        </p:scale>
        <p:origin x="848" y="60"/>
      </p:cViewPr>
      <p:guideLst>
        <p:guide orient="horz" pos="212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A8BC8-1E47-451F-BB17-DBA545B18845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DD2FF-B5CB-4E41-8DA0-18E2391B560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/>
              <a:t>10-04-2022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10-04-2022</a:t>
            </a: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0C117-A8B7-44AD-9C02-F3C43372295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4294967295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150" y="136525"/>
            <a:ext cx="720725" cy="720725"/>
          </a:xfrm>
        </p:spPr>
      </p:pic>
      <p:sp>
        <p:nvSpPr>
          <p:cNvPr id="22" name="TextBox 21"/>
          <p:cNvSpPr txBox="1"/>
          <p:nvPr/>
        </p:nvSpPr>
        <p:spPr>
          <a:xfrm>
            <a:off x="3025081" y="555419"/>
            <a:ext cx="6681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MCA Major Project Mid Term Evaluation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505835" y="1515110"/>
            <a:ext cx="60013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Hospitality Revenue Intelligence Dashboard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404360" y="4212590"/>
            <a:ext cx="3185160" cy="152019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GOURAV KUMAR GARG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 No. 23FS20MCA00112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2023-25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21765" y="1805184"/>
            <a:ext cx="4148455" cy="23177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Chandrashekhar Patel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50000"/>
              </a:lnSpc>
              <a:spcAft>
                <a:spcPts val="80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 of Science, Technology and Architecture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Manipal University Jaipur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72278" y="505370"/>
            <a:ext cx="1288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/>
          <p:cNvSpPr/>
          <p:nvPr>
            <p:ph sz="half" idx="2"/>
          </p:nvPr>
        </p:nvSpPr>
        <p:spPr>
          <a:xfrm>
            <a:off x="7832090" y="1372870"/>
            <a:ext cx="3657600" cy="4351655"/>
          </a:xfrm>
        </p:spPr>
        <p:txBody>
          <a:bodyPr>
            <a:normAutofit fontScale="90000" lnSpcReduction="10000"/>
          </a:bodyPr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The dateset comprises five CSV files, 3-dimension tables, and 2 fact tables.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dim_date: data includes day type (weekend or weekday), month, and week number (W19 —W32)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 ➢dim_hotels : Includes property id, property name, category (luxury/business) and the city.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 ➢dim_rooms : Includes room id and room class.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 ➢fact_aggregated_bookings : Stores information about bookings including booking dates, booking platforms, number of guests, revenue, check-in, and checkout dates.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 ➢fact_bookings : Includes successful bookings, hotel id, and capacity.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Content Placeholder 12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643890" y="1176020"/>
            <a:ext cx="6748145" cy="474535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20718" y="286295"/>
            <a:ext cx="318452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639570" y="1090295"/>
            <a:ext cx="9237980" cy="4739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180" y="136525"/>
            <a:ext cx="981710" cy="98171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16170" y="596900"/>
            <a:ext cx="20770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2455" y="1434465"/>
            <a:ext cx="10245725" cy="4196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Helps hotel management make informed choices based on real-time data and analytics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Improves pricing strategies, demand forecasting, and yield management for higher profitability.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Provides benchmarking insights against competitors, ensuring market relevance.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effort, minimizes errors, and streamlines revenue management processes.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Detects underperforming revenue streams and optimizes distribution channels.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Offers predictive analytics for future planning, mitigating risks and maximizing returns.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Helps in quick decision-making by identifying revenue fluctuations and anomalies.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Aligns revenue strategies with long-term business objectives, ensuring financial stability</a:t>
            </a:r>
            <a:r>
              <a:rPr lang="en-US" sz="2000"/>
              <a:t>.</a:t>
            </a:r>
            <a:endParaRPr lang="en-US"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310" y="136525"/>
            <a:ext cx="957580" cy="95758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4983" y="572045"/>
            <a:ext cx="2200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90220" y="1447800"/>
            <a:ext cx="9932035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en-US" b="1"/>
              <a:t>1.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Analytics &amp; AI Integration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to forecast demand, pricing trends, and customer preferences.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AI-powered sentiment analysis to analyze customer reviews and improve service quality.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2. Real-time Data Processing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Transition from batch processing to real-time data streaming using tools like Apache Kafka or AWS Kinesis.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Enable live updates on the Power BI dashboard for instant decision-making.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Advanced Customer Personalization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Leverage customer segmentation techniques to offer personalized promotions.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 recommendation engine for room upgrades and customized travel experiences.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180" y="136525"/>
            <a:ext cx="1108710" cy="110871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52263" y="486955"/>
            <a:ext cx="22002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62280" y="1219200"/>
            <a:ext cx="11237595" cy="46824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just"/>
            <a:r>
              <a:rPr lang="en-US" b="1"/>
              <a:t>4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 Mobile &amp; Web App Integration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mobile-friendly dashboard for real-time monitoring by management.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Enable direct bookings via a dedicated hotel booking platform, reducing reliance on third-party platforms.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5. Expansion of Data Sources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Integrate data from social media, IoT-enabled smart hotel systems, and customer feedback surveys.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external economic indicators (e.g., tourism trends, flight bookings) to enhance forecasting accuracy.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6. Cloud-Based Infrastructure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Migrate to a cloud-based data warehouse (AWS Redshift, Google BigQuery) for scalability.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Ensure high availability and security with cloud-based solutions.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7. Automated Decision Support System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AI-driven decision support system (DSS) to provide automated recommendations for pricing, inventory, and marketing strategies.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4983" y="856525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 (SRS)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 (DFD)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4983" y="856525"/>
            <a:ext cx="211137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 Box 99"/>
          <p:cNvSpPr txBox="1"/>
          <p:nvPr/>
        </p:nvSpPr>
        <p:spPr>
          <a:xfrm>
            <a:off x="1210945" y="1859915"/>
            <a:ext cx="10142855" cy="3184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noAutofit/>
          </a:bodyPr>
          <a:p>
            <a:pPr indent="0" algn="just"/>
            <a:r>
              <a:rPr lang="en-US" sz="2000" b="0">
                <a:latin typeface="Times New Roman" panose="02020603050405020304" pitchFamily="18" charset="0"/>
                <a:cs typeface="Aptos" charset="0"/>
              </a:rPr>
              <a:t>A Hospitality Revenue Intelligence Dashboard is a data visualization tool designed to help hotels, resorts, and other hospitality businesses optimize their revenue management.</a:t>
            </a:r>
            <a:endParaRPr lang="en-US" sz="2000" b="0">
              <a:latin typeface="Times New Roman" panose="02020603050405020304" pitchFamily="18" charset="0"/>
              <a:cs typeface="Aptos" charset="0"/>
            </a:endParaRPr>
          </a:p>
          <a:p>
            <a:pPr indent="0" algn="just"/>
            <a:r>
              <a:rPr lang="en-US" sz="2000" b="0">
                <a:latin typeface="Times New Roman" panose="02020603050405020304" pitchFamily="18" charset="0"/>
                <a:cs typeface="Aptos" charset="0"/>
              </a:rPr>
              <a:t>AtliQ Grands owns multiple five-star hotels across India. They have been in the hospitality industry for the past 20 years. Due to strategic moves from other competitors and ineffective decision-making in management, AtliQ Grands is losing its market share and revenue in the luxury/business hotels category. As a strategic move, the managing director of AtliQ Grands wanted to incorporate “Business and Data Intelligence” to regain their market share and revenue. However, they do not have an in-house data analytics team to provide them with these insights.</a:t>
            </a:r>
            <a:endParaRPr lang="en-US" sz="2000" b="0">
              <a:latin typeface="Times New Roman" panose="02020603050405020304" pitchFamily="18" charset="0"/>
              <a:cs typeface="Aptos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1795760" y="27451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24983" y="856525"/>
            <a:ext cx="18618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30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hotels to make informed pricing, marketing, and operational decisions.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optimal pricing strategies based on demand trends.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 management by balancing occupancy and room rates.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pricing strategies relative to competing hotels.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historical data and trends to predict future demand.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guest behavior, booking patterns, and preferences.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underperforming revenue channels and segments.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quick corrective actions to prevent revenue losses.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1753" y="575220"/>
            <a:ext cx="2379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16255" y="1308100"/>
            <a:ext cx="6535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for AtliQ Grands’ 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735965" y="1925955"/>
            <a:ext cx="6096000" cy="3692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1.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Business Understanding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key business problem: Revenue decline and market share loss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Define objectives: Leverage data-driven insights for strategic decision-making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Engage stakeholders to gather specific requirements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2. Data Understanding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relevant data sources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Collect data using Python web scraping from relevant websites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 initial exploratory data analysis (EDA) to understand trends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136525"/>
            <a:ext cx="720000" cy="72000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6858" y="662215"/>
            <a:ext cx="2379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26415" y="1449705"/>
            <a:ext cx="65252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for AtliQ Grands’ 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45795" y="2063750"/>
            <a:ext cx="6096000" cy="42056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3. Data Preparation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Clean and preprocess data (handling missing values, formatting inconsistencies)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Store data in a structured format using MySQL (Data Warehousing)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Model the data using ER diagrams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4. Data Modeling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relational database schema in MySQL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Create dimension and fact tables for efficient querying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Optimize data retrieval for dashboard performance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8060" y="136525"/>
            <a:ext cx="925830" cy="925830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62423" y="521245"/>
            <a:ext cx="23793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38200" y="1608529"/>
            <a:ext cx="10515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spcBef>
                <a:spcPts val="120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1960" y="1223645"/>
            <a:ext cx="65354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Process Model for AtliQ Grands’ </a:t>
            </a:r>
            <a:endParaRPr 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57225" y="1787525"/>
            <a:ext cx="6320155" cy="4465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00000"/>
              </a:lnSpc>
            </a:pPr>
            <a:r>
              <a:rPr lang="en-US" sz="2000" b="1"/>
              <a:t>5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  Data Analysis &amp; Visualization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Extract meaningful insights using Power BI dashboards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 segmentation based on revenue, occupancy, and customer ratings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Identify patterns (e.g., weekend vs. weekday bookings, room category revenue)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6. Deployment &amp; Decision Support</a:t>
            </a:r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Deploy the Power BI dashboard for real-time business decision-making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 revenue management teams on interpreting insights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strategic recommendations (e.g., dynamic pricing, customer engagement strategies)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385" y="136525"/>
            <a:ext cx="992505" cy="992505"/>
          </a:xfrm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96000" y="6176962"/>
            <a:ext cx="5400000" cy="681037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137078" y="454570"/>
            <a:ext cx="565912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 Specification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785" y="1382469"/>
            <a:ext cx="10515600" cy="4092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1200"/>
              </a:spcBef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Operating System: Windows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User Interface: Power BI, Python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Database: MySQL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Backend: Python (for data processing)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Wingdings" panose="05000000000000000000" charset="0"/>
              <a:buChar char="v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Processor: Pentium-based systems with a minimum of P4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RAM 256MB (minimum)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Hard Disk: 10GB Hard Disk Space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176962"/>
            <a:ext cx="12192000" cy="681037"/>
          </a:xfrm>
          <a:prstGeom prst="rect">
            <a:avLst/>
          </a:prstGeom>
          <a:solidFill>
            <a:srgbClr val="BD582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8948" y="342810"/>
            <a:ext cx="128841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I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US" altLang="en-I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1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20370" y="1634490"/>
            <a:ext cx="5709920" cy="4115435"/>
          </a:xfrm>
          <a:prstGeom prst="rect">
            <a:avLst/>
          </a:prstGeom>
        </p:spPr>
      </p:pic>
      <p:pic>
        <p:nvPicPr>
          <p:cNvPr id="10" name="Content Placeholder 9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87185" y="1564005"/>
            <a:ext cx="4759960" cy="44608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420370" y="927100"/>
            <a:ext cx="5596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datasets used for this analysis was collected from website using python technique (web scraping)</a:t>
            </a:r>
            <a:endParaRPr 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6809105" y="918845"/>
            <a:ext cx="463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The Data Warehousing is done using Python and MySQL database for future use.</a:t>
            </a:r>
            <a:endParaRPr lang="en-US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6215</Words>
  <Application>WPS Presentation</Application>
  <PresentationFormat>Widescreen</PresentationFormat>
  <Paragraphs>155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</vt:lpstr>
      <vt:lpstr>Aptos</vt:lpstr>
      <vt:lpstr>Segoe Print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Hirawat [MU - Jaipur]</dc:creator>
  <cp:lastModifiedBy>Gourav Garg</cp:lastModifiedBy>
  <cp:revision>47</cp:revision>
  <dcterms:created xsi:type="dcterms:W3CDTF">2022-04-04T16:03:00Z</dcterms:created>
  <dcterms:modified xsi:type="dcterms:W3CDTF">2025-04-13T18:56:44Z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89A393A872744A65A4C285142894386A_13</vt:lpwstr>
  </property>
  <property fmtid="{D5CDD505-2E9C-101B-9397-08002B2CF9AE}" pid="3" name="KSOProductBuildVer">
    <vt:lpwstr>1033-12.2.0.13359</vt:lpwstr>
  </property>
</Properties>
</file>