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1" r:id="rId15"/>
    <p:sldId id="272" r:id="rId16"/>
    <p:sldId id="273" r:id="rId17"/>
    <p:sldId id="274" r:id="rId18"/>
    <p:sldId id="275"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F6A093-4155-4AA8-83E6-A8B48F19D1BB}" type="datetimeFigureOut">
              <a:rPr lang="en-IN" smtClean="0"/>
              <a:t>28-04-2022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30672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104402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898880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7457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71798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F6A093-4155-4AA8-83E6-A8B48F19D1BB}"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85118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F6A093-4155-4AA8-83E6-A8B48F19D1BB}"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77542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6A093-4155-4AA8-83E6-A8B48F19D1B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988222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6A093-4155-4AA8-83E6-A8B48F19D1B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73677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6A093-4155-4AA8-83E6-A8B48F19D1B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9776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6A093-4155-4AA8-83E6-A8B48F19D1B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417566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20824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6A093-4155-4AA8-83E6-A8B48F19D1BB}"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306359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F6A093-4155-4AA8-83E6-A8B48F19D1BB}"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41533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6A093-4155-4AA8-83E6-A8B48F19D1BB}"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286058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344205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6A093-4155-4AA8-83E6-A8B48F19D1B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253E7-8D83-47C4-B6C7-D714B536EC16}" type="slidenum">
              <a:rPr lang="en-IN" smtClean="0"/>
              <a:t>‹#›</a:t>
            </a:fld>
            <a:endParaRPr lang="en-IN"/>
          </a:p>
        </p:txBody>
      </p:sp>
    </p:spTree>
    <p:extLst>
      <p:ext uri="{BB962C8B-B14F-4D97-AF65-F5344CB8AC3E}">
        <p14:creationId xmlns:p14="http://schemas.microsoft.com/office/powerpoint/2010/main" val="194440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F6A093-4155-4AA8-83E6-A8B48F19D1BB}" type="datetimeFigureOut">
              <a:rPr lang="en-IN" smtClean="0"/>
              <a:t>28-04-2022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253E7-8D83-47C4-B6C7-D714B536EC16}" type="slidenum">
              <a:rPr lang="en-IN" smtClean="0"/>
              <a:t>‹#›</a:t>
            </a:fld>
            <a:endParaRPr lang="en-IN"/>
          </a:p>
        </p:txBody>
      </p:sp>
    </p:spTree>
    <p:extLst>
      <p:ext uri="{BB962C8B-B14F-4D97-AF65-F5344CB8AC3E}">
        <p14:creationId xmlns:p14="http://schemas.microsoft.com/office/powerpoint/2010/main" val="27267398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odel%E2%80%93view%E2%80%93controll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ouravAravinda/Seat-Reservation-Syste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F5E0-E110-45C6-8C49-12F89B3B1DA1}"/>
              </a:ext>
            </a:extLst>
          </p:cNvPr>
          <p:cNvSpPr>
            <a:spLocks noGrp="1"/>
          </p:cNvSpPr>
          <p:nvPr>
            <p:ph type="ctrTitle"/>
          </p:nvPr>
        </p:nvSpPr>
        <p:spPr>
          <a:xfrm>
            <a:off x="1876424" y="1041400"/>
            <a:ext cx="8791575" cy="3114964"/>
          </a:xfrm>
        </p:spPr>
        <p:txBody>
          <a:bodyPr>
            <a:normAutofit fontScale="90000"/>
          </a:bodyPr>
          <a:lstStyle/>
          <a:p>
            <a:pPr algn="ctr">
              <a:lnSpc>
                <a:spcPct val="107000"/>
              </a:lnSpc>
              <a:spcAft>
                <a:spcPts val="800"/>
              </a:spcAft>
            </a:pPr>
            <a:r>
              <a:rPr lang="en-GB" sz="3200" b="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UE19CS353 – Object Oriented Analysis and Design with Java (Mini Project)</a:t>
            </a:r>
            <a:br>
              <a:rPr lang="en-GB" sz="3200" b="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3200" b="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team-6 </a:t>
            </a:r>
            <a:br>
              <a:rPr lang="en-GB" sz="3200" b="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GB" sz="3200" b="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22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Semester-6  section ‘b’</a:t>
            </a:r>
            <a:br>
              <a:rPr lang="en-GB" sz="22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3200"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b="1" u="sng"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60532D55-99F5-4427-9AB5-A72759A7959E}"/>
              </a:ext>
            </a:extLst>
          </p:cNvPr>
          <p:cNvSpPr>
            <a:spLocks noGrp="1"/>
          </p:cNvSpPr>
          <p:nvPr>
            <p:ph type="subTitle" idx="1"/>
          </p:nvPr>
        </p:nvSpPr>
        <p:spPr>
          <a:xfrm>
            <a:off x="1876424" y="2937165"/>
            <a:ext cx="8791575" cy="3283526"/>
          </a:xfrm>
        </p:spPr>
        <p:txBody>
          <a:bodyPr>
            <a:normAutofit/>
          </a:bodyPr>
          <a:lstStyle/>
          <a:p>
            <a:pPr algn="ctr">
              <a:lnSpc>
                <a:spcPct val="200000"/>
              </a:lnSpc>
            </a:pPr>
            <a:r>
              <a:rPr lang="en-IN" sz="3200" b="1" u="sng" dirty="0">
                <a:solidFill>
                  <a:schemeClr val="bg2">
                    <a:lumMod val="50000"/>
                  </a:schemeClr>
                </a:solidFill>
                <a:latin typeface="Arial Black" panose="020B0A04020102020204" pitchFamily="34" charset="0"/>
              </a:rPr>
              <a:t>Seat reservation system</a:t>
            </a:r>
          </a:p>
          <a:p>
            <a:pPr>
              <a:lnSpc>
                <a:spcPct val="100000"/>
              </a:lnSpc>
            </a:pPr>
            <a:r>
              <a:rPr lang="en-IN" dirty="0">
                <a:solidFill>
                  <a:schemeClr val="bg2">
                    <a:lumMod val="50000"/>
                  </a:schemeClr>
                </a:solidFill>
                <a:latin typeface="Arial Black" panose="020B0A04020102020204" pitchFamily="34" charset="0"/>
              </a:rPr>
              <a:t>Gourav aravinda -----------------------------------PES2UG19CS130</a:t>
            </a:r>
          </a:p>
          <a:p>
            <a:r>
              <a:rPr lang="en-IN" dirty="0">
                <a:solidFill>
                  <a:schemeClr val="bg2">
                    <a:lumMod val="50000"/>
                  </a:schemeClr>
                </a:solidFill>
                <a:latin typeface="Arial Black" panose="020B0A04020102020204" pitchFamily="34" charset="0"/>
              </a:rPr>
              <a:t>Dev darshan j -----------------------------------------pes2ug19cs108</a:t>
            </a:r>
          </a:p>
          <a:p>
            <a:r>
              <a:rPr lang="en-IN" dirty="0">
                <a:solidFill>
                  <a:schemeClr val="bg2">
                    <a:lumMod val="50000"/>
                  </a:schemeClr>
                </a:solidFill>
                <a:latin typeface="Arial Black" panose="020B0A04020102020204" pitchFamily="34" charset="0"/>
              </a:rPr>
              <a:t>Bhargav Narayanan p----------------------------pes2ug19cs088</a:t>
            </a:r>
          </a:p>
          <a:p>
            <a:pPr algn="ctr"/>
            <a:endParaRPr lang="en-IN" sz="2400" b="1" u="sng" dirty="0">
              <a:solidFill>
                <a:schemeClr val="bg2">
                  <a:lumMod val="50000"/>
                </a:schemeClr>
              </a:solidFill>
              <a:latin typeface="Arial Black" panose="020B0A04020102020204" pitchFamily="34" charset="0"/>
            </a:endParaRPr>
          </a:p>
        </p:txBody>
      </p:sp>
    </p:spTree>
    <p:extLst>
      <p:ext uri="{BB962C8B-B14F-4D97-AF65-F5344CB8AC3E}">
        <p14:creationId xmlns:p14="http://schemas.microsoft.com/office/powerpoint/2010/main" val="35359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F88-D295-4E04-A205-BE67C84DADF6}"/>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DESIGN PATTERNS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3DB0A1-A8B9-452D-9292-81EE958E751A}"/>
              </a:ext>
            </a:extLst>
          </p:cNvPr>
          <p:cNvSpPr>
            <a:spLocks noGrp="1"/>
          </p:cNvSpPr>
          <p:nvPr>
            <p:ph idx="1"/>
          </p:nvPr>
        </p:nvSpPr>
        <p:spPr>
          <a:xfrm>
            <a:off x="1141412" y="1778432"/>
            <a:ext cx="9905999" cy="3541714"/>
          </a:xfrm>
        </p:spPr>
        <p:txBody>
          <a:bodyPr>
            <a:normAutofit/>
          </a:bodyPr>
          <a:lstStyle/>
          <a:p>
            <a:pPr marL="0" indent="0" algn="just" fontAlgn="base">
              <a:buNone/>
            </a:pPr>
            <a:r>
              <a:rPr lang="en-US" i="0" dirty="0">
                <a:solidFill>
                  <a:srgbClr val="232629"/>
                </a:solidFill>
              </a:rPr>
              <a:t>1. </a:t>
            </a:r>
            <a:r>
              <a:rPr lang="en-US" i="0" u="sng" dirty="0">
                <a:solidFill>
                  <a:srgbClr val="232629"/>
                </a:solidFill>
              </a:rPr>
              <a:t>MVC :- (Model View Controller)</a:t>
            </a:r>
          </a:p>
          <a:p>
            <a:pPr marL="0" indent="0" algn="just" fontAlgn="base">
              <a:buNone/>
            </a:pPr>
            <a:r>
              <a:rPr lang="en-US" i="0" dirty="0">
                <a:solidFill>
                  <a:srgbClr val="232629"/>
                </a:solidFill>
              </a:rPr>
              <a:t>Generally all implementations are based on </a:t>
            </a:r>
            <a:r>
              <a:rPr lang="en-US" i="0" u="sng" dirty="0">
                <a:solidFill>
                  <a:srgbClr val="232629"/>
                </a:solidFill>
                <a:hlinkClick r:id="rId2">
                  <a:extLst>
                    <a:ext uri="{A12FA001-AC4F-418D-AE19-62706E023703}">
                      <ahyp:hlinkClr xmlns:ahyp="http://schemas.microsoft.com/office/drawing/2018/hyperlinkcolor" val="tx"/>
                    </a:ext>
                  </a:extLst>
                </a:hlinkClick>
              </a:rPr>
              <a:t>MVC</a:t>
            </a:r>
            <a:r>
              <a:rPr lang="en-US" i="0" dirty="0">
                <a:solidFill>
                  <a:srgbClr val="232629"/>
                </a:solidFill>
              </a:rPr>
              <a:t> architectural pattern.</a:t>
            </a:r>
          </a:p>
          <a:p>
            <a:pPr lvl="1" algn="just" fontAlgn="base"/>
            <a:r>
              <a:rPr lang="en-US" i="0" dirty="0">
                <a:solidFill>
                  <a:srgbClr val="232629"/>
                </a:solidFill>
              </a:rPr>
              <a:t>Model - represents the data &amp; Business logic layers</a:t>
            </a:r>
          </a:p>
          <a:p>
            <a:pPr lvl="1" algn="just" fontAlgn="base"/>
            <a:r>
              <a:rPr lang="en-US" i="0" dirty="0">
                <a:solidFill>
                  <a:srgbClr val="232629"/>
                </a:solidFill>
              </a:rPr>
              <a:t>View - represents the UI, every UI interaction is sent to the controller</a:t>
            </a:r>
          </a:p>
          <a:p>
            <a:pPr lvl="1" algn="just" fontAlgn="base"/>
            <a:r>
              <a:rPr lang="en-US" i="0" dirty="0">
                <a:solidFill>
                  <a:srgbClr val="232629"/>
                </a:solidFill>
              </a:rPr>
              <a:t>Controller - represents the connection between the View &amp; Model</a:t>
            </a:r>
          </a:p>
          <a:p>
            <a:pPr marL="0" indent="0" algn="just" fontAlgn="base">
              <a:buNone/>
            </a:pPr>
            <a:r>
              <a:rPr lang="en-US" i="0" dirty="0">
                <a:solidFill>
                  <a:srgbClr val="232629"/>
                </a:solidFill>
              </a:rPr>
              <a:t>The main purpose is to separate the functioning between the UI implementation and the application logic.</a:t>
            </a:r>
          </a:p>
          <a:p>
            <a:pPr marL="0" indent="0" algn="just">
              <a:buNone/>
            </a:pPr>
            <a:endParaRPr lang="en-IN" dirty="0"/>
          </a:p>
        </p:txBody>
      </p:sp>
    </p:spTree>
    <p:extLst>
      <p:ext uri="{BB962C8B-B14F-4D97-AF65-F5344CB8AC3E}">
        <p14:creationId xmlns:p14="http://schemas.microsoft.com/office/powerpoint/2010/main" val="120558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F88-D295-4E04-A205-BE67C84DADF6}"/>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DESIGN PATTERNS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3DB0A1-A8B9-452D-9292-81EE958E751A}"/>
              </a:ext>
            </a:extLst>
          </p:cNvPr>
          <p:cNvSpPr>
            <a:spLocks noGrp="1"/>
          </p:cNvSpPr>
          <p:nvPr>
            <p:ph idx="1"/>
          </p:nvPr>
        </p:nvSpPr>
        <p:spPr/>
        <p:txBody>
          <a:bodyPr>
            <a:normAutofit/>
          </a:bodyPr>
          <a:lstStyle/>
          <a:p>
            <a:pPr marL="0" indent="0" algn="just" fontAlgn="base">
              <a:buNone/>
            </a:pPr>
            <a:r>
              <a:rPr lang="en-US" dirty="0">
                <a:solidFill>
                  <a:srgbClr val="232629"/>
                </a:solidFill>
              </a:rPr>
              <a:t>2</a:t>
            </a:r>
            <a:r>
              <a:rPr lang="en-US" i="0" dirty="0">
                <a:solidFill>
                  <a:srgbClr val="232629"/>
                </a:solidFill>
              </a:rPr>
              <a:t>. </a:t>
            </a:r>
            <a:r>
              <a:rPr lang="en-US" i="0" u="sng" dirty="0">
                <a:solidFill>
                  <a:srgbClr val="232629"/>
                </a:solidFill>
              </a:rPr>
              <a:t>Builder Pattern</a:t>
            </a:r>
          </a:p>
          <a:p>
            <a:pPr marL="0" indent="0" algn="just">
              <a:lnSpc>
                <a:spcPct val="100000"/>
              </a:lnSpc>
              <a:buNone/>
            </a:pPr>
            <a:r>
              <a:rPr lang="en-US" b="0" i="0" dirty="0">
                <a:solidFill>
                  <a:srgbClr val="161513"/>
                </a:solidFill>
                <a:effectLst/>
              </a:rPr>
              <a:t>The Builder pattern, which is one of the 23 Gang of Four Design (GoF) patterns, is a creational design pattern that lets you construct complex objects step by step. It allows you to produce different types and representations of a product using the same construction code. </a:t>
            </a:r>
          </a:p>
          <a:p>
            <a:pPr marL="0" indent="0" algn="just">
              <a:lnSpc>
                <a:spcPct val="100000"/>
              </a:lnSpc>
              <a:buNone/>
            </a:pPr>
            <a:r>
              <a:rPr lang="en-US" dirty="0">
                <a:solidFill>
                  <a:srgbClr val="161513"/>
                </a:solidFill>
              </a:rPr>
              <a:t>This Pattern is used in our Project to help generate tickets to different train journeys for the users. Every ticket generated will compose of the same constituents but for each ticket information varies. </a:t>
            </a:r>
            <a:endParaRPr lang="en-IN" dirty="0"/>
          </a:p>
        </p:txBody>
      </p:sp>
    </p:spTree>
    <p:extLst>
      <p:ext uri="{BB962C8B-B14F-4D97-AF65-F5344CB8AC3E}">
        <p14:creationId xmlns:p14="http://schemas.microsoft.com/office/powerpoint/2010/main" val="390436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F88-D295-4E04-A205-BE67C84DADF6}"/>
              </a:ext>
            </a:extLst>
          </p:cNvPr>
          <p:cNvSpPr>
            <a:spLocks noGrp="1"/>
          </p:cNvSpPr>
          <p:nvPr>
            <p:ph type="title"/>
          </p:nvPr>
        </p:nvSpPr>
        <p:spPr>
          <a:xfrm>
            <a:off x="1141412" y="280894"/>
            <a:ext cx="9905998" cy="1478570"/>
          </a:xfrm>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DESIGN PATTERNS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3DB0A1-A8B9-452D-9292-81EE958E751A}"/>
              </a:ext>
            </a:extLst>
          </p:cNvPr>
          <p:cNvSpPr>
            <a:spLocks noGrp="1"/>
          </p:cNvSpPr>
          <p:nvPr>
            <p:ph idx="1"/>
          </p:nvPr>
        </p:nvSpPr>
        <p:spPr>
          <a:xfrm>
            <a:off x="1141411" y="1390857"/>
            <a:ext cx="9905999" cy="3541714"/>
          </a:xfrm>
        </p:spPr>
        <p:txBody>
          <a:bodyPr>
            <a:noAutofit/>
          </a:bodyPr>
          <a:lstStyle/>
          <a:p>
            <a:pPr marL="0" indent="0" algn="just" fontAlgn="base">
              <a:buNone/>
            </a:pPr>
            <a:r>
              <a:rPr lang="en-US" sz="2200" dirty="0">
                <a:solidFill>
                  <a:schemeClr val="bg2">
                    <a:lumMod val="50000"/>
                  </a:schemeClr>
                </a:solidFill>
              </a:rPr>
              <a:t>3</a:t>
            </a:r>
            <a:r>
              <a:rPr lang="en-US" sz="2200" i="0" dirty="0">
                <a:solidFill>
                  <a:schemeClr val="bg2">
                    <a:lumMod val="50000"/>
                  </a:schemeClr>
                </a:solidFill>
              </a:rPr>
              <a:t>. </a:t>
            </a:r>
            <a:r>
              <a:rPr lang="en-US" sz="2200" i="0" u="sng" dirty="0">
                <a:solidFill>
                  <a:schemeClr val="bg2">
                    <a:lumMod val="50000"/>
                  </a:schemeClr>
                </a:solidFill>
              </a:rPr>
              <a:t>Façade</a:t>
            </a:r>
          </a:p>
          <a:p>
            <a:pPr marL="0" indent="0" algn="just" fontAlgn="base">
              <a:buNone/>
            </a:pPr>
            <a:r>
              <a:rPr lang="en-US" sz="2200" dirty="0">
                <a:solidFill>
                  <a:schemeClr val="bg2">
                    <a:lumMod val="50000"/>
                  </a:schemeClr>
                </a:solidFill>
              </a:rPr>
              <a:t>Facade is a part of Gang of Four design pattern and it is categorized under Structural design patterns. In Java, the interface JDBC can be called a facade because, we as users or clients create connection using the “java.sql.Connection” interface, the implementation of which we are not concerned about. The implementation is left to the vendor of driver.</a:t>
            </a:r>
          </a:p>
          <a:p>
            <a:pPr marL="0" indent="0" algn="just" fontAlgn="base">
              <a:buNone/>
            </a:pPr>
            <a:r>
              <a:rPr lang="en-US" sz="2200" dirty="0">
                <a:solidFill>
                  <a:schemeClr val="bg2">
                    <a:lumMod val="50000"/>
                  </a:schemeClr>
                </a:solidFill>
              </a:rPr>
              <a:t>A facade is an object that serves as a front-facing interface masking more complex underlying or structural code.</a:t>
            </a:r>
          </a:p>
          <a:p>
            <a:pPr marL="0" indent="0" algn="just" fontAlgn="base">
              <a:buNone/>
            </a:pPr>
            <a:r>
              <a:rPr lang="en-US" sz="2200" i="0" dirty="0">
                <a:solidFill>
                  <a:schemeClr val="bg2">
                    <a:lumMod val="50000"/>
                  </a:schemeClr>
                </a:solidFill>
              </a:rPr>
              <a:t>In our project we have used this design pattern to project to the users, the information about the train routes , without having to disclose the internal complexities within the code to the user.</a:t>
            </a:r>
          </a:p>
        </p:txBody>
      </p:sp>
    </p:spTree>
    <p:extLst>
      <p:ext uri="{BB962C8B-B14F-4D97-AF65-F5344CB8AC3E}">
        <p14:creationId xmlns:p14="http://schemas.microsoft.com/office/powerpoint/2010/main" val="34615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93F512CF-6CFE-48CC-BB33-FD83D5B910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2956" y="1883303"/>
            <a:ext cx="7366088" cy="4143425"/>
          </a:xfrm>
          <a:prstGeom prst="rect">
            <a:avLst/>
          </a:prstGeom>
          <a:noFill/>
          <a:ln>
            <a:noFill/>
          </a:ln>
        </p:spPr>
      </p:pic>
    </p:spTree>
    <p:extLst>
      <p:ext uri="{BB962C8B-B14F-4D97-AF65-F5344CB8AC3E}">
        <p14:creationId xmlns:p14="http://schemas.microsoft.com/office/powerpoint/2010/main" val="23919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04A34799-046C-4637-A2A5-099B2C25A48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70B9B5A-FBCC-4B82-9D2C-994DA8172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5882" y="1808091"/>
            <a:ext cx="8116524" cy="4565000"/>
          </a:xfrm>
          <a:prstGeom prst="rect">
            <a:avLst/>
          </a:prstGeom>
          <a:noFill/>
          <a:ln>
            <a:noFill/>
          </a:ln>
        </p:spPr>
      </p:pic>
    </p:spTree>
    <p:extLst>
      <p:ext uri="{BB962C8B-B14F-4D97-AF65-F5344CB8AC3E}">
        <p14:creationId xmlns:p14="http://schemas.microsoft.com/office/powerpoint/2010/main" val="8035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04A34799-046C-4637-A2A5-099B2C25A48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A0407C33-68AA-40B1-B518-4FA13E9E8D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08" y="1722012"/>
            <a:ext cx="8318050" cy="4678788"/>
          </a:xfrm>
          <a:prstGeom prst="rect">
            <a:avLst/>
          </a:prstGeom>
          <a:noFill/>
          <a:ln>
            <a:noFill/>
          </a:ln>
        </p:spPr>
      </p:pic>
    </p:spTree>
    <p:extLst>
      <p:ext uri="{BB962C8B-B14F-4D97-AF65-F5344CB8AC3E}">
        <p14:creationId xmlns:p14="http://schemas.microsoft.com/office/powerpoint/2010/main" val="24144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04A34799-046C-4637-A2A5-099B2C25A48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F5E8873-CD91-4D13-ACDD-C40E53C0C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9842" y="1644082"/>
            <a:ext cx="8449137" cy="4752523"/>
          </a:xfrm>
          <a:prstGeom prst="rect">
            <a:avLst/>
          </a:prstGeom>
          <a:noFill/>
          <a:ln>
            <a:noFill/>
          </a:ln>
        </p:spPr>
      </p:pic>
    </p:spTree>
    <p:extLst>
      <p:ext uri="{BB962C8B-B14F-4D97-AF65-F5344CB8AC3E}">
        <p14:creationId xmlns:p14="http://schemas.microsoft.com/office/powerpoint/2010/main" val="130923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04A34799-046C-4637-A2A5-099B2C25A48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94145E1-53E4-47FE-B331-178F29B94A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0624" y="1780385"/>
            <a:ext cx="8407573" cy="4729143"/>
          </a:xfrm>
          <a:prstGeom prst="rect">
            <a:avLst/>
          </a:prstGeom>
          <a:noFill/>
          <a:ln>
            <a:noFill/>
          </a:ln>
        </p:spPr>
      </p:pic>
    </p:spTree>
    <p:extLst>
      <p:ext uri="{BB962C8B-B14F-4D97-AF65-F5344CB8AC3E}">
        <p14:creationId xmlns:p14="http://schemas.microsoft.com/office/powerpoint/2010/main" val="146529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APPLICATION SCREENSHOTS</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04A34799-046C-4637-A2A5-099B2C25A48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2BA9568-1380-4AF5-9462-410C39217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9666" y="1706216"/>
            <a:ext cx="8789489" cy="4943966"/>
          </a:xfrm>
          <a:prstGeom prst="rect">
            <a:avLst/>
          </a:prstGeom>
          <a:noFill/>
          <a:ln>
            <a:noFill/>
          </a:ln>
        </p:spPr>
      </p:pic>
    </p:spTree>
    <p:extLst>
      <p:ext uri="{BB962C8B-B14F-4D97-AF65-F5344CB8AC3E}">
        <p14:creationId xmlns:p14="http://schemas.microsoft.com/office/powerpoint/2010/main" val="285852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5E6-5448-4404-8CDA-0800F5B40B64}"/>
              </a:ext>
            </a:extLst>
          </p:cNvPr>
          <p:cNvSpPr>
            <a:spLocks noGrp="1"/>
          </p:cNvSpPr>
          <p:nvPr>
            <p:ph type="title"/>
          </p:nvPr>
        </p:nvSpPr>
        <p:spPr/>
        <p:txBody>
          <a:bodyPr/>
          <a:lstStyle/>
          <a:p>
            <a:pPr algn="ctr"/>
            <a:r>
              <a:rPr lang="en-IN" b="1" u="sng" dirty="0">
                <a:solidFill>
                  <a:schemeClr val="bg2">
                    <a:lumMod val="50000"/>
                  </a:schemeClr>
                </a:solidFill>
                <a:effectLst>
                  <a:outerShdw blurRad="38100" dist="38100" dir="2700000" algn="tl">
                    <a:srgbClr val="000000">
                      <a:alpha val="43137"/>
                    </a:srgbClr>
                  </a:outerShdw>
                </a:effectLst>
              </a:rPr>
              <a:t>Team member contribution</a:t>
            </a:r>
          </a:p>
        </p:txBody>
      </p:sp>
      <p:graphicFrame>
        <p:nvGraphicFramePr>
          <p:cNvPr id="4" name="Content Placeholder 3">
            <a:extLst>
              <a:ext uri="{FF2B5EF4-FFF2-40B4-BE49-F238E27FC236}">
                <a16:creationId xmlns:a16="http://schemas.microsoft.com/office/drawing/2014/main" id="{6BA22498-84E3-48B9-9130-A1ED59F92C7F}"/>
              </a:ext>
            </a:extLst>
          </p:cNvPr>
          <p:cNvGraphicFramePr>
            <a:graphicFrameLocks noGrp="1"/>
          </p:cNvGraphicFramePr>
          <p:nvPr>
            <p:ph idx="1"/>
            <p:extLst>
              <p:ext uri="{D42A27DB-BD31-4B8C-83A1-F6EECF244321}">
                <p14:modId xmlns:p14="http://schemas.microsoft.com/office/powerpoint/2010/main" val="3774089261"/>
              </p:ext>
            </p:extLst>
          </p:nvPr>
        </p:nvGraphicFramePr>
        <p:xfrm>
          <a:off x="1260763" y="1953491"/>
          <a:ext cx="9240981" cy="3879273"/>
        </p:xfrm>
        <a:graphic>
          <a:graphicData uri="http://schemas.openxmlformats.org/drawingml/2006/table">
            <a:tbl>
              <a:tblPr firstRow="1" firstCol="1" bandRow="1">
                <a:tableStyleId>{327F97BB-C833-4FB7-BDE5-3F7075034690}</a:tableStyleId>
              </a:tblPr>
              <a:tblGrid>
                <a:gridCol w="1767715">
                  <a:extLst>
                    <a:ext uri="{9D8B030D-6E8A-4147-A177-3AD203B41FA5}">
                      <a16:colId xmlns:a16="http://schemas.microsoft.com/office/drawing/2014/main" val="140983127"/>
                    </a:ext>
                  </a:extLst>
                </a:gridCol>
                <a:gridCol w="3301726">
                  <a:extLst>
                    <a:ext uri="{9D8B030D-6E8A-4147-A177-3AD203B41FA5}">
                      <a16:colId xmlns:a16="http://schemas.microsoft.com/office/drawing/2014/main" val="4039542376"/>
                    </a:ext>
                  </a:extLst>
                </a:gridCol>
                <a:gridCol w="2461729">
                  <a:extLst>
                    <a:ext uri="{9D8B030D-6E8A-4147-A177-3AD203B41FA5}">
                      <a16:colId xmlns:a16="http://schemas.microsoft.com/office/drawing/2014/main" val="705392104"/>
                    </a:ext>
                  </a:extLst>
                </a:gridCol>
                <a:gridCol w="1709811">
                  <a:extLst>
                    <a:ext uri="{9D8B030D-6E8A-4147-A177-3AD203B41FA5}">
                      <a16:colId xmlns:a16="http://schemas.microsoft.com/office/drawing/2014/main" val="2199513259"/>
                    </a:ext>
                  </a:extLst>
                </a:gridCol>
              </a:tblGrid>
              <a:tr h="539424">
                <a:tc>
                  <a:txBody>
                    <a:bodyPr/>
                    <a:lstStyle/>
                    <a:p>
                      <a:pPr>
                        <a:lnSpc>
                          <a:spcPct val="115000"/>
                        </a:lnSpc>
                        <a:spcAft>
                          <a:spcPts val="1000"/>
                        </a:spcAft>
                      </a:pPr>
                      <a:r>
                        <a:rPr lang="en-GB" sz="1600">
                          <a:solidFill>
                            <a:schemeClr val="bg2">
                              <a:lumMod val="50000"/>
                            </a:schemeClr>
                          </a:solidFill>
                          <a:effectLst/>
                        </a:rPr>
                        <a:t>SRN</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solidFill>
                            <a:schemeClr val="bg2">
                              <a:lumMod val="50000"/>
                            </a:schemeClr>
                          </a:solidFill>
                          <a:effectLst/>
                        </a:rPr>
                        <a:t>Name</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solidFill>
                            <a:schemeClr val="bg2">
                              <a:lumMod val="50000"/>
                            </a:schemeClr>
                          </a:solidFill>
                          <a:effectLst/>
                        </a:rPr>
                        <a:t>Contributions</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solidFill>
                            <a:schemeClr val="bg2">
                              <a:lumMod val="50000"/>
                            </a:schemeClr>
                          </a:solidFill>
                          <a:effectLst/>
                        </a:rPr>
                        <a:t>Percentage</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9051102"/>
                  </a:ext>
                </a:extLst>
              </a:tr>
              <a:tr h="1113283">
                <a:tc>
                  <a:txBody>
                    <a:bodyPr/>
                    <a:lstStyle/>
                    <a:p>
                      <a:pPr>
                        <a:lnSpc>
                          <a:spcPct val="115000"/>
                        </a:lnSpc>
                        <a:spcAft>
                          <a:spcPts val="1000"/>
                        </a:spcAft>
                      </a:pPr>
                      <a:r>
                        <a:rPr lang="en-GB" sz="1600">
                          <a:solidFill>
                            <a:schemeClr val="bg2">
                              <a:lumMod val="50000"/>
                            </a:schemeClr>
                          </a:solidFill>
                          <a:effectLst/>
                        </a:rPr>
                        <a:t>PES2UG19CS108</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800" dirty="0">
                          <a:solidFill>
                            <a:schemeClr val="bg2">
                              <a:lumMod val="50000"/>
                            </a:schemeClr>
                          </a:solidFill>
                          <a:effectLst/>
                        </a:rPr>
                        <a:t>DEV DARSHAN J</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solidFill>
                            <a:schemeClr val="bg2">
                              <a:lumMod val="50000"/>
                            </a:schemeClr>
                          </a:solidFill>
                          <a:effectLst/>
                        </a:rPr>
                        <a:t>Train list, New destination, Create Stations, Station list </a:t>
                      </a:r>
                      <a:endParaRPr lang="en-IN"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solidFill>
                            <a:schemeClr val="bg2">
                              <a:lumMod val="50000"/>
                            </a:schemeClr>
                          </a:solidFill>
                          <a:effectLst/>
                        </a:rPr>
                        <a:t>33.334%</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647900"/>
                  </a:ext>
                </a:extLst>
              </a:tr>
              <a:tr h="1113283">
                <a:tc>
                  <a:txBody>
                    <a:bodyPr/>
                    <a:lstStyle/>
                    <a:p>
                      <a:pPr>
                        <a:lnSpc>
                          <a:spcPct val="115000"/>
                        </a:lnSpc>
                        <a:spcAft>
                          <a:spcPts val="1000"/>
                        </a:spcAft>
                      </a:pPr>
                      <a:r>
                        <a:rPr lang="en-GB" sz="1600" dirty="0">
                          <a:solidFill>
                            <a:schemeClr val="bg2">
                              <a:lumMod val="50000"/>
                            </a:schemeClr>
                          </a:solidFill>
                          <a:effectLst/>
                        </a:rPr>
                        <a:t>PES2UG19CS130</a:t>
                      </a:r>
                      <a:endParaRPr lang="en-IN" sz="1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800" dirty="0">
                          <a:solidFill>
                            <a:schemeClr val="bg2">
                              <a:lumMod val="50000"/>
                            </a:schemeClr>
                          </a:solidFill>
                          <a:effectLst/>
                        </a:rPr>
                        <a:t>GOURAV ARAVINDA</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solidFill>
                            <a:schemeClr val="bg2">
                              <a:lumMod val="50000"/>
                            </a:schemeClr>
                          </a:solidFill>
                          <a:effectLst/>
                        </a:rPr>
                        <a:t>Seat reservation ,Purchase ticket , Display ticket, Find ticket</a:t>
                      </a:r>
                      <a:endParaRPr lang="en-IN"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solidFill>
                            <a:schemeClr val="bg2">
                              <a:lumMod val="50000"/>
                            </a:schemeClr>
                          </a:solidFill>
                          <a:effectLst/>
                        </a:rPr>
                        <a:t>33.333%</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0848682"/>
                  </a:ext>
                </a:extLst>
              </a:tr>
              <a:tr h="1113283">
                <a:tc>
                  <a:txBody>
                    <a:bodyPr/>
                    <a:lstStyle/>
                    <a:p>
                      <a:pPr>
                        <a:lnSpc>
                          <a:spcPct val="115000"/>
                        </a:lnSpc>
                        <a:spcAft>
                          <a:spcPts val="1000"/>
                        </a:spcAft>
                      </a:pPr>
                      <a:r>
                        <a:rPr lang="en-GB" sz="1600">
                          <a:solidFill>
                            <a:schemeClr val="bg2">
                              <a:lumMod val="50000"/>
                            </a:schemeClr>
                          </a:solidFill>
                          <a:effectLst/>
                        </a:rPr>
                        <a:t>PES2UG19CS088</a:t>
                      </a:r>
                      <a:endParaRPr lang="en-IN" sz="1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800" dirty="0">
                          <a:solidFill>
                            <a:schemeClr val="bg2">
                              <a:lumMod val="50000"/>
                            </a:schemeClr>
                          </a:solidFill>
                          <a:effectLst/>
                        </a:rPr>
                        <a:t>BHARGHAV NARAYANAN</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solidFill>
                            <a:schemeClr val="bg2">
                              <a:lumMod val="50000"/>
                            </a:schemeClr>
                          </a:solidFill>
                          <a:effectLst/>
                        </a:rPr>
                        <a:t>User Registration, login , Sign up, User verification</a:t>
                      </a:r>
                      <a:endParaRPr lang="en-IN"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solidFill>
                            <a:schemeClr val="bg2">
                              <a:lumMod val="50000"/>
                            </a:schemeClr>
                          </a:solidFill>
                          <a:effectLst/>
                        </a:rPr>
                        <a:t>33.333%</a:t>
                      </a:r>
                      <a:endParaRPr lang="en-IN" sz="1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923231"/>
                  </a:ext>
                </a:extLst>
              </a:tr>
            </a:tbl>
          </a:graphicData>
        </a:graphic>
      </p:graphicFrame>
    </p:spTree>
    <p:extLst>
      <p:ext uri="{BB962C8B-B14F-4D97-AF65-F5344CB8AC3E}">
        <p14:creationId xmlns:p14="http://schemas.microsoft.com/office/powerpoint/2010/main" val="34211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53FD-0119-4C51-B757-CB071C87E01B}"/>
              </a:ext>
            </a:extLst>
          </p:cNvPr>
          <p:cNvSpPr>
            <a:spLocks noGrp="1"/>
          </p:cNvSpPr>
          <p:nvPr>
            <p:ph type="title"/>
          </p:nvPr>
        </p:nvSpPr>
        <p:spPr>
          <a:xfrm>
            <a:off x="1141413" y="617346"/>
            <a:ext cx="9905998" cy="1478570"/>
          </a:xfrm>
        </p:spPr>
        <p:txBody>
          <a:bodyPr>
            <a:normAutofit/>
          </a:bodyPr>
          <a:lstStyle/>
          <a:p>
            <a:pPr algn="ctr"/>
            <a:r>
              <a:rPr lang="en-IN" sz="4800" b="1" u="sng" dirty="0">
                <a:solidFill>
                  <a:schemeClr val="bg2">
                    <a:lumMod val="50000"/>
                  </a:schemeClr>
                </a:solidFill>
                <a:effectLst>
                  <a:outerShdw blurRad="38100" dist="38100" dir="2700000" algn="tl">
                    <a:srgbClr val="000000">
                      <a:alpha val="43137"/>
                    </a:srgbClr>
                  </a:outerShdw>
                </a:effectLst>
              </a:rPr>
              <a:t>PROJECT DESCRIPTION</a:t>
            </a:r>
          </a:p>
        </p:txBody>
      </p:sp>
      <p:sp>
        <p:nvSpPr>
          <p:cNvPr id="3" name="Content Placeholder 2">
            <a:extLst>
              <a:ext uri="{FF2B5EF4-FFF2-40B4-BE49-F238E27FC236}">
                <a16:creationId xmlns:a16="http://schemas.microsoft.com/office/drawing/2014/main" id="{5AF942F8-1B6A-4407-BBB8-F2BFF08EFDE0}"/>
              </a:ext>
            </a:extLst>
          </p:cNvPr>
          <p:cNvSpPr>
            <a:spLocks noGrp="1"/>
          </p:cNvSpPr>
          <p:nvPr>
            <p:ph idx="1"/>
          </p:nvPr>
        </p:nvSpPr>
        <p:spPr>
          <a:blipFill dpi="0" rotWithShape="1">
            <a:blip r:embed="rId2">
              <a:alphaModFix amt="42000"/>
            </a:blip>
            <a:srcRect/>
            <a:tile tx="0" ty="0" sx="100000" sy="100000" flip="none" algn="tl"/>
          </a:blipFill>
          <a:ln>
            <a:noFill/>
          </a:ln>
        </p:spPr>
        <p:txBody>
          <a:bodyPr>
            <a:normAutofit lnSpcReduction="10000"/>
          </a:bodyPr>
          <a:lstStyle/>
          <a:p>
            <a:pPr marL="0" indent="0" algn="just">
              <a:buNone/>
            </a:pPr>
            <a:r>
              <a:rPr lang="en-IN" sz="3200" dirty="0">
                <a:solidFill>
                  <a:schemeClr val="bg2">
                    <a:lumMod val="50000"/>
                  </a:schemeClr>
                </a:solidFill>
              </a:rPr>
              <a:t>The main objective of our project is to provide an easy and user friendly interface that enables our users, clients to reserve seats and purchase tickets to trains travelling from a certain station to the user’s desired destination.</a:t>
            </a:r>
          </a:p>
          <a:p>
            <a:pPr marL="0" indent="0" algn="just">
              <a:buNone/>
            </a:pPr>
            <a:r>
              <a:rPr lang="en-IN" sz="3200" dirty="0">
                <a:solidFill>
                  <a:schemeClr val="bg2">
                    <a:lumMod val="50000"/>
                  </a:schemeClr>
                </a:solidFill>
              </a:rPr>
              <a:t>The project insists on providing a hassle-free experience to our clients while they reserve seats in the trains they desire.</a:t>
            </a:r>
          </a:p>
        </p:txBody>
      </p:sp>
      <p:sp>
        <p:nvSpPr>
          <p:cNvPr id="4" name="TextBox 3">
            <a:extLst>
              <a:ext uri="{FF2B5EF4-FFF2-40B4-BE49-F238E27FC236}">
                <a16:creationId xmlns:a16="http://schemas.microsoft.com/office/drawing/2014/main" id="{0068BC08-5D62-462D-858D-D975F1272A85}"/>
              </a:ext>
            </a:extLst>
          </p:cNvPr>
          <p:cNvSpPr txBox="1"/>
          <p:nvPr/>
        </p:nvSpPr>
        <p:spPr>
          <a:xfrm>
            <a:off x="1141412" y="1911250"/>
            <a:ext cx="7577524" cy="369332"/>
          </a:xfrm>
          <a:prstGeom prst="rect">
            <a:avLst/>
          </a:prstGeom>
          <a:noFill/>
        </p:spPr>
        <p:txBody>
          <a:bodyPr wrap="none" rtlCol="0">
            <a:spAutoFit/>
          </a:bodyPr>
          <a:lstStyle/>
          <a:p>
            <a:r>
              <a:rPr lang="en-US" b="1" dirty="0">
                <a:solidFill>
                  <a:schemeClr val="bg2">
                    <a:lumMod val="50000"/>
                  </a:schemeClr>
                </a:solidFill>
              </a:rPr>
              <a:t>(GitHub-link</a:t>
            </a:r>
            <a:r>
              <a:rPr lang="en-US" b="1" dirty="0">
                <a:solidFill>
                  <a:schemeClr val="bg2">
                    <a:lumMod val="60000"/>
                    <a:lumOff val="40000"/>
                  </a:schemeClr>
                </a:solidFill>
              </a:rPr>
              <a:t>:- </a:t>
            </a:r>
            <a:r>
              <a:rPr lang="en-US" b="1"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https://github.com/GouravAravinda/Seat-Reservation-System</a:t>
            </a:r>
            <a:r>
              <a:rPr lang="en-US" b="1" dirty="0">
                <a:solidFill>
                  <a:schemeClr val="bg2">
                    <a:lumMod val="60000"/>
                    <a:lumOff val="40000"/>
                  </a:schemeClr>
                </a:solidFill>
              </a:rPr>
              <a:t> </a:t>
            </a:r>
            <a:r>
              <a:rPr lang="en-US" b="1" dirty="0">
                <a:solidFill>
                  <a:schemeClr val="bg2">
                    <a:lumMod val="50000"/>
                  </a:schemeClr>
                </a:solidFill>
              </a:rPr>
              <a:t>)</a:t>
            </a:r>
            <a:endParaRPr lang="en-IN" b="1" dirty="0">
              <a:solidFill>
                <a:schemeClr val="bg2">
                  <a:lumMod val="50000"/>
                </a:schemeClr>
              </a:solidFill>
            </a:endParaRPr>
          </a:p>
        </p:txBody>
      </p:sp>
    </p:spTree>
    <p:extLst>
      <p:ext uri="{BB962C8B-B14F-4D97-AF65-F5344CB8AC3E}">
        <p14:creationId xmlns:p14="http://schemas.microsoft.com/office/powerpoint/2010/main" val="237257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3277-FB61-4911-BE30-62FBEB8857D2}"/>
              </a:ext>
            </a:extLst>
          </p:cNvPr>
          <p:cNvSpPr>
            <a:spLocks noGrp="1"/>
          </p:cNvSpPr>
          <p:nvPr>
            <p:ph type="title"/>
          </p:nvPr>
        </p:nvSpPr>
        <p:spPr>
          <a:xfrm>
            <a:off x="1141413" y="210071"/>
            <a:ext cx="9905998" cy="1013334"/>
          </a:xfrm>
        </p:spPr>
        <p:txBody>
          <a:bodyPr>
            <a:normAutofit/>
          </a:bodyPr>
          <a:lstStyle/>
          <a:p>
            <a:pPr algn="ctr"/>
            <a:r>
              <a:rPr lang="en-IN" sz="4800" b="1" u="sng" dirty="0">
                <a:solidFill>
                  <a:schemeClr val="bg2">
                    <a:lumMod val="50000"/>
                  </a:schemeClr>
                </a:solidFill>
                <a:effectLst>
                  <a:outerShdw blurRad="38100" dist="38100" dir="2700000" algn="tl">
                    <a:srgbClr val="000000">
                      <a:alpha val="43137"/>
                    </a:srgbClr>
                  </a:outerShdw>
                </a:effectLst>
              </a:rPr>
              <a:t>Analysis and design models</a:t>
            </a:r>
          </a:p>
        </p:txBody>
      </p:sp>
      <p:pic>
        <p:nvPicPr>
          <p:cNvPr id="5" name="Content Placeholder 4">
            <a:extLst>
              <a:ext uri="{FF2B5EF4-FFF2-40B4-BE49-F238E27FC236}">
                <a16:creationId xmlns:a16="http://schemas.microsoft.com/office/drawing/2014/main" id="{7BA0871B-DB3E-4B5E-9DC6-1FC368E46C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778" y="1378635"/>
            <a:ext cx="7258930" cy="5269294"/>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
        <p:nvSpPr>
          <p:cNvPr id="6" name="TextBox 5">
            <a:extLst>
              <a:ext uri="{FF2B5EF4-FFF2-40B4-BE49-F238E27FC236}">
                <a16:creationId xmlns:a16="http://schemas.microsoft.com/office/drawing/2014/main" id="{E9759129-D958-405D-B471-78A22FD9C086}"/>
              </a:ext>
            </a:extLst>
          </p:cNvPr>
          <p:cNvSpPr txBox="1"/>
          <p:nvPr/>
        </p:nvSpPr>
        <p:spPr>
          <a:xfrm>
            <a:off x="972601" y="961795"/>
            <a:ext cx="3060133" cy="523220"/>
          </a:xfrm>
          <a:prstGeom prst="rect">
            <a:avLst/>
          </a:prstGeom>
          <a:noFill/>
        </p:spPr>
        <p:txBody>
          <a:bodyPr wrap="none" rtlCol="0">
            <a:spAutoFit/>
          </a:bodyPr>
          <a:lstStyle/>
          <a:p>
            <a:r>
              <a:rPr lang="en-IN" sz="2800" u="sng" dirty="0">
                <a:solidFill>
                  <a:schemeClr val="bg2">
                    <a:lumMod val="50000"/>
                  </a:schemeClr>
                </a:solidFill>
              </a:rPr>
              <a:t>Use Case Diagram:-</a:t>
            </a:r>
          </a:p>
        </p:txBody>
      </p:sp>
    </p:spTree>
    <p:extLst>
      <p:ext uri="{BB962C8B-B14F-4D97-AF65-F5344CB8AC3E}">
        <p14:creationId xmlns:p14="http://schemas.microsoft.com/office/powerpoint/2010/main" val="33152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7E430-D7A9-4539-9A49-EF5B24154C45}"/>
              </a:ext>
            </a:extLst>
          </p:cNvPr>
          <p:cNvSpPr txBox="1"/>
          <p:nvPr/>
        </p:nvSpPr>
        <p:spPr>
          <a:xfrm>
            <a:off x="1345809" y="644398"/>
            <a:ext cx="2463816" cy="523220"/>
          </a:xfrm>
          <a:prstGeom prst="rect">
            <a:avLst/>
          </a:prstGeom>
          <a:noFill/>
        </p:spPr>
        <p:txBody>
          <a:bodyPr wrap="none" rtlCol="0">
            <a:spAutoFit/>
          </a:bodyPr>
          <a:lstStyle/>
          <a:p>
            <a:r>
              <a:rPr lang="en-IN" sz="2800" u="sng" dirty="0">
                <a:solidFill>
                  <a:schemeClr val="bg2">
                    <a:lumMod val="50000"/>
                  </a:schemeClr>
                </a:solidFill>
              </a:rPr>
              <a:t>Class Diagram:-</a:t>
            </a:r>
          </a:p>
        </p:txBody>
      </p:sp>
      <p:pic>
        <p:nvPicPr>
          <p:cNvPr id="5" name="Picture 4">
            <a:extLst>
              <a:ext uri="{FF2B5EF4-FFF2-40B4-BE49-F238E27FC236}">
                <a16:creationId xmlns:a16="http://schemas.microsoft.com/office/drawing/2014/main" id="{0DE85BDD-3541-4608-ADC7-10B31092AD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5809" y="1167618"/>
            <a:ext cx="9950548" cy="556513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Tree>
    <p:extLst>
      <p:ext uri="{BB962C8B-B14F-4D97-AF65-F5344CB8AC3E}">
        <p14:creationId xmlns:p14="http://schemas.microsoft.com/office/powerpoint/2010/main" val="399372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69ABC-49EE-466F-A5F3-650B5A8EC9A8}"/>
              </a:ext>
            </a:extLst>
          </p:cNvPr>
          <p:cNvSpPr txBox="1"/>
          <p:nvPr/>
        </p:nvSpPr>
        <p:spPr>
          <a:xfrm flipH="1">
            <a:off x="1424352" y="672534"/>
            <a:ext cx="5704452" cy="523220"/>
          </a:xfrm>
          <a:prstGeom prst="rect">
            <a:avLst/>
          </a:prstGeom>
          <a:noFill/>
        </p:spPr>
        <p:txBody>
          <a:bodyPr wrap="square" rtlCol="0">
            <a:spAutoFit/>
          </a:bodyPr>
          <a:lstStyle/>
          <a:p>
            <a:r>
              <a:rPr lang="en-IN" sz="2800" u="sng" dirty="0">
                <a:solidFill>
                  <a:schemeClr val="bg2">
                    <a:lumMod val="50000"/>
                  </a:schemeClr>
                </a:solidFill>
              </a:rPr>
              <a:t>User State Chart Diagram:</a:t>
            </a:r>
          </a:p>
        </p:txBody>
      </p:sp>
      <p:pic>
        <p:nvPicPr>
          <p:cNvPr id="4" name="Picture 3">
            <a:extLst>
              <a:ext uri="{FF2B5EF4-FFF2-40B4-BE49-F238E27FC236}">
                <a16:creationId xmlns:a16="http://schemas.microsoft.com/office/drawing/2014/main" id="{1068A8F8-16A3-46B3-A248-13E878A6E8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3551" y="1195754"/>
            <a:ext cx="10128737" cy="5219114"/>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pic>
    </p:spTree>
    <p:extLst>
      <p:ext uri="{BB962C8B-B14F-4D97-AF65-F5344CB8AC3E}">
        <p14:creationId xmlns:p14="http://schemas.microsoft.com/office/powerpoint/2010/main" val="155105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847F6-9BC4-455D-9E5D-E8FDAA7A5A8F}"/>
              </a:ext>
            </a:extLst>
          </p:cNvPr>
          <p:cNvSpPr txBox="1"/>
          <p:nvPr/>
        </p:nvSpPr>
        <p:spPr>
          <a:xfrm>
            <a:off x="1589649" y="478302"/>
            <a:ext cx="4888326" cy="523220"/>
          </a:xfrm>
          <a:prstGeom prst="rect">
            <a:avLst/>
          </a:prstGeom>
          <a:noFill/>
        </p:spPr>
        <p:txBody>
          <a:bodyPr wrap="none" rtlCol="0">
            <a:spAutoFit/>
          </a:bodyPr>
          <a:lstStyle/>
          <a:p>
            <a:r>
              <a:rPr lang="en-IN" sz="2800" u="sng" dirty="0">
                <a:solidFill>
                  <a:schemeClr val="bg2">
                    <a:lumMod val="50000"/>
                  </a:schemeClr>
                </a:solidFill>
              </a:rPr>
              <a:t>Database State Chart Diagram:-</a:t>
            </a:r>
          </a:p>
        </p:txBody>
      </p:sp>
      <p:pic>
        <p:nvPicPr>
          <p:cNvPr id="4" name="Picture 3">
            <a:extLst>
              <a:ext uri="{FF2B5EF4-FFF2-40B4-BE49-F238E27FC236}">
                <a16:creationId xmlns:a16="http://schemas.microsoft.com/office/drawing/2014/main" id="{997D8955-C208-49D3-99AD-866DCC7921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9649" y="1134405"/>
            <a:ext cx="8904849" cy="5618087"/>
          </a:xfrm>
          <a:prstGeom prst="rect">
            <a:avLst/>
          </a:prstGeom>
        </p:spPr>
      </p:pic>
    </p:spTree>
    <p:extLst>
      <p:ext uri="{BB962C8B-B14F-4D97-AF65-F5344CB8AC3E}">
        <p14:creationId xmlns:p14="http://schemas.microsoft.com/office/powerpoint/2010/main" val="103587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23302-E4F4-4581-9576-64515DCEB50A}"/>
              </a:ext>
            </a:extLst>
          </p:cNvPr>
          <p:cNvSpPr txBox="1"/>
          <p:nvPr/>
        </p:nvSpPr>
        <p:spPr>
          <a:xfrm>
            <a:off x="1266092" y="0"/>
            <a:ext cx="2773195" cy="523220"/>
          </a:xfrm>
          <a:prstGeom prst="rect">
            <a:avLst/>
          </a:prstGeom>
          <a:noFill/>
        </p:spPr>
        <p:txBody>
          <a:bodyPr wrap="none" rtlCol="0">
            <a:spAutoFit/>
          </a:bodyPr>
          <a:lstStyle/>
          <a:p>
            <a:r>
              <a:rPr lang="en-IN" sz="2800" u="sng" dirty="0">
                <a:solidFill>
                  <a:schemeClr val="bg2">
                    <a:lumMod val="50000"/>
                  </a:schemeClr>
                </a:solidFill>
              </a:rPr>
              <a:t>Activity Diagram:-</a:t>
            </a:r>
          </a:p>
        </p:txBody>
      </p:sp>
      <p:pic>
        <p:nvPicPr>
          <p:cNvPr id="4" name="Picture 3">
            <a:extLst>
              <a:ext uri="{FF2B5EF4-FFF2-40B4-BE49-F238E27FC236}">
                <a16:creationId xmlns:a16="http://schemas.microsoft.com/office/drawing/2014/main" id="{90CD0E30-5C43-439C-A58A-34265B6573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7096" y="523220"/>
            <a:ext cx="6696222" cy="6334780"/>
          </a:xfrm>
          <a:prstGeom prst="rect">
            <a:avLst/>
          </a:prstGeom>
        </p:spPr>
      </p:pic>
    </p:spTree>
    <p:extLst>
      <p:ext uri="{BB962C8B-B14F-4D97-AF65-F5344CB8AC3E}">
        <p14:creationId xmlns:p14="http://schemas.microsoft.com/office/powerpoint/2010/main" val="3211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727FFC-AFC6-4C82-AC54-AC120D242F03}"/>
              </a:ext>
            </a:extLst>
          </p:cNvPr>
          <p:cNvSpPr txBox="1"/>
          <p:nvPr/>
        </p:nvSpPr>
        <p:spPr>
          <a:xfrm>
            <a:off x="1378634" y="680608"/>
            <a:ext cx="3410421" cy="523220"/>
          </a:xfrm>
          <a:prstGeom prst="rect">
            <a:avLst/>
          </a:prstGeom>
          <a:noFill/>
        </p:spPr>
        <p:txBody>
          <a:bodyPr wrap="none" rtlCol="0">
            <a:spAutoFit/>
          </a:bodyPr>
          <a:lstStyle/>
          <a:p>
            <a:r>
              <a:rPr lang="en-US" sz="2800" u="sng" dirty="0">
                <a:solidFill>
                  <a:schemeClr val="bg2">
                    <a:lumMod val="50000"/>
                  </a:schemeClr>
                </a:solidFill>
              </a:rPr>
              <a:t>Deployment diagram:-</a:t>
            </a:r>
            <a:endParaRPr lang="en-IN" sz="2800" u="sng" dirty="0">
              <a:solidFill>
                <a:schemeClr val="bg2">
                  <a:lumMod val="50000"/>
                </a:schemeClr>
              </a:solidFill>
            </a:endParaRPr>
          </a:p>
        </p:txBody>
      </p:sp>
      <p:pic>
        <p:nvPicPr>
          <p:cNvPr id="4" name="Picture 3">
            <a:extLst>
              <a:ext uri="{FF2B5EF4-FFF2-40B4-BE49-F238E27FC236}">
                <a16:creationId xmlns:a16="http://schemas.microsoft.com/office/drawing/2014/main" id="{F8031F14-2CB2-4947-8820-E0915C521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237" y="1540089"/>
            <a:ext cx="11103763" cy="4637303"/>
          </a:xfrm>
          <a:prstGeom prst="rect">
            <a:avLst/>
          </a:prstGeom>
        </p:spPr>
      </p:pic>
    </p:spTree>
    <p:extLst>
      <p:ext uri="{BB962C8B-B14F-4D97-AF65-F5344CB8AC3E}">
        <p14:creationId xmlns:p14="http://schemas.microsoft.com/office/powerpoint/2010/main" val="160023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0AFE-B737-4BF2-AD49-DF7D7DC86130}"/>
              </a:ext>
            </a:extLst>
          </p:cNvPr>
          <p:cNvSpPr>
            <a:spLocks noGrp="1"/>
          </p:cNvSpPr>
          <p:nvPr>
            <p:ph type="title"/>
          </p:nvPr>
        </p:nvSpPr>
        <p:spPr/>
        <p:txBody>
          <a:bodyPr/>
          <a:lstStyle/>
          <a:p>
            <a:pPr algn="ctr"/>
            <a:r>
              <a:rPr lang="en-US" b="1" u="sng" dirty="0">
                <a:solidFill>
                  <a:schemeClr val="bg2">
                    <a:lumMod val="50000"/>
                  </a:schemeClr>
                </a:solidFill>
                <a:effectLst>
                  <a:outerShdw blurRad="38100" dist="38100" dir="2700000" algn="tl">
                    <a:srgbClr val="000000">
                      <a:alpha val="43137"/>
                    </a:srgbClr>
                  </a:outerShdw>
                </a:effectLst>
              </a:rPr>
              <a:t>TOOLS AND FRAMEWORK USED</a:t>
            </a:r>
            <a:endParaRPr lang="en-IN"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44DCABC-C25B-4421-AA83-CE23EA39237A}"/>
              </a:ext>
            </a:extLst>
          </p:cNvPr>
          <p:cNvSpPr>
            <a:spLocks noGrp="1"/>
          </p:cNvSpPr>
          <p:nvPr>
            <p:ph idx="1"/>
          </p:nvPr>
        </p:nvSpPr>
        <p:spPr>
          <a:xfrm>
            <a:off x="1141413" y="2097088"/>
            <a:ext cx="9905999" cy="3541714"/>
          </a:xfrm>
        </p:spPr>
        <p:txBody>
          <a:bodyPr>
            <a:normAutofit fontScale="85000" lnSpcReduction="20000"/>
          </a:bodyPr>
          <a:lstStyle/>
          <a:p>
            <a:pPr marL="457200" indent="-457200">
              <a:lnSpc>
                <a:spcPct val="100000"/>
              </a:lnSpc>
              <a:buFont typeface="+mj-lt"/>
              <a:buAutoNum type="arabicPeriod"/>
            </a:pPr>
            <a:r>
              <a:rPr lang="en-US" sz="2000" u="sng" dirty="0">
                <a:solidFill>
                  <a:schemeClr val="bg2">
                    <a:lumMod val="50000"/>
                  </a:schemeClr>
                </a:solidFill>
              </a:rPr>
              <a:t>Tools used:-</a:t>
            </a:r>
          </a:p>
          <a:p>
            <a:pPr>
              <a:lnSpc>
                <a:spcPct val="100000"/>
              </a:lnSpc>
            </a:pPr>
            <a:r>
              <a:rPr lang="en-US" sz="2000" dirty="0">
                <a:solidFill>
                  <a:schemeClr val="bg2">
                    <a:lumMod val="50000"/>
                  </a:schemeClr>
                </a:solidFill>
              </a:rPr>
              <a:t>Eclipse IDE for J2EE projects</a:t>
            </a:r>
          </a:p>
          <a:p>
            <a:pPr>
              <a:lnSpc>
                <a:spcPct val="100000"/>
              </a:lnSpc>
            </a:pPr>
            <a:r>
              <a:rPr lang="en-US" sz="2000" dirty="0">
                <a:solidFill>
                  <a:schemeClr val="bg2">
                    <a:lumMod val="50000"/>
                  </a:schemeClr>
                </a:solidFill>
              </a:rPr>
              <a:t>Apache Tomcat Server v8.5</a:t>
            </a:r>
          </a:p>
          <a:p>
            <a:pPr>
              <a:lnSpc>
                <a:spcPct val="100000"/>
              </a:lnSpc>
            </a:pPr>
            <a:r>
              <a:rPr lang="en-US" sz="2000" dirty="0">
                <a:solidFill>
                  <a:schemeClr val="bg2">
                    <a:lumMod val="50000"/>
                  </a:schemeClr>
                </a:solidFill>
              </a:rPr>
              <a:t>MySQL Workbench</a:t>
            </a:r>
          </a:p>
          <a:p>
            <a:pPr marL="0" indent="0">
              <a:lnSpc>
                <a:spcPct val="100000"/>
              </a:lnSpc>
              <a:buNone/>
            </a:pPr>
            <a:r>
              <a:rPr lang="en-US" sz="2000" dirty="0">
                <a:solidFill>
                  <a:schemeClr val="bg2">
                    <a:lumMod val="50000"/>
                  </a:schemeClr>
                </a:solidFill>
              </a:rPr>
              <a:t>2. </a:t>
            </a:r>
            <a:r>
              <a:rPr lang="en-US" sz="2000" u="sng" dirty="0">
                <a:solidFill>
                  <a:schemeClr val="bg2">
                    <a:lumMod val="50000"/>
                  </a:schemeClr>
                </a:solidFill>
              </a:rPr>
              <a:t>Frameworks:-</a:t>
            </a:r>
          </a:p>
          <a:p>
            <a:pPr>
              <a:lnSpc>
                <a:spcPct val="100000"/>
              </a:lnSpc>
            </a:pPr>
            <a:r>
              <a:rPr lang="en-US" sz="2000" dirty="0">
                <a:solidFill>
                  <a:schemeClr val="bg2">
                    <a:lumMod val="50000"/>
                  </a:schemeClr>
                </a:solidFill>
              </a:rPr>
              <a:t>JSP Servlet</a:t>
            </a:r>
          </a:p>
          <a:p>
            <a:pPr>
              <a:lnSpc>
                <a:spcPct val="100000"/>
              </a:lnSpc>
            </a:pPr>
            <a:r>
              <a:rPr lang="en-US" sz="2000" dirty="0">
                <a:solidFill>
                  <a:schemeClr val="bg2">
                    <a:lumMod val="50000"/>
                  </a:schemeClr>
                </a:solidFill>
              </a:rPr>
              <a:t>JRE </a:t>
            </a:r>
          </a:p>
          <a:p>
            <a:pPr>
              <a:lnSpc>
                <a:spcPct val="100000"/>
              </a:lnSpc>
            </a:pPr>
            <a:r>
              <a:rPr lang="en-US" sz="2000" dirty="0">
                <a:solidFill>
                  <a:schemeClr val="bg2">
                    <a:lumMod val="50000"/>
                  </a:schemeClr>
                </a:solidFill>
              </a:rPr>
              <a:t>J2EE services</a:t>
            </a:r>
          </a:p>
          <a:p>
            <a:pPr>
              <a:lnSpc>
                <a:spcPct val="100000"/>
              </a:lnSpc>
            </a:pPr>
            <a:r>
              <a:rPr lang="en-US" sz="2000" dirty="0">
                <a:solidFill>
                  <a:schemeClr val="bg2">
                    <a:lumMod val="50000"/>
                  </a:schemeClr>
                </a:solidFill>
              </a:rPr>
              <a:t>JDBC driver</a:t>
            </a:r>
          </a:p>
          <a:p>
            <a:pPr>
              <a:lnSpc>
                <a:spcPct val="100000"/>
              </a:lnSpc>
            </a:pPr>
            <a:r>
              <a:rPr lang="en-US" sz="2000" dirty="0">
                <a:solidFill>
                  <a:schemeClr val="bg2">
                    <a:lumMod val="50000"/>
                  </a:schemeClr>
                </a:solidFill>
              </a:rPr>
              <a:t>SQL for Databases</a:t>
            </a:r>
          </a:p>
          <a:p>
            <a:pPr>
              <a:lnSpc>
                <a:spcPct val="100000"/>
              </a:lnSpc>
            </a:pPr>
            <a:endParaRPr lang="en-US" sz="2000" u="sng" dirty="0">
              <a:solidFill>
                <a:schemeClr val="bg2">
                  <a:lumMod val="50000"/>
                </a:schemeClr>
              </a:solidFill>
            </a:endParaRPr>
          </a:p>
          <a:p>
            <a:pPr>
              <a:lnSpc>
                <a:spcPct val="100000"/>
              </a:lnSpc>
            </a:pPr>
            <a:endParaRPr lang="en-IN" sz="2000" dirty="0">
              <a:solidFill>
                <a:schemeClr val="bg2">
                  <a:lumMod val="50000"/>
                </a:schemeClr>
              </a:solidFill>
            </a:endParaRPr>
          </a:p>
        </p:txBody>
      </p:sp>
      <p:pic>
        <p:nvPicPr>
          <p:cNvPr id="1026" name="Picture 2" descr="j2ee Standard Tools Project | The Eclipse Foundation">
            <a:extLst>
              <a:ext uri="{FF2B5EF4-FFF2-40B4-BE49-F238E27FC236}">
                <a16:creationId xmlns:a16="http://schemas.microsoft.com/office/drawing/2014/main" id="{03248B09-FD29-421B-AF44-C389363B9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863" y="2024858"/>
            <a:ext cx="1829902" cy="11403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2ee Training J2ee/java Training In Coimbatore - Java Enterprise Edition :  A Practical Approach | Full Size PNG Download | SeekPNG">
            <a:extLst>
              <a:ext uri="{FF2B5EF4-FFF2-40B4-BE49-F238E27FC236}">
                <a16:creationId xmlns:a16="http://schemas.microsoft.com/office/drawing/2014/main" id="{CF99971C-06A8-428D-8A24-6A6035EC1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47" y="3367223"/>
            <a:ext cx="2283093" cy="1204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Tomcat – Logos Download">
            <a:extLst>
              <a:ext uri="{FF2B5EF4-FFF2-40B4-BE49-F238E27FC236}">
                <a16:creationId xmlns:a16="http://schemas.microsoft.com/office/drawing/2014/main" id="{791F6270-E01C-4714-B02A-5D483B8BD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944" y="2024858"/>
            <a:ext cx="2313426" cy="12515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SQL logo and symbol, meaning, history, PNG">
            <a:extLst>
              <a:ext uri="{FF2B5EF4-FFF2-40B4-BE49-F238E27FC236}">
                <a16:creationId xmlns:a16="http://schemas.microsoft.com/office/drawing/2014/main" id="{2B60DAD7-56EB-4118-A63A-54C02FA4B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978" y="3367223"/>
            <a:ext cx="2147359" cy="13383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 Logo Transparent 47568 Loadtve - Jsp Servlet PNG Image | Transparent  PNG Free Download on SeekPNG">
            <a:extLst>
              <a:ext uri="{FF2B5EF4-FFF2-40B4-BE49-F238E27FC236}">
                <a16:creationId xmlns:a16="http://schemas.microsoft.com/office/drawing/2014/main" id="{B883DB56-3E89-4691-8FD8-E5B39BE56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847" y="4610243"/>
            <a:ext cx="2371064" cy="1204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JDBC Consumer - Connector Hub | Solace">
            <a:extLst>
              <a:ext uri="{FF2B5EF4-FFF2-40B4-BE49-F238E27FC236}">
                <a16:creationId xmlns:a16="http://schemas.microsoft.com/office/drawing/2014/main" id="{790C263C-D218-4B62-AE2F-E5748606BC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5944" y="4633822"/>
            <a:ext cx="2130829" cy="115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0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rgbClr val="FFFFFF"/>
      </a:dk1>
      <a:lt1>
        <a:sysClr val="window" lastClr="FFFFFF"/>
      </a:lt1>
      <a:dk2>
        <a:srgbClr val="134770"/>
      </a:dk2>
      <a:lt2>
        <a:srgbClr val="82FFFF"/>
      </a:lt2>
      <a:accent1>
        <a:srgbClr val="9ACD4C"/>
      </a:accent1>
      <a:accent2>
        <a:srgbClr val="FAA93A"/>
      </a:accent2>
      <a:accent3>
        <a:srgbClr val="FFFFFF"/>
      </a:accent3>
      <a:accent4>
        <a:srgbClr val="FFFFFF"/>
      </a:accent4>
      <a:accent5>
        <a:srgbClr val="63A0CC"/>
      </a:accent5>
      <a:accent6>
        <a:srgbClr val="8AC4A7"/>
      </a:accent6>
      <a:hlink>
        <a:srgbClr val="B8FA56"/>
      </a:hlink>
      <a:folHlink>
        <a:srgbClr val="FF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263</TotalTime>
  <Words>537</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Tw Cen MT</vt:lpstr>
      <vt:lpstr>Circuit</vt:lpstr>
      <vt:lpstr>UE19CS353 – Object Oriented Analysis and Design with Java (Mini Project) team-6   Semester-6  section ‘b’  </vt:lpstr>
      <vt:lpstr>PROJECT DESCRIPTION</vt:lpstr>
      <vt:lpstr>Analysis and design models</vt:lpstr>
      <vt:lpstr>PowerPoint Presentation</vt:lpstr>
      <vt:lpstr>PowerPoint Presentation</vt:lpstr>
      <vt:lpstr>PowerPoint Presentation</vt:lpstr>
      <vt:lpstr>PowerPoint Presentation</vt:lpstr>
      <vt:lpstr>PowerPoint Presentation</vt:lpstr>
      <vt:lpstr>TOOLS AND FRAMEWORK USED</vt:lpstr>
      <vt:lpstr>DESIGN PATTERNS</vt:lpstr>
      <vt:lpstr>DESIGN PATTERNS</vt:lpstr>
      <vt:lpstr>DESIGN PATTERNS</vt:lpstr>
      <vt:lpstr>APPLICATION SCREENSHOTS</vt:lpstr>
      <vt:lpstr>APPLICATION SCREENSHOTS</vt:lpstr>
      <vt:lpstr>APPLICATION SCREENSHOTS</vt:lpstr>
      <vt:lpstr>APPLICATION SCREENSHOTS</vt:lpstr>
      <vt:lpstr>APPLICATION SCREENSHOTS</vt:lpstr>
      <vt:lpstr>APPLICATION SCREENSHOTS</vt:lpstr>
      <vt:lpstr>Team 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UE19CS353 – Object Oriented Analysis and Design with Java (Mini Project) team-6   Semester-6  section ‘b’</dc:title>
  <dc:creator>Jothi Surya</dc:creator>
  <cp:lastModifiedBy>Jothi Surya</cp:lastModifiedBy>
  <cp:revision>8</cp:revision>
  <dcterms:created xsi:type="dcterms:W3CDTF">2022-04-21T08:28:14Z</dcterms:created>
  <dcterms:modified xsi:type="dcterms:W3CDTF">2022-04-28T04:39:07Z</dcterms:modified>
</cp:coreProperties>
</file>