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A1F2E1-5CE0-49A8-BFA5-DC622E9DE4C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5FCA1BD-CFAE-4E5D-BE9B-4134E0916A29}">
      <dgm:prSet/>
      <dgm:spPr/>
      <dgm:t>
        <a:bodyPr/>
        <a:lstStyle/>
        <a:p>
          <a:r>
            <a:rPr lang="en-US"/>
            <a:t>• Loaded dataset using pandas</a:t>
          </a:r>
        </a:p>
      </dgm:t>
    </dgm:pt>
    <dgm:pt modelId="{EBD549F2-D810-4B42-B1C8-8B04D4637E5F}" type="parTrans" cxnId="{53A86824-90C1-49DA-B27F-8F5C7CD26591}">
      <dgm:prSet/>
      <dgm:spPr/>
      <dgm:t>
        <a:bodyPr/>
        <a:lstStyle/>
        <a:p>
          <a:endParaRPr lang="en-US"/>
        </a:p>
      </dgm:t>
    </dgm:pt>
    <dgm:pt modelId="{1230B94E-1FDB-49F7-9427-D91832928636}" type="sibTrans" cxnId="{53A86824-90C1-49DA-B27F-8F5C7CD26591}">
      <dgm:prSet/>
      <dgm:spPr/>
      <dgm:t>
        <a:bodyPr/>
        <a:lstStyle/>
        <a:p>
          <a:endParaRPr lang="en-US"/>
        </a:p>
      </dgm:t>
    </dgm:pt>
    <dgm:pt modelId="{F6CE1781-77BD-4051-B3F9-84BE5738C6E9}">
      <dgm:prSet/>
      <dgm:spPr/>
      <dgm:t>
        <a:bodyPr/>
        <a:lstStyle/>
        <a:p>
          <a:r>
            <a:rPr lang="en-US"/>
            <a:t>• Explored data using .head(), .info(), .describe()</a:t>
          </a:r>
        </a:p>
      </dgm:t>
    </dgm:pt>
    <dgm:pt modelId="{7052D5FD-22A1-4E1F-ACEB-AD1457B997A8}" type="parTrans" cxnId="{C7703F69-58A9-4727-B79A-094C7BBB197C}">
      <dgm:prSet/>
      <dgm:spPr/>
      <dgm:t>
        <a:bodyPr/>
        <a:lstStyle/>
        <a:p>
          <a:endParaRPr lang="en-US"/>
        </a:p>
      </dgm:t>
    </dgm:pt>
    <dgm:pt modelId="{842AA88B-C5CA-4DB8-A0E2-AECBB6087EC4}" type="sibTrans" cxnId="{C7703F69-58A9-4727-B79A-094C7BBB197C}">
      <dgm:prSet/>
      <dgm:spPr/>
      <dgm:t>
        <a:bodyPr/>
        <a:lstStyle/>
        <a:p>
          <a:endParaRPr lang="en-US"/>
        </a:p>
      </dgm:t>
    </dgm:pt>
    <dgm:pt modelId="{4D9D9E28-118B-4AEA-B719-56A103B42203}">
      <dgm:prSet/>
      <dgm:spPr/>
      <dgm:t>
        <a:bodyPr/>
        <a:lstStyle/>
        <a:p>
          <a:r>
            <a:rPr lang="en-US"/>
            <a:t>• Identified missing values using isnull().sum()</a:t>
          </a:r>
        </a:p>
      </dgm:t>
    </dgm:pt>
    <dgm:pt modelId="{58E2F809-3007-42ED-BC46-6764AA754E93}" type="parTrans" cxnId="{1E36D445-AD68-4194-821D-6C71EDB83E49}">
      <dgm:prSet/>
      <dgm:spPr/>
      <dgm:t>
        <a:bodyPr/>
        <a:lstStyle/>
        <a:p>
          <a:endParaRPr lang="en-US"/>
        </a:p>
      </dgm:t>
    </dgm:pt>
    <dgm:pt modelId="{BEF27F02-FA46-4187-B880-D93022AE3BCF}" type="sibTrans" cxnId="{1E36D445-AD68-4194-821D-6C71EDB83E49}">
      <dgm:prSet/>
      <dgm:spPr/>
      <dgm:t>
        <a:bodyPr/>
        <a:lstStyle/>
        <a:p>
          <a:endParaRPr lang="en-US"/>
        </a:p>
      </dgm:t>
    </dgm:pt>
    <dgm:pt modelId="{7CB49BD4-F990-47CF-A894-4E59120024FB}" type="pres">
      <dgm:prSet presAssocID="{0EA1F2E1-5CE0-49A8-BFA5-DC622E9DE4CC}" presName="root" presStyleCnt="0">
        <dgm:presLayoutVars>
          <dgm:dir/>
          <dgm:resizeHandles val="exact"/>
        </dgm:presLayoutVars>
      </dgm:prSet>
      <dgm:spPr/>
    </dgm:pt>
    <dgm:pt modelId="{8E0F3573-376A-4C46-92DE-25A99EC46B4B}" type="pres">
      <dgm:prSet presAssocID="{55FCA1BD-CFAE-4E5D-BE9B-4134E0916A29}" presName="compNode" presStyleCnt="0"/>
      <dgm:spPr/>
    </dgm:pt>
    <dgm:pt modelId="{EA309D76-FC81-4472-AC25-D21F737DB2E1}" type="pres">
      <dgm:prSet presAssocID="{55FCA1BD-CFAE-4E5D-BE9B-4134E0916A2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C523435-B45D-450F-87B2-D563F5D93784}" type="pres">
      <dgm:prSet presAssocID="{55FCA1BD-CFAE-4E5D-BE9B-4134E0916A29}" presName="spaceRect" presStyleCnt="0"/>
      <dgm:spPr/>
    </dgm:pt>
    <dgm:pt modelId="{6FC17AF0-5146-49D4-AB17-E1EE74D127C8}" type="pres">
      <dgm:prSet presAssocID="{55FCA1BD-CFAE-4E5D-BE9B-4134E0916A29}" presName="textRect" presStyleLbl="revTx" presStyleIdx="0" presStyleCnt="3">
        <dgm:presLayoutVars>
          <dgm:chMax val="1"/>
          <dgm:chPref val="1"/>
        </dgm:presLayoutVars>
      </dgm:prSet>
      <dgm:spPr/>
    </dgm:pt>
    <dgm:pt modelId="{7A6D83E9-7DB5-4221-AE3D-CB5BD685E4C6}" type="pres">
      <dgm:prSet presAssocID="{1230B94E-1FDB-49F7-9427-D91832928636}" presName="sibTrans" presStyleCnt="0"/>
      <dgm:spPr/>
    </dgm:pt>
    <dgm:pt modelId="{E665D3A0-87A8-49EE-8B37-A1BEE0A62C7E}" type="pres">
      <dgm:prSet presAssocID="{F6CE1781-77BD-4051-B3F9-84BE5738C6E9}" presName="compNode" presStyleCnt="0"/>
      <dgm:spPr/>
    </dgm:pt>
    <dgm:pt modelId="{190B38EA-E77C-4056-88E4-450BB6F7A0F6}" type="pres">
      <dgm:prSet presAssocID="{F6CE1781-77BD-4051-B3F9-84BE5738C6E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A4AE3B84-5BD7-452F-B601-9F67DCF15DE9}" type="pres">
      <dgm:prSet presAssocID="{F6CE1781-77BD-4051-B3F9-84BE5738C6E9}" presName="spaceRect" presStyleCnt="0"/>
      <dgm:spPr/>
    </dgm:pt>
    <dgm:pt modelId="{2F38CF49-81F8-49EC-9988-0C5BF28A1538}" type="pres">
      <dgm:prSet presAssocID="{F6CE1781-77BD-4051-B3F9-84BE5738C6E9}" presName="textRect" presStyleLbl="revTx" presStyleIdx="1" presStyleCnt="3">
        <dgm:presLayoutVars>
          <dgm:chMax val="1"/>
          <dgm:chPref val="1"/>
        </dgm:presLayoutVars>
      </dgm:prSet>
      <dgm:spPr/>
    </dgm:pt>
    <dgm:pt modelId="{F516CEAB-6E2E-471F-AB28-6BECC48980E6}" type="pres">
      <dgm:prSet presAssocID="{842AA88B-C5CA-4DB8-A0E2-AECBB6087EC4}" presName="sibTrans" presStyleCnt="0"/>
      <dgm:spPr/>
    </dgm:pt>
    <dgm:pt modelId="{95A596E6-7FFC-4AF0-87D1-307BF1CEE8EB}" type="pres">
      <dgm:prSet presAssocID="{4D9D9E28-118B-4AEA-B719-56A103B42203}" presName="compNode" presStyleCnt="0"/>
      <dgm:spPr/>
    </dgm:pt>
    <dgm:pt modelId="{F253A28A-FA9F-473D-9EA5-2BC2F3DECA31}" type="pres">
      <dgm:prSet presAssocID="{4D9D9E28-118B-4AEA-B719-56A103B4220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827849B4-E9E0-43E0-AA2D-1B36CC3CAE5D}" type="pres">
      <dgm:prSet presAssocID="{4D9D9E28-118B-4AEA-B719-56A103B42203}" presName="spaceRect" presStyleCnt="0"/>
      <dgm:spPr/>
    </dgm:pt>
    <dgm:pt modelId="{32EE5A0B-B7F0-44C8-B95F-78469EE74117}" type="pres">
      <dgm:prSet presAssocID="{4D9D9E28-118B-4AEA-B719-56A103B4220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A86824-90C1-49DA-B27F-8F5C7CD26591}" srcId="{0EA1F2E1-5CE0-49A8-BFA5-DC622E9DE4CC}" destId="{55FCA1BD-CFAE-4E5D-BE9B-4134E0916A29}" srcOrd="0" destOrd="0" parTransId="{EBD549F2-D810-4B42-B1C8-8B04D4637E5F}" sibTransId="{1230B94E-1FDB-49F7-9427-D91832928636}"/>
    <dgm:cxn modelId="{1E36D445-AD68-4194-821D-6C71EDB83E49}" srcId="{0EA1F2E1-5CE0-49A8-BFA5-DC622E9DE4CC}" destId="{4D9D9E28-118B-4AEA-B719-56A103B42203}" srcOrd="2" destOrd="0" parTransId="{58E2F809-3007-42ED-BC46-6764AA754E93}" sibTransId="{BEF27F02-FA46-4187-B880-D93022AE3BCF}"/>
    <dgm:cxn modelId="{C7703F69-58A9-4727-B79A-094C7BBB197C}" srcId="{0EA1F2E1-5CE0-49A8-BFA5-DC622E9DE4CC}" destId="{F6CE1781-77BD-4051-B3F9-84BE5738C6E9}" srcOrd="1" destOrd="0" parTransId="{7052D5FD-22A1-4E1F-ACEB-AD1457B997A8}" sibTransId="{842AA88B-C5CA-4DB8-A0E2-AECBB6087EC4}"/>
    <dgm:cxn modelId="{9A9B456A-F5EE-485B-BFA5-C51D1545957C}" type="presOf" srcId="{F6CE1781-77BD-4051-B3F9-84BE5738C6E9}" destId="{2F38CF49-81F8-49EC-9988-0C5BF28A1538}" srcOrd="0" destOrd="0" presId="urn:microsoft.com/office/officeart/2018/2/layout/IconLabelList"/>
    <dgm:cxn modelId="{96870F9A-063B-4CFE-82A0-1518271EAD8F}" type="presOf" srcId="{4D9D9E28-118B-4AEA-B719-56A103B42203}" destId="{32EE5A0B-B7F0-44C8-B95F-78469EE74117}" srcOrd="0" destOrd="0" presId="urn:microsoft.com/office/officeart/2018/2/layout/IconLabelList"/>
    <dgm:cxn modelId="{647C2BA2-2D63-464B-9DD7-D066227238F7}" type="presOf" srcId="{55FCA1BD-CFAE-4E5D-BE9B-4134E0916A29}" destId="{6FC17AF0-5146-49D4-AB17-E1EE74D127C8}" srcOrd="0" destOrd="0" presId="urn:microsoft.com/office/officeart/2018/2/layout/IconLabelList"/>
    <dgm:cxn modelId="{EDC61DFF-0BF4-4B64-859F-4B88ACC2CB78}" type="presOf" srcId="{0EA1F2E1-5CE0-49A8-BFA5-DC622E9DE4CC}" destId="{7CB49BD4-F990-47CF-A894-4E59120024FB}" srcOrd="0" destOrd="0" presId="urn:microsoft.com/office/officeart/2018/2/layout/IconLabelList"/>
    <dgm:cxn modelId="{79374594-9037-4366-B545-AD04C034420D}" type="presParOf" srcId="{7CB49BD4-F990-47CF-A894-4E59120024FB}" destId="{8E0F3573-376A-4C46-92DE-25A99EC46B4B}" srcOrd="0" destOrd="0" presId="urn:microsoft.com/office/officeart/2018/2/layout/IconLabelList"/>
    <dgm:cxn modelId="{33469CE6-30AA-4B2B-A936-DF52271022C4}" type="presParOf" srcId="{8E0F3573-376A-4C46-92DE-25A99EC46B4B}" destId="{EA309D76-FC81-4472-AC25-D21F737DB2E1}" srcOrd="0" destOrd="0" presId="urn:microsoft.com/office/officeart/2018/2/layout/IconLabelList"/>
    <dgm:cxn modelId="{58F23143-6A52-4D35-A65A-06F974C1DEAA}" type="presParOf" srcId="{8E0F3573-376A-4C46-92DE-25A99EC46B4B}" destId="{4C523435-B45D-450F-87B2-D563F5D93784}" srcOrd="1" destOrd="0" presId="urn:microsoft.com/office/officeart/2018/2/layout/IconLabelList"/>
    <dgm:cxn modelId="{29985A5C-B940-4A4D-9486-D92398F2FAFB}" type="presParOf" srcId="{8E0F3573-376A-4C46-92DE-25A99EC46B4B}" destId="{6FC17AF0-5146-49D4-AB17-E1EE74D127C8}" srcOrd="2" destOrd="0" presId="urn:microsoft.com/office/officeart/2018/2/layout/IconLabelList"/>
    <dgm:cxn modelId="{4C4345FA-FF77-4247-9D6B-E5A6D980A8C1}" type="presParOf" srcId="{7CB49BD4-F990-47CF-A894-4E59120024FB}" destId="{7A6D83E9-7DB5-4221-AE3D-CB5BD685E4C6}" srcOrd="1" destOrd="0" presId="urn:microsoft.com/office/officeart/2018/2/layout/IconLabelList"/>
    <dgm:cxn modelId="{FB65B8DD-A57F-4CCC-958D-13B16E787CB4}" type="presParOf" srcId="{7CB49BD4-F990-47CF-A894-4E59120024FB}" destId="{E665D3A0-87A8-49EE-8B37-A1BEE0A62C7E}" srcOrd="2" destOrd="0" presId="urn:microsoft.com/office/officeart/2018/2/layout/IconLabelList"/>
    <dgm:cxn modelId="{0510F36B-E5C2-4417-8F6C-700FCADCE35C}" type="presParOf" srcId="{E665D3A0-87A8-49EE-8B37-A1BEE0A62C7E}" destId="{190B38EA-E77C-4056-88E4-450BB6F7A0F6}" srcOrd="0" destOrd="0" presId="urn:microsoft.com/office/officeart/2018/2/layout/IconLabelList"/>
    <dgm:cxn modelId="{A651ED7C-8EB8-4D92-8C28-6A0DC7CEEA75}" type="presParOf" srcId="{E665D3A0-87A8-49EE-8B37-A1BEE0A62C7E}" destId="{A4AE3B84-5BD7-452F-B601-9F67DCF15DE9}" srcOrd="1" destOrd="0" presId="urn:microsoft.com/office/officeart/2018/2/layout/IconLabelList"/>
    <dgm:cxn modelId="{3B29FBD2-05FA-4EA7-99D3-43A774B66776}" type="presParOf" srcId="{E665D3A0-87A8-49EE-8B37-A1BEE0A62C7E}" destId="{2F38CF49-81F8-49EC-9988-0C5BF28A1538}" srcOrd="2" destOrd="0" presId="urn:microsoft.com/office/officeart/2018/2/layout/IconLabelList"/>
    <dgm:cxn modelId="{B0F5E755-CEED-4014-85B6-C649501BE0FA}" type="presParOf" srcId="{7CB49BD4-F990-47CF-A894-4E59120024FB}" destId="{F516CEAB-6E2E-471F-AB28-6BECC48980E6}" srcOrd="3" destOrd="0" presId="urn:microsoft.com/office/officeart/2018/2/layout/IconLabelList"/>
    <dgm:cxn modelId="{BAA989C6-096E-4B19-883D-F6E4419204F2}" type="presParOf" srcId="{7CB49BD4-F990-47CF-A894-4E59120024FB}" destId="{95A596E6-7FFC-4AF0-87D1-307BF1CEE8EB}" srcOrd="4" destOrd="0" presId="urn:microsoft.com/office/officeart/2018/2/layout/IconLabelList"/>
    <dgm:cxn modelId="{AB6DBE80-E627-4363-BAC2-D5C29262AA92}" type="presParOf" srcId="{95A596E6-7FFC-4AF0-87D1-307BF1CEE8EB}" destId="{F253A28A-FA9F-473D-9EA5-2BC2F3DECA31}" srcOrd="0" destOrd="0" presId="urn:microsoft.com/office/officeart/2018/2/layout/IconLabelList"/>
    <dgm:cxn modelId="{950570F0-8FFD-4743-8E96-A977F166EAD8}" type="presParOf" srcId="{95A596E6-7FFC-4AF0-87D1-307BF1CEE8EB}" destId="{827849B4-E9E0-43E0-AA2D-1B36CC3CAE5D}" srcOrd="1" destOrd="0" presId="urn:microsoft.com/office/officeart/2018/2/layout/IconLabelList"/>
    <dgm:cxn modelId="{07EAA3D1-3B68-4E2E-A17C-119C5D3BAE5E}" type="presParOf" srcId="{95A596E6-7FFC-4AF0-87D1-307BF1CEE8EB}" destId="{32EE5A0B-B7F0-44C8-B95F-78469EE741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E3132-FF41-4571-A327-2850995C70E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EA979D-C7A5-4162-BF62-1C2FA728F43A}">
      <dgm:prSet/>
      <dgm:spPr/>
      <dgm:t>
        <a:bodyPr/>
        <a:lstStyle/>
        <a:p>
          <a:r>
            <a:rPr lang="en-US"/>
            <a:t>• Normalized 'Age' and 'Fare' between 0 and 1</a:t>
          </a:r>
        </a:p>
      </dgm:t>
    </dgm:pt>
    <dgm:pt modelId="{87E3DC0F-603D-4387-887F-6851AED2F224}" type="parTrans" cxnId="{AC4CC073-0851-4863-9F17-93F84A65DBF8}">
      <dgm:prSet/>
      <dgm:spPr/>
      <dgm:t>
        <a:bodyPr/>
        <a:lstStyle/>
        <a:p>
          <a:endParaRPr lang="en-US"/>
        </a:p>
      </dgm:t>
    </dgm:pt>
    <dgm:pt modelId="{2FEC27B0-2186-4C53-BAC7-24D74A01A72E}" type="sibTrans" cxnId="{AC4CC073-0851-4863-9F17-93F84A65DBF8}">
      <dgm:prSet/>
      <dgm:spPr/>
      <dgm:t>
        <a:bodyPr/>
        <a:lstStyle/>
        <a:p>
          <a:endParaRPr lang="en-US"/>
        </a:p>
      </dgm:t>
    </dgm:pt>
    <dgm:pt modelId="{C3F15344-A092-489E-B492-B16CF6A75649}">
      <dgm:prSet/>
      <dgm:spPr/>
      <dgm:t>
        <a:bodyPr/>
        <a:lstStyle/>
        <a:p>
          <a:r>
            <a:rPr lang="en-US"/>
            <a:t>• Visualized using bar plots to compare original vs normalized values</a:t>
          </a:r>
        </a:p>
      </dgm:t>
    </dgm:pt>
    <dgm:pt modelId="{ADB6415A-6F1C-449A-8FD3-8A711EE8656E}" type="parTrans" cxnId="{AB5A9F22-A350-4F5B-98F9-AD7709AEF242}">
      <dgm:prSet/>
      <dgm:spPr/>
      <dgm:t>
        <a:bodyPr/>
        <a:lstStyle/>
        <a:p>
          <a:endParaRPr lang="en-US"/>
        </a:p>
      </dgm:t>
    </dgm:pt>
    <dgm:pt modelId="{723B2D76-7359-4F91-8FF6-EDB22D312676}" type="sibTrans" cxnId="{AB5A9F22-A350-4F5B-98F9-AD7709AEF242}">
      <dgm:prSet/>
      <dgm:spPr/>
      <dgm:t>
        <a:bodyPr/>
        <a:lstStyle/>
        <a:p>
          <a:endParaRPr lang="en-US"/>
        </a:p>
      </dgm:t>
    </dgm:pt>
    <dgm:pt modelId="{4D2E9E72-B1BE-44F9-AEE3-3F13CCAF7427}" type="pres">
      <dgm:prSet presAssocID="{8EBE3132-FF41-4571-A327-2850995C70EF}" presName="Name0" presStyleCnt="0">
        <dgm:presLayoutVars>
          <dgm:dir/>
          <dgm:animLvl val="lvl"/>
          <dgm:resizeHandles val="exact"/>
        </dgm:presLayoutVars>
      </dgm:prSet>
      <dgm:spPr/>
    </dgm:pt>
    <dgm:pt modelId="{9E592BB4-BBF8-4B8E-BD56-09BE4F9CF34A}" type="pres">
      <dgm:prSet presAssocID="{C3F15344-A092-489E-B492-B16CF6A75649}" presName="boxAndChildren" presStyleCnt="0"/>
      <dgm:spPr/>
    </dgm:pt>
    <dgm:pt modelId="{9BDF6B39-FA04-4977-A01D-EB273DA96190}" type="pres">
      <dgm:prSet presAssocID="{C3F15344-A092-489E-B492-B16CF6A75649}" presName="parentTextBox" presStyleLbl="node1" presStyleIdx="0" presStyleCnt="2"/>
      <dgm:spPr/>
    </dgm:pt>
    <dgm:pt modelId="{B4755836-134F-44CF-8BB3-0C445A570FB5}" type="pres">
      <dgm:prSet presAssocID="{2FEC27B0-2186-4C53-BAC7-24D74A01A72E}" presName="sp" presStyleCnt="0"/>
      <dgm:spPr/>
    </dgm:pt>
    <dgm:pt modelId="{AE4D207E-11D8-4FEA-AEBB-7CEF87C66329}" type="pres">
      <dgm:prSet presAssocID="{3FEA979D-C7A5-4162-BF62-1C2FA728F43A}" presName="arrowAndChildren" presStyleCnt="0"/>
      <dgm:spPr/>
    </dgm:pt>
    <dgm:pt modelId="{7668AC53-FE9D-46F8-BC58-E8E0B69EEBE3}" type="pres">
      <dgm:prSet presAssocID="{3FEA979D-C7A5-4162-BF62-1C2FA728F43A}" presName="parentTextArrow" presStyleLbl="node1" presStyleIdx="1" presStyleCnt="2"/>
      <dgm:spPr/>
    </dgm:pt>
  </dgm:ptLst>
  <dgm:cxnLst>
    <dgm:cxn modelId="{6E28AF0E-28D9-4A77-81E8-5F97E093BBFB}" type="presOf" srcId="{8EBE3132-FF41-4571-A327-2850995C70EF}" destId="{4D2E9E72-B1BE-44F9-AEE3-3F13CCAF7427}" srcOrd="0" destOrd="0" presId="urn:microsoft.com/office/officeart/2005/8/layout/process4"/>
    <dgm:cxn modelId="{AB5A9F22-A350-4F5B-98F9-AD7709AEF242}" srcId="{8EBE3132-FF41-4571-A327-2850995C70EF}" destId="{C3F15344-A092-489E-B492-B16CF6A75649}" srcOrd="1" destOrd="0" parTransId="{ADB6415A-6F1C-449A-8FD3-8A711EE8656E}" sibTransId="{723B2D76-7359-4F91-8FF6-EDB22D312676}"/>
    <dgm:cxn modelId="{B3671F50-8AEF-49B9-BA9B-EFAF6E35CB2C}" type="presOf" srcId="{C3F15344-A092-489E-B492-B16CF6A75649}" destId="{9BDF6B39-FA04-4977-A01D-EB273DA96190}" srcOrd="0" destOrd="0" presId="urn:microsoft.com/office/officeart/2005/8/layout/process4"/>
    <dgm:cxn modelId="{AC4CC073-0851-4863-9F17-93F84A65DBF8}" srcId="{8EBE3132-FF41-4571-A327-2850995C70EF}" destId="{3FEA979D-C7A5-4162-BF62-1C2FA728F43A}" srcOrd="0" destOrd="0" parTransId="{87E3DC0F-603D-4387-887F-6851AED2F224}" sibTransId="{2FEC27B0-2186-4C53-BAC7-24D74A01A72E}"/>
    <dgm:cxn modelId="{9BD96A83-BBA5-4354-A0A6-CA33AE5AAE9F}" type="presOf" srcId="{3FEA979D-C7A5-4162-BF62-1C2FA728F43A}" destId="{7668AC53-FE9D-46F8-BC58-E8E0B69EEBE3}" srcOrd="0" destOrd="0" presId="urn:microsoft.com/office/officeart/2005/8/layout/process4"/>
    <dgm:cxn modelId="{56A7014B-95C7-4F9C-B502-617892512546}" type="presParOf" srcId="{4D2E9E72-B1BE-44F9-AEE3-3F13CCAF7427}" destId="{9E592BB4-BBF8-4B8E-BD56-09BE4F9CF34A}" srcOrd="0" destOrd="0" presId="urn:microsoft.com/office/officeart/2005/8/layout/process4"/>
    <dgm:cxn modelId="{C3F30800-119D-4D9B-B15E-2197BAE22E9B}" type="presParOf" srcId="{9E592BB4-BBF8-4B8E-BD56-09BE4F9CF34A}" destId="{9BDF6B39-FA04-4977-A01D-EB273DA96190}" srcOrd="0" destOrd="0" presId="urn:microsoft.com/office/officeart/2005/8/layout/process4"/>
    <dgm:cxn modelId="{9E58F1B5-A101-43E4-98FA-E2D71B13B3D8}" type="presParOf" srcId="{4D2E9E72-B1BE-44F9-AEE3-3F13CCAF7427}" destId="{B4755836-134F-44CF-8BB3-0C445A570FB5}" srcOrd="1" destOrd="0" presId="urn:microsoft.com/office/officeart/2005/8/layout/process4"/>
    <dgm:cxn modelId="{41AD9978-B2B4-4F18-93F5-6DBA96845C7D}" type="presParOf" srcId="{4D2E9E72-B1BE-44F9-AEE3-3F13CCAF7427}" destId="{AE4D207E-11D8-4FEA-AEBB-7CEF87C66329}" srcOrd="2" destOrd="0" presId="urn:microsoft.com/office/officeart/2005/8/layout/process4"/>
    <dgm:cxn modelId="{D778B47F-E797-42C3-B7C2-F67B9D992F89}" type="presParOf" srcId="{AE4D207E-11D8-4FEA-AEBB-7CEF87C66329}" destId="{7668AC53-FE9D-46F8-BC58-E8E0B69EEBE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09D76-FC81-4472-AC25-D21F737DB2E1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17AF0-5146-49D4-AB17-E1EE74D127C8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Loaded dataset using pandas</a:t>
          </a:r>
        </a:p>
      </dsp:txBody>
      <dsp:txXfrm>
        <a:off x="291148" y="2456435"/>
        <a:ext cx="2180418" cy="720000"/>
      </dsp:txXfrm>
    </dsp:sp>
    <dsp:sp modelId="{190B38EA-E77C-4056-88E4-450BB6F7A0F6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8CF49-81F8-49EC-9988-0C5BF28A1538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Explored data using .head(), .info(), .describe()</a:t>
          </a:r>
        </a:p>
      </dsp:txBody>
      <dsp:txXfrm>
        <a:off x="2853140" y="2456435"/>
        <a:ext cx="2180418" cy="720000"/>
      </dsp:txXfrm>
    </dsp:sp>
    <dsp:sp modelId="{F253A28A-FA9F-473D-9EA5-2BC2F3DECA31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EE5A0B-B7F0-44C8-B95F-78469EE74117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Identified missing values using isnull().sum()</a:t>
          </a:r>
        </a:p>
      </dsp:txBody>
      <dsp:txXfrm>
        <a:off x="5415132" y="2456435"/>
        <a:ext cx="2180418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F6B39-FA04-4977-A01D-EB273DA96190}">
      <dsp:nvSpPr>
        <dsp:cNvPr id="0" name=""/>
        <dsp:cNvSpPr/>
      </dsp:nvSpPr>
      <dsp:spPr>
        <a:xfrm>
          <a:off x="0" y="3427105"/>
          <a:ext cx="4358346" cy="224855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Visualized using bar plots to compare original vs normalized values</a:t>
          </a:r>
        </a:p>
      </dsp:txBody>
      <dsp:txXfrm>
        <a:off x="0" y="3427105"/>
        <a:ext cx="4358346" cy="2248552"/>
      </dsp:txXfrm>
    </dsp:sp>
    <dsp:sp modelId="{7668AC53-FE9D-46F8-BC58-E8E0B69EEBE3}">
      <dsp:nvSpPr>
        <dsp:cNvPr id="0" name=""/>
        <dsp:cNvSpPr/>
      </dsp:nvSpPr>
      <dsp:spPr>
        <a:xfrm rot="10800000">
          <a:off x="0" y="2560"/>
          <a:ext cx="4358346" cy="3458273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Normalized 'Age' and 'Fare' between 0 and 1</a:t>
          </a:r>
        </a:p>
      </dsp:txBody>
      <dsp:txXfrm rot="10800000">
        <a:off x="0" y="2560"/>
        <a:ext cx="4358346" cy="2247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98FE0E0-D95D-46EF-A375-475D4DB0E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640080"/>
            <a:ext cx="5170931" cy="3566160"/>
          </a:xfrm>
        </p:spPr>
        <p:txBody>
          <a:bodyPr>
            <a:normAutofit/>
          </a:bodyPr>
          <a:lstStyle/>
          <a:p>
            <a:pPr algn="l"/>
            <a:r>
              <a:rPr lang="en-US" sz="5700"/>
              <a:t>Titanic Survival Prediction using 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" y="4636008"/>
            <a:ext cx="5170932" cy="157276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Project using Python, Pandas, Seaborn</a:t>
            </a:r>
          </a:p>
          <a:p>
            <a:pPr algn="l"/>
            <a:br>
              <a:rPr lang="en-US" dirty="0"/>
            </a:br>
            <a:r>
              <a:rPr lang="en-US" sz="2300" dirty="0"/>
              <a:t>-By Gourav Bansal</a:t>
            </a:r>
            <a:br>
              <a:rPr lang="en-US" sz="2300" dirty="0"/>
            </a:br>
            <a:r>
              <a:rPr lang="en-US" sz="2300" dirty="0"/>
              <a:t>LNM Institute of Information Technology</a:t>
            </a:r>
            <a:endParaRPr lang="en-US" dirty="0"/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2D82A42F-AEBE-4065-9792-036A904D8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734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ey paper boats and one orange boat">
            <a:extLst>
              <a:ext uri="{FF2B5EF4-FFF2-40B4-BE49-F238E27FC236}">
                <a16:creationId xmlns:a16="http://schemas.microsoft.com/office/drawing/2014/main" id="{19F00752-D10F-E11D-6676-9844C0993A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52" r="35959"/>
          <a:stretch>
            <a:fillRect/>
          </a:stretch>
        </p:blipFill>
        <p:spPr>
          <a:xfrm>
            <a:off x="6104852" y="10"/>
            <a:ext cx="3039149" cy="6857990"/>
          </a:xfrm>
          <a:custGeom>
            <a:avLst/>
            <a:gdLst/>
            <a:ahLst/>
            <a:cxnLst/>
            <a:rect l="l" t="t" r="r" b="b"/>
            <a:pathLst>
              <a:path w="4052199" h="6858000">
                <a:moveTo>
                  <a:pt x="25603" y="0"/>
                </a:moveTo>
                <a:lnTo>
                  <a:pt x="4052199" y="0"/>
                </a:lnTo>
                <a:lnTo>
                  <a:pt x="4052199" y="6858000"/>
                </a:lnTo>
                <a:lnTo>
                  <a:pt x="28079" y="6858000"/>
                </a:lnTo>
                <a:lnTo>
                  <a:pt x="37459" y="6497135"/>
                </a:lnTo>
                <a:cubicBezTo>
                  <a:pt x="37586" y="6492050"/>
                  <a:pt x="38603" y="6487092"/>
                  <a:pt x="38603" y="6482007"/>
                </a:cubicBezTo>
                <a:cubicBezTo>
                  <a:pt x="47502" y="6367973"/>
                  <a:pt x="52587" y="6253939"/>
                  <a:pt x="18135" y="6142702"/>
                </a:cubicBezTo>
                <a:cubicBezTo>
                  <a:pt x="15084" y="6132214"/>
                  <a:pt x="13495" y="6121344"/>
                  <a:pt x="13432" y="6110411"/>
                </a:cubicBezTo>
                <a:cubicBezTo>
                  <a:pt x="11690" y="6013324"/>
                  <a:pt x="15936" y="5916236"/>
                  <a:pt x="26145" y="5819669"/>
                </a:cubicBezTo>
                <a:cubicBezTo>
                  <a:pt x="31229" y="5760555"/>
                  <a:pt x="26017" y="5700423"/>
                  <a:pt x="42926" y="5641690"/>
                </a:cubicBezTo>
                <a:cubicBezTo>
                  <a:pt x="50337" y="5612565"/>
                  <a:pt x="54595" y="5582728"/>
                  <a:pt x="55638" y="5552700"/>
                </a:cubicBezTo>
                <a:cubicBezTo>
                  <a:pt x="60087" y="5479983"/>
                  <a:pt x="38603" y="5411588"/>
                  <a:pt x="18263" y="5343066"/>
                </a:cubicBezTo>
                <a:cubicBezTo>
                  <a:pt x="7456" y="5306707"/>
                  <a:pt x="-5384" y="5269459"/>
                  <a:pt x="2372" y="5231320"/>
                </a:cubicBezTo>
                <a:cubicBezTo>
                  <a:pt x="16076" y="5173655"/>
                  <a:pt x="23920" y="5114744"/>
                  <a:pt x="25763" y="5055502"/>
                </a:cubicBezTo>
                <a:cubicBezTo>
                  <a:pt x="25635" y="5012660"/>
                  <a:pt x="15338" y="4970962"/>
                  <a:pt x="18898" y="4928374"/>
                </a:cubicBezTo>
                <a:cubicBezTo>
                  <a:pt x="27073" y="4845715"/>
                  <a:pt x="29157" y="4762561"/>
                  <a:pt x="25127" y="4679584"/>
                </a:cubicBezTo>
                <a:cubicBezTo>
                  <a:pt x="25077" y="4646429"/>
                  <a:pt x="28776" y="4613376"/>
                  <a:pt x="36187" y="4581060"/>
                </a:cubicBezTo>
                <a:cubicBezTo>
                  <a:pt x="45493" y="4524043"/>
                  <a:pt x="47464" y="4466060"/>
                  <a:pt x="42036" y="4408547"/>
                </a:cubicBezTo>
                <a:cubicBezTo>
                  <a:pt x="36060" y="4341932"/>
                  <a:pt x="18263" y="4276334"/>
                  <a:pt x="13685" y="4209719"/>
                </a:cubicBezTo>
                <a:cubicBezTo>
                  <a:pt x="6694" y="4099371"/>
                  <a:pt x="16610" y="3989024"/>
                  <a:pt x="26398" y="3879186"/>
                </a:cubicBezTo>
                <a:cubicBezTo>
                  <a:pt x="34026" y="3808731"/>
                  <a:pt x="36060" y="3737781"/>
                  <a:pt x="32501" y="3667009"/>
                </a:cubicBezTo>
                <a:cubicBezTo>
                  <a:pt x="28051" y="3610818"/>
                  <a:pt x="21059" y="3554755"/>
                  <a:pt x="19788" y="3498437"/>
                </a:cubicBezTo>
                <a:cubicBezTo>
                  <a:pt x="17627" y="3398006"/>
                  <a:pt x="18390" y="3297701"/>
                  <a:pt x="24237" y="3197143"/>
                </a:cubicBezTo>
                <a:cubicBezTo>
                  <a:pt x="27162" y="3146928"/>
                  <a:pt x="32119" y="3096966"/>
                  <a:pt x="34026" y="3046242"/>
                </a:cubicBezTo>
                <a:cubicBezTo>
                  <a:pt x="35933" y="2995518"/>
                  <a:pt x="40001" y="2944413"/>
                  <a:pt x="28433" y="2894578"/>
                </a:cubicBezTo>
                <a:cubicBezTo>
                  <a:pt x="8855" y="2810038"/>
                  <a:pt x="23220" y="2725879"/>
                  <a:pt x="27415" y="2641593"/>
                </a:cubicBezTo>
                <a:cubicBezTo>
                  <a:pt x="29958" y="2589217"/>
                  <a:pt x="45214" y="2535568"/>
                  <a:pt x="31738" y="2484717"/>
                </a:cubicBezTo>
                <a:cubicBezTo>
                  <a:pt x="10507" y="2405008"/>
                  <a:pt x="24492" y="2326951"/>
                  <a:pt x="31738" y="2248513"/>
                </a:cubicBezTo>
                <a:cubicBezTo>
                  <a:pt x="40218" y="2174283"/>
                  <a:pt x="38768" y="2099252"/>
                  <a:pt x="27415" y="2025403"/>
                </a:cubicBezTo>
                <a:cubicBezTo>
                  <a:pt x="12986" y="1952165"/>
                  <a:pt x="12986" y="1876803"/>
                  <a:pt x="27415" y="1803565"/>
                </a:cubicBezTo>
                <a:cubicBezTo>
                  <a:pt x="39276" y="1743102"/>
                  <a:pt x="40598" y="1681038"/>
                  <a:pt x="31356" y="1620119"/>
                </a:cubicBezTo>
                <a:cubicBezTo>
                  <a:pt x="25127" y="1576514"/>
                  <a:pt x="13940" y="1533163"/>
                  <a:pt x="12414" y="1489558"/>
                </a:cubicBezTo>
                <a:cubicBezTo>
                  <a:pt x="9262" y="1398420"/>
                  <a:pt x="11118" y="1307167"/>
                  <a:pt x="18008" y="1216233"/>
                </a:cubicBezTo>
                <a:cubicBezTo>
                  <a:pt x="26017" y="1112496"/>
                  <a:pt x="41400" y="1009268"/>
                  <a:pt x="30721" y="904896"/>
                </a:cubicBezTo>
                <a:cubicBezTo>
                  <a:pt x="27162" y="869046"/>
                  <a:pt x="19661" y="833323"/>
                  <a:pt x="18771" y="797346"/>
                </a:cubicBezTo>
                <a:cubicBezTo>
                  <a:pt x="17118" y="730095"/>
                  <a:pt x="16737" y="663607"/>
                  <a:pt x="20169" y="593941"/>
                </a:cubicBezTo>
                <a:cubicBezTo>
                  <a:pt x="23602" y="524274"/>
                  <a:pt x="38348" y="451938"/>
                  <a:pt x="28433" y="383798"/>
                </a:cubicBezTo>
                <a:cubicBezTo>
                  <a:pt x="18516" y="315657"/>
                  <a:pt x="24873" y="248406"/>
                  <a:pt x="31229" y="181410"/>
                </a:cubicBezTo>
                <a:cubicBezTo>
                  <a:pt x="34344" y="149565"/>
                  <a:pt x="36410" y="118069"/>
                  <a:pt x="35854" y="86700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lang="en-US" sz="3000" dirty="0"/>
              <a:t>Build a logistic regression model to predict survival on the Titanic</a:t>
            </a:r>
          </a:p>
          <a:p>
            <a:r>
              <a:rPr lang="en-US" sz="3000" dirty="0"/>
              <a:t>based on passenger features like age, sex, class, and fare.</a:t>
            </a:r>
          </a:p>
          <a:p>
            <a:endParaRPr lang="en-US" sz="3000" dirty="0"/>
          </a:p>
          <a:p>
            <a:r>
              <a:rPr lang="en-US" sz="3000" dirty="0"/>
              <a:t>Skills: Classification techniques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Task 1: Data Loading &amp; Exploration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CC9C9F-7F08-5C7E-0D32-B55992D6FF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432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Task 2: Handling Missing Data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Dropped 'Cabin' column due to excessive missing values</a:t>
            </a:r>
          </a:p>
          <a:p>
            <a:r>
              <a:rPr dirty="0"/>
              <a:t> Filled 'Age' with median</a:t>
            </a:r>
          </a:p>
          <a:p>
            <a:r>
              <a:rPr dirty="0"/>
              <a:t> Filled 'Embarked' with mode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900">
                <a:solidFill>
                  <a:srgbClr val="FFFFFF"/>
                </a:solidFill>
              </a:rPr>
              <a:t>Task 3: Normalization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095A02-93D2-5B6C-69E3-CE1312073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18990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Task 4: Encoding Categorical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rPr dirty="0"/>
              <a:t> Encoded 'Sex' using binary mapping (male=0, female=1)</a:t>
            </a:r>
          </a:p>
          <a:p>
            <a:r>
              <a:rPr dirty="0"/>
              <a:t> Encoded 'Embarked' using numerical mapping (C=0, Q=1, S=2)</a:t>
            </a:r>
          </a:p>
          <a:p>
            <a:r>
              <a:rPr dirty="0"/>
              <a:t> Dropped original 'Sex' and 'Embarked' columns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400">
                <a:solidFill>
                  <a:srgbClr val="FFFFFF"/>
                </a:solidFill>
              </a:rPr>
              <a:t>Task 5: Visualization &amp; Insights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700" dirty="0" err="1"/>
              <a:t>Countplots</a:t>
            </a:r>
            <a:r>
              <a:rPr lang="en-US" sz="2700" dirty="0"/>
              <a:t> showed: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 Most passengers were from 3rd class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 Females and 1st class passengers had higher survival rates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 Pie chart showed majority embarked from Southampton (S)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 Correlation heatmap showed Fare, Sex, and </a:t>
            </a:r>
            <a:r>
              <a:rPr lang="en-US" sz="2700" dirty="0" err="1"/>
              <a:t>Pclass</a:t>
            </a:r>
            <a:r>
              <a:rPr lang="en-US" sz="2700" dirty="0"/>
              <a:t> influenced survival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Age distribution: Most passengers were 20-40 years old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251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Titanic Survival Prediction using Logistic Regression</vt:lpstr>
      <vt:lpstr>Project Description</vt:lpstr>
      <vt:lpstr>Task 1: Data Loading &amp; Exploration</vt:lpstr>
      <vt:lpstr>Task 2: Handling Missing Data</vt:lpstr>
      <vt:lpstr>Task 3: Normalization</vt:lpstr>
      <vt:lpstr>Task 4: Encoding Categorical Data</vt:lpstr>
      <vt:lpstr>Task 5: Visualization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Gourav</dc:creator>
  <cp:keywords/>
  <dc:description>generated using python-pptx</dc:description>
  <cp:lastModifiedBy>Gourav Bansal</cp:lastModifiedBy>
  <cp:revision>4</cp:revision>
  <dcterms:created xsi:type="dcterms:W3CDTF">2013-01-27T09:14:16Z</dcterms:created>
  <dcterms:modified xsi:type="dcterms:W3CDTF">2025-07-08T18:01:36Z</dcterms:modified>
  <cp:category/>
</cp:coreProperties>
</file>