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4995" autoAdjust="0"/>
    <p:restoredTop sz="94660"/>
  </p:normalViewPr>
  <p:slideViewPr>
    <p:cSldViewPr snapToGrid="0">
      <p:cViewPr varScale="1">
        <p:scale>
          <a:sx n="87" d="100"/>
          <a:sy n="87" d="100"/>
        </p:scale>
        <p:origin x="-528"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5"/>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5"/>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A54C80-263E-416B-A8E0-580EDEADCBDC}"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A54C80-263E-416B-A8E0-580EDEADCBDC}"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4/21/2023</a:t>
            </a:fld>
            <a:endParaRPr lang="en-US" dirty="0"/>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E16BFDEA-4C06-AEFD-6B2E-86909413CF10}"/>
              </a:ext>
            </a:extLst>
          </p:cNvPr>
          <p:cNvPicPr>
            <a:picLocks noChangeAspect="1"/>
          </p:cNvPicPr>
          <p:nvPr/>
        </p:nvPicPr>
        <p:blipFill rotWithShape="1">
          <a:blip r:embed="rId2" cstate="print">
            <a:extLst>
              <a:ext uri="{28A0092B-C50C-407E-A947-70E740481C1C}">
                <a14:useLocalDpi xmlns:a14="http://schemas.microsoft.com/office/drawing/2010/main" xmlns="" val="0"/>
              </a:ext>
            </a:extLst>
          </a:blip>
          <a:srcRect t="19407" b="17752"/>
          <a:stretch/>
        </p:blipFill>
        <p:spPr bwMode="auto">
          <a:xfrm>
            <a:off x="3456948" y="289249"/>
            <a:ext cx="3624580" cy="1268963"/>
          </a:xfrm>
          <a:prstGeom prst="rect">
            <a:avLst/>
          </a:prstGeom>
          <a:noFill/>
        </p:spPr>
      </p:pic>
      <p:sp>
        <p:nvSpPr>
          <p:cNvPr id="5" name="TextBox 4">
            <a:extLst>
              <a:ext uri="{FF2B5EF4-FFF2-40B4-BE49-F238E27FC236}">
                <a16:creationId xmlns:a16="http://schemas.microsoft.com/office/drawing/2014/main" xmlns="" id="{E653348A-AE1E-C7EB-CED3-F40178070342}"/>
              </a:ext>
            </a:extLst>
          </p:cNvPr>
          <p:cNvSpPr txBox="1"/>
          <p:nvPr/>
        </p:nvSpPr>
        <p:spPr>
          <a:xfrm>
            <a:off x="1978091" y="1707524"/>
            <a:ext cx="7567126" cy="3072892"/>
          </a:xfrm>
          <a:prstGeom prst="rect">
            <a:avLst/>
          </a:prstGeom>
          <a:noFill/>
        </p:spPr>
        <p:txBody>
          <a:bodyPr wrap="square" rtlCol="0">
            <a:spAutoFit/>
          </a:bodyPr>
          <a:lstStyle/>
          <a:p>
            <a:pPr algn="ctr">
              <a:lnSpc>
                <a:spcPct val="115000"/>
              </a:lnSpc>
              <a:spcAft>
                <a:spcPts val="10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School of Information Technology &amp; Engineering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IN"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Network and Information Security</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J Component</a:t>
            </a:r>
          </a:p>
          <a:p>
            <a:pPr algn="ct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Year 2023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Image Encryption Using Advanced Encryption Standard(AES)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Review 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15000"/>
              </a:lnSpc>
              <a:spcAft>
                <a:spcPts val="10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xmlns="" id="{65F86A0A-0E06-CDE1-720F-B5B73DA50CF1}"/>
              </a:ext>
            </a:extLst>
          </p:cNvPr>
          <p:cNvSpPr txBox="1"/>
          <p:nvPr/>
        </p:nvSpPr>
        <p:spPr>
          <a:xfrm>
            <a:off x="494523" y="4590664"/>
            <a:ext cx="3536302" cy="2156488"/>
          </a:xfrm>
          <a:prstGeom prst="rect">
            <a:avLst/>
          </a:prstGeom>
          <a:noFill/>
        </p:spPr>
        <p:txBody>
          <a:bodyPr wrap="square" rtlCol="0">
            <a:spAutoFit/>
          </a:bodyPr>
          <a:lstStyle/>
          <a:p>
            <a:pPr>
              <a:lnSpc>
                <a:spcPct val="115000"/>
              </a:lnSpc>
              <a:spcAft>
                <a:spcPts val="1000"/>
              </a:spcAft>
            </a:pPr>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Submitted by:</a:t>
            </a:r>
            <a:endParaRPr lang="en-IN"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Gourav Joshi (22MCA0286) </a:t>
            </a: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Ayush Sinha (22MCA0192)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Sonali Mishra (22MCA0242)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7" name="TextBox 6">
            <a:extLst>
              <a:ext uri="{FF2B5EF4-FFF2-40B4-BE49-F238E27FC236}">
                <a16:creationId xmlns:a16="http://schemas.microsoft.com/office/drawing/2014/main" xmlns="" id="{23DEBF3A-02D1-9B75-7F19-B607E1790E69}"/>
              </a:ext>
            </a:extLst>
          </p:cNvPr>
          <p:cNvSpPr txBox="1"/>
          <p:nvPr/>
        </p:nvSpPr>
        <p:spPr>
          <a:xfrm>
            <a:off x="7081528" y="4643552"/>
            <a:ext cx="2939143" cy="1477328"/>
          </a:xfrm>
          <a:prstGeom prst="rect">
            <a:avLst/>
          </a:prstGeom>
          <a:noFill/>
        </p:spPr>
        <p:txBody>
          <a:bodyPr wrap="square" rtlCol="0">
            <a:spAutoFit/>
          </a:bodyPr>
          <a:lstStyle/>
          <a:p>
            <a:r>
              <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Under the guidance of</a:t>
            </a:r>
          </a:p>
          <a:p>
            <a:endParaRPr lang="en-US" sz="1800" b="1" dirty="0">
              <a:solidFill>
                <a:schemeClr val="accent1">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Dr. Navaneethan 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xmlns="" val="3360575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379535C6-77E3-66D5-B97F-C04B65AAE6CF}"/>
              </a:ext>
            </a:extLst>
          </p:cNvPr>
          <p:cNvGraphicFramePr>
            <a:graphicFrameLocks noGrp="1"/>
          </p:cNvGraphicFramePr>
          <p:nvPr>
            <p:extLst>
              <p:ext uri="{D42A27DB-BD31-4B8C-83A1-F6EECF244321}">
                <p14:modId xmlns:p14="http://schemas.microsoft.com/office/powerpoint/2010/main" xmlns="" val="1055955676"/>
              </p:ext>
            </p:extLst>
          </p:nvPr>
        </p:nvGraphicFramePr>
        <p:xfrm>
          <a:off x="252918" y="418289"/>
          <a:ext cx="11612018" cy="6066692"/>
        </p:xfrm>
        <a:graphic>
          <a:graphicData uri="http://schemas.openxmlformats.org/drawingml/2006/table">
            <a:tbl>
              <a:tblPr firstRow="1" bandRow="1">
                <a:tableStyleId>{5C22544A-7EE6-4342-B048-85BDC9FD1C3A}</a:tableStyleId>
              </a:tblPr>
              <a:tblGrid>
                <a:gridCol w="512424">
                  <a:extLst>
                    <a:ext uri="{9D8B030D-6E8A-4147-A177-3AD203B41FA5}">
                      <a16:colId xmlns:a16="http://schemas.microsoft.com/office/drawing/2014/main" xmlns="" val="20000"/>
                    </a:ext>
                  </a:extLst>
                </a:gridCol>
                <a:gridCol w="1476471">
                  <a:extLst>
                    <a:ext uri="{9D8B030D-6E8A-4147-A177-3AD203B41FA5}">
                      <a16:colId xmlns:a16="http://schemas.microsoft.com/office/drawing/2014/main" xmlns="" val="20001"/>
                    </a:ext>
                  </a:extLst>
                </a:gridCol>
                <a:gridCol w="2127857">
                  <a:extLst>
                    <a:ext uri="{9D8B030D-6E8A-4147-A177-3AD203B41FA5}">
                      <a16:colId xmlns:a16="http://schemas.microsoft.com/office/drawing/2014/main" xmlns="" val="20002"/>
                    </a:ext>
                  </a:extLst>
                </a:gridCol>
                <a:gridCol w="7495266">
                  <a:extLst>
                    <a:ext uri="{9D8B030D-6E8A-4147-A177-3AD203B41FA5}">
                      <a16:colId xmlns:a16="http://schemas.microsoft.com/office/drawing/2014/main" xmlns="" val="20003"/>
                    </a:ext>
                  </a:extLst>
                </a:gridCol>
              </a:tblGrid>
              <a:tr h="3033346">
                <a:tc>
                  <a:txBody>
                    <a:bodyPr/>
                    <a:lstStyle/>
                    <a:p>
                      <a:r>
                        <a:rPr lang="en-US" sz="1500" b="0" i="0" u="none" dirty="0">
                          <a:latin typeface="Times New Roman" pitchFamily="18" charset="0"/>
                          <a:cs typeface="Times New Roman" pitchFamily="18" charset="0"/>
                        </a:rPr>
                        <a:t>12.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Image Encryption Based on AES Key Expansion</a:t>
                      </a:r>
                      <a:r>
                        <a:rPr lang="en-US" sz="1500" b="0" i="0" u="none" dirty="0">
                          <a:latin typeface="Times New Roman" pitchFamily="18" charset="0"/>
                          <a:cs typeface="Times New Roman" pitchFamily="18" charset="0"/>
                        </a:rPr>
                        <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kern="1200" dirty="0">
                          <a:solidFill>
                            <a:schemeClr val="lt1"/>
                          </a:solidFill>
                          <a:effectLst/>
                          <a:latin typeface="Times New Roman" panose="02020603050405020304" pitchFamily="18" charset="0"/>
                          <a:ea typeface="+mn-ea"/>
                          <a:cs typeface="Times New Roman" panose="02020603050405020304" pitchFamily="18" charset="0"/>
                        </a:rPr>
                        <a:t>2011 Second International Conference on Emerging Applications of Information Technology</a:t>
                      </a: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A new picture encryption technique based on the AES Key Expansion process is suggested in the study. It uses less processing resources while retaining a high level of security. A set of picture pixels and a 128-bit key that differs for each set of pixels are bitwise exclusively </a:t>
                      </a:r>
                      <a:r>
                        <a:rPr lang="en-IN" sz="1500" b="0" kern="1200" dirty="0" err="1">
                          <a:solidFill>
                            <a:schemeClr val="lt1"/>
                          </a:solidFill>
                          <a:effectLst/>
                          <a:latin typeface="Times New Roman" panose="02020603050405020304" pitchFamily="18" charset="0"/>
                          <a:ea typeface="+mn-ea"/>
                          <a:cs typeface="Times New Roman" panose="02020603050405020304" pitchFamily="18" charset="0"/>
                        </a:rPr>
                        <a:t>OR'd</a:t>
                      </a:r>
                      <a:r>
                        <a:rPr lang="en-IN" sz="1500" b="0" kern="1200" dirty="0">
                          <a:solidFill>
                            <a:schemeClr val="lt1"/>
                          </a:solidFill>
                          <a:effectLst/>
                          <a:latin typeface="Times New Roman" panose="02020603050405020304" pitchFamily="18" charset="0"/>
                          <a:ea typeface="+mn-ea"/>
                          <a:cs typeface="Times New Roman" panose="02020603050405020304" pitchFamily="18" charset="0"/>
                        </a:rPr>
                        <a:t> during the encryption process. Using the AES Key Expansion procedure, the keys are independently created at the sender and receiver sides. The USC-SIPI database's common benchmark images are used to assess the proposed algorithm. Since the proposed algorithm requires less computational power, it can be used for real-time image encryption, which is useful for applications like video conferencing and live streaming. The results of the experiments and the security analysis show that the suggested method provides good defence against brute force assault, key sensitivity testing, and statistical crypt analysis and while the algorithm generates keys independently, key management can still be a challenge, especially in applications with a large number of users.</a:t>
                      </a:r>
                    </a:p>
                  </a:txBody>
                  <a:tcPr/>
                </a:tc>
                <a:extLst>
                  <a:ext uri="{0D108BD9-81ED-4DB2-BD59-A6C34878D82A}">
                    <a16:rowId xmlns:a16="http://schemas.microsoft.com/office/drawing/2014/main" xmlns="" val="10000"/>
                  </a:ext>
                </a:extLst>
              </a:tr>
              <a:tr h="3033346">
                <a:tc>
                  <a:txBody>
                    <a:bodyPr/>
                    <a:lstStyle/>
                    <a:p>
                      <a:r>
                        <a:rPr lang="en-US" sz="1500" b="0" i="0" u="none" dirty="0">
                          <a:latin typeface="Times New Roman" pitchFamily="18" charset="0"/>
                          <a:cs typeface="Times New Roman" pitchFamily="18" charset="0"/>
                        </a:rPr>
                        <a:t>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Image Encryption Based on AES and RSA Algorithms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u="none" kern="1200" dirty="0">
                          <a:solidFill>
                            <a:schemeClr val="dk1"/>
                          </a:solidFill>
                          <a:effectLst/>
                          <a:latin typeface="Times New Roman" panose="02020603050405020304" pitchFamily="18" charset="0"/>
                          <a:ea typeface="+mn-ea"/>
                          <a:cs typeface="Times New Roman" panose="02020603050405020304" pitchFamily="18" charset="0"/>
                        </a:rPr>
                        <a:t>2020 3rd International Conference on Computer Applications &amp; Information Security (ICCAIS)</a:t>
                      </a:r>
                      <a:endParaRPr lang="en-US" sz="1500" b="0" i="0" u="none" dirty="0">
                        <a:latin typeface="Times New Roman" pitchFamily="18" charset="0"/>
                        <a:cs typeface="Times New Roman" pitchFamily="18" charset="0"/>
                      </a:endParaRPr>
                    </a:p>
                  </a:txBody>
                  <a:tcPr/>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presents a comparison between two encryption algorithms, AES and RSA, in digital image encryption. The study aims to test the quality of encryption, histogram readings, and correlation coefficient for each algorithm using MATLAB. The methodology involved encrypting and decrypting digital images using both AES and RSA algorithms and analyzing the results using MATLAB. The study compared the time taken for encryption and decryption, the quality of the encrypted images, the histogram readings, and the correlation coefficient of the encrypted images. The results showed that AES had better performance in terms of encryption and decryption time, while RSA had better image quality and correlation coefficient. The study concludes that the choice of algorithm for digital image encryption should depend on the specific requirements and preferences of the user.</a:t>
                      </a:r>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978050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2692BC3F-C3F1-5BEF-D1B1-143F925C0EF2}"/>
              </a:ext>
            </a:extLst>
          </p:cNvPr>
          <p:cNvGraphicFramePr>
            <a:graphicFrameLocks noGrp="1"/>
          </p:cNvGraphicFramePr>
          <p:nvPr>
            <p:extLst>
              <p:ext uri="{D42A27DB-BD31-4B8C-83A1-F6EECF244321}">
                <p14:modId xmlns:p14="http://schemas.microsoft.com/office/powerpoint/2010/main" xmlns="" val="2084569472"/>
              </p:ext>
            </p:extLst>
          </p:nvPr>
        </p:nvGraphicFramePr>
        <p:xfrm>
          <a:off x="252918" y="457199"/>
          <a:ext cx="11612017" cy="6077131"/>
        </p:xfrm>
        <a:graphic>
          <a:graphicData uri="http://schemas.openxmlformats.org/drawingml/2006/table">
            <a:tbl>
              <a:tblPr firstRow="1" bandRow="1">
                <a:tableStyleId>{5C22544A-7EE6-4342-B048-85BDC9FD1C3A}</a:tableStyleId>
              </a:tblPr>
              <a:tblGrid>
                <a:gridCol w="512424">
                  <a:extLst>
                    <a:ext uri="{9D8B030D-6E8A-4147-A177-3AD203B41FA5}">
                      <a16:colId xmlns:a16="http://schemas.microsoft.com/office/drawing/2014/main" xmlns="" val="20000"/>
                    </a:ext>
                  </a:extLst>
                </a:gridCol>
                <a:gridCol w="1476471">
                  <a:extLst>
                    <a:ext uri="{9D8B030D-6E8A-4147-A177-3AD203B41FA5}">
                      <a16:colId xmlns:a16="http://schemas.microsoft.com/office/drawing/2014/main" xmlns="" val="20001"/>
                    </a:ext>
                  </a:extLst>
                </a:gridCol>
                <a:gridCol w="2127857">
                  <a:extLst>
                    <a:ext uri="{9D8B030D-6E8A-4147-A177-3AD203B41FA5}">
                      <a16:colId xmlns:a16="http://schemas.microsoft.com/office/drawing/2014/main" xmlns="" val="20002"/>
                    </a:ext>
                  </a:extLst>
                </a:gridCol>
                <a:gridCol w="7495265">
                  <a:extLst>
                    <a:ext uri="{9D8B030D-6E8A-4147-A177-3AD203B41FA5}">
                      <a16:colId xmlns:a16="http://schemas.microsoft.com/office/drawing/2014/main" xmlns="" val="20003"/>
                    </a:ext>
                  </a:extLst>
                </a:gridCol>
              </a:tblGrid>
              <a:tr h="3013891">
                <a:tc>
                  <a:txBody>
                    <a:bodyPr/>
                    <a:lstStyle/>
                    <a:p>
                      <a:r>
                        <a:rPr lang="en-US" sz="1500" b="0" i="0" u="none" dirty="0">
                          <a:latin typeface="Times New Roman" pitchFamily="18" charset="0"/>
                          <a:cs typeface="Times New Roman" pitchFamily="18" charset="0"/>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Enhanced Arnold’s Cat Map-AES Encryption Technique for Medical Images</a:t>
                      </a:r>
                    </a:p>
                  </a:txBody>
                  <a:tcPr/>
                </a:tc>
                <a:tc>
                  <a:txBody>
                    <a:bodyPr/>
                    <a:lstStyle/>
                    <a:p>
                      <a:r>
                        <a:rPr lang="en-US" sz="1500" b="0" i="0" u="none" dirty="0">
                          <a:latin typeface="Times New Roman" pitchFamily="18" charset="0"/>
                          <a:cs typeface="Times New Roman" pitchFamily="18" charset="0"/>
                        </a:rPr>
                        <a:t>IEEE, 2020 2nd Novel Intelligent and Leading Emerging Sciences Conference (NILES)</a:t>
                      </a:r>
                    </a:p>
                  </a:txBody>
                  <a:tcPr/>
                </a:tc>
                <a:tc>
                  <a:txBody>
                    <a:bodyPr/>
                    <a:lstStyle/>
                    <a:p>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This paper proposes a novel medical image encryption approach called enhanced Arnold's Cat map-AES-131 (ECAT-AES-131) encryption technique. The proposed approach includes a preprocessing phase using a Butterworth high pass filter to sharpen and enhance the original image, a modified Arnold Cat map technique to alter the placement of image pixels, and the standard AES-128 encryption to encrypt the image. The paper demonstrates the robustness of the proposed technique by comparing it to three algorithms and recent chaotic-based encryption techniques using two medical imaging datasets. The comparative study shows that the proposed approach increases the strength of the encryption/decryption process and the quality of medical images at a lower computational cost than the original AES and CAT-AES methodologies.</a:t>
                      </a:r>
                      <a:endParaRPr lang="en-IN" sz="1500" b="1"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0"/>
                  </a:ext>
                </a:extLst>
              </a:tr>
              <a:tr h="3013891">
                <a:tc>
                  <a:txBody>
                    <a:bodyPr/>
                    <a:lstStyle/>
                    <a:p>
                      <a:r>
                        <a:rPr lang="en-US" sz="1500" b="0" i="0" u="none" dirty="0">
                          <a:latin typeface="Times New Roman" pitchFamily="18" charset="0"/>
                          <a:cs typeface="Times New Roman" pitchFamily="18" charset="0"/>
                        </a:rPr>
                        <a:t>15.</a:t>
                      </a:r>
                    </a:p>
                  </a:txBody>
                  <a:tcPr/>
                </a:tc>
                <a:tc>
                  <a:txBody>
                    <a:bodyPr/>
                    <a:lstStyle/>
                    <a:p>
                      <a:r>
                        <a:rPr lang="en-US" sz="1500" b="0" i="0" u="none" dirty="0">
                          <a:latin typeface="Times New Roman" pitchFamily="18" charset="0"/>
                          <a:cs typeface="Times New Roman" pitchFamily="18" charset="0"/>
                        </a:rPr>
                        <a:t>Feature Based Encryption Technique for Securing Forensic Biometric Image Data Using AES and Visual Cryptography</a:t>
                      </a:r>
                    </a:p>
                  </a:txBody>
                  <a:tcPr/>
                </a:tc>
                <a:tc>
                  <a:txBody>
                    <a:bodyPr/>
                    <a:lstStyle/>
                    <a:p>
                      <a:r>
                        <a:rPr lang="en-US" sz="1500" b="0" i="0" u="none" dirty="0">
                          <a:latin typeface="Times New Roman" pitchFamily="18" charset="0"/>
                          <a:cs typeface="Times New Roman" pitchFamily="18" charset="0"/>
                        </a:rPr>
                        <a:t>Publisher: IEEE, 2014 2nd International Conference on Artificial Intelligence, Modelling and Simulation</a:t>
                      </a:r>
                    </a:p>
                  </a:txBody>
                  <a:tcPr/>
                </a:tc>
                <a:tc>
                  <a:txBody>
                    <a:bodyPr/>
                    <a:lstStyle/>
                    <a:p>
                      <a:r>
                        <a:rPr lang="en-US" sz="1500" dirty="0">
                          <a:latin typeface="Times New Roman" pitchFamily="18" charset="0"/>
                          <a:cs typeface="Times New Roman" pitchFamily="18" charset="0"/>
                        </a:rPr>
                        <a:t>In this research, a method for image encryption using visual cryptography and AES is presented. The AES-256 algorithm was used to construct the key for the picture encryption based on the retrieved key after the key was extracted from the image features. Data is handled in 128-bit blocks by the symmetric block cypher Rijndael method, which supports key sizes of 128, 192, and 256 bits. The n-share visual cryptography technique was used to encrypt the pixel values of the images that were to be encrypted. No pixel values were lost in the course of the encryption procedure. An encryption method like AES relies on diffusion and confusion for its fundamental design and strength. So, even after decryption, the image's quality will not change. In order to secure forensic biometric photos, this involved the use of the Advanced Encryption algorithm and visual cryptography. Being resistant to linear and differential cryptanalysis is a benefit of using the </a:t>
                      </a:r>
                      <a:r>
                        <a:rPr lang="en-US" sz="1500" dirty="0" err="1">
                          <a:latin typeface="Times New Roman" pitchFamily="18" charset="0"/>
                          <a:cs typeface="Times New Roman" pitchFamily="18" charset="0"/>
                        </a:rPr>
                        <a:t>Rijandel</a:t>
                      </a:r>
                      <a:r>
                        <a:rPr lang="en-US" sz="1500" dirty="0">
                          <a:latin typeface="Times New Roman" pitchFamily="18" charset="0"/>
                          <a:cs typeface="Times New Roman" pitchFamily="18" charset="0"/>
                        </a:rPr>
                        <a:t>. It’s con is that </a:t>
                      </a: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this technique may be limited in its applicability as it is specifically designed for securing forensic biometric image data. It may not be suitable for other types of data or applications.</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6966445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D83DF0FC-F8F3-D795-9574-E211CE98030B}"/>
              </a:ext>
            </a:extLst>
          </p:cNvPr>
          <p:cNvGraphicFramePr>
            <a:graphicFrameLocks noGrp="1"/>
          </p:cNvGraphicFramePr>
          <p:nvPr>
            <p:extLst>
              <p:ext uri="{D42A27DB-BD31-4B8C-83A1-F6EECF244321}">
                <p14:modId xmlns:p14="http://schemas.microsoft.com/office/powerpoint/2010/main" xmlns="" val="1594784626"/>
              </p:ext>
            </p:extLst>
          </p:nvPr>
        </p:nvGraphicFramePr>
        <p:xfrm>
          <a:off x="311285" y="515565"/>
          <a:ext cx="11553649" cy="5969416"/>
        </p:xfrm>
        <a:graphic>
          <a:graphicData uri="http://schemas.openxmlformats.org/drawingml/2006/table">
            <a:tbl>
              <a:tblPr firstRow="1" bandRow="1">
                <a:tableStyleId>{5C22544A-7EE6-4342-B048-85BDC9FD1C3A}</a:tableStyleId>
              </a:tblPr>
              <a:tblGrid>
                <a:gridCol w="509848">
                  <a:extLst>
                    <a:ext uri="{9D8B030D-6E8A-4147-A177-3AD203B41FA5}">
                      <a16:colId xmlns:a16="http://schemas.microsoft.com/office/drawing/2014/main" xmlns="" val="20000"/>
                    </a:ext>
                  </a:extLst>
                </a:gridCol>
                <a:gridCol w="1469049">
                  <a:extLst>
                    <a:ext uri="{9D8B030D-6E8A-4147-A177-3AD203B41FA5}">
                      <a16:colId xmlns:a16="http://schemas.microsoft.com/office/drawing/2014/main" xmlns="" val="20001"/>
                    </a:ext>
                  </a:extLst>
                </a:gridCol>
                <a:gridCol w="2117162">
                  <a:extLst>
                    <a:ext uri="{9D8B030D-6E8A-4147-A177-3AD203B41FA5}">
                      <a16:colId xmlns:a16="http://schemas.microsoft.com/office/drawing/2014/main" xmlns="" val="20002"/>
                    </a:ext>
                  </a:extLst>
                </a:gridCol>
                <a:gridCol w="7457590">
                  <a:extLst>
                    <a:ext uri="{9D8B030D-6E8A-4147-A177-3AD203B41FA5}">
                      <a16:colId xmlns:a16="http://schemas.microsoft.com/office/drawing/2014/main" xmlns="" val="20003"/>
                    </a:ext>
                  </a:extLst>
                </a:gridCol>
              </a:tblGrid>
              <a:tr h="2984708">
                <a:tc>
                  <a:txBody>
                    <a:bodyPr/>
                    <a:lstStyle/>
                    <a:p>
                      <a:r>
                        <a:rPr lang="en-US" sz="1500" b="0" i="0" u="none" dirty="0">
                          <a:latin typeface="Times New Roman" pitchFamily="18" charset="0"/>
                          <a:cs typeface="Times New Roman" pitchFamily="18" charset="0"/>
                        </a:rPr>
                        <a:t>16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Light Weight Encryption for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US" sz="1500" b="0" i="0" u="none" kern="1200" dirty="0">
                          <a:solidFill>
                            <a:schemeClr val="lt1"/>
                          </a:solidFill>
                          <a:effectLst/>
                          <a:latin typeface="Times New Roman" panose="02020603050405020304" pitchFamily="18" charset="0"/>
                          <a:ea typeface="+mn-ea"/>
                          <a:cs typeface="Times New Roman" panose="02020603050405020304" pitchFamily="18" charset="0"/>
                        </a:rPr>
                        <a:t>2016 26th International Conference on Computer Theory and Applications (ICCTA)</a:t>
                      </a:r>
                      <a:endParaRPr lang="en-US" sz="1500" b="0" i="0" u="none" dirty="0">
                        <a:latin typeface="Times New Roman" pitchFamily="18" charset="0"/>
                        <a:cs typeface="Times New Roman" pitchFamily="18" charset="0"/>
                      </a:endParaRPr>
                    </a:p>
                  </a:txBody>
                  <a:tcPr/>
                </a:tc>
                <a:tc>
                  <a:txBody>
                    <a:bodyPr/>
                    <a:lstStyle/>
                    <a:p>
                      <a:r>
                        <a:rPr lang="en-US" sz="1500" b="0" i="0" kern="1200" dirty="0">
                          <a:solidFill>
                            <a:schemeClr val="lt1"/>
                          </a:solidFill>
                          <a:effectLst/>
                          <a:latin typeface="Times New Roman" panose="02020603050405020304" pitchFamily="18" charset="0"/>
                          <a:ea typeface="+mn-ea"/>
                          <a:cs typeface="Times New Roman" panose="02020603050405020304" pitchFamily="18" charset="0"/>
                        </a:rPr>
                        <a:t>This paper focuses on developing a hybrid technique for efficient encryption and transmission of medical images over the network. The proposed technique involves selecting the region of interest (ROI) which is critical for diagnosis and encrypting it using the advanced encryption standard (AES) technique. The encrypted ROI image is then lossless compressed to reduce transmission time and bandwidth. A lossy compression technique is applied for the non-region of interest (NON-ROI) to achieve a high compression ratio. The compressed images of the encrypted ROI and NON-ROI are transmitted over the network channel. At the receiving end, the ROI image is decrypted and fused with the decompressed NON-ROI image to restore the original image. The paper also discusses related work, presents preliminary concepts, simulation results, and analysis of the proposed method.</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0"/>
                  </a:ext>
                </a:extLst>
              </a:tr>
              <a:tr h="2984708">
                <a:tc>
                  <a:txBody>
                    <a:bodyPr/>
                    <a:lstStyle/>
                    <a:p>
                      <a:r>
                        <a:rPr lang="en-US" sz="1500" b="0" i="0" u="none" dirty="0">
                          <a:latin typeface="Times New Roman" pitchFamily="18" charset="0"/>
                          <a:cs typeface="Times New Roman" pitchFamily="18" charset="0"/>
                        </a:rPr>
                        <a:t>17.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An Advanced Assertion and Refurbishment of Images through AES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IN" sz="15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2018 3rd IEEE International Conference on Recent Trends in Electronics, Information &amp; Communication Technology (RTEICT)</a:t>
                      </a:r>
                      <a:endParaRPr lang="en-US" sz="1500" b="0" i="0" u="none" dirty="0">
                        <a:latin typeface="Times New Roman" pitchFamily="18" charset="0"/>
                        <a:cs typeface="Times New Roman" pitchFamily="18" charset="0"/>
                      </a:endParaRPr>
                    </a:p>
                  </a:txBody>
                  <a:tcPr/>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need for securing multimedia content, especially images, due to the increasing usage and sharing of digital content on social networking sites. Various techniques like cryptography, steganography, and watermarking are used for securing multimedia content, and digital watermarking is one such technique. The paper focuses on the use of digital watermarking for protecting copyrights, ownership, and authorized usage of images. The embedded watermark should not degrade the quality of the images, and it should be robust and perceptually invisible to prevent any manipulations or malicious attacks. Content verification applications have various fields of applications like law, surveillance, business, defense, sharing multimedia, emailing, online banking, etc. The paper emphasizes the need for robust and secure watermarking policies to protect digital content and prevent unauthorized use and manipulation.</a:t>
                      </a:r>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381861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5AAA6648-D54C-7701-714F-EDD8E1AC25B9}"/>
              </a:ext>
            </a:extLst>
          </p:cNvPr>
          <p:cNvGraphicFramePr>
            <a:graphicFrameLocks noGrp="1"/>
          </p:cNvGraphicFramePr>
          <p:nvPr>
            <p:extLst>
              <p:ext uri="{D42A27DB-BD31-4B8C-83A1-F6EECF244321}">
                <p14:modId xmlns:p14="http://schemas.microsoft.com/office/powerpoint/2010/main" xmlns="" val="3150731423"/>
              </p:ext>
            </p:extLst>
          </p:nvPr>
        </p:nvGraphicFramePr>
        <p:xfrm>
          <a:off x="330740" y="291830"/>
          <a:ext cx="11542085" cy="6275444"/>
        </p:xfrm>
        <a:graphic>
          <a:graphicData uri="http://schemas.openxmlformats.org/drawingml/2006/table">
            <a:tbl>
              <a:tblPr firstRow="1" bandRow="1">
                <a:tableStyleId>{5C22544A-7EE6-4342-B048-85BDC9FD1C3A}</a:tableStyleId>
              </a:tblPr>
              <a:tblGrid>
                <a:gridCol w="509338">
                  <a:extLst>
                    <a:ext uri="{9D8B030D-6E8A-4147-A177-3AD203B41FA5}">
                      <a16:colId xmlns:a16="http://schemas.microsoft.com/office/drawing/2014/main" xmlns="" val="20000"/>
                    </a:ext>
                  </a:extLst>
                </a:gridCol>
                <a:gridCol w="1467579">
                  <a:extLst>
                    <a:ext uri="{9D8B030D-6E8A-4147-A177-3AD203B41FA5}">
                      <a16:colId xmlns:a16="http://schemas.microsoft.com/office/drawing/2014/main" xmlns="" val="20001"/>
                    </a:ext>
                  </a:extLst>
                </a:gridCol>
                <a:gridCol w="2115043">
                  <a:extLst>
                    <a:ext uri="{9D8B030D-6E8A-4147-A177-3AD203B41FA5}">
                      <a16:colId xmlns:a16="http://schemas.microsoft.com/office/drawing/2014/main" xmlns="" val="20002"/>
                    </a:ext>
                  </a:extLst>
                </a:gridCol>
                <a:gridCol w="7450125">
                  <a:extLst>
                    <a:ext uri="{9D8B030D-6E8A-4147-A177-3AD203B41FA5}">
                      <a16:colId xmlns:a16="http://schemas.microsoft.com/office/drawing/2014/main" xmlns="" val="20003"/>
                    </a:ext>
                  </a:extLst>
                </a:gridCol>
              </a:tblGrid>
              <a:tr h="2984183">
                <a:tc>
                  <a:txBody>
                    <a:bodyPr/>
                    <a:lstStyle/>
                    <a:p>
                      <a:r>
                        <a:rPr lang="en-US" sz="1500" b="0" i="0" u="none" dirty="0">
                          <a:latin typeface="Times New Roman" pitchFamily="18" charset="0"/>
                          <a:cs typeface="Times New Roman" pitchFamily="18" charset="0"/>
                        </a:rPr>
                        <a:t>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Web Authentication Security Using Image Steganography and AES Encryption</a:t>
                      </a:r>
                    </a:p>
                  </a:txBody>
                  <a:tcPr/>
                </a:tc>
                <a:tc>
                  <a:txBody>
                    <a:bodyPr/>
                    <a:lstStyle/>
                    <a:p>
                      <a:r>
                        <a:rPr lang="en-US" sz="1500" b="0" i="0" u="none" dirty="0">
                          <a:latin typeface="Times New Roman" pitchFamily="18" charset="0"/>
                          <a:cs typeface="Times New Roman" pitchFamily="18" charset="0"/>
                        </a:rPr>
                        <a:t>IEEE, 2018 International Conference on Intelligent and Innovative Computing Applications (ICONIC)</a:t>
                      </a:r>
                    </a:p>
                  </a:txBody>
                  <a:tcPr/>
                </a:tc>
                <a:tc>
                  <a:txBody>
                    <a:bodyPr/>
                    <a:lstStyle/>
                    <a:p>
                      <a:r>
                        <a:rPr lang="en-US" sz="1500" b="0" kern="1200" dirty="0">
                          <a:solidFill>
                            <a:schemeClr val="lt1"/>
                          </a:solidFill>
                          <a:effectLst/>
                          <a:latin typeface="Times New Roman" panose="02020603050405020304" pitchFamily="18" charset="0"/>
                          <a:ea typeface="+mn-ea"/>
                          <a:cs typeface="Times New Roman" panose="02020603050405020304" pitchFamily="18" charset="0"/>
                        </a:rPr>
                        <a:t>This study introduces a Web-based, extremely secure authentication security solution that makes use of image steganography and the 128-bit AES algorithm. The created web authentication method pairs a facial identification photo, which is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utilised</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as a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stegoimage</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to disguise the encrypted password for increased security, with an AES encryption that encrypts user passwords and takes octillion years to decrypt. Our Web Authentication Security methods perform well when put to the test, outperforming sophisticated steganalysis assaults like the chi-squared attack and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neighbourhood</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histogram. For future online apps that will handle sensitive user information, we advise using this security. AES encryption and steganography  will be used to address the issues like explicit password, TLS/SSL Computation Complexity, SQL Injection, HTTP authentication Headers</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0"/>
                  </a:ext>
                </a:extLst>
              </a:tr>
              <a:tr h="3291261">
                <a:tc>
                  <a:txBody>
                    <a:bodyPr/>
                    <a:lstStyle/>
                    <a:p>
                      <a:r>
                        <a:rPr lang="en-US" sz="1500" b="0" i="0" u="none" dirty="0">
                          <a:latin typeface="Times New Roman" pitchFamily="18" charset="0"/>
                          <a:cs typeface="Times New Roman" pitchFamily="18" charset="0"/>
                        </a:rPr>
                        <a:t>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Comparative study on AES and RSA algorithm for medical images</a:t>
                      </a:r>
                    </a:p>
                    <a:p>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IEEE, </a:t>
                      </a:r>
                      <a:r>
                        <a:rPr lang="en-IN" sz="15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Communication and Signal Processing (ICCSP)</a:t>
                      </a:r>
                      <a:endParaRPr lang="en-US" sz="1500" b="0" i="0" u="none" dirty="0">
                        <a:latin typeface="Times New Roman" pitchFamily="18" charset="0"/>
                        <a:cs typeface="Times New Roman" pitchFamily="18" charset="0"/>
                      </a:endParaRPr>
                    </a:p>
                  </a:txBody>
                  <a:tcPr/>
                </a:tc>
                <a:tc>
                  <a:txBody>
                    <a:bodyPr/>
                    <a:lstStyle/>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paper discusses the importance of networking and the need for cryptography to protect data that is transferred over the network. The paper compares two techniques, RSA and AES, for ensuring the integrity of data. The hardware devices used to connect computers in a network, such as modem, router, and gateway, are also discussed. The paper emphasizes the significance of data integrity in the medical field, where tampering with images can have serious consequences for patients and healthcare providers.</a:t>
                      </a:r>
                    </a:p>
                    <a:p>
                      <a:r>
                        <a:rPr lang="en-US" sz="1500" b="0" i="0" kern="1200" dirty="0">
                          <a:solidFill>
                            <a:schemeClr val="dk1"/>
                          </a:solidFill>
                          <a:effectLst/>
                          <a:latin typeface="Times New Roman" panose="02020603050405020304" pitchFamily="18" charset="0"/>
                          <a:ea typeface="+mn-ea"/>
                          <a:cs typeface="Times New Roman" panose="02020603050405020304" pitchFamily="18" charset="0"/>
                        </a:rPr>
                        <a:t>The proposed method is based on the comparison of RSA and AES techniques. The simulation results of the proposed method are analyzed to determine its effectiveness. Finally, the paper concludes with a summary of the findings and their implications for future research in the field.</a:t>
                      </a:r>
                    </a:p>
                    <a:p>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93224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C569D63B-88E2-6157-1277-EFC606B59C98}"/>
              </a:ext>
            </a:extLst>
          </p:cNvPr>
          <p:cNvGraphicFramePr>
            <a:graphicFrameLocks noGrp="1"/>
          </p:cNvGraphicFramePr>
          <p:nvPr>
            <p:extLst>
              <p:ext uri="{D42A27DB-BD31-4B8C-83A1-F6EECF244321}">
                <p14:modId xmlns:p14="http://schemas.microsoft.com/office/powerpoint/2010/main" xmlns="" val="2803347484"/>
              </p:ext>
            </p:extLst>
          </p:nvPr>
        </p:nvGraphicFramePr>
        <p:xfrm>
          <a:off x="330740" y="291830"/>
          <a:ext cx="11542085" cy="3063240"/>
        </p:xfrm>
        <a:graphic>
          <a:graphicData uri="http://schemas.openxmlformats.org/drawingml/2006/table">
            <a:tbl>
              <a:tblPr firstRow="1" bandRow="1">
                <a:tableStyleId>{5C22544A-7EE6-4342-B048-85BDC9FD1C3A}</a:tableStyleId>
              </a:tblPr>
              <a:tblGrid>
                <a:gridCol w="509338">
                  <a:extLst>
                    <a:ext uri="{9D8B030D-6E8A-4147-A177-3AD203B41FA5}">
                      <a16:colId xmlns:a16="http://schemas.microsoft.com/office/drawing/2014/main" xmlns="" val="20000"/>
                    </a:ext>
                  </a:extLst>
                </a:gridCol>
                <a:gridCol w="1467579">
                  <a:extLst>
                    <a:ext uri="{9D8B030D-6E8A-4147-A177-3AD203B41FA5}">
                      <a16:colId xmlns:a16="http://schemas.microsoft.com/office/drawing/2014/main" xmlns="" val="20001"/>
                    </a:ext>
                  </a:extLst>
                </a:gridCol>
                <a:gridCol w="2115043">
                  <a:extLst>
                    <a:ext uri="{9D8B030D-6E8A-4147-A177-3AD203B41FA5}">
                      <a16:colId xmlns:a16="http://schemas.microsoft.com/office/drawing/2014/main" xmlns="" val="20002"/>
                    </a:ext>
                  </a:extLst>
                </a:gridCol>
                <a:gridCol w="7450125">
                  <a:extLst>
                    <a:ext uri="{9D8B030D-6E8A-4147-A177-3AD203B41FA5}">
                      <a16:colId xmlns:a16="http://schemas.microsoft.com/office/drawing/2014/main" xmlns="" val="20003"/>
                    </a:ext>
                  </a:extLst>
                </a:gridCol>
              </a:tblGrid>
              <a:tr h="2984183">
                <a:tc>
                  <a:txBody>
                    <a:bodyPr/>
                    <a:lstStyle/>
                    <a:p>
                      <a:r>
                        <a:rPr lang="en-US" sz="1500" b="0" i="0" u="none" dirty="0">
                          <a:latin typeface="Times New Roman" pitchFamily="18" charset="0"/>
                          <a:cs typeface="Times New Roman" pitchFamily="18" charset="0"/>
                        </a:rPr>
                        <a:t>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b="0" i="0" u="none" dirty="0">
                          <a:latin typeface="Times New Roman" pitchFamily="18" charset="0"/>
                          <a:cs typeface="Times New Roman" pitchFamily="18" charset="0"/>
                        </a:rPr>
                        <a:t>Investigation of Fault Propagation in Encryption of Satellite Images Using the AES Algorithm</a:t>
                      </a:r>
                    </a:p>
                  </a:txBody>
                  <a:tcPr/>
                </a:tc>
                <a:tc>
                  <a:txBody>
                    <a:bodyPr/>
                    <a:lstStyle/>
                    <a:p>
                      <a:r>
                        <a:rPr lang="en-US" sz="1500" b="0" i="0" u="none" dirty="0">
                          <a:latin typeface="Times New Roman" pitchFamily="18" charset="0"/>
                          <a:cs typeface="Times New Roman" pitchFamily="18" charset="0"/>
                        </a:rPr>
                        <a:t>MILCOM 2006 - 2006 IEEE Military Communications conference</a:t>
                      </a:r>
                    </a:p>
                  </a:txBody>
                  <a:tcPr/>
                </a:tc>
                <a:tc>
                  <a:txBody>
                    <a:bodyPr/>
                    <a:lstStyle/>
                    <a:p>
                      <a:r>
                        <a:rPr lang="en-US" sz="1500" b="0" kern="1200" dirty="0">
                          <a:solidFill>
                            <a:schemeClr val="lt1"/>
                          </a:solidFill>
                          <a:effectLst/>
                          <a:latin typeface="Times New Roman" panose="02020603050405020304" pitchFamily="18" charset="0"/>
                          <a:ea typeface="+mn-ea"/>
                          <a:cs typeface="Times New Roman" panose="02020603050405020304" pitchFamily="18" charset="0"/>
                        </a:rPr>
                        <a:t>This paper describes the sources of faults and estimates the amount of damage caused to the </a:t>
                      </a:r>
                      <a:r>
                        <a:rPr lang="en-US" sz="1500" b="0" kern="1200" dirty="0" err="1">
                          <a:solidFill>
                            <a:schemeClr val="lt1"/>
                          </a:solidFill>
                          <a:effectLst/>
                          <a:latin typeface="Times New Roman" panose="02020603050405020304" pitchFamily="18" charset="0"/>
                          <a:ea typeface="+mn-ea"/>
                          <a:cs typeface="Times New Roman" panose="02020603050405020304" pitchFamily="18" charset="0"/>
                        </a:rPr>
                        <a:t>data.The</a:t>
                      </a:r>
                      <a:r>
                        <a:rPr lang="en-US" sz="1500" b="0" kern="1200" dirty="0">
                          <a:solidFill>
                            <a:schemeClr val="lt1"/>
                          </a:solidFill>
                          <a:effectLst/>
                          <a:latin typeface="Times New Roman" panose="02020603050405020304" pitchFamily="18" charset="0"/>
                          <a:ea typeface="+mn-ea"/>
                          <a:cs typeface="Times New Roman" panose="02020603050405020304" pitchFamily="18" charset="0"/>
                        </a:rPr>
                        <a:t> most popular AES modes like ECB, CBC, OFB, CFB, and CTR have all been thoroughly explored in this work, along with their benefits and drawbacks. The most frequent radiation-related on-board defects are SEUs. Analysis has been done on the effects of SEU errors that happen during on-board encryption. Additionally, because satellite channels are extremely noisy, an investigation of transmission failures caused by noise has been done. According to the method of operation, it has also been noted that defects that arise during gearbox can spread from one block to numerous blocks. When using ECB, faults can only spread to one block; however, when using CBC and CFB modes, errors can spread to two blocks. In contrast, only one bit in the plain data is impacted in the OFB and CTR modes, and the error does not spread to other portions of the message. Consequently, the gearbox fault does not spread. We infer from this research that the OFB and CTR modes are better suited for noisy channels.</a:t>
                      </a:r>
                      <a:endParaRPr lang="en-IN" sz="1500" b="0" kern="1200" dirty="0">
                        <a:solidFill>
                          <a:schemeClr val="lt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xmlns="" val="37333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1692" y="316524"/>
            <a:ext cx="10119947" cy="4801314"/>
          </a:xfrm>
          <a:prstGeom prst="rect">
            <a:avLst/>
          </a:prstGeom>
          <a:noFill/>
        </p:spPr>
        <p:txBody>
          <a:bodyPr wrap="square" rtlCol="0">
            <a:spAutoFit/>
          </a:bodyPr>
          <a:lstStyle/>
          <a:p>
            <a:r>
              <a:rPr lang="en-US" b="1" dirty="0" smtClean="0">
                <a:solidFill>
                  <a:schemeClr val="accent1">
                    <a:lumMod val="75000"/>
                  </a:schemeClr>
                </a:solidFill>
                <a:latin typeface="Times New Roman" pitchFamily="18" charset="0"/>
                <a:cs typeface="Times New Roman" pitchFamily="18" charset="0"/>
              </a:rPr>
              <a:t>Proposed Method:</a:t>
            </a:r>
          </a:p>
          <a:p>
            <a:endParaRPr lang="en-US" b="1" dirty="0" smtClean="0">
              <a:solidFill>
                <a:schemeClr val="accent1">
                  <a:lumMod val="75000"/>
                </a:schemeClr>
              </a:solidFill>
              <a:latin typeface="Times New Roman" pitchFamily="18" charset="0"/>
              <a:cs typeface="Times New Roman" pitchFamily="18" charset="0"/>
            </a:endParaRPr>
          </a:p>
          <a:p>
            <a:r>
              <a:rPr lang="en-US" dirty="0" smtClean="0">
                <a:latin typeface="Times New Roman" pitchFamily="18" charset="0"/>
                <a:cs typeface="Times New Roman" pitchFamily="18" charset="0"/>
              </a:rPr>
              <a:t>Our </a:t>
            </a:r>
            <a:r>
              <a:rPr lang="en-US" dirty="0" smtClean="0">
                <a:latin typeface="Times New Roman" pitchFamily="18" charset="0"/>
                <a:cs typeface="Times New Roman" pitchFamily="18" charset="0"/>
              </a:rPr>
              <a:t>implementation of AES includes methods for key generation, encryption, and decryption. The key generation method uses the </a:t>
            </a:r>
            <a:r>
              <a:rPr lang="en-US" dirty="0" err="1" smtClean="0">
                <a:latin typeface="Times New Roman" pitchFamily="18" charset="0"/>
                <a:cs typeface="Times New Roman" pitchFamily="18" charset="0"/>
              </a:rPr>
              <a:t>KeyGenerator</a:t>
            </a:r>
            <a:r>
              <a:rPr lang="en-US" dirty="0" smtClean="0">
                <a:latin typeface="Times New Roman" pitchFamily="18" charset="0"/>
                <a:cs typeface="Times New Roman" pitchFamily="18" charset="0"/>
              </a:rPr>
              <a:t> class from the </a:t>
            </a:r>
            <a:r>
              <a:rPr lang="en-US" dirty="0" err="1" smtClean="0">
                <a:latin typeface="Times New Roman" pitchFamily="18" charset="0"/>
                <a:cs typeface="Times New Roman" pitchFamily="18" charset="0"/>
              </a:rPr>
              <a:t>javax.crypto</a:t>
            </a:r>
            <a:r>
              <a:rPr lang="en-US" dirty="0" smtClean="0">
                <a:latin typeface="Times New Roman" pitchFamily="18" charset="0"/>
                <a:cs typeface="Times New Roman" pitchFamily="18" charset="0"/>
              </a:rPr>
              <a:t> package to generate a random </a:t>
            </a:r>
            <a:r>
              <a:rPr lang="en-US" dirty="0" err="1" smtClean="0">
                <a:latin typeface="Times New Roman" pitchFamily="18" charset="0"/>
                <a:cs typeface="Times New Roman" pitchFamily="18" charset="0"/>
              </a:rPr>
              <a:t>SecretKey</a:t>
            </a:r>
            <a:r>
              <a:rPr lang="en-US" dirty="0" smtClean="0">
                <a:latin typeface="Times New Roman" pitchFamily="18" charset="0"/>
                <a:cs typeface="Times New Roman" pitchFamily="18" charset="0"/>
              </a:rPr>
              <a:t> object with a specified key size. The encryption and decryption methods take a plaintext or </a:t>
            </a:r>
            <a:r>
              <a:rPr lang="en-US" dirty="0" err="1" smtClean="0">
                <a:latin typeface="Times New Roman" pitchFamily="18" charset="0"/>
                <a:cs typeface="Times New Roman" pitchFamily="18" charset="0"/>
              </a:rPr>
              <a:t>ciphertext</a:t>
            </a:r>
            <a:r>
              <a:rPr lang="en-US" dirty="0" smtClean="0">
                <a:latin typeface="Times New Roman" pitchFamily="18" charset="0"/>
                <a:cs typeface="Times New Roman" pitchFamily="18" charset="0"/>
              </a:rPr>
              <a:t> byte array and the </a:t>
            </a:r>
            <a:r>
              <a:rPr lang="en-US" dirty="0" err="1" smtClean="0">
                <a:latin typeface="Times New Roman" pitchFamily="18" charset="0"/>
                <a:cs typeface="Times New Roman" pitchFamily="18" charset="0"/>
              </a:rPr>
              <a:t>SecretKey</a:t>
            </a:r>
            <a:r>
              <a:rPr lang="en-US" dirty="0" smtClean="0">
                <a:latin typeface="Times New Roman" pitchFamily="18" charset="0"/>
                <a:cs typeface="Times New Roman" pitchFamily="18" charset="0"/>
              </a:rPr>
              <a:t> object as input, and return the corresponding </a:t>
            </a:r>
            <a:r>
              <a:rPr lang="en-US" dirty="0" err="1" smtClean="0">
                <a:latin typeface="Times New Roman" pitchFamily="18" charset="0"/>
                <a:cs typeface="Times New Roman" pitchFamily="18" charset="0"/>
              </a:rPr>
              <a:t>ciphertext</a:t>
            </a:r>
            <a:r>
              <a:rPr lang="en-US" dirty="0" smtClean="0">
                <a:latin typeface="Times New Roman" pitchFamily="18" charset="0"/>
                <a:cs typeface="Times New Roman" pitchFamily="18" charset="0"/>
              </a:rPr>
              <a:t> or plaintext byte array using the AES algorithm</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code includes a static S-box lookup table, which is used in the substitution step of the AES algorithm. The S-box is a fixed permutation of the 256 possible 8-bit values, designed to provide resistance against linear and differential cryptanalysis</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The code also defines the parameters </a:t>
            </a:r>
            <a:r>
              <a:rPr lang="en-US" dirty="0" err="1" smtClean="0">
                <a:latin typeface="Times New Roman" pitchFamily="18" charset="0"/>
                <a:cs typeface="Times New Roman" pitchFamily="18" charset="0"/>
              </a:rPr>
              <a:t>Nb</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Nk</a:t>
            </a:r>
            <a:r>
              <a:rPr lang="en-US" dirty="0" smtClean="0">
                <a:latin typeface="Times New Roman" pitchFamily="18" charset="0"/>
                <a:cs typeface="Times New Roman" pitchFamily="18" charset="0"/>
              </a:rPr>
              <a:t>, and Nr, which determine the block size, key size, and number of rounds of the AES algorithm, respectively. These parameters are fixed for a given key size and are used to determine the number of columns in the state matrix and the number of round keys generated during key expansion.</a:t>
            </a:r>
          </a:p>
          <a:p>
            <a:endParaRPr lang="en-US" b="1" dirty="0">
              <a:solidFill>
                <a:schemeClr val="accent1">
                  <a:lumMod val="75000"/>
                </a:schemeClr>
              </a:solidFill>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32CA94B7-FDFC-F8C9-0AE0-6F4FEC3C7F5D}"/>
              </a:ext>
            </a:extLst>
          </p:cNvPr>
          <p:cNvSpPr txBox="1"/>
          <p:nvPr/>
        </p:nvSpPr>
        <p:spPr>
          <a:xfrm>
            <a:off x="401216" y="438539"/>
            <a:ext cx="8584164" cy="4524315"/>
          </a:xfrm>
          <a:prstGeom prst="rect">
            <a:avLst/>
          </a:prstGeom>
          <a:noFill/>
        </p:spPr>
        <p:txBody>
          <a:bodyPr wrap="square" rtlCol="0">
            <a:spAutoFit/>
          </a:bodyPr>
          <a:lstStyle/>
          <a:p>
            <a:r>
              <a:rPr lang="en-US" sz="1800" b="1" u="sng"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Abstract</a:t>
            </a:r>
          </a:p>
          <a:p>
            <a:endParaRPr lang="en-US" b="1" u="sng" dirty="0">
              <a:solidFill>
                <a:schemeClr val="accent1">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AES is a widely used encryption algorithm that was developed by the National Institute of Standards and Technology. It is one of the most secure encryption algorithms available and is used by many organizations and government agencies around the world. </a:t>
            </a:r>
            <a:r>
              <a:rPr lang="en-US" dirty="0">
                <a:latin typeface="Times New Roman" panose="02020603050405020304" pitchFamily="18" charset="0"/>
                <a:cs typeface="Times New Roman" panose="02020603050405020304" pitchFamily="18" charset="0"/>
              </a:rPr>
              <a:t>It involves key generation based on a password or other input and pre-processing of the image to convert it into a format that can be encrypted using AES. The AES algorithm is then applied in a block-by-block manner using the key, consisting of several rounds of substitution, permutation, and XOR operations. The encrypted output can be transmitted or stored securely and can only be decrypted using the correct key. Image encryption using AES provides high-level security and confidentiality, making it suitable for a wide range of applications.</a:t>
            </a:r>
            <a:r>
              <a:rPr lang="en-IN" sz="1800" dirty="0">
                <a:effectLst/>
                <a:latin typeface="Times New Roman" panose="02020603050405020304" pitchFamily="18" charset="0"/>
                <a:ea typeface="Times New Roman" panose="02020603050405020304" pitchFamily="18" charset="0"/>
              </a:rPr>
              <a:t> In this project we demonstrate  Image encryption using AES with the help of java programming which provides a high level of security and confidentiality for digital images, making it suitable for a wide range of applications, such as military and government communications, online banking, and digital media distribution.</a:t>
            </a:r>
          </a:p>
          <a:p>
            <a:endParaRPr lang="en-IN" sz="1800" dirty="0">
              <a:solidFill>
                <a:schemeClr val="accent1">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3236487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0484" y="351693"/>
            <a:ext cx="9082454" cy="6155531"/>
          </a:xfrm>
          <a:prstGeom prst="rect">
            <a:avLst/>
          </a:prstGeom>
        </p:spPr>
        <p:txBody>
          <a:bodyPr wrap="square">
            <a:spAutoFit/>
          </a:bodyPr>
          <a:lstStyle/>
          <a:p>
            <a:r>
              <a:rPr lang="en-US" b="1" dirty="0">
                <a:solidFill>
                  <a:schemeClr val="accent1">
                    <a:lumMod val="50000"/>
                  </a:schemeClr>
                </a:solidFill>
                <a:latin typeface="Times New Roman" pitchFamily="18" charset="0"/>
                <a:cs typeface="Times New Roman" pitchFamily="18" charset="0"/>
              </a:rPr>
              <a:t>Introduction:</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Image encryption is the process of converting a digital image into a cipher image using a cryptographic algorithm to protect it from unauthorized access or modification.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AES is a symmetric key encryption algorithm that provides a high level of security by converting plaintext data into cipher text using a secret key. The AES algorithm has become a widely accepted standard for encryption due to its robustness and ability to handle large amounts of data. In this project we demonstrate a image encryption with the help of java. Java provides a built-in library for AES encryption, which makes it easy to implement the encryption process. The Java Cryptography Architecture (JCA) framework provides the required classes for implementing the AES encryption algorithm. The </a:t>
            </a:r>
            <a:r>
              <a:rPr lang="en-US" dirty="0" err="1">
                <a:latin typeface="Times New Roman" pitchFamily="18" charset="0"/>
                <a:cs typeface="Times New Roman" pitchFamily="18" charset="0"/>
              </a:rPr>
              <a:t>javax.crypto</a:t>
            </a:r>
            <a:r>
              <a:rPr lang="en-US" dirty="0">
                <a:latin typeface="Times New Roman" pitchFamily="18" charset="0"/>
                <a:cs typeface="Times New Roman" pitchFamily="18" charset="0"/>
              </a:rPr>
              <a:t> package in Java includes classes that implement AES encryption and decryption, such as Cipher, Secret Key, and Key Generator. To implement image encryption using AES in Java, a secret key is first generated using the Key Generator class. The Cipher class is then used to encrypt the image data using the secret key. The encrypted data is then saved to a file or transmitted over a network. To decrypt the encrypted image, the same secret key is used to decrypt the data using the Cipher class. </a:t>
            </a: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Overall image encryption using AES with the help of Java provides a simple and effective way to protect the confidentiality of digital images by converting them into an unreadable format using a secret key.</a:t>
            </a:r>
          </a:p>
          <a:p>
            <a:endParaRPr lang="en-US" sz="16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49386" y="567462"/>
          <a:ext cx="11552113" cy="3413760"/>
        </p:xfrm>
        <a:graphic>
          <a:graphicData uri="http://schemas.openxmlformats.org/drawingml/2006/table">
            <a:tbl>
              <a:tblPr firstRow="1" bandRow="1">
                <a:tableStyleId>{5C22544A-7EE6-4342-B048-85BDC9FD1C3A}</a:tableStyleId>
              </a:tblPr>
              <a:tblGrid>
                <a:gridCol w="698307">
                  <a:extLst>
                    <a:ext uri="{9D8B030D-6E8A-4147-A177-3AD203B41FA5}">
                      <a16:colId xmlns:a16="http://schemas.microsoft.com/office/drawing/2014/main" xmlns="" val="20000"/>
                    </a:ext>
                  </a:extLst>
                </a:gridCol>
                <a:gridCol w="1948836">
                  <a:extLst>
                    <a:ext uri="{9D8B030D-6E8A-4147-A177-3AD203B41FA5}">
                      <a16:colId xmlns:a16="http://schemas.microsoft.com/office/drawing/2014/main" xmlns="" val="20001"/>
                    </a:ext>
                  </a:extLst>
                </a:gridCol>
                <a:gridCol w="2214025">
                  <a:extLst>
                    <a:ext uri="{9D8B030D-6E8A-4147-A177-3AD203B41FA5}">
                      <a16:colId xmlns:a16="http://schemas.microsoft.com/office/drawing/2014/main" xmlns="" val="20002"/>
                    </a:ext>
                  </a:extLst>
                </a:gridCol>
                <a:gridCol w="6690945">
                  <a:extLst>
                    <a:ext uri="{9D8B030D-6E8A-4147-A177-3AD203B41FA5}">
                      <a16:colId xmlns:a16="http://schemas.microsoft.com/office/drawing/2014/main" xmlns="" val="20003"/>
                    </a:ext>
                  </a:extLst>
                </a:gridCol>
              </a:tblGrid>
              <a:tr h="528841">
                <a:tc>
                  <a:txBody>
                    <a:bodyPr/>
                    <a:lstStyle/>
                    <a:p>
                      <a:r>
                        <a:rPr lang="en-US" sz="1600" dirty="0"/>
                        <a:t>Ref</a:t>
                      </a:r>
                    </a:p>
                    <a:p>
                      <a:r>
                        <a:rPr lang="en-US" sz="1600" dirty="0"/>
                        <a:t>No</a:t>
                      </a:r>
                    </a:p>
                  </a:txBody>
                  <a:tcPr/>
                </a:tc>
                <a:tc>
                  <a:txBody>
                    <a:bodyPr/>
                    <a:lstStyle/>
                    <a:p>
                      <a:r>
                        <a:rPr lang="en-US" sz="1600" dirty="0"/>
                        <a:t>            Title</a:t>
                      </a:r>
                    </a:p>
                  </a:txBody>
                  <a:tcPr/>
                </a:tc>
                <a:tc>
                  <a:txBody>
                    <a:bodyPr/>
                    <a:lstStyle/>
                    <a:p>
                      <a:r>
                        <a:rPr lang="en-US" sz="1600" dirty="0"/>
                        <a:t>              Publisher</a:t>
                      </a:r>
                    </a:p>
                  </a:txBody>
                  <a:tcPr/>
                </a:tc>
                <a:tc>
                  <a:txBody>
                    <a:bodyPr/>
                    <a:lstStyle/>
                    <a:p>
                      <a:r>
                        <a:rPr lang="en-US" sz="1600" dirty="0"/>
                        <a:t>                                                           Methodology</a:t>
                      </a:r>
                    </a:p>
                  </a:txBody>
                  <a:tcPr/>
                </a:tc>
                <a:extLst>
                  <a:ext uri="{0D108BD9-81ED-4DB2-BD59-A6C34878D82A}">
                    <a16:rowId xmlns:a16="http://schemas.microsoft.com/office/drawing/2014/main" xmlns="" val="10000"/>
                  </a:ext>
                </a:extLst>
              </a:tr>
              <a:tr h="767292">
                <a:tc>
                  <a:txBody>
                    <a:bodyPr/>
                    <a:lstStyle/>
                    <a:p>
                      <a:r>
                        <a:rPr lang="en-US" sz="1500" dirty="0">
                          <a:latin typeface="Times New Roman" pitchFamily="18" charset="0"/>
                          <a:cs typeface="Times New Roman" pitchFamily="18" charset="0"/>
                        </a:rPr>
                        <a:t>1.</a:t>
                      </a:r>
                    </a:p>
                  </a:txBody>
                  <a:tcPr/>
                </a:tc>
                <a:tc>
                  <a:txBody>
                    <a:bodyPr/>
                    <a:lstStyle/>
                    <a:p>
                      <a:r>
                        <a:rPr lang="en-US" sz="1500" dirty="0">
                          <a:latin typeface="Times New Roman" pitchFamily="18" charset="0"/>
                          <a:cs typeface="Times New Roman" pitchFamily="18" charset="0"/>
                        </a:rPr>
                        <a:t>Image encryption: Using AES, feature extraction and random no. generation</a:t>
                      </a:r>
                    </a:p>
                  </a:txBody>
                  <a:tcPr/>
                </a:tc>
                <a:tc>
                  <a:txBody>
                    <a:bodyPr/>
                    <a:lstStyle/>
                    <a:p>
                      <a:r>
                        <a:rPr lang="en-US" sz="1500" i="1" dirty="0">
                          <a:latin typeface="Times New Roman" pitchFamily="18" charset="0"/>
                          <a:cs typeface="Times New Roman" pitchFamily="18" charset="0"/>
                        </a:rPr>
                        <a:t>2015 4th International Conference on Reliability, </a:t>
                      </a:r>
                      <a:r>
                        <a:rPr lang="en-US" sz="1500" i="1" dirty="0" err="1">
                          <a:latin typeface="Times New Roman" pitchFamily="18" charset="0"/>
                          <a:cs typeface="Times New Roman" pitchFamily="18" charset="0"/>
                        </a:rPr>
                        <a:t>Infocom</a:t>
                      </a:r>
                      <a:r>
                        <a:rPr lang="en-US" sz="1500" i="1" dirty="0">
                          <a:latin typeface="Times New Roman" pitchFamily="18" charset="0"/>
                          <a:cs typeface="Times New Roman" pitchFamily="18" charset="0"/>
                        </a:rPr>
                        <a:t> Technologies and Optimization</a:t>
                      </a:r>
                      <a:endParaRPr lang="en-US" sz="1500" dirty="0">
                        <a:latin typeface="Times New Roman" pitchFamily="18" charset="0"/>
                        <a:cs typeface="Times New Roman" pitchFamily="18" charset="0"/>
                      </a:endParaRPr>
                    </a:p>
                  </a:txBody>
                  <a:tcPr/>
                </a:tc>
                <a:tc>
                  <a:txBody>
                    <a:bodyPr/>
                    <a:lstStyle/>
                    <a:p>
                      <a:pPr algn="just"/>
                      <a:r>
                        <a:rPr lang="en-US" sz="1500" b="0" i="0" kern="1200" dirty="0">
                          <a:solidFill>
                            <a:schemeClr val="dk1"/>
                          </a:solidFill>
                          <a:latin typeface="Times New Roman" pitchFamily="18" charset="0"/>
                          <a:ea typeface="+mn-ea"/>
                          <a:cs typeface="Times New Roman" pitchFamily="18" charset="0"/>
                        </a:rPr>
                        <a:t>This paper proposes a technique for securing image data during transmission using a combination of 128-bit AES encryption, feature extraction, and random number generation. The proposed system uses AES encryption in two levels and generates a key based on feature extraction to enhance the confidentiality and security of the system against cryptanalysis attacks. However, the proposed system may require a significant amount of computational resources, particularly for the feature extraction process, which can affect the system's performance. The use of AES in two levels may result in a longer encryption time, which could delay the transmission of image data. If the feature extraction algorithm is not well-designed, it could lead to the creation of weak encryption keys, which could be exploited by attackers. The proposed system may require additional storage space to store the extracted features and keys, which could increase the cost of implementation.</a:t>
                      </a:r>
                      <a:endParaRPr lang="en-US" sz="150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
        <p:nvSpPr>
          <p:cNvPr id="5" name="TextBox 4"/>
          <p:cNvSpPr txBox="1"/>
          <p:nvPr/>
        </p:nvSpPr>
        <p:spPr>
          <a:xfrm>
            <a:off x="351692" y="131885"/>
            <a:ext cx="1969477" cy="369332"/>
          </a:xfrm>
          <a:prstGeom prst="rect">
            <a:avLst/>
          </a:prstGeom>
          <a:noFill/>
        </p:spPr>
        <p:txBody>
          <a:bodyPr wrap="square" rtlCol="0">
            <a:spAutoFit/>
          </a:bodyPr>
          <a:lstStyle/>
          <a:p>
            <a:r>
              <a:rPr lang="en-US" b="1" dirty="0">
                <a:solidFill>
                  <a:schemeClr val="tx2">
                    <a:lumMod val="75000"/>
                  </a:schemeClr>
                </a:solidFill>
              </a:rPr>
              <a:t>Literature Survey:</a:t>
            </a:r>
          </a:p>
        </p:txBody>
      </p:sp>
    </p:spTree>
    <p:extLst>
      <p:ext uri="{BB962C8B-B14F-4D97-AF65-F5344CB8AC3E}">
        <p14:creationId xmlns:p14="http://schemas.microsoft.com/office/powerpoint/2010/main" xmlns="" val="215839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298937" y="298938"/>
          <a:ext cx="11491548" cy="6321670"/>
        </p:xfrm>
        <a:graphic>
          <a:graphicData uri="http://schemas.openxmlformats.org/drawingml/2006/table">
            <a:tbl>
              <a:tblPr firstRow="1" bandRow="1">
                <a:tableStyleId>{5C22544A-7EE6-4342-B048-85BDC9FD1C3A}</a:tableStyleId>
              </a:tblPr>
              <a:tblGrid>
                <a:gridCol w="790422">
                  <a:extLst>
                    <a:ext uri="{9D8B030D-6E8A-4147-A177-3AD203B41FA5}">
                      <a16:colId xmlns:a16="http://schemas.microsoft.com/office/drawing/2014/main" xmlns="" val="20000"/>
                    </a:ext>
                  </a:extLst>
                </a:gridCol>
                <a:gridCol w="1849292">
                  <a:extLst>
                    <a:ext uri="{9D8B030D-6E8A-4147-A177-3AD203B41FA5}">
                      <a16:colId xmlns:a16="http://schemas.microsoft.com/office/drawing/2014/main" xmlns="" val="20001"/>
                    </a:ext>
                  </a:extLst>
                </a:gridCol>
                <a:gridCol w="2745301">
                  <a:extLst>
                    <a:ext uri="{9D8B030D-6E8A-4147-A177-3AD203B41FA5}">
                      <a16:colId xmlns:a16="http://schemas.microsoft.com/office/drawing/2014/main" xmlns="" val="20002"/>
                    </a:ext>
                  </a:extLst>
                </a:gridCol>
                <a:gridCol w="6106533">
                  <a:extLst>
                    <a:ext uri="{9D8B030D-6E8A-4147-A177-3AD203B41FA5}">
                      <a16:colId xmlns:a16="http://schemas.microsoft.com/office/drawing/2014/main" xmlns="" val="20003"/>
                    </a:ext>
                  </a:extLst>
                </a:gridCol>
              </a:tblGrid>
              <a:tr h="3528374">
                <a:tc>
                  <a:txBody>
                    <a:bodyPr/>
                    <a:lstStyle/>
                    <a:p>
                      <a:r>
                        <a:rPr lang="en-US" sz="1500" b="0" i="0" u="none" dirty="0">
                          <a:solidFill>
                            <a:schemeClr val="tx2">
                              <a:lumMod val="75000"/>
                            </a:schemeClr>
                          </a:solidFill>
                          <a:latin typeface="Times New Roman" pitchFamily="18" charset="0"/>
                          <a:cs typeface="Times New Roman" pitchFamily="18" charset="0"/>
                        </a:rPr>
                        <a:t>2.</a:t>
                      </a:r>
                    </a:p>
                  </a:txBody>
                  <a:tcPr>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tx2">
                              <a:lumMod val="75000"/>
                            </a:schemeClr>
                          </a:solidFill>
                          <a:latin typeface="Times New Roman" pitchFamily="18" charset="0"/>
                          <a:ea typeface="+mn-ea"/>
                          <a:cs typeface="Times New Roman" pitchFamily="18" charset="0"/>
                        </a:rPr>
                        <a:t>A</a:t>
                      </a:r>
                      <a:r>
                        <a:rPr lang="en-US" sz="1500" b="0" i="0" u="none" kern="1200" baseline="0" dirty="0">
                          <a:solidFill>
                            <a:schemeClr val="tx2">
                              <a:lumMod val="75000"/>
                            </a:schemeClr>
                          </a:solidFill>
                          <a:latin typeface="Times New Roman" pitchFamily="18" charset="0"/>
                          <a:ea typeface="+mn-ea"/>
                          <a:cs typeface="Times New Roman" pitchFamily="18" charset="0"/>
                        </a:rPr>
                        <a:t> </a:t>
                      </a:r>
                      <a:r>
                        <a:rPr lang="en-US" sz="1500" b="0" i="0" u="none" kern="1200" dirty="0">
                          <a:solidFill>
                            <a:schemeClr val="tx2">
                              <a:lumMod val="75000"/>
                            </a:schemeClr>
                          </a:solidFill>
                          <a:latin typeface="Times New Roman" pitchFamily="18" charset="0"/>
                          <a:ea typeface="+mn-ea"/>
                          <a:cs typeface="Times New Roman" pitchFamily="18" charset="0"/>
                        </a:rPr>
                        <a:t>novel image</a:t>
                      </a:r>
                    </a:p>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tx2">
                              <a:lumMod val="75000"/>
                            </a:schemeClr>
                          </a:solidFill>
                          <a:latin typeface="Times New Roman" pitchFamily="18" charset="0"/>
                          <a:ea typeface="+mn-ea"/>
                          <a:cs typeface="Times New Roman" pitchFamily="18" charset="0"/>
                        </a:rPr>
                        <a:t>encryption algorithm using AES and visual cryptography</a:t>
                      </a:r>
                    </a:p>
                    <a:p>
                      <a:pPr algn="l"/>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l"/>
                      <a:r>
                        <a:rPr lang="en-US" sz="1500" b="0" i="0" u="none" kern="1200" dirty="0">
                          <a:solidFill>
                            <a:schemeClr val="tx2">
                              <a:lumMod val="75000"/>
                            </a:schemeClr>
                          </a:solidFill>
                          <a:latin typeface="Times New Roman" pitchFamily="18" charset="0"/>
                          <a:ea typeface="+mn-ea"/>
                          <a:cs typeface="Times New Roman" pitchFamily="18" charset="0"/>
                        </a:rPr>
                        <a:t> Proceedings on 2016 2nd International Conference on Next Generation Computing Technologies, NGCT 2016, </a:t>
                      </a:r>
                      <a:endParaRPr lang="en-US" sz="1500" b="0" i="0" u="none" dirty="0">
                        <a:solidFill>
                          <a:schemeClr val="tx2">
                            <a:lumMod val="75000"/>
                          </a:schemeClr>
                        </a:solidFill>
                        <a:latin typeface="Times New Roman" pitchFamily="18" charset="0"/>
                        <a:cs typeface="Times New Roman" pitchFamily="18" charset="0"/>
                      </a:endParaRPr>
                    </a:p>
                  </a:txBody>
                  <a:tcPr>
                    <a:solidFill>
                      <a:schemeClr val="accent1">
                        <a:lumMod val="40000"/>
                        <a:lumOff val="60000"/>
                      </a:schemeClr>
                    </a:solidFill>
                  </a:tcPr>
                </a:tc>
                <a:tc>
                  <a:txBody>
                    <a:bodyPr/>
                    <a:lstStyle/>
                    <a:p>
                      <a:pPr algn="just"/>
                      <a:r>
                        <a:rPr lang="en-US" sz="1500" b="0" i="0" u="none" dirty="0">
                          <a:solidFill>
                            <a:schemeClr val="tx2">
                              <a:lumMod val="75000"/>
                            </a:schemeClr>
                          </a:solidFill>
                          <a:latin typeface="Times New Roman" pitchFamily="18" charset="0"/>
                          <a:cs typeface="Times New Roman" pitchFamily="18" charset="0"/>
                        </a:rPr>
                        <a:t>This paper discusses different approaches to image encryption, including using AES and Visual Cryptography, chaotic theory-based algorithms, and a proposed algorithm that secures the AES key by converting it into an image and splitting it into shares using Visual Secret Sharing. While previous implementations of AES and Visual Cryptography have not disclosed information about the security of the private key generated by AES, the proposed algorithm aims to offer better security and hardware compatibility. However, chaotic theory-based algorithms are relatively new and may require hardware updates.</a:t>
                      </a:r>
                      <a:r>
                        <a:rPr lang="en-US" sz="1500" b="0" i="0" u="none" baseline="0" dirty="0">
                          <a:solidFill>
                            <a:schemeClr val="tx2">
                              <a:lumMod val="75000"/>
                            </a:schemeClr>
                          </a:solidFill>
                          <a:latin typeface="Times New Roman" pitchFamily="18" charset="0"/>
                          <a:cs typeface="Times New Roman" pitchFamily="18" charset="0"/>
                        </a:rPr>
                        <a:t> </a:t>
                      </a:r>
                      <a:r>
                        <a:rPr lang="en-US" sz="1500" b="0" i="0" u="none" dirty="0">
                          <a:solidFill>
                            <a:schemeClr val="tx2">
                              <a:lumMod val="75000"/>
                            </a:schemeClr>
                          </a:solidFill>
                          <a:latin typeface="Times New Roman" pitchFamily="18" charset="0"/>
                          <a:cs typeface="Times New Roman" pitchFamily="18" charset="0"/>
                        </a:rPr>
                        <a:t>Challenges include computational resources required for feature extraction and potential weaknesses in the feature extraction algorithm. The application of image encryption is essential for securing data during transmission, and the proposed algorithm provides confidentiality, authenticity, and integrity of image data. However, it may require additional storage space and longer encryption times, which could impact performance.</a:t>
                      </a:r>
                    </a:p>
                  </a:txBody>
                  <a:tcPr>
                    <a:solidFill>
                      <a:schemeClr val="accent1">
                        <a:lumMod val="40000"/>
                        <a:lumOff val="60000"/>
                      </a:schemeClr>
                    </a:solidFill>
                  </a:tcPr>
                </a:tc>
                <a:extLst>
                  <a:ext uri="{0D108BD9-81ED-4DB2-BD59-A6C34878D82A}">
                    <a16:rowId xmlns:a16="http://schemas.microsoft.com/office/drawing/2014/main" xmlns="" val="10000"/>
                  </a:ext>
                </a:extLst>
              </a:tr>
              <a:tr h="2793296">
                <a:tc>
                  <a:txBody>
                    <a:bodyPr/>
                    <a:lstStyle/>
                    <a:p>
                      <a:r>
                        <a:rPr lang="en-US" sz="1500" b="0" i="0" dirty="0">
                          <a:latin typeface="Times New Roman" pitchFamily="18" charset="0"/>
                          <a:cs typeface="Times New Roman" pitchFamily="18" charset="0"/>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kern="1200" dirty="0">
                          <a:solidFill>
                            <a:schemeClr val="dk1"/>
                          </a:solidFill>
                          <a:latin typeface="Times New Roman" pitchFamily="18" charset="0"/>
                          <a:ea typeface="+mn-ea"/>
                          <a:cs typeface="Times New Roman" pitchFamily="18" charset="0"/>
                        </a:rPr>
                        <a:t>Image Data Encryption Using des Method</a:t>
                      </a:r>
                    </a:p>
                    <a:p>
                      <a:endParaRPr lang="en-US" sz="1500" b="0" i="0" dirty="0">
                        <a:latin typeface="Times New Roman" pitchFamily="18" charset="0"/>
                        <a:cs typeface="Times New Roman" pitchFamily="18" charset="0"/>
                      </a:endParaRPr>
                    </a:p>
                  </a:txBody>
                  <a:tcPr/>
                </a:tc>
                <a:tc>
                  <a:txBody>
                    <a:bodyPr/>
                    <a:lstStyle/>
                    <a:p>
                      <a:r>
                        <a:rPr lang="en-US" sz="1500" b="0" i="0" kern="1200" dirty="0">
                          <a:solidFill>
                            <a:schemeClr val="dk1"/>
                          </a:solidFill>
                          <a:latin typeface="Times New Roman" pitchFamily="18" charset="0"/>
                          <a:ea typeface="+mn-ea"/>
                          <a:cs typeface="Times New Roman" pitchFamily="18" charset="0"/>
                        </a:rPr>
                        <a:t>Conference on Computer Science and Artificial Intelligence, ICCSAI 2021. </a:t>
                      </a:r>
                      <a:endParaRPr lang="en-US" sz="1500" b="0" i="0" dirty="0">
                        <a:latin typeface="Times New Roman" pitchFamily="18" charset="0"/>
                        <a:cs typeface="Times New Roman" pitchFamily="18" charset="0"/>
                      </a:endParaRPr>
                    </a:p>
                  </a:txBody>
                  <a:tcPr/>
                </a:tc>
                <a:tc>
                  <a:txBody>
                    <a:bodyPr/>
                    <a:lstStyle/>
                    <a:p>
                      <a:r>
                        <a:rPr lang="en-US" sz="1500" b="0" i="0" dirty="0">
                          <a:latin typeface="Times New Roman" pitchFamily="18" charset="0"/>
                          <a:cs typeface="Times New Roman" pitchFamily="18" charset="0"/>
                        </a:rPr>
                        <a:t>This paper discusses the use of Data Encryption Standard (DES) for encrypting data, particularly an image, and the development of a DES encryption application using Java programming language. DES is a symmetric block cipher algorithm that encrypts and decrypts data. The key length used in DES encryption must be exactly 8 bytes or 8 characters. The application of DES encryption to image data provides security to electronic goods and ensures the confidentiality of sensitive data. However, there are some weaknesses in the DES algorithm, such as the possibility of third-party suspicions when an encrypted image is opened and the risk of key leakage due to the use of the same key. These challenges highlight the need for stronger encryption methods and secure key management practices.</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2207410499"/>
              </p:ext>
            </p:extLst>
          </p:nvPr>
        </p:nvGraphicFramePr>
        <p:xfrm>
          <a:off x="228600" y="202222"/>
          <a:ext cx="11834448" cy="6382045"/>
        </p:xfrm>
        <a:graphic>
          <a:graphicData uri="http://schemas.openxmlformats.org/drawingml/2006/table">
            <a:tbl>
              <a:tblPr firstRow="1" bandRow="1">
                <a:tableStyleId>{5C22544A-7EE6-4342-B048-85BDC9FD1C3A}</a:tableStyleId>
              </a:tblPr>
              <a:tblGrid>
                <a:gridCol w="606669">
                  <a:extLst>
                    <a:ext uri="{9D8B030D-6E8A-4147-A177-3AD203B41FA5}">
                      <a16:colId xmlns:a16="http://schemas.microsoft.com/office/drawing/2014/main" xmlns="" val="20000"/>
                    </a:ext>
                  </a:extLst>
                </a:gridCol>
                <a:gridCol w="1793631">
                  <a:extLst>
                    <a:ext uri="{9D8B030D-6E8A-4147-A177-3AD203B41FA5}">
                      <a16:colId xmlns:a16="http://schemas.microsoft.com/office/drawing/2014/main" xmlns="" val="20001"/>
                    </a:ext>
                  </a:extLst>
                </a:gridCol>
                <a:gridCol w="2365131">
                  <a:extLst>
                    <a:ext uri="{9D8B030D-6E8A-4147-A177-3AD203B41FA5}">
                      <a16:colId xmlns:a16="http://schemas.microsoft.com/office/drawing/2014/main" xmlns="" val="20002"/>
                    </a:ext>
                  </a:extLst>
                </a:gridCol>
                <a:gridCol w="7069017">
                  <a:extLst>
                    <a:ext uri="{9D8B030D-6E8A-4147-A177-3AD203B41FA5}">
                      <a16:colId xmlns:a16="http://schemas.microsoft.com/office/drawing/2014/main" xmlns="" val="20003"/>
                    </a:ext>
                  </a:extLst>
                </a:gridCol>
              </a:tblGrid>
              <a:tr h="4149970">
                <a:tc>
                  <a:txBody>
                    <a:bodyPr/>
                    <a:lstStyle/>
                    <a:p>
                      <a:r>
                        <a:rPr lang="en-US" sz="1500" b="0" i="0" u="none" dirty="0">
                          <a:latin typeface="Times New Roman" pitchFamily="18" charset="0"/>
                          <a:cs typeface="Times New Roman" pitchFamily="18" charset="0"/>
                        </a:rPr>
                        <a:t>4.</a:t>
                      </a:r>
                    </a:p>
                  </a:txBody>
                  <a:tcPr/>
                </a:tc>
                <a:tc>
                  <a:txBody>
                    <a:bodyPr/>
                    <a:lstStyle/>
                    <a:p>
                      <a:r>
                        <a:rPr lang="en-US" sz="1500" b="0" i="0" u="none" kern="1200" dirty="0">
                          <a:solidFill>
                            <a:schemeClr val="lt1"/>
                          </a:solidFill>
                          <a:latin typeface="Times New Roman" pitchFamily="18" charset="0"/>
                          <a:ea typeface="+mn-ea"/>
                          <a:cs typeface="Times New Roman" pitchFamily="18" charset="0"/>
                        </a:rPr>
                        <a:t>Development of platform using NIOS II soft core processor for image encryption and decryption using AES algorithm</a:t>
                      </a:r>
                    </a:p>
                    <a:p>
                      <a:r>
                        <a:rPr lang="en-US" sz="1500" b="0" i="0" u="none" kern="1200" dirty="0">
                          <a:solidFill>
                            <a:schemeClr val="lt1"/>
                          </a:solidFill>
                          <a:latin typeface="Times New Roman" pitchFamily="18" charset="0"/>
                          <a:ea typeface="+mn-ea"/>
                          <a:cs typeface="Times New Roman" pitchFamily="18" charset="0"/>
                        </a:rPr>
                        <a:t/>
                      </a:r>
                      <a:br>
                        <a:rPr lang="en-US" sz="1500" b="0" i="0" u="none" kern="1200" dirty="0">
                          <a:solidFill>
                            <a:schemeClr val="lt1"/>
                          </a:solidFill>
                          <a:latin typeface="Times New Roman" pitchFamily="18" charset="0"/>
                          <a:ea typeface="+mn-ea"/>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2015 International Conference on Communication and Signal Processing, ICCSP 2015</a:t>
                      </a:r>
                      <a:endParaRPr lang="en-US" sz="1500" b="0" i="0" u="none" dirty="0">
                        <a:latin typeface="Times New Roman" pitchFamily="18" charset="0"/>
                        <a:cs typeface="Times New Roman" pitchFamily="18" charset="0"/>
                      </a:endParaRPr>
                    </a:p>
                  </a:txBody>
                  <a:tcPr/>
                </a:tc>
                <a:tc>
                  <a:txBody>
                    <a:bodyPr/>
                    <a:lstStyle/>
                    <a:p>
                      <a:pPr algn="just"/>
                      <a:r>
                        <a:rPr lang="en-US" sz="1500" b="0" dirty="0">
                          <a:latin typeface="Times New Roman" pitchFamily="18" charset="0"/>
                          <a:cs typeface="Times New Roman" pitchFamily="18" charset="0"/>
                        </a:rPr>
                        <a:t>This research paper proposes a modification to the AES algorithm by adding a key stream generator, W7, to increase image security and encryption performance. The compressed image is then input to the proposed AES algorithm, which is implemented on a single core NIOS II system using a Cyclone II FPGA board. The paper discusses the various features of the NIOS II processor, the development of a platform using a single core NIOS II processor, and its implementation on the </a:t>
                      </a:r>
                      <a:r>
                        <a:rPr lang="en-US" sz="1500" b="0" dirty="0" err="1">
                          <a:latin typeface="Times New Roman" pitchFamily="18" charset="0"/>
                          <a:cs typeface="Times New Roman" pitchFamily="18" charset="0"/>
                        </a:rPr>
                        <a:t>Altera</a:t>
                      </a:r>
                      <a:r>
                        <a:rPr lang="en-US" sz="1500" b="0" dirty="0">
                          <a:latin typeface="Times New Roman" pitchFamily="18" charset="0"/>
                          <a:cs typeface="Times New Roman" pitchFamily="18" charset="0"/>
                        </a:rPr>
                        <a:t> DE2 board. The AES algorithm and proposed AES algorithm are explained in sections IV and V, respectively. The results of the implementation are presented in section VI, and the conclusion is given in section VII. The application of this proposed encryption scheme is to provide secure transmission of image data, and the modification of the AES algorithm aims to improve its performance. However, the challenge lies in the implementation of the AES algorithm on hardware platforms, which requires efficient use of computational resources. Pros of this proposed scheme include increased image security and encryption performance, while cons may include the complexity of implementation and potential hardware limitations.</a:t>
                      </a:r>
                      <a:endParaRPr lang="en-US" sz="1500" b="0" i="0" u="none"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2232075">
                <a:tc>
                  <a:txBody>
                    <a:bodyPr/>
                    <a:lstStyle/>
                    <a:p>
                      <a:r>
                        <a:rPr lang="en-US" sz="1500" b="0" dirty="0">
                          <a:latin typeface="Times New Roman" pitchFamily="18" charset="0"/>
                          <a:cs typeface="Times New Roman" pitchFamily="18" charset="0"/>
                        </a:rPr>
                        <a:t>5.</a:t>
                      </a:r>
                    </a:p>
                  </a:txBody>
                  <a:tcPr/>
                </a:tc>
                <a:tc>
                  <a:txBody>
                    <a:bodyPr/>
                    <a:lstStyle/>
                    <a:p>
                      <a:pPr fontAlgn="base"/>
                      <a:r>
                        <a:rPr lang="en-US" sz="1500" b="0" i="0" kern="1200" dirty="0">
                          <a:solidFill>
                            <a:schemeClr val="dk1"/>
                          </a:solidFill>
                          <a:latin typeface="Times New Roman" pitchFamily="18" charset="0"/>
                          <a:ea typeface="+mn-ea"/>
                          <a:cs typeface="Times New Roman" pitchFamily="18" charset="0"/>
                        </a:rPr>
                        <a:t>Proposing a novel Dynamic AES for image encryption using a chaotic map key management approach</a:t>
                      </a:r>
                    </a:p>
                    <a:p>
                      <a:endParaRPr lang="en-US" sz="1500" b="0" dirty="0">
                        <a:latin typeface="Times New Roman" pitchFamily="18" charset="0"/>
                        <a:cs typeface="Times New Roman" pitchFamily="18" charset="0"/>
                      </a:endParaRPr>
                    </a:p>
                  </a:txBody>
                  <a:tcPr/>
                </a:tc>
                <a:tc>
                  <a:txBody>
                    <a:bodyPr/>
                    <a:lstStyle/>
                    <a:p>
                      <a:r>
                        <a:rPr lang="en-US" sz="1500" b="0" dirty="0">
                          <a:latin typeface="Times New Roman" pitchFamily="18" charset="0"/>
                          <a:cs typeface="Times New Roman" pitchFamily="18" charset="0"/>
                        </a:rPr>
                        <a:t>Elsevier GmbH</a:t>
                      </a:r>
                      <a:r>
                        <a:rPr lang="en-US" sz="1500" b="0" baseline="0" dirty="0">
                          <a:latin typeface="Times New Roman" pitchFamily="18" charset="0"/>
                          <a:cs typeface="Times New Roman" pitchFamily="18" charset="0"/>
                        </a:rPr>
                        <a:t> </a:t>
                      </a:r>
                      <a:r>
                        <a:rPr lang="en-US" sz="1500" b="0" dirty="0">
                          <a:latin typeface="Times New Roman" pitchFamily="18" charset="0"/>
                          <a:cs typeface="Times New Roman" pitchFamily="18" charset="0"/>
                        </a:rPr>
                        <a:t>2021</a:t>
                      </a:r>
                    </a:p>
                  </a:txBody>
                  <a:tcPr/>
                </a:tc>
                <a:tc>
                  <a:txBody>
                    <a:bodyPr/>
                    <a:lstStyle/>
                    <a:p>
                      <a:r>
                        <a:rPr lang="en-US" sz="1500" b="0" dirty="0">
                          <a:latin typeface="Times New Roman" pitchFamily="18" charset="0"/>
                          <a:cs typeface="Times New Roman" pitchFamily="18" charset="0"/>
                        </a:rPr>
                        <a:t>This research proposes a new method called Dynamic AES for image encryption based on the logistic chaotic map and the Advanced Encryption Standard (AES). The proposed algorithm is tested against statistical and differential attacks and found to be superior to many other image encryption algorithms. The challenges may include implementation complexity, while the benefits include improved security. The application is secure transmission and storage of image data.</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xmlns="" val="907693157"/>
              </p:ext>
            </p:extLst>
          </p:nvPr>
        </p:nvGraphicFramePr>
        <p:xfrm>
          <a:off x="184826" y="379378"/>
          <a:ext cx="11728750" cy="6144514"/>
        </p:xfrm>
        <a:graphic>
          <a:graphicData uri="http://schemas.openxmlformats.org/drawingml/2006/table">
            <a:tbl>
              <a:tblPr firstRow="1" bandRow="1">
                <a:tableStyleId>{5C22544A-7EE6-4342-B048-85BDC9FD1C3A}</a:tableStyleId>
              </a:tblPr>
              <a:tblGrid>
                <a:gridCol w="517576">
                  <a:extLst>
                    <a:ext uri="{9D8B030D-6E8A-4147-A177-3AD203B41FA5}">
                      <a16:colId xmlns:a16="http://schemas.microsoft.com/office/drawing/2014/main" xmlns="" val="20000"/>
                    </a:ext>
                  </a:extLst>
                </a:gridCol>
                <a:gridCol w="1491314">
                  <a:extLst>
                    <a:ext uri="{9D8B030D-6E8A-4147-A177-3AD203B41FA5}">
                      <a16:colId xmlns:a16="http://schemas.microsoft.com/office/drawing/2014/main" xmlns="" val="20001"/>
                    </a:ext>
                  </a:extLst>
                </a:gridCol>
                <a:gridCol w="2149247">
                  <a:extLst>
                    <a:ext uri="{9D8B030D-6E8A-4147-A177-3AD203B41FA5}">
                      <a16:colId xmlns:a16="http://schemas.microsoft.com/office/drawing/2014/main" xmlns="" val="20002"/>
                    </a:ext>
                  </a:extLst>
                </a:gridCol>
                <a:gridCol w="7570613">
                  <a:extLst>
                    <a:ext uri="{9D8B030D-6E8A-4147-A177-3AD203B41FA5}">
                      <a16:colId xmlns:a16="http://schemas.microsoft.com/office/drawing/2014/main" xmlns="" val="20003"/>
                    </a:ext>
                  </a:extLst>
                </a:gridCol>
              </a:tblGrid>
              <a:tr h="3072257">
                <a:tc>
                  <a:txBody>
                    <a:bodyPr/>
                    <a:lstStyle/>
                    <a:p>
                      <a:r>
                        <a:rPr lang="en-US" sz="1500" b="0" i="0" u="none" dirty="0">
                          <a:latin typeface="Times New Roman" pitchFamily="18" charset="0"/>
                          <a:cs typeface="Times New Roman" pitchFamily="18" charset="0"/>
                        </a:rPr>
                        <a:t>6.</a:t>
                      </a:r>
                    </a:p>
                  </a:txBody>
                  <a:tcPr/>
                </a:tc>
                <a:tc>
                  <a:txBody>
                    <a:bodyPr/>
                    <a:lstStyle/>
                    <a:p>
                      <a:pPr fontAlgn="base"/>
                      <a:r>
                        <a:rPr lang="en-US" sz="1500" b="0" i="0" u="none" dirty="0">
                          <a:latin typeface="Times New Roman" pitchFamily="18" charset="0"/>
                          <a:cs typeface="Times New Roman" pitchFamily="18" charset="0"/>
                        </a:rPr>
                        <a:t>Image Encryption using an Image Pattern based on Advanced Encryption Standard</a:t>
                      </a:r>
                    </a:p>
                    <a:p>
                      <a:r>
                        <a:rPr lang="en-US" sz="1500" b="0" i="0" u="none" dirty="0">
                          <a:latin typeface="Times New Roman" pitchFamily="18" charset="0"/>
                          <a:cs typeface="Times New Roman" pitchFamily="18" charset="0"/>
                        </a:rPr>
                        <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2021 IEEE Colombian Conference on Communications and Computing, COLCOM 2021</a:t>
                      </a:r>
                      <a:endParaRPr lang="en-US" sz="1500" b="0" i="0" u="none" dirty="0">
                        <a:latin typeface="Times New Roman" pitchFamily="18" charset="0"/>
                        <a:cs typeface="Times New Roman" pitchFamily="18" charset="0"/>
                      </a:endParaRPr>
                    </a:p>
                  </a:txBody>
                  <a:tcPr/>
                </a:tc>
                <a:tc>
                  <a:txBody>
                    <a:bodyPr/>
                    <a:lstStyle/>
                    <a:p>
                      <a:r>
                        <a:rPr lang="en-US" sz="1500" b="0" i="0" u="none" dirty="0">
                          <a:latin typeface="Times New Roman" pitchFamily="18" charset="0"/>
                          <a:cs typeface="Times New Roman" pitchFamily="18" charset="0"/>
                        </a:rPr>
                        <a:t>This research proposes an enhanced AES algorithm for image encryption using an image as a key. The algorithm generates a state matrix using substitution and permutation techniques, and performs exclusive or sum operations between the matrix and the key to encrypt the image. The proposed method improves the security of information and shows better performance compared to traditional key text methods. The use of image keys results in high-level security standards, and there is a direct relationship between key size and encryption and decryption time. The main challenge is choosing an appropriate key image, and the application is for secure image encryption. Pros include high-level security and improved encryption performance, while a con could be the challenge of finding an appropriate key image.</a:t>
                      </a:r>
                    </a:p>
                  </a:txBody>
                  <a:tcPr/>
                </a:tc>
                <a:extLst>
                  <a:ext uri="{0D108BD9-81ED-4DB2-BD59-A6C34878D82A}">
                    <a16:rowId xmlns:a16="http://schemas.microsoft.com/office/drawing/2014/main" xmlns="" val="10000"/>
                  </a:ext>
                </a:extLst>
              </a:tr>
              <a:tr h="3072257">
                <a:tc>
                  <a:txBody>
                    <a:bodyPr/>
                    <a:lstStyle/>
                    <a:p>
                      <a:r>
                        <a:rPr lang="en-US" sz="1500" b="0" i="0" u="none" dirty="0">
                          <a:latin typeface="Times New Roman" pitchFamily="18" charset="0"/>
                          <a:cs typeface="Times New Roman" pitchFamily="18" charset="0"/>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b="0" i="0" u="none" kern="1200" dirty="0">
                          <a:solidFill>
                            <a:schemeClr val="dk1"/>
                          </a:solidFill>
                          <a:latin typeface="Times New Roman" pitchFamily="18" charset="0"/>
                          <a:ea typeface="+mn-ea"/>
                          <a:cs typeface="Times New Roman" pitchFamily="18" charset="0"/>
                        </a:rPr>
                        <a:t>Improving image encryption using two-dimensional logistic map and AES</a:t>
                      </a:r>
                    </a:p>
                    <a:p>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dk1"/>
                          </a:solidFill>
                          <a:latin typeface="Times New Roman" pitchFamily="18" charset="0"/>
                          <a:ea typeface="+mn-ea"/>
                          <a:cs typeface="Times New Roman" pitchFamily="18" charset="0"/>
                        </a:rPr>
                        <a:t>International Conference on Communication and Signal Processing, ICCSP 2016</a:t>
                      </a:r>
                      <a:endParaRPr lang="en-US" sz="1500" b="0" i="0" u="none" dirty="0">
                        <a:latin typeface="Times New Roman" pitchFamily="18" charset="0"/>
                        <a:cs typeface="Times New Roman" pitchFamily="18" charset="0"/>
                      </a:endParaRPr>
                    </a:p>
                  </a:txBody>
                  <a:tcPr/>
                </a:tc>
                <a:tc>
                  <a:txBody>
                    <a:bodyPr/>
                    <a:lstStyle/>
                    <a:p>
                      <a:r>
                        <a:rPr lang="en-US" sz="1500" dirty="0">
                          <a:latin typeface="Times New Roman" pitchFamily="18" charset="0"/>
                          <a:cs typeface="Times New Roman" pitchFamily="18" charset="0"/>
                        </a:rPr>
                        <a:t>This paper proposes a double encryption technique for image encryption using AES and 2D logistic map. The 2D logistic map is used for the first round of encryption, followed by AES for the second round of encryption. The proposed technique is demonstrated on a color image with individual encryption of the Red, Green, and Blue planes. The increased control parameters and key spaces of 2D logistic map make it difficult for malicious parties to predict the secret content. The proposed technique provides enhanced security for image encryption, but the double encryption process may increase the computational complexity and time required for encryption and decryption.</a:t>
                      </a:r>
                    </a:p>
                  </a:txBody>
                  <a:tcPr/>
                </a:tc>
                <a:extLst>
                  <a:ext uri="{0D108BD9-81ED-4DB2-BD59-A6C34878D82A}">
                    <a16:rowId xmlns:a16="http://schemas.microsoft.com/office/drawing/2014/main" xmlns=""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0B35B057-2828-D78C-8542-CF3C59EB7280}"/>
              </a:ext>
            </a:extLst>
          </p:cNvPr>
          <p:cNvGraphicFramePr>
            <a:graphicFrameLocks noGrp="1"/>
          </p:cNvGraphicFramePr>
          <p:nvPr>
            <p:extLst>
              <p:ext uri="{D42A27DB-BD31-4B8C-83A1-F6EECF244321}">
                <p14:modId xmlns:p14="http://schemas.microsoft.com/office/powerpoint/2010/main" xmlns="" val="1549461159"/>
              </p:ext>
            </p:extLst>
          </p:nvPr>
        </p:nvGraphicFramePr>
        <p:xfrm>
          <a:off x="233464" y="418289"/>
          <a:ext cx="11631474" cy="6066692"/>
        </p:xfrm>
        <a:graphic>
          <a:graphicData uri="http://schemas.openxmlformats.org/drawingml/2006/table">
            <a:tbl>
              <a:tblPr firstRow="1" bandRow="1">
                <a:tableStyleId>{5C22544A-7EE6-4342-B048-85BDC9FD1C3A}</a:tableStyleId>
              </a:tblPr>
              <a:tblGrid>
                <a:gridCol w="513283">
                  <a:extLst>
                    <a:ext uri="{9D8B030D-6E8A-4147-A177-3AD203B41FA5}">
                      <a16:colId xmlns:a16="http://schemas.microsoft.com/office/drawing/2014/main" xmlns="" val="20000"/>
                    </a:ext>
                  </a:extLst>
                </a:gridCol>
                <a:gridCol w="1478945">
                  <a:extLst>
                    <a:ext uri="{9D8B030D-6E8A-4147-A177-3AD203B41FA5}">
                      <a16:colId xmlns:a16="http://schemas.microsoft.com/office/drawing/2014/main" xmlns="" val="20001"/>
                    </a:ext>
                  </a:extLst>
                </a:gridCol>
                <a:gridCol w="2131422">
                  <a:extLst>
                    <a:ext uri="{9D8B030D-6E8A-4147-A177-3AD203B41FA5}">
                      <a16:colId xmlns:a16="http://schemas.microsoft.com/office/drawing/2014/main" xmlns="" val="20002"/>
                    </a:ext>
                  </a:extLst>
                </a:gridCol>
                <a:gridCol w="7507824">
                  <a:extLst>
                    <a:ext uri="{9D8B030D-6E8A-4147-A177-3AD203B41FA5}">
                      <a16:colId xmlns:a16="http://schemas.microsoft.com/office/drawing/2014/main" xmlns="" val="20003"/>
                    </a:ext>
                  </a:extLst>
                </a:gridCol>
              </a:tblGrid>
              <a:tr h="3033346">
                <a:tc>
                  <a:txBody>
                    <a:bodyPr/>
                    <a:lstStyle/>
                    <a:p>
                      <a:r>
                        <a:rPr lang="en-US" sz="1500" b="0" i="0" u="none" dirty="0">
                          <a:latin typeface="Times New Roman" pitchFamily="18" charset="0"/>
                          <a:cs typeface="Times New Roman" pitchFamily="18" charset="0"/>
                        </a:rPr>
                        <a:t>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Image Encryption and Analysis using Dynamic AES</a:t>
                      </a:r>
                    </a:p>
                    <a:p>
                      <a:r>
                        <a:rPr lang="en-US" sz="1500" b="0" i="0" u="none" dirty="0">
                          <a:latin typeface="Times New Roman" pitchFamily="18" charset="0"/>
                          <a:cs typeface="Times New Roman" pitchFamily="18" charset="0"/>
                        </a:rPr>
                        <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US" sz="1500" b="0" i="0" u="none" kern="1200" dirty="0">
                          <a:solidFill>
                            <a:schemeClr val="lt1"/>
                          </a:solidFill>
                          <a:latin typeface="Times New Roman" pitchFamily="18" charset="0"/>
                          <a:ea typeface="+mn-ea"/>
                          <a:cs typeface="Times New Roman" pitchFamily="18" charset="0"/>
                        </a:rPr>
                        <a:t> </a:t>
                      </a:r>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kern="1200" dirty="0">
                          <a:solidFill>
                            <a:schemeClr val="lt1"/>
                          </a:solidFill>
                          <a:effectLst/>
                          <a:latin typeface="Times New Roman" panose="02020603050405020304" pitchFamily="18" charset="0"/>
                          <a:ea typeface="+mn-ea"/>
                          <a:cs typeface="Times New Roman" panose="02020603050405020304" pitchFamily="18" charset="0"/>
                        </a:rPr>
                        <a:t>2019 5th International Conference on Optimization and Applications (ICOA)</a:t>
                      </a: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The proposed dynamic AES algorithm employs a key-dependent dynamic S-Box. Using a dynamic irreducible polynomial and an affine constant that depend on a secret key, the process creates a dynamic S-Box. The AES method then incorporates the dynamic S-Box to further increase security. Utilising metrics like Image Histogram Analysis, Adjacent Pixel Correlation Analysis, Image Entropy, Number of Pixels Change Rate (NPCR), and Unified Average Changing Intensity (UACI), the system is tested on both grayscale and colour images. The findings show that compared to the regular AES method, the suggested dynamic AES algorithm offers improved security and encryption quality. In this, images are very secure thanks to dynamic AES encryption, which makes it difficult for unauthorised users to view or alter them. More computer resources are needed for dynamic AES encryption, which can lengthen processing times and impede image interpretation and transmission. </a:t>
                      </a:r>
                      <a:endParaRPr lang="en-US" sz="1500" b="0" i="0" u="none" dirty="0">
                        <a:latin typeface="Times New Roman" pitchFamily="18" charset="0"/>
                        <a:cs typeface="Times New Roman" pitchFamily="18" charset="0"/>
                      </a:endParaRPr>
                    </a:p>
                  </a:txBody>
                  <a:tcPr/>
                </a:tc>
                <a:extLst>
                  <a:ext uri="{0D108BD9-81ED-4DB2-BD59-A6C34878D82A}">
                    <a16:rowId xmlns:a16="http://schemas.microsoft.com/office/drawing/2014/main" xmlns="" val="10000"/>
                  </a:ext>
                </a:extLst>
              </a:tr>
              <a:tr h="3033346">
                <a:tc>
                  <a:txBody>
                    <a:bodyPr/>
                    <a:lstStyle/>
                    <a:p>
                      <a:r>
                        <a:rPr lang="en-US" sz="1500" b="0" i="0" u="none" dirty="0">
                          <a:latin typeface="Times New Roman" pitchFamily="18" charset="0"/>
                          <a:cs typeface="Times New Roman" pitchFamily="18" charset="0"/>
                        </a:rPr>
                        <a:t>9.</a:t>
                      </a:r>
                    </a:p>
                  </a:txBody>
                  <a:tcPr/>
                </a:tc>
                <a:tc>
                  <a:txBody>
                    <a:bodyPr/>
                    <a:lstStyle/>
                    <a:p>
                      <a:pPr lvl="0"/>
                      <a:r>
                        <a:rPr lang="en-IN" sz="1500" b="0" kern="1200" dirty="0">
                          <a:solidFill>
                            <a:schemeClr val="dk1"/>
                          </a:solidFill>
                          <a:effectLst/>
                          <a:latin typeface="Times New Roman" panose="02020603050405020304" pitchFamily="18" charset="0"/>
                          <a:ea typeface="+mn-ea"/>
                          <a:cs typeface="Times New Roman" panose="02020603050405020304" pitchFamily="18" charset="0"/>
                        </a:rPr>
                        <a:t>Digital Image Encryption Based on Advanced Encryption Standard (AES)</a:t>
                      </a:r>
                    </a:p>
                    <a:p>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dk1"/>
                          </a:solidFill>
                          <a:effectLst/>
                          <a:latin typeface="Times New Roman" panose="02020603050405020304" pitchFamily="18" charset="0"/>
                          <a:ea typeface="+mn-ea"/>
                          <a:cs typeface="Times New Roman" panose="02020603050405020304" pitchFamily="18" charset="0"/>
                        </a:rPr>
                        <a:t>IEEE, 2015 Fifth International Conference on Instrumentation and Measurement, Computer, Communication and Control (IMCCC)</a:t>
                      </a: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dk1"/>
                          </a:solidFill>
                          <a:effectLst/>
                          <a:latin typeface="Times New Roman" panose="02020603050405020304" pitchFamily="18" charset="0"/>
                          <a:ea typeface="+mn-ea"/>
                          <a:cs typeface="Times New Roman" panose="02020603050405020304" pitchFamily="18" charset="0"/>
                        </a:rPr>
                        <a:t>This study develops the MATLAB implementation of the AES encryption and decryption method. S-box function, byte replace function, displacement function, mixed column transformation function, and key transformation function are all defined, respectively. Design their inverse transformation. This study proposes an approach to encrypting images using the AES algorithm and key control.  It provides robust numerical computation capabilities, particularly for array and matrix calculations. Thus, it is simple to create image encryption based on the AES algorithm in the MATLAB environment. The encryption and decryption processes can be slowed down by the processing demands of AES encryption, especially for large image files. For safe image encryption, which can be difficult to install and maintain, proper key management is essential which is a con for this.</a:t>
                      </a:r>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663022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171A8743-18FA-77AC-4F8D-734219F62F47}"/>
              </a:ext>
            </a:extLst>
          </p:cNvPr>
          <p:cNvGraphicFramePr>
            <a:graphicFrameLocks noGrp="1"/>
          </p:cNvGraphicFramePr>
          <p:nvPr>
            <p:extLst>
              <p:ext uri="{D42A27DB-BD31-4B8C-83A1-F6EECF244321}">
                <p14:modId xmlns:p14="http://schemas.microsoft.com/office/powerpoint/2010/main" xmlns="" val="2765505323"/>
              </p:ext>
            </p:extLst>
          </p:nvPr>
        </p:nvGraphicFramePr>
        <p:xfrm>
          <a:off x="233464" y="418289"/>
          <a:ext cx="11631474" cy="6066692"/>
        </p:xfrm>
        <a:graphic>
          <a:graphicData uri="http://schemas.openxmlformats.org/drawingml/2006/table">
            <a:tbl>
              <a:tblPr firstRow="1" bandRow="1">
                <a:tableStyleId>{5C22544A-7EE6-4342-B048-85BDC9FD1C3A}</a:tableStyleId>
              </a:tblPr>
              <a:tblGrid>
                <a:gridCol w="513283">
                  <a:extLst>
                    <a:ext uri="{9D8B030D-6E8A-4147-A177-3AD203B41FA5}">
                      <a16:colId xmlns:a16="http://schemas.microsoft.com/office/drawing/2014/main" xmlns="" val="20000"/>
                    </a:ext>
                  </a:extLst>
                </a:gridCol>
                <a:gridCol w="1478945">
                  <a:extLst>
                    <a:ext uri="{9D8B030D-6E8A-4147-A177-3AD203B41FA5}">
                      <a16:colId xmlns:a16="http://schemas.microsoft.com/office/drawing/2014/main" xmlns="" val="20001"/>
                    </a:ext>
                  </a:extLst>
                </a:gridCol>
                <a:gridCol w="2131422">
                  <a:extLst>
                    <a:ext uri="{9D8B030D-6E8A-4147-A177-3AD203B41FA5}">
                      <a16:colId xmlns:a16="http://schemas.microsoft.com/office/drawing/2014/main" xmlns="" val="20002"/>
                    </a:ext>
                  </a:extLst>
                </a:gridCol>
                <a:gridCol w="7507824">
                  <a:extLst>
                    <a:ext uri="{9D8B030D-6E8A-4147-A177-3AD203B41FA5}">
                      <a16:colId xmlns:a16="http://schemas.microsoft.com/office/drawing/2014/main" xmlns="" val="20003"/>
                    </a:ext>
                  </a:extLst>
                </a:gridCol>
              </a:tblGrid>
              <a:tr h="3033346">
                <a:tc>
                  <a:txBody>
                    <a:bodyPr/>
                    <a:lstStyle/>
                    <a:p>
                      <a:r>
                        <a:rPr lang="en-US" sz="1500" b="0" i="0" u="none" dirty="0">
                          <a:latin typeface="Times New Roman" pitchFamily="18" charset="0"/>
                          <a:cs typeface="Times New Roman" pitchFamily="18" charset="0"/>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lt1"/>
                          </a:solidFill>
                          <a:effectLst/>
                          <a:latin typeface="Times New Roman" panose="02020603050405020304" pitchFamily="18" charset="0"/>
                          <a:ea typeface="+mn-ea"/>
                          <a:cs typeface="Times New Roman" panose="02020603050405020304" pitchFamily="18" charset="0"/>
                        </a:rPr>
                        <a:t>A fast image encryption scheme based on AES</a:t>
                      </a:r>
                      <a:r>
                        <a:rPr lang="en-US" sz="1500" b="0" i="0" u="none" dirty="0">
                          <a:latin typeface="Times New Roman" pitchFamily="18" charset="0"/>
                          <a:cs typeface="Times New Roman" pitchFamily="18" charset="0"/>
                        </a:rPr>
                        <a:t/>
                      </a:r>
                      <a:br>
                        <a:rPr lang="en-US" sz="1500" b="0" i="0" u="none" dirty="0">
                          <a:latin typeface="Times New Roman" pitchFamily="18" charset="0"/>
                          <a:cs typeface="Times New Roman" pitchFamily="18" charset="0"/>
                        </a:rPr>
                      </a:b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IEEE, </a:t>
                      </a:r>
                      <a:r>
                        <a:rPr lang="en-IN" sz="1500" b="0" u="none" strike="noStrike" kern="1200" dirty="0">
                          <a:solidFill>
                            <a:schemeClr val="lt1"/>
                          </a:solidFill>
                          <a:effectLst/>
                          <a:latin typeface="Times New Roman" panose="02020603050405020304" pitchFamily="18" charset="0"/>
                          <a:ea typeface="+mn-ea"/>
                          <a:cs typeface="Times New Roman" panose="02020603050405020304" pitchFamily="18" charset="0"/>
                        </a:rPr>
                        <a:t>2017 2nd International Conference on Image, Vision and Computing (ICIVC)</a:t>
                      </a:r>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lt1"/>
                          </a:solidFill>
                          <a:effectLst/>
                          <a:latin typeface="Times New Roman" panose="02020603050405020304" pitchFamily="18" charset="0"/>
                          <a:ea typeface="+mn-ea"/>
                          <a:cs typeface="Times New Roman" panose="02020603050405020304" pitchFamily="18" charset="0"/>
                        </a:rPr>
                        <a:t>The study introduces an image cryptosystem based on the CBC mode of the AES algorithm. The technology attempts to preserve security and increase encryption speed. The AES algorithm is implemented using a look-up table mechanism for quicker encryption. Due to the magnitude and redundancy of image data, the paper analyses the drawbacks of employing chaotic systems for image encryption. Overall, the study introduces an innovative method for image encryption utilising a commonly used encryption standard and includes information on the performance and security of the suggested system. The paper proposes a new image encryption algorithm that combines AES and Visual Cryptography techniques, which can potentially provide a high level of security for image transmission over a network. The cons is that the paper does not provide a comprehensive comparison with other existing image encryption algorithms, which makes it difficult to evaluate the proposed algorithm's performance in comparison to other methods.</a:t>
                      </a:r>
                    </a:p>
                  </a:txBody>
                  <a:tcPr/>
                </a:tc>
                <a:extLst>
                  <a:ext uri="{0D108BD9-81ED-4DB2-BD59-A6C34878D82A}">
                    <a16:rowId xmlns:a16="http://schemas.microsoft.com/office/drawing/2014/main" xmlns="" val="10000"/>
                  </a:ext>
                </a:extLst>
              </a:tr>
              <a:tr h="3033346">
                <a:tc>
                  <a:txBody>
                    <a:bodyPr/>
                    <a:lstStyle/>
                    <a:p>
                      <a:r>
                        <a:rPr lang="en-US" sz="1500" b="0" i="0" u="none" dirty="0">
                          <a:latin typeface="Times New Roman" pitchFamily="18" charset="0"/>
                          <a:cs typeface="Times New Roman" pitchFamily="18" charset="0"/>
                        </a:rPr>
                        <a:t>11.</a:t>
                      </a:r>
                    </a:p>
                  </a:txBody>
                  <a:tcPr/>
                </a:tc>
                <a:tc>
                  <a:txBody>
                    <a:bodyPr/>
                    <a:lstStyle/>
                    <a:p>
                      <a:pPr lvl="0"/>
                      <a:r>
                        <a:rPr lang="en-IN" sz="1500" b="0" kern="1200" dirty="0">
                          <a:solidFill>
                            <a:schemeClr val="dk1"/>
                          </a:solidFill>
                          <a:effectLst/>
                          <a:latin typeface="Times New Roman" panose="02020603050405020304" pitchFamily="18" charset="0"/>
                          <a:ea typeface="+mn-ea"/>
                          <a:cs typeface="Times New Roman" panose="02020603050405020304" pitchFamily="18" charset="0"/>
                        </a:rPr>
                        <a:t>Text to image encryption technique using RGB substitution and AES</a:t>
                      </a:r>
                    </a:p>
                    <a:p>
                      <a:endParaRPr lang="en-US" sz="1500" b="0" i="0" u="none" dirty="0">
                        <a:latin typeface="Times New Roman" pitchFamily="18" charset="0"/>
                        <a:cs typeface="Times New Roman" pitchFamily="18" charset="0"/>
                      </a:endParaRPr>
                    </a:p>
                  </a:txBody>
                  <a:tcPr/>
                </a:tc>
                <a:tc>
                  <a:txBody>
                    <a:bodyPr/>
                    <a:lstStyle/>
                    <a:p>
                      <a:r>
                        <a:rPr lang="en-IN" sz="1500" b="0" kern="1200" dirty="0">
                          <a:solidFill>
                            <a:schemeClr val="dk1"/>
                          </a:solidFill>
                          <a:effectLst/>
                          <a:latin typeface="Times New Roman" panose="02020603050405020304" pitchFamily="18" charset="0"/>
                          <a:ea typeface="+mn-ea"/>
                          <a:cs typeface="Times New Roman" panose="02020603050405020304" pitchFamily="18" charset="0"/>
                        </a:rPr>
                        <a:t>IEEE, Published in: </a:t>
                      </a:r>
                      <a:r>
                        <a:rPr lang="en-IN" sz="1500" b="0" u="none" strike="noStrike" kern="1200" dirty="0">
                          <a:solidFill>
                            <a:schemeClr val="dk1"/>
                          </a:solidFill>
                          <a:effectLst/>
                          <a:latin typeface="Times New Roman" panose="02020603050405020304" pitchFamily="18" charset="0"/>
                          <a:ea typeface="+mn-ea"/>
                          <a:cs typeface="Times New Roman" panose="02020603050405020304" pitchFamily="18" charset="0"/>
                        </a:rPr>
                        <a:t>2017 International Conference on Inventive Computing and Informatics (ICICI)</a:t>
                      </a:r>
                      <a:endParaRPr lang="en-US" sz="1500" b="0" i="0" u="none" dirty="0">
                        <a:latin typeface="Times New Roman" pitchFamily="18" charset="0"/>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500" b="0" kern="1200" dirty="0">
                          <a:solidFill>
                            <a:schemeClr val="dk1"/>
                          </a:solidFill>
                          <a:effectLst/>
                          <a:latin typeface="Times New Roman" panose="02020603050405020304" pitchFamily="18" charset="0"/>
                          <a:ea typeface="+mn-ea"/>
                          <a:cs typeface="Times New Roman" panose="02020603050405020304" pitchFamily="18" charset="0"/>
                        </a:rPr>
                        <a:t>The suggested system is an Android app that converts text into an image using RGB substitution and then encrypts the resultant image using the AES encryption method. By delivering the secret key and the cypher text together in a single transmission, the technique circumvents the key exchange issue. The combinational number used for text to image transformation is stored in an additional pixel that is appended to the encrypted image. The message is decrypted at the receiver's end by using the reverse process. The system has poor robustness and is susceptible to visual attacks. The quantity of pixels in the image also has an impact on how much text may be included there.</a:t>
                      </a:r>
                    </a:p>
                    <a:p>
                      <a:endParaRPr lang="en-US" sz="1500" b="0"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3340301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433</TotalTime>
  <Words>4046</Words>
  <Application>Microsoft Office PowerPoint</Application>
  <PresentationFormat>Custom</PresentationFormat>
  <Paragraphs>121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Gourav Joshi</dc:creator>
  <cp:lastModifiedBy>Lenovo</cp:lastModifiedBy>
  <cp:revision>25</cp:revision>
  <dcterms:created xsi:type="dcterms:W3CDTF">2023-04-05T12:39:17Z</dcterms:created>
  <dcterms:modified xsi:type="dcterms:W3CDTF">2023-04-21T06:38:12Z</dcterms:modified>
</cp:coreProperties>
</file>