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A54C80-263E-416B-A8E0-580EDEADCBDC}"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4/20/2023</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16BFDEA-4C06-AEFD-6B2E-86909413CF10}"/>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9407" b="17752"/>
          <a:stretch/>
        </p:blipFill>
        <p:spPr bwMode="auto">
          <a:xfrm>
            <a:off x="3456948" y="289249"/>
            <a:ext cx="3624580" cy="1268963"/>
          </a:xfrm>
          <a:prstGeom prst="rect">
            <a:avLst/>
          </a:prstGeom>
          <a:noFill/>
        </p:spPr>
      </p:pic>
      <p:sp>
        <p:nvSpPr>
          <p:cNvPr id="5" name="TextBox 4">
            <a:extLst>
              <a:ext uri="{FF2B5EF4-FFF2-40B4-BE49-F238E27FC236}">
                <a16:creationId xmlns:a16="http://schemas.microsoft.com/office/drawing/2014/main" xmlns="" id="{E653348A-AE1E-C7EB-CED3-F40178070342}"/>
              </a:ext>
            </a:extLst>
          </p:cNvPr>
          <p:cNvSpPr txBox="1"/>
          <p:nvPr/>
        </p:nvSpPr>
        <p:spPr>
          <a:xfrm>
            <a:off x="1978091" y="1707524"/>
            <a:ext cx="7567126" cy="3072892"/>
          </a:xfrm>
          <a:prstGeom prst="rect">
            <a:avLst/>
          </a:prstGeom>
          <a:noFill/>
        </p:spPr>
        <p:txBody>
          <a:bodyPr wrap="square" rtlCol="0">
            <a:spAutoFit/>
          </a:bodyPr>
          <a:lstStyle/>
          <a:p>
            <a:pPr algn="ct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of Information Technology &amp;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 and Information Security</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Component</a:t>
            </a:r>
          </a:p>
          <a:p>
            <a:pPr algn="ct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Image Encryption Using Advanced Encryption Standard(AES)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65F86A0A-0E06-CDE1-720F-B5B73DA50CF1}"/>
              </a:ext>
            </a:extLst>
          </p:cNvPr>
          <p:cNvSpPr txBox="1"/>
          <p:nvPr/>
        </p:nvSpPr>
        <p:spPr>
          <a:xfrm>
            <a:off x="494523" y="4590664"/>
            <a:ext cx="3536302" cy="2156488"/>
          </a:xfrm>
          <a:prstGeom prst="rect">
            <a:avLst/>
          </a:prstGeom>
          <a:noFill/>
        </p:spPr>
        <p:txBody>
          <a:bodyPr wrap="square" rtlCol="0">
            <a:spAutoFit/>
          </a:bodyPr>
          <a:lstStyle/>
          <a:p>
            <a:pPr>
              <a:lnSpc>
                <a:spcPct val="115000"/>
              </a:lnSpc>
              <a:spcAft>
                <a:spcPts val="1000"/>
              </a:spcAft>
            </a:pPr>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Gourav Joshi (22MCA0286) </a:t>
            </a: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Ayush Sinha (22MCA0192)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Sonali Mishra (22MCA0242)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xmlns="" id="{23DEBF3A-02D1-9B75-7F19-B607E1790E69}"/>
              </a:ext>
            </a:extLst>
          </p:cNvPr>
          <p:cNvSpPr txBox="1"/>
          <p:nvPr/>
        </p:nvSpPr>
        <p:spPr>
          <a:xfrm>
            <a:off x="7081528" y="4643552"/>
            <a:ext cx="2939143" cy="1477328"/>
          </a:xfrm>
          <a:prstGeom prst="rect">
            <a:avLst/>
          </a:prstGeom>
          <a:noFill/>
        </p:spPr>
        <p:txBody>
          <a:bodyPr wrap="square" rtlCol="0">
            <a:spAutoFit/>
          </a:bodyPr>
          <a:lstStyle/>
          <a:p>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p>
          <a:p>
            <a:endPar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Navaneethan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36057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CA94B7-FDFC-F8C9-0AE0-6F4FEC3C7F5D}"/>
              </a:ext>
            </a:extLst>
          </p:cNvPr>
          <p:cNvSpPr txBox="1"/>
          <p:nvPr/>
        </p:nvSpPr>
        <p:spPr>
          <a:xfrm>
            <a:off x="401216" y="438539"/>
            <a:ext cx="8584164" cy="4524315"/>
          </a:xfrm>
          <a:prstGeom prst="rect">
            <a:avLst/>
          </a:prstGeom>
          <a:noFill/>
        </p:spPr>
        <p:txBody>
          <a:bodyPr wrap="square" rtlCol="0">
            <a:spAutoFit/>
          </a:bodyPr>
          <a:lstStyle/>
          <a:p>
            <a:r>
              <a:rPr lang="en-US" sz="1800" b="1" u="sng"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p>
          <a:p>
            <a:endParaRPr lang="en-US" b="1" u="sng"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AES is a widely used encryption algorithm that was developed by the National Institute of Standards and Technology. It is one of the most secure encryption algorithms available and is used by many organizations and government agencies around the world. </a:t>
            </a:r>
            <a:r>
              <a:rPr lang="en-US" dirty="0">
                <a:latin typeface="Times New Roman" panose="02020603050405020304" pitchFamily="18" charset="0"/>
                <a:cs typeface="Times New Roman" panose="02020603050405020304" pitchFamily="18" charset="0"/>
              </a:rPr>
              <a:t>It involves key generation based on a password or other input and pre-processing of the image to convert it into a format that can be encrypted using AES. The AES algorithm is then applied in a block-by-block manner using the key, consisting of several rounds of substitution, permutation, and XOR operations. The encrypted output can be transmitted or stored securely and can only be decrypted using the correct key. Image encryption using AES provides high-level security and confidentiality, making it suitable for a wide range of applications.</a:t>
            </a:r>
            <a:r>
              <a:rPr lang="en-IN" sz="1800" dirty="0">
                <a:effectLst/>
                <a:latin typeface="Times New Roman" panose="02020603050405020304" pitchFamily="18" charset="0"/>
                <a:ea typeface="Times New Roman" panose="02020603050405020304" pitchFamily="18" charset="0"/>
              </a:rPr>
              <a:t> In this project we demonstrate  Image encryption using AES with the help of java programming which provides a high level of security and confidentiality for digital images, making it suitable for a wide range of applications, such as military and government communications, online banking, and digital media distribution.</a:t>
            </a:r>
          </a:p>
          <a:p>
            <a:endParaRPr lang="en-IN" sz="1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364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4" y="351693"/>
            <a:ext cx="9082454" cy="6155531"/>
          </a:xfrm>
          <a:prstGeom prst="rect">
            <a:avLst/>
          </a:prstGeom>
        </p:spPr>
        <p:txBody>
          <a:bodyPr wrap="square">
            <a:spAutoFit/>
          </a:bodyPr>
          <a:lstStyle/>
          <a:p>
            <a:r>
              <a:rPr lang="en-US" b="1" dirty="0" smtClean="0">
                <a:solidFill>
                  <a:schemeClr val="accent1">
                    <a:lumMod val="50000"/>
                  </a:schemeClr>
                </a:solidFill>
                <a:latin typeface="Times New Roman" pitchFamily="18" charset="0"/>
                <a:cs typeface="Times New Roman" pitchFamily="18" charset="0"/>
              </a:rPr>
              <a:t>Introduction: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Image </a:t>
            </a:r>
            <a:r>
              <a:rPr lang="en-US" dirty="0" smtClean="0">
                <a:latin typeface="Times New Roman" pitchFamily="18" charset="0"/>
                <a:cs typeface="Times New Roman" pitchFamily="18" charset="0"/>
              </a:rPr>
              <a:t>encryption is the process of converting a digital image into a cipher image using a cryptographic algorithm to protect it from unauthorized access or modification.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AES is a symmetric key encryption algorithm that provides a high level of security by converting plaintext data into cipher text using a secret key. The AES algorithm has become a widely accepted standard for encryption due to its robustness and ability to handle large amounts of data. In this project we demonstrate a image encryption with the help of java. Java provides a built-in library for AES encryption, which makes it easy to implement the encryption process. The Java Cryptography Architecture (JCA) framework provides the required classes for implementing the AES encryption algorithm. The </a:t>
            </a:r>
            <a:r>
              <a:rPr lang="en-US" dirty="0" err="1" smtClean="0">
                <a:latin typeface="Times New Roman" pitchFamily="18" charset="0"/>
                <a:cs typeface="Times New Roman" pitchFamily="18" charset="0"/>
              </a:rPr>
              <a:t>javax.crypto</a:t>
            </a:r>
            <a:r>
              <a:rPr lang="en-US" dirty="0" smtClean="0">
                <a:latin typeface="Times New Roman" pitchFamily="18" charset="0"/>
                <a:cs typeface="Times New Roman" pitchFamily="18" charset="0"/>
              </a:rPr>
              <a:t> package in Java includes classes that implement AES encryption and decryption, such as Cipher, Secret Key, and Key Generator. To implement image encryption using AES in Java, a secret key is first generated using the Key Generator </a:t>
            </a:r>
            <a:r>
              <a:rPr lang="en-US" dirty="0" smtClean="0">
                <a:latin typeface="Times New Roman" pitchFamily="18" charset="0"/>
                <a:cs typeface="Times New Roman" pitchFamily="18" charset="0"/>
              </a:rPr>
              <a:t>class. The </a:t>
            </a:r>
            <a:r>
              <a:rPr lang="en-US" dirty="0" smtClean="0">
                <a:latin typeface="Times New Roman" pitchFamily="18" charset="0"/>
                <a:cs typeface="Times New Roman" pitchFamily="18" charset="0"/>
              </a:rPr>
              <a:t>Cipher class is then used to encrypt the image data using the secret key. The encrypted data is then saved to a file or transmitted over a network. To decrypt the encrypted image, the same secret key is used to decrypt the data using the Cipher class</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Overall </a:t>
            </a:r>
            <a:r>
              <a:rPr lang="en-US" dirty="0" smtClean="0">
                <a:latin typeface="Times New Roman" pitchFamily="18" charset="0"/>
                <a:cs typeface="Times New Roman" pitchFamily="18" charset="0"/>
              </a:rPr>
              <a:t>image encryption using AES with the help of Java provides a simple and effective way to protect the confidentiality of digital images by converting them into an unreadable format using a secret key.</a:t>
            </a:r>
          </a:p>
          <a:p>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9386" y="567462"/>
          <a:ext cx="11552113" cy="3413760"/>
        </p:xfrm>
        <a:graphic>
          <a:graphicData uri="http://schemas.openxmlformats.org/drawingml/2006/table">
            <a:tbl>
              <a:tblPr firstRow="1" bandRow="1">
                <a:tableStyleId>{5C22544A-7EE6-4342-B048-85BDC9FD1C3A}</a:tableStyleId>
              </a:tblPr>
              <a:tblGrid>
                <a:gridCol w="698307"/>
                <a:gridCol w="1948836"/>
                <a:gridCol w="2214025"/>
                <a:gridCol w="6690945"/>
              </a:tblGrid>
              <a:tr h="528841">
                <a:tc>
                  <a:txBody>
                    <a:bodyPr/>
                    <a:lstStyle/>
                    <a:p>
                      <a:r>
                        <a:rPr lang="en-US" sz="1600" dirty="0" smtClean="0"/>
                        <a:t>Ref</a:t>
                      </a:r>
                    </a:p>
                    <a:p>
                      <a:r>
                        <a:rPr lang="en-US" sz="1600" dirty="0" smtClean="0"/>
                        <a:t>No</a:t>
                      </a:r>
                      <a:endParaRPr lang="en-US" sz="1600" dirty="0"/>
                    </a:p>
                  </a:txBody>
                  <a:tcPr/>
                </a:tc>
                <a:tc>
                  <a:txBody>
                    <a:bodyPr/>
                    <a:lstStyle/>
                    <a:p>
                      <a:r>
                        <a:rPr lang="en-US" sz="1600" dirty="0" smtClean="0"/>
                        <a:t>            Title</a:t>
                      </a:r>
                      <a:endParaRPr lang="en-US" sz="1600" dirty="0"/>
                    </a:p>
                  </a:txBody>
                  <a:tcPr/>
                </a:tc>
                <a:tc>
                  <a:txBody>
                    <a:bodyPr/>
                    <a:lstStyle/>
                    <a:p>
                      <a:r>
                        <a:rPr lang="en-US" sz="1600" dirty="0" smtClean="0"/>
                        <a:t>              Publisher</a:t>
                      </a:r>
                      <a:endParaRPr lang="en-US" sz="1600" dirty="0"/>
                    </a:p>
                  </a:txBody>
                  <a:tcPr/>
                </a:tc>
                <a:tc>
                  <a:txBody>
                    <a:bodyPr/>
                    <a:lstStyle/>
                    <a:p>
                      <a:r>
                        <a:rPr lang="en-US" sz="1600" dirty="0" smtClean="0"/>
                        <a:t>                                                           Methodology</a:t>
                      </a:r>
                      <a:endParaRPr lang="en-US" sz="1600" dirty="0"/>
                    </a:p>
                  </a:txBody>
                  <a:tcPr/>
                </a:tc>
              </a:tr>
              <a:tr h="767292">
                <a:tc>
                  <a:txBody>
                    <a:bodyPr/>
                    <a:lstStyle/>
                    <a:p>
                      <a:r>
                        <a:rPr lang="en-US" sz="1500" dirty="0" smtClean="0">
                          <a:latin typeface="Times New Roman" pitchFamily="18" charset="0"/>
                          <a:cs typeface="Times New Roman" pitchFamily="18" charset="0"/>
                        </a:rPr>
                        <a:t>1.</a:t>
                      </a:r>
                      <a:endParaRPr lang="en-US" sz="1500" dirty="0">
                        <a:latin typeface="Times New Roman" pitchFamily="18" charset="0"/>
                        <a:cs typeface="Times New Roman" pitchFamily="18" charset="0"/>
                      </a:endParaRPr>
                    </a:p>
                  </a:txBody>
                  <a:tcPr/>
                </a:tc>
                <a:tc>
                  <a:txBody>
                    <a:bodyPr/>
                    <a:lstStyle/>
                    <a:p>
                      <a:r>
                        <a:rPr lang="en-US" sz="1500" dirty="0" smtClean="0">
                          <a:latin typeface="Times New Roman" pitchFamily="18" charset="0"/>
                          <a:cs typeface="Times New Roman" pitchFamily="18" charset="0"/>
                        </a:rPr>
                        <a:t>Image encryption: Using AES, feature extraction and random no. generation</a:t>
                      </a:r>
                      <a:endParaRPr lang="en-US" sz="1500" dirty="0">
                        <a:latin typeface="Times New Roman" pitchFamily="18" charset="0"/>
                        <a:cs typeface="Times New Roman" pitchFamily="18" charset="0"/>
                      </a:endParaRPr>
                    </a:p>
                  </a:txBody>
                  <a:tcPr/>
                </a:tc>
                <a:tc>
                  <a:txBody>
                    <a:bodyPr/>
                    <a:lstStyle/>
                    <a:p>
                      <a:r>
                        <a:rPr lang="en-US" sz="1500" i="1" dirty="0" smtClean="0">
                          <a:latin typeface="Times New Roman" pitchFamily="18" charset="0"/>
                          <a:cs typeface="Times New Roman" pitchFamily="18" charset="0"/>
                        </a:rPr>
                        <a:t>2015 4th International Conference on Reliability, </a:t>
                      </a:r>
                      <a:r>
                        <a:rPr lang="en-US" sz="1500" i="1" dirty="0" err="1" smtClean="0">
                          <a:latin typeface="Times New Roman" pitchFamily="18" charset="0"/>
                          <a:cs typeface="Times New Roman" pitchFamily="18" charset="0"/>
                        </a:rPr>
                        <a:t>Infocom</a:t>
                      </a:r>
                      <a:r>
                        <a:rPr lang="en-US" sz="1500" i="1" dirty="0" smtClean="0">
                          <a:latin typeface="Times New Roman" pitchFamily="18" charset="0"/>
                          <a:cs typeface="Times New Roman" pitchFamily="18" charset="0"/>
                        </a:rPr>
                        <a:t> Technologies and Optimization</a:t>
                      </a:r>
                      <a:endParaRPr lang="en-US" sz="1500" dirty="0">
                        <a:latin typeface="Times New Roman" pitchFamily="18" charset="0"/>
                        <a:cs typeface="Times New Roman" pitchFamily="18" charset="0"/>
                      </a:endParaRPr>
                    </a:p>
                  </a:txBody>
                  <a:tcPr/>
                </a:tc>
                <a:tc>
                  <a:txBody>
                    <a:bodyPr/>
                    <a:lstStyle/>
                    <a:p>
                      <a:pPr algn="just"/>
                      <a:r>
                        <a:rPr lang="en-US" sz="1500" b="0" i="0" kern="1200" dirty="0" smtClean="0">
                          <a:solidFill>
                            <a:schemeClr val="dk1"/>
                          </a:solidFill>
                          <a:latin typeface="Times New Roman" pitchFamily="18" charset="0"/>
                          <a:ea typeface="+mn-ea"/>
                          <a:cs typeface="Times New Roman" pitchFamily="18" charset="0"/>
                        </a:rPr>
                        <a:t>This paper proposes a technique for securing image data during transmission using a combination of 128-bit AES encryption, feature extraction, and random number generation. The proposed system uses AES encryption in two levels and generates a key based on feature extraction to enhance the confidentiality and security of the system against cryptanalysis attacks. However, the proposed system may require a significant amount of computational resources, particularly for the feature extraction process, which can affect the system's performance. The use of AES in two levels may result in a longer encryption time, which could delay the transmission of image data. If the feature extraction algorithm is not well-designed, it could lead to the creation of weak encryption keys, which could be exploited by attackers. The proposed system may require additional storage space to store the extracted features and keys, which could increase the cost of implementation.</a:t>
                      </a:r>
                      <a:endParaRPr lang="en-US" sz="1500" dirty="0">
                        <a:latin typeface="Times New Roman" pitchFamily="18" charset="0"/>
                        <a:cs typeface="Times New Roman" pitchFamily="18" charset="0"/>
                      </a:endParaRPr>
                    </a:p>
                  </a:txBody>
                  <a:tcPr/>
                </a:tc>
              </a:tr>
            </a:tbl>
          </a:graphicData>
        </a:graphic>
      </p:graphicFrame>
      <p:sp>
        <p:nvSpPr>
          <p:cNvPr id="5" name="TextBox 4"/>
          <p:cNvSpPr txBox="1"/>
          <p:nvPr/>
        </p:nvSpPr>
        <p:spPr>
          <a:xfrm>
            <a:off x="351692" y="131885"/>
            <a:ext cx="1969477" cy="369332"/>
          </a:xfrm>
          <a:prstGeom prst="rect">
            <a:avLst/>
          </a:prstGeom>
          <a:noFill/>
        </p:spPr>
        <p:txBody>
          <a:bodyPr wrap="square" rtlCol="0">
            <a:spAutoFit/>
          </a:bodyPr>
          <a:lstStyle/>
          <a:p>
            <a:r>
              <a:rPr lang="en-US" b="1" dirty="0" smtClean="0">
                <a:solidFill>
                  <a:schemeClr val="tx2">
                    <a:lumMod val="75000"/>
                  </a:schemeClr>
                </a:solidFill>
              </a:rPr>
              <a:t>Literature Survey:</a:t>
            </a:r>
            <a:endParaRPr lang="en-US" b="1" dirty="0">
              <a:solidFill>
                <a:schemeClr val="tx2">
                  <a:lumMod val="75000"/>
                </a:schemeClr>
              </a:solidFill>
            </a:endParaRPr>
          </a:p>
        </p:txBody>
      </p:sp>
    </p:spTree>
    <p:extLst>
      <p:ext uri="{BB962C8B-B14F-4D97-AF65-F5344CB8AC3E}">
        <p14:creationId xmlns:p14="http://schemas.microsoft.com/office/powerpoint/2010/main" xmlns="" val="21583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98937" y="298938"/>
          <a:ext cx="11491548" cy="6321670"/>
        </p:xfrm>
        <a:graphic>
          <a:graphicData uri="http://schemas.openxmlformats.org/drawingml/2006/table">
            <a:tbl>
              <a:tblPr firstRow="1" bandRow="1">
                <a:tableStyleId>{5C22544A-7EE6-4342-B048-85BDC9FD1C3A}</a:tableStyleId>
              </a:tblPr>
              <a:tblGrid>
                <a:gridCol w="790422"/>
                <a:gridCol w="1849292"/>
                <a:gridCol w="2745301"/>
                <a:gridCol w="6106533"/>
              </a:tblGrid>
              <a:tr h="3528374">
                <a:tc>
                  <a:txBody>
                    <a:bodyPr/>
                    <a:lstStyle/>
                    <a:p>
                      <a:r>
                        <a:rPr lang="en-US" sz="1500" b="0" i="0" u="none" dirty="0" smtClean="0">
                          <a:solidFill>
                            <a:schemeClr val="tx2">
                              <a:lumMod val="75000"/>
                            </a:schemeClr>
                          </a:solidFill>
                          <a:latin typeface="Times New Roman" pitchFamily="18" charset="0"/>
                          <a:cs typeface="Times New Roman" pitchFamily="18" charset="0"/>
                        </a:rPr>
                        <a:t>2.</a:t>
                      </a:r>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smtClean="0">
                          <a:solidFill>
                            <a:schemeClr val="tx2">
                              <a:lumMod val="75000"/>
                            </a:schemeClr>
                          </a:solidFill>
                          <a:latin typeface="Times New Roman" pitchFamily="18" charset="0"/>
                          <a:ea typeface="+mn-ea"/>
                          <a:cs typeface="Times New Roman" pitchFamily="18" charset="0"/>
                        </a:rPr>
                        <a:t>A</a:t>
                      </a:r>
                      <a:r>
                        <a:rPr lang="en-US" sz="1500" b="0" i="0" u="none" kern="1200" baseline="0" dirty="0" smtClean="0">
                          <a:solidFill>
                            <a:schemeClr val="tx2">
                              <a:lumMod val="75000"/>
                            </a:schemeClr>
                          </a:solidFill>
                          <a:latin typeface="Times New Roman" pitchFamily="18" charset="0"/>
                          <a:ea typeface="+mn-ea"/>
                          <a:cs typeface="Times New Roman" pitchFamily="18" charset="0"/>
                        </a:rPr>
                        <a:t> </a:t>
                      </a:r>
                      <a:r>
                        <a:rPr lang="en-US" sz="1500" b="0" i="0" u="none" kern="1200" dirty="0" smtClean="0">
                          <a:solidFill>
                            <a:schemeClr val="tx2">
                              <a:lumMod val="75000"/>
                            </a:schemeClr>
                          </a:solidFill>
                          <a:latin typeface="Times New Roman" pitchFamily="18" charset="0"/>
                          <a:ea typeface="+mn-ea"/>
                          <a:cs typeface="Times New Roman" pitchFamily="18" charset="0"/>
                        </a:rPr>
                        <a:t>novel image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smtClean="0">
                          <a:solidFill>
                            <a:schemeClr val="tx2">
                              <a:lumMod val="75000"/>
                            </a:schemeClr>
                          </a:solidFill>
                          <a:latin typeface="Times New Roman" pitchFamily="18" charset="0"/>
                          <a:ea typeface="+mn-ea"/>
                          <a:cs typeface="Times New Roman" pitchFamily="18" charset="0"/>
                        </a:rPr>
                        <a:t>encryption algorithm using AES and visual cryptography</a:t>
                      </a:r>
                    </a:p>
                    <a:p>
                      <a:pPr algn="l"/>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l"/>
                      <a:r>
                        <a:rPr lang="en-US" sz="1500" b="0" i="0" u="none" kern="1200" dirty="0" smtClean="0">
                          <a:solidFill>
                            <a:schemeClr val="tx2">
                              <a:lumMod val="75000"/>
                            </a:schemeClr>
                          </a:solidFill>
                          <a:latin typeface="Times New Roman" pitchFamily="18" charset="0"/>
                          <a:ea typeface="+mn-ea"/>
                          <a:cs typeface="Times New Roman" pitchFamily="18" charset="0"/>
                        </a:rPr>
                        <a:t> Proceedings on 2016 2nd International Conference on Next Generation Computing Technologies, NGCT 2016, </a:t>
                      </a:r>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just"/>
                      <a:r>
                        <a:rPr lang="en-US" sz="1500" b="0" i="0" u="none" dirty="0" smtClean="0">
                          <a:solidFill>
                            <a:schemeClr val="tx2">
                              <a:lumMod val="75000"/>
                            </a:schemeClr>
                          </a:solidFill>
                          <a:latin typeface="Times New Roman" pitchFamily="18" charset="0"/>
                          <a:cs typeface="Times New Roman" pitchFamily="18" charset="0"/>
                        </a:rPr>
                        <a:t>This paper discusses different approaches to image encryption, including using AES and Visual Cryptography, chaotic theory-based algorithms, and a proposed algorithm that secures the AES key by converting it into an image and splitting it into shares using Visual Secret Sharing. While previous implementations of AES and Visual Cryptography have not disclosed information about the security of the private key generated by AES, the proposed algorithm aims to offer better security and hardware compatibility. However, chaotic theory-based algorithms are relatively new and may require hardware updates.</a:t>
                      </a:r>
                      <a:r>
                        <a:rPr lang="en-US" sz="1500" b="0" i="0" u="none" baseline="0" dirty="0" smtClean="0">
                          <a:solidFill>
                            <a:schemeClr val="tx2">
                              <a:lumMod val="75000"/>
                            </a:schemeClr>
                          </a:solidFill>
                          <a:latin typeface="Times New Roman" pitchFamily="18" charset="0"/>
                          <a:cs typeface="Times New Roman" pitchFamily="18" charset="0"/>
                        </a:rPr>
                        <a:t> </a:t>
                      </a:r>
                      <a:r>
                        <a:rPr lang="en-US" sz="1500" b="0" i="0" u="none" dirty="0" smtClean="0">
                          <a:solidFill>
                            <a:schemeClr val="tx2">
                              <a:lumMod val="75000"/>
                            </a:schemeClr>
                          </a:solidFill>
                          <a:latin typeface="Times New Roman" pitchFamily="18" charset="0"/>
                          <a:cs typeface="Times New Roman" pitchFamily="18" charset="0"/>
                        </a:rPr>
                        <a:t>Challenges include computational resources required for feature extraction and potential weaknesses in the feature extraction algorithm. The application of image encryption is essential for securing data during transmission, and the proposed algorithm provides confidentiality, authenticity, and integrity of image data. However, it may require additional storage space and longer encryption times, which could impact performance.</a:t>
                      </a:r>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r>
              <a:tr h="2793296">
                <a:tc>
                  <a:txBody>
                    <a:bodyPr/>
                    <a:lstStyle/>
                    <a:p>
                      <a:r>
                        <a:rPr lang="en-US" sz="1500" b="0" i="0" dirty="0" smtClean="0">
                          <a:latin typeface="Times New Roman" pitchFamily="18" charset="0"/>
                          <a:cs typeface="Times New Roman" pitchFamily="18" charset="0"/>
                        </a:rPr>
                        <a:t>3.</a:t>
                      </a:r>
                      <a:endParaRPr lang="en-US" sz="1500" b="0" i="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kern="1200" dirty="0" smtClean="0">
                          <a:solidFill>
                            <a:schemeClr val="dk1"/>
                          </a:solidFill>
                          <a:latin typeface="Times New Roman" pitchFamily="18" charset="0"/>
                          <a:ea typeface="+mn-ea"/>
                          <a:cs typeface="Times New Roman" pitchFamily="18" charset="0"/>
                        </a:rPr>
                        <a:t>Image Data Encryption Using des Method</a:t>
                      </a:r>
                    </a:p>
                    <a:p>
                      <a:endParaRPr lang="en-US" sz="1500" b="0" i="0" dirty="0">
                        <a:latin typeface="Times New Roman" pitchFamily="18" charset="0"/>
                        <a:cs typeface="Times New Roman" pitchFamily="18" charset="0"/>
                      </a:endParaRPr>
                    </a:p>
                  </a:txBody>
                  <a:tcPr/>
                </a:tc>
                <a:tc>
                  <a:txBody>
                    <a:bodyPr/>
                    <a:lstStyle/>
                    <a:p>
                      <a:r>
                        <a:rPr lang="en-US" sz="1500" b="0" i="0" kern="1200" dirty="0" smtClean="0">
                          <a:solidFill>
                            <a:schemeClr val="dk1"/>
                          </a:solidFill>
                          <a:latin typeface="Times New Roman" pitchFamily="18" charset="0"/>
                          <a:ea typeface="+mn-ea"/>
                          <a:cs typeface="Times New Roman" pitchFamily="18" charset="0"/>
                        </a:rPr>
                        <a:t>Conference on Computer Science and Artificial Intelligence, ICCSAI 2021. </a:t>
                      </a:r>
                      <a:endParaRPr lang="en-US" sz="1500" b="0" i="0" dirty="0">
                        <a:latin typeface="Times New Roman" pitchFamily="18" charset="0"/>
                        <a:cs typeface="Times New Roman" pitchFamily="18" charset="0"/>
                      </a:endParaRPr>
                    </a:p>
                  </a:txBody>
                  <a:tcPr/>
                </a:tc>
                <a:tc>
                  <a:txBody>
                    <a:bodyPr/>
                    <a:lstStyle/>
                    <a:p>
                      <a:r>
                        <a:rPr lang="en-US" sz="1500" b="0" i="0" dirty="0" smtClean="0">
                          <a:latin typeface="Times New Roman" pitchFamily="18" charset="0"/>
                          <a:cs typeface="Times New Roman" pitchFamily="18" charset="0"/>
                        </a:rPr>
                        <a:t>This paper discusses the use of Data Encryption Standard (DES) for encrypting data, particularly an image, and the development of a DES encryption application using Java programming language. DES is a symmetric block cipher algorithm that encrypts and decrypts data. The key length used in DES encryption must be exactly 8 bytes or 8 characters. The application of DES encryption to image data provides security to electronic goods and ensures the confidentiality of sensitive data. However, there are some weaknesses in the DES algorithm, such as the possibility of third-party suspicions when an encrypted image is opened and the risk of key leakage due to the use of the same key. These challenges highlight the need for stronger encryption methods and secure key management practices.</a:t>
                      </a:r>
                      <a:endParaRPr lang="en-US" sz="1500" b="0" i="0" dirty="0">
                        <a:latin typeface="Times New Roman" pitchFamily="18" charset="0"/>
                        <a:cs typeface="Times New Roman"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202222"/>
          <a:ext cx="11834448" cy="6382045"/>
        </p:xfrm>
        <a:graphic>
          <a:graphicData uri="http://schemas.openxmlformats.org/drawingml/2006/table">
            <a:tbl>
              <a:tblPr firstRow="1" bandRow="1">
                <a:tableStyleId>{5C22544A-7EE6-4342-B048-85BDC9FD1C3A}</a:tableStyleId>
              </a:tblPr>
              <a:tblGrid>
                <a:gridCol w="606669"/>
                <a:gridCol w="1793631"/>
                <a:gridCol w="2365131"/>
                <a:gridCol w="7069017"/>
              </a:tblGrid>
              <a:tr h="4149970">
                <a:tc>
                  <a:txBody>
                    <a:bodyPr/>
                    <a:lstStyle/>
                    <a:p>
                      <a:r>
                        <a:rPr lang="en-US" sz="1500" b="0" i="0" u="none" dirty="0" smtClean="0">
                          <a:latin typeface="Times New Roman" pitchFamily="18" charset="0"/>
                          <a:cs typeface="Times New Roman" pitchFamily="18" charset="0"/>
                        </a:rPr>
                        <a:t>4.</a:t>
                      </a:r>
                      <a:endParaRPr lang="en-US" sz="1500" b="0" i="0" u="none" dirty="0">
                        <a:latin typeface="Times New Roman" pitchFamily="18" charset="0"/>
                        <a:cs typeface="Times New Roman" pitchFamily="18" charset="0"/>
                      </a:endParaRPr>
                    </a:p>
                  </a:txBody>
                  <a:tcPr/>
                </a:tc>
                <a:tc>
                  <a:txBody>
                    <a:bodyPr/>
                    <a:lstStyle/>
                    <a:p>
                      <a:r>
                        <a:rPr lang="en-US" sz="1500" b="0" i="0" u="none" kern="1200" dirty="0" smtClean="0">
                          <a:solidFill>
                            <a:schemeClr val="lt1"/>
                          </a:solidFill>
                          <a:latin typeface="Times New Roman" pitchFamily="18" charset="0"/>
                          <a:ea typeface="+mn-ea"/>
                          <a:cs typeface="Times New Roman" pitchFamily="18" charset="0"/>
                        </a:rPr>
                        <a:t>Development of platform using NIOS II soft core processor for image encryption and decryption using AES algorithm</a:t>
                      </a:r>
                    </a:p>
                    <a:p>
                      <a:r>
                        <a:rPr lang="en-US" sz="1500" b="0" i="0" u="none" kern="1200" dirty="0" smtClean="0">
                          <a:solidFill>
                            <a:schemeClr val="lt1"/>
                          </a:solidFill>
                          <a:latin typeface="Times New Roman" pitchFamily="18" charset="0"/>
                          <a:ea typeface="+mn-ea"/>
                          <a:cs typeface="Times New Roman" pitchFamily="18" charset="0"/>
                        </a:rPr>
                        <a:t/>
                      </a:r>
                      <a:br>
                        <a:rPr lang="en-US" sz="1500" b="0" i="0" u="none" kern="1200" dirty="0" smtClean="0">
                          <a:solidFill>
                            <a:schemeClr val="lt1"/>
                          </a:solidFill>
                          <a:latin typeface="Times New Roman" pitchFamily="18" charset="0"/>
                          <a:ea typeface="+mn-ea"/>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smtClean="0">
                          <a:solidFill>
                            <a:schemeClr val="lt1"/>
                          </a:solidFill>
                          <a:latin typeface="Times New Roman" pitchFamily="18" charset="0"/>
                          <a:ea typeface="+mn-ea"/>
                          <a:cs typeface="Times New Roman" pitchFamily="18" charset="0"/>
                        </a:rPr>
                        <a:t> 2015 International Conference on Communication and Signal Processing, ICCSP 2015</a:t>
                      </a:r>
                      <a:endParaRPr lang="en-US" sz="1500" b="0" i="0" u="none" dirty="0">
                        <a:latin typeface="Times New Roman" pitchFamily="18" charset="0"/>
                        <a:cs typeface="Times New Roman" pitchFamily="18" charset="0"/>
                      </a:endParaRPr>
                    </a:p>
                  </a:txBody>
                  <a:tcPr/>
                </a:tc>
                <a:tc>
                  <a:txBody>
                    <a:bodyPr/>
                    <a:lstStyle/>
                    <a:p>
                      <a:pPr algn="just"/>
                      <a:r>
                        <a:rPr lang="en-US" sz="1600" b="0" dirty="0" smtClean="0">
                          <a:latin typeface="Times New Roman" pitchFamily="18" charset="0"/>
                          <a:cs typeface="Times New Roman" pitchFamily="18" charset="0"/>
                        </a:rPr>
                        <a:t>This research paper proposes a modification to the AES algorithm by adding a key stream generator, W7, to increase image security and encryption performance. The compressed image is then input to the proposed AES algorithm, which is implemented on a single core NIOS II system using a Cyclone II FPGA board. The paper discusses the various features of the NIOS II processor, the development of a platform using a single core NIOS II processor, and its implementation on the </a:t>
                      </a:r>
                      <a:r>
                        <a:rPr lang="en-US" sz="1600" b="0" dirty="0" err="1" smtClean="0">
                          <a:latin typeface="Times New Roman" pitchFamily="18" charset="0"/>
                          <a:cs typeface="Times New Roman" pitchFamily="18" charset="0"/>
                        </a:rPr>
                        <a:t>Altera</a:t>
                      </a:r>
                      <a:r>
                        <a:rPr lang="en-US" sz="1600" b="0" dirty="0" smtClean="0">
                          <a:latin typeface="Times New Roman" pitchFamily="18" charset="0"/>
                          <a:cs typeface="Times New Roman" pitchFamily="18" charset="0"/>
                        </a:rPr>
                        <a:t> DE2 board. The AES algorithm and proposed AES algorithm are explained in sections IV and V, respectively. The results of the implementation are presented in section VI, and the conclusion is given in section VII. The application of this proposed encryption scheme is to provide secure transmission of image data, and the modification of the AES algorithm aims to improve its performance. However, the challenge lies in the implementation of the AES algorithm on hardware platforms, which requires efficient use of computational resources. Pros of this proposed scheme include increased image security and encryption performance, while cons may include the complexity of implementation and potential hardware limitations.</a:t>
                      </a:r>
                      <a:endParaRPr lang="en-US" sz="1500" b="0" i="0" u="none" dirty="0">
                        <a:latin typeface="Times New Roman" pitchFamily="18" charset="0"/>
                        <a:cs typeface="Times New Roman" pitchFamily="18" charset="0"/>
                      </a:endParaRPr>
                    </a:p>
                  </a:txBody>
                  <a:tcPr/>
                </a:tc>
              </a:tr>
              <a:tr h="2232075">
                <a:tc>
                  <a:txBody>
                    <a:bodyPr/>
                    <a:lstStyle/>
                    <a:p>
                      <a:r>
                        <a:rPr lang="en-US" sz="1500" b="0" dirty="0" smtClean="0">
                          <a:latin typeface="Times New Roman" pitchFamily="18" charset="0"/>
                          <a:cs typeface="Times New Roman" pitchFamily="18" charset="0"/>
                        </a:rPr>
                        <a:t>5.</a:t>
                      </a:r>
                      <a:endParaRPr lang="en-US" sz="1500" b="0" dirty="0">
                        <a:latin typeface="Times New Roman" pitchFamily="18" charset="0"/>
                        <a:cs typeface="Times New Roman" pitchFamily="18" charset="0"/>
                      </a:endParaRPr>
                    </a:p>
                  </a:txBody>
                  <a:tcPr/>
                </a:tc>
                <a:tc>
                  <a:txBody>
                    <a:bodyPr/>
                    <a:lstStyle/>
                    <a:p>
                      <a:pPr fontAlgn="base"/>
                      <a:r>
                        <a:rPr lang="en-US" sz="1500" b="0" i="0" kern="1200" dirty="0" smtClean="0">
                          <a:solidFill>
                            <a:schemeClr val="dk1"/>
                          </a:solidFill>
                          <a:latin typeface="Times New Roman" pitchFamily="18" charset="0"/>
                          <a:ea typeface="+mn-ea"/>
                          <a:cs typeface="Times New Roman" pitchFamily="18" charset="0"/>
                        </a:rPr>
                        <a:t>Proposing a novel Dynamic AES for image encryption using a chaotic map key management approach</a:t>
                      </a:r>
                    </a:p>
                    <a:p>
                      <a:endParaRPr lang="en-US" sz="1500" b="0" dirty="0">
                        <a:latin typeface="Times New Roman" pitchFamily="18" charset="0"/>
                        <a:cs typeface="Times New Roman" pitchFamily="18" charset="0"/>
                      </a:endParaRPr>
                    </a:p>
                  </a:txBody>
                  <a:tcPr/>
                </a:tc>
                <a:tc>
                  <a:txBody>
                    <a:bodyPr/>
                    <a:lstStyle/>
                    <a:p>
                      <a:r>
                        <a:rPr lang="en-US" sz="1500" b="0" dirty="0" smtClean="0">
                          <a:latin typeface="Times New Roman" pitchFamily="18" charset="0"/>
                          <a:cs typeface="Times New Roman" pitchFamily="18" charset="0"/>
                        </a:rPr>
                        <a:t>Elsevier GmbH</a:t>
                      </a:r>
                      <a:r>
                        <a:rPr lang="en-US" sz="1500" b="0" baseline="0" dirty="0" smtClean="0">
                          <a:latin typeface="Times New Roman" pitchFamily="18" charset="0"/>
                          <a:cs typeface="Times New Roman" pitchFamily="18" charset="0"/>
                        </a:rPr>
                        <a:t> </a:t>
                      </a:r>
                      <a:r>
                        <a:rPr lang="en-US" sz="1500" b="0" dirty="0" smtClean="0">
                          <a:latin typeface="Times New Roman" pitchFamily="18" charset="0"/>
                          <a:cs typeface="Times New Roman" pitchFamily="18" charset="0"/>
                        </a:rPr>
                        <a:t>2021</a:t>
                      </a:r>
                      <a:endParaRPr lang="en-US" sz="1500" b="0" dirty="0">
                        <a:latin typeface="Times New Roman" pitchFamily="18" charset="0"/>
                        <a:cs typeface="Times New Roman" pitchFamily="18" charset="0"/>
                      </a:endParaRPr>
                    </a:p>
                  </a:txBody>
                  <a:tcPr/>
                </a:tc>
                <a:tc>
                  <a:txBody>
                    <a:bodyPr/>
                    <a:lstStyle/>
                    <a:p>
                      <a:r>
                        <a:rPr lang="en-US" sz="1500" b="0" dirty="0" smtClean="0">
                          <a:latin typeface="Times New Roman" pitchFamily="18" charset="0"/>
                          <a:cs typeface="Times New Roman" pitchFamily="18" charset="0"/>
                        </a:rPr>
                        <a:t>This research proposes a new method called Dynamic AES for image encryption based on the logistic chaotic map and the Advanced Encryption Standard (AES). The proposed algorithm is tested against statistical and differential attacks and found to be superior to many other image encryption algorithms. The challenges may include implementation complexity, while the benefits include improved security. The application is secure transmission and storage of image data.</a:t>
                      </a:r>
                      <a:endParaRPr lang="en-US" sz="1500" b="0" dirty="0">
                        <a:latin typeface="Times New Roman" pitchFamily="18" charset="0"/>
                        <a:cs typeface="Times New Roman"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8260" y="369276"/>
          <a:ext cx="11755316" cy="6154616"/>
        </p:xfrm>
        <a:graphic>
          <a:graphicData uri="http://schemas.openxmlformats.org/drawingml/2006/table">
            <a:tbl>
              <a:tblPr firstRow="1" bandRow="1">
                <a:tableStyleId>{5C22544A-7EE6-4342-B048-85BDC9FD1C3A}</a:tableStyleId>
              </a:tblPr>
              <a:tblGrid>
                <a:gridCol w="518748"/>
                <a:gridCol w="1494692"/>
                <a:gridCol w="2154115"/>
                <a:gridCol w="7587761"/>
              </a:tblGrid>
              <a:tr h="3077308">
                <a:tc>
                  <a:txBody>
                    <a:bodyPr/>
                    <a:lstStyle/>
                    <a:p>
                      <a:r>
                        <a:rPr lang="en-US" sz="1600" b="0" i="0" u="none" dirty="0" smtClean="0">
                          <a:latin typeface="Times New Roman" pitchFamily="18" charset="0"/>
                          <a:cs typeface="Times New Roman" pitchFamily="18" charset="0"/>
                        </a:rPr>
                        <a:t>6.</a:t>
                      </a:r>
                      <a:endParaRPr lang="en-US" sz="1600" b="0" i="0" u="none" dirty="0">
                        <a:latin typeface="Times New Roman" pitchFamily="18" charset="0"/>
                        <a:cs typeface="Times New Roman" pitchFamily="18" charset="0"/>
                      </a:endParaRPr>
                    </a:p>
                  </a:txBody>
                  <a:tcPr/>
                </a:tc>
                <a:tc>
                  <a:txBody>
                    <a:bodyPr/>
                    <a:lstStyle/>
                    <a:p>
                      <a:pPr fontAlgn="base"/>
                      <a:r>
                        <a:rPr lang="en-US" sz="1600" b="0" i="0" u="none" dirty="0" smtClean="0">
                          <a:latin typeface="Times New Roman" pitchFamily="18" charset="0"/>
                          <a:cs typeface="Times New Roman" pitchFamily="18" charset="0"/>
                        </a:rPr>
                        <a:t>Image Encryption using an Image Pattern based on Advanced Encryption Standard</a:t>
                      </a:r>
                    </a:p>
                    <a:p>
                      <a:r>
                        <a:rPr lang="en-US" sz="1600" b="0" i="0" u="none" dirty="0" smtClean="0">
                          <a:latin typeface="Times New Roman" pitchFamily="18" charset="0"/>
                          <a:cs typeface="Times New Roman" pitchFamily="18" charset="0"/>
                        </a:rPr>
                        <a:t/>
                      </a:r>
                      <a:br>
                        <a:rPr lang="en-US" sz="1600" b="0" i="0" u="none" dirty="0" smtClean="0">
                          <a:latin typeface="Times New Roman" pitchFamily="18" charset="0"/>
                          <a:cs typeface="Times New Roman" pitchFamily="18" charset="0"/>
                        </a:rPr>
                      </a:br>
                      <a:endParaRPr lang="en-US" sz="1600" b="0" i="0" u="none" dirty="0">
                        <a:latin typeface="Times New Roman" pitchFamily="18" charset="0"/>
                        <a:cs typeface="Times New Roman" pitchFamily="18" charset="0"/>
                      </a:endParaRPr>
                    </a:p>
                  </a:txBody>
                  <a:tcPr/>
                </a:tc>
                <a:tc>
                  <a:txBody>
                    <a:bodyPr/>
                    <a:lstStyle/>
                    <a:p>
                      <a:r>
                        <a:rPr lang="en-US" sz="1600" b="0" i="0" u="none" kern="1200" dirty="0" smtClean="0">
                          <a:solidFill>
                            <a:schemeClr val="lt1"/>
                          </a:solidFill>
                          <a:latin typeface="Times New Roman" pitchFamily="18" charset="0"/>
                          <a:ea typeface="+mn-ea"/>
                          <a:cs typeface="Times New Roman" pitchFamily="18" charset="0"/>
                        </a:rPr>
                        <a:t> 2021 IEEE Colombian Conference on Communications and Computing, COLCOM 2021</a:t>
                      </a:r>
                      <a:endParaRPr lang="en-US" sz="1600" b="0" i="0" u="none" dirty="0">
                        <a:latin typeface="Times New Roman" pitchFamily="18" charset="0"/>
                        <a:cs typeface="Times New Roman" pitchFamily="18" charset="0"/>
                      </a:endParaRPr>
                    </a:p>
                  </a:txBody>
                  <a:tcPr/>
                </a:tc>
                <a:tc>
                  <a:txBody>
                    <a:bodyPr/>
                    <a:lstStyle/>
                    <a:p>
                      <a:r>
                        <a:rPr lang="en-US" sz="1600" b="0" i="0" u="none" dirty="0" smtClean="0">
                          <a:latin typeface="Times New Roman" pitchFamily="18" charset="0"/>
                          <a:cs typeface="Times New Roman" pitchFamily="18" charset="0"/>
                        </a:rPr>
                        <a:t>This research proposes an enhanced AES algorithm for image encryption using an image as a key. The algorithm generates a state matrix using substitution and permutation techniques, and performs exclusive or sum operations between the matrix and the key to encrypt the image. The proposed method improves the security of information and shows better performance compared to traditional key text methods. The use of image keys results in high-level security standards, and there is a direct relationship between key size and encryption and decryption time. The main challenge is choosing an appropriate key image, and the application is for secure image encryption. Pros include high-level security and improved encryption performance, while a con could be the challenge of finding an appropriate key image.</a:t>
                      </a:r>
                      <a:endParaRPr lang="en-US" sz="1600" b="0" i="0" u="none" dirty="0">
                        <a:latin typeface="Times New Roman" pitchFamily="18" charset="0"/>
                        <a:cs typeface="Times New Roman" pitchFamily="18" charset="0"/>
                      </a:endParaRPr>
                    </a:p>
                  </a:txBody>
                  <a:tcPr/>
                </a:tc>
              </a:tr>
              <a:tr h="3077308">
                <a:tc>
                  <a:txBody>
                    <a:bodyPr/>
                    <a:lstStyle/>
                    <a:p>
                      <a:r>
                        <a:rPr lang="en-US" sz="1600" b="0" i="0" u="none" dirty="0" smtClean="0">
                          <a:latin typeface="Times New Roman" pitchFamily="18" charset="0"/>
                          <a:cs typeface="Times New Roman" pitchFamily="18" charset="0"/>
                        </a:rPr>
                        <a:t>7.</a:t>
                      </a:r>
                      <a:endParaRPr lang="en-US" sz="1600" b="0" i="0" u="none"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kern="1200" dirty="0" smtClean="0">
                          <a:solidFill>
                            <a:schemeClr val="dk1"/>
                          </a:solidFill>
                          <a:latin typeface="Times New Roman" pitchFamily="18" charset="0"/>
                          <a:ea typeface="+mn-ea"/>
                          <a:cs typeface="Times New Roman" pitchFamily="18" charset="0"/>
                        </a:rPr>
                        <a:t>Improving image encryption using two-dimensional logistic map and AES</a:t>
                      </a:r>
                    </a:p>
                    <a:p>
                      <a:endParaRPr lang="en-US" sz="1600" b="0" i="0" u="none" dirty="0">
                        <a:latin typeface="Times New Roman" pitchFamily="18" charset="0"/>
                        <a:cs typeface="Times New Roman" pitchFamily="18" charset="0"/>
                      </a:endParaRPr>
                    </a:p>
                  </a:txBody>
                  <a:tcPr/>
                </a:tc>
                <a:tc>
                  <a:txBody>
                    <a:bodyPr/>
                    <a:lstStyle/>
                    <a:p>
                      <a:r>
                        <a:rPr lang="en-US" sz="1600" b="0" i="0" u="none" kern="1200" dirty="0" smtClean="0">
                          <a:solidFill>
                            <a:schemeClr val="dk1"/>
                          </a:solidFill>
                          <a:latin typeface="Times New Roman" pitchFamily="18" charset="0"/>
                          <a:ea typeface="+mn-ea"/>
                          <a:cs typeface="Times New Roman" pitchFamily="18" charset="0"/>
                        </a:rPr>
                        <a:t>International Conference on Communication and Signal Processing, ICCSP 2016</a:t>
                      </a:r>
                      <a:endParaRPr lang="en-US" sz="1600" b="0" i="0" u="none"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This paper proposes a double encryption technique for image encryption using AES and 2D logistic map. The 2D logistic map is used for the first round of encryption, followed by AES for the second round of encryption. The proposed technique is demonstrated on a color image with individual encryption of the Red, Green, and Blue planes. The increased control parameters and key spaces of 2D logistic map make it difficult for malicious parties to predict the secret content. The proposed technique provides enhanced security for image encryption, but the double encryption process may increase the computational complexity and time required for encryption and decryption.</a:t>
                      </a:r>
                      <a:endParaRPr lang="en-US" sz="1600" b="0" i="0" u="none" dirty="0">
                        <a:latin typeface="Times New Roman" pitchFamily="18" charset="0"/>
                        <a:cs typeface="Times New Roman"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TotalTime>
  <Words>1561</Words>
  <Application>Microsoft Office PowerPoint</Application>
  <PresentationFormat>Custom</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Joshi</dc:creator>
  <cp:lastModifiedBy>Lenovo</cp:lastModifiedBy>
  <cp:revision>14</cp:revision>
  <dcterms:created xsi:type="dcterms:W3CDTF">2023-04-05T12:39:17Z</dcterms:created>
  <dcterms:modified xsi:type="dcterms:W3CDTF">2023-04-20T17:47:13Z</dcterms:modified>
</cp:coreProperties>
</file>