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docMetadata/LabelInfo.xml" ContentType="application/vnd.ms-office.classificationlabel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1"/>
  </p:notesMasterIdLst>
  <p:sldIdLst>
    <p:sldId id="280" r:id="rId2"/>
    <p:sldId id="293" r:id="rId3"/>
    <p:sldId id="290" r:id="rId4"/>
    <p:sldId id="284" r:id="rId5"/>
    <p:sldId id="294" r:id="rId6"/>
    <p:sldId id="295" r:id="rId7"/>
    <p:sldId id="297" r:id="rId8"/>
    <p:sldId id="296" r:id="rId9"/>
    <p:sldId id="298" r:id="rId10"/>
    <p:sldId id="283" r:id="rId11"/>
    <p:sldId id="287" r:id="rId12"/>
    <p:sldId id="299" r:id="rId13"/>
    <p:sldId id="302" r:id="rId14"/>
    <p:sldId id="301" r:id="rId15"/>
    <p:sldId id="300" r:id="rId16"/>
    <p:sldId id="288" r:id="rId17"/>
    <p:sldId id="303" r:id="rId18"/>
    <p:sldId id="304" r:id="rId19"/>
    <p:sldId id="291"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09" autoAdjust="0"/>
  </p:normalViewPr>
  <p:slideViewPr>
    <p:cSldViewPr snapToGrid="0" snapToObjects="1">
      <p:cViewPr varScale="1">
        <p:scale>
          <a:sx n="87" d="100"/>
          <a:sy n="87" d="100"/>
        </p:scale>
        <p:origin x="-528" y="-86"/>
      </p:cViewPr>
      <p:guideLst>
        <p:guide orient="horz" pos="2616"/>
        <p:guide orient="horz" pos="3264"/>
        <p:guide orient="horz" pos="2136"/>
        <p:guide orient="horz" pos="4008"/>
        <p:guide orient="horz" pos="1152"/>
        <p:guide orient="horz" pos="2352"/>
        <p:guide orient="horz" pos="1512"/>
        <p:guide orient="horz" pos="2448"/>
        <p:guide/>
        <p:guide pos="456"/>
        <p:guide pos="6912"/>
        <p:guide pos="7680"/>
        <p:guide pos="6696"/>
        <p:guide pos="1008"/>
        <p:guide pos="1584"/>
        <p:guide pos="2136"/>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xmlns=""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xmlns=""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xmlns=""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xmlns=""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xmlns=""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xmlns=""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xmlns=""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xmlns=""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xmlns=""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xmlns=""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xmlns=""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xmlns=""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xmlns=""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xmlns=""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xmlns=""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xmlns=""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
        <p:nvSpPr>
          <p:cNvPr id="4" name="Footer Placeholder 3">
            <a:extLst>
              <a:ext uri="{FF2B5EF4-FFF2-40B4-BE49-F238E27FC236}">
                <a16:creationId xmlns:a16="http://schemas.microsoft.com/office/drawing/2014/main" xmlns=""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xmlns=""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xmlns=""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xmlns=""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xmlns=""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xmlns=""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xmlns=""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xmlns=""/>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xmlns=""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xmlns=""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xmlns=""/>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
        <p:nvSpPr>
          <p:cNvPr id="18" name="Title 19">
            <a:extLst>
              <a:ext uri="{FF2B5EF4-FFF2-40B4-BE49-F238E27FC236}">
                <a16:creationId xmlns:a16="http://schemas.microsoft.com/office/drawing/2014/main" xmlns=""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xmlns=""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xmlns=""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xmlns=""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xmlns=""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pPr/>
              <a:t>‹#›</a:t>
            </a:fld>
            <a:endParaRPr lang="en-US" dirty="0"/>
          </a:p>
        </p:txBody>
      </p:sp>
      <p:sp>
        <p:nvSpPr>
          <p:cNvPr id="17" name="Freeform: Shape 16">
            <a:extLst>
              <a:ext uri="{FF2B5EF4-FFF2-40B4-BE49-F238E27FC236}">
                <a16:creationId xmlns:a16="http://schemas.microsoft.com/office/drawing/2014/main" xmlns=""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xmlns=""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xmlns=""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xmlns=""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xmlns=""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xmlns=""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xmlns=""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xmlns=""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Tree>
    <p:extLst>
      <p:ext uri="{BB962C8B-B14F-4D97-AF65-F5344CB8AC3E}">
        <p14:creationId xmlns:p14="http://schemas.microsoft.com/office/powerpoint/2010/main" xmlns=""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xmlns=""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xmlns=""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xmlns=""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xmlns="" id="{7FC3FD3F-45EE-74E3-AD64-441303B83EF3}"/>
              </a:ext>
            </a:extLst>
          </p:cNvPr>
          <p:cNvSpPr>
            <a:spLocks noGrp="1"/>
          </p:cNvSpPr>
          <p:nvPr>
            <p:ph type="sldNum" sz="quarter" idx="12"/>
          </p:nvPr>
        </p:nvSpPr>
        <p:spPr/>
        <p:txBody>
          <a:bodyPr/>
          <a:lstStyle/>
          <a:p>
            <a:fld id="{48F63A3B-78C7-47BE-AE5E-E10140E04643}" type="slidenum">
              <a:rPr lang="en-US" smtClean="0"/>
              <a:pPr/>
              <a:t>1</a:t>
            </a:fld>
            <a:endParaRPr lang="en-US" dirty="0"/>
          </a:p>
        </p:txBody>
      </p:sp>
      <p:sp>
        <p:nvSpPr>
          <p:cNvPr id="7" name="TextBox 6">
            <a:extLst>
              <a:ext uri="{FF2B5EF4-FFF2-40B4-BE49-F238E27FC236}">
                <a16:creationId xmlns:a16="http://schemas.microsoft.com/office/drawing/2014/main" xmlns="" id="{0ACC19AA-76F7-E378-FB50-84A8CE966D07}"/>
              </a:ext>
            </a:extLst>
          </p:cNvPr>
          <p:cNvSpPr txBox="1"/>
          <p:nvPr/>
        </p:nvSpPr>
        <p:spPr>
          <a:xfrm>
            <a:off x="4185341" y="1948002"/>
            <a:ext cx="7523645" cy="777777"/>
          </a:xfrm>
          <a:prstGeom prst="rect">
            <a:avLst/>
          </a:prstGeom>
          <a:noFill/>
        </p:spPr>
        <p:txBody>
          <a:bodyPr wrap="square">
            <a:spAutoFit/>
          </a:bodyPr>
          <a:lstStyle/>
          <a:p>
            <a:pPr algn="ctr">
              <a:lnSpc>
                <a:spcPct val="115000"/>
              </a:lnSpc>
              <a:spcAft>
                <a:spcPts val="1000"/>
              </a:spcAft>
            </a:pPr>
            <a:r>
              <a:rPr lang="en-US" sz="20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256-bit JPG Format Image Encryption Using Advanced Encryption Standard(AES) Implementation in Java Applet </a:t>
            </a:r>
            <a:endParaRPr lang="en-IN" sz="14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xmlns="" id="{9297F33B-E25B-F2A8-CB1E-5BFE98E99649}"/>
              </a:ext>
            </a:extLst>
          </p:cNvPr>
          <p:cNvSpPr txBox="1"/>
          <p:nvPr/>
        </p:nvSpPr>
        <p:spPr>
          <a:xfrm>
            <a:off x="4185341" y="4720039"/>
            <a:ext cx="8382994" cy="1645066"/>
          </a:xfrm>
          <a:prstGeom prst="rect">
            <a:avLst/>
          </a:prstGeom>
          <a:noFill/>
        </p:spPr>
        <p:txBody>
          <a:bodyPr wrap="square">
            <a:spAutoFit/>
          </a:bodyPr>
          <a:lstStyle/>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Submitted by:                                                         Under the guidance of</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Gourav Joshi (22MCA0286)                                         Dr. Navaneethan C                          </a:t>
            </a:r>
          </a:p>
          <a:p>
            <a:pPr>
              <a:lnSpc>
                <a:spcPct val="115000"/>
              </a:lnSpc>
              <a:spcAft>
                <a:spcPts val="1000"/>
              </a:spcAft>
            </a:pPr>
            <a:r>
              <a:rPr lang="en-US" smtClean="0">
                <a:solidFill>
                  <a:schemeClr val="accent6">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mtClean="0">
                <a:solidFill>
                  <a:schemeClr val="accent6">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smtClean="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(Associate Professor Senior-SITE)</a:t>
            </a:r>
            <a:endParaRPr lang="en-IN" sz="12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endParaRPr lang="en-IN" sz="12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979622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55E066C1-DCA8-89F1-4C12-9E08ADFEF4DF}"/>
              </a:ext>
            </a:extLst>
          </p:cNvPr>
          <p:cNvSpPr>
            <a:spLocks noGrp="1"/>
          </p:cNvSpPr>
          <p:nvPr>
            <p:ph type="title"/>
          </p:nvPr>
        </p:nvSpPr>
        <p:spPr>
          <a:xfrm>
            <a:off x="-270589" y="2310344"/>
            <a:ext cx="4432041" cy="768096"/>
          </a:xfrm>
        </p:spPr>
        <p:txBody>
          <a:bodyPr/>
          <a:lstStyle/>
          <a:p>
            <a:r>
              <a:rPr lang="en-US" sz="2800" u="sng" cap="none" dirty="0">
                <a:latin typeface="Times New Roman" panose="02020603050405020304" pitchFamily="18" charset="0"/>
                <a:cs typeface="Times New Roman" panose="02020603050405020304" pitchFamily="18" charset="0"/>
              </a:rPr>
              <a:t>Project Flow Chart: </a:t>
            </a:r>
            <a:endParaRPr lang="en-IN" sz="2800" u="sng" cap="none" dirty="0">
              <a:latin typeface="Times New Roman" panose="02020603050405020304" pitchFamily="18" charset="0"/>
              <a:cs typeface="Times New Roman" panose="02020603050405020304" pitchFamily="18" charset="0"/>
            </a:endParaRPr>
          </a:p>
        </p:txBody>
      </p:sp>
      <p:pic>
        <p:nvPicPr>
          <p:cNvPr id="10" name="Picture 9" descr="A picture containing text, diagram, screenshot, plan&#10;&#10;Description automatically generated">
            <a:extLst>
              <a:ext uri="{FF2B5EF4-FFF2-40B4-BE49-F238E27FC236}">
                <a16:creationId xmlns:a16="http://schemas.microsoft.com/office/drawing/2014/main" xmlns="" id="{165FB830-CEA8-4EC0-A1F3-95BEF843BA4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64090" y="602342"/>
            <a:ext cx="5521195" cy="5811027"/>
          </a:xfrm>
          <a:prstGeom prst="rect">
            <a:avLst/>
          </a:prstGeom>
        </p:spPr>
      </p:pic>
    </p:spTree>
    <p:extLst>
      <p:ext uri="{BB962C8B-B14F-4D97-AF65-F5344CB8AC3E}">
        <p14:creationId xmlns:p14="http://schemas.microsoft.com/office/powerpoint/2010/main" xmlns="" val="290384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lide Number Placeholder 2">
            <a:extLst>
              <a:ext uri="{FF2B5EF4-FFF2-40B4-BE49-F238E27FC236}">
                <a16:creationId xmlns:a16="http://schemas.microsoft.com/office/drawing/2014/main" xmlns="" id="{809D0332-565B-227D-4E64-5EAD1087C53B}"/>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11</a:t>
            </a:fld>
            <a:endParaRPr lang="en-US"/>
          </a:p>
        </p:txBody>
      </p:sp>
      <p:sp>
        <p:nvSpPr>
          <p:cNvPr id="63" name="Title 1">
            <a:extLst>
              <a:ext uri="{FF2B5EF4-FFF2-40B4-BE49-F238E27FC236}">
                <a16:creationId xmlns:a16="http://schemas.microsoft.com/office/drawing/2014/main" xmlns="" id="{617E367F-87A2-F997-ADE1-5EB3CD14D691}"/>
              </a:ext>
            </a:extLst>
          </p:cNvPr>
          <p:cNvSpPr>
            <a:spLocks noGrp="1"/>
          </p:cNvSpPr>
          <p:nvPr>
            <p:ph type="title"/>
          </p:nvPr>
        </p:nvSpPr>
        <p:spPr>
          <a:xfrm>
            <a:off x="3685032" y="296100"/>
            <a:ext cx="1585341" cy="768096"/>
          </a:xfrm>
        </p:spPr>
        <p:txBody>
          <a:bodyPr anchor="t">
            <a:normAutofit/>
          </a:bodyPr>
          <a:lstStyle/>
          <a:p>
            <a:r>
              <a:rPr lang="en-US" sz="2800" u="sng" cap="none" dirty="0">
                <a:latin typeface="Times New Roman" panose="02020603050405020304" pitchFamily="18" charset="0"/>
                <a:cs typeface="Times New Roman" panose="02020603050405020304" pitchFamily="18" charset="0"/>
              </a:rPr>
              <a:t>Results:</a:t>
            </a:r>
            <a:endParaRPr lang="en-IN" sz="2800" u="sng" cap="none"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xmlns="" id="{D1385137-10F9-9EF6-9A35-434C17418FA2}"/>
              </a:ext>
            </a:extLst>
          </p:cNvPr>
          <p:cNvSpPr txBox="1"/>
          <p:nvPr/>
        </p:nvSpPr>
        <p:spPr>
          <a:xfrm>
            <a:off x="4767383" y="1692850"/>
            <a:ext cx="1963293" cy="440055"/>
          </a:xfrm>
          <a:prstGeom prst="rect">
            <a:avLst/>
          </a:prstGeom>
        </p:spPr>
        <p:txBody>
          <a:bodyPr>
            <a:normAutofit/>
          </a:bodyPr>
          <a:lstStyle/>
          <a:p>
            <a:pPr>
              <a:spcAft>
                <a:spcPts val="600"/>
              </a:spcAft>
            </a:pPr>
            <a:r>
              <a:rPr lang="en-US" sz="1500" b="1" dirty="0">
                <a:solidFill>
                  <a:schemeClr val="accent6"/>
                </a:solidFill>
                <a:effectLst/>
              </a:rPr>
              <a:t>* GUI Main Window </a:t>
            </a:r>
            <a:endParaRPr lang="en-IN" sz="1500" b="1" dirty="0">
              <a:solidFill>
                <a:schemeClr val="accent6"/>
              </a:solidFill>
            </a:endParaRPr>
          </a:p>
        </p:txBody>
      </p:sp>
      <p:pic>
        <p:nvPicPr>
          <p:cNvPr id="74" name="Picture 73">
            <a:extLst>
              <a:ext uri="{FF2B5EF4-FFF2-40B4-BE49-F238E27FC236}">
                <a16:creationId xmlns:a16="http://schemas.microsoft.com/office/drawing/2014/main" xmlns="" id="{1B777C06-8835-B762-C2E9-4E500E0939A1}"/>
              </a:ext>
            </a:extLst>
          </p:cNvPr>
          <p:cNvPicPr>
            <a:picLocks noChangeAspect="1"/>
          </p:cNvPicPr>
          <p:nvPr/>
        </p:nvPicPr>
        <p:blipFill rotWithShape="1">
          <a:blip r:embed="rId2"/>
          <a:srcRect t="7380"/>
          <a:stretch/>
        </p:blipFill>
        <p:spPr>
          <a:xfrm>
            <a:off x="4767383" y="2332654"/>
            <a:ext cx="6213971" cy="3573624"/>
          </a:xfrm>
          <a:prstGeom prst="rect">
            <a:avLst/>
          </a:prstGeom>
        </p:spPr>
      </p:pic>
      <p:cxnSp>
        <p:nvCxnSpPr>
          <p:cNvPr id="75" name="AutoShape 2">
            <a:extLst>
              <a:ext uri="{FF2B5EF4-FFF2-40B4-BE49-F238E27FC236}">
                <a16:creationId xmlns:a16="http://schemas.microsoft.com/office/drawing/2014/main" xmlns="" id="{7BD713EB-6F71-8D6F-B32B-2B247005FAC5}"/>
              </a:ext>
            </a:extLst>
          </p:cNvPr>
          <p:cNvCxnSpPr>
            <a:cxnSpLocks noChangeShapeType="1"/>
          </p:cNvCxnSpPr>
          <p:nvPr/>
        </p:nvCxnSpPr>
        <p:spPr bwMode="auto">
          <a:xfrm flipH="1">
            <a:off x="10484053" y="2866191"/>
            <a:ext cx="845737" cy="0"/>
          </a:xfrm>
          <a:prstGeom prst="straightConnector1">
            <a:avLst/>
          </a:prstGeom>
          <a:noFill/>
          <a:ln w="38100">
            <a:solidFill>
              <a:srgbClr val="94363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28398" dir="3806097" algn="ctr" rotWithShape="0">
                    <a:srgbClr val="3F3151">
                      <a:alpha val="50000"/>
                    </a:srgbClr>
                  </a:outerShdw>
                </a:effectLst>
              </a14:hiddenEffects>
            </a:ext>
          </a:extLst>
        </p:spPr>
      </p:cxnSp>
    </p:spTree>
    <p:extLst>
      <p:ext uri="{BB962C8B-B14F-4D97-AF65-F5344CB8AC3E}">
        <p14:creationId xmlns:p14="http://schemas.microsoft.com/office/powerpoint/2010/main" xmlns="" val="2452269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3D27C4A5-CDE9-8488-7296-B2F7D4C43A69}"/>
              </a:ext>
            </a:extLst>
          </p:cNvPr>
          <p:cNvSpPr txBox="1"/>
          <p:nvPr/>
        </p:nvSpPr>
        <p:spPr>
          <a:xfrm>
            <a:off x="4118983" y="1167431"/>
            <a:ext cx="4254371" cy="385362"/>
          </a:xfrm>
          <a:prstGeom prst="rect">
            <a:avLst/>
          </a:prstGeom>
          <a:noFill/>
        </p:spPr>
        <p:txBody>
          <a:bodyPr wrap="square">
            <a:spAutoFit/>
          </a:bodyPr>
          <a:lstStyle/>
          <a:p>
            <a:pPr algn="just">
              <a:lnSpc>
                <a:spcPct val="115000"/>
              </a:lnSpc>
            </a:pPr>
            <a:r>
              <a:rPr lang="en-IN" sz="1800" b="1" dirty="0">
                <a:solidFill>
                  <a:schemeClr val="accent6"/>
                </a:solidFill>
                <a:effectLst/>
                <a:latin typeface="Times New Roman" panose="02020603050405020304" pitchFamily="18" charset="0"/>
                <a:ea typeface="Times New Roman" panose="02020603050405020304" pitchFamily="18" charset="0"/>
              </a:rPr>
              <a:t>* User Choose Image File for Encryption</a:t>
            </a:r>
            <a:endParaRPr lang="en-IN" sz="1600" dirty="0">
              <a:solidFill>
                <a:schemeClr val="accent6"/>
              </a:solidFill>
              <a:effectLst/>
              <a:latin typeface="Times New Roman" panose="02020603050405020304" pitchFamily="18" charset="0"/>
              <a:ea typeface="Times New Roman" panose="02020603050405020304" pitchFamily="18" charset="0"/>
            </a:endParaRPr>
          </a:p>
        </p:txBody>
      </p:sp>
      <p:pic>
        <p:nvPicPr>
          <p:cNvPr id="37" name="Picture 36">
            <a:extLst>
              <a:ext uri="{FF2B5EF4-FFF2-40B4-BE49-F238E27FC236}">
                <a16:creationId xmlns:a16="http://schemas.microsoft.com/office/drawing/2014/main" xmlns="" id="{A5101729-70CC-A6E5-05AC-C1CEA122A62F}"/>
              </a:ext>
            </a:extLst>
          </p:cNvPr>
          <p:cNvPicPr>
            <a:picLocks noChangeAspect="1"/>
          </p:cNvPicPr>
          <p:nvPr/>
        </p:nvPicPr>
        <p:blipFill rotWithShape="1">
          <a:blip r:embed="rId2"/>
          <a:srcRect t="8734"/>
          <a:stretch/>
        </p:blipFill>
        <p:spPr>
          <a:xfrm>
            <a:off x="4118983" y="2024744"/>
            <a:ext cx="6429752" cy="3685587"/>
          </a:xfrm>
          <a:prstGeom prst="rect">
            <a:avLst/>
          </a:prstGeom>
        </p:spPr>
      </p:pic>
      <p:cxnSp>
        <p:nvCxnSpPr>
          <p:cNvPr id="38" name="AutoShape 2">
            <a:extLst>
              <a:ext uri="{FF2B5EF4-FFF2-40B4-BE49-F238E27FC236}">
                <a16:creationId xmlns:a16="http://schemas.microsoft.com/office/drawing/2014/main" xmlns="" id="{391A7B9E-6E43-CB2A-D7FD-EBC1D43183D0}"/>
              </a:ext>
            </a:extLst>
          </p:cNvPr>
          <p:cNvCxnSpPr>
            <a:cxnSpLocks noChangeShapeType="1"/>
          </p:cNvCxnSpPr>
          <p:nvPr/>
        </p:nvCxnSpPr>
        <p:spPr bwMode="auto">
          <a:xfrm flipH="1">
            <a:off x="10125866" y="2583093"/>
            <a:ext cx="845737" cy="0"/>
          </a:xfrm>
          <a:prstGeom prst="straightConnector1">
            <a:avLst/>
          </a:prstGeom>
          <a:noFill/>
          <a:ln w="38100">
            <a:solidFill>
              <a:srgbClr val="94363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28398" dir="3806097" algn="ctr" rotWithShape="0">
                    <a:srgbClr val="3F3151">
                      <a:alpha val="50000"/>
                    </a:srgbClr>
                  </a:outerShdw>
                </a:effectLst>
              </a14:hiddenEffects>
            </a:ext>
          </a:extLst>
        </p:spPr>
      </p:cxnSp>
    </p:spTree>
    <p:extLst>
      <p:ext uri="{BB962C8B-B14F-4D97-AF65-F5344CB8AC3E}">
        <p14:creationId xmlns:p14="http://schemas.microsoft.com/office/powerpoint/2010/main" xmlns="" val="2083991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4CB22779-654C-1BA2-3C9B-75CE59DA540B}"/>
              </a:ext>
            </a:extLst>
          </p:cNvPr>
          <p:cNvSpPr txBox="1"/>
          <p:nvPr/>
        </p:nvSpPr>
        <p:spPr>
          <a:xfrm>
            <a:off x="439616" y="844546"/>
            <a:ext cx="6894241" cy="768096"/>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b="1" kern="1200" baseline="0" dirty="0">
                <a:solidFill>
                  <a:schemeClr val="accent6"/>
                </a:solidFill>
                <a:effectLst/>
                <a:latin typeface="Times New Roman" panose="02020603050405020304" pitchFamily="18" charset="0"/>
                <a:ea typeface="+mj-ea"/>
                <a:cs typeface="Times New Roman" panose="02020603050405020304" pitchFamily="18" charset="0"/>
              </a:rPr>
              <a:t>* User Choose Output File Name And Destination After Encryption</a:t>
            </a:r>
          </a:p>
        </p:txBody>
      </p:sp>
      <p:pic>
        <p:nvPicPr>
          <p:cNvPr id="11" name="Picture 10">
            <a:extLst>
              <a:ext uri="{FF2B5EF4-FFF2-40B4-BE49-F238E27FC236}">
                <a16:creationId xmlns:a16="http://schemas.microsoft.com/office/drawing/2014/main" xmlns="" id="{39281794-0BFB-1BA1-6531-0BEC46CD6A5A}"/>
              </a:ext>
            </a:extLst>
          </p:cNvPr>
          <p:cNvPicPr>
            <a:picLocks noChangeAspect="1"/>
          </p:cNvPicPr>
          <p:nvPr/>
        </p:nvPicPr>
        <p:blipFill rotWithShape="1">
          <a:blip r:embed="rId2"/>
          <a:srcRect t="8847" b="17751"/>
          <a:stretch/>
        </p:blipFill>
        <p:spPr>
          <a:xfrm>
            <a:off x="547029" y="1466850"/>
            <a:ext cx="6867135" cy="3162300"/>
          </a:xfrm>
          <a:prstGeom prst="rect">
            <a:avLst/>
          </a:prstGeom>
        </p:spPr>
      </p:pic>
    </p:spTree>
    <p:extLst>
      <p:ext uri="{BB962C8B-B14F-4D97-AF65-F5344CB8AC3E}">
        <p14:creationId xmlns:p14="http://schemas.microsoft.com/office/powerpoint/2010/main" xmlns="" val="41422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B56BE252-5DFC-7C2A-5755-EB022A87B350}"/>
              </a:ext>
            </a:extLst>
          </p:cNvPr>
          <p:cNvSpPr txBox="1"/>
          <p:nvPr/>
        </p:nvSpPr>
        <p:spPr>
          <a:xfrm>
            <a:off x="3545632" y="328517"/>
            <a:ext cx="6102220" cy="369332"/>
          </a:xfrm>
          <a:prstGeom prst="rect">
            <a:avLst/>
          </a:prstGeom>
          <a:noFill/>
        </p:spPr>
        <p:txBody>
          <a:bodyPr wrap="square">
            <a:spAutoFit/>
          </a:bodyPr>
          <a:lstStyle/>
          <a:p>
            <a:r>
              <a:rPr lang="en-US" sz="18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 * User Can Choose Number of AES Round 4  or 14</a:t>
            </a:r>
            <a:endParaRPr lang="en-IN" dirty="0">
              <a:solidFill>
                <a:schemeClr val="accent6"/>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A181C602-F29F-3912-D85A-184A2DD9674F}"/>
              </a:ext>
            </a:extLst>
          </p:cNvPr>
          <p:cNvPicPr>
            <a:picLocks noChangeAspect="1"/>
          </p:cNvPicPr>
          <p:nvPr/>
        </p:nvPicPr>
        <p:blipFill rotWithShape="1">
          <a:blip r:embed="rId2">
            <a:extLst>
              <a:ext uri="{28A0092B-C50C-407E-A947-70E740481C1C}">
                <a14:useLocalDpi xmlns:a14="http://schemas.microsoft.com/office/drawing/2010/main" xmlns="" val="0"/>
              </a:ext>
            </a:extLst>
          </a:blip>
          <a:srcRect t="58588" r="12601"/>
          <a:stretch/>
        </p:blipFill>
        <p:spPr bwMode="auto">
          <a:xfrm>
            <a:off x="3844404" y="1767308"/>
            <a:ext cx="6102220" cy="1470025"/>
          </a:xfrm>
          <a:prstGeom prst="rect">
            <a:avLst/>
          </a:prstGeom>
          <a:noFill/>
          <a:ln>
            <a:noFill/>
          </a:ln>
          <a:extLst>
            <a:ext uri="{53640926-AAD7-44D8-BBD7-CCE9431645EC}">
              <a14:shadowObscured xmlns:a14="http://schemas.microsoft.com/office/drawing/2010/main" xmlns=""/>
            </a:ext>
          </a:extLst>
        </p:spPr>
      </p:pic>
      <p:pic>
        <p:nvPicPr>
          <p:cNvPr id="10" name="Picture 9" descr="A screenshot of a computer&#10;&#10;Description automatically generated with medium confidence">
            <a:extLst>
              <a:ext uri="{FF2B5EF4-FFF2-40B4-BE49-F238E27FC236}">
                <a16:creationId xmlns:a16="http://schemas.microsoft.com/office/drawing/2014/main" xmlns="" id="{804FF0C6-7E53-7340-57E1-F624B42E7BE7}"/>
              </a:ext>
            </a:extLst>
          </p:cNvPr>
          <p:cNvPicPr>
            <a:picLocks noChangeAspect="1"/>
          </p:cNvPicPr>
          <p:nvPr/>
        </p:nvPicPr>
        <p:blipFill>
          <a:blip r:embed="rId3"/>
          <a:stretch>
            <a:fillRect/>
          </a:stretch>
        </p:blipFill>
        <p:spPr>
          <a:xfrm>
            <a:off x="3956371" y="4295714"/>
            <a:ext cx="5990253" cy="1485850"/>
          </a:xfrm>
          <a:prstGeom prst="rect">
            <a:avLst/>
          </a:prstGeom>
        </p:spPr>
      </p:pic>
      <p:sp>
        <p:nvSpPr>
          <p:cNvPr id="12" name="TextBox 11">
            <a:extLst>
              <a:ext uri="{FF2B5EF4-FFF2-40B4-BE49-F238E27FC236}">
                <a16:creationId xmlns:a16="http://schemas.microsoft.com/office/drawing/2014/main" xmlns="" id="{81347CFE-A081-AFDF-0229-678CB1323F52}"/>
              </a:ext>
            </a:extLst>
          </p:cNvPr>
          <p:cNvSpPr txBox="1"/>
          <p:nvPr/>
        </p:nvSpPr>
        <p:spPr>
          <a:xfrm>
            <a:off x="3772521" y="3422848"/>
            <a:ext cx="6100762" cy="385362"/>
          </a:xfrm>
          <a:prstGeom prst="rect">
            <a:avLst/>
          </a:prstGeom>
          <a:noFill/>
        </p:spPr>
        <p:txBody>
          <a:bodyPr wrap="square">
            <a:spAutoFit/>
          </a:bodyPr>
          <a:lstStyle/>
          <a:p>
            <a:pPr marL="285750" indent="-285750" algn="just">
              <a:lnSpc>
                <a:spcPct val="115000"/>
              </a:lnSpc>
              <a:buFont typeface="Wingdings" panose="05000000000000000000" pitchFamily="2" charset="2"/>
              <a:buChar char="Ø"/>
            </a:pPr>
            <a:r>
              <a:rPr lang="en-IN" sz="1800" b="1" dirty="0">
                <a:solidFill>
                  <a:schemeClr val="accent6"/>
                </a:solidFill>
                <a:effectLst/>
                <a:latin typeface="Times New Roman" panose="02020603050405020304" pitchFamily="18" charset="0"/>
                <a:ea typeface="Times New Roman" panose="02020603050405020304" pitchFamily="18" charset="0"/>
              </a:rPr>
              <a:t>Encryption Process 14 Round</a:t>
            </a:r>
            <a:endParaRPr lang="en-IN" sz="1600" dirty="0">
              <a:solidFill>
                <a:schemeClr val="accent6"/>
              </a:solidFill>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xmlns="" id="{66C7740A-4F11-8306-F97C-39D9C01DF36E}"/>
              </a:ext>
            </a:extLst>
          </p:cNvPr>
          <p:cNvSpPr txBox="1"/>
          <p:nvPr/>
        </p:nvSpPr>
        <p:spPr>
          <a:xfrm>
            <a:off x="3771063" y="1182175"/>
            <a:ext cx="6102220" cy="369332"/>
          </a:xfrm>
          <a:prstGeom prst="rect">
            <a:avLst/>
          </a:prstGeom>
          <a:noFill/>
        </p:spPr>
        <p:txBody>
          <a:bodyPr wrap="square">
            <a:spAutoFit/>
          </a:bodyPr>
          <a:lstStyle/>
          <a:p>
            <a:pPr marL="285750" indent="-285750">
              <a:buFont typeface="Wingdings" panose="05000000000000000000" pitchFamily="2" charset="2"/>
              <a:buChar char="Ø"/>
            </a:pPr>
            <a:r>
              <a:rPr lang="en-US" b="1" dirty="0">
                <a:solidFill>
                  <a:schemeClr val="accent6"/>
                </a:solidFill>
                <a:latin typeface="Times New Roman" panose="02020603050405020304" pitchFamily="18" charset="0"/>
                <a:cs typeface="Times New Roman" panose="02020603050405020304" pitchFamily="18" charset="0"/>
              </a:rPr>
              <a:t>Encryption Process 4 Round</a:t>
            </a:r>
            <a:endParaRPr lang="en-IN" b="1" dirty="0">
              <a:solidFill>
                <a:schemeClr val="accent6"/>
              </a:solidFill>
              <a:latin typeface="Times New Roman" panose="02020603050405020304" pitchFamily="18" charset="0"/>
              <a:cs typeface="Times New Roman" panose="02020603050405020304" pitchFamily="18" charset="0"/>
            </a:endParaRPr>
          </a:p>
        </p:txBody>
      </p:sp>
      <p:cxnSp>
        <p:nvCxnSpPr>
          <p:cNvPr id="2050" name="AutoShape 2">
            <a:extLst>
              <a:ext uri="{FF2B5EF4-FFF2-40B4-BE49-F238E27FC236}">
                <a16:creationId xmlns:a16="http://schemas.microsoft.com/office/drawing/2014/main" xmlns="" id="{101AC8A6-5897-49B0-365E-51DF1E7C4631}"/>
              </a:ext>
            </a:extLst>
          </p:cNvPr>
          <p:cNvCxnSpPr>
            <a:cxnSpLocks noChangeShapeType="1"/>
          </p:cNvCxnSpPr>
          <p:nvPr/>
        </p:nvCxnSpPr>
        <p:spPr bwMode="auto">
          <a:xfrm flipH="1">
            <a:off x="9946624" y="2825689"/>
            <a:ext cx="845737" cy="0"/>
          </a:xfrm>
          <a:prstGeom prst="straightConnector1">
            <a:avLst/>
          </a:prstGeom>
          <a:noFill/>
          <a:ln w="38100">
            <a:solidFill>
              <a:srgbClr val="94363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28398" dir="3806097" algn="ctr" rotWithShape="0">
                    <a:srgbClr val="3F3151">
                      <a:alpha val="50000"/>
                    </a:srgbClr>
                  </a:outerShdw>
                </a:effectLst>
              </a14:hiddenEffects>
            </a:ext>
          </a:extLst>
        </p:spPr>
      </p:cxnSp>
      <p:cxnSp>
        <p:nvCxnSpPr>
          <p:cNvPr id="16" name="AutoShape 2">
            <a:extLst>
              <a:ext uri="{FF2B5EF4-FFF2-40B4-BE49-F238E27FC236}">
                <a16:creationId xmlns:a16="http://schemas.microsoft.com/office/drawing/2014/main" xmlns="" id="{FCE918D5-343D-857E-EB5D-E4B43615F45E}"/>
              </a:ext>
            </a:extLst>
          </p:cNvPr>
          <p:cNvCxnSpPr>
            <a:cxnSpLocks noChangeShapeType="1"/>
          </p:cNvCxnSpPr>
          <p:nvPr/>
        </p:nvCxnSpPr>
        <p:spPr bwMode="auto">
          <a:xfrm flipH="1">
            <a:off x="9946624" y="5441371"/>
            <a:ext cx="845737" cy="0"/>
          </a:xfrm>
          <a:prstGeom prst="straightConnector1">
            <a:avLst/>
          </a:prstGeom>
          <a:noFill/>
          <a:ln w="38100">
            <a:solidFill>
              <a:srgbClr val="943634"/>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28398" dir="3806097" algn="ctr" rotWithShape="0">
                    <a:srgbClr val="3F3151">
                      <a:alpha val="50000"/>
                    </a:srgbClr>
                  </a:outerShdw>
                </a:effectLst>
              </a14:hiddenEffects>
            </a:ext>
          </a:extLst>
        </p:spPr>
      </p:cxnSp>
    </p:spTree>
    <p:extLst>
      <p:ext uri="{BB962C8B-B14F-4D97-AF65-F5344CB8AC3E}">
        <p14:creationId xmlns:p14="http://schemas.microsoft.com/office/powerpoint/2010/main" xmlns="" val="1412981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screenshot, font, number&#10;&#10;Description automatically generated">
            <a:extLst>
              <a:ext uri="{FF2B5EF4-FFF2-40B4-BE49-F238E27FC236}">
                <a16:creationId xmlns:a16="http://schemas.microsoft.com/office/drawing/2014/main" xmlns="" id="{C56697A0-7735-28F0-C4B7-BC82429F4EA7}"/>
              </a:ext>
            </a:extLst>
          </p:cNvPr>
          <p:cNvPicPr>
            <a:picLocks noChangeAspect="1"/>
          </p:cNvPicPr>
          <p:nvPr/>
        </p:nvPicPr>
        <p:blipFill>
          <a:blip r:embed="rId2"/>
          <a:stretch>
            <a:fillRect/>
          </a:stretch>
        </p:blipFill>
        <p:spPr>
          <a:xfrm>
            <a:off x="4009850" y="1224980"/>
            <a:ext cx="5926455" cy="1049020"/>
          </a:xfrm>
          <a:prstGeom prst="rect">
            <a:avLst/>
          </a:prstGeom>
        </p:spPr>
      </p:pic>
      <p:sp>
        <p:nvSpPr>
          <p:cNvPr id="9" name="TextBox 8">
            <a:extLst>
              <a:ext uri="{FF2B5EF4-FFF2-40B4-BE49-F238E27FC236}">
                <a16:creationId xmlns:a16="http://schemas.microsoft.com/office/drawing/2014/main" xmlns="" id="{C9CC261C-5E73-9B97-4760-F81FFCBE1728}"/>
              </a:ext>
            </a:extLst>
          </p:cNvPr>
          <p:cNvSpPr txBox="1"/>
          <p:nvPr/>
        </p:nvSpPr>
        <p:spPr>
          <a:xfrm>
            <a:off x="3770228" y="702033"/>
            <a:ext cx="6100762" cy="369332"/>
          </a:xfrm>
          <a:prstGeom prst="rect">
            <a:avLst/>
          </a:prstGeom>
          <a:noFill/>
        </p:spPr>
        <p:txBody>
          <a:bodyPr wrap="square">
            <a:spAutoFit/>
          </a:bodyPr>
          <a:lstStyle/>
          <a:p>
            <a:r>
              <a:rPr lang="en-US" sz="18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 * Output:</a:t>
            </a:r>
            <a:endParaRPr lang="en-IN" dirty="0">
              <a:solidFill>
                <a:schemeClr val="accent6"/>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0862711F-69D7-99C0-C182-DC10A20D3327}"/>
              </a:ext>
            </a:extLst>
          </p:cNvPr>
          <p:cNvSpPr txBox="1"/>
          <p:nvPr/>
        </p:nvSpPr>
        <p:spPr>
          <a:xfrm>
            <a:off x="4422710" y="2699809"/>
            <a:ext cx="2211355" cy="385362"/>
          </a:xfrm>
          <a:prstGeom prst="rect">
            <a:avLst/>
          </a:prstGeom>
          <a:noFill/>
        </p:spPr>
        <p:txBody>
          <a:bodyPr wrap="square">
            <a:spAutoFit/>
          </a:bodyPr>
          <a:lstStyle/>
          <a:p>
            <a:pPr algn="just">
              <a:lnSpc>
                <a:spcPct val="115000"/>
              </a:lnSpc>
            </a:pPr>
            <a:r>
              <a:rPr lang="en-IN" sz="1800" b="1" dirty="0">
                <a:effectLst/>
                <a:latin typeface="Times New Roman" panose="02020603050405020304" pitchFamily="18" charset="0"/>
                <a:ea typeface="Times New Roman" panose="02020603050405020304" pitchFamily="18" charset="0"/>
              </a:rPr>
              <a:t>  Encrypted Image:</a:t>
            </a:r>
            <a:endParaRPr lang="en-IN" sz="1600" dirty="0">
              <a:effectLst/>
              <a:latin typeface="Times New Roman" panose="02020603050405020304" pitchFamily="18" charset="0"/>
              <a:ea typeface="Times New Roman" panose="02020603050405020304" pitchFamily="18" charset="0"/>
            </a:endParaRPr>
          </a:p>
        </p:txBody>
      </p:sp>
      <p:pic>
        <p:nvPicPr>
          <p:cNvPr id="12" name="Picture 11" descr="A screenshot of a computer&#10;&#10;Description automatically generated">
            <a:extLst>
              <a:ext uri="{FF2B5EF4-FFF2-40B4-BE49-F238E27FC236}">
                <a16:creationId xmlns:a16="http://schemas.microsoft.com/office/drawing/2014/main" xmlns="" id="{3D5DBA1D-2FBB-572D-1EDC-9FEC36AA4833}"/>
              </a:ext>
            </a:extLst>
          </p:cNvPr>
          <p:cNvPicPr>
            <a:picLocks noChangeAspect="1"/>
          </p:cNvPicPr>
          <p:nvPr/>
        </p:nvPicPr>
        <p:blipFill rotWithShape="1">
          <a:blip r:embed="rId3"/>
          <a:srcRect l="7676" r="11335"/>
          <a:stretch/>
        </p:blipFill>
        <p:spPr>
          <a:xfrm>
            <a:off x="3582954" y="3200919"/>
            <a:ext cx="3890865" cy="2890297"/>
          </a:xfrm>
          <a:prstGeom prst="rect">
            <a:avLst/>
          </a:prstGeom>
        </p:spPr>
      </p:pic>
      <p:sp>
        <p:nvSpPr>
          <p:cNvPr id="14" name="TextBox 13">
            <a:extLst>
              <a:ext uri="{FF2B5EF4-FFF2-40B4-BE49-F238E27FC236}">
                <a16:creationId xmlns:a16="http://schemas.microsoft.com/office/drawing/2014/main" xmlns="" id="{4FBDF11D-FC84-BE09-C690-47081A3038D8}"/>
              </a:ext>
            </a:extLst>
          </p:cNvPr>
          <p:cNvSpPr txBox="1"/>
          <p:nvPr/>
        </p:nvSpPr>
        <p:spPr>
          <a:xfrm>
            <a:off x="8881945" y="2715208"/>
            <a:ext cx="1978090" cy="385362"/>
          </a:xfrm>
          <a:prstGeom prst="rect">
            <a:avLst/>
          </a:prstGeom>
          <a:noFill/>
        </p:spPr>
        <p:txBody>
          <a:bodyPr wrap="square">
            <a:spAutoFit/>
          </a:bodyPr>
          <a:lstStyle/>
          <a:p>
            <a:pPr algn="just">
              <a:lnSpc>
                <a:spcPct val="115000"/>
              </a:lnSpc>
            </a:pPr>
            <a:r>
              <a:rPr lang="en-IN" sz="1800" b="1" dirty="0">
                <a:effectLst/>
                <a:latin typeface="Times New Roman" panose="02020603050405020304" pitchFamily="18" charset="0"/>
                <a:ea typeface="Times New Roman" panose="02020603050405020304" pitchFamily="18" charset="0"/>
              </a:rPr>
              <a:t>Decrypted Image:</a:t>
            </a:r>
            <a:endParaRPr lang="en-IN" sz="1600" dirty="0">
              <a:effectLst/>
              <a:latin typeface="Times New Roman" panose="02020603050405020304" pitchFamily="18" charset="0"/>
              <a:ea typeface="Times New Roman" panose="02020603050405020304" pitchFamily="18" charset="0"/>
            </a:endParaRPr>
          </a:p>
        </p:txBody>
      </p:sp>
      <p:pic>
        <p:nvPicPr>
          <p:cNvPr id="15" name="Picture 14" descr="A screenshot of a computer screen with Taj Mahal in the background&#10;&#10;Description automatically generated with low confidence">
            <a:extLst>
              <a:ext uri="{FF2B5EF4-FFF2-40B4-BE49-F238E27FC236}">
                <a16:creationId xmlns:a16="http://schemas.microsoft.com/office/drawing/2014/main" xmlns="" id="{E49025DD-EE45-C491-F672-D93AF43F84D1}"/>
              </a:ext>
            </a:extLst>
          </p:cNvPr>
          <p:cNvPicPr>
            <a:picLocks noChangeAspect="1"/>
          </p:cNvPicPr>
          <p:nvPr/>
        </p:nvPicPr>
        <p:blipFill rotWithShape="1">
          <a:blip r:embed="rId4"/>
          <a:srcRect l="9970" r="5671"/>
          <a:stretch/>
        </p:blipFill>
        <p:spPr>
          <a:xfrm>
            <a:off x="7884366" y="3201286"/>
            <a:ext cx="3722915" cy="2900045"/>
          </a:xfrm>
          <a:prstGeom prst="rect">
            <a:avLst/>
          </a:prstGeom>
        </p:spPr>
      </p:pic>
    </p:spTree>
    <p:extLst>
      <p:ext uri="{BB962C8B-B14F-4D97-AF65-F5344CB8AC3E}">
        <p14:creationId xmlns:p14="http://schemas.microsoft.com/office/powerpoint/2010/main" xmlns="" val="1723133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xmlns="" id="{AE4ED9D6-0C17-EDFB-9004-76FBF725D9B4}"/>
              </a:ext>
            </a:extLst>
          </p:cNvPr>
          <p:cNvSpPr>
            <a:spLocks noGrp="1"/>
          </p:cNvSpPr>
          <p:nvPr>
            <p:ph type="title"/>
          </p:nvPr>
        </p:nvSpPr>
        <p:spPr>
          <a:xfrm>
            <a:off x="835152" y="731520"/>
            <a:ext cx="10671048" cy="768096"/>
          </a:xfrm>
        </p:spPr>
        <p:txBody>
          <a:bodyPr vert="horz" lIns="91440" tIns="45720" rIns="91440" bIns="45720" rtlCol="0" anchor="t">
            <a:normAutofit/>
          </a:bodyPr>
          <a:lstStyle/>
          <a:p>
            <a:r>
              <a:rPr lang="en-US" sz="2800" b="1" u="sng" kern="1200" cap="none" baseline="0" dirty="0">
                <a:latin typeface="Times New Roman" panose="02020603050405020304" pitchFamily="18" charset="0"/>
                <a:cs typeface="Times New Roman" panose="02020603050405020304" pitchFamily="18" charset="0"/>
              </a:rPr>
              <a:t>Future Work</a:t>
            </a:r>
          </a:p>
        </p:txBody>
      </p:sp>
      <p:sp>
        <p:nvSpPr>
          <p:cNvPr id="46" name="Text Placeholder 4">
            <a:extLst>
              <a:ext uri="{FF2B5EF4-FFF2-40B4-BE49-F238E27FC236}">
                <a16:creationId xmlns:a16="http://schemas.microsoft.com/office/drawing/2014/main" xmlns="" id="{6136BEEB-23C8-EDEA-C10A-57D12D6D5112}"/>
              </a:ext>
            </a:extLst>
          </p:cNvPr>
          <p:cNvSpPr txBox="1">
            <a:spLocks/>
          </p:cNvSpPr>
          <p:nvPr/>
        </p:nvSpPr>
        <p:spPr>
          <a:xfrm>
            <a:off x="539496" y="1617928"/>
            <a:ext cx="11119104" cy="4434840"/>
          </a:xfrm>
          <a:prstGeom prst="rect">
            <a:avLst/>
          </a:prstGeom>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800" dirty="0">
                <a:solidFill>
                  <a:schemeClr val="accent6">
                    <a:lumMod val="50000"/>
                  </a:schemeClr>
                </a:solidFill>
                <a:latin typeface="Times New Roman" panose="02020603050405020304" pitchFamily="18" charset="0"/>
                <a:cs typeface="Times New Roman" panose="02020603050405020304" pitchFamily="18" charset="0"/>
              </a:rPr>
              <a:t>Using for other types of file formats like a pdf, audio file etc.</a:t>
            </a:r>
          </a:p>
          <a:p>
            <a:pPr>
              <a:lnSpc>
                <a:spcPct val="150000"/>
              </a:lnSpc>
            </a:pPr>
            <a:r>
              <a:rPr lang="en-US" sz="1800" dirty="0">
                <a:solidFill>
                  <a:schemeClr val="accent6">
                    <a:lumMod val="50000"/>
                  </a:schemeClr>
                </a:solidFill>
                <a:latin typeface="Times New Roman" panose="02020603050405020304" pitchFamily="18" charset="0"/>
                <a:cs typeface="Times New Roman" panose="02020603050405020304" pitchFamily="18" charset="0"/>
              </a:rPr>
              <a:t>Add a user authentication for authenticate valid user.</a:t>
            </a:r>
          </a:p>
          <a:p>
            <a:pPr>
              <a:lnSpc>
                <a:spcPct val="150000"/>
              </a:lnSpc>
            </a:pPr>
            <a:r>
              <a:rPr lang="en-US" sz="1800" b="0" i="0" dirty="0">
                <a:solidFill>
                  <a:schemeClr val="accent6">
                    <a:lumMod val="50000"/>
                  </a:schemeClr>
                </a:solidFill>
                <a:effectLst/>
                <a:latin typeface="Times New Roman" panose="02020603050405020304" pitchFamily="18" charset="0"/>
                <a:cs typeface="Times New Roman" panose="02020603050405020304" pitchFamily="18" charset="0"/>
              </a:rPr>
              <a:t>Explore integrating image compression algorithms to reduce the size of the encrypted image without compromising the encryption strength. This can help optimize storage and transmission requirements while maintaining data security.</a:t>
            </a:r>
          </a:p>
          <a:p>
            <a:pPr>
              <a:lnSpc>
                <a:spcPct val="150000"/>
              </a:lnSpc>
            </a:pPr>
            <a:r>
              <a:rPr lang="en-US" sz="1800" b="0" i="0" dirty="0">
                <a:solidFill>
                  <a:schemeClr val="accent6">
                    <a:lumMod val="50000"/>
                  </a:schemeClr>
                </a:solidFill>
                <a:effectLst/>
                <a:latin typeface="Times New Roman" panose="02020603050405020304" pitchFamily="18" charset="0"/>
                <a:cs typeface="Times New Roman" panose="02020603050405020304" pitchFamily="18" charset="0"/>
              </a:rPr>
              <a:t>Enhance the key management module to incorporate secure key generation and exchange mechanisms, such as using key derivation functions or public-key cryptography, to strengthen the overall security of the encryption process.</a:t>
            </a:r>
            <a:endParaRPr lang="en-US" sz="1800" dirty="0">
              <a:solidFill>
                <a:schemeClr val="accent6">
                  <a:lumMod val="50000"/>
                </a:schemeClr>
              </a:solidFill>
              <a:latin typeface="Times New Roman" panose="02020603050405020304" pitchFamily="18" charset="0"/>
              <a:cs typeface="Times New Roman" panose="02020603050405020304" pitchFamily="18" charset="0"/>
            </a:endParaRPr>
          </a:p>
          <a:p>
            <a:pPr>
              <a:lnSpc>
                <a:spcPct val="150000"/>
              </a:lnSpc>
            </a:pPr>
            <a:r>
              <a:rPr lang="en-US" sz="1800" b="0" i="0" dirty="0">
                <a:solidFill>
                  <a:schemeClr val="accent6">
                    <a:lumMod val="50000"/>
                  </a:schemeClr>
                </a:solidFill>
                <a:effectLst/>
                <a:latin typeface="Times New Roman" panose="02020603050405020304" pitchFamily="18" charset="0"/>
                <a:cs typeface="Times New Roman" panose="02020603050405020304" pitchFamily="18" charset="0"/>
              </a:rPr>
              <a:t>Refine the user interface module by enhancing the usability, adding additional features like drag-and-drop functionality, and improving the visual feedback provided during the encryption process.</a:t>
            </a:r>
            <a:endParaRPr lang="en-US" sz="18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53" name="Slide Number Placeholder 4">
            <a:extLst>
              <a:ext uri="{FF2B5EF4-FFF2-40B4-BE49-F238E27FC236}">
                <a16:creationId xmlns:a16="http://schemas.microsoft.com/office/drawing/2014/main" xmlns="" id="{7E01594D-4D1A-DBC1-E83A-F1225E851FEB}"/>
              </a:ext>
            </a:extLst>
          </p:cNvPr>
          <p:cNvSpPr>
            <a:spLocks noGrp="1"/>
          </p:cNvSpPr>
          <p:nvPr>
            <p:ph type="sldNum" sz="quarter" idx="12"/>
          </p:nvPr>
        </p:nvSpPr>
        <p:spPr>
          <a:xfrm>
            <a:off x="10945368" y="457200"/>
            <a:ext cx="987552" cy="274320"/>
          </a:xfrm>
        </p:spPr>
        <p:txBody>
          <a:bodyPr/>
          <a:lstStyle/>
          <a:p>
            <a:pPr>
              <a:spcAft>
                <a:spcPts val="600"/>
              </a:spcAft>
            </a:pPr>
            <a:fld id="{48F63A3B-78C7-47BE-AE5E-E10140E04643}" type="slidenum">
              <a:rPr lang="en-US" dirty="0"/>
              <a:pPr>
                <a:spcAft>
                  <a:spcPts val="600"/>
                </a:spcAft>
              </a:pPr>
              <a:t>16</a:t>
            </a:fld>
            <a:endParaRPr lang="en-US"/>
          </a:p>
        </p:txBody>
      </p:sp>
    </p:spTree>
    <p:extLst>
      <p:ext uri="{BB962C8B-B14F-4D97-AF65-F5344CB8AC3E}">
        <p14:creationId xmlns:p14="http://schemas.microsoft.com/office/powerpoint/2010/main" xmlns="" val="1600494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BAB8D241-8B2E-53C3-7A32-BE85797C3E2A}"/>
              </a:ext>
            </a:extLst>
          </p:cNvPr>
          <p:cNvSpPr txBox="1"/>
          <p:nvPr/>
        </p:nvSpPr>
        <p:spPr>
          <a:xfrm>
            <a:off x="4896240" y="230193"/>
            <a:ext cx="6097554" cy="523220"/>
          </a:xfrm>
          <a:prstGeom prst="rect">
            <a:avLst/>
          </a:prstGeom>
          <a:noFill/>
        </p:spPr>
        <p:txBody>
          <a:bodyPr wrap="square">
            <a:spAutoFit/>
          </a:bodyPr>
          <a:lstStyle/>
          <a:p>
            <a:r>
              <a:rPr lang="en-US" sz="2800" b="1" u="sng" kern="1200" cap="none" baseline="0" dirty="0">
                <a:solidFill>
                  <a:schemeClr val="accent6"/>
                </a:solidFill>
                <a:latin typeface="Times New Roman" panose="02020603050405020304" pitchFamily="18" charset="0"/>
                <a:cs typeface="Times New Roman" panose="02020603050405020304" pitchFamily="18" charset="0"/>
              </a:rPr>
              <a:t>References</a:t>
            </a:r>
            <a:endParaRPr lang="en-IN" sz="2800" dirty="0">
              <a:solidFill>
                <a:schemeClr val="accent6"/>
              </a:solidFill>
            </a:endParaRPr>
          </a:p>
        </p:txBody>
      </p:sp>
      <p:sp>
        <p:nvSpPr>
          <p:cNvPr id="11" name="TextBox 10">
            <a:extLst>
              <a:ext uri="{FF2B5EF4-FFF2-40B4-BE49-F238E27FC236}">
                <a16:creationId xmlns:a16="http://schemas.microsoft.com/office/drawing/2014/main" xmlns="" id="{BD8C03F7-6750-1A51-EA86-D3E2350E612C}"/>
              </a:ext>
            </a:extLst>
          </p:cNvPr>
          <p:cNvSpPr txBox="1"/>
          <p:nvPr/>
        </p:nvSpPr>
        <p:spPr>
          <a:xfrm>
            <a:off x="380222" y="1015023"/>
            <a:ext cx="11590953" cy="5732723"/>
          </a:xfrm>
          <a:prstGeom prst="rect">
            <a:avLst/>
          </a:prstGeom>
          <a:noFill/>
        </p:spPr>
        <p:txBody>
          <a:bodyPr wrap="square">
            <a:spAutoFit/>
          </a:bodyPr>
          <a:lstStyle/>
          <a:p>
            <a:pPr algn="just">
              <a:lnSpc>
                <a:spcPct val="115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[1] Upadhyaya, Akanksha &amp;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Shokeen</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Vinod &amp; Srivastava, Garima. (2015). Image encryption: Using AES, feature extraction and random no. generation. 1-4. 10.1109/ICRITO.2015.7359286.</a:t>
            </a:r>
          </a:p>
          <a:p>
            <a:pPr algn="just">
              <a:lnSpc>
                <a:spcPct val="115000"/>
              </a:lnSpc>
            </a:pP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Bastanta</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Artha</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&amp;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Nuryansyah</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Ramadhany</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&amp; Nugroho, Christian &amp; </a:t>
            </a:r>
            <a:r>
              <a:rPr lang="en-IN" sz="1600" dirty="0" err="1">
                <a:effectLst/>
                <a:latin typeface="Times New Roman" panose="02020603050405020304" pitchFamily="18" charset="0"/>
                <a:ea typeface="Times New Roman" panose="02020603050405020304" pitchFamily="18" charset="0"/>
                <a:cs typeface="Times New Roman" panose="02020603050405020304" pitchFamily="18" charset="0"/>
              </a:rPr>
              <a:t>Budiharto</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Widodo. (2021). Image Data Encryption Using DES Method. 130-135. 10.1109/ICCSAI53272.2021.9609738. </a:t>
            </a:r>
          </a:p>
          <a:p>
            <a:pPr algn="just">
              <a:lnSpc>
                <a:spcPct val="115000"/>
              </a:lnSpc>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Quenaya</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 R., Villa-Herrera, A. A.,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Chambi</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Ytusaca</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 F.,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Yauri</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Ituccayasi</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 E.,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Velazco</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-Paredes, Y., &amp; Flores-</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Quispe</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 (2021). Image Encryption using an Image Pattern based on Advanced Encryption Standard. In C. E. Velasquez-</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Villada</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(Ed.), </a:t>
            </a:r>
            <a:r>
              <a:rPr lang="en-IN"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2021 IEEE Colombian Conference on Communications and Computing, COLCOM 2021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[9486298]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r>
              <a:rPr lang="en-IN" sz="1600" dirty="0">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Shariatzadeh</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Mahdi &amp; Rostami, Mohamad &amp;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Eftekhari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Mahdi. (2021). Proposing a novel Dynamic AES for image encryption using a chaotic map key management approach.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Optik</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246. 167779. 10.1016/j.ijleo.2021.167779.</a:t>
            </a:r>
          </a:p>
          <a:p>
            <a:pPr algn="just">
              <a:lnSpc>
                <a:spcPct val="115000"/>
              </a:lnSpc>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 </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Zhang, Yong &amp; Li,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Xueqian</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&amp; Hou,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Wengang</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(2017). A fast image encryption scheme based on AES. 624-628. 10.1109/ICIVC.2017.7984631.</a:t>
            </a:r>
          </a:p>
          <a:p>
            <a:pPr algn="just">
              <a:lnSpc>
                <a:spcPct val="115000"/>
              </a:lnSpc>
            </a:pPr>
            <a:endPar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 A. W.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Shalaby</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T. Saleh and H. N. Elmahdy, "Enhanced Arnold’s Cat Map-AES Encryption Technique for Medical Images," 2020 2nd Novel Intelligent and Leading Emerging Sciences Conference (NILES), Giza, Egypt, 2020, pp. 288-295,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10.1109/NILES50944.2020.9257876.</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46145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0A2323D-4985-0E4A-7C89-E30A669DB017}"/>
              </a:ext>
            </a:extLst>
          </p:cNvPr>
          <p:cNvSpPr txBox="1"/>
          <p:nvPr/>
        </p:nvSpPr>
        <p:spPr>
          <a:xfrm>
            <a:off x="370893" y="663081"/>
            <a:ext cx="11031116" cy="4033797"/>
          </a:xfrm>
          <a:prstGeom prst="rect">
            <a:avLst/>
          </a:prstGeom>
          <a:noFill/>
        </p:spPr>
        <p:txBody>
          <a:bodyPr wrap="square">
            <a:spAutoFit/>
          </a:bodyPr>
          <a:lstStyle/>
          <a:p>
            <a:pPr algn="just">
              <a:lnSpc>
                <a:spcPct val="115000"/>
              </a:lnSpc>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7</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 Mogale, M.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Esiefarienrhe</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L.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Letlonkane</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"Web Authentication Security Using Image Steganography and AES Encryption," 2018 International Conference on Intelligent and Innovative Computing Applications (ICONIC), Mon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Tresor</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Mauritius, 2018, pp. 1-7,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10.1109/ICONIC.2018.8601208.</a:t>
            </a:r>
          </a:p>
          <a:p>
            <a:pPr algn="just">
              <a:lnSpc>
                <a:spcPct val="115000"/>
              </a:lnSpc>
            </a:pP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[8]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A. A.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Laimoon</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M. A.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Elnaby</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H. Hussein and H. M. A. Kader, "Light Weight Encryption for Medical Images," 2016 26th International Conference on Computer Theory and Applications (ICCTA), Alexandria, Egypt, 2016, pp. 26-31,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10.1109/ICCTA40200.2016.9512947.</a:t>
            </a:r>
            <a:endPar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endPar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 J. S. Kumar, V. K. Roshni Raj and A. Nair, "Comparative study on AES and RSA algorithm for medical images," 2017 International Conference on Communication and Signal Processing (ICCSP), Chennai, India, 2017, pp. 0501-0504,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10.1109/ICCSP.2017.8286408</a:t>
            </a: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endPar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pPr>
            <a:r>
              <a:rPr lang="en-IN"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[10] </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 M.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Alsaffar</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 al., "Image Encryption Based on AES and RSA Algorithms," 2020 3rd International Conference on Computer Applications &amp; Information Security (ICCAIS), Riyadh, Saudi Arabia, 2020, pp. 1-5,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10.1109/ICCAIS48893.2020.9096809.</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99256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48CC5D51-4486-F787-9240-CECD6C1A7C57}"/>
              </a:ext>
            </a:extLst>
          </p:cNvPr>
          <p:cNvSpPr>
            <a:spLocks noGrp="1"/>
          </p:cNvSpPr>
          <p:nvPr>
            <p:ph type="ctrTitle"/>
          </p:nvPr>
        </p:nvSpPr>
        <p:spPr>
          <a:xfrm>
            <a:off x="3498342" y="2596896"/>
            <a:ext cx="5385816" cy="1225296"/>
          </a:xfrm>
        </p:spPr>
        <p:txBody>
          <a:bodyPr/>
          <a:lstStyle/>
          <a:p>
            <a:r>
              <a:rPr lang="en-US" dirty="0"/>
              <a:t>Thank you</a:t>
            </a:r>
          </a:p>
        </p:txBody>
      </p:sp>
    </p:spTree>
    <p:extLst>
      <p:ext uri="{BB962C8B-B14F-4D97-AF65-F5344CB8AC3E}">
        <p14:creationId xmlns:p14="http://schemas.microsoft.com/office/powerpoint/2010/main" xmlns="" val="249904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AB426-5B7C-607E-D413-5D2C9495CC0A}"/>
              </a:ext>
            </a:extLst>
          </p:cNvPr>
          <p:cNvSpPr>
            <a:spLocks noGrp="1"/>
          </p:cNvSpPr>
          <p:nvPr>
            <p:ph type="ctrTitle"/>
          </p:nvPr>
        </p:nvSpPr>
        <p:spPr>
          <a:xfrm>
            <a:off x="649972" y="547520"/>
            <a:ext cx="3250225" cy="226921"/>
          </a:xfrm>
        </p:spPr>
        <p:txBody>
          <a:bodyPr/>
          <a:lstStyle/>
          <a:p>
            <a:r>
              <a:rPr lang="en-US" sz="2800" u="sng" cap="none" dirty="0">
                <a:latin typeface="Times New Roman" panose="02020603050405020304" pitchFamily="18" charset="0"/>
                <a:cs typeface="Times New Roman" panose="02020603050405020304" pitchFamily="18" charset="0"/>
              </a:rPr>
              <a:t>Contents:</a:t>
            </a:r>
          </a:p>
        </p:txBody>
      </p:sp>
      <p:sp>
        <p:nvSpPr>
          <p:cNvPr id="3" name="Subtitle 2">
            <a:extLst>
              <a:ext uri="{FF2B5EF4-FFF2-40B4-BE49-F238E27FC236}">
                <a16:creationId xmlns:a16="http://schemas.microsoft.com/office/drawing/2014/main" xmlns="" id="{B787DFD8-D262-D485-B1F2-817C5A0928C5}"/>
              </a:ext>
            </a:extLst>
          </p:cNvPr>
          <p:cNvSpPr>
            <a:spLocks noGrp="1"/>
          </p:cNvSpPr>
          <p:nvPr>
            <p:ph type="subTitle" idx="1"/>
          </p:nvPr>
        </p:nvSpPr>
        <p:spPr>
          <a:xfrm>
            <a:off x="435367" y="1036693"/>
            <a:ext cx="4169664" cy="2176272"/>
          </a:xfrm>
        </p:spPr>
        <p:txBody>
          <a:bodyPr/>
          <a:lstStyle/>
          <a:p>
            <a:pPr marL="285750" indent="-285750" algn="just">
              <a:lnSpc>
                <a:spcPct val="200000"/>
              </a:lnSpc>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Problem Description </a:t>
            </a:r>
          </a:p>
          <a:p>
            <a:pPr marL="285750" indent="-285750" algn="just">
              <a:lnSpc>
                <a:spcPct val="200000"/>
              </a:lnSpc>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Literature Study </a:t>
            </a:r>
          </a:p>
          <a:p>
            <a:pPr marL="285750" indent="-285750" algn="just">
              <a:lnSpc>
                <a:spcPct val="200000"/>
              </a:lnSpc>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Implementation</a:t>
            </a:r>
          </a:p>
          <a:p>
            <a:pPr marL="285750" indent="-285750" algn="just">
              <a:lnSpc>
                <a:spcPct val="200000"/>
              </a:lnSpc>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Results</a:t>
            </a:r>
          </a:p>
          <a:p>
            <a:pPr marL="285750" indent="-285750" algn="just">
              <a:lnSpc>
                <a:spcPct val="200000"/>
              </a:lnSpc>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Conclusion</a:t>
            </a:r>
          </a:p>
          <a:p>
            <a:pPr marL="285750" indent="-285750" algn="just">
              <a:lnSpc>
                <a:spcPct val="200000"/>
              </a:lnSpc>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Future Work</a:t>
            </a:r>
          </a:p>
          <a:p>
            <a:pPr marL="285750" indent="-285750" algn="just">
              <a:lnSpc>
                <a:spcPct val="200000"/>
              </a:lnSpc>
              <a:buFont typeface="Arial" panose="020B0604020202020204" pitchFamily="34" charset="0"/>
              <a:buChar char="•"/>
            </a:pPr>
            <a:r>
              <a:rPr lang="en-US" sz="2000" b="1" dirty="0">
                <a:latin typeface="Times New Roman" panose="02020603050405020304" pitchFamily="18" charset="0"/>
                <a:ea typeface="Calibri" panose="020F0502020204030204" pitchFamily="34" charset="0"/>
                <a:cs typeface="Times New Roman" panose="02020603050405020304" pitchFamily="18" charset="0"/>
              </a:rPr>
              <a:t>References</a:t>
            </a:r>
          </a:p>
          <a:p>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309B0-6209-D3D0-9D5E-308B9F6E7303}"/>
              </a:ext>
            </a:extLst>
          </p:cNvPr>
          <p:cNvSpPr>
            <a:spLocks noGrp="1"/>
          </p:cNvSpPr>
          <p:nvPr>
            <p:ph type="title"/>
          </p:nvPr>
        </p:nvSpPr>
        <p:spPr>
          <a:xfrm>
            <a:off x="3762849" y="475861"/>
            <a:ext cx="4289469" cy="513184"/>
          </a:xfrm>
        </p:spPr>
        <p:txBody>
          <a:bodyPr/>
          <a:lstStyle/>
          <a:p>
            <a:r>
              <a:rPr lang="en-US" sz="2800" u="sng" cap="none" dirty="0">
                <a:latin typeface="Times New Roman" panose="02020603050405020304" pitchFamily="18" charset="0"/>
                <a:cs typeface="Times New Roman" panose="02020603050405020304" pitchFamily="18" charset="0"/>
              </a:rPr>
              <a:t>Problem Description:</a:t>
            </a:r>
            <a:r>
              <a:rPr lang="en-US" sz="2800" dirty="0"/>
              <a:t/>
            </a:r>
            <a:br>
              <a:rPr lang="en-US" sz="2800" dirty="0"/>
            </a:br>
            <a:endParaRPr lang="en-US" sz="2800" dirty="0"/>
          </a:p>
        </p:txBody>
      </p:sp>
      <p:sp>
        <p:nvSpPr>
          <p:cNvPr id="25" name="Slide Number Placeholder 24">
            <a:extLst>
              <a:ext uri="{FF2B5EF4-FFF2-40B4-BE49-F238E27FC236}">
                <a16:creationId xmlns:a16="http://schemas.microsoft.com/office/drawing/2014/main" xmlns="" id="{5058AE03-D409-0714-CCED-4548A9C92023}"/>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12" name="Content Placeholder 11">
            <a:extLst>
              <a:ext uri="{FF2B5EF4-FFF2-40B4-BE49-F238E27FC236}">
                <a16:creationId xmlns:a16="http://schemas.microsoft.com/office/drawing/2014/main" xmlns="" id="{CE3C1BFF-2275-1E7D-0604-E6F5CFEC01F6}"/>
              </a:ext>
            </a:extLst>
          </p:cNvPr>
          <p:cNvSpPr>
            <a:spLocks noGrp="1"/>
          </p:cNvSpPr>
          <p:nvPr>
            <p:ph sz="half" idx="2"/>
          </p:nvPr>
        </p:nvSpPr>
        <p:spPr>
          <a:xfrm>
            <a:off x="3461097" y="1101514"/>
            <a:ext cx="8173243" cy="5056689"/>
          </a:xfrm>
        </p:spPr>
        <p:txBody>
          <a:bodyPr/>
          <a:lstStyle/>
          <a:p>
            <a:pPr marL="0" indent="0" algn="just">
              <a:buNone/>
            </a:pPr>
            <a:endParaRPr lang="en-US" sz="2000" b="0" i="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b="0" i="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rapid growth of digital communication and the increasing reliance on network-based data transmission have raised concerns about the security of sensitive information. As a result, there is a growing need for robust encryption techniques to ensure the confidentiality and integrity of data.</a:t>
            </a:r>
          </a:p>
          <a:p>
            <a:pPr marL="0" indent="0" algn="just">
              <a:buNone/>
            </a:pPr>
            <a:endParaRPr lang="en-US" sz="2000" b="0" i="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b="0" i="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With the available encryption techniques, there lives malicious activates to steal or modify the data. </a:t>
            </a:r>
          </a:p>
          <a:p>
            <a:pPr algn="just"/>
            <a:endParaRPr lang="en-US" sz="20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b="0" i="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Traditional encryption techniques may not provide sufficient security for image data. To address this issue, there is a need to implement a robust encryption solution that can protect JPG format images effectively.</a:t>
            </a:r>
          </a:p>
          <a:p>
            <a:pPr algn="just"/>
            <a:endParaRPr lang="en-US" sz="2000"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17028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259080" y="210312"/>
            <a:ext cx="3271872" cy="768096"/>
          </a:xfrm>
        </p:spPr>
        <p:txBody>
          <a:bodyPr/>
          <a:lstStyle/>
          <a:p>
            <a:r>
              <a:rPr lang="en-US" altLang="zh-CN" sz="2800" u="sng" cap="none"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rPr>
              <a:t>Literature Study:</a:t>
            </a:r>
            <a:endParaRPr lang="en-US" sz="2800" u="sng" cap="none" dirty="0">
              <a:solidFill>
                <a:schemeClr val="accent6"/>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xmlns="" id="{AECF22D2-2B16-C40D-AA90-609B5CD08B3D}"/>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9" name="TextBox 8">
            <a:extLst>
              <a:ext uri="{FF2B5EF4-FFF2-40B4-BE49-F238E27FC236}">
                <a16:creationId xmlns:a16="http://schemas.microsoft.com/office/drawing/2014/main" xmlns="" id="{88D315F4-E59C-0600-0A5B-1D59784DA280}"/>
              </a:ext>
            </a:extLst>
          </p:cNvPr>
          <p:cNvSpPr txBox="1"/>
          <p:nvPr/>
        </p:nvSpPr>
        <p:spPr>
          <a:xfrm>
            <a:off x="259080" y="990286"/>
            <a:ext cx="11673840" cy="5078313"/>
          </a:xfrm>
          <a:prstGeom prst="rect">
            <a:avLst/>
          </a:prstGeom>
          <a:noFill/>
        </p:spPr>
        <p:txBody>
          <a:bodyPr wrap="square">
            <a:spAutoFit/>
          </a:bodyPr>
          <a:lstStyle/>
          <a:p>
            <a:pPr algn="just"/>
            <a:r>
              <a:rPr lang="en-US" sz="1800"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[1] This paper proposes a technique combining 128-bit AES encryption, feature extraction, and random number generation for secure image data transmission. The system utilizes AES encryption in two levels and feature-based key generation to enhance confidentiality and security against attacks. However, the feature extraction process demands significant computational resources, impacting performance. Dual-level AES encryption may increase encryption time, delaying transmission. Poorly designed feature extraction algorithms may lead to weak keys exploitable by attackers. Additional storage for features and keys may raise implementation costs.</a:t>
            </a:r>
          </a:p>
          <a:p>
            <a:pPr algn="just"/>
            <a:endPar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[2] </a:t>
            </a:r>
            <a:r>
              <a:rPr lang="en-US" sz="1800"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This paper explores the usage of Data Encryption Standard (DES) for image encryption, along with the development of a Java-based DES encryption application. DES is a symmetric block cipher algorithm that ensures data confidentiality. However, DES requires an 8-byte or 8-character key length, and weaknesses such as third-party suspicions upon opening encrypted images and key leakage due to key reuse exist. These challenges emphasize the importance of stronger encryption methods and secure key management practices for improved security.</a:t>
            </a:r>
          </a:p>
          <a:p>
            <a:pPr algn="just"/>
            <a:endParaRPr lang="en-US" sz="1800"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[3] </a:t>
            </a:r>
            <a:r>
              <a:rPr lang="en-US" sz="1800"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This research proposes an enhanced AES algorithm for image encryption using an image as a key. The algorithm generates a state matrix and performs exclusive or sum operations with the key. This method improves security and performance compared to traditional key text methods. The use of image keys provides high-level security, but choosing an appropriate key image is a challenge. The application is for secure image encryption, offering high-level security and improved performance.</a:t>
            </a:r>
          </a:p>
        </p:txBody>
      </p:sp>
    </p:spTree>
    <p:extLst>
      <p:ext uri="{BB962C8B-B14F-4D97-AF65-F5344CB8AC3E}">
        <p14:creationId xmlns:p14="http://schemas.microsoft.com/office/powerpoint/2010/main" xmlns="" val="288647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62E99796-4511-B438-E45C-810F6B68BEA7}"/>
              </a:ext>
            </a:extLst>
          </p:cNvPr>
          <p:cNvSpPr txBox="1"/>
          <p:nvPr/>
        </p:nvSpPr>
        <p:spPr>
          <a:xfrm>
            <a:off x="314519" y="265263"/>
            <a:ext cx="11562962" cy="646331"/>
          </a:xfrm>
          <a:prstGeom prst="rect">
            <a:avLst/>
          </a:prstGeom>
          <a:noFill/>
        </p:spPr>
        <p:txBody>
          <a:bodyPr wrap="square">
            <a:spAutoFit/>
          </a:bodyPr>
          <a:lstStyle/>
          <a:p>
            <a:pPr algn="just"/>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
        <p:nvSpPr>
          <p:cNvPr id="9" name="TextBox 8">
            <a:extLst>
              <a:ext uri="{FF2B5EF4-FFF2-40B4-BE49-F238E27FC236}">
                <a16:creationId xmlns:a16="http://schemas.microsoft.com/office/drawing/2014/main" xmlns="" id="{88C16334-3079-A119-8E06-F4CD9E80ECA1}"/>
              </a:ext>
            </a:extLst>
          </p:cNvPr>
          <p:cNvSpPr txBox="1"/>
          <p:nvPr/>
        </p:nvSpPr>
        <p:spPr>
          <a:xfrm>
            <a:off x="384693" y="911594"/>
            <a:ext cx="11422613" cy="5632311"/>
          </a:xfrm>
          <a:prstGeom prst="rect">
            <a:avLst/>
          </a:prstGeom>
          <a:noFill/>
        </p:spPr>
        <p:txBody>
          <a:bodyPr wrap="square">
            <a:spAutoFit/>
          </a:bodyPr>
          <a:lstStyle/>
          <a:p>
            <a:pPr algn="just"/>
            <a:r>
              <a:rPr lang="en-US"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[4] The Advanced Encryption Standard (AES) and the logistic chaotic map are the foundations of the new method for picture encryption proposed in this study, called Dynamic AES. The proposed algorithm is tested against statistical and differential attacks and found to be superior to many other image encryption algorithms. The challenges may include implementation complexity, while the benefits include improved security. The application is secure transmission and storage of image data.</a:t>
            </a:r>
          </a:p>
          <a:p>
            <a:pPr algn="just"/>
            <a:endParaRPr lang="en-US"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This study presents a new picture encryption technique based on AES Key Expansion, offering high security with reduced processing resources. The encryption process involves bitwise exclusive OR between sets of picture pixels and unique 128-bit keys. Independent key generation using AES Key Expansion is performed at the sender and receiver sides. Evaluation using benchmark images shows its effectiveness. The algorithm requires less computational power, making it suitable for real-time image encryption in applications like video conferencing. However, key management can pose challenges, particularly in large-scale user applications.</a:t>
            </a:r>
          </a:p>
          <a:p>
            <a:pPr algn="just"/>
            <a:endPar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[6] This paper presents the ECAT-AES-131 encryption technique for medical images, combining a pre-processing phase, modified Arnold Cat map, and AES-128 encryption. A comparative study with three algorithms and recent chaotic-based techniques demonstrates the proposed approach's robustness using medical imaging datasets. The results show enhanced encryption strength and image quality, with lower computational cost compared to AES and CAT-AES methods.</a:t>
            </a:r>
          </a:p>
          <a:p>
            <a:pPr algn="just"/>
            <a:endPar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66153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90C6627-9743-06BE-F7AC-CDAC5146FFEE}"/>
              </a:ext>
            </a:extLst>
          </p:cNvPr>
          <p:cNvSpPr txBox="1"/>
          <p:nvPr/>
        </p:nvSpPr>
        <p:spPr>
          <a:xfrm>
            <a:off x="436205" y="267297"/>
            <a:ext cx="10732537" cy="5909310"/>
          </a:xfrm>
          <a:prstGeom prst="rect">
            <a:avLst/>
          </a:prstGeom>
          <a:noFill/>
        </p:spPr>
        <p:txBody>
          <a:bodyPr wrap="square">
            <a:spAutoFit/>
          </a:bodyPr>
          <a:lstStyle/>
          <a:p>
            <a:pPr algn="just"/>
            <a:r>
              <a:rPr lang="en-US" sz="1800"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[7] This study presents a highly secure web-based authentication solution using image steganography and the 128-bit AES algorithm. The method pairs a facial identification photo as image with AES encryption, providing robust security. The proposed approach outperforms steganalysis attacks and is recommended for future online applications handling sensitive user information, addressing various security issues.</a:t>
            </a:r>
          </a:p>
          <a:p>
            <a:pPr algn="just"/>
            <a:endPar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[8] </a:t>
            </a:r>
            <a:r>
              <a:rPr lang="en-IN"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This paper proposes a hybrid technique for efficient encryption and transmission of medical images over networks. The technique involves encrypting the region of interest (ROI) using AES, followed by lossless compression for transmission. Non-ROI regions are lossy compressed for higher compression ratios. At the receiving end, the ROI is decrypted and fused with the decompressed NON-ROI to reconstruct the original image. The paper provides related work, concepts, simulation results, and analysis of the proposed method.</a:t>
            </a:r>
          </a:p>
          <a:p>
            <a:pPr algn="just"/>
            <a:endParaRPr lang="en-IN"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IN"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[9] </a:t>
            </a:r>
            <a:r>
              <a:rPr lang="en-US" sz="1800"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This paper explores the role of cryptography in network security, highlighting the importance of protecting data during transmission. It compares RSA and AES techniques for ensuring data integrity and discusses the hardware devices used in networking. The significance of data integrity in the medical field is emphasized. The proposed method compares RSA and AES, analysis simulation results, and concludes with implications for future research.</a:t>
            </a:r>
          </a:p>
          <a:p>
            <a:pPr algn="just"/>
            <a:endPar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[10]</a:t>
            </a:r>
            <a:r>
              <a:rPr lang="en-IN" sz="1800" dirty="0">
                <a:solidFill>
                  <a:schemeClr val="accent6">
                    <a:lumMod val="75000"/>
                  </a:schemeClr>
                </a:solidFill>
                <a:effectLst/>
              </a:rPr>
              <a:t> </a:t>
            </a:r>
            <a:r>
              <a:rPr lang="en-IN" sz="1800" dirty="0">
                <a:solidFill>
                  <a:schemeClr val="accent6">
                    <a:lumMod val="75000"/>
                  </a:schemeClr>
                </a:solidFill>
                <a:effectLst/>
                <a:latin typeface="Times New Roman" panose="02020603050405020304" pitchFamily="18" charset="0"/>
                <a:cs typeface="Times New Roman" panose="02020603050405020304" pitchFamily="18" charset="0"/>
              </a:rPr>
              <a:t>This paper compares AES and RSA algorithms for digital image encryption, evaluating encryption quality, histogram readings, and correlation coefficient using MATLAB. The methodology involved encrypting and decrypting images with both algorithms and analysing the results. AES exhibited faster encryption and decryption times, while RSA showed better image quality and correlation coefficient. The study suggests that the choice of encryption algorithm should be based on user-specific requirements and preferences</a:t>
            </a:r>
            <a:endParaRPr lang="en-IN"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94224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5FCA311A-AE96-31A0-5AB3-056A0E416731}"/>
              </a:ext>
            </a:extLst>
          </p:cNvPr>
          <p:cNvSpPr>
            <a:spLocks noGrp="1"/>
          </p:cNvSpPr>
          <p:nvPr>
            <p:ph type="body" idx="1"/>
          </p:nvPr>
        </p:nvSpPr>
        <p:spPr>
          <a:xfrm>
            <a:off x="3671316" y="856467"/>
            <a:ext cx="3822192" cy="411480"/>
          </a:xfrm>
        </p:spPr>
        <p:txBody>
          <a:bodyPr/>
          <a:lstStyle/>
          <a:p>
            <a:r>
              <a:rPr lang="en-US" cap="none" dirty="0">
                <a:latin typeface="Times New Roman" panose="02020603050405020304" pitchFamily="18" charset="0"/>
                <a:cs typeface="Times New Roman" panose="02020603050405020304" pitchFamily="18" charset="0"/>
              </a:rPr>
              <a:t>Algorithm Used:</a:t>
            </a:r>
          </a:p>
          <a:p>
            <a:endParaRPr lang="en-US" cap="none" dirty="0">
              <a:latin typeface="Times New Roman" panose="02020603050405020304" pitchFamily="18" charset="0"/>
              <a:cs typeface="Times New Roman" panose="02020603050405020304" pitchFamily="18" charset="0"/>
            </a:endParaRPr>
          </a:p>
          <a:p>
            <a:endParaRPr lang="en-IN" cap="none"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xmlns="" id="{027C9FDF-2C50-1FA7-86CC-73AFB5DB65D4}"/>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8" name="Title 1">
            <a:extLst>
              <a:ext uri="{FF2B5EF4-FFF2-40B4-BE49-F238E27FC236}">
                <a16:creationId xmlns:a16="http://schemas.microsoft.com/office/drawing/2014/main" xmlns="" id="{99EE8804-45C2-4FD4-BADD-C6B07B691D8F}"/>
              </a:ext>
            </a:extLst>
          </p:cNvPr>
          <p:cNvSpPr>
            <a:spLocks noGrp="1"/>
          </p:cNvSpPr>
          <p:nvPr>
            <p:ph type="title"/>
          </p:nvPr>
        </p:nvSpPr>
        <p:spPr>
          <a:xfrm>
            <a:off x="3671316" y="86422"/>
            <a:ext cx="8165592" cy="507938"/>
          </a:xfrm>
        </p:spPr>
        <p:txBody>
          <a:bodyPr/>
          <a:lstStyle/>
          <a:p>
            <a:r>
              <a:rPr lang="en-US" sz="2400" u="sng" cap="none" dirty="0">
                <a:latin typeface="Times New Roman" panose="02020603050405020304" pitchFamily="18" charset="0"/>
                <a:cs typeface="Times New Roman" panose="02020603050405020304" pitchFamily="18" charset="0"/>
              </a:rPr>
              <a:t>Implementation</a:t>
            </a:r>
            <a:endParaRPr lang="en-IN" sz="2400" u="sng" cap="none"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xmlns="" id="{14E7F11D-0AD9-0F65-AD96-6335C84B0D2C}"/>
              </a:ext>
            </a:extLst>
          </p:cNvPr>
          <p:cNvSpPr txBox="1"/>
          <p:nvPr/>
        </p:nvSpPr>
        <p:spPr>
          <a:xfrm>
            <a:off x="3671316" y="1519263"/>
            <a:ext cx="7395860" cy="4094967"/>
          </a:xfrm>
          <a:prstGeom prst="rect">
            <a:avLst/>
          </a:prstGeom>
          <a:noFill/>
        </p:spPr>
        <p:txBody>
          <a:bodyPr wrap="square">
            <a:spAutoFit/>
          </a:bodyPr>
          <a:lstStyle/>
          <a:p>
            <a:pPr algn="just"/>
            <a:r>
              <a:rPr lang="en-US" sz="1800"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symmetric encryption method known as AES, or Advanced Encryption Standard, is one that is frequently employed to protect sensitive data.</a:t>
            </a:r>
          </a:p>
          <a:p>
            <a:pPr algn="just"/>
            <a:endPar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AES can be used with keys that are 256 bits long and operates on fixed-size blocks of data</a:t>
            </a:r>
            <a:r>
              <a:rPr lang="en-US"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same key is utilized in AES encryption for both encryption and decryption. </a:t>
            </a:r>
            <a:endParaRPr lang="en-US" sz="18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US" sz="1800"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algorithm is made up of numerous rounds of transformation that include </a:t>
            </a:r>
            <a:r>
              <a:rPr lang="en-IN" sz="18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Add</a:t>
            </a:r>
            <a:r>
              <a:rPr lang="en-IN"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 round key, Sub Bytes, Shift Rows, Mixed Column etc.</a:t>
            </a:r>
          </a:p>
          <a:p>
            <a:pPr algn="just"/>
            <a:endParaRPr lang="en-IN"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800"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These rounds make sure that the initial unencrypted data is properly jumbled and hidden, making it challenging for unauthorised parties to identify any patterns and recover the original data. AES uses key exchange for encryption.</a:t>
            </a:r>
          </a:p>
          <a:p>
            <a:pPr algn="just"/>
            <a:r>
              <a:rPr lang="en-IN"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rPr>
              <a:t> </a:t>
            </a:r>
            <a:endParaRPr lang="en-IN"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27717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0CE239-859D-0758-07C2-BE4DE18B1950}"/>
              </a:ext>
            </a:extLst>
          </p:cNvPr>
          <p:cNvSpPr>
            <a:spLocks noGrp="1"/>
          </p:cNvSpPr>
          <p:nvPr>
            <p:ph type="title"/>
          </p:nvPr>
        </p:nvSpPr>
        <p:spPr>
          <a:xfrm>
            <a:off x="3671316" y="98552"/>
            <a:ext cx="8165592" cy="507938"/>
          </a:xfrm>
        </p:spPr>
        <p:txBody>
          <a:bodyPr/>
          <a:lstStyle/>
          <a:p>
            <a:r>
              <a:rPr lang="en-US" sz="2400" u="sng" cap="none" dirty="0">
                <a:latin typeface="Times New Roman" panose="02020603050405020304" pitchFamily="18" charset="0"/>
                <a:cs typeface="Times New Roman" panose="02020603050405020304" pitchFamily="18" charset="0"/>
              </a:rPr>
              <a:t>Implementation:</a:t>
            </a:r>
            <a:endParaRPr lang="en-IN" sz="2400" u="sng" cap="none"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xmlns="" id="{CAF5496A-22CD-6E54-79BD-5D1A5E6C4E51}"/>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9" name="TextBox 8">
            <a:extLst>
              <a:ext uri="{FF2B5EF4-FFF2-40B4-BE49-F238E27FC236}">
                <a16:creationId xmlns:a16="http://schemas.microsoft.com/office/drawing/2014/main" xmlns="" id="{8CC092BC-4FFD-8E34-B4DE-C9D1EDF518B7}"/>
              </a:ext>
            </a:extLst>
          </p:cNvPr>
          <p:cNvSpPr txBox="1"/>
          <p:nvPr/>
        </p:nvSpPr>
        <p:spPr>
          <a:xfrm>
            <a:off x="3671317" y="732911"/>
            <a:ext cx="7758684" cy="5568960"/>
          </a:xfrm>
          <a:prstGeom prst="rect">
            <a:avLst/>
          </a:prstGeom>
          <a:noFill/>
        </p:spPr>
        <p:txBody>
          <a:bodyPr wrap="square">
            <a:spAutoFit/>
          </a:bodyPr>
          <a:lstStyle/>
          <a:p>
            <a:pPr>
              <a:lnSpc>
                <a:spcPct val="115000"/>
              </a:lnSpc>
              <a:spcAft>
                <a:spcPts val="1000"/>
              </a:spcAft>
            </a:pPr>
            <a:r>
              <a:rPr lang="en-IN" sz="1800"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steps to implement image encryption using AES in Java:</a:t>
            </a:r>
            <a:endParaRPr lang="en-IN" sz="14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buFont typeface="Wingdings" panose="05000000000000000000" pitchFamily="2" charset="2"/>
              <a:buChar char=""/>
            </a:pPr>
            <a:r>
              <a:rPr lang="en-IN" sz="1800"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Import the required java libraries:</a:t>
            </a:r>
            <a:endParaRPr lang="en-IN" sz="14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200000"/>
              </a:lnSpc>
              <a:spcAft>
                <a:spcPts val="1000"/>
              </a:spcAft>
              <a:buFont typeface="Wingdings" panose="05000000000000000000" pitchFamily="2" charset="2"/>
              <a:buChar char=""/>
            </a:pPr>
            <a:r>
              <a:rPr lang="en-US" sz="1800"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Load the image file into a byte array.</a:t>
            </a:r>
            <a:endParaRPr lang="en-IN" sz="1400" dirty="0">
              <a:solidFill>
                <a:schemeClr val="accent6">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buFont typeface="Wingdings" panose="05000000000000000000" pitchFamily="2" charset="2"/>
              <a:buChar char=""/>
            </a:pPr>
            <a:r>
              <a:rPr lang="en-IN" sz="1800" dirty="0">
                <a:solidFill>
                  <a:schemeClr val="accent6">
                    <a:lumMod val="50000"/>
                  </a:schemeClr>
                </a:solidFill>
                <a:effectLst/>
                <a:latin typeface="Times New Roman" panose="02020603050405020304" pitchFamily="18" charset="0"/>
                <a:ea typeface="Times New Roman" panose="02020603050405020304" pitchFamily="18" charset="0"/>
              </a:rPr>
              <a:t>Generate a secret key(256 bit) for AES encryption.</a:t>
            </a:r>
            <a:endParaRPr lang="en-IN" sz="1600" dirty="0">
              <a:solidFill>
                <a:schemeClr val="accent6">
                  <a:lumMod val="50000"/>
                </a:schemeClr>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Wingdings" panose="05000000000000000000" pitchFamily="2" charset="2"/>
              <a:buChar char=""/>
            </a:pPr>
            <a:r>
              <a:rPr lang="en-IN" sz="1800" dirty="0">
                <a:solidFill>
                  <a:schemeClr val="accent6">
                    <a:lumMod val="50000"/>
                  </a:schemeClr>
                </a:solidFill>
                <a:effectLst/>
                <a:latin typeface="Times New Roman" panose="02020603050405020304" pitchFamily="18" charset="0"/>
                <a:ea typeface="Times New Roman" panose="02020603050405020304" pitchFamily="18" charset="0"/>
              </a:rPr>
              <a:t>Initialize the AES cipher with the secret key.</a:t>
            </a:r>
            <a:endParaRPr lang="en-IN" sz="1600" dirty="0">
              <a:solidFill>
                <a:schemeClr val="accent6">
                  <a:lumMod val="50000"/>
                </a:schemeClr>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Wingdings" panose="05000000000000000000" pitchFamily="2" charset="2"/>
              <a:buChar char=""/>
            </a:pPr>
            <a:r>
              <a:rPr lang="en-IN" sz="1800" dirty="0">
                <a:solidFill>
                  <a:schemeClr val="accent6">
                    <a:lumMod val="50000"/>
                  </a:schemeClr>
                </a:solidFill>
                <a:effectLst/>
                <a:latin typeface="Times New Roman" panose="02020603050405020304" pitchFamily="18" charset="0"/>
                <a:ea typeface="Times New Roman" panose="02020603050405020304" pitchFamily="18" charset="0"/>
              </a:rPr>
              <a:t>Encrypt the image data.</a:t>
            </a:r>
            <a:endParaRPr lang="en-IN" sz="1600" dirty="0">
              <a:solidFill>
                <a:schemeClr val="accent6">
                  <a:lumMod val="50000"/>
                </a:schemeClr>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Wingdings" panose="05000000000000000000" pitchFamily="2" charset="2"/>
              <a:buChar char=""/>
            </a:pPr>
            <a:r>
              <a:rPr lang="en-IN" sz="1800" dirty="0">
                <a:solidFill>
                  <a:schemeClr val="accent6">
                    <a:lumMod val="50000"/>
                  </a:schemeClr>
                </a:solidFill>
                <a:effectLst/>
                <a:latin typeface="Times New Roman" panose="02020603050405020304" pitchFamily="18" charset="0"/>
                <a:ea typeface="Times New Roman" panose="02020603050405020304" pitchFamily="18" charset="0"/>
              </a:rPr>
              <a:t>Save the encrypted data </a:t>
            </a:r>
            <a:r>
              <a:rPr lang="en-IN" dirty="0">
                <a:solidFill>
                  <a:schemeClr val="accent6">
                    <a:lumMod val="50000"/>
                  </a:schemeClr>
                </a:solidFill>
                <a:latin typeface="Times New Roman" panose="02020603050405020304" pitchFamily="18" charset="0"/>
                <a:ea typeface="Times New Roman" panose="02020603050405020304" pitchFamily="18" charset="0"/>
              </a:rPr>
              <a:t>to a </a:t>
            </a:r>
            <a:r>
              <a:rPr lang="en-IN" sz="1800" dirty="0">
                <a:solidFill>
                  <a:schemeClr val="accent6">
                    <a:lumMod val="50000"/>
                  </a:schemeClr>
                </a:solidFill>
                <a:effectLst/>
                <a:latin typeface="Times New Roman" panose="02020603050405020304" pitchFamily="18" charset="0"/>
                <a:ea typeface="Times New Roman" panose="02020603050405020304" pitchFamily="18" charset="0"/>
              </a:rPr>
              <a:t>file.</a:t>
            </a:r>
            <a:endParaRPr lang="en-IN" sz="1600" dirty="0">
              <a:solidFill>
                <a:schemeClr val="accent6">
                  <a:lumMod val="50000"/>
                </a:schemeClr>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Wingdings" panose="05000000000000000000" pitchFamily="2" charset="2"/>
              <a:buChar char=""/>
            </a:pPr>
            <a:r>
              <a:rPr lang="en-IN" sz="1800" dirty="0">
                <a:solidFill>
                  <a:schemeClr val="accent6">
                    <a:lumMod val="50000"/>
                  </a:schemeClr>
                </a:solidFill>
                <a:effectLst/>
                <a:latin typeface="Times New Roman" panose="02020603050405020304" pitchFamily="18" charset="0"/>
                <a:ea typeface="Times New Roman" panose="02020603050405020304" pitchFamily="18" charset="0"/>
              </a:rPr>
              <a:t>To decrypt the image data, initialize the cipher in decrypt mode and use the same secret key.</a:t>
            </a:r>
            <a:endParaRPr lang="en-IN" sz="1600" dirty="0">
              <a:solidFill>
                <a:schemeClr val="accent6">
                  <a:lumMod val="50000"/>
                </a:schemeClr>
              </a:solidFill>
              <a:effectLst/>
              <a:latin typeface="Times New Roman" panose="02020603050405020304" pitchFamily="18" charset="0"/>
              <a:ea typeface="Times New Roman" panose="02020603050405020304" pitchFamily="18" charset="0"/>
            </a:endParaRPr>
          </a:p>
          <a:p>
            <a:pPr marL="342900" lvl="0" indent="-342900" algn="just">
              <a:lnSpc>
                <a:spcPct val="200000"/>
              </a:lnSpc>
              <a:buFont typeface="Wingdings" panose="05000000000000000000" pitchFamily="2" charset="2"/>
              <a:buChar char=""/>
            </a:pPr>
            <a:r>
              <a:rPr lang="en-IN" sz="1800" dirty="0">
                <a:solidFill>
                  <a:schemeClr val="accent6">
                    <a:lumMod val="50000"/>
                  </a:schemeClr>
                </a:solidFill>
                <a:effectLst/>
                <a:latin typeface="Times New Roman" panose="02020603050405020304" pitchFamily="18" charset="0"/>
                <a:ea typeface="Times New Roman" panose="02020603050405020304" pitchFamily="18" charset="0"/>
              </a:rPr>
              <a:t>Save the decrypted data to a file.</a:t>
            </a:r>
            <a:endParaRPr lang="en-IN" sz="1600" dirty="0">
              <a:solidFill>
                <a:schemeClr val="accent6">
                  <a:lumMod val="50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393632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AF148D-F795-54A8-E30A-3BC93A2E2C70}"/>
              </a:ext>
            </a:extLst>
          </p:cNvPr>
          <p:cNvSpPr>
            <a:spLocks noGrp="1"/>
          </p:cNvSpPr>
          <p:nvPr>
            <p:ph type="title"/>
          </p:nvPr>
        </p:nvSpPr>
        <p:spPr>
          <a:xfrm>
            <a:off x="3678438" y="347472"/>
            <a:ext cx="8165592" cy="768096"/>
          </a:xfrm>
        </p:spPr>
        <p:txBody>
          <a:bodyPr/>
          <a:lstStyle/>
          <a:p>
            <a:r>
              <a:rPr lang="en-US" sz="2400" u="sng" cap="none" dirty="0">
                <a:latin typeface="Times New Roman" panose="02020603050405020304" pitchFamily="18" charset="0"/>
                <a:cs typeface="Times New Roman" panose="02020603050405020304" pitchFamily="18" charset="0"/>
              </a:rPr>
              <a:t>IDE &amp; MODULES:</a:t>
            </a:r>
            <a:endParaRPr lang="en-IN" sz="2400" u="sng" cap="none"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363532AB-2C3A-7B7D-61F2-535752FD2654}"/>
              </a:ext>
            </a:extLst>
          </p:cNvPr>
          <p:cNvSpPr>
            <a:spLocks noGrp="1"/>
          </p:cNvSpPr>
          <p:nvPr>
            <p:ph type="body" idx="1"/>
          </p:nvPr>
        </p:nvSpPr>
        <p:spPr>
          <a:xfrm>
            <a:off x="3678438" y="1534107"/>
            <a:ext cx="3822192" cy="443983"/>
          </a:xfrm>
        </p:spPr>
        <p:txBody>
          <a:bodyPr/>
          <a:lstStyle/>
          <a:p>
            <a:r>
              <a:rPr lang="en-US" dirty="0">
                <a:latin typeface="Times New Roman" panose="02020603050405020304" pitchFamily="18" charset="0"/>
                <a:cs typeface="Times New Roman" panose="02020603050405020304" pitchFamily="18" charset="0"/>
              </a:rPr>
              <a:t>Ide: </a:t>
            </a:r>
            <a:r>
              <a:rPr lang="en-US" b="0" cap="none" dirty="0">
                <a:solidFill>
                  <a:schemeClr val="accent6">
                    <a:lumMod val="50000"/>
                  </a:schemeClr>
                </a:solidFill>
                <a:latin typeface="Times New Roman" panose="02020603050405020304" pitchFamily="18" charset="0"/>
                <a:cs typeface="Times New Roman" panose="02020603050405020304" pitchFamily="18" charset="0"/>
              </a:rPr>
              <a:t>Visual Studio Code</a:t>
            </a:r>
            <a:endParaRPr lang="en-US" b="0" dirty="0">
              <a:solidFill>
                <a:schemeClr val="accent6">
                  <a:lumMod val="50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7409242D-DB56-4EC7-580E-E8D323D2DB38}"/>
              </a:ext>
            </a:extLst>
          </p:cNvPr>
          <p:cNvSpPr>
            <a:spLocks noGrp="1"/>
          </p:cNvSpPr>
          <p:nvPr>
            <p:ph type="body" sz="quarter" idx="3"/>
          </p:nvPr>
        </p:nvSpPr>
        <p:spPr>
          <a:xfrm>
            <a:off x="3678438" y="2124964"/>
            <a:ext cx="4952378" cy="3324114"/>
          </a:xfrm>
        </p:spPr>
        <p:txBody>
          <a:bodyPr/>
          <a:lstStyle/>
          <a:p>
            <a:r>
              <a:rPr lang="en-US" dirty="0">
                <a:latin typeface="Times New Roman" panose="02020603050405020304" pitchFamily="18" charset="0"/>
                <a:cs typeface="Times New Roman" panose="02020603050405020304" pitchFamily="18" charset="0"/>
              </a:rPr>
              <a:t>Modules:</a:t>
            </a:r>
          </a:p>
          <a:p>
            <a:endParaRPr lang="en-US" dirty="0">
              <a:latin typeface="Times New Roman" panose="02020603050405020304" pitchFamily="18" charset="0"/>
              <a:cs typeface="Times New Roman" panose="02020603050405020304" pitchFamily="18" charset="0"/>
            </a:endParaRPr>
          </a:p>
          <a:p>
            <a:r>
              <a:rPr lang="en-IN" b="0" i="0" cap="none" dirty="0">
                <a:solidFill>
                  <a:schemeClr val="accent6">
                    <a:lumMod val="50000"/>
                  </a:schemeClr>
                </a:solidFill>
                <a:effectLst/>
                <a:latin typeface="Times New Roman" panose="02020603050405020304" pitchFamily="18" charset="0"/>
                <a:cs typeface="Times New Roman" panose="02020603050405020304" pitchFamily="18" charset="0"/>
              </a:rPr>
              <a:t> 1. Input/Output Module: io, </a:t>
            </a:r>
            <a:r>
              <a:rPr lang="en-IN" b="0" i="0" cap="none" dirty="0" err="1">
                <a:solidFill>
                  <a:schemeClr val="accent6">
                    <a:lumMod val="50000"/>
                  </a:schemeClr>
                </a:solidFill>
                <a:effectLst/>
                <a:latin typeface="Times New Roman" panose="02020603050405020304" pitchFamily="18" charset="0"/>
                <a:cs typeface="Times New Roman" panose="02020603050405020304" pitchFamily="18" charset="0"/>
              </a:rPr>
              <a:t>imageio</a:t>
            </a:r>
            <a:endParaRPr lang="en-IN" b="0" i="0" cap="none" dirty="0">
              <a:solidFill>
                <a:schemeClr val="accent6">
                  <a:lumMod val="50000"/>
                </a:schemeClr>
              </a:solidFill>
              <a:effectLst/>
              <a:latin typeface="Times New Roman" panose="02020603050405020304" pitchFamily="18" charset="0"/>
              <a:cs typeface="Times New Roman" panose="02020603050405020304" pitchFamily="18" charset="0"/>
            </a:endParaRPr>
          </a:p>
          <a:p>
            <a:endParaRPr lang="en-IN" b="0" i="0" cap="none" dirty="0">
              <a:solidFill>
                <a:schemeClr val="accent6">
                  <a:lumMod val="50000"/>
                </a:schemeClr>
              </a:solidFill>
              <a:effectLst/>
              <a:latin typeface="Times New Roman" panose="02020603050405020304" pitchFamily="18" charset="0"/>
              <a:cs typeface="Times New Roman" panose="02020603050405020304" pitchFamily="18" charset="0"/>
            </a:endParaRPr>
          </a:p>
          <a:p>
            <a:r>
              <a:rPr lang="en-IN" b="0" i="0" cap="none" dirty="0">
                <a:solidFill>
                  <a:schemeClr val="accent6">
                    <a:lumMod val="50000"/>
                  </a:schemeClr>
                </a:solidFill>
                <a:effectLst/>
                <a:latin typeface="Times New Roman" panose="02020603050405020304" pitchFamily="18" charset="0"/>
                <a:cs typeface="Times New Roman" panose="02020603050405020304" pitchFamily="18" charset="0"/>
              </a:rPr>
              <a:t> 2. Encryption Module: crypto</a:t>
            </a:r>
          </a:p>
          <a:p>
            <a:endParaRPr lang="en-IN" b="0" cap="none" dirty="0">
              <a:solidFill>
                <a:schemeClr val="accent6">
                  <a:lumMod val="50000"/>
                </a:schemeClr>
              </a:solidFill>
              <a:latin typeface="Times New Roman" panose="02020603050405020304" pitchFamily="18" charset="0"/>
              <a:cs typeface="Times New Roman" panose="02020603050405020304" pitchFamily="18" charset="0"/>
            </a:endParaRPr>
          </a:p>
          <a:p>
            <a:r>
              <a:rPr lang="en-IN" b="0" i="0" cap="none" dirty="0">
                <a:solidFill>
                  <a:schemeClr val="accent6">
                    <a:lumMod val="50000"/>
                  </a:schemeClr>
                </a:solidFill>
                <a:effectLst/>
                <a:latin typeface="Times New Roman" panose="02020603050405020304" pitchFamily="18" charset="0"/>
                <a:cs typeface="Times New Roman" panose="02020603050405020304" pitchFamily="18" charset="0"/>
              </a:rPr>
              <a:t> 3.</a:t>
            </a:r>
            <a:r>
              <a:rPr lang="en-IN" b="0" i="0" dirty="0">
                <a:solidFill>
                  <a:srgbClr val="D1D5DB"/>
                </a:solidFill>
                <a:effectLst/>
                <a:latin typeface="Times New Roman" panose="02020603050405020304" pitchFamily="18" charset="0"/>
                <a:cs typeface="Times New Roman" panose="02020603050405020304" pitchFamily="18" charset="0"/>
              </a:rPr>
              <a:t> </a:t>
            </a:r>
            <a:r>
              <a:rPr lang="en-IN" b="0" i="0" cap="none" dirty="0">
                <a:solidFill>
                  <a:schemeClr val="accent6">
                    <a:lumMod val="50000"/>
                  </a:schemeClr>
                </a:solidFill>
                <a:effectLst/>
                <a:latin typeface="Times New Roman" panose="02020603050405020304" pitchFamily="18" charset="0"/>
                <a:cs typeface="Times New Roman" panose="02020603050405020304" pitchFamily="18" charset="0"/>
              </a:rPr>
              <a:t>User Interface Module: swing, </a:t>
            </a:r>
            <a:r>
              <a:rPr lang="en-IN" b="0" i="0" cap="none" dirty="0" err="1">
                <a:solidFill>
                  <a:schemeClr val="accent6">
                    <a:lumMod val="50000"/>
                  </a:schemeClr>
                </a:solidFill>
                <a:effectLst/>
                <a:latin typeface="Times New Roman" panose="02020603050405020304" pitchFamily="18" charset="0"/>
                <a:cs typeface="Times New Roman" panose="02020603050405020304" pitchFamily="18" charset="0"/>
              </a:rPr>
              <a:t>awt</a:t>
            </a:r>
            <a:r>
              <a:rPr lang="en-IN" b="0" i="0" cap="none" dirty="0">
                <a:solidFill>
                  <a:schemeClr val="accent6">
                    <a:lumMod val="50000"/>
                  </a:schemeClr>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IN" b="0" i="0" dirty="0">
              <a:solidFill>
                <a:schemeClr val="accent6">
                  <a:lumMod val="50000"/>
                </a:schemeClr>
              </a:solidFill>
              <a:effectLst/>
              <a:latin typeface="Söhne"/>
            </a:endParaRPr>
          </a:p>
          <a:p>
            <a:endParaRPr lang="en-IN" dirty="0"/>
          </a:p>
        </p:txBody>
      </p:sp>
      <p:sp>
        <p:nvSpPr>
          <p:cNvPr id="7" name="Slide Number Placeholder 6">
            <a:extLst>
              <a:ext uri="{FF2B5EF4-FFF2-40B4-BE49-F238E27FC236}">
                <a16:creationId xmlns:a16="http://schemas.microsoft.com/office/drawing/2014/main" xmlns="" id="{F11EA143-4F6B-126B-BF21-04F65B2571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xmlns="" val="289100419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{74445F03-09F1-4B59-8CC2-E41E7FA415BE}tf78438558_win32</Template>
  <TotalTime>311</TotalTime>
  <Words>1746</Words>
  <Application>Microsoft Office PowerPoint</Application>
  <PresentationFormat>Custom</PresentationFormat>
  <Paragraphs>112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Contents:</vt:lpstr>
      <vt:lpstr>Problem Description: </vt:lpstr>
      <vt:lpstr>Literature Study:</vt:lpstr>
      <vt:lpstr>Slide 5</vt:lpstr>
      <vt:lpstr>Slide 6</vt:lpstr>
      <vt:lpstr>Implementation</vt:lpstr>
      <vt:lpstr>Implementation:</vt:lpstr>
      <vt:lpstr>IDE &amp; MODULES:</vt:lpstr>
      <vt:lpstr>Project Flow Chart: </vt:lpstr>
      <vt:lpstr>Results:</vt:lpstr>
      <vt:lpstr>Slide 12</vt:lpstr>
      <vt:lpstr>Slide 13</vt:lpstr>
      <vt:lpstr>Slide 14</vt:lpstr>
      <vt:lpstr>Slide 15</vt:lpstr>
      <vt:lpstr>Future Work</vt:lpstr>
      <vt:lpstr>Slide 17</vt:lpstr>
      <vt:lpstr>Slide 18</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Gourav Joshi</dc:creator>
  <cp:lastModifiedBy>Lenovo</cp:lastModifiedBy>
  <cp:revision>21</cp:revision>
  <dcterms:created xsi:type="dcterms:W3CDTF">2023-06-12T02:49:58Z</dcterms:created>
  <dcterms:modified xsi:type="dcterms:W3CDTF">2023-09-16T13:20:53Z</dcterms:modified>
</cp:coreProperties>
</file>