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mbria" panose="02040503050406030204" pitchFamily="18"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82"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82922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a:t>Goto market- Timeline</a:t>
            </a:r>
            <a:endParaRPr/>
          </a:p>
        </p:txBody>
      </p:sp>
      <p:sp>
        <p:nvSpPr>
          <p:cNvPr id="126" name="Google Shape;12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29,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March 29,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172EEB-1769-4776-AD69-E7C1260563EB}" type="datetime4">
              <a:rPr lang="en-US" smtClean="0"/>
              <a:pPr/>
              <a:t>March 29,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29,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29,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F7543A-E259-478F-9E0D-57BA40E442B7}" type="datetime4">
              <a:rPr lang="en-US" smtClean="0"/>
              <a:pPr/>
              <a:t>March 29,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March 29,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29,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29, 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3416D63-31BF-4B94-B6C5-E20B2C63F515}" type="datetime4">
              <a:rPr lang="en-US" smtClean="0"/>
              <a:pPr/>
              <a:t>March 29, 2022</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0" name="Footer Placeholder 9"/>
          <p:cNvSpPr>
            <a:spLocks noGrp="1"/>
          </p:cNvSpPr>
          <p:nvPr>
            <p:ph type="ftr" sz="quarter" idx="12"/>
          </p:nvPr>
        </p:nvSpPr>
        <p:spPr/>
        <p:txBody>
          <a:bodyPr/>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2B1B13E-D5AF-485E-81A1-82A140076526}" type="datetime4">
              <a:rPr lang="en-US" smtClean="0"/>
              <a:pPr/>
              <a:t>March 29, 2022</a:t>
            </a:fld>
            <a:endParaRPr lang="en-US" dirty="0"/>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Team</a:t>
            </a:r>
            <a:endParaRPr/>
          </a:p>
        </p:txBody>
      </p:sp>
      <p:sp>
        <p:nvSpPr>
          <p:cNvPr id="97" name="Google Shape;97;p1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IN" dirty="0"/>
              <a:t> Background</a:t>
            </a:r>
            <a:endParaRPr dirty="0"/>
          </a:p>
          <a:p>
            <a:pPr marL="228600" lvl="0" indent="-228600" algn="l" rtl="0">
              <a:lnSpc>
                <a:spcPct val="90000"/>
              </a:lnSpc>
              <a:spcBef>
                <a:spcPts val="1000"/>
              </a:spcBef>
              <a:spcAft>
                <a:spcPts val="0"/>
              </a:spcAft>
              <a:buClr>
                <a:schemeClr val="dk1"/>
              </a:buClr>
              <a:buSzPts val="2800"/>
              <a:buChar char="●"/>
            </a:pPr>
            <a:r>
              <a:rPr lang="en-IN" dirty="0"/>
              <a:t>Record and vision to succeed</a:t>
            </a:r>
            <a:endParaRPr dirty="0"/>
          </a:p>
          <a:p>
            <a:pPr marL="228600" lvl="0" indent="-228600" algn="l" rtl="0">
              <a:lnSpc>
                <a:spcPct val="90000"/>
              </a:lnSpc>
              <a:spcBef>
                <a:spcPts val="1000"/>
              </a:spcBef>
              <a:spcAft>
                <a:spcPts val="0"/>
              </a:spcAft>
              <a:buClr>
                <a:schemeClr val="dk1"/>
              </a:buClr>
              <a:buSzPts val="2800"/>
              <a:buChar char="●"/>
            </a:pPr>
            <a:r>
              <a:rPr lang="en-IN" dirty="0"/>
              <a:t>Vision/Mission</a:t>
            </a:r>
          </a:p>
          <a:p>
            <a:pPr marL="228600" lvl="0" indent="-228600" algn="l" rtl="0">
              <a:lnSpc>
                <a:spcPct val="90000"/>
              </a:lnSpc>
              <a:spcBef>
                <a:spcPts val="1000"/>
              </a:spcBef>
              <a:spcAft>
                <a:spcPts val="0"/>
              </a:spcAft>
              <a:buClr>
                <a:schemeClr val="dk1"/>
              </a:buClr>
              <a:buSzPts val="2800"/>
              <a:buChar char="●"/>
            </a:pPr>
            <a:endParaRPr lang="en-IN" dirty="0"/>
          </a:p>
          <a:p>
            <a:pPr marL="0" lvl="0" indent="0" algn="l" rtl="0">
              <a:lnSpc>
                <a:spcPct val="90000"/>
              </a:lnSpc>
              <a:spcBef>
                <a:spcPts val="1000"/>
              </a:spcBef>
              <a:spcAft>
                <a:spcPts val="0"/>
              </a:spcAft>
              <a:buClr>
                <a:schemeClr val="dk1"/>
              </a:buClr>
              <a:buSzPts val="2800"/>
              <a:buNone/>
            </a:pPr>
            <a:r>
              <a:rPr lang="en-IN" dirty="0"/>
              <a:t>       We are in the 21</a:t>
            </a:r>
            <a:r>
              <a:rPr lang="en-IN" baseline="30000" dirty="0"/>
              <a:t>st</a:t>
            </a:r>
            <a:r>
              <a:rPr lang="en-IN" dirty="0"/>
              <a:t> century , and day by day technology is growing very rapidly.</a:t>
            </a:r>
          </a:p>
          <a:p>
            <a:pPr marL="0" lvl="0" indent="0" algn="l" rtl="0">
              <a:lnSpc>
                <a:spcPct val="90000"/>
              </a:lnSpc>
              <a:spcBef>
                <a:spcPts val="1000"/>
              </a:spcBef>
              <a:spcAft>
                <a:spcPts val="0"/>
              </a:spcAft>
              <a:buClr>
                <a:schemeClr val="dk1"/>
              </a:buClr>
              <a:buSzPts val="2800"/>
              <a:buNone/>
            </a:pPr>
            <a:r>
              <a:rPr lang="en-IN" dirty="0"/>
              <a:t>       But by focusing on the technology advancement , we just forget the human </a:t>
            </a:r>
          </a:p>
          <a:p>
            <a:pPr marL="0" lvl="0" indent="0" algn="l" rtl="0">
              <a:lnSpc>
                <a:spcPct val="90000"/>
              </a:lnSpc>
              <a:spcBef>
                <a:spcPts val="1000"/>
              </a:spcBef>
              <a:spcAft>
                <a:spcPts val="0"/>
              </a:spcAft>
              <a:buClr>
                <a:schemeClr val="dk1"/>
              </a:buClr>
              <a:buSzPts val="2800"/>
              <a:buNone/>
            </a:pPr>
            <a:r>
              <a:rPr lang="en-IN" dirty="0"/>
              <a:t>       health and specially the mental health , so we THE WHACK HACK team wanted </a:t>
            </a:r>
          </a:p>
          <a:p>
            <a:pPr marL="0" lvl="0" indent="0" algn="l" rtl="0">
              <a:lnSpc>
                <a:spcPct val="90000"/>
              </a:lnSpc>
              <a:spcBef>
                <a:spcPts val="1000"/>
              </a:spcBef>
              <a:spcAft>
                <a:spcPts val="0"/>
              </a:spcAft>
              <a:buClr>
                <a:schemeClr val="dk1"/>
              </a:buClr>
              <a:buSzPts val="2800"/>
              <a:buNone/>
            </a:pPr>
            <a:r>
              <a:rPr lang="en-IN" dirty="0"/>
              <a:t>       to do something for our users. We want to create a model which helps the user </a:t>
            </a:r>
          </a:p>
          <a:p>
            <a:pPr marL="0" lvl="0" indent="0" algn="l" rtl="0">
              <a:lnSpc>
                <a:spcPct val="90000"/>
              </a:lnSpc>
              <a:spcBef>
                <a:spcPts val="1000"/>
              </a:spcBef>
              <a:spcAft>
                <a:spcPts val="0"/>
              </a:spcAft>
              <a:buClr>
                <a:schemeClr val="dk1"/>
              </a:buClr>
              <a:buSzPts val="2800"/>
              <a:buNone/>
            </a:pPr>
            <a:r>
              <a:rPr lang="en-IN" dirty="0"/>
              <a:t>       to get an experience of offline meet via online mode.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Financial model and projections</a:t>
            </a:r>
            <a:endParaRPr/>
          </a:p>
        </p:txBody>
      </p:sp>
      <p:sp>
        <p:nvSpPr>
          <p:cNvPr id="154" name="Google Shape;154;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54000" algn="l" rtl="0">
              <a:lnSpc>
                <a:spcPct val="90000"/>
              </a:lnSpc>
              <a:spcBef>
                <a:spcPts val="0"/>
              </a:spcBef>
              <a:spcAft>
                <a:spcPts val="0"/>
              </a:spcAft>
              <a:buClr>
                <a:schemeClr val="dk1"/>
              </a:buClr>
              <a:buSzPts val="3200"/>
              <a:buChar char="●"/>
            </a:pPr>
            <a:r>
              <a:rPr lang="en-IN" sz="2800" dirty="0"/>
              <a:t>Investment to develop- Material and manpower</a:t>
            </a:r>
            <a:endParaRPr sz="2800" dirty="0"/>
          </a:p>
          <a:p>
            <a:pPr marL="457200" lvl="0" indent="0" algn="l" rtl="0">
              <a:lnSpc>
                <a:spcPct val="90000"/>
              </a:lnSpc>
              <a:spcBef>
                <a:spcPts val="0"/>
              </a:spcBef>
              <a:spcAft>
                <a:spcPts val="0"/>
              </a:spcAft>
              <a:buNone/>
            </a:pPr>
            <a:r>
              <a:rPr lang="en-IN" sz="2800" dirty="0"/>
              <a:t>Material:      Technology stacks such as react, python etc.</a:t>
            </a:r>
            <a:endParaRPr sz="2800" dirty="0"/>
          </a:p>
          <a:p>
            <a:pPr marL="457200" lvl="0" indent="0" algn="l" rtl="0">
              <a:lnSpc>
                <a:spcPct val="90000"/>
              </a:lnSpc>
              <a:spcBef>
                <a:spcPts val="0"/>
              </a:spcBef>
              <a:spcAft>
                <a:spcPts val="0"/>
              </a:spcAft>
              <a:buNone/>
            </a:pPr>
            <a:r>
              <a:rPr lang="en-IN" sz="2800" dirty="0"/>
              <a:t>Manpower: Team of  6 engineering students</a:t>
            </a:r>
            <a:endParaRPr sz="2800" dirty="0"/>
          </a:p>
          <a:p>
            <a:pPr marL="457200" lvl="0" indent="0" algn="l" rtl="0">
              <a:lnSpc>
                <a:spcPct val="90000"/>
              </a:lnSpc>
              <a:spcBef>
                <a:spcPts val="0"/>
              </a:spcBef>
              <a:spcAft>
                <a:spcPts val="0"/>
              </a:spcAft>
              <a:buNone/>
            </a:pPr>
            <a:r>
              <a:rPr lang="en-IN" sz="2800" dirty="0"/>
              <a:t>                            Two highly qualified teachers of the NSUT </a:t>
            </a:r>
            <a:endParaRPr sz="2800" dirty="0"/>
          </a:p>
          <a:p>
            <a:pPr marL="228600" lvl="0" indent="-254000" algn="l" rtl="0">
              <a:lnSpc>
                <a:spcPct val="90000"/>
              </a:lnSpc>
              <a:spcBef>
                <a:spcPts val="1000"/>
              </a:spcBef>
              <a:spcAft>
                <a:spcPts val="0"/>
              </a:spcAft>
              <a:buClr>
                <a:schemeClr val="dk1"/>
              </a:buClr>
              <a:buSzPts val="3200"/>
              <a:buChar char="●"/>
            </a:pPr>
            <a:r>
              <a:rPr lang="en-IN" sz="2800" dirty="0"/>
              <a:t>Return on Investment:</a:t>
            </a:r>
            <a:endParaRPr sz="2800" dirty="0"/>
          </a:p>
          <a:p>
            <a:pPr marL="457200" lvl="0" indent="0" algn="l" rtl="0">
              <a:lnSpc>
                <a:spcPct val="90000"/>
              </a:lnSpc>
              <a:spcBef>
                <a:spcPts val="1000"/>
              </a:spcBef>
              <a:spcAft>
                <a:spcPts val="0"/>
              </a:spcAft>
              <a:buNone/>
            </a:pPr>
            <a:r>
              <a:rPr lang="en-IN" sz="2800" dirty="0"/>
              <a:t>1. Quality of education will be improved.</a:t>
            </a:r>
            <a:endParaRPr sz="2800" dirty="0"/>
          </a:p>
          <a:p>
            <a:pPr marL="457200" lvl="0" indent="0" algn="l" rtl="0">
              <a:lnSpc>
                <a:spcPct val="90000"/>
              </a:lnSpc>
              <a:spcBef>
                <a:spcPts val="1000"/>
              </a:spcBef>
              <a:spcAft>
                <a:spcPts val="0"/>
              </a:spcAft>
              <a:buNone/>
            </a:pPr>
            <a:r>
              <a:rPr lang="en-IN" sz="2800" dirty="0"/>
              <a:t>2.  Business or corporate deals will be closed with minimal effort.</a:t>
            </a:r>
            <a:endParaRPr sz="2800" dirty="0"/>
          </a:p>
          <a:p>
            <a:pPr marL="457200" lvl="0" indent="0" algn="l" rtl="0">
              <a:lnSpc>
                <a:spcPct val="90000"/>
              </a:lnSpc>
              <a:spcBef>
                <a:spcPts val="1000"/>
              </a:spcBef>
              <a:spcAft>
                <a:spcPts val="0"/>
              </a:spcAft>
              <a:buNone/>
            </a:pPr>
            <a:r>
              <a:rPr lang="en-IN" sz="2800" dirty="0"/>
              <a:t>3.  Scalability of the work will be improved.</a:t>
            </a:r>
            <a:endParaRPr sz="2800"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Competitive advantages</a:t>
            </a:r>
            <a:endParaRPr/>
          </a:p>
        </p:txBody>
      </p:sp>
      <p:sp>
        <p:nvSpPr>
          <p:cNvPr id="160" name="Google Shape;160;p2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54000" algn="l" rtl="0">
              <a:lnSpc>
                <a:spcPct val="90000"/>
              </a:lnSpc>
              <a:spcBef>
                <a:spcPts val="0"/>
              </a:spcBef>
              <a:spcAft>
                <a:spcPts val="0"/>
              </a:spcAft>
              <a:buClr>
                <a:schemeClr val="dk1"/>
              </a:buClr>
              <a:buSzPts val="3200"/>
              <a:buChar char="●"/>
            </a:pPr>
            <a:r>
              <a:rPr lang="en-IN" sz="2800" dirty="0"/>
              <a:t>Partnerships: (In future)</a:t>
            </a:r>
            <a:endParaRPr sz="2800" dirty="0"/>
          </a:p>
          <a:p>
            <a:pPr marL="457200" lvl="0" indent="0" algn="l" rtl="0">
              <a:lnSpc>
                <a:spcPct val="90000"/>
              </a:lnSpc>
              <a:spcBef>
                <a:spcPts val="0"/>
              </a:spcBef>
              <a:spcAft>
                <a:spcPts val="0"/>
              </a:spcAft>
              <a:buNone/>
            </a:pPr>
            <a:r>
              <a:rPr lang="en-IN" sz="2800" dirty="0"/>
              <a:t>1. Google Meets</a:t>
            </a:r>
            <a:endParaRPr sz="2800" dirty="0"/>
          </a:p>
          <a:p>
            <a:pPr marL="457200" lvl="0" indent="0" algn="l" rtl="0">
              <a:lnSpc>
                <a:spcPct val="90000"/>
              </a:lnSpc>
              <a:spcBef>
                <a:spcPts val="0"/>
              </a:spcBef>
              <a:spcAft>
                <a:spcPts val="0"/>
              </a:spcAft>
              <a:buNone/>
            </a:pPr>
            <a:r>
              <a:rPr lang="en-IN" sz="2800" dirty="0"/>
              <a:t>2. Microsoft Teams</a:t>
            </a:r>
            <a:endParaRPr sz="2800" dirty="0"/>
          </a:p>
          <a:p>
            <a:pPr marL="457200" lvl="0" indent="0" algn="l" rtl="0">
              <a:lnSpc>
                <a:spcPct val="90000"/>
              </a:lnSpc>
              <a:spcBef>
                <a:spcPts val="0"/>
              </a:spcBef>
              <a:spcAft>
                <a:spcPts val="0"/>
              </a:spcAft>
              <a:buNone/>
            </a:pPr>
            <a:r>
              <a:rPr lang="en-IN" sz="2800" dirty="0"/>
              <a:t>3. Zoom video communications</a:t>
            </a:r>
            <a:endParaRPr sz="2800" dirty="0"/>
          </a:p>
          <a:p>
            <a:pPr marL="457200" lvl="0" indent="0" algn="l" rtl="0">
              <a:lnSpc>
                <a:spcPct val="90000"/>
              </a:lnSpc>
              <a:spcBef>
                <a:spcPts val="0"/>
              </a:spcBef>
              <a:spcAft>
                <a:spcPts val="0"/>
              </a:spcAft>
              <a:buNone/>
            </a:pPr>
            <a:endParaRPr sz="2800" dirty="0"/>
          </a:p>
          <a:p>
            <a:pPr marL="228600" lvl="0" indent="-254000" algn="l" rtl="0">
              <a:lnSpc>
                <a:spcPct val="90000"/>
              </a:lnSpc>
              <a:spcBef>
                <a:spcPts val="1000"/>
              </a:spcBef>
              <a:spcAft>
                <a:spcPts val="0"/>
              </a:spcAft>
              <a:buClr>
                <a:schemeClr val="dk1"/>
              </a:buClr>
              <a:buSzPts val="3200"/>
              <a:buChar char="●"/>
            </a:pPr>
            <a:r>
              <a:rPr lang="en-IN" sz="2800" dirty="0"/>
              <a:t>Strengths of technology/Team (USPs):</a:t>
            </a:r>
            <a:endParaRPr sz="2800" dirty="0"/>
          </a:p>
          <a:p>
            <a:pPr marL="457200" lvl="0" indent="0" algn="l" rtl="0">
              <a:spcBef>
                <a:spcPts val="0"/>
              </a:spcBef>
              <a:spcAft>
                <a:spcPts val="0"/>
              </a:spcAft>
              <a:buNone/>
            </a:pPr>
            <a:r>
              <a:rPr lang="en-IN" sz="2800" dirty="0"/>
              <a:t>1.  It will be </a:t>
            </a:r>
            <a:r>
              <a:rPr lang="en-IN" sz="2800" dirty="0" err="1"/>
              <a:t>mutli</a:t>
            </a:r>
            <a:r>
              <a:rPr lang="en-IN" sz="2800" dirty="0"/>
              <a:t> lingual which is not available in the market yet.</a:t>
            </a:r>
            <a:endParaRPr sz="2800" dirty="0"/>
          </a:p>
          <a:p>
            <a:pPr marL="457200" lvl="0" indent="0" algn="l" rtl="0">
              <a:spcBef>
                <a:spcPts val="0"/>
              </a:spcBef>
              <a:spcAft>
                <a:spcPts val="0"/>
              </a:spcAft>
              <a:buNone/>
            </a:pPr>
            <a:r>
              <a:rPr lang="en-IN" sz="2800" dirty="0"/>
              <a:t>2.  Complete transcription of voice to the text  of the participants in the meet.</a:t>
            </a:r>
            <a:endParaRPr sz="2800" dirty="0"/>
          </a:p>
          <a:p>
            <a:pPr marL="457200" lvl="0" indent="0" algn="l" rtl="0">
              <a:spcBef>
                <a:spcPts val="0"/>
              </a:spcBef>
              <a:spcAft>
                <a:spcPts val="0"/>
              </a:spcAft>
              <a:buNone/>
            </a:pPr>
            <a:r>
              <a:rPr lang="en-IN" sz="2800" dirty="0"/>
              <a:t>3.  Along with passwords we are using </a:t>
            </a:r>
            <a:r>
              <a:rPr lang="en-IN" sz="2800" dirty="0" err="1"/>
              <a:t>otps</a:t>
            </a:r>
            <a:r>
              <a:rPr lang="en-IN" sz="2800" dirty="0"/>
              <a:t> too.</a:t>
            </a:r>
            <a:endParaRPr sz="2800" dirty="0"/>
          </a:p>
          <a:p>
            <a:pPr marL="457200" lvl="0" indent="0" algn="l" rtl="0">
              <a:lnSpc>
                <a:spcPct val="90000"/>
              </a:lnSpc>
              <a:spcBef>
                <a:spcPts val="1000"/>
              </a:spcBef>
              <a:spcAft>
                <a:spcPts val="0"/>
              </a:spcAft>
              <a:buNone/>
            </a:pPr>
            <a:endParaRPr sz="2100"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Assumptions and risks</a:t>
            </a:r>
            <a:endParaRPr/>
          </a:p>
        </p:txBody>
      </p:sp>
      <p:sp>
        <p:nvSpPr>
          <p:cNvPr id="166" name="Google Shape;166;p2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60350" algn="l" rtl="0">
              <a:lnSpc>
                <a:spcPct val="90000"/>
              </a:lnSpc>
              <a:spcBef>
                <a:spcPts val="0"/>
              </a:spcBef>
              <a:spcAft>
                <a:spcPts val="0"/>
              </a:spcAft>
              <a:buClr>
                <a:schemeClr val="dk1"/>
              </a:buClr>
              <a:buSzPts val="3300"/>
              <a:buChar char="●"/>
            </a:pPr>
            <a:r>
              <a:rPr lang="en-IN" sz="2400" dirty="0"/>
              <a:t>SWOT /PESTEL ANALYSIS</a:t>
            </a:r>
            <a:endParaRPr sz="2400" dirty="0"/>
          </a:p>
          <a:p>
            <a:pPr marL="457200" lvl="0" indent="0" algn="l" rtl="0">
              <a:lnSpc>
                <a:spcPct val="90000"/>
              </a:lnSpc>
              <a:spcBef>
                <a:spcPts val="0"/>
              </a:spcBef>
              <a:spcAft>
                <a:spcPts val="0"/>
              </a:spcAft>
              <a:buNone/>
            </a:pPr>
            <a:r>
              <a:rPr lang="en-IN" sz="2400" dirty="0"/>
              <a:t> Strengths:</a:t>
            </a:r>
            <a:endParaRPr sz="2400" dirty="0"/>
          </a:p>
          <a:p>
            <a:pPr marL="457200" lvl="0" indent="0" algn="l" rtl="0">
              <a:lnSpc>
                <a:spcPct val="90000"/>
              </a:lnSpc>
              <a:spcBef>
                <a:spcPts val="0"/>
              </a:spcBef>
              <a:spcAft>
                <a:spcPts val="0"/>
              </a:spcAft>
              <a:buNone/>
            </a:pPr>
            <a:r>
              <a:rPr lang="en-IN" sz="2400" dirty="0"/>
              <a:t>    1. Confidentiality of data will be maintained between sender and receiver.</a:t>
            </a:r>
            <a:endParaRPr sz="2400" dirty="0"/>
          </a:p>
          <a:p>
            <a:pPr marL="457200" lvl="0" indent="0" algn="l" rtl="0">
              <a:lnSpc>
                <a:spcPct val="90000"/>
              </a:lnSpc>
              <a:spcBef>
                <a:spcPts val="0"/>
              </a:spcBef>
              <a:spcAft>
                <a:spcPts val="0"/>
              </a:spcAft>
              <a:buNone/>
            </a:pPr>
            <a:r>
              <a:rPr lang="en-IN" sz="2400" dirty="0"/>
              <a:t>    2.  Integrity(Consistency ) of the data should be maintained.</a:t>
            </a:r>
            <a:endParaRPr sz="2400" dirty="0"/>
          </a:p>
          <a:p>
            <a:pPr marL="457200" lvl="0" indent="0" algn="l" rtl="0">
              <a:lnSpc>
                <a:spcPct val="90000"/>
              </a:lnSpc>
              <a:spcBef>
                <a:spcPts val="0"/>
              </a:spcBef>
              <a:spcAft>
                <a:spcPts val="0"/>
              </a:spcAft>
              <a:buNone/>
            </a:pPr>
            <a:r>
              <a:rPr lang="en-IN" sz="2400" dirty="0"/>
              <a:t>    3. Authentication allows only the authorised users.</a:t>
            </a:r>
            <a:endParaRPr sz="2400" dirty="0"/>
          </a:p>
          <a:p>
            <a:pPr marL="457200" lvl="0" indent="0" algn="l" rtl="0">
              <a:lnSpc>
                <a:spcPct val="90000"/>
              </a:lnSpc>
              <a:spcBef>
                <a:spcPts val="0"/>
              </a:spcBef>
              <a:spcAft>
                <a:spcPts val="0"/>
              </a:spcAft>
              <a:buNone/>
            </a:pPr>
            <a:r>
              <a:rPr lang="en-IN" sz="2400" dirty="0"/>
              <a:t>   4.  Availability  will allow the user to access this service by any device or from any      location.</a:t>
            </a:r>
            <a:endParaRPr sz="2400" dirty="0"/>
          </a:p>
          <a:p>
            <a:pPr marL="457200" lvl="0" indent="0" algn="l" rtl="0">
              <a:lnSpc>
                <a:spcPct val="90000"/>
              </a:lnSpc>
              <a:spcBef>
                <a:spcPts val="0"/>
              </a:spcBef>
              <a:spcAft>
                <a:spcPts val="0"/>
              </a:spcAft>
              <a:buNone/>
            </a:pPr>
            <a:r>
              <a:rPr lang="en-IN" sz="2400" dirty="0"/>
              <a:t>Weakness:</a:t>
            </a:r>
            <a:endParaRPr sz="2400" dirty="0"/>
          </a:p>
          <a:p>
            <a:pPr marL="457200" lvl="0" indent="0" algn="l" rtl="0">
              <a:lnSpc>
                <a:spcPct val="90000"/>
              </a:lnSpc>
              <a:spcBef>
                <a:spcPts val="0"/>
              </a:spcBef>
              <a:spcAft>
                <a:spcPts val="0"/>
              </a:spcAft>
              <a:buNone/>
            </a:pPr>
            <a:r>
              <a:rPr lang="en-IN" sz="2400" dirty="0"/>
              <a:t>1. Little bit complicated for people having no touch of tech.</a:t>
            </a:r>
            <a:endParaRPr sz="2400" dirty="0"/>
          </a:p>
          <a:p>
            <a:pPr marL="228600" lvl="0" indent="-254000" algn="l" rtl="0">
              <a:lnSpc>
                <a:spcPct val="90000"/>
              </a:lnSpc>
              <a:spcBef>
                <a:spcPts val="1000"/>
              </a:spcBef>
              <a:spcAft>
                <a:spcPts val="0"/>
              </a:spcAft>
              <a:buClr>
                <a:schemeClr val="dk1"/>
              </a:buClr>
              <a:buSzPts val="3200"/>
              <a:buChar char="●"/>
            </a:pPr>
            <a:r>
              <a:rPr lang="en-IN" sz="2400" dirty="0"/>
              <a:t>CONCERNS and RESPONSES</a:t>
            </a:r>
            <a:endParaRPr sz="2400" dirty="0"/>
          </a:p>
          <a:p>
            <a:pPr marL="457200" lvl="0" indent="0" algn="l" rtl="0">
              <a:lnSpc>
                <a:spcPct val="90000"/>
              </a:lnSpc>
              <a:spcBef>
                <a:spcPts val="1000"/>
              </a:spcBef>
              <a:spcAft>
                <a:spcPts val="0"/>
              </a:spcAft>
              <a:buNone/>
            </a:pPr>
            <a:r>
              <a:rPr lang="en-IN" sz="2400" dirty="0"/>
              <a:t>1.There can be some possibilities of sensitivity in the software.</a:t>
            </a:r>
            <a:endParaRPr sz="2400" dirty="0"/>
          </a:p>
          <a:p>
            <a:pPr marL="457200" lvl="0" indent="0" algn="l" rtl="0">
              <a:lnSpc>
                <a:spcPct val="90000"/>
              </a:lnSpc>
              <a:spcBef>
                <a:spcPts val="1000"/>
              </a:spcBef>
              <a:spcAft>
                <a:spcPts val="0"/>
              </a:spcAft>
              <a:buNone/>
            </a:pPr>
            <a:r>
              <a:rPr lang="en-IN" sz="2400" dirty="0"/>
              <a:t>2. We can respond to this concern by using better and efficient ML Algorithms.</a:t>
            </a:r>
            <a:endParaRPr sz="2400" dirty="0"/>
          </a:p>
          <a:p>
            <a:pPr marL="0" lvl="0" indent="0" algn="l" rtl="0">
              <a:lnSpc>
                <a:spcPct val="90000"/>
              </a:lnSpc>
              <a:spcBef>
                <a:spcPts val="1000"/>
              </a:spcBef>
              <a:spcAft>
                <a:spcPts val="2100"/>
              </a:spcAft>
              <a:buNone/>
            </a:pP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Summary</a:t>
            </a:r>
            <a:endParaRPr/>
          </a:p>
        </p:txBody>
      </p:sp>
      <p:sp>
        <p:nvSpPr>
          <p:cNvPr id="172" name="Google Shape;172;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sz="2500" dirty="0"/>
              <a:t>I</a:t>
            </a:r>
            <a:r>
              <a:rPr lang="en-IN" sz="2400" dirty="0"/>
              <a:t>n India it has been evidenced that a lot of nuisance  has been observed  amid personal and  official or business meetings.</a:t>
            </a:r>
            <a:r>
              <a:rPr lang="en-IN" sz="2300" dirty="0"/>
              <a:t> </a:t>
            </a:r>
            <a:r>
              <a:rPr lang="en-IN" sz="2400" dirty="0"/>
              <a:t>To override these  things, we have tried to develop a meeting platform which can be used to  host meetings in a safe and convenient environment.</a:t>
            </a:r>
            <a:endParaRPr sz="2400" dirty="0"/>
          </a:p>
          <a:p>
            <a:pPr marL="0" lvl="0" indent="0" algn="l" rtl="0">
              <a:lnSpc>
                <a:spcPct val="90000"/>
              </a:lnSpc>
              <a:spcBef>
                <a:spcPts val="2100"/>
              </a:spcBef>
              <a:spcAft>
                <a:spcPts val="0"/>
              </a:spcAft>
              <a:buNone/>
            </a:pPr>
            <a:r>
              <a:rPr lang="en-IN" sz="2400" dirty="0">
                <a:solidFill>
                  <a:srgbClr val="202124"/>
                </a:solidFill>
                <a:highlight>
                  <a:srgbClr val="FFFFFF"/>
                </a:highlight>
                <a:latin typeface="Roboto"/>
                <a:ea typeface="Roboto"/>
                <a:cs typeface="Roboto"/>
                <a:sym typeface="Roboto"/>
              </a:rPr>
              <a:t>We will provide host the ability to create/schedule meetings and invite the participants by their emails, the participants will be authenticated by the password/</a:t>
            </a:r>
            <a:r>
              <a:rPr lang="en-IN" sz="2400" dirty="0" err="1">
                <a:solidFill>
                  <a:srgbClr val="202124"/>
                </a:solidFill>
                <a:highlight>
                  <a:srgbClr val="FFFFFF"/>
                </a:highlight>
                <a:latin typeface="Roboto"/>
                <a:ea typeface="Roboto"/>
                <a:cs typeface="Roboto"/>
                <a:sym typeface="Roboto"/>
              </a:rPr>
              <a:t>otp</a:t>
            </a:r>
            <a:r>
              <a:rPr lang="en-IN" sz="2400" dirty="0">
                <a:solidFill>
                  <a:srgbClr val="202124"/>
                </a:solidFill>
                <a:highlight>
                  <a:srgbClr val="FFFFFF"/>
                </a:highlight>
                <a:latin typeface="Roboto"/>
                <a:ea typeface="Roboto"/>
                <a:cs typeface="Roboto"/>
                <a:sym typeface="Roboto"/>
              </a:rPr>
              <a:t> and the </a:t>
            </a:r>
            <a:r>
              <a:rPr lang="en-IN" sz="2400" dirty="0" err="1">
                <a:solidFill>
                  <a:srgbClr val="202124"/>
                </a:solidFill>
                <a:highlight>
                  <a:srgbClr val="FFFFFF"/>
                </a:highlight>
                <a:latin typeface="Roboto"/>
                <a:ea typeface="Roboto"/>
                <a:cs typeface="Roboto"/>
                <a:sym typeface="Roboto"/>
              </a:rPr>
              <a:t>email.During</a:t>
            </a:r>
            <a:r>
              <a:rPr lang="en-IN" sz="2400" dirty="0">
                <a:solidFill>
                  <a:srgbClr val="202124"/>
                </a:solidFill>
                <a:highlight>
                  <a:srgbClr val="FFFFFF"/>
                </a:highlight>
                <a:latin typeface="Roboto"/>
                <a:ea typeface="Roboto"/>
                <a:cs typeface="Roboto"/>
                <a:sym typeface="Roboto"/>
              </a:rPr>
              <a:t> the meeting there will be the live transcripts of all the participants.</a:t>
            </a:r>
            <a:r>
              <a:rPr lang="en-IN" sz="2500" dirty="0">
                <a:solidFill>
                  <a:srgbClr val="202124"/>
                </a:solidFill>
                <a:highlight>
                  <a:srgbClr val="FFFFFF"/>
                </a:highlight>
                <a:latin typeface="Roboto"/>
                <a:ea typeface="Roboto"/>
                <a:cs typeface="Roboto"/>
                <a:sym typeface="Roboto"/>
              </a:rPr>
              <a:t> </a:t>
            </a:r>
            <a:r>
              <a:rPr lang="en-IN" sz="2400" dirty="0">
                <a:solidFill>
                  <a:srgbClr val="202124"/>
                </a:solidFill>
                <a:highlight>
                  <a:srgbClr val="FFFFFF"/>
                </a:highlight>
                <a:latin typeface="Roboto"/>
                <a:ea typeface="Roboto"/>
                <a:cs typeface="Roboto"/>
                <a:sym typeface="Roboto"/>
              </a:rPr>
              <a:t>All the recordings of the meeting will be deleted immediately after the meeting except for the reported conversation and context.</a:t>
            </a:r>
            <a:endParaRPr sz="2400" dirty="0">
              <a:solidFill>
                <a:srgbClr val="202124"/>
              </a:solidFill>
              <a:highlight>
                <a:srgbClr val="FFFFFF"/>
              </a:highlight>
              <a:latin typeface="Roboto"/>
              <a:ea typeface="Roboto"/>
              <a:cs typeface="Roboto"/>
              <a:sym typeface="Roboto"/>
            </a:endParaRPr>
          </a:p>
          <a:p>
            <a:pPr marL="0" lvl="0" indent="0" algn="l" rtl="0">
              <a:lnSpc>
                <a:spcPct val="90000"/>
              </a:lnSpc>
              <a:spcBef>
                <a:spcPts val="2100"/>
              </a:spcBef>
              <a:spcAft>
                <a:spcPts val="0"/>
              </a:spcAft>
              <a:buNone/>
            </a:pPr>
            <a:r>
              <a:rPr lang="en-IN" sz="2400" dirty="0">
                <a:solidFill>
                  <a:srgbClr val="202124"/>
                </a:solidFill>
                <a:highlight>
                  <a:srgbClr val="FFFFFF"/>
                </a:highlight>
                <a:latin typeface="Roboto"/>
                <a:ea typeface="Roboto"/>
                <a:cs typeface="Roboto"/>
                <a:sym typeface="Roboto"/>
              </a:rPr>
              <a:t>By summing above points we clearly conclude that It is going to meet all your needs in your growth.</a:t>
            </a:r>
            <a:endParaRPr sz="2400" dirty="0">
              <a:solidFill>
                <a:srgbClr val="202124"/>
              </a:solidFill>
              <a:highlight>
                <a:srgbClr val="FFFFFF"/>
              </a:highlight>
              <a:latin typeface="Roboto"/>
              <a:ea typeface="Roboto"/>
              <a:cs typeface="Roboto"/>
              <a:sym typeface="Roboto"/>
            </a:endParaRPr>
          </a:p>
          <a:p>
            <a:pPr marL="0" lvl="0" indent="0" algn="l" rtl="0">
              <a:lnSpc>
                <a:spcPct val="90000"/>
              </a:lnSpc>
              <a:spcBef>
                <a:spcPts val="2100"/>
              </a:spcBef>
              <a:spcAft>
                <a:spcPts val="2100"/>
              </a:spcAft>
              <a:buNone/>
            </a:pPr>
            <a:endParaRPr sz="2400" b="1" dirty="0">
              <a:solidFill>
                <a:srgbClr val="202124"/>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Q&amp;A</a:t>
            </a:r>
            <a:endParaRPr/>
          </a:p>
        </p:txBody>
      </p:sp>
      <p:sp>
        <p:nvSpPr>
          <p:cNvPr id="178" name="Google Shape;178;p2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210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APPENDIX/BACKUP</a:t>
            </a:r>
            <a:endParaRPr/>
          </a:p>
        </p:txBody>
      </p:sp>
      <p:sp>
        <p:nvSpPr>
          <p:cNvPr id="184" name="Google Shape;184;p2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210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IN"/>
              <a:t>Title</a:t>
            </a:r>
            <a:endParaRPr/>
          </a:p>
          <a:p>
            <a:pPr marL="0" lvl="0" indent="0" algn="l" rtl="0">
              <a:lnSpc>
                <a:spcPct val="90000"/>
              </a:lnSpc>
              <a:spcBef>
                <a:spcPts val="0"/>
              </a:spcBef>
              <a:spcAft>
                <a:spcPts val="0"/>
              </a:spcAft>
              <a:buSzPts val="1800"/>
              <a:buNone/>
            </a:pPr>
            <a:endParaRPr/>
          </a:p>
        </p:txBody>
      </p:sp>
      <p:sp>
        <p:nvSpPr>
          <p:cNvPr id="104" name="Google Shape;104;p1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IN" dirty="0"/>
              <a:t> </a:t>
            </a:r>
            <a:r>
              <a:rPr lang="en-IN" sz="2800" b="1" dirty="0">
                <a:solidFill>
                  <a:srgbClr val="000000"/>
                </a:solidFill>
                <a:latin typeface="Calibri"/>
                <a:ea typeface="Calibri"/>
                <a:cs typeface="Calibri"/>
                <a:sym typeface="Calibri"/>
              </a:rPr>
              <a:t>Name</a:t>
            </a:r>
            <a:r>
              <a:rPr lang="en-IN" sz="2000" dirty="0">
                <a:solidFill>
                  <a:srgbClr val="000000"/>
                </a:solidFill>
                <a:latin typeface="Calibri"/>
                <a:ea typeface="Calibri"/>
                <a:cs typeface="Calibri"/>
                <a:sym typeface="Calibri"/>
              </a:rPr>
              <a:t> </a:t>
            </a:r>
            <a:r>
              <a:rPr lang="en-IN" sz="3200" dirty="0">
                <a:solidFill>
                  <a:srgbClr val="000000"/>
                </a:solidFill>
                <a:latin typeface="Calibri"/>
                <a:ea typeface="Calibri"/>
                <a:cs typeface="Calibri"/>
                <a:sym typeface="Calibri"/>
              </a:rPr>
              <a:t>         </a:t>
            </a:r>
            <a:r>
              <a:rPr lang="en-IN" sz="2800" b="1" dirty="0">
                <a:solidFill>
                  <a:srgbClr val="000000"/>
                </a:solidFill>
                <a:latin typeface="Calibri"/>
                <a:ea typeface="Calibri"/>
                <a:cs typeface="Calibri"/>
                <a:sym typeface="Calibri"/>
              </a:rPr>
              <a:t>Branch </a:t>
            </a:r>
            <a:r>
              <a:rPr lang="en-IN" sz="3200" dirty="0">
                <a:solidFill>
                  <a:srgbClr val="000000"/>
                </a:solidFill>
                <a:latin typeface="Calibri"/>
                <a:ea typeface="Calibri"/>
                <a:cs typeface="Calibri"/>
                <a:sym typeface="Calibri"/>
              </a:rPr>
              <a:t>           </a:t>
            </a:r>
            <a:r>
              <a:rPr lang="en-IN" sz="2800" b="1" dirty="0">
                <a:solidFill>
                  <a:srgbClr val="000000"/>
                </a:solidFill>
                <a:latin typeface="Calibri"/>
                <a:ea typeface="Calibri"/>
                <a:cs typeface="Calibri"/>
                <a:sym typeface="Calibri"/>
              </a:rPr>
              <a:t>Roll Number         Email Id</a:t>
            </a:r>
            <a:endParaRPr sz="2800" b="1" dirty="0">
              <a:solidFill>
                <a:srgbClr val="000000"/>
              </a:solidFill>
              <a:latin typeface="Calibri"/>
              <a:ea typeface="Calibri"/>
              <a:cs typeface="Calibri"/>
              <a:sym typeface="Calibri"/>
            </a:endParaRPr>
          </a:p>
          <a:p>
            <a:pPr marL="0" lvl="0" indent="0" algn="l" rtl="0">
              <a:lnSpc>
                <a:spcPct val="115000"/>
              </a:lnSpc>
              <a:spcBef>
                <a:spcPts val="2100"/>
              </a:spcBef>
              <a:spcAft>
                <a:spcPts val="0"/>
              </a:spcAft>
              <a:buNone/>
            </a:pPr>
            <a:r>
              <a:rPr lang="en-IN" sz="2000" dirty="0">
                <a:solidFill>
                  <a:srgbClr val="000000"/>
                </a:solidFill>
                <a:latin typeface="Arial"/>
                <a:ea typeface="Arial"/>
                <a:cs typeface="Arial"/>
                <a:sym typeface="Arial"/>
              </a:rPr>
              <a:t>•</a:t>
            </a:r>
            <a:r>
              <a:rPr lang="en-IN" sz="2000" dirty="0">
                <a:solidFill>
                  <a:srgbClr val="000000"/>
                </a:solidFill>
                <a:latin typeface="Calibri"/>
                <a:ea typeface="Calibri"/>
                <a:cs typeface="Calibri"/>
                <a:sym typeface="Calibri"/>
              </a:rPr>
              <a:t>Gourav singal      	   COE   </a:t>
            </a:r>
            <a:r>
              <a:rPr lang="en-IN" sz="3200" dirty="0">
                <a:solidFill>
                  <a:srgbClr val="000000"/>
                </a:solidFill>
                <a:latin typeface="Calibri"/>
                <a:ea typeface="Calibri"/>
                <a:cs typeface="Calibri"/>
                <a:sym typeface="Calibri"/>
              </a:rPr>
              <a:t>                </a:t>
            </a:r>
            <a:r>
              <a:rPr lang="en-IN" sz="2000" dirty="0">
                <a:solidFill>
                  <a:srgbClr val="000000"/>
                </a:solidFill>
                <a:latin typeface="Calibri"/>
                <a:ea typeface="Calibri"/>
                <a:cs typeface="Calibri"/>
                <a:sym typeface="Calibri"/>
              </a:rPr>
              <a:t>2019UCO1571              gourav.co19@nsut.ac.in</a:t>
            </a:r>
            <a:endParaRPr sz="2000" dirty="0">
              <a:solidFill>
                <a:srgbClr val="000000"/>
              </a:solidFill>
              <a:latin typeface="Calibri"/>
              <a:ea typeface="Calibri"/>
              <a:cs typeface="Calibri"/>
              <a:sym typeface="Calibri"/>
            </a:endParaRPr>
          </a:p>
          <a:p>
            <a:pPr marL="0" lvl="0" indent="0" algn="l" rtl="0">
              <a:lnSpc>
                <a:spcPct val="115000"/>
              </a:lnSpc>
              <a:spcBef>
                <a:spcPts val="500"/>
              </a:spcBef>
              <a:spcAft>
                <a:spcPts val="0"/>
              </a:spcAft>
              <a:buNone/>
            </a:pPr>
            <a:r>
              <a:rPr lang="en-IN" sz="2000" dirty="0">
                <a:solidFill>
                  <a:srgbClr val="000000"/>
                </a:solidFill>
                <a:latin typeface="Arial"/>
                <a:ea typeface="Arial"/>
                <a:cs typeface="Arial"/>
                <a:sym typeface="Arial"/>
              </a:rPr>
              <a:t>•</a:t>
            </a:r>
            <a:r>
              <a:rPr lang="en-IN" sz="2000" dirty="0">
                <a:solidFill>
                  <a:srgbClr val="000000"/>
                </a:solidFill>
                <a:latin typeface="Calibri"/>
                <a:ea typeface="Calibri"/>
                <a:cs typeface="Calibri"/>
                <a:sym typeface="Calibri"/>
              </a:rPr>
              <a:t>Shweta                     EE                               2019UEE5075               shweta.ee19@nsut.ac.in</a:t>
            </a:r>
            <a:endParaRPr sz="2000" dirty="0">
              <a:solidFill>
                <a:srgbClr val="000000"/>
              </a:solidFill>
              <a:latin typeface="Calibri"/>
              <a:ea typeface="Calibri"/>
              <a:cs typeface="Calibri"/>
              <a:sym typeface="Calibri"/>
            </a:endParaRPr>
          </a:p>
          <a:p>
            <a:pPr marL="0" lvl="0" indent="0" algn="l" rtl="0">
              <a:lnSpc>
                <a:spcPct val="115000"/>
              </a:lnSpc>
              <a:spcBef>
                <a:spcPts val="500"/>
              </a:spcBef>
              <a:spcAft>
                <a:spcPts val="0"/>
              </a:spcAft>
              <a:buNone/>
            </a:pPr>
            <a:r>
              <a:rPr lang="en-IN" sz="2000" dirty="0">
                <a:solidFill>
                  <a:srgbClr val="000000"/>
                </a:solidFill>
                <a:latin typeface="Arial"/>
                <a:ea typeface="Arial"/>
                <a:cs typeface="Arial"/>
                <a:sym typeface="Arial"/>
              </a:rPr>
              <a:t>•</a:t>
            </a:r>
            <a:r>
              <a:rPr lang="en-IN" sz="2000" dirty="0" err="1">
                <a:solidFill>
                  <a:srgbClr val="000000"/>
                </a:solidFill>
                <a:latin typeface="Calibri"/>
                <a:ea typeface="Calibri"/>
                <a:cs typeface="Calibri"/>
                <a:sym typeface="Calibri"/>
              </a:rPr>
              <a:t>Vatsal</a:t>
            </a:r>
            <a:r>
              <a:rPr lang="en-IN" sz="2000" dirty="0">
                <a:solidFill>
                  <a:srgbClr val="000000"/>
                </a:solidFill>
                <a:latin typeface="Calibri"/>
                <a:ea typeface="Calibri"/>
                <a:cs typeface="Calibri"/>
                <a:sym typeface="Calibri"/>
              </a:rPr>
              <a:t>                      COE                             2019UCO1710               vatsal.jain.co19@nsut.ac.in</a:t>
            </a:r>
            <a:endParaRPr sz="2000" dirty="0">
              <a:solidFill>
                <a:srgbClr val="000000"/>
              </a:solidFill>
              <a:latin typeface="Calibri"/>
              <a:ea typeface="Calibri"/>
              <a:cs typeface="Calibri"/>
              <a:sym typeface="Calibri"/>
            </a:endParaRPr>
          </a:p>
          <a:p>
            <a:pPr marL="0" lvl="0" indent="0" algn="l" rtl="0">
              <a:lnSpc>
                <a:spcPct val="115000"/>
              </a:lnSpc>
              <a:spcBef>
                <a:spcPts val="500"/>
              </a:spcBef>
              <a:spcAft>
                <a:spcPts val="0"/>
              </a:spcAft>
              <a:buNone/>
            </a:pPr>
            <a:r>
              <a:rPr lang="en-IN" sz="2000" dirty="0">
                <a:solidFill>
                  <a:srgbClr val="000000"/>
                </a:solidFill>
                <a:latin typeface="Arial"/>
                <a:ea typeface="Arial"/>
                <a:cs typeface="Arial"/>
                <a:sym typeface="Arial"/>
              </a:rPr>
              <a:t>•</a:t>
            </a:r>
            <a:r>
              <a:rPr lang="en-IN" sz="2000" dirty="0" err="1">
                <a:solidFill>
                  <a:srgbClr val="000000"/>
                </a:solidFill>
                <a:latin typeface="Calibri"/>
                <a:ea typeface="Calibri"/>
                <a:cs typeface="Calibri"/>
                <a:sym typeface="Calibri"/>
              </a:rPr>
              <a:t>Shivam</a:t>
            </a:r>
            <a:r>
              <a:rPr lang="en-IN" sz="2000" dirty="0">
                <a:solidFill>
                  <a:srgbClr val="000000"/>
                </a:solidFill>
                <a:latin typeface="Calibri"/>
                <a:ea typeface="Calibri"/>
                <a:cs typeface="Calibri"/>
                <a:sym typeface="Calibri"/>
              </a:rPr>
              <a:t>                    COE                             2019UCO1671               shivam.gupta.co19@nsut.ac.in   </a:t>
            </a:r>
            <a:endParaRPr sz="2000" dirty="0">
              <a:solidFill>
                <a:srgbClr val="000000"/>
              </a:solidFill>
              <a:latin typeface="Calibri"/>
              <a:ea typeface="Calibri"/>
              <a:cs typeface="Calibri"/>
              <a:sym typeface="Calibri"/>
            </a:endParaRPr>
          </a:p>
          <a:p>
            <a:pPr marL="0" lvl="0" indent="0" algn="l" rtl="0">
              <a:lnSpc>
                <a:spcPct val="115000"/>
              </a:lnSpc>
              <a:spcBef>
                <a:spcPts val="500"/>
              </a:spcBef>
              <a:spcAft>
                <a:spcPts val="0"/>
              </a:spcAft>
              <a:buNone/>
            </a:pPr>
            <a:r>
              <a:rPr lang="en-IN" sz="2000" dirty="0">
                <a:solidFill>
                  <a:srgbClr val="000000"/>
                </a:solidFill>
                <a:latin typeface="Arial"/>
                <a:ea typeface="Arial"/>
                <a:cs typeface="Arial"/>
                <a:sym typeface="Arial"/>
              </a:rPr>
              <a:t>•</a:t>
            </a:r>
            <a:r>
              <a:rPr lang="en-IN" sz="2000" dirty="0" err="1">
                <a:solidFill>
                  <a:srgbClr val="000000"/>
                </a:solidFill>
                <a:latin typeface="Calibri"/>
                <a:ea typeface="Calibri"/>
                <a:cs typeface="Calibri"/>
                <a:sym typeface="Calibri"/>
              </a:rPr>
              <a:t>Shivam</a:t>
            </a:r>
            <a:r>
              <a:rPr lang="en-IN" sz="2000" dirty="0">
                <a:solidFill>
                  <a:srgbClr val="000000"/>
                </a:solidFill>
                <a:latin typeface="Calibri"/>
                <a:ea typeface="Calibri"/>
                <a:cs typeface="Calibri"/>
                <a:sym typeface="Calibri"/>
              </a:rPr>
              <a:t> Sharma 	   COE                             2019UCO1573               shivam.sharma.co19@nsut.ac.in </a:t>
            </a:r>
            <a:endParaRPr sz="2000" dirty="0">
              <a:solidFill>
                <a:srgbClr val="000000"/>
              </a:solidFill>
              <a:latin typeface="Calibri"/>
              <a:ea typeface="Calibri"/>
              <a:cs typeface="Calibri"/>
              <a:sym typeface="Calibri"/>
            </a:endParaRPr>
          </a:p>
          <a:p>
            <a:pPr marL="0" lvl="0" indent="0" algn="l" rtl="0">
              <a:lnSpc>
                <a:spcPct val="115000"/>
              </a:lnSpc>
              <a:spcBef>
                <a:spcPts val="500"/>
              </a:spcBef>
              <a:spcAft>
                <a:spcPts val="0"/>
              </a:spcAft>
              <a:buNone/>
            </a:pPr>
            <a:r>
              <a:rPr lang="en-IN" sz="2000" dirty="0">
                <a:solidFill>
                  <a:srgbClr val="000000"/>
                </a:solidFill>
                <a:latin typeface="Arial"/>
                <a:ea typeface="Arial"/>
                <a:cs typeface="Arial"/>
                <a:sym typeface="Arial"/>
              </a:rPr>
              <a:t>•</a:t>
            </a:r>
            <a:r>
              <a:rPr lang="en-IN" sz="2000" dirty="0">
                <a:solidFill>
                  <a:srgbClr val="000000"/>
                </a:solidFill>
                <a:latin typeface="Calibri"/>
                <a:ea typeface="Calibri"/>
                <a:cs typeface="Calibri"/>
                <a:sym typeface="Calibri"/>
              </a:rPr>
              <a:t>Mayank Goel      	   COE                             2019UCO1558               mayank.co19@nsut.ac.in</a:t>
            </a:r>
            <a:endParaRPr sz="2000" dirty="0">
              <a:solidFill>
                <a:srgbClr val="000000"/>
              </a:solidFill>
              <a:latin typeface="Calibri"/>
              <a:ea typeface="Calibri"/>
              <a:cs typeface="Calibri"/>
              <a:sym typeface="Calibri"/>
            </a:endParaRPr>
          </a:p>
          <a:p>
            <a:pPr marL="0" lvl="0" indent="0" algn="l" rtl="0">
              <a:lnSpc>
                <a:spcPct val="90000"/>
              </a:lnSpc>
              <a:spcBef>
                <a:spcPts val="1000"/>
              </a:spcBef>
              <a:spcAft>
                <a:spcPts val="21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Problem</a:t>
            </a:r>
            <a:endParaRPr dirty="0"/>
          </a:p>
        </p:txBody>
      </p:sp>
      <p:sp>
        <p:nvSpPr>
          <p:cNvPr id="110" name="Google Shape;110;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dirty="0"/>
              <a:t>Pain points/Landscape</a:t>
            </a:r>
            <a:endParaRPr sz="2000" dirty="0"/>
          </a:p>
          <a:p>
            <a:pPr marL="457200" lvl="0" indent="0" algn="l" rtl="0">
              <a:lnSpc>
                <a:spcPct val="90000"/>
              </a:lnSpc>
              <a:spcBef>
                <a:spcPts val="0"/>
              </a:spcBef>
              <a:spcAft>
                <a:spcPts val="0"/>
              </a:spcAft>
              <a:buNone/>
            </a:pPr>
            <a:endParaRPr sz="2000" dirty="0"/>
          </a:p>
          <a:p>
            <a:pPr marL="228600" lvl="0" indent="-165100" algn="l" rtl="0">
              <a:lnSpc>
                <a:spcPct val="90000"/>
              </a:lnSpc>
              <a:spcBef>
                <a:spcPts val="0"/>
              </a:spcBef>
              <a:spcAft>
                <a:spcPts val="0"/>
              </a:spcAft>
              <a:buSzPts val="1800"/>
              <a:buChar char="●"/>
            </a:pPr>
            <a:r>
              <a:rPr lang="en-IN" sz="2000" dirty="0"/>
              <a:t>Existing products like </a:t>
            </a:r>
            <a:r>
              <a:rPr lang="en-IN" sz="2000" dirty="0" err="1"/>
              <a:t>google</a:t>
            </a:r>
            <a:r>
              <a:rPr lang="en-IN" sz="2000" dirty="0"/>
              <a:t> meet or zoom or </a:t>
            </a:r>
            <a:r>
              <a:rPr lang="en-IN" sz="2000" dirty="0" err="1"/>
              <a:t>microsoft</a:t>
            </a:r>
            <a:r>
              <a:rPr lang="en-IN" sz="2000" dirty="0"/>
              <a:t> teams have ignored this issue of cyber-security. </a:t>
            </a:r>
            <a:endParaRPr sz="2000" dirty="0"/>
          </a:p>
          <a:p>
            <a:pPr marL="228600" lvl="0" indent="-165100" algn="l" rtl="0">
              <a:lnSpc>
                <a:spcPct val="90000"/>
              </a:lnSpc>
              <a:spcBef>
                <a:spcPts val="0"/>
              </a:spcBef>
              <a:spcAft>
                <a:spcPts val="0"/>
              </a:spcAft>
              <a:buSzPts val="1800"/>
              <a:buChar char="●"/>
            </a:pPr>
            <a:r>
              <a:rPr lang="en-IN" sz="2000" dirty="0"/>
              <a:t>Their solution to harassment is to ignore and leave meeting.</a:t>
            </a:r>
            <a:endParaRPr sz="2000" dirty="0"/>
          </a:p>
          <a:p>
            <a:pPr marL="228600" lvl="0" indent="-165100" algn="l" rtl="0">
              <a:lnSpc>
                <a:spcPct val="90000"/>
              </a:lnSpc>
              <a:spcBef>
                <a:spcPts val="0"/>
              </a:spcBef>
              <a:spcAft>
                <a:spcPts val="0"/>
              </a:spcAft>
              <a:buSzPts val="1800"/>
              <a:buChar char="●"/>
            </a:pPr>
            <a:r>
              <a:rPr lang="en-IN" sz="2000" dirty="0"/>
              <a:t> They have refuse to acknowledge the problems of bullying, profanity and other abuses, that children and others face while taking the meeting, here we are also enabling users power of anonymity to report the host.</a:t>
            </a:r>
            <a:endParaRPr sz="2000" dirty="0"/>
          </a:p>
          <a:p>
            <a:pPr marL="228600" lvl="0" indent="-228600" algn="l" rtl="0">
              <a:lnSpc>
                <a:spcPct val="90000"/>
              </a:lnSpc>
              <a:spcBef>
                <a:spcPts val="1000"/>
              </a:spcBef>
              <a:spcAft>
                <a:spcPts val="0"/>
              </a:spcAft>
              <a:buClr>
                <a:schemeClr val="dk1"/>
              </a:buClr>
              <a:buSzPts val="2800"/>
              <a:buChar char="●"/>
            </a:pPr>
            <a:r>
              <a:rPr lang="en-IN" sz="2000" dirty="0"/>
              <a:t>Trends</a:t>
            </a:r>
            <a:endParaRPr sz="2000" dirty="0"/>
          </a:p>
          <a:p>
            <a:pPr marL="228600" lvl="0" indent="-165100" algn="l" rtl="0">
              <a:lnSpc>
                <a:spcPct val="90000"/>
              </a:lnSpc>
              <a:spcBef>
                <a:spcPts val="1000"/>
              </a:spcBef>
              <a:spcAft>
                <a:spcPts val="0"/>
              </a:spcAft>
              <a:buSzPts val="1800"/>
              <a:buChar char="●"/>
            </a:pPr>
            <a:r>
              <a:rPr lang="en-IN" sz="2000" dirty="0"/>
              <a:t>Most video platforms are focused on the paid model where only authorised people can participate and issues of cyber-security is not a big concern.</a:t>
            </a:r>
            <a:endParaRPr sz="2000" dirty="0"/>
          </a:p>
          <a:p>
            <a:pPr marL="228600" lvl="0" indent="-165100" algn="l" rtl="0">
              <a:lnSpc>
                <a:spcPct val="90000"/>
              </a:lnSpc>
              <a:spcBef>
                <a:spcPts val="1000"/>
              </a:spcBef>
              <a:spcAft>
                <a:spcPts val="0"/>
              </a:spcAft>
              <a:buSzPts val="1800"/>
              <a:buChar char="●"/>
            </a:pPr>
            <a:r>
              <a:rPr lang="en-IN" sz="2000" dirty="0"/>
              <a:t>They focus on adding new features like chat rooms and text message, which they can market and make money from.</a:t>
            </a:r>
            <a:endParaRPr sz="2000" dirty="0"/>
          </a:p>
          <a:p>
            <a:pPr marL="228600" lvl="0" indent="-165100" algn="l" rtl="0">
              <a:lnSpc>
                <a:spcPct val="90000"/>
              </a:lnSpc>
              <a:spcBef>
                <a:spcPts val="1000"/>
              </a:spcBef>
              <a:spcAft>
                <a:spcPts val="0"/>
              </a:spcAft>
              <a:buSzPts val="1800"/>
              <a:buChar char="●"/>
            </a:pPr>
            <a:r>
              <a:rPr lang="en-IN" sz="2000" dirty="0"/>
              <a:t>But our product will majorly focus on to improve audio/video quality and provide a better UI/UX to end-user</a:t>
            </a:r>
            <a:endParaRPr sz="2000" dirty="0"/>
          </a:p>
          <a:p>
            <a:pPr marL="228600" lvl="0" indent="-50800" algn="l" rtl="0">
              <a:lnSpc>
                <a:spcPct val="90000"/>
              </a:lnSpc>
              <a:spcBef>
                <a:spcPts val="1000"/>
              </a:spcBef>
              <a:spcAft>
                <a:spcPts val="210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Solution</a:t>
            </a:r>
            <a:endParaRPr dirty="0"/>
          </a:p>
        </p:txBody>
      </p:sp>
      <p:sp>
        <p:nvSpPr>
          <p:cNvPr id="116" name="Google Shape;116;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400" dirty="0"/>
              <a:t>Proposition</a:t>
            </a:r>
            <a:endParaRPr sz="2400" dirty="0"/>
          </a:p>
          <a:p>
            <a:pPr marL="228600" lvl="0" indent="-165100" algn="l" rtl="0">
              <a:lnSpc>
                <a:spcPct val="90000"/>
              </a:lnSpc>
              <a:spcBef>
                <a:spcPts val="0"/>
              </a:spcBef>
              <a:spcAft>
                <a:spcPts val="0"/>
              </a:spcAft>
              <a:buSzPts val="1800"/>
              <a:buChar char="●"/>
            </a:pPr>
            <a:r>
              <a:rPr lang="en-IN" sz="2400" dirty="0"/>
              <a:t>Introducing a new platform where issues are cyber-security is addressed from ground up and not like a secondary problem which can be ignored.</a:t>
            </a:r>
            <a:endParaRPr sz="2400" dirty="0"/>
          </a:p>
          <a:p>
            <a:pPr marL="228600" lvl="0" indent="-165100" algn="l" rtl="0">
              <a:lnSpc>
                <a:spcPct val="90000"/>
              </a:lnSpc>
              <a:spcBef>
                <a:spcPts val="0"/>
              </a:spcBef>
              <a:spcAft>
                <a:spcPts val="0"/>
              </a:spcAft>
              <a:buSzPts val="1800"/>
              <a:buChar char="●"/>
            </a:pPr>
            <a:r>
              <a:rPr lang="en-IN" sz="2400" dirty="0"/>
              <a:t>Using filters and dictionaries to create a model which doesn’t allows abusive content to circulate on the platform</a:t>
            </a:r>
            <a:endParaRPr sz="2400" dirty="0"/>
          </a:p>
          <a:p>
            <a:pPr marL="228600" lvl="0" indent="-228600" algn="l" rtl="0">
              <a:lnSpc>
                <a:spcPct val="90000"/>
              </a:lnSpc>
              <a:spcBef>
                <a:spcPts val="1000"/>
              </a:spcBef>
              <a:spcAft>
                <a:spcPts val="0"/>
              </a:spcAft>
              <a:buClr>
                <a:schemeClr val="dk1"/>
              </a:buClr>
              <a:buSzPts val="2800"/>
              <a:buChar char="●"/>
            </a:pPr>
            <a:r>
              <a:rPr lang="en-IN" sz="2400" dirty="0"/>
              <a:t>value to user</a:t>
            </a:r>
            <a:endParaRPr sz="2400" dirty="0"/>
          </a:p>
          <a:p>
            <a:pPr marL="228600" lvl="0" indent="-165100" algn="l" rtl="0">
              <a:lnSpc>
                <a:spcPct val="90000"/>
              </a:lnSpc>
              <a:spcBef>
                <a:spcPts val="2100"/>
              </a:spcBef>
              <a:spcAft>
                <a:spcPts val="0"/>
              </a:spcAft>
              <a:buSzPts val="1800"/>
              <a:buChar char="●"/>
            </a:pPr>
            <a:r>
              <a:rPr lang="en-IN" sz="2400" dirty="0"/>
              <a:t>Because of strict verbal/graphical harassment rules, user will feel safe using our platform and same will be true for parents who can safely allow their children to interact with others over our platform</a:t>
            </a:r>
            <a:endParaRPr sz="2400" dirty="0"/>
          </a:p>
          <a:p>
            <a:pPr marL="228600" lvl="0" indent="-165100" algn="l" rtl="0">
              <a:lnSpc>
                <a:spcPct val="90000"/>
              </a:lnSpc>
              <a:spcBef>
                <a:spcPts val="2100"/>
              </a:spcBef>
              <a:spcAft>
                <a:spcPts val="2100"/>
              </a:spcAft>
              <a:buSzPts val="1800"/>
              <a:buChar char="●"/>
            </a:pPr>
            <a:r>
              <a:rPr lang="en-IN" sz="2400" dirty="0"/>
              <a:t>Companies can use this platform and provide better safety to their employees and avoid harassment suits.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dirty="0"/>
              <a:t>Market Size</a:t>
            </a:r>
            <a:endParaRPr dirty="0"/>
          </a:p>
        </p:txBody>
      </p:sp>
      <p:sp>
        <p:nvSpPr>
          <p:cNvPr id="122" name="Google Shape;122;p18"/>
          <p:cNvSpPr txBox="1">
            <a:spLocks noGrp="1"/>
          </p:cNvSpPr>
          <p:nvPr>
            <p:ph idx="1"/>
          </p:nvPr>
        </p:nvSpPr>
        <p:spPr>
          <a:xfrm>
            <a:off x="775850" y="1219200"/>
            <a:ext cx="10515600" cy="45960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sz="2000" dirty="0"/>
              <a:t>Size of market</a:t>
            </a:r>
            <a:endParaRPr sz="2000" dirty="0"/>
          </a:p>
          <a:p>
            <a:pPr marL="228600" lvl="0" indent="-165100" algn="l" rtl="0">
              <a:lnSpc>
                <a:spcPct val="90000"/>
              </a:lnSpc>
              <a:spcBef>
                <a:spcPts val="0"/>
              </a:spcBef>
              <a:spcAft>
                <a:spcPts val="0"/>
              </a:spcAft>
              <a:buSzPts val="1800"/>
              <a:buChar char="●"/>
            </a:pPr>
            <a:r>
              <a:rPr lang="en-IN" sz="2000" dirty="0"/>
              <a:t>there are around 1.5 Million schools &amp; 122 thousands  companies in India which could be potential buyer of our platform.</a:t>
            </a:r>
            <a:endParaRPr sz="2000" dirty="0"/>
          </a:p>
          <a:p>
            <a:pPr marL="0" lvl="0" indent="0" algn="l" rtl="0">
              <a:lnSpc>
                <a:spcPct val="90000"/>
              </a:lnSpc>
              <a:spcBef>
                <a:spcPts val="0"/>
              </a:spcBef>
              <a:spcAft>
                <a:spcPts val="0"/>
              </a:spcAft>
              <a:buNone/>
            </a:pPr>
            <a:endParaRPr sz="2000" dirty="0"/>
          </a:p>
          <a:p>
            <a:pPr marL="228600" lvl="0" indent="-165100" algn="l" rtl="0">
              <a:lnSpc>
                <a:spcPct val="90000"/>
              </a:lnSpc>
              <a:spcBef>
                <a:spcPts val="0"/>
              </a:spcBef>
              <a:spcAft>
                <a:spcPts val="0"/>
              </a:spcAft>
              <a:buSzPts val="1800"/>
              <a:buChar char="●"/>
            </a:pPr>
            <a:r>
              <a:rPr lang="en-IN" sz="2000" dirty="0"/>
              <a:t> If we charge around 500 rupees for the 1 month model  then around 80 </a:t>
            </a:r>
            <a:r>
              <a:rPr lang="en-IN" sz="2000" dirty="0" err="1"/>
              <a:t>crore</a:t>
            </a:r>
            <a:r>
              <a:rPr lang="en-IN" sz="2000" dirty="0"/>
              <a:t> rupee would be our revenue for 1 month.</a:t>
            </a:r>
            <a:endParaRPr sz="2000" dirty="0"/>
          </a:p>
          <a:p>
            <a:pPr marL="914400" lvl="0" indent="0" algn="l" rtl="0">
              <a:lnSpc>
                <a:spcPct val="90000"/>
              </a:lnSpc>
              <a:spcBef>
                <a:spcPts val="0"/>
              </a:spcBef>
              <a:spcAft>
                <a:spcPts val="0"/>
              </a:spcAft>
              <a:buNone/>
            </a:pPr>
            <a:endParaRPr sz="2000" dirty="0"/>
          </a:p>
          <a:p>
            <a:pPr marL="228600" lvl="0" indent="-228600" algn="l" rtl="0">
              <a:lnSpc>
                <a:spcPct val="90000"/>
              </a:lnSpc>
              <a:spcBef>
                <a:spcPts val="1000"/>
              </a:spcBef>
              <a:spcAft>
                <a:spcPts val="0"/>
              </a:spcAft>
              <a:buClr>
                <a:schemeClr val="dk1"/>
              </a:buClr>
              <a:buSzPts val="2800"/>
              <a:buChar char="●"/>
            </a:pPr>
            <a:r>
              <a:rPr lang="en-IN" sz="2000" dirty="0"/>
              <a:t>Sales and distribution</a:t>
            </a:r>
            <a:endParaRPr sz="2000" dirty="0"/>
          </a:p>
          <a:p>
            <a:pPr marL="228600" lvl="0" indent="-165100" algn="l" rtl="0">
              <a:lnSpc>
                <a:spcPct val="90000"/>
              </a:lnSpc>
              <a:spcBef>
                <a:spcPts val="2100"/>
              </a:spcBef>
              <a:spcAft>
                <a:spcPts val="0"/>
              </a:spcAft>
              <a:buSzPts val="1800"/>
              <a:buChar char="●"/>
            </a:pPr>
            <a:r>
              <a:rPr lang="en-IN" sz="2000" dirty="0"/>
              <a:t>We will sell our product to the government officials , private companies , schools </a:t>
            </a:r>
            <a:r>
              <a:rPr lang="en-IN" sz="2000" dirty="0" err="1"/>
              <a:t>etc</a:t>
            </a:r>
            <a:r>
              <a:rPr lang="en-IN" sz="2000" dirty="0"/>
              <a:t> or any such type of organization where frequent online meeting is required.</a:t>
            </a:r>
            <a:endParaRPr sz="2000" dirty="0"/>
          </a:p>
          <a:p>
            <a:pPr marL="457200" lvl="0" indent="0" algn="l" rtl="0">
              <a:lnSpc>
                <a:spcPct val="90000"/>
              </a:lnSpc>
              <a:spcBef>
                <a:spcPts val="2100"/>
              </a:spcBef>
              <a:spcAft>
                <a:spcPts val="0"/>
              </a:spcAft>
              <a:buNone/>
            </a:pPr>
            <a:r>
              <a:rPr lang="en-IN" sz="2000" dirty="0"/>
              <a:t>Our product is based on </a:t>
            </a:r>
            <a:r>
              <a:rPr lang="en-IN" sz="2000" dirty="0" err="1"/>
              <a:t>freemium</a:t>
            </a:r>
            <a:r>
              <a:rPr lang="en-IN" sz="2000" dirty="0"/>
              <a:t> model</a:t>
            </a:r>
            <a:endParaRPr sz="2000" dirty="0"/>
          </a:p>
          <a:p>
            <a:pPr marL="457200" lvl="0" indent="0" algn="l" rtl="0">
              <a:lnSpc>
                <a:spcPct val="90000"/>
              </a:lnSpc>
              <a:spcBef>
                <a:spcPts val="2100"/>
              </a:spcBef>
              <a:spcAft>
                <a:spcPts val="0"/>
              </a:spcAft>
              <a:buNone/>
            </a:pPr>
            <a:r>
              <a:rPr lang="en-IN" sz="2000" dirty="0"/>
              <a:t>-&gt; For first x users our product is free.</a:t>
            </a:r>
            <a:endParaRPr sz="2000" dirty="0"/>
          </a:p>
          <a:p>
            <a:pPr marL="457200" lvl="0" indent="0" algn="l" rtl="0">
              <a:lnSpc>
                <a:spcPct val="90000"/>
              </a:lnSpc>
              <a:spcBef>
                <a:spcPts val="2100"/>
              </a:spcBef>
              <a:spcAft>
                <a:spcPts val="0"/>
              </a:spcAft>
              <a:buNone/>
            </a:pPr>
            <a:r>
              <a:rPr lang="en-IN" sz="2000" dirty="0"/>
              <a:t>-&gt; For meeting </a:t>
            </a:r>
            <a:r>
              <a:rPr lang="en-IN" sz="2000" dirty="0" err="1"/>
              <a:t>upto</a:t>
            </a:r>
            <a:r>
              <a:rPr lang="en-IN" sz="2000" dirty="0"/>
              <a:t> 1 hour our product is free.</a:t>
            </a:r>
            <a:endParaRPr sz="2000" dirty="0"/>
          </a:p>
          <a:p>
            <a:pPr marL="457200" lvl="0" indent="0" algn="l" rtl="0">
              <a:lnSpc>
                <a:spcPct val="90000"/>
              </a:lnSpc>
              <a:spcBef>
                <a:spcPts val="2100"/>
              </a:spcBef>
              <a:spcAft>
                <a:spcPts val="2100"/>
              </a:spcAft>
              <a:buNone/>
            </a:pPr>
            <a:r>
              <a:rPr lang="en-IN" sz="2000" dirty="0"/>
              <a:t>-&gt; After that you have to buy our product</a:t>
            </a:r>
            <a:r>
              <a:rPr lang="en-I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Market Validation</a:t>
            </a:r>
            <a:endParaRPr/>
          </a:p>
        </p:txBody>
      </p:sp>
      <p:sp>
        <p:nvSpPr>
          <p:cNvPr id="129" name="Google Shape;129;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As after the covid pandemic most of the gathering were shifting to online model resulting in work from home for students as well corporate people.</a:t>
            </a:r>
            <a:endParaRPr/>
          </a:p>
          <a:p>
            <a:pPr marL="228600" lvl="0" indent="-165100" algn="l" rtl="0">
              <a:lnSpc>
                <a:spcPct val="90000"/>
              </a:lnSpc>
              <a:spcBef>
                <a:spcPts val="2100"/>
              </a:spcBef>
              <a:spcAft>
                <a:spcPts val="0"/>
              </a:spcAft>
              <a:buSzPts val="1800"/>
              <a:buChar char="●"/>
            </a:pPr>
            <a:r>
              <a:rPr lang="en-IN"/>
              <a:t>So there is urgent need for the product which will  provide this facility of online meet but zoom , google meet , teams are already present so what is the unique in our product ? The uniqueness is the intruder detection in ongoing meet  and the user authentication.</a:t>
            </a:r>
            <a:endParaRPr/>
          </a:p>
          <a:p>
            <a:pPr marL="228600" lvl="0" indent="-228600" algn="l" rtl="0">
              <a:lnSpc>
                <a:spcPct val="90000"/>
              </a:lnSpc>
              <a:spcBef>
                <a:spcPts val="2100"/>
              </a:spcBef>
              <a:spcAft>
                <a:spcPts val="0"/>
              </a:spcAft>
              <a:buClr>
                <a:schemeClr val="dk1"/>
              </a:buClr>
              <a:buSzPts val="2800"/>
              <a:buChar char="●"/>
            </a:pPr>
            <a:r>
              <a:rPr lang="en-IN"/>
              <a:t>Development time</a:t>
            </a:r>
            <a:endParaRPr/>
          </a:p>
          <a:p>
            <a:pPr marL="457200" lvl="0" indent="0" algn="l" rtl="0">
              <a:lnSpc>
                <a:spcPct val="90000"/>
              </a:lnSpc>
              <a:spcBef>
                <a:spcPts val="2100"/>
              </a:spcBef>
              <a:spcAft>
                <a:spcPts val="0"/>
              </a:spcAft>
              <a:buNone/>
            </a:pPr>
            <a:r>
              <a:rPr lang="en-IN"/>
              <a:t>-&gt;2-3 months.</a:t>
            </a:r>
            <a:endParaRPr/>
          </a:p>
          <a:p>
            <a:pPr marL="457200" lvl="0" indent="0" algn="l" rtl="0">
              <a:lnSpc>
                <a:spcPct val="90000"/>
              </a:lnSpc>
              <a:spcBef>
                <a:spcPts val="2100"/>
              </a:spcBef>
              <a:spcAft>
                <a:spcPts val="2100"/>
              </a:spcAft>
              <a:buNone/>
            </a:pPr>
            <a:r>
              <a:rPr lang="en-IN"/>
              <a:t>-&gt; We  are mentored by the Dr. Mohinder Pal Singh Bhatia and Manu Sheel Gupta, Dr. Pinaki , which will helps in our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Product</a:t>
            </a:r>
            <a:endParaRPr/>
          </a:p>
        </p:txBody>
      </p:sp>
      <p:sp>
        <p:nvSpPr>
          <p:cNvPr id="135" name="Google Shape;135;p2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Architecture : Solution works on the web architecture which uses client server model for its functioning.</a:t>
            </a:r>
            <a:endParaRPr/>
          </a:p>
          <a:p>
            <a:pPr marL="228600" lvl="0" indent="-228600" algn="l" rtl="0">
              <a:lnSpc>
                <a:spcPct val="90000"/>
              </a:lnSpc>
              <a:spcBef>
                <a:spcPts val="1000"/>
              </a:spcBef>
              <a:spcAft>
                <a:spcPts val="0"/>
              </a:spcAft>
              <a:buClr>
                <a:schemeClr val="dk1"/>
              </a:buClr>
              <a:buSzPts val="2800"/>
              <a:buChar char="●"/>
            </a:pPr>
            <a:r>
              <a:rPr lang="en-IN"/>
              <a:t>Ecosystem : our product works on software as a services model.</a:t>
            </a:r>
            <a:endParaRPr/>
          </a:p>
          <a:p>
            <a:pPr marL="228600" lvl="0" indent="-228600" algn="l" rtl="0">
              <a:lnSpc>
                <a:spcPct val="90000"/>
              </a:lnSpc>
              <a:spcBef>
                <a:spcPts val="1000"/>
              </a:spcBef>
              <a:spcAft>
                <a:spcPts val="0"/>
              </a:spcAft>
              <a:buClr>
                <a:schemeClr val="dk1"/>
              </a:buClr>
              <a:buSzPts val="2800"/>
              <a:buChar char="●"/>
            </a:pPr>
            <a:r>
              <a:rPr lang="en-IN"/>
              <a:t>Adjacent markets  : google meet, zoom and teams are the existing products which works on online meetings.</a:t>
            </a:r>
            <a:endParaRPr/>
          </a:p>
          <a:p>
            <a:pPr marL="228600" lvl="0" indent="-228600" algn="l" rtl="0">
              <a:lnSpc>
                <a:spcPct val="90000"/>
              </a:lnSpc>
              <a:spcBef>
                <a:spcPts val="1000"/>
              </a:spcBef>
              <a:spcAft>
                <a:spcPts val="0"/>
              </a:spcAft>
              <a:buClr>
                <a:schemeClr val="dk1"/>
              </a:buClr>
              <a:buSzPts val="2800"/>
              <a:buChar char="●"/>
            </a:pPr>
            <a:r>
              <a:rPr lang="en-IN"/>
              <a:t>Metrics  : audio quality and video quality are the metrics which are crucial for proper functioning of the solution.</a:t>
            </a:r>
            <a:endParaRPr/>
          </a:p>
          <a:p>
            <a:pPr marL="228600" lvl="0" indent="-228600" algn="l" rtl="0">
              <a:lnSpc>
                <a:spcPct val="90000"/>
              </a:lnSpc>
              <a:spcBef>
                <a:spcPts val="1000"/>
              </a:spcBef>
              <a:spcAft>
                <a:spcPts val="0"/>
              </a:spcAft>
              <a:buClr>
                <a:schemeClr val="dk1"/>
              </a:buClr>
              <a:buSzPts val="2800"/>
              <a:buChar char="●"/>
            </a:pPr>
            <a:r>
              <a:rPr lang="en-IN"/>
              <a:t>Saleability : since a large user-base is using online meeting tools hence our solution has large market hence it is highly saleable. </a:t>
            </a:r>
            <a:endParaRPr/>
          </a:p>
          <a:p>
            <a:pPr marL="228600" lvl="0" indent="-228600" algn="l" rtl="0">
              <a:lnSpc>
                <a:spcPct val="90000"/>
              </a:lnSpc>
              <a:spcBef>
                <a:spcPts val="1000"/>
              </a:spcBef>
              <a:spcAft>
                <a:spcPts val="0"/>
              </a:spcAft>
              <a:buClr>
                <a:schemeClr val="dk1"/>
              </a:buClr>
              <a:buSzPts val="2800"/>
              <a:buChar char="●"/>
            </a:pPr>
            <a:r>
              <a:rPr lang="en-IN"/>
              <a:t>Channels : our solution is a web app based solution which uses internet as channel for its functioning.</a:t>
            </a:r>
            <a:endParaRPr/>
          </a:p>
          <a:p>
            <a:pPr marL="228600" lvl="0" indent="-50800" algn="l" rtl="0">
              <a:lnSpc>
                <a:spcPct val="90000"/>
              </a:lnSpc>
              <a:spcBef>
                <a:spcPts val="1000"/>
              </a:spcBef>
              <a:spcAft>
                <a:spcPts val="210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Business Model</a:t>
            </a:r>
            <a:endParaRPr/>
          </a:p>
        </p:txBody>
      </p:sp>
      <p:sp>
        <p:nvSpPr>
          <p:cNvPr id="141" name="Google Shape;141;p2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Opportunities- Since no-one is taking care of the problem of online-abuse and it has become a big problem, a great opportunities lies in the domain </a:t>
            </a:r>
            <a:endParaRPr/>
          </a:p>
          <a:p>
            <a:pPr marL="228600" lvl="0" indent="-228600" algn="l" rtl="0">
              <a:lnSpc>
                <a:spcPct val="90000"/>
              </a:lnSpc>
              <a:spcBef>
                <a:spcPts val="1000"/>
              </a:spcBef>
              <a:spcAft>
                <a:spcPts val="0"/>
              </a:spcAft>
              <a:buClr>
                <a:schemeClr val="dk1"/>
              </a:buClr>
              <a:buSzPts val="2800"/>
              <a:buChar char="●"/>
            </a:pPr>
            <a:r>
              <a:rPr lang="en-IN"/>
              <a:t>Sources of revenue</a:t>
            </a:r>
            <a:endParaRPr/>
          </a:p>
          <a:p>
            <a:pPr marL="457200" lvl="0" indent="-342900" algn="l" rtl="0">
              <a:spcBef>
                <a:spcPts val="0"/>
              </a:spcBef>
              <a:spcAft>
                <a:spcPts val="0"/>
              </a:spcAft>
              <a:buSzPts val="1800"/>
              <a:buChar char="●"/>
            </a:pPr>
            <a:r>
              <a:rPr lang="en-IN"/>
              <a:t>there are around 1.5 Million schools &amp; tens thousands of companies in India which could be potential buyer of our platform.</a:t>
            </a:r>
            <a:endParaRPr/>
          </a:p>
          <a:p>
            <a:pPr marL="457200" lvl="0" indent="-342900" algn="l" rtl="0">
              <a:spcBef>
                <a:spcPts val="0"/>
              </a:spcBef>
              <a:spcAft>
                <a:spcPts val="0"/>
              </a:spcAft>
              <a:buSzPts val="1800"/>
              <a:buChar char="●"/>
            </a:pPr>
            <a:r>
              <a:rPr lang="en-IN"/>
              <a:t>Social meetups - online meetups or gathering suffer this problem hence they are good source of revenue</a:t>
            </a:r>
            <a:endParaRPr/>
          </a:p>
          <a:p>
            <a:pPr marL="228600" lvl="0" indent="-228600" algn="l" rtl="0">
              <a:lnSpc>
                <a:spcPct val="90000"/>
              </a:lnSpc>
              <a:spcBef>
                <a:spcPts val="1000"/>
              </a:spcBef>
              <a:spcAft>
                <a:spcPts val="0"/>
              </a:spcAft>
              <a:buClr>
                <a:schemeClr val="dk1"/>
              </a:buClr>
              <a:buSzPts val="2800"/>
              <a:buChar char="●"/>
            </a:pPr>
            <a:r>
              <a:rPr lang="en-IN"/>
              <a:t>Intended  customer base </a:t>
            </a:r>
            <a:endParaRPr/>
          </a:p>
          <a:p>
            <a:pPr marL="228600" lvl="0" indent="-165100" algn="l" rtl="0">
              <a:lnSpc>
                <a:spcPct val="90000"/>
              </a:lnSpc>
              <a:spcBef>
                <a:spcPts val="2100"/>
              </a:spcBef>
              <a:spcAft>
                <a:spcPts val="2100"/>
              </a:spcAft>
              <a:buSzPts val="1800"/>
              <a:buChar char="●"/>
            </a:pPr>
            <a:r>
              <a:rPr lang="en-IN"/>
              <a:t>Schools, colleges, seminar organizers, online meetups, online events, live streams and all forms of online events where people may behave poorly are the intended customer 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Competition</a:t>
            </a:r>
            <a:endParaRPr/>
          </a:p>
        </p:txBody>
      </p:sp>
      <p:sp>
        <p:nvSpPr>
          <p:cNvPr id="147" name="Google Shape;147;p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54000" algn="l" rtl="0">
              <a:lnSpc>
                <a:spcPct val="90000"/>
              </a:lnSpc>
              <a:spcBef>
                <a:spcPts val="0"/>
              </a:spcBef>
              <a:spcAft>
                <a:spcPts val="0"/>
              </a:spcAft>
              <a:buClr>
                <a:schemeClr val="dk1"/>
              </a:buClr>
              <a:buSzPts val="3200"/>
              <a:buChar char="●"/>
            </a:pPr>
            <a:r>
              <a:rPr lang="en-IN" sz="2800" dirty="0"/>
              <a:t>Defensibility: </a:t>
            </a:r>
            <a:endParaRPr sz="2800" dirty="0"/>
          </a:p>
          <a:p>
            <a:pPr marL="457200" lvl="0" indent="0" algn="l" rtl="0">
              <a:lnSpc>
                <a:spcPct val="90000"/>
              </a:lnSpc>
              <a:spcBef>
                <a:spcPts val="0"/>
              </a:spcBef>
              <a:spcAft>
                <a:spcPts val="0"/>
              </a:spcAft>
              <a:buNone/>
            </a:pPr>
            <a:r>
              <a:rPr lang="en-IN" sz="2800" dirty="0"/>
              <a:t>1.  It will be </a:t>
            </a:r>
            <a:r>
              <a:rPr lang="en-IN" sz="2800" dirty="0" err="1"/>
              <a:t>mutli</a:t>
            </a:r>
            <a:r>
              <a:rPr lang="en-IN" sz="2800" dirty="0"/>
              <a:t> lingual which is not available in the market yet.</a:t>
            </a:r>
            <a:endParaRPr sz="2800" dirty="0"/>
          </a:p>
          <a:p>
            <a:pPr marL="457200" lvl="0" indent="0" algn="l" rtl="0">
              <a:lnSpc>
                <a:spcPct val="90000"/>
              </a:lnSpc>
              <a:spcBef>
                <a:spcPts val="0"/>
              </a:spcBef>
              <a:spcAft>
                <a:spcPts val="0"/>
              </a:spcAft>
              <a:buNone/>
            </a:pPr>
            <a:r>
              <a:rPr lang="en-IN" sz="2800" dirty="0"/>
              <a:t>2.  Complete transcription of voice to the text  of the participants in the meet.</a:t>
            </a:r>
            <a:endParaRPr sz="2800" dirty="0"/>
          </a:p>
          <a:p>
            <a:pPr marL="457200" lvl="0" indent="0" algn="l" rtl="0">
              <a:lnSpc>
                <a:spcPct val="90000"/>
              </a:lnSpc>
              <a:spcBef>
                <a:spcPts val="0"/>
              </a:spcBef>
              <a:spcAft>
                <a:spcPts val="0"/>
              </a:spcAft>
              <a:buNone/>
            </a:pPr>
            <a:r>
              <a:rPr lang="en-IN" sz="2800" dirty="0"/>
              <a:t>3.  Along with passwords we are using </a:t>
            </a:r>
            <a:r>
              <a:rPr lang="en-IN" sz="2800" dirty="0" err="1"/>
              <a:t>otps</a:t>
            </a:r>
            <a:r>
              <a:rPr lang="en-IN" sz="2800" dirty="0"/>
              <a:t> too.</a:t>
            </a:r>
            <a:endParaRPr sz="2800" dirty="0"/>
          </a:p>
          <a:p>
            <a:pPr marL="0" lvl="0" indent="0" algn="l" rtl="0">
              <a:lnSpc>
                <a:spcPct val="90000"/>
              </a:lnSpc>
              <a:spcBef>
                <a:spcPts val="1000"/>
              </a:spcBef>
              <a:spcAft>
                <a:spcPts val="2100"/>
              </a:spcAft>
              <a:buNone/>
            </a:pPr>
            <a:r>
              <a:rPr lang="en-IN" sz="2800" dirty="0"/>
              <a:t> </a:t>
            </a:r>
            <a:endParaRPr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186</TotalTime>
  <Words>1333</Words>
  <Application>Microsoft Office PowerPoint</Application>
  <PresentationFormat>Widescreen</PresentationFormat>
  <Paragraphs>114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Cambria</vt:lpstr>
      <vt:lpstr>Calibri</vt:lpstr>
      <vt:lpstr>Adjacency</vt:lpstr>
      <vt:lpstr>Team</vt:lpstr>
      <vt:lpstr>Title </vt:lpstr>
      <vt:lpstr>Problem</vt:lpstr>
      <vt:lpstr>Solution</vt:lpstr>
      <vt:lpstr>Market Size</vt:lpstr>
      <vt:lpstr>Market Validation</vt:lpstr>
      <vt:lpstr>Product</vt:lpstr>
      <vt:lpstr>Business Model</vt:lpstr>
      <vt:lpstr>Competition</vt:lpstr>
      <vt:lpstr>Financial model and projections</vt:lpstr>
      <vt:lpstr>Competitive advantages</vt:lpstr>
      <vt:lpstr>Assumptions and risks</vt:lpstr>
      <vt:lpstr>Summary</vt:lpstr>
      <vt:lpstr>Q&amp;A</vt:lpstr>
      <vt:lpstr>APPENDIX/BACKUP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dc:title>
  <dc:creator>Shweta Mehta</dc:creator>
  <cp:lastModifiedBy>gourav singal</cp:lastModifiedBy>
  <cp:revision>3</cp:revision>
  <dcterms:modified xsi:type="dcterms:W3CDTF">2022-03-28T23:56:58Z</dcterms:modified>
</cp:coreProperties>
</file>