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73" r:id="rId8"/>
    <p:sldId id="264" r:id="rId9"/>
    <p:sldId id="263" r:id="rId10"/>
    <p:sldId id="268" r:id="rId11"/>
    <p:sldId id="270" r:id="rId12"/>
    <p:sldId id="265" r:id="rId13"/>
    <p:sldId id="271" r:id="rId14"/>
    <p:sldId id="269" r:id="rId15"/>
    <p:sldId id="267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4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0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097F-339B-44F5-B31E-C4E81A5CAF77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A000-A637-48A3-AF10-D8D689B2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53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097F-339B-44F5-B31E-C4E81A5CAF77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A000-A637-48A3-AF10-D8D689B2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097F-339B-44F5-B31E-C4E81A5CAF77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A000-A637-48A3-AF10-D8D689B2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21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097F-339B-44F5-B31E-C4E81A5CAF77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A000-A637-48A3-AF10-D8D689B2F13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9010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097F-339B-44F5-B31E-C4E81A5CAF77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A000-A637-48A3-AF10-D8D689B2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92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097F-339B-44F5-B31E-C4E81A5CAF77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A000-A637-48A3-AF10-D8D689B2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82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097F-339B-44F5-B31E-C4E81A5CAF77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A000-A637-48A3-AF10-D8D689B2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25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097F-339B-44F5-B31E-C4E81A5CAF77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A000-A637-48A3-AF10-D8D689B2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08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097F-339B-44F5-B31E-C4E81A5CAF77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A000-A637-48A3-AF10-D8D689B2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5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097F-339B-44F5-B31E-C4E81A5CAF77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A000-A637-48A3-AF10-D8D689B2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2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097F-339B-44F5-B31E-C4E81A5CAF77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A000-A637-48A3-AF10-D8D689B2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2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097F-339B-44F5-B31E-C4E81A5CAF77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A000-A637-48A3-AF10-D8D689B2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7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097F-339B-44F5-B31E-C4E81A5CAF77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A000-A637-48A3-AF10-D8D689B2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44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097F-339B-44F5-B31E-C4E81A5CAF77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A000-A637-48A3-AF10-D8D689B2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1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097F-339B-44F5-B31E-C4E81A5CAF77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A000-A637-48A3-AF10-D8D689B2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1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097F-339B-44F5-B31E-C4E81A5CAF77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A000-A637-48A3-AF10-D8D689B2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56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097F-339B-44F5-B31E-C4E81A5CAF77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A000-A637-48A3-AF10-D8D689B2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0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92C097F-339B-44F5-B31E-C4E81A5CAF77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2A000-A637-48A3-AF10-D8D689B2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16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ocalitytokens.info/roadmap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EDB71-0D98-6E1D-98DE-A35642FBF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0836" y="1611282"/>
            <a:ext cx="3543464" cy="306650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dirty="0">
                <a:solidFill>
                  <a:srgbClr val="EBEBEB"/>
                </a:solidFill>
              </a:rPr>
              <a:t>Predicting Vehicle Insurance Fraud claims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C5746-5404-BE37-2316-071A311EC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3601" y="4903019"/>
            <a:ext cx="3571163" cy="48610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Gourav Bajaj (301148324)</a:t>
            </a:r>
          </a:p>
        </p:txBody>
      </p:sp>
      <p:sp>
        <p:nvSpPr>
          <p:cNvPr id="12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hands holding money&#10;&#10;Description automatically generated with low confidence">
            <a:extLst>
              <a:ext uri="{FF2B5EF4-FFF2-40B4-BE49-F238E27FC236}">
                <a16:creationId xmlns:a16="http://schemas.microsoft.com/office/drawing/2014/main" id="{42009B5A-B52A-686D-DEF0-D41FB16C8F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1" r="13439" b="-1"/>
          <a:stretch/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1984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9A349-F7C4-BFC6-DD24-9723D3D3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What is Model Overfitting 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B1ABE3D5-B90E-D2E9-2E78-7B6D8693D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19" y="1597755"/>
            <a:ext cx="5614835" cy="3509271"/>
          </a:xfrm>
          <a:prstGeom prst="rect">
            <a:avLst/>
          </a:prstGeom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A366BF-D161-A82D-20F7-D412D202177F}"/>
              </a:ext>
            </a:extLst>
          </p:cNvPr>
          <p:cNvSpPr txBox="1"/>
          <p:nvPr/>
        </p:nvSpPr>
        <p:spPr>
          <a:xfrm>
            <a:off x="34427" y="2251587"/>
            <a:ext cx="460462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0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Green line represents true relationship.</a:t>
            </a:r>
          </a:p>
          <a:p>
            <a:pPr>
              <a:lnSpc>
                <a:spcPct val="20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Red line represents overfitted relationship </a:t>
            </a:r>
          </a:p>
        </p:txBody>
      </p:sp>
    </p:spTree>
    <p:extLst>
      <p:ext uri="{BB962C8B-B14F-4D97-AF65-F5344CB8AC3E}">
        <p14:creationId xmlns:p14="http://schemas.microsoft.com/office/powerpoint/2010/main" val="3048146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B4891-05C7-6D72-5408-FEA8FD3EB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92765"/>
            <a:ext cx="9404723" cy="808383"/>
          </a:xfrm>
        </p:spPr>
        <p:txBody>
          <a:bodyPr/>
          <a:lstStyle/>
          <a:p>
            <a:pPr algn="ctr"/>
            <a:r>
              <a:rPr lang="en-US" dirty="0"/>
              <a:t>Model Comparison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137E9C6-4E0F-BE40-EC22-21BA9D940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783" y="1336687"/>
            <a:ext cx="5953853" cy="399496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BA21AF-C0B2-67E5-F414-96682566D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237" y="1336687"/>
            <a:ext cx="5569980" cy="256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97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65CB3-308E-5523-7C2B-3DD4A0DA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39466"/>
            <a:ext cx="9404723" cy="806238"/>
          </a:xfrm>
        </p:spPr>
        <p:txBody>
          <a:bodyPr/>
          <a:lstStyle/>
          <a:p>
            <a:pPr algn="ctr"/>
            <a:r>
              <a:rPr lang="en-US" dirty="0"/>
              <a:t>Model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4528E-3BFB-3BE3-56A7-24D7E2DF6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329" y="1589093"/>
            <a:ext cx="8946541" cy="591400"/>
          </a:xfrm>
        </p:spPr>
        <p:txBody>
          <a:bodyPr/>
          <a:lstStyle/>
          <a:p>
            <a:r>
              <a:rPr lang="en-US" dirty="0"/>
              <a:t>Logistic Regression was predicted to be the best model. 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559EE63-56C8-97CC-E2CA-F0BD600CD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995" y="2880360"/>
            <a:ext cx="4486275" cy="269367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B9A5D2F-3264-7FEB-E33E-3BD113F43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2" y="2880360"/>
            <a:ext cx="4279571" cy="26936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D0E1BD-7B2E-8DBB-0EF8-7133C0AD05CF}"/>
              </a:ext>
            </a:extLst>
          </p:cNvPr>
          <p:cNvSpPr txBox="1"/>
          <p:nvPr/>
        </p:nvSpPr>
        <p:spPr>
          <a:xfrm>
            <a:off x="1611245" y="5772203"/>
            <a:ext cx="3263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 Classification 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8BE7F7-56EB-8579-7229-2C54C13756CC}"/>
              </a:ext>
            </a:extLst>
          </p:cNvPr>
          <p:cNvSpPr txBox="1"/>
          <p:nvPr/>
        </p:nvSpPr>
        <p:spPr>
          <a:xfrm>
            <a:off x="7603280" y="5772202"/>
            <a:ext cx="3263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 Classification Summary</a:t>
            </a:r>
          </a:p>
        </p:txBody>
      </p:sp>
    </p:spTree>
    <p:extLst>
      <p:ext uri="{BB962C8B-B14F-4D97-AF65-F5344CB8AC3E}">
        <p14:creationId xmlns:p14="http://schemas.microsoft.com/office/powerpoint/2010/main" val="3956567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F82B3-E0F6-FFD5-8DF8-D877B816E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Model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D843A-FAE0-32B3-9625-A38B32F46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chances of a claim being fraud is highly dependent on: -</a:t>
            </a:r>
          </a:p>
          <a:p>
            <a:pPr lvl="1"/>
            <a:r>
              <a:rPr lang="en-US" dirty="0" err="1"/>
              <a:t>Days_Policy_Claim</a:t>
            </a:r>
            <a:endParaRPr lang="en-US" dirty="0"/>
          </a:p>
          <a:p>
            <a:pPr lvl="1"/>
            <a:r>
              <a:rPr lang="en-US" dirty="0"/>
              <a:t>AgeOfPolicyHolder_21 to 25</a:t>
            </a:r>
          </a:p>
          <a:p>
            <a:pPr lvl="1"/>
            <a:r>
              <a:rPr lang="en-US" dirty="0" err="1"/>
              <a:t>NumberOfCars</a:t>
            </a:r>
            <a:endParaRPr lang="en-US" dirty="0"/>
          </a:p>
          <a:p>
            <a:pPr lvl="1"/>
            <a:r>
              <a:rPr lang="en-US" dirty="0" err="1"/>
              <a:t>Sex_Male</a:t>
            </a:r>
            <a:endParaRPr lang="en-US" dirty="0"/>
          </a:p>
          <a:p>
            <a:pPr lvl="1"/>
            <a:r>
              <a:rPr lang="en-US" dirty="0" err="1"/>
              <a:t>Grouped_Make_Non</a:t>
            </a:r>
            <a:r>
              <a:rPr lang="en-US" dirty="0"/>
              <a:t>-Luxury</a:t>
            </a:r>
          </a:p>
          <a:p>
            <a:r>
              <a:rPr lang="en-US" dirty="0"/>
              <a:t>Further investigation</a:t>
            </a:r>
          </a:p>
          <a:p>
            <a:r>
              <a:rPr lang="en-US" dirty="0"/>
              <a:t>Strict actions</a:t>
            </a:r>
          </a:p>
          <a:p>
            <a:r>
              <a:rPr lang="en-US" dirty="0"/>
              <a:t>Fraud control strategies.  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2AF9FC9-9903-759F-543B-38F959A40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118" r="9824"/>
          <a:stretch/>
        </p:blipFill>
        <p:spPr>
          <a:xfrm>
            <a:off x="5973282" y="4280452"/>
            <a:ext cx="6112702" cy="244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86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11109-FA3D-02B3-B2FC-567B3CCD9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Validation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48DFE-D5DC-ECBD-80E8-2E82A5187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36083"/>
            <a:ext cx="9762490" cy="4195481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ROC or AUC, False Negatives and True Positive value analysis will be performed every month.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The following actions should be taken of 3-4% drift from baseline observed.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Retune the model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Use Principal Component Analysis (PCA)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Add pertinent dimensions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958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392B4-4CBF-9D8E-1087-E76406D13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CFEAD-A338-507D-A121-7C3EEE572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853248"/>
            <a:ext cx="10071095" cy="419548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400" dirty="0"/>
              <a:t>Regularization should be used quarterly.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400" dirty="0"/>
              <a:t>Some adjustments may be needed in future in variable “SEX”.</a:t>
            </a:r>
          </a:p>
        </p:txBody>
      </p:sp>
    </p:spTree>
    <p:extLst>
      <p:ext uri="{BB962C8B-B14F-4D97-AF65-F5344CB8AC3E}">
        <p14:creationId xmlns:p14="http://schemas.microsoft.com/office/powerpoint/2010/main" val="1532890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570A5-8D2D-3D1E-521B-6420FCCA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181" y="850283"/>
            <a:ext cx="9404723" cy="1400530"/>
          </a:xfrm>
        </p:spPr>
        <p:txBody>
          <a:bodyPr/>
          <a:lstStyle/>
          <a:p>
            <a:pPr algn="ctr"/>
            <a:r>
              <a:rPr lang="en-US" sz="9600" dirty="0"/>
              <a:t>THANK YOU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E10ACBB-E948-7417-C665-34E8215263E2}"/>
              </a:ext>
            </a:extLst>
          </p:cNvPr>
          <p:cNvSpPr/>
          <p:nvPr/>
        </p:nvSpPr>
        <p:spPr>
          <a:xfrm>
            <a:off x="2703443" y="2716695"/>
            <a:ext cx="6215270" cy="3790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440634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D2BBC-91BE-7859-CA50-258A15E7B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8964" y="1615596"/>
            <a:ext cx="8946541" cy="4195481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800" dirty="0"/>
              <a:t>Executive Summary</a:t>
            </a:r>
          </a:p>
          <a:p>
            <a:pPr marL="457200" indent="-457200">
              <a:buAutoNum type="arabicPeriod"/>
            </a:pPr>
            <a:r>
              <a:rPr lang="en-US" sz="2800" dirty="0"/>
              <a:t>Assumptions and Dependencies</a:t>
            </a:r>
          </a:p>
          <a:p>
            <a:pPr marL="457200" indent="-457200">
              <a:buAutoNum type="arabicPeriod"/>
            </a:pPr>
            <a:r>
              <a:rPr lang="en-US" sz="2800" dirty="0"/>
              <a:t>Exploratory Data Analysis (EDA)</a:t>
            </a:r>
          </a:p>
          <a:p>
            <a:pPr marL="457200" indent="-457200">
              <a:buAutoNum type="arabicPeriod"/>
            </a:pPr>
            <a:r>
              <a:rPr lang="en-US" sz="2800" dirty="0"/>
              <a:t>Model Comparison</a:t>
            </a:r>
          </a:p>
          <a:p>
            <a:pPr marL="457200" indent="-457200">
              <a:buAutoNum type="arabicPeriod"/>
            </a:pPr>
            <a:r>
              <a:rPr lang="en-US" sz="2800" dirty="0"/>
              <a:t>Model Recommendation</a:t>
            </a:r>
          </a:p>
          <a:p>
            <a:pPr marL="457200" indent="-457200">
              <a:buAutoNum type="arabicPeriod"/>
            </a:pPr>
            <a:r>
              <a:rPr lang="en-US" sz="2800" dirty="0"/>
              <a:t>Model Validation and Future Work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26032FE-951B-A2C6-D916-CA9BA1C8C706}"/>
              </a:ext>
            </a:extLst>
          </p:cNvPr>
          <p:cNvSpPr/>
          <p:nvPr/>
        </p:nvSpPr>
        <p:spPr>
          <a:xfrm>
            <a:off x="993913" y="1921566"/>
            <a:ext cx="3472069" cy="274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493109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01741-48AB-E8EE-490A-D5EB429A2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2256"/>
          </a:xfrm>
        </p:spPr>
        <p:txBody>
          <a:bodyPr/>
          <a:lstStyle/>
          <a:p>
            <a:pPr algn="ctr"/>
            <a:r>
              <a:rPr lang="en-US"/>
              <a:t>Executive 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20545-168D-F061-A256-4CDE3E5E3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64974"/>
            <a:ext cx="8946541" cy="461838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Analysis is for the Vice President of a leading Insurance company.</a:t>
            </a:r>
          </a:p>
          <a:p>
            <a:pPr marL="0" indent="0">
              <a:buNone/>
            </a:pPr>
            <a:r>
              <a:rPr lang="en-US" dirty="0"/>
              <a:t>Purpose and Process: -</a:t>
            </a:r>
          </a:p>
          <a:p>
            <a:r>
              <a:rPr lang="en-US" dirty="0"/>
              <a:t>To determine key factors and build a model that are most closely indicative of a claim application being fraud.</a:t>
            </a:r>
          </a:p>
          <a:p>
            <a:r>
              <a:rPr lang="en-US" dirty="0"/>
              <a:t>Various predictive models were built and compared in order to determine the best model.</a:t>
            </a:r>
          </a:p>
          <a:p>
            <a:r>
              <a:rPr lang="en-US" dirty="0"/>
              <a:t>Logistic regression model determined as the best model on the basis of model accuracy. </a:t>
            </a:r>
          </a:p>
          <a:p>
            <a:r>
              <a:rPr lang="en-US" dirty="0"/>
              <a:t>Logistic regression model should be used for predicting fraudulent claims.</a:t>
            </a:r>
          </a:p>
          <a:p>
            <a:r>
              <a:rPr lang="en-US" dirty="0"/>
              <a:t>Further investigation, strict actions and fraud control strategies should be implemented to prevent fraud in future.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63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B23A8-5ECC-CA59-0B7A-C5ADB5A9E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179" y="539907"/>
            <a:ext cx="6704019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About Vehicle Insurance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F7304-F6FD-79C8-2E28-04FCC2F79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670" y="1790683"/>
            <a:ext cx="7978425" cy="414629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>
                <a:solidFill>
                  <a:srgbClr val="FFFFFF"/>
                </a:solidFill>
              </a:rPr>
              <a:t>Insurance for cars, trucks, motorcycles and other road vehicles.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>
                <a:solidFill>
                  <a:srgbClr val="FFFFFF"/>
                </a:solidFill>
              </a:rPr>
              <a:t>Provides financial protection from risks.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>
                <a:solidFill>
                  <a:srgbClr val="FFFFFF"/>
                </a:solidFill>
              </a:rPr>
              <a:t>51.1% share of total annual premiums received. 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>
                <a:solidFill>
                  <a:srgbClr val="FFFFFF"/>
                </a:solidFill>
              </a:rPr>
              <a:t>The industry is worth $316 billion.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ed toy car on a pile of money&#10;&#10;Description automatically generated with low confidence">
            <a:extLst>
              <a:ext uri="{FF2B5EF4-FFF2-40B4-BE49-F238E27FC236}">
                <a16:creationId xmlns:a16="http://schemas.microsoft.com/office/drawing/2014/main" id="{A8B2C8E7-8A1B-3CC1-1EE4-844F226DEB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1" r="53422" b="1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96576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70143B-0F01-5965-31F1-F97492632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A81CA-3DE7-BBFB-E57D-A68C0CEA4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chemeClr val="accent5">
                  <a:lumMod val="75000"/>
                </a:schemeClr>
              </a:buClr>
            </a:pPr>
            <a:r>
              <a:rPr lang="en-US" dirty="0"/>
              <a:t>The frequency of insurance fraud incidents have increased.</a:t>
            </a: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chemeClr val="accent5">
                  <a:lumMod val="75000"/>
                </a:schemeClr>
              </a:buClr>
            </a:pPr>
            <a:r>
              <a:rPr lang="en-US" dirty="0"/>
              <a:t>The fraudulent activities have resulted in high costs.</a:t>
            </a: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chemeClr val="accent5">
                  <a:lumMod val="75000"/>
                </a:schemeClr>
              </a:buClr>
            </a:pPr>
            <a:r>
              <a:rPr lang="en-US" dirty="0"/>
              <a:t>Insurance companies facing pricing difficulties.</a:t>
            </a:r>
          </a:p>
        </p:txBody>
      </p:sp>
    </p:spTree>
    <p:extLst>
      <p:ext uri="{BB962C8B-B14F-4D97-AF65-F5344CB8AC3E}">
        <p14:creationId xmlns:p14="http://schemas.microsoft.com/office/powerpoint/2010/main" val="1655802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757D-498A-F984-5725-21F8BCB54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406202" cy="938760"/>
          </a:xfrm>
        </p:spPr>
        <p:txBody>
          <a:bodyPr/>
          <a:lstStyle/>
          <a:p>
            <a:r>
              <a:rPr lang="en-US" dirty="0"/>
              <a:t>Vehicle Insurance fraud claims dataset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0AA22D2-E80C-B975-7741-0D06C19216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9906090"/>
              </p:ext>
            </p:extLst>
          </p:nvPr>
        </p:nvGraphicFramePr>
        <p:xfrm>
          <a:off x="1582206" y="1792183"/>
          <a:ext cx="4513794" cy="46590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4631">
                  <a:extLst>
                    <a:ext uri="{9D8B030D-6E8A-4147-A177-3AD203B41FA5}">
                      <a16:colId xmlns:a16="http://schemas.microsoft.com/office/drawing/2014/main" val="534029073"/>
                    </a:ext>
                  </a:extLst>
                </a:gridCol>
                <a:gridCol w="3089163">
                  <a:extLst>
                    <a:ext uri="{9D8B030D-6E8A-4147-A177-3AD203B41FA5}">
                      <a16:colId xmlns:a16="http://schemas.microsoft.com/office/drawing/2014/main" val="2577163720"/>
                    </a:ext>
                  </a:extLst>
                </a:gridCol>
              </a:tblGrid>
              <a:tr h="2412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Variables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09" marR="550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Description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09" marR="55009" marT="0" marB="0"/>
                </a:tc>
                <a:extLst>
                  <a:ext uri="{0D108BD9-81ED-4DB2-BD59-A6C34878D82A}">
                    <a16:rowId xmlns:a16="http://schemas.microsoft.com/office/drawing/2014/main" val="1981864243"/>
                  </a:ext>
                </a:extLst>
              </a:tr>
              <a:tr h="3209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Month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09" marR="550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The 3 letter abbreviations for the months of the year in which accident occurred. 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09" marR="55009" marT="0" marB="0"/>
                </a:tc>
                <a:extLst>
                  <a:ext uri="{0D108BD9-81ED-4DB2-BD59-A6C34878D82A}">
                    <a16:rowId xmlns:a16="http://schemas.microsoft.com/office/drawing/2014/main" val="844442650"/>
                  </a:ext>
                </a:extLst>
              </a:tr>
              <a:tr h="2412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WeekOfMonth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09" marR="550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 week in the month the accident occurred.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09" marR="55009" marT="0" marB="0"/>
                </a:tc>
                <a:extLst>
                  <a:ext uri="{0D108BD9-81ED-4DB2-BD59-A6C34878D82A}">
                    <a16:rowId xmlns:a16="http://schemas.microsoft.com/office/drawing/2014/main" val="4050908238"/>
                  </a:ext>
                </a:extLst>
              </a:tr>
              <a:tr h="2412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DayOfWeek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09" marR="550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 day of week in which accident occurred.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09" marR="55009" marT="0" marB="0"/>
                </a:tc>
                <a:extLst>
                  <a:ext uri="{0D108BD9-81ED-4DB2-BD59-A6C34878D82A}">
                    <a16:rowId xmlns:a16="http://schemas.microsoft.com/office/drawing/2014/main" val="466870434"/>
                  </a:ext>
                </a:extLst>
              </a:tr>
              <a:tr h="2412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Make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09" marR="550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 list of 19 car manufacturer.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09" marR="55009" marT="0" marB="0"/>
                </a:tc>
                <a:extLst>
                  <a:ext uri="{0D108BD9-81ED-4DB2-BD59-A6C34878D82A}">
                    <a16:rowId xmlns:a16="http://schemas.microsoft.com/office/drawing/2014/main" val="2247046133"/>
                  </a:ext>
                </a:extLst>
              </a:tr>
              <a:tr h="3209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AccidentArea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09" marR="550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 area in which accident occurred (Urban/Rural)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09" marR="55009" marT="0" marB="0"/>
                </a:tc>
                <a:extLst>
                  <a:ext uri="{0D108BD9-81ED-4DB2-BD59-A6C34878D82A}">
                    <a16:rowId xmlns:a16="http://schemas.microsoft.com/office/drawing/2014/main" val="93905141"/>
                  </a:ext>
                </a:extLst>
              </a:tr>
              <a:tr h="3209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DayOfWeekClaimed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09" marR="550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 day of week in which the application for claim made.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09" marR="55009" marT="0" marB="0"/>
                </a:tc>
                <a:extLst>
                  <a:ext uri="{0D108BD9-81ED-4DB2-BD59-A6C34878D82A}">
                    <a16:rowId xmlns:a16="http://schemas.microsoft.com/office/drawing/2014/main" val="2296813516"/>
                  </a:ext>
                </a:extLst>
              </a:tr>
              <a:tr h="3209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MonthClaimed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09" marR="550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 month of year in which the application for claim made.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09" marR="55009" marT="0" marB="0"/>
                </a:tc>
                <a:extLst>
                  <a:ext uri="{0D108BD9-81ED-4DB2-BD59-A6C34878D82A}">
                    <a16:rowId xmlns:a16="http://schemas.microsoft.com/office/drawing/2014/main" val="329209882"/>
                  </a:ext>
                </a:extLst>
              </a:tr>
              <a:tr h="3209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WeekOfMonthClaimed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09" marR="550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 week of month in which the application for claim made.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09" marR="55009" marT="0" marB="0"/>
                </a:tc>
                <a:extLst>
                  <a:ext uri="{0D108BD9-81ED-4DB2-BD59-A6C34878D82A}">
                    <a16:rowId xmlns:a16="http://schemas.microsoft.com/office/drawing/2014/main" val="3399530276"/>
                  </a:ext>
                </a:extLst>
              </a:tr>
              <a:tr h="2412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Sex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09" marR="550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 gender of the policy holder.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09" marR="55009" marT="0" marB="0"/>
                </a:tc>
                <a:extLst>
                  <a:ext uri="{0D108BD9-81ED-4DB2-BD59-A6C34878D82A}">
                    <a16:rowId xmlns:a16="http://schemas.microsoft.com/office/drawing/2014/main" val="2928808717"/>
                  </a:ext>
                </a:extLst>
              </a:tr>
              <a:tr h="2412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MaritalStatus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09" marR="550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The Marital status of the policy holder.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09" marR="55009" marT="0" marB="0"/>
                </a:tc>
                <a:extLst>
                  <a:ext uri="{0D108BD9-81ED-4DB2-BD59-A6C34878D82A}">
                    <a16:rowId xmlns:a16="http://schemas.microsoft.com/office/drawing/2014/main" val="1378090101"/>
                  </a:ext>
                </a:extLst>
              </a:tr>
              <a:tr h="2412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Age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09" marR="550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 age of the policy holder.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09" marR="55009" marT="0" marB="0"/>
                </a:tc>
                <a:extLst>
                  <a:ext uri="{0D108BD9-81ED-4DB2-BD59-A6C34878D82A}">
                    <a16:rowId xmlns:a16="http://schemas.microsoft.com/office/drawing/2014/main" val="3759583131"/>
                  </a:ext>
                </a:extLst>
              </a:tr>
              <a:tr h="3209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Fault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09" marR="550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The person who was at fault (Policy holder/ Third party).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09" marR="55009" marT="0" marB="0"/>
                </a:tc>
                <a:extLst>
                  <a:ext uri="{0D108BD9-81ED-4DB2-BD59-A6C34878D82A}">
                    <a16:rowId xmlns:a16="http://schemas.microsoft.com/office/drawing/2014/main" val="359797965"/>
                  </a:ext>
                </a:extLst>
              </a:tr>
              <a:tr h="3209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PolicyType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09" marR="550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 type of insurance policy and the category of vehicle insured.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09" marR="55009" marT="0" marB="0"/>
                </a:tc>
                <a:extLst>
                  <a:ext uri="{0D108BD9-81ED-4DB2-BD59-A6C34878D82A}">
                    <a16:rowId xmlns:a16="http://schemas.microsoft.com/office/drawing/2014/main" val="3815347293"/>
                  </a:ext>
                </a:extLst>
              </a:tr>
              <a:tr h="2412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VehicleCategory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09" marR="550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 category of vehicle insured.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09" marR="55009" marT="0" marB="0"/>
                </a:tc>
                <a:extLst>
                  <a:ext uri="{0D108BD9-81ED-4DB2-BD59-A6C34878D82A}">
                    <a16:rowId xmlns:a16="http://schemas.microsoft.com/office/drawing/2014/main" val="3037758926"/>
                  </a:ext>
                </a:extLst>
              </a:tr>
              <a:tr h="2412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VehiclePrice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09" marR="550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 ranges for price of vehicles.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09" marR="55009" marT="0" marB="0"/>
                </a:tc>
                <a:extLst>
                  <a:ext uri="{0D108BD9-81ED-4DB2-BD59-A6C34878D82A}">
                    <a16:rowId xmlns:a16="http://schemas.microsoft.com/office/drawing/2014/main" val="1274791854"/>
                  </a:ext>
                </a:extLst>
              </a:tr>
              <a:tr h="2412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FraudFound_P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09" marR="550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The claim application is fraud or not (Binary).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09" marR="55009" marT="0" marB="0"/>
                </a:tc>
                <a:extLst>
                  <a:ext uri="{0D108BD9-81ED-4DB2-BD59-A6C34878D82A}">
                    <a16:rowId xmlns:a16="http://schemas.microsoft.com/office/drawing/2014/main" val="187132745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8A36C59-C34B-3D03-40D3-F3812ABA3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195619"/>
              </p:ext>
            </p:extLst>
          </p:nvPr>
        </p:nvGraphicFramePr>
        <p:xfrm>
          <a:off x="6459691" y="1792184"/>
          <a:ext cx="4513794" cy="46590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4631">
                  <a:extLst>
                    <a:ext uri="{9D8B030D-6E8A-4147-A177-3AD203B41FA5}">
                      <a16:colId xmlns:a16="http://schemas.microsoft.com/office/drawing/2014/main" val="2013772753"/>
                    </a:ext>
                  </a:extLst>
                </a:gridCol>
                <a:gridCol w="3089163">
                  <a:extLst>
                    <a:ext uri="{9D8B030D-6E8A-4147-A177-3AD203B41FA5}">
                      <a16:colId xmlns:a16="http://schemas.microsoft.com/office/drawing/2014/main" val="1300844183"/>
                    </a:ext>
                  </a:extLst>
                </a:gridCol>
              </a:tblGrid>
              <a:tr h="2161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Variables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77" marR="4977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Description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77" marR="49777" marT="0" marB="0"/>
                </a:tc>
                <a:extLst>
                  <a:ext uri="{0D108BD9-81ED-4DB2-BD59-A6C34878D82A}">
                    <a16:rowId xmlns:a16="http://schemas.microsoft.com/office/drawing/2014/main" val="3686376717"/>
                  </a:ext>
                </a:extLst>
              </a:tr>
              <a:tr h="2161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PolicyNumber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77" marR="4977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policy number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77" marR="49777" marT="0" marB="0"/>
                </a:tc>
                <a:extLst>
                  <a:ext uri="{0D108BD9-81ED-4DB2-BD59-A6C34878D82A}">
                    <a16:rowId xmlns:a16="http://schemas.microsoft.com/office/drawing/2014/main" val="2629751950"/>
                  </a:ext>
                </a:extLst>
              </a:tr>
              <a:tr h="2860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RepNumber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77" marR="4977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This column contains integers from 1 to 16 [Assumed as employee ID)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77" marR="49777" marT="0" marB="0"/>
                </a:tc>
                <a:extLst>
                  <a:ext uri="{0D108BD9-81ED-4DB2-BD59-A6C34878D82A}">
                    <a16:rowId xmlns:a16="http://schemas.microsoft.com/office/drawing/2014/main" val="3343348435"/>
                  </a:ext>
                </a:extLst>
              </a:tr>
              <a:tr h="2161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Deductible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77" marR="4977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amount to be deducted for the claim.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77" marR="49777" marT="0" marB="0"/>
                </a:tc>
                <a:extLst>
                  <a:ext uri="{0D108BD9-81ED-4DB2-BD59-A6C34878D82A}">
                    <a16:rowId xmlns:a16="http://schemas.microsoft.com/office/drawing/2014/main" val="2702939280"/>
                  </a:ext>
                </a:extLst>
              </a:tr>
              <a:tr h="2161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DriverRating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77" marR="4977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driver ratings on the basis of driving skills.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77" marR="49777" marT="0" marB="0"/>
                </a:tc>
                <a:extLst>
                  <a:ext uri="{0D108BD9-81ED-4DB2-BD59-A6C34878D82A}">
                    <a16:rowId xmlns:a16="http://schemas.microsoft.com/office/drawing/2014/main" val="1146309674"/>
                  </a:ext>
                </a:extLst>
              </a:tr>
              <a:tr h="2860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Days_Policy_Accident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77" marR="4977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number of days between when the policy was purchased, and the accident occurred.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77" marR="49777" marT="0" marB="0"/>
                </a:tc>
                <a:extLst>
                  <a:ext uri="{0D108BD9-81ED-4DB2-BD59-A6C34878D82A}">
                    <a16:rowId xmlns:a16="http://schemas.microsoft.com/office/drawing/2014/main" val="1448258710"/>
                  </a:ext>
                </a:extLst>
              </a:tr>
              <a:tr h="2860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Days_Policy_Claim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77" marR="4977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number of days between when the policy was purchased, and the claim filed.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77" marR="49777" marT="0" marB="0"/>
                </a:tc>
                <a:extLst>
                  <a:ext uri="{0D108BD9-81ED-4DB2-BD59-A6C34878D82A}">
                    <a16:rowId xmlns:a16="http://schemas.microsoft.com/office/drawing/2014/main" val="4242695644"/>
                  </a:ext>
                </a:extLst>
              </a:tr>
              <a:tr h="2161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PastNumberOfClaims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77" marR="4977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past number of claims filed by policy holder.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77" marR="49777" marT="0" marB="0"/>
                </a:tc>
                <a:extLst>
                  <a:ext uri="{0D108BD9-81ED-4DB2-BD59-A6C34878D82A}">
                    <a16:rowId xmlns:a16="http://schemas.microsoft.com/office/drawing/2014/main" val="3751377034"/>
                  </a:ext>
                </a:extLst>
              </a:tr>
              <a:tr h="2860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AgeOfVehicle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77" marR="4977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It states how old is the Vehicle at the time of accident.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77" marR="49777" marT="0" marB="0"/>
                </a:tc>
                <a:extLst>
                  <a:ext uri="{0D108BD9-81ED-4DB2-BD59-A6C34878D82A}">
                    <a16:rowId xmlns:a16="http://schemas.microsoft.com/office/drawing/2014/main" val="1366456047"/>
                  </a:ext>
                </a:extLst>
              </a:tr>
              <a:tr h="2860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AgeOfPolicyHolder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77" marR="4977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age of policy holder bucketed into the ranges.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77" marR="49777" marT="0" marB="0"/>
                </a:tc>
                <a:extLst>
                  <a:ext uri="{0D108BD9-81ED-4DB2-BD59-A6C34878D82A}">
                    <a16:rowId xmlns:a16="http://schemas.microsoft.com/office/drawing/2014/main" val="3406909833"/>
                  </a:ext>
                </a:extLst>
              </a:tr>
              <a:tr h="2860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PoliceReportFiled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77" marR="4977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Indicates whether a police report was filed (Binary).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77" marR="49777" marT="0" marB="0"/>
                </a:tc>
                <a:extLst>
                  <a:ext uri="{0D108BD9-81ED-4DB2-BD59-A6C34878D82A}">
                    <a16:rowId xmlns:a16="http://schemas.microsoft.com/office/drawing/2014/main" val="3379983695"/>
                  </a:ext>
                </a:extLst>
              </a:tr>
              <a:tr h="2860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WitnessPresent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77" marR="4977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Indicated whether a witness was present at the time of accident (Binary).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77" marR="49777" marT="0" marB="0"/>
                </a:tc>
                <a:extLst>
                  <a:ext uri="{0D108BD9-81ED-4DB2-BD59-A6C34878D82A}">
                    <a16:rowId xmlns:a16="http://schemas.microsoft.com/office/drawing/2014/main" val="2568113251"/>
                  </a:ext>
                </a:extLst>
              </a:tr>
              <a:tr h="2860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AgentType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77" marR="4977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agent handling the claim is external or internal.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77" marR="49777" marT="0" marB="0"/>
                </a:tc>
                <a:extLst>
                  <a:ext uri="{0D108BD9-81ED-4DB2-BD59-A6C34878D82A}">
                    <a16:rowId xmlns:a16="http://schemas.microsoft.com/office/drawing/2014/main" val="3241298907"/>
                  </a:ext>
                </a:extLst>
              </a:tr>
              <a:tr h="2858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NumberOfSuppliments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77" marR="4977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number of supplements to the claims.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77" marR="49777" marT="0" marB="0"/>
                </a:tc>
                <a:extLst>
                  <a:ext uri="{0D108BD9-81ED-4DB2-BD59-A6C34878D82A}">
                    <a16:rowId xmlns:a16="http://schemas.microsoft.com/office/drawing/2014/main" val="839151035"/>
                  </a:ext>
                </a:extLst>
              </a:tr>
              <a:tr h="2860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AddressChange_Claim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77" marR="4977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difference in years from the address change application to the claim filled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77" marR="49777" marT="0" marB="0"/>
                </a:tc>
                <a:extLst>
                  <a:ext uri="{0D108BD9-81ED-4DB2-BD59-A6C34878D82A}">
                    <a16:rowId xmlns:a16="http://schemas.microsoft.com/office/drawing/2014/main" val="1874293266"/>
                  </a:ext>
                </a:extLst>
              </a:tr>
              <a:tr h="2860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NumberOfCars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77" marR="4977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number of cars covered under the insurance policy.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77" marR="49777" marT="0" marB="0"/>
                </a:tc>
                <a:extLst>
                  <a:ext uri="{0D108BD9-81ED-4DB2-BD59-A6C34878D82A}">
                    <a16:rowId xmlns:a16="http://schemas.microsoft.com/office/drawing/2014/main" val="2664433934"/>
                  </a:ext>
                </a:extLst>
              </a:tr>
              <a:tr h="2161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Year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77" marR="4977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Year in which the accident occurred.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77" marR="49777" marT="0" marB="0"/>
                </a:tc>
                <a:extLst>
                  <a:ext uri="{0D108BD9-81ED-4DB2-BD59-A6C34878D82A}">
                    <a16:rowId xmlns:a16="http://schemas.microsoft.com/office/drawing/2014/main" val="2360390610"/>
                  </a:ext>
                </a:extLst>
              </a:tr>
              <a:tr h="2161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BasePolicy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77" marR="4977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Type of insurance coverage. 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77" marR="49777" marT="0" marB="0"/>
                </a:tc>
                <a:extLst>
                  <a:ext uri="{0D108BD9-81ED-4DB2-BD59-A6C34878D82A}">
                    <a16:rowId xmlns:a16="http://schemas.microsoft.com/office/drawing/2014/main" val="997801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191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icture 125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3" name="Picture 127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4" name="Oval 129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5" name="Picture 131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46" name="Picture 133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7" name="Rectangle 135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Rectangle 137">
            <a:extLst>
              <a:ext uri="{FF2B5EF4-FFF2-40B4-BE49-F238E27FC236}">
                <a16:creationId xmlns:a16="http://schemas.microsoft.com/office/drawing/2014/main" id="{D85D5AA8-773B-469A-8802-9645A4DC9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logo&#10;&#10;Description automatically generated">
            <a:extLst>
              <a:ext uri="{FF2B5EF4-FFF2-40B4-BE49-F238E27FC236}">
                <a16:creationId xmlns:a16="http://schemas.microsoft.com/office/drawing/2014/main" id="{B2E5D6E6-CB3E-9886-F1E9-CAE32CD56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b="4255"/>
          <a:stretch/>
        </p:blipFill>
        <p:spPr>
          <a:xfrm>
            <a:off x="488722" y="945524"/>
            <a:ext cx="10417817" cy="5731135"/>
          </a:xfrm>
          <a:prstGeom prst="rect">
            <a:avLst/>
          </a:prstGeom>
        </p:spPr>
      </p:pic>
      <p:sp>
        <p:nvSpPr>
          <p:cNvPr id="149" name="Rectangle 139">
            <a:extLst>
              <a:ext uri="{FF2B5EF4-FFF2-40B4-BE49-F238E27FC236}">
                <a16:creationId xmlns:a16="http://schemas.microsoft.com/office/drawing/2014/main" id="{C75AF42C-C556-454E-B2D3-2C917CB81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8E066B-679A-F30D-B847-FA49E17714E8}"/>
              </a:ext>
            </a:extLst>
          </p:cNvPr>
          <p:cNvSpPr txBox="1"/>
          <p:nvPr/>
        </p:nvSpPr>
        <p:spPr>
          <a:xfrm>
            <a:off x="3602644" y="68759"/>
            <a:ext cx="80835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Analysis Path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D4825F-AEF9-A99E-0C5C-632FDD0EF819}"/>
              </a:ext>
            </a:extLst>
          </p:cNvPr>
          <p:cNvSpPr txBox="1"/>
          <p:nvPr/>
        </p:nvSpPr>
        <p:spPr>
          <a:xfrm>
            <a:off x="9695938" y="2669685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Analysis Plan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5BDE0D-9975-B17C-8CBC-DB1FD6ED99F3}"/>
              </a:ext>
            </a:extLst>
          </p:cNvPr>
          <p:cNvCxnSpPr/>
          <p:nvPr/>
        </p:nvCxnSpPr>
        <p:spPr>
          <a:xfrm flipV="1">
            <a:off x="10267438" y="1987826"/>
            <a:ext cx="0" cy="681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E076CD-25F0-710E-E300-2F32946AA6EF}"/>
              </a:ext>
            </a:extLst>
          </p:cNvPr>
          <p:cNvSpPr txBox="1"/>
          <p:nvPr/>
        </p:nvSpPr>
        <p:spPr>
          <a:xfrm>
            <a:off x="5123938" y="1563129"/>
            <a:ext cx="2084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Data Exploration &amp; Preparation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F1D406-443B-E014-2881-1649A0A02F1B}"/>
              </a:ext>
            </a:extLst>
          </p:cNvPr>
          <p:cNvSpPr txBox="1"/>
          <p:nvPr/>
        </p:nvSpPr>
        <p:spPr>
          <a:xfrm>
            <a:off x="2775537" y="2560704"/>
            <a:ext cx="152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Modelling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FB78A6-1A02-9386-DE86-289CBAE278E6}"/>
              </a:ext>
            </a:extLst>
          </p:cNvPr>
          <p:cNvSpPr txBox="1"/>
          <p:nvPr/>
        </p:nvSpPr>
        <p:spPr>
          <a:xfrm>
            <a:off x="9452975" y="3872032"/>
            <a:ext cx="1453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Best Model</a:t>
            </a:r>
          </a:p>
          <a:p>
            <a:r>
              <a:rPr lang="en-US" b="1" dirty="0">
                <a:solidFill>
                  <a:srgbClr val="FF0000"/>
                </a:solidFill>
              </a:rPr>
              <a:t>Logistic Regression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DB0C78-E28B-C7E9-7681-FA22001085E6}"/>
              </a:ext>
            </a:extLst>
          </p:cNvPr>
          <p:cNvSpPr txBox="1"/>
          <p:nvPr/>
        </p:nvSpPr>
        <p:spPr>
          <a:xfrm>
            <a:off x="3326729" y="4295515"/>
            <a:ext cx="2331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Recommendations</a:t>
            </a:r>
          </a:p>
          <a:p>
            <a:r>
              <a:rPr lang="en-US" b="1" dirty="0">
                <a:solidFill>
                  <a:srgbClr val="FF0000"/>
                </a:solidFill>
              </a:rPr>
              <a:t>&amp; Conclusion</a:t>
            </a:r>
          </a:p>
        </p:txBody>
      </p:sp>
    </p:spTree>
    <p:extLst>
      <p:ext uri="{BB962C8B-B14F-4D97-AF65-F5344CB8AC3E}">
        <p14:creationId xmlns:p14="http://schemas.microsoft.com/office/powerpoint/2010/main" val="826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6" grpId="0"/>
      <p:bldP spid="18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961CD-D4AE-8A73-045C-A22C20698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Assumptions and Dependencies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FF059-DF51-6547-8C3E-F19649238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95109"/>
            <a:ext cx="8946541" cy="4195481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The personal information provided is legitimate. 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The testimony provided by the witness is true. 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The data is stationary through the observation window. 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The data is the correct representation of the time frame.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The person driving the vehicle may not be the policyholder. </a:t>
            </a:r>
          </a:p>
        </p:txBody>
      </p:sp>
    </p:spTree>
    <p:extLst>
      <p:ext uri="{BB962C8B-B14F-4D97-AF65-F5344CB8AC3E}">
        <p14:creationId xmlns:p14="http://schemas.microsoft.com/office/powerpoint/2010/main" val="652732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FDE09-D546-956C-A795-B9CBEF439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2718"/>
            <a:ext cx="11635409" cy="925508"/>
          </a:xfrm>
        </p:spPr>
        <p:txBody>
          <a:bodyPr/>
          <a:lstStyle/>
          <a:p>
            <a:pPr algn="ctr"/>
            <a:r>
              <a:rPr lang="en-US" dirty="0"/>
              <a:t>Key Observations from 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7EA82-E9F6-E53F-26B5-E6E93109B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797" y="1997766"/>
            <a:ext cx="10398594" cy="4509051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There were no missing values in the data.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Replaced zeros in columns Age, </a:t>
            </a:r>
            <a:r>
              <a:rPr lang="en-US" dirty="0" err="1"/>
              <a:t>DayOfWeekClaimed</a:t>
            </a:r>
            <a:r>
              <a:rPr lang="en-US" dirty="0"/>
              <a:t> and </a:t>
            </a:r>
            <a:r>
              <a:rPr lang="en-US" dirty="0" err="1"/>
              <a:t>MonthClaimed</a:t>
            </a:r>
            <a:r>
              <a:rPr lang="en-US" dirty="0"/>
              <a:t>.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Some values in Age column doesn’t belong to their respective buckets in </a:t>
            </a:r>
            <a:r>
              <a:rPr lang="en-US" dirty="0" err="1"/>
              <a:t>AgeOfPolicyHolder</a:t>
            </a:r>
            <a:r>
              <a:rPr lang="en-US" dirty="0"/>
              <a:t> column.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Make column was bucketed into a new column.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Dataset suffered from the class imbalance problem; SMOTE function was used to </a:t>
            </a:r>
            <a:r>
              <a:rPr lang="en-US" dirty="0" err="1"/>
              <a:t>upsample</a:t>
            </a:r>
            <a:r>
              <a:rPr lang="en-US" dirty="0"/>
              <a:t> the minority class. </a:t>
            </a:r>
          </a:p>
        </p:txBody>
      </p:sp>
    </p:spTree>
    <p:extLst>
      <p:ext uri="{BB962C8B-B14F-4D97-AF65-F5344CB8AC3E}">
        <p14:creationId xmlns:p14="http://schemas.microsoft.com/office/powerpoint/2010/main" val="19582954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570</TotalTime>
  <Words>869</Words>
  <Application>Microsoft Office PowerPoint</Application>
  <PresentationFormat>Widescreen</PresentationFormat>
  <Paragraphs>149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Ion</vt:lpstr>
      <vt:lpstr>Predicting Vehicle Insurance Fraud claims </vt:lpstr>
      <vt:lpstr>PowerPoint Presentation</vt:lpstr>
      <vt:lpstr>Executive Summary</vt:lpstr>
      <vt:lpstr>About Vehicle Insurance</vt:lpstr>
      <vt:lpstr>Problem Statement</vt:lpstr>
      <vt:lpstr>Vehicle Insurance fraud claims dataset</vt:lpstr>
      <vt:lpstr>PowerPoint Presentation</vt:lpstr>
      <vt:lpstr>Assumptions and Dependencies </vt:lpstr>
      <vt:lpstr>Key Observations from Exploratory Data Analysis</vt:lpstr>
      <vt:lpstr>What is Model Overfitting ?</vt:lpstr>
      <vt:lpstr>Model Comparison</vt:lpstr>
      <vt:lpstr>Model Recommendation</vt:lpstr>
      <vt:lpstr> Model Recommendation</vt:lpstr>
      <vt:lpstr>Model Validation Plan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Vehicle Insurance Fraud claims </dc:title>
  <dc:creator>Gourav Bajaj</dc:creator>
  <cp:lastModifiedBy>Gourav Bajaj</cp:lastModifiedBy>
  <cp:revision>7</cp:revision>
  <dcterms:created xsi:type="dcterms:W3CDTF">2022-08-14T06:06:14Z</dcterms:created>
  <dcterms:modified xsi:type="dcterms:W3CDTF">2022-08-17T16:02:33Z</dcterms:modified>
</cp:coreProperties>
</file>